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handoutMasterIdLst>
    <p:handoutMasterId r:id="rId21"/>
  </p:handoutMasterIdLst>
  <p:sldIdLst>
    <p:sldId id="256" r:id="rId2"/>
    <p:sldId id="278" r:id="rId3"/>
    <p:sldId id="261" r:id="rId4"/>
    <p:sldId id="257" r:id="rId5"/>
    <p:sldId id="266" r:id="rId6"/>
    <p:sldId id="267" r:id="rId7"/>
    <p:sldId id="258" r:id="rId8"/>
    <p:sldId id="268" r:id="rId9"/>
    <p:sldId id="269" r:id="rId10"/>
    <p:sldId id="259" r:id="rId11"/>
    <p:sldId id="260" r:id="rId12"/>
    <p:sldId id="262" r:id="rId13"/>
    <p:sldId id="277" r:id="rId14"/>
    <p:sldId id="270" r:id="rId15"/>
    <p:sldId id="271" r:id="rId16"/>
    <p:sldId id="272" r:id="rId17"/>
    <p:sldId id="273" r:id="rId18"/>
    <p:sldId id="274" r:id="rId19"/>
    <p:sldId id="265" r:id="rId20"/>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58" autoAdjust="0"/>
  </p:normalViewPr>
  <p:slideViewPr>
    <p:cSldViewPr snapToGrid="0">
      <p:cViewPr varScale="1">
        <p:scale>
          <a:sx n="81" d="100"/>
          <a:sy n="81" d="100"/>
        </p:scale>
        <p:origin x="-78" y="-5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6D00E2A8-4905-4902-8A8A-2BA4E98DA3F5}" type="datetimeFigureOut">
              <a:rPr lang="en-US" smtClean="0"/>
              <a:pPr/>
              <a:t>12/20/2018</a:t>
            </a:fld>
            <a:endParaRPr lang="en-US"/>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6BC5F82-932D-40F2-89E0-A35ECEBB2991}" type="slidenum">
              <a:rPr lang="en-US" smtClean="0"/>
              <a:pPr/>
              <a:t>‹#›</a:t>
            </a:fld>
            <a:endParaRPr lang="en-US"/>
          </a:p>
        </p:txBody>
      </p:sp>
    </p:spTree>
    <p:extLst>
      <p:ext uri="{BB962C8B-B14F-4D97-AF65-F5344CB8AC3E}">
        <p14:creationId xmlns:p14="http://schemas.microsoft.com/office/powerpoint/2010/main" val="2259625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926" y="272906"/>
            <a:ext cx="1997343" cy="801461"/>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3449" y="105509"/>
            <a:ext cx="1471515" cy="948310"/>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597" y="5254251"/>
            <a:ext cx="3415196" cy="1449977"/>
          </a:xfrm>
          <a:prstGeom prst="rect">
            <a:avLst/>
          </a:prstGeom>
        </p:spPr>
      </p:pic>
      <p:pic>
        <p:nvPicPr>
          <p:cNvPr id="39" name="Picture 3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84983" y="5192665"/>
            <a:ext cx="2371925" cy="1676846"/>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4160" y="274778"/>
            <a:ext cx="1890823" cy="756329"/>
          </a:xfrm>
          <a:prstGeom prst="rect">
            <a:avLst/>
          </a:prstGeom>
        </p:spPr>
      </p:pic>
    </p:spTree>
    <p:extLst>
      <p:ext uri="{BB962C8B-B14F-4D97-AF65-F5344CB8AC3E}">
        <p14:creationId xmlns:p14="http://schemas.microsoft.com/office/powerpoint/2010/main" val="65827314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62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04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67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39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25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17283963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0480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63597100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0238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78354668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3896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82324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98017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2118517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12401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12/20/2018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000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a:xfrm>
            <a:off x="1507067" y="1648496"/>
            <a:ext cx="7766936" cy="1247104"/>
          </a:xfrm>
        </p:spPr>
        <p:txBody>
          <a:bodyPr/>
          <a:lstStyle/>
          <a:p>
            <a:pPr algn="l"/>
            <a:r>
              <a:rPr lang="sr-Cyrl-CS" sz="2400" b="1" dirty="0" smtClean="0">
                <a:solidFill>
                  <a:schemeClr val="tx1"/>
                </a:solidFill>
              </a:rPr>
              <a:t>РАЗЛУЧНИ ПОВЕРИОЦИ ПРЕМА ЗАКОНУ О ИЗМЕНАМА И ДОПУНАМА ЗАКОНА О СТЕЧАЈУ</a:t>
            </a:r>
            <a:endParaRPr lang="en-US" sz="2400" b="1" dirty="0">
              <a:solidFill>
                <a:schemeClr val="tx1"/>
              </a:solidFill>
            </a:endParaRPr>
          </a:p>
        </p:txBody>
      </p:sp>
      <p:sp>
        <p:nvSpPr>
          <p:cNvPr id="27" name="Subtitle 26"/>
          <p:cNvSpPr>
            <a:spLocks noGrp="1"/>
          </p:cNvSpPr>
          <p:nvPr>
            <p:ph type="subTitle" idx="1"/>
          </p:nvPr>
        </p:nvSpPr>
        <p:spPr>
          <a:xfrm>
            <a:off x="1507067" y="3118338"/>
            <a:ext cx="7766936" cy="2029395"/>
          </a:xfrm>
        </p:spPr>
        <p:txBody>
          <a:bodyPr/>
          <a:lstStyle/>
          <a:p>
            <a:pPr algn="l"/>
            <a:r>
              <a:rPr lang="sr-Cyrl-CS" dirty="0" smtClean="0">
                <a:solidFill>
                  <a:schemeClr val="tx1"/>
                </a:solidFill>
              </a:rPr>
              <a:t>Председник Привредног суда у Пожаревцу, судија Синиша Недељковић</a:t>
            </a:r>
          </a:p>
          <a:p>
            <a:pPr algn="l"/>
            <a:endParaRPr lang="sr-Cyrl-CS" dirty="0">
              <a:solidFill>
                <a:schemeClr val="tx1"/>
              </a:solidFill>
            </a:endParaRPr>
          </a:p>
          <a:p>
            <a:pPr algn="l"/>
            <a:r>
              <a:rPr lang="sr-Cyrl-CS" dirty="0" smtClean="0">
                <a:solidFill>
                  <a:schemeClr val="tx1"/>
                </a:solidFill>
              </a:rPr>
              <a:t>Судија Привредног суда у Пожаревцу Срђан Стојилковић</a:t>
            </a:r>
            <a:endParaRPr lang="en-US" dirty="0">
              <a:solidFill>
                <a:schemeClr val="tx1"/>
              </a:solidFill>
            </a:endParaRPr>
          </a:p>
        </p:txBody>
      </p:sp>
      <p:pic>
        <p:nvPicPr>
          <p:cNvPr id="4" name="Picture 3" descr="svajcarska banka logo.jpg"/>
          <p:cNvPicPr>
            <a:picLocks noChangeAspect="1"/>
          </p:cNvPicPr>
          <p:nvPr/>
        </p:nvPicPr>
        <p:blipFill>
          <a:blip r:embed="rId2"/>
          <a:stretch>
            <a:fillRect/>
          </a:stretch>
        </p:blipFill>
        <p:spPr>
          <a:xfrm>
            <a:off x="4096194" y="5357610"/>
            <a:ext cx="2200863" cy="1171977"/>
          </a:xfrm>
          <a:prstGeom prst="rect">
            <a:avLst/>
          </a:prstGeom>
        </p:spPr>
      </p:pic>
      <p:pic>
        <p:nvPicPr>
          <p:cNvPr id="5" name="Picture 4" descr="Svetska banka logo mali.jpg"/>
          <p:cNvPicPr>
            <a:picLocks noChangeAspect="1"/>
          </p:cNvPicPr>
          <p:nvPr/>
        </p:nvPicPr>
        <p:blipFill>
          <a:blip r:embed="rId3"/>
          <a:stretch>
            <a:fillRect/>
          </a:stretch>
        </p:blipFill>
        <p:spPr>
          <a:xfrm>
            <a:off x="4136505" y="218938"/>
            <a:ext cx="2197516" cy="1098758"/>
          </a:xfrm>
          <a:prstGeom prst="rect">
            <a:avLst/>
          </a:prstGeom>
        </p:spPr>
      </p:pic>
      <p:pic>
        <p:nvPicPr>
          <p:cNvPr id="6" name="Picture 5" descr="untitled.bmp"/>
          <p:cNvPicPr>
            <a:picLocks noChangeAspect="1"/>
          </p:cNvPicPr>
          <p:nvPr/>
        </p:nvPicPr>
        <p:blipFill>
          <a:blip r:embed="rId4"/>
          <a:stretch>
            <a:fillRect/>
          </a:stretch>
        </p:blipFill>
        <p:spPr>
          <a:xfrm>
            <a:off x="1712889" y="5357611"/>
            <a:ext cx="2395471" cy="1199815"/>
          </a:xfrm>
          <a:prstGeom prst="rect">
            <a:avLst/>
          </a:prstGeom>
        </p:spPr>
      </p:pic>
      <p:pic>
        <p:nvPicPr>
          <p:cNvPr id="7" name="Picture 6" descr="untitled.bmp"/>
          <p:cNvPicPr>
            <a:picLocks noChangeAspect="1"/>
          </p:cNvPicPr>
          <p:nvPr/>
        </p:nvPicPr>
        <p:blipFill>
          <a:blip r:embed="rId4"/>
          <a:stretch>
            <a:fillRect/>
          </a:stretch>
        </p:blipFill>
        <p:spPr>
          <a:xfrm>
            <a:off x="7864699" y="6010275"/>
            <a:ext cx="352022" cy="847725"/>
          </a:xfrm>
          <a:prstGeom prst="rect">
            <a:avLst/>
          </a:prstGeom>
        </p:spPr>
      </p:pic>
      <p:pic>
        <p:nvPicPr>
          <p:cNvPr id="8" name="Picture 7" descr="untitled.bmp"/>
          <p:cNvPicPr>
            <a:picLocks noChangeAspect="1"/>
          </p:cNvPicPr>
          <p:nvPr/>
        </p:nvPicPr>
        <p:blipFill>
          <a:blip r:embed="rId4"/>
          <a:stretch>
            <a:fillRect/>
          </a:stretch>
        </p:blipFill>
        <p:spPr>
          <a:xfrm>
            <a:off x="6259132" y="5580912"/>
            <a:ext cx="1648496" cy="884282"/>
          </a:xfrm>
          <a:prstGeom prst="rect">
            <a:avLst/>
          </a:prstGeom>
        </p:spPr>
      </p:pic>
      <p:pic>
        <p:nvPicPr>
          <p:cNvPr id="10" name="Picture 9" descr="alsu mali.jpg"/>
          <p:cNvPicPr>
            <a:picLocks noChangeAspect="1"/>
          </p:cNvPicPr>
          <p:nvPr/>
        </p:nvPicPr>
        <p:blipFill>
          <a:blip r:embed="rId5"/>
          <a:stretch>
            <a:fillRect/>
          </a:stretch>
        </p:blipFill>
        <p:spPr>
          <a:xfrm>
            <a:off x="953036" y="296103"/>
            <a:ext cx="2215166" cy="888865"/>
          </a:xfrm>
          <a:prstGeom prst="rect">
            <a:avLst/>
          </a:prstGeom>
        </p:spPr>
      </p:pic>
      <p:pic>
        <p:nvPicPr>
          <p:cNvPr id="13" name="Picture 12" descr="untitled.bmp"/>
          <p:cNvPicPr>
            <a:picLocks noChangeAspect="1"/>
          </p:cNvPicPr>
          <p:nvPr/>
        </p:nvPicPr>
        <p:blipFill>
          <a:blip r:embed="rId4"/>
          <a:stretch>
            <a:fillRect/>
          </a:stretch>
        </p:blipFill>
        <p:spPr>
          <a:xfrm>
            <a:off x="8203556" y="0"/>
            <a:ext cx="528319" cy="386365"/>
          </a:xfrm>
          <a:prstGeom prst="rect">
            <a:avLst/>
          </a:prstGeom>
        </p:spPr>
      </p:pic>
      <p:pic>
        <p:nvPicPr>
          <p:cNvPr id="28" name="Picture 27" descr="untitled.bmp"/>
          <p:cNvPicPr>
            <a:picLocks noChangeAspect="1"/>
          </p:cNvPicPr>
          <p:nvPr/>
        </p:nvPicPr>
        <p:blipFill>
          <a:blip r:embed="rId6"/>
          <a:stretch>
            <a:fillRect/>
          </a:stretch>
        </p:blipFill>
        <p:spPr>
          <a:xfrm>
            <a:off x="8641724" y="360207"/>
            <a:ext cx="669702" cy="682982"/>
          </a:xfrm>
          <a:prstGeom prst="rect">
            <a:avLst/>
          </a:prstGeom>
        </p:spPr>
      </p:pic>
      <p:pic>
        <p:nvPicPr>
          <p:cNvPr id="15" name="Picture 14" descr="untitled.bmp"/>
          <p:cNvPicPr>
            <a:picLocks noChangeAspect="1"/>
          </p:cNvPicPr>
          <p:nvPr/>
        </p:nvPicPr>
        <p:blipFill>
          <a:blip r:embed="rId6"/>
          <a:stretch>
            <a:fillRect/>
          </a:stretch>
        </p:blipFill>
        <p:spPr>
          <a:xfrm>
            <a:off x="798490" y="308691"/>
            <a:ext cx="167426" cy="1339805"/>
          </a:xfrm>
          <a:prstGeom prst="rect">
            <a:avLst/>
          </a:prstGeom>
        </p:spPr>
      </p:pic>
      <p:pic>
        <p:nvPicPr>
          <p:cNvPr id="2" name="Picture 2" descr="C:\Documents and Settings\marija\Desktop\9ec15154581310b83bca37f2cbaec18f.jpg"/>
          <p:cNvPicPr>
            <a:picLocks noChangeAspect="1" noChangeArrowheads="1"/>
          </p:cNvPicPr>
          <p:nvPr/>
        </p:nvPicPr>
        <p:blipFill>
          <a:blip r:embed="rId7"/>
          <a:srcRect/>
          <a:stretch>
            <a:fillRect/>
          </a:stretch>
        </p:blipFill>
        <p:spPr bwMode="auto">
          <a:xfrm>
            <a:off x="6400800" y="-1"/>
            <a:ext cx="2897747" cy="1378039"/>
          </a:xfrm>
          <a:prstGeom prst="rect">
            <a:avLst/>
          </a:prstGeom>
          <a:noFill/>
        </p:spPr>
      </p:pic>
    </p:spTree>
    <p:extLst>
      <p:ext uri="{BB962C8B-B14F-4D97-AF65-F5344CB8AC3E}">
        <p14:creationId xmlns:p14="http://schemas.microsoft.com/office/powerpoint/2010/main" val="2322604690"/>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87568"/>
            <a:ext cx="8596668" cy="6412523"/>
          </a:xfrm>
        </p:spPr>
        <p:txBody>
          <a:bodyPr>
            <a:normAutofit/>
          </a:bodyPr>
          <a:lstStyle/>
          <a:p>
            <a:pPr algn="just"/>
            <a:r>
              <a:rPr lang="sr-Cyrl-CS" sz="1500" dirty="0" smtClean="0"/>
              <a:t>Могућност намирења хипотекарног повериоца након отварања стечаја над стечајним дужником у Немачком правном систему, према Закону о принудном извршењу на непокретним стварима (</a:t>
            </a:r>
            <a:r>
              <a:rPr lang="sr-Latn-CS" sz="1500" dirty="0" smtClean="0"/>
              <a:t>Gesetz uber Zwangsversteigerung und die Zwangsverwaltung).</a:t>
            </a:r>
            <a:endParaRPr lang="sr-Cyrl-CS" sz="1500" dirty="0" smtClean="0"/>
          </a:p>
          <a:p>
            <a:pPr algn="just"/>
            <a:r>
              <a:rPr lang="sr-Cyrl-CS" sz="1500" dirty="0" smtClean="0"/>
              <a:t>У Немачком праву хипотекарни поверилац у случају отварања стечаја над хипотекарним дужником има право да спроведе намирење продајом оптерећене непокретности у судском извршном поступку. Само уколико хипотекарни поверилац не жели да ово право буде спроведено у судском извршном поступку, наведено право биће реализовано у стечајном поступку.</a:t>
            </a:r>
          </a:p>
          <a:p>
            <a:pPr algn="just"/>
            <a:r>
              <a:rPr lang="sr-Cyrl-CS" sz="1500" dirty="0" smtClean="0"/>
              <a:t>-Правни системи код којих је могућа реализација хипотеке ван стечајног поступка након отварања стечаја над хипотекарним дужником поред Немачке јесу Норвешка, Шпанија, Португал, Холандија и Турска. </a:t>
            </a:r>
            <a:endParaRPr lang="sr-Cyrl-CS" sz="1500" dirty="0"/>
          </a:p>
          <a:p>
            <a:pPr algn="just"/>
            <a:endParaRPr lang="sr-Cyrl-CS" b="1" dirty="0"/>
          </a:p>
          <a:p>
            <a:pPr lvl="0" algn="ctr">
              <a:buClr>
                <a:srgbClr val="1CADE4"/>
              </a:buClr>
            </a:pPr>
            <a:r>
              <a:rPr lang="sr-Cyrl-CS" sz="1500" b="1" dirty="0">
                <a:solidFill>
                  <a:prstClr val="black">
                    <a:lumMod val="75000"/>
                    <a:lumOff val="25000"/>
                  </a:prstClr>
                </a:solidFill>
              </a:rPr>
              <a:t>Д) Регистрована </a:t>
            </a:r>
            <a:r>
              <a:rPr lang="sr-Cyrl-CS" sz="1500" b="1" dirty="0" smtClean="0">
                <a:solidFill>
                  <a:prstClr val="black">
                    <a:lumMod val="75000"/>
                    <a:lumOff val="25000"/>
                  </a:prstClr>
                </a:solidFill>
              </a:rPr>
              <a:t>залога</a:t>
            </a:r>
          </a:p>
          <a:p>
            <a:pPr marL="0" lvl="0" indent="0" algn="ctr">
              <a:buClr>
                <a:srgbClr val="1CADE4"/>
              </a:buClr>
              <a:buNone/>
            </a:pPr>
            <a:endParaRPr lang="sr-Cyrl-CS" b="1" dirty="0" smtClean="0"/>
          </a:p>
          <a:p>
            <a:pPr lvl="1" algn="just"/>
            <a:r>
              <a:rPr lang="sr-Cyrl-CS" sz="1500" dirty="0" smtClean="0"/>
              <a:t>1. Ручна залога према ЗОО и њене манљивости у погледу економског искоришћавања заложене ствари</a:t>
            </a:r>
          </a:p>
          <a:p>
            <a:pPr lvl="1" algn="just"/>
            <a:r>
              <a:rPr lang="sr-Cyrl-CS" sz="1500" dirty="0" smtClean="0"/>
              <a:t>2. Регистрована залога према Закону о заложном праву на покретним стварима уписаним у регистар залоге (Службени гласник број 57/2013, 61/2005, 99/2011)</a:t>
            </a:r>
          </a:p>
          <a:p>
            <a:pPr lvl="1" algn="just"/>
            <a:r>
              <a:rPr lang="sr-Cyrl-CS" sz="1500" dirty="0" smtClean="0"/>
              <a:t>3. Заложно право на потраживањима (упис у регистар залоге АПР)</a:t>
            </a:r>
            <a:endParaRPr lang="sr-Latn-CS" sz="1500" dirty="0" smtClean="0"/>
          </a:p>
          <a:p>
            <a:pPr lvl="1" algn="just"/>
            <a:endParaRPr lang="sr-Latn-CS" sz="1500" dirty="0"/>
          </a:p>
          <a:p>
            <a:pPr lvl="1" algn="r"/>
            <a:fld id="{1E11788F-3870-401A-AA62-F1C2C79448C0}" type="slidenum">
              <a:rPr lang="sr-Cyrl-CS" sz="1500" smtClean="0"/>
              <a:t>10</a:t>
            </a:fld>
            <a:endParaRPr lang="en-US" sz="1500" dirty="0"/>
          </a:p>
        </p:txBody>
      </p:sp>
    </p:spTree>
    <p:extLst>
      <p:ext uri="{BB962C8B-B14F-4D97-AF65-F5344CB8AC3E}">
        <p14:creationId xmlns:p14="http://schemas.microsoft.com/office/powerpoint/2010/main" val="1755888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234462"/>
            <a:ext cx="8596668" cy="6447692"/>
          </a:xfrm>
        </p:spPr>
        <p:txBody>
          <a:bodyPr>
            <a:normAutofit fontScale="85000" lnSpcReduction="10000"/>
          </a:bodyPr>
          <a:lstStyle/>
          <a:p>
            <a:pPr algn="just"/>
            <a:r>
              <a:rPr lang="sr-Cyrl-CS" dirty="0" smtClean="0"/>
              <a:t>Ручна залога је у данашњици изгубила свој правни значај имајући у виду да код исте заложни дужник губи могућност економске експлоатације заложене ствари. Због тога је у нашој правној теорији још почетком 20.века било залагања да се регулише законом бездржавинска залога на покретним стварима, као што је то заложно право на стоци, о чему је писао аутор ЗОО, проф.Михаило Константиновић још 1932.године (Хипотека на стоци, сепарат, Београд 1932.године). </a:t>
            </a:r>
          </a:p>
          <a:p>
            <a:pPr algn="just"/>
            <a:endParaRPr lang="sr-Cyrl-CS" dirty="0"/>
          </a:p>
          <a:p>
            <a:pPr algn="just"/>
            <a:r>
              <a:rPr lang="sr-Cyrl-CS" dirty="0" smtClean="0"/>
              <a:t>Регистрована залога односно бездржавинска залога на покретним стварима уведена је у правни систем Републике Србије 2005.године Закон о заложном праву на покретним стварима уписаним у регистар урађен по узору на Модел Закона за обезбеђење потраживања (</a:t>
            </a:r>
            <a:r>
              <a:rPr lang="sr-Latn-CS" dirty="0" smtClean="0"/>
              <a:t>Model law of secured transactions, 1994.</a:t>
            </a:r>
            <a:r>
              <a:rPr lang="sr-Cyrl-CS" dirty="0" smtClean="0"/>
              <a:t>године</a:t>
            </a:r>
            <a:r>
              <a:rPr lang="sr-Latn-CS" dirty="0" smtClean="0"/>
              <a:t>) </a:t>
            </a:r>
            <a:r>
              <a:rPr lang="sr-Cyrl-CS" dirty="0" smtClean="0"/>
              <a:t>Европске банке за обнову и развој (</a:t>
            </a:r>
            <a:r>
              <a:rPr lang="sr-Latn-CS" dirty="0" smtClean="0"/>
              <a:t>EBRD) </a:t>
            </a:r>
            <a:r>
              <a:rPr lang="sr-Cyrl-CS" dirty="0" smtClean="0"/>
              <a:t>а који Модел закона је пак урађен у претежној мери према Америчком </a:t>
            </a:r>
            <a:r>
              <a:rPr lang="sr-Latn-CS" dirty="0" smtClean="0"/>
              <a:t>UCC9</a:t>
            </a:r>
            <a:r>
              <a:rPr lang="sr-Cyrl-CS" dirty="0"/>
              <a:t> </a:t>
            </a:r>
            <a:r>
              <a:rPr lang="sr-Cyrl-CS" dirty="0" smtClean="0"/>
              <a:t>(</a:t>
            </a:r>
            <a:r>
              <a:rPr lang="sr-Latn-CS" dirty="0" smtClean="0"/>
              <a:t>Uniform Commercial Code – Article 9 Secured Transactions).</a:t>
            </a:r>
            <a:endParaRPr lang="sr-Cyrl-CS" dirty="0" smtClean="0"/>
          </a:p>
          <a:p>
            <a:endParaRPr lang="sr-Cyrl-CS" dirty="0"/>
          </a:p>
          <a:p>
            <a:r>
              <a:rPr lang="sr-Cyrl-CS" dirty="0" smtClean="0"/>
              <a:t>Могућност уговарања клаузуле забране даљег отуђења заложене ствари према Закону </a:t>
            </a:r>
            <a:r>
              <a:rPr lang="sr-Cyrl-CS" dirty="0">
                <a:solidFill>
                  <a:prstClr val="black">
                    <a:lumMod val="75000"/>
                    <a:lumOff val="25000"/>
                  </a:prstClr>
                </a:solidFill>
              </a:rPr>
              <a:t>о заложном праву на покретним стварима уписаним у </a:t>
            </a:r>
            <a:r>
              <a:rPr lang="sr-Cyrl-CS" dirty="0" smtClean="0">
                <a:solidFill>
                  <a:prstClr val="black">
                    <a:lumMod val="75000"/>
                    <a:lumOff val="25000"/>
                  </a:prstClr>
                </a:solidFill>
              </a:rPr>
              <a:t>регистар (члан 24). Према цитираној одредби уговором се може искључити право залогодавца да отуђи предмет залоге, што је јако корисна одредба уколико залогодавац жели да отуђи предмет залоге неком другом правном лицу које се налази пред отварањем стечајног поступка. Наиме, стечајни поступак ограничава одређена права заложних поверилаца у погледу немогућности вансудског намирења или намирења кроз извршни судски поступак у само две ограничене ситуације . </a:t>
            </a:r>
          </a:p>
          <a:p>
            <a:endParaRPr lang="sr-Cyrl-CS" dirty="0" smtClean="0">
              <a:solidFill>
                <a:prstClr val="black">
                  <a:lumMod val="75000"/>
                  <a:lumOff val="25000"/>
                </a:prstClr>
              </a:solidFill>
            </a:endParaRPr>
          </a:p>
          <a:p>
            <a:r>
              <a:rPr lang="sr-Cyrl-CS" dirty="0" smtClean="0">
                <a:solidFill>
                  <a:prstClr val="black">
                    <a:lumMod val="75000"/>
                    <a:lumOff val="25000"/>
                  </a:prstClr>
                </a:solidFill>
              </a:rPr>
              <a:t>За разлику од ЗОРЗ, Закон о хипотеци чланом 13 забрањује уговарање ове клаузуле и проглашава је ништавом. </a:t>
            </a:r>
          </a:p>
          <a:p>
            <a:pPr algn="r"/>
            <a:fld id="{3A08895A-5235-4AC7-AB13-2D7B44518B64}" type="slidenum">
              <a:rPr lang="sr-Latn-CS" b="1" smtClean="0">
                <a:solidFill>
                  <a:prstClr val="black">
                    <a:lumMod val="75000"/>
                    <a:lumOff val="25000"/>
                  </a:prstClr>
                </a:solidFill>
              </a:rPr>
              <a:t>11</a:t>
            </a:fld>
            <a:endParaRPr lang="sr-Latn-CS" b="1" dirty="0" smtClean="0">
              <a:solidFill>
                <a:prstClr val="black">
                  <a:lumMod val="75000"/>
                  <a:lumOff val="25000"/>
                </a:prstClr>
              </a:solidFill>
            </a:endParaRPr>
          </a:p>
          <a:p>
            <a:endParaRPr lang="sr-Cyrl-CS" b="1" dirty="0">
              <a:solidFill>
                <a:prstClr val="black">
                  <a:lumMod val="75000"/>
                  <a:lumOff val="25000"/>
                </a:prstClr>
              </a:solidFill>
            </a:endParaRPr>
          </a:p>
          <a:p>
            <a:endParaRPr lang="sr-Cyrl-CS" b="1" dirty="0" smtClean="0"/>
          </a:p>
          <a:p>
            <a:endParaRPr lang="sr-Cyrl-CS" dirty="0" smtClean="0"/>
          </a:p>
          <a:p>
            <a:endParaRPr lang="en-US" dirty="0"/>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52400"/>
            <a:ext cx="8596668" cy="6224953"/>
          </a:xfrm>
        </p:spPr>
        <p:txBody>
          <a:bodyPr>
            <a:normAutofit/>
          </a:bodyPr>
          <a:lstStyle/>
          <a:p>
            <a:pPr marL="0" indent="0" algn="just">
              <a:buNone/>
            </a:pPr>
            <a:endParaRPr lang="sr-Cyrl-CS" dirty="0" smtClean="0"/>
          </a:p>
          <a:p>
            <a:pPr algn="ctr"/>
            <a:r>
              <a:rPr lang="sr-Latn-CS" sz="2100" b="1" dirty="0" smtClean="0">
                <a:solidFill>
                  <a:srgbClr val="FF0000"/>
                </a:solidFill>
              </a:rPr>
              <a:t>III </a:t>
            </a:r>
            <a:r>
              <a:rPr lang="sr-Cyrl-CS" sz="2100" b="1" dirty="0" smtClean="0">
                <a:solidFill>
                  <a:srgbClr val="FF0000"/>
                </a:solidFill>
              </a:rPr>
              <a:t>ПРАВНИ АСПЕКТ ЗАЛОЖНОГ – РАЗЛУЧНОГ ПРАВА У СТЕЧАЈНОМ ПОСТУПКУ</a:t>
            </a:r>
          </a:p>
          <a:p>
            <a:pPr marL="0" indent="0" algn="just">
              <a:buNone/>
            </a:pPr>
            <a:r>
              <a:rPr lang="sr-Cyrl-CS" b="1" dirty="0" smtClean="0"/>
              <a:t> </a:t>
            </a:r>
          </a:p>
          <a:p>
            <a:pPr lvl="0" algn="ctr">
              <a:buClr>
                <a:srgbClr val="1CADE4"/>
              </a:buClr>
            </a:pPr>
            <a:r>
              <a:rPr lang="sr-Cyrl-CS" sz="1500" b="1" dirty="0">
                <a:solidFill>
                  <a:prstClr val="black">
                    <a:lumMod val="75000"/>
                    <a:lumOff val="25000"/>
                  </a:prstClr>
                </a:solidFill>
              </a:rPr>
              <a:t>ПРАВНИ ПОЛОЖАЈ РАЗЛУЧНИХ ПОВЕРИЛАЦА </a:t>
            </a:r>
          </a:p>
          <a:p>
            <a:pPr lvl="0">
              <a:buClr>
                <a:srgbClr val="1CADE4"/>
              </a:buClr>
            </a:pPr>
            <a:endParaRPr lang="sr-Cyrl-CS" sz="1500" dirty="0">
              <a:solidFill>
                <a:prstClr val="black">
                  <a:lumMod val="75000"/>
                  <a:lumOff val="25000"/>
                </a:prstClr>
              </a:solidFill>
            </a:endParaRPr>
          </a:p>
          <a:p>
            <a:pPr lvl="0" algn="just">
              <a:buClr>
                <a:srgbClr val="1CADE4"/>
              </a:buClr>
            </a:pPr>
            <a:r>
              <a:rPr lang="sr-Cyrl-CS" sz="1500" dirty="0" smtClean="0">
                <a:solidFill>
                  <a:prstClr val="black">
                    <a:lumMod val="75000"/>
                    <a:lumOff val="25000"/>
                  </a:prstClr>
                </a:solidFill>
              </a:rPr>
              <a:t>Отварањем </a:t>
            </a:r>
            <a:r>
              <a:rPr lang="sr-Cyrl-CS" sz="1500" dirty="0">
                <a:solidFill>
                  <a:prstClr val="black">
                    <a:lumMod val="75000"/>
                    <a:lumOff val="25000"/>
                  </a:prstClr>
                </a:solidFill>
              </a:rPr>
              <a:t>стечајног поступка, разлучно право се </a:t>
            </a:r>
            <a:r>
              <a:rPr lang="sr-Cyrl-CS" sz="1500" dirty="0" smtClean="0">
                <a:solidFill>
                  <a:prstClr val="black">
                    <a:lumMod val="75000"/>
                    <a:lumOff val="25000"/>
                  </a:prstClr>
                </a:solidFill>
              </a:rPr>
              <a:t>по правилу остварује </a:t>
            </a:r>
            <a:r>
              <a:rPr lang="sr-Cyrl-CS" sz="1500" dirty="0">
                <a:solidFill>
                  <a:prstClr val="black">
                    <a:lumMod val="75000"/>
                    <a:lumOff val="25000"/>
                  </a:prstClr>
                </a:solidFill>
              </a:rPr>
              <a:t>искључиво у стечајном </a:t>
            </a:r>
            <a:r>
              <a:rPr lang="sr-Cyrl-CS" sz="1500" dirty="0" smtClean="0">
                <a:solidFill>
                  <a:prstClr val="black">
                    <a:lumMod val="75000"/>
                    <a:lumOff val="25000"/>
                  </a:prstClr>
                </a:solidFill>
              </a:rPr>
              <a:t>поступку</a:t>
            </a:r>
            <a:r>
              <a:rPr lang="sr-Cyrl-CS" sz="1500" dirty="0">
                <a:solidFill>
                  <a:prstClr val="black">
                    <a:lumMod val="75000"/>
                    <a:lumOff val="25000"/>
                  </a:prstClr>
                </a:solidFill>
              </a:rPr>
              <a:t> </a:t>
            </a:r>
            <a:r>
              <a:rPr lang="sr-Cyrl-CS" sz="1500" dirty="0" smtClean="0">
                <a:solidFill>
                  <a:prstClr val="black">
                    <a:lumMod val="75000"/>
                    <a:lumOff val="25000"/>
                  </a:prstClr>
                </a:solidFill>
              </a:rPr>
              <a:t>(члан 93 Закона о стечају). </a:t>
            </a:r>
            <a:endParaRPr lang="sr-Cyrl-CS" sz="1500" dirty="0">
              <a:solidFill>
                <a:prstClr val="black">
                  <a:lumMod val="75000"/>
                  <a:lumOff val="25000"/>
                </a:prstClr>
              </a:solidFill>
            </a:endParaRPr>
          </a:p>
          <a:p>
            <a:pPr lvl="0" algn="just">
              <a:buClr>
                <a:srgbClr val="1CADE4"/>
              </a:buClr>
            </a:pPr>
            <a:r>
              <a:rPr lang="sr-Cyrl-CS" sz="1500" dirty="0" smtClean="0">
                <a:solidFill>
                  <a:prstClr val="black">
                    <a:lumMod val="75000"/>
                    <a:lumOff val="25000"/>
                  </a:prstClr>
                </a:solidFill>
              </a:rPr>
              <a:t>Право првенственог намирења повериоца на </a:t>
            </a:r>
            <a:r>
              <a:rPr lang="sr-Cyrl-CS" sz="1500" dirty="0">
                <a:solidFill>
                  <a:prstClr val="black">
                    <a:lumMod val="75000"/>
                    <a:lumOff val="25000"/>
                  </a:prstClr>
                </a:solidFill>
              </a:rPr>
              <a:t>некој имовини стечајног дужника (када је стечајни дужник истовремено и дужник обезбеђеног потраживања) назива се разлучно право и такав поверилац има право да после продаје ствари стечајног дужника буде првенствено намирен у односу на све друге </a:t>
            </a:r>
            <a:r>
              <a:rPr lang="sr-Cyrl-CS" sz="1500" dirty="0" smtClean="0">
                <a:solidFill>
                  <a:prstClr val="black">
                    <a:lumMod val="75000"/>
                    <a:lumOff val="25000"/>
                  </a:prstClr>
                </a:solidFill>
              </a:rPr>
              <a:t>стечајне повериоце </a:t>
            </a:r>
            <a:r>
              <a:rPr lang="sr-Cyrl-CS" sz="1500" dirty="0">
                <a:solidFill>
                  <a:prstClr val="black">
                    <a:lumMod val="75000"/>
                    <a:lumOff val="25000"/>
                  </a:prstClr>
                </a:solidFill>
              </a:rPr>
              <a:t>и то у целом износу свог потраживања са припадајућом каматом, али након одбитка трошкова продаје и награде стечајног управника. </a:t>
            </a:r>
            <a:endParaRPr lang="en-US" sz="1500" dirty="0">
              <a:solidFill>
                <a:prstClr val="black">
                  <a:lumMod val="75000"/>
                  <a:lumOff val="25000"/>
                </a:prstClr>
              </a:solidFill>
            </a:endParaRPr>
          </a:p>
          <a:p>
            <a:pPr algn="just"/>
            <a:endParaRPr lang="sr-Cyrl-CS" b="1" dirty="0" smtClean="0"/>
          </a:p>
          <a:p>
            <a:endParaRPr lang="sr-Latn-CS" b="1" dirty="0" smtClean="0"/>
          </a:p>
          <a:p>
            <a:pPr algn="r"/>
            <a:fld id="{C49CB03D-C32A-4C2E-B7C2-C36E5E616E50}" type="slidenum">
              <a:rPr lang="sr-Cyrl-CS" b="1" smtClean="0"/>
              <a:t>12</a:t>
            </a:fld>
            <a:endParaRPr lang="sr-Cyrl-CS" b="1" dirty="0"/>
          </a:p>
          <a:p>
            <a:pPr algn="just"/>
            <a:endParaRPr lang="sr-Cyrl-CS" b="1" dirty="0"/>
          </a:p>
        </p:txBody>
      </p:sp>
    </p:spTree>
    <p:extLst>
      <p:ext uri="{BB962C8B-B14F-4D97-AF65-F5344CB8AC3E}">
        <p14:creationId xmlns:p14="http://schemas.microsoft.com/office/powerpoint/2010/main" val="8913174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99293"/>
            <a:ext cx="8596668" cy="6213230"/>
          </a:xfrm>
        </p:spPr>
        <p:txBody>
          <a:bodyPr>
            <a:normAutofit/>
          </a:bodyPr>
          <a:lstStyle/>
          <a:p>
            <a:pPr lvl="0" algn="ctr">
              <a:buClr>
                <a:srgbClr val="1CADE4"/>
              </a:buClr>
            </a:pPr>
            <a:r>
              <a:rPr lang="sr-Cyrl-CS" sz="1500" b="1" dirty="0">
                <a:solidFill>
                  <a:prstClr val="black">
                    <a:lumMod val="75000"/>
                    <a:lumOff val="25000"/>
                  </a:prstClr>
                </a:solidFill>
              </a:rPr>
              <a:t>А.Појам разлучног права </a:t>
            </a:r>
          </a:p>
          <a:p>
            <a:pPr lvl="0" algn="ctr">
              <a:buClr>
                <a:srgbClr val="1CADE4"/>
              </a:buClr>
            </a:pPr>
            <a:endParaRPr lang="sr-Cyrl-CS" sz="1500" b="1" dirty="0">
              <a:solidFill>
                <a:prstClr val="black">
                  <a:lumMod val="75000"/>
                  <a:lumOff val="25000"/>
                </a:prstClr>
              </a:solidFill>
            </a:endParaRPr>
          </a:p>
          <a:p>
            <a:pPr lvl="0">
              <a:buClr>
                <a:srgbClr val="1CADE4"/>
              </a:buClr>
            </a:pPr>
            <a:r>
              <a:rPr lang="sr-Cyrl-CS" sz="1500" dirty="0">
                <a:solidFill>
                  <a:prstClr val="black">
                    <a:lumMod val="75000"/>
                    <a:lumOff val="25000"/>
                  </a:prstClr>
                </a:solidFill>
              </a:rPr>
              <a:t>Према члану 49 Закона о стечају, разлучни повериоци јесу повериоци који имају: </a:t>
            </a:r>
          </a:p>
          <a:p>
            <a:pPr lvl="0">
              <a:buClr>
                <a:srgbClr val="1CADE4"/>
              </a:buClr>
            </a:pPr>
            <a:r>
              <a:rPr lang="sr-Cyrl-CS" sz="1500" dirty="0">
                <a:solidFill>
                  <a:prstClr val="black">
                    <a:lumMod val="75000"/>
                    <a:lumOff val="25000"/>
                  </a:prstClr>
                </a:solidFill>
              </a:rPr>
              <a:t>1. Заложно </a:t>
            </a:r>
            <a:r>
              <a:rPr lang="sr-Cyrl-CS" sz="1500" dirty="0" smtClean="0">
                <a:solidFill>
                  <a:prstClr val="black">
                    <a:lumMod val="75000"/>
                    <a:lumOff val="25000"/>
                  </a:prstClr>
                </a:solidFill>
              </a:rPr>
              <a:t>право (када је стечајни дужник истовремено и дужник обезбеђеног потраживања) </a:t>
            </a:r>
            <a:endParaRPr lang="sr-Cyrl-CS" sz="1500" dirty="0">
              <a:solidFill>
                <a:prstClr val="black">
                  <a:lumMod val="75000"/>
                  <a:lumOff val="25000"/>
                </a:prstClr>
              </a:solidFill>
            </a:endParaRPr>
          </a:p>
          <a:p>
            <a:pPr lvl="0">
              <a:buClr>
                <a:srgbClr val="1CADE4"/>
              </a:buClr>
            </a:pPr>
            <a:r>
              <a:rPr lang="sr-Cyrl-CS" sz="1500" dirty="0">
                <a:solidFill>
                  <a:prstClr val="black">
                    <a:lumMod val="75000"/>
                    <a:lumOff val="25000"/>
                  </a:prstClr>
                </a:solidFill>
              </a:rPr>
              <a:t>2. Законско право задржавања (ретенција) </a:t>
            </a:r>
          </a:p>
          <a:p>
            <a:pPr lvl="0">
              <a:buClr>
                <a:srgbClr val="1CADE4"/>
              </a:buClr>
            </a:pPr>
            <a:r>
              <a:rPr lang="sr-Cyrl-CS" sz="1500" dirty="0">
                <a:solidFill>
                  <a:prstClr val="black">
                    <a:lumMod val="75000"/>
                    <a:lumOff val="25000"/>
                  </a:prstClr>
                </a:solidFill>
              </a:rPr>
              <a:t>Право задржавања јесте право повериоца да у циљу намирења свог доспелог потраживања задржи дужникову ствар  коју већ има у свом притежању и да по учињеном обавештењу дужнику о намери намирења потраживања из ствари које држи спроведе намирење свог потраживања из вредности задржане ствари. Примарна функција права ретенције јесте принуђивање дужника на испуњење доспеле обавезе.</a:t>
            </a:r>
          </a:p>
          <a:p>
            <a:pPr lvl="0">
              <a:buClr>
                <a:srgbClr val="1CADE4"/>
              </a:buClr>
            </a:pPr>
            <a:r>
              <a:rPr lang="sr-Cyrl-CS" sz="1500" dirty="0">
                <a:solidFill>
                  <a:prstClr val="black">
                    <a:lumMod val="75000"/>
                    <a:lumOff val="25000"/>
                  </a:prstClr>
                </a:solidFill>
              </a:rPr>
              <a:t>3. Право намирења на стварима и правима о којима се воде јавне књиге и регистри</a:t>
            </a:r>
          </a:p>
          <a:p>
            <a:pPr lvl="0">
              <a:buClr>
                <a:srgbClr val="1CADE4"/>
              </a:buClr>
            </a:pPr>
            <a:r>
              <a:rPr lang="sr-Cyrl-CS" sz="1500" dirty="0">
                <a:solidFill>
                  <a:prstClr val="black">
                    <a:lumMod val="75000"/>
                    <a:lumOff val="25000"/>
                  </a:prstClr>
                </a:solidFill>
              </a:rPr>
              <a:t>Право првенственог намирења произилази из права повериоца да се наплати из дужникове имовине пре других поверилаца (право банке код уговора о сефу да наплати своје потраживање из уговора о сефу пре свих других поверилаца из вредности пронађених у сефу).</a:t>
            </a:r>
          </a:p>
          <a:p>
            <a:pPr lvl="0">
              <a:buClr>
                <a:srgbClr val="1CADE4"/>
              </a:buClr>
            </a:pPr>
            <a:r>
              <a:rPr lang="sr-Cyrl-CS" sz="1500" dirty="0">
                <a:solidFill>
                  <a:prstClr val="black">
                    <a:lumMod val="75000"/>
                    <a:lumOff val="25000"/>
                  </a:prstClr>
                </a:solidFill>
              </a:rPr>
              <a:t>Разлучни повериоци (</a:t>
            </a:r>
            <a:r>
              <a:rPr lang="sr-Latn-CS" sz="1500" dirty="0">
                <a:solidFill>
                  <a:prstClr val="black">
                    <a:lumMod val="75000"/>
                    <a:lumOff val="25000"/>
                  </a:prstClr>
                </a:solidFill>
              </a:rPr>
              <a:t>separatisti ex jure crediti) </a:t>
            </a:r>
            <a:r>
              <a:rPr lang="sr-Cyrl-CS" sz="1500" dirty="0">
                <a:solidFill>
                  <a:prstClr val="black">
                    <a:lumMod val="75000"/>
                    <a:lumOff val="25000"/>
                  </a:prstClr>
                </a:solidFill>
              </a:rPr>
              <a:t> имају право на првенствено намирење из средстава остварених продајом </a:t>
            </a:r>
            <a:r>
              <a:rPr lang="sr-Cyrl-CS" sz="1500" dirty="0" smtClean="0">
                <a:solidFill>
                  <a:prstClr val="black">
                    <a:lumMod val="75000"/>
                    <a:lumOff val="25000"/>
                  </a:prstClr>
                </a:solidFill>
              </a:rPr>
              <a:t>имовине, на којој постоји разлучно право. </a:t>
            </a:r>
            <a:endParaRPr lang="sr-Cyrl-CS" sz="1500" dirty="0">
              <a:solidFill>
                <a:prstClr val="black">
                  <a:lumMod val="75000"/>
                  <a:lumOff val="25000"/>
                </a:prstClr>
              </a:solidFill>
            </a:endParaRPr>
          </a:p>
          <a:p>
            <a:endParaRPr lang="sr-Latn-CS" dirty="0" smtClean="0"/>
          </a:p>
          <a:p>
            <a:pPr algn="r"/>
            <a:fld id="{EA5905DF-0774-4DF5-B5A0-FEC7166319F4}" type="slidenum">
              <a:rPr lang="en-US" smtClean="0"/>
              <a:t>13</a:t>
            </a:fld>
            <a:endParaRPr lang="en-US" dirty="0"/>
          </a:p>
        </p:txBody>
      </p:sp>
    </p:spTree>
    <p:extLst>
      <p:ext uri="{BB962C8B-B14F-4D97-AF65-F5344CB8AC3E}">
        <p14:creationId xmlns:p14="http://schemas.microsoft.com/office/powerpoint/2010/main" val="37033945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87569"/>
            <a:ext cx="8596668" cy="6201508"/>
          </a:xfrm>
        </p:spPr>
        <p:txBody>
          <a:bodyPr>
            <a:normAutofit fontScale="77500" lnSpcReduction="20000"/>
          </a:bodyPr>
          <a:lstStyle/>
          <a:p>
            <a:pPr lvl="0" algn="ctr">
              <a:buClr>
                <a:srgbClr val="1CADE4"/>
              </a:buClr>
            </a:pPr>
            <a:endParaRPr lang="sr-Cyrl-CS" sz="1600" b="1" dirty="0" smtClean="0">
              <a:solidFill>
                <a:prstClr val="black">
                  <a:lumMod val="75000"/>
                  <a:lumOff val="25000"/>
                </a:prstClr>
              </a:solidFill>
            </a:endParaRPr>
          </a:p>
          <a:p>
            <a:pPr lvl="0">
              <a:buClr>
                <a:srgbClr val="1CADE4"/>
              </a:buClr>
            </a:pPr>
            <a:r>
              <a:rPr lang="sr-Cyrl-CS" dirty="0" smtClean="0">
                <a:solidFill>
                  <a:prstClr val="black">
                    <a:lumMod val="75000"/>
                    <a:lumOff val="25000"/>
                  </a:prstClr>
                </a:solidFill>
              </a:rPr>
              <a:t>У упоредном праву појам разлучног повериоца је уређен и на шири начин у односу на Закон о стечају РС.</a:t>
            </a:r>
          </a:p>
          <a:p>
            <a:pPr lvl="0">
              <a:buClr>
                <a:srgbClr val="1CADE4"/>
              </a:buClr>
            </a:pPr>
            <a:r>
              <a:rPr lang="sr-Cyrl-CS" dirty="0" smtClean="0">
                <a:solidFill>
                  <a:prstClr val="black">
                    <a:lumMod val="75000"/>
                    <a:lumOff val="25000"/>
                  </a:prstClr>
                </a:solidFill>
              </a:rPr>
              <a:t>Према стечајном закону САД </a:t>
            </a:r>
            <a:r>
              <a:rPr lang="sr-Latn-CS" dirty="0" smtClean="0">
                <a:solidFill>
                  <a:prstClr val="black">
                    <a:lumMod val="75000"/>
                    <a:lumOff val="25000"/>
                  </a:prstClr>
                </a:solidFill>
              </a:rPr>
              <a:t>(Bankruptcy code, 1978.)</a:t>
            </a:r>
            <a:r>
              <a:rPr lang="sr-Cyrl-CS" dirty="0" smtClean="0">
                <a:solidFill>
                  <a:prstClr val="black">
                    <a:lumMod val="75000"/>
                    <a:lumOff val="25000"/>
                  </a:prstClr>
                </a:solidFill>
              </a:rPr>
              <a:t> члан 506 појам разлучног повериоца обухвата поред заложних поверилаца на покретним и непокретним стварима, и повериоца који има своје потраживање према стечајном </a:t>
            </a:r>
            <a:r>
              <a:rPr lang="sr-Cyrl-CS" dirty="0" smtClean="0">
                <a:solidFill>
                  <a:prstClr val="black">
                    <a:lumMod val="75000"/>
                    <a:lumOff val="25000"/>
                  </a:prstClr>
                </a:solidFill>
              </a:rPr>
              <a:t>дужнику уколико стечајни дужник има потраживање према овом повериоцу </a:t>
            </a:r>
            <a:r>
              <a:rPr lang="sr-Cyrl-CS" dirty="0" smtClean="0">
                <a:solidFill>
                  <a:prstClr val="black">
                    <a:lumMod val="75000"/>
                    <a:lumOff val="25000"/>
                  </a:prstClr>
                </a:solidFill>
              </a:rPr>
              <a:t>(право пребијања).</a:t>
            </a:r>
          </a:p>
          <a:p>
            <a:pPr lvl="0">
              <a:buClr>
                <a:srgbClr val="1CADE4"/>
              </a:buClr>
            </a:pPr>
            <a:r>
              <a:rPr lang="sr-Cyrl-CS" dirty="0" smtClean="0">
                <a:solidFill>
                  <a:prstClr val="black">
                    <a:lumMod val="75000"/>
                    <a:lumOff val="25000"/>
                  </a:prstClr>
                </a:solidFill>
              </a:rPr>
              <a:t>Одлука Врховног суда САД у случају </a:t>
            </a:r>
            <a:r>
              <a:rPr lang="sr-Latn-CS" dirty="0">
                <a:solidFill>
                  <a:prstClr val="black">
                    <a:lumMod val="75000"/>
                    <a:lumOff val="25000"/>
                  </a:prstClr>
                </a:solidFill>
              </a:rPr>
              <a:t>L</a:t>
            </a:r>
            <a:r>
              <a:rPr lang="sr-Latn-CS" dirty="0" smtClean="0">
                <a:solidFill>
                  <a:prstClr val="black">
                    <a:lumMod val="75000"/>
                    <a:lumOff val="25000"/>
                  </a:prstClr>
                </a:solidFill>
              </a:rPr>
              <a:t>ong v. Bullard </a:t>
            </a:r>
            <a:r>
              <a:rPr lang="sr-Cyrl-CS" dirty="0" smtClean="0">
                <a:solidFill>
                  <a:prstClr val="black">
                    <a:lumMod val="75000"/>
                    <a:lumOff val="25000"/>
                  </a:prstClr>
                </a:solidFill>
              </a:rPr>
              <a:t>из 1884.године, омогућила је правни став који је данас на снази да се као разлучни поверилац сматра поверилац према коме стечајни дужник има потраживање јер ће своје потраживање према дужнику </a:t>
            </a:r>
            <a:r>
              <a:rPr lang="sr-Cyrl-CS" dirty="0" smtClean="0">
                <a:solidFill>
                  <a:prstClr val="black">
                    <a:lumMod val="75000"/>
                    <a:lumOff val="25000"/>
                  </a:prstClr>
                </a:solidFill>
              </a:rPr>
              <a:t>решити </a:t>
            </a:r>
            <a:r>
              <a:rPr lang="sr-Cyrl-CS" dirty="0" smtClean="0">
                <a:solidFill>
                  <a:prstClr val="black">
                    <a:lumMod val="75000"/>
                    <a:lumOff val="25000"/>
                  </a:prstClr>
                </a:solidFill>
              </a:rPr>
              <a:t>пребијањем, компензацијом са против потраживањем које стечајни дужник има </a:t>
            </a:r>
            <a:r>
              <a:rPr lang="sr-Cyrl-CS" dirty="0" smtClean="0">
                <a:solidFill>
                  <a:prstClr val="black">
                    <a:lumMod val="75000"/>
                    <a:lumOff val="25000"/>
                  </a:prstClr>
                </a:solidFill>
              </a:rPr>
              <a:t>према </a:t>
            </a:r>
            <a:r>
              <a:rPr lang="sr-Cyrl-CS" dirty="0" smtClean="0">
                <a:solidFill>
                  <a:prstClr val="black">
                    <a:lumMod val="75000"/>
                    <a:lumOff val="25000"/>
                  </a:prstClr>
                </a:solidFill>
              </a:rPr>
              <a:t>њему. </a:t>
            </a:r>
          </a:p>
          <a:p>
            <a:pPr lvl="0">
              <a:buClr>
                <a:srgbClr val="1CADE4"/>
              </a:buClr>
            </a:pPr>
            <a:endParaRPr lang="sr-Cyrl-CS" sz="1600" b="1" dirty="0">
              <a:solidFill>
                <a:prstClr val="black">
                  <a:lumMod val="75000"/>
                  <a:lumOff val="25000"/>
                </a:prstClr>
              </a:solidFill>
            </a:endParaRPr>
          </a:p>
          <a:p>
            <a:pPr lvl="0" algn="ctr">
              <a:buClr>
                <a:srgbClr val="1CADE4"/>
              </a:buClr>
            </a:pPr>
            <a:r>
              <a:rPr lang="sr-Cyrl-CS" b="1" dirty="0" smtClean="0">
                <a:solidFill>
                  <a:prstClr val="black">
                    <a:lumMod val="75000"/>
                    <a:lumOff val="25000"/>
                  </a:prstClr>
                </a:solidFill>
              </a:rPr>
              <a:t>Б</a:t>
            </a:r>
            <a:r>
              <a:rPr lang="sr-Cyrl-CS" b="1" dirty="0">
                <a:solidFill>
                  <a:prstClr val="black">
                    <a:lumMod val="75000"/>
                    <a:lumOff val="25000"/>
                  </a:prstClr>
                </a:solidFill>
              </a:rPr>
              <a:t>. СТАТУС РАЗЛУЧНОГ ПОВЕРИОЦА </a:t>
            </a:r>
            <a:endParaRPr lang="sr-Cyrl-CS" b="1" dirty="0" smtClean="0">
              <a:solidFill>
                <a:prstClr val="black">
                  <a:lumMod val="75000"/>
                  <a:lumOff val="25000"/>
                </a:prstClr>
              </a:solidFill>
            </a:endParaRPr>
          </a:p>
          <a:p>
            <a:pPr marL="0" lvl="0" indent="0" algn="ctr">
              <a:buClr>
                <a:srgbClr val="1CADE4"/>
              </a:buClr>
              <a:buNone/>
            </a:pPr>
            <a:r>
              <a:rPr lang="sr-Cyrl-CS" b="1" dirty="0" smtClean="0">
                <a:solidFill>
                  <a:prstClr val="black">
                    <a:lumMod val="75000"/>
                    <a:lumOff val="25000"/>
                  </a:prstClr>
                </a:solidFill>
              </a:rPr>
              <a:t>Услови </a:t>
            </a:r>
            <a:r>
              <a:rPr lang="sr-Cyrl-CS" b="1" dirty="0">
                <a:solidFill>
                  <a:prstClr val="black">
                    <a:lumMod val="75000"/>
                    <a:lumOff val="25000"/>
                  </a:prstClr>
                </a:solidFill>
              </a:rPr>
              <a:t>за стицање својства разлучног повериоца према Закону о стечају </a:t>
            </a:r>
          </a:p>
          <a:p>
            <a:pPr marL="0" lvl="0" indent="0" algn="just">
              <a:buClr>
                <a:srgbClr val="1CADE4"/>
              </a:buClr>
              <a:buNone/>
            </a:pPr>
            <a:endParaRPr lang="sr-Cyrl-CS" sz="1600" b="1" dirty="0">
              <a:solidFill>
                <a:prstClr val="black">
                  <a:lumMod val="75000"/>
                  <a:lumOff val="25000"/>
                </a:prstClr>
              </a:solidFill>
            </a:endParaRPr>
          </a:p>
          <a:p>
            <a:pPr lvl="0" algn="just">
              <a:buClr>
                <a:srgbClr val="1CADE4"/>
              </a:buClr>
            </a:pPr>
            <a:r>
              <a:rPr lang="sr-Cyrl-CS" sz="1900" dirty="0">
                <a:solidFill>
                  <a:prstClr val="black">
                    <a:lumMod val="75000"/>
                    <a:lumOff val="25000"/>
                  </a:prstClr>
                </a:solidFill>
              </a:rPr>
              <a:t>Статус разлучног повериоца према Закону о стечају могу стећи обезбеђени </a:t>
            </a:r>
            <a:r>
              <a:rPr lang="sr-Cyrl-CS" sz="1900" dirty="0" smtClean="0">
                <a:solidFill>
                  <a:prstClr val="black">
                    <a:lumMod val="75000"/>
                    <a:lumOff val="25000"/>
                  </a:prstClr>
                </a:solidFill>
              </a:rPr>
              <a:t>повериоци из члана 49 ЗС </a:t>
            </a:r>
            <a:r>
              <a:rPr lang="sr-Cyrl-CS" sz="1900" dirty="0">
                <a:solidFill>
                  <a:prstClr val="black">
                    <a:lumMod val="75000"/>
                    <a:lumOff val="25000"/>
                  </a:prstClr>
                </a:solidFill>
              </a:rPr>
              <a:t>уколико: </a:t>
            </a:r>
          </a:p>
          <a:p>
            <a:pPr lvl="0" algn="just">
              <a:buClr>
                <a:srgbClr val="1CADE4"/>
              </a:buClr>
            </a:pPr>
            <a:r>
              <a:rPr lang="sr-Cyrl-CS" sz="1900" dirty="0">
                <a:solidFill>
                  <a:prstClr val="black">
                    <a:lumMod val="75000"/>
                    <a:lumOff val="25000"/>
                  </a:prstClr>
                </a:solidFill>
              </a:rPr>
              <a:t>1. Предмет разлучног права улази у састав стечајне масе, односно уколико је предмет разлучног права у власништву стечајног дужника</a:t>
            </a:r>
          </a:p>
          <a:p>
            <a:pPr lvl="0" algn="just">
              <a:buClr>
                <a:srgbClr val="1CADE4"/>
              </a:buClr>
            </a:pPr>
            <a:r>
              <a:rPr lang="sr-Cyrl-CS" sz="1900" dirty="0">
                <a:solidFill>
                  <a:prstClr val="black">
                    <a:lumMod val="75000"/>
                    <a:lumOff val="25000"/>
                  </a:prstClr>
                </a:solidFill>
              </a:rPr>
              <a:t>2. Предмет разлучног права постоји у тренутку отварања стечаја</a:t>
            </a:r>
          </a:p>
          <a:p>
            <a:pPr lvl="0" algn="just">
              <a:buClr>
                <a:srgbClr val="1CADE4"/>
              </a:buClr>
            </a:pPr>
            <a:r>
              <a:rPr lang="sr-Cyrl-CS" sz="1900" dirty="0">
                <a:solidFill>
                  <a:prstClr val="black">
                    <a:lumMod val="75000"/>
                    <a:lumOff val="25000"/>
                  </a:prstClr>
                </a:solidFill>
              </a:rPr>
              <a:t>3. Да је стечено пре отварања стечајног поступка </a:t>
            </a:r>
            <a:endParaRPr lang="sr-Cyrl-CS" sz="1900" dirty="0" smtClean="0">
              <a:solidFill>
                <a:prstClr val="black">
                  <a:lumMod val="75000"/>
                  <a:lumOff val="25000"/>
                </a:prstClr>
              </a:solidFill>
            </a:endParaRPr>
          </a:p>
          <a:p>
            <a:pPr lvl="0" algn="just">
              <a:buClr>
                <a:srgbClr val="1CADE4"/>
              </a:buClr>
            </a:pPr>
            <a:r>
              <a:rPr lang="sr-Cyrl-CS" sz="1900" dirty="0" smtClean="0">
                <a:solidFill>
                  <a:prstClr val="black">
                    <a:lumMod val="75000"/>
                    <a:lumOff val="25000"/>
                  </a:prstClr>
                </a:solidFill>
              </a:rPr>
              <a:t>4. Пријава потраживања од стране разлучних повериоца </a:t>
            </a:r>
          </a:p>
          <a:p>
            <a:pPr lvl="0" algn="just">
              <a:buClr>
                <a:srgbClr val="1CADE4"/>
              </a:buClr>
            </a:pPr>
            <a:r>
              <a:rPr lang="sr-Cyrl-CS" sz="1900" dirty="0" smtClean="0">
                <a:solidFill>
                  <a:prstClr val="black">
                    <a:lumMod val="75000"/>
                    <a:lumOff val="25000"/>
                  </a:prstClr>
                </a:solidFill>
              </a:rPr>
              <a:t>5. Признање својства разлучном повериоцу и признање потраживања разлучног повериоца које је предмет обезбеђења од стране стечајног управника </a:t>
            </a:r>
            <a:endParaRPr lang="sr-Cyrl-CS" sz="1900" dirty="0">
              <a:solidFill>
                <a:prstClr val="black">
                  <a:lumMod val="75000"/>
                  <a:lumOff val="25000"/>
                </a:prstClr>
              </a:solidFill>
            </a:endParaRPr>
          </a:p>
          <a:p>
            <a:pPr marL="0" lvl="0" indent="0" algn="r">
              <a:buClr>
                <a:srgbClr val="1CADE4"/>
              </a:buClr>
              <a:buNone/>
            </a:pPr>
            <a:fld id="{845FABEC-7527-474D-975F-7CB1F8FA4F0F}" type="slidenum">
              <a:rPr lang="sr-Cyrl-CS" sz="1500" b="1" smtClean="0">
                <a:solidFill>
                  <a:prstClr val="black">
                    <a:lumMod val="75000"/>
                    <a:lumOff val="25000"/>
                  </a:prstClr>
                </a:solidFill>
              </a:rPr>
              <a:t>14</a:t>
            </a:fld>
            <a:endParaRPr lang="sr-Cyrl-CS" sz="1500" b="1" dirty="0" smtClean="0">
              <a:solidFill>
                <a:prstClr val="black">
                  <a:lumMod val="75000"/>
                  <a:lumOff val="25000"/>
                </a:prstClr>
              </a:solidFill>
            </a:endParaRPr>
          </a:p>
          <a:p>
            <a:pPr lvl="0" algn="just">
              <a:buClr>
                <a:srgbClr val="1CADE4"/>
              </a:buClr>
            </a:pPr>
            <a:endParaRPr lang="sr-Cyrl-CS" sz="1500" b="1" dirty="0">
              <a:solidFill>
                <a:prstClr val="black">
                  <a:lumMod val="75000"/>
                  <a:lumOff val="25000"/>
                </a:prstClr>
              </a:solidFill>
            </a:endParaRPr>
          </a:p>
          <a:p>
            <a:pPr lvl="0">
              <a:buClr>
                <a:srgbClr val="1CADE4"/>
              </a:buClr>
            </a:pPr>
            <a:endParaRPr lang="sr-Cyrl-CS" sz="1500" b="1" dirty="0">
              <a:solidFill>
                <a:prstClr val="black">
                  <a:lumMod val="75000"/>
                  <a:lumOff val="25000"/>
                </a:prstClr>
              </a:solidFill>
            </a:endParaRPr>
          </a:p>
          <a:p>
            <a:endParaRPr lang="en-US" sz="1500" dirty="0"/>
          </a:p>
        </p:txBody>
      </p:sp>
    </p:spTree>
    <p:extLst>
      <p:ext uri="{BB962C8B-B14F-4D97-AF65-F5344CB8AC3E}">
        <p14:creationId xmlns:p14="http://schemas.microsoft.com/office/powerpoint/2010/main" val="16524984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0677"/>
            <a:ext cx="8596668" cy="6424246"/>
          </a:xfrm>
        </p:spPr>
        <p:txBody>
          <a:bodyPr>
            <a:normAutofit/>
          </a:bodyPr>
          <a:lstStyle/>
          <a:p>
            <a:pPr lvl="0" algn="ctr">
              <a:buClr>
                <a:srgbClr val="1CADE4"/>
              </a:buClr>
            </a:pPr>
            <a:r>
              <a:rPr lang="sr-Cyrl-CS" sz="1500" b="1" dirty="0">
                <a:solidFill>
                  <a:prstClr val="black">
                    <a:lumMod val="75000"/>
                    <a:lumOff val="25000"/>
                  </a:prstClr>
                </a:solidFill>
              </a:rPr>
              <a:t>В) СИТУАЦИЈЕ КАДА РАЗЛУЧНИ ПОВЕРИОЦИ ДОБИЈАЈУ СТАТУС СТЕЧАЈНОГ ПОВЕРИОЦА </a:t>
            </a:r>
          </a:p>
          <a:p>
            <a:pPr lvl="0" algn="just">
              <a:buClr>
                <a:srgbClr val="1CADE4"/>
              </a:buClr>
            </a:pPr>
            <a:endParaRPr lang="sr-Cyrl-CS" sz="1500" b="1" dirty="0">
              <a:solidFill>
                <a:prstClr val="black">
                  <a:lumMod val="75000"/>
                  <a:lumOff val="25000"/>
                </a:prstClr>
              </a:solidFill>
            </a:endParaRPr>
          </a:p>
          <a:p>
            <a:pPr lvl="0" algn="just">
              <a:buClr>
                <a:srgbClr val="1CADE4"/>
              </a:buClr>
            </a:pPr>
            <a:r>
              <a:rPr lang="sr-Cyrl-CS" sz="1500" dirty="0">
                <a:solidFill>
                  <a:prstClr val="black">
                    <a:lumMod val="75000"/>
                    <a:lumOff val="25000"/>
                  </a:prstClr>
                </a:solidFill>
              </a:rPr>
              <a:t>1.Недовољно обезбеђени повериоци </a:t>
            </a:r>
            <a:r>
              <a:rPr lang="sr-Cyrl-CS" sz="1500" dirty="0" smtClean="0">
                <a:solidFill>
                  <a:prstClr val="black">
                    <a:lumMod val="75000"/>
                    <a:lumOff val="25000"/>
                  </a:prstClr>
                </a:solidFill>
              </a:rPr>
              <a:t>(бифуркација </a:t>
            </a:r>
            <a:r>
              <a:rPr lang="sr-Cyrl-CS" sz="1500" dirty="0">
                <a:solidFill>
                  <a:prstClr val="black">
                    <a:lumMod val="75000"/>
                    <a:lumOff val="25000"/>
                  </a:prstClr>
                </a:solidFill>
              </a:rPr>
              <a:t>потраживања) </a:t>
            </a:r>
          </a:p>
          <a:p>
            <a:pPr lvl="0" algn="just">
              <a:buClr>
                <a:srgbClr val="1CADE4"/>
              </a:buClr>
            </a:pPr>
            <a:r>
              <a:rPr lang="sr-Cyrl-CS" sz="1500" dirty="0">
                <a:solidFill>
                  <a:prstClr val="black">
                    <a:lumMod val="75000"/>
                    <a:lumOff val="25000"/>
                  </a:prstClr>
                </a:solidFill>
              </a:rPr>
              <a:t>2. Одрицање од разлучног права</a:t>
            </a:r>
          </a:p>
          <a:p>
            <a:pPr lvl="0" algn="just">
              <a:buClr>
                <a:srgbClr val="1CADE4"/>
              </a:buClr>
            </a:pPr>
            <a:r>
              <a:rPr lang="sr-Cyrl-CS" sz="1500" dirty="0">
                <a:solidFill>
                  <a:prstClr val="black">
                    <a:lumMod val="75000"/>
                    <a:lumOff val="25000"/>
                  </a:prstClr>
                </a:solidFill>
              </a:rPr>
              <a:t>3. Разлучно право стечено у поступку извршења и обезбеђења последњих 60 дана пре отварања стечајног поступка</a:t>
            </a:r>
          </a:p>
          <a:p>
            <a:pPr lvl="0" algn="just">
              <a:buClr>
                <a:srgbClr val="1CADE4"/>
              </a:buClr>
            </a:pPr>
            <a:endParaRPr lang="sr-Cyrl-CS" sz="1500" b="1" dirty="0">
              <a:solidFill>
                <a:prstClr val="black">
                  <a:lumMod val="75000"/>
                  <a:lumOff val="25000"/>
                </a:prstClr>
              </a:solidFill>
            </a:endParaRPr>
          </a:p>
          <a:p>
            <a:pPr lvl="0" algn="ctr">
              <a:buClr>
                <a:srgbClr val="1CADE4"/>
              </a:buClr>
            </a:pPr>
            <a:r>
              <a:rPr lang="sr-Cyrl-CS" sz="1500" b="1" dirty="0" smtClean="0">
                <a:solidFill>
                  <a:prstClr val="black">
                    <a:lumMod val="75000"/>
                    <a:lumOff val="25000"/>
                  </a:prstClr>
                </a:solidFill>
              </a:rPr>
              <a:t>Г) </a:t>
            </a:r>
            <a:r>
              <a:rPr lang="sr-Cyrl-CS" sz="1500" b="1" dirty="0">
                <a:solidFill>
                  <a:prstClr val="black">
                    <a:lumMod val="75000"/>
                    <a:lumOff val="25000"/>
                  </a:prstClr>
                </a:solidFill>
              </a:rPr>
              <a:t>РЕАЛИЗАЦИЈА – НАМИРЕЊЕ РАЗЛУЧНИХ ПОВЕРИОЦА ИЗ ОПТЕРЕЋЕНИХ СТВАРИ</a:t>
            </a:r>
          </a:p>
          <a:p>
            <a:endParaRPr lang="sr-Cyrl-CS" sz="1500" dirty="0" smtClean="0"/>
          </a:p>
          <a:p>
            <a:pPr algn="ctr"/>
            <a:r>
              <a:rPr lang="sr-Cyrl-CS" sz="1500" b="1" dirty="0" smtClean="0"/>
              <a:t>Г1. Намирење разлучног повериоца изван стечајног поступка. </a:t>
            </a:r>
          </a:p>
          <a:p>
            <a:r>
              <a:rPr lang="sr-Cyrl-CS" sz="1500" dirty="0" smtClean="0"/>
              <a:t>Разлучни поверилац се у две ситуације може намирити изван стечајног поступка: </a:t>
            </a:r>
          </a:p>
          <a:p>
            <a:r>
              <a:rPr lang="sr-Cyrl-CS" sz="1500" dirty="0" smtClean="0"/>
              <a:t>А) Када стечајни судија прихвати захтев разлучног повериоца да се због неадекватне заштите имовине оптерећене разлучним правом  укине забрана намирења из члана 93 Закона о стечају, односно мера забране отуђења опретећених ствари изречена у претходном стечајном поступку, а сходно члану 93В Закона о стечају. </a:t>
            </a:r>
          </a:p>
          <a:p>
            <a:pPr lvl="0">
              <a:buClr>
                <a:srgbClr val="1CADE4"/>
              </a:buClr>
            </a:pPr>
            <a:r>
              <a:rPr lang="sr-Cyrl-CS" sz="1500" dirty="0" smtClean="0"/>
              <a:t>Б) </a:t>
            </a:r>
            <a:r>
              <a:rPr lang="sr-Cyrl-CS" sz="1500" dirty="0">
                <a:solidFill>
                  <a:prstClr val="black">
                    <a:lumMod val="75000"/>
                    <a:lumOff val="25000"/>
                  </a:prstClr>
                </a:solidFill>
              </a:rPr>
              <a:t>Када стечајни судија прихвати захтев разлучног повериоца да се због </a:t>
            </a:r>
            <a:r>
              <a:rPr lang="sr-Cyrl-CS" sz="1500" dirty="0" smtClean="0">
                <a:solidFill>
                  <a:prstClr val="black">
                    <a:lumMod val="75000"/>
                    <a:lumOff val="25000"/>
                  </a:prstClr>
                </a:solidFill>
              </a:rPr>
              <a:t>мање вредности предмета разлучног права од обезбеђеног потраживања укине </a:t>
            </a:r>
            <a:r>
              <a:rPr lang="sr-Cyrl-CS" sz="1500" dirty="0">
                <a:solidFill>
                  <a:prstClr val="black">
                    <a:lumMod val="75000"/>
                    <a:lumOff val="25000"/>
                  </a:prstClr>
                </a:solidFill>
              </a:rPr>
              <a:t>забрана намирења из члана 93 Закона о стечају, односно мера забране отуђења опретећених ствари изречена у претходном стечајном поступку, а сходно члану 93В Закона о стечају. </a:t>
            </a:r>
          </a:p>
          <a:p>
            <a:pPr algn="r"/>
            <a:fld id="{EEFCAA16-EA90-4258-9E03-E66CDA71C9B6}" type="slidenum">
              <a:rPr lang="en-US" sz="1500" b="1" smtClean="0"/>
              <a:t>15</a:t>
            </a:fld>
            <a:endParaRPr lang="en-US" sz="1500" b="1" dirty="0"/>
          </a:p>
        </p:txBody>
      </p:sp>
    </p:spTree>
    <p:extLst>
      <p:ext uri="{BB962C8B-B14F-4D97-AF65-F5344CB8AC3E}">
        <p14:creationId xmlns:p14="http://schemas.microsoft.com/office/powerpoint/2010/main" val="2621284049"/>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954"/>
            <a:ext cx="8596668" cy="6494583"/>
          </a:xfrm>
        </p:spPr>
        <p:txBody>
          <a:bodyPr/>
          <a:lstStyle/>
          <a:p>
            <a:r>
              <a:rPr lang="sr-Cyrl-CS" sz="1500" dirty="0" smtClean="0"/>
              <a:t>У наведеним ситуацијама може се донети одлука од стране стечајног судије да се дозволи укидање забране извршења и намирења и укидање мере обезбеђења из претходног поступка. </a:t>
            </a:r>
            <a:endParaRPr lang="sr-Cyrl-CS" sz="1500" dirty="0" smtClean="0"/>
          </a:p>
          <a:p>
            <a:pPr marL="0" indent="0">
              <a:buNone/>
            </a:pPr>
            <a:endParaRPr lang="sr-Cyrl-CS" sz="1500" dirty="0" smtClean="0"/>
          </a:p>
          <a:p>
            <a:pPr algn="ctr"/>
            <a:r>
              <a:rPr lang="sr-Cyrl-CS" sz="1500" b="1" dirty="0" smtClean="0"/>
              <a:t>Г2. Намирење разлучног повериоца у случају продаје предмета разлучног права као посебне целине у стечајном поступку. </a:t>
            </a:r>
          </a:p>
          <a:p>
            <a:pPr marL="0" indent="0" algn="ctr">
              <a:buNone/>
            </a:pPr>
            <a:endParaRPr lang="sr-Cyrl-CS" sz="1500" b="1" dirty="0" smtClean="0"/>
          </a:p>
          <a:p>
            <a:r>
              <a:rPr lang="sr-Cyrl-CS" sz="1500" dirty="0" smtClean="0"/>
              <a:t>Према члану 133 Закона о стечају разлучни поверилац се не намирује директно од стране купца оптерећене имовине разлучним правом, већ је стечајни управник у обавези да у року од 5 дана од дана извршене продаје исплати купопродајну цену разлучном повериоцу до висине обезбеђеног потраживања са припадајућом каматом. </a:t>
            </a:r>
          </a:p>
          <a:p>
            <a:r>
              <a:rPr lang="sr-Cyrl-CS" sz="1500" dirty="0" smtClean="0"/>
              <a:t>Уколико добијена цена продајом имовине оптерећеном разлучним правом буде виша од износа обезбеђеног потраживања разлучног повериоца, вишак прелази у стечајну масу стечајног дужника и користиће се за намирење разлучних поверилаца нижег ранга или стечајних поверилаца у складу са одредбама Закона о стечају. </a:t>
            </a:r>
          </a:p>
          <a:p>
            <a:r>
              <a:rPr lang="sr-Cyrl-CS" sz="1500" dirty="0" smtClean="0"/>
              <a:t>Разлучни повериоци намирењем у стечајном поступку имају одређена умањења својих права тако што се из добијене купопродајне цене најпре исплаћују </a:t>
            </a:r>
          </a:p>
          <a:p>
            <a:r>
              <a:rPr lang="sr-Cyrl-CS" sz="1500" dirty="0" smtClean="0"/>
              <a:t>1.Трошкови продаје имовине оптерећене разлучним правом </a:t>
            </a:r>
          </a:p>
          <a:p>
            <a:pPr marL="0" indent="0">
              <a:buNone/>
            </a:pPr>
            <a:endParaRPr lang="sr-Latn-CS" b="1" dirty="0" smtClean="0"/>
          </a:p>
          <a:p>
            <a:pPr marL="0" indent="0" algn="r">
              <a:buNone/>
            </a:pPr>
            <a:fld id="{946117A1-6BAB-4A54-8C40-56E8424FBE75}" type="slidenum">
              <a:rPr lang="en-US" b="1" smtClean="0"/>
              <a:t>16</a:t>
            </a:fld>
            <a:endParaRPr lang="en-US" b="1" dirty="0"/>
          </a:p>
        </p:txBody>
      </p:sp>
    </p:spTree>
    <p:extLst>
      <p:ext uri="{BB962C8B-B14F-4D97-AF65-F5344CB8AC3E}">
        <p14:creationId xmlns:p14="http://schemas.microsoft.com/office/powerpoint/2010/main" val="18382299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0677"/>
            <a:ext cx="8596668" cy="6389077"/>
          </a:xfrm>
        </p:spPr>
        <p:txBody>
          <a:bodyPr/>
          <a:lstStyle/>
          <a:p>
            <a:r>
              <a:rPr lang="sr-Cyrl-CS" sz="1500" dirty="0" smtClean="0"/>
              <a:t>2. Награда стечајног управника </a:t>
            </a:r>
            <a:endParaRPr lang="sr-Cyrl-CS" sz="1500" dirty="0"/>
          </a:p>
          <a:p>
            <a:endParaRPr lang="sr-Cyrl-CS" b="1" dirty="0" smtClean="0"/>
          </a:p>
          <a:p>
            <a:pPr algn="ctr"/>
            <a:r>
              <a:rPr lang="sr-Cyrl-CS" sz="1500" b="1" dirty="0" smtClean="0"/>
              <a:t>Г3.Намирење разлучног повериоца у случају продаје стечајног дужника као правног лица </a:t>
            </a:r>
          </a:p>
          <a:p>
            <a:pPr algn="ctr"/>
            <a:endParaRPr lang="sr-Cyrl-CS" b="1" dirty="0"/>
          </a:p>
          <a:p>
            <a:pPr algn="just"/>
            <a:r>
              <a:rPr lang="sr-Cyrl-CS" sz="1500" dirty="0" smtClean="0"/>
              <a:t>Ако се намирење врши продајом стечајног дужника као правног лица разлучни повериоци не могу утицати на доношење одлуке да се намирење спроведе на тај начин али морају бити обавештени о том начину продаје и имају право да предложе судији повољнији начин продаје (као и у случају индивидуалне продаје) </a:t>
            </a:r>
          </a:p>
          <a:p>
            <a:pPr algn="just"/>
            <a:r>
              <a:rPr lang="sr-Cyrl-CS" sz="1500" dirty="0" smtClean="0"/>
              <a:t>Код продаје стечајног дужника као правног лица разлучни повериоци имају право намирења сразмерно процењеном учешћу вредности имовине која је предмет разлучног права у односу на процењену вредност правног лица. </a:t>
            </a:r>
          </a:p>
          <a:p>
            <a:pPr algn="just"/>
            <a:r>
              <a:rPr lang="sr-Cyrl-CS" sz="1500" dirty="0" smtClean="0"/>
              <a:t>ПРИМЕР: Уколико је процењена вредност правног лица – стечајног дужника приликом продаје 1.000.000 евра, а уколико је процењена вредност предмета разлучног права (хипотеке на одређеном локалу) 250.000 евра, па правно лице буде продато по цени од 200.000 евра, разлучни поверилац ће бити намирен обрачуном на следећи начин: </a:t>
            </a:r>
            <a:endParaRPr lang="sr-Latn-CS" sz="1500" dirty="0" smtClean="0"/>
          </a:p>
          <a:p>
            <a:pPr algn="just"/>
            <a:endParaRPr lang="sr-Latn-CS" sz="1500" dirty="0"/>
          </a:p>
          <a:p>
            <a:pPr algn="just"/>
            <a:endParaRPr lang="sr-Latn-CS" sz="1500" dirty="0" smtClean="0"/>
          </a:p>
          <a:p>
            <a:pPr algn="r"/>
            <a:fld id="{32DFEEB3-77C3-4926-A9C8-3404D8644890}" type="slidenum">
              <a:rPr lang="sr-Cyrl-CS" sz="1500" smtClean="0"/>
              <a:t>17</a:t>
            </a:fld>
            <a:endParaRPr lang="en-US" sz="1500" dirty="0"/>
          </a:p>
        </p:txBody>
      </p:sp>
    </p:spTree>
    <p:extLst>
      <p:ext uri="{BB962C8B-B14F-4D97-AF65-F5344CB8AC3E}">
        <p14:creationId xmlns:p14="http://schemas.microsoft.com/office/powerpoint/2010/main" val="2669647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75845"/>
            <a:ext cx="8596668" cy="5865517"/>
          </a:xfrm>
        </p:spPr>
        <p:txBody>
          <a:bodyPr>
            <a:normAutofit/>
          </a:bodyPr>
          <a:lstStyle/>
          <a:p>
            <a:pPr algn="just"/>
            <a:r>
              <a:rPr lang="sr-Cyrl-CS" sz="1500" dirty="0" smtClean="0"/>
              <a:t>- проценат вредности имовине оптерећене разлучним правом  у односу на процењену вредност правног лица јесте 25% у конкретном случају. </a:t>
            </a:r>
          </a:p>
          <a:p>
            <a:pPr algn="just"/>
            <a:r>
              <a:rPr lang="sr-Cyrl-CS" sz="1500" dirty="0" smtClean="0"/>
              <a:t>- из тога произилази да разлучни поверилац има право на намирење свог обезбеђеног потраживања до износа од 25% купопродајне цене, што значи 25% од добијене купопродајне цене од 200.000 евра, што износи 50.000 евра. </a:t>
            </a:r>
          </a:p>
          <a:p>
            <a:pPr algn="just"/>
            <a:r>
              <a:rPr lang="sr-Cyrl-CS" sz="1500" dirty="0" smtClean="0"/>
              <a:t>Пре намирења разлучног повериоца, биће одбијени сразмерни трошкови продаје као и награда стечајног управника. </a:t>
            </a:r>
            <a:endParaRPr lang="sr-Latn-CS" sz="1500" dirty="0" smtClean="0"/>
          </a:p>
          <a:p>
            <a:pPr algn="just"/>
            <a:endParaRPr lang="sr-Latn-CS" sz="1500" dirty="0"/>
          </a:p>
          <a:p>
            <a:pPr algn="just"/>
            <a:endParaRPr lang="sr-Latn-CS" sz="1500" dirty="0" smtClean="0"/>
          </a:p>
          <a:p>
            <a:pPr algn="just"/>
            <a:endParaRPr lang="sr-Latn-CS" sz="1500" dirty="0"/>
          </a:p>
          <a:p>
            <a:pPr algn="just"/>
            <a:endParaRPr lang="sr-Latn-CS" sz="1500" dirty="0" smtClean="0"/>
          </a:p>
          <a:p>
            <a:pPr algn="just"/>
            <a:endParaRPr lang="sr-Latn-CS" sz="1500" dirty="0"/>
          </a:p>
          <a:p>
            <a:pPr algn="just"/>
            <a:endParaRPr lang="sr-Latn-CS" sz="1500" dirty="0" smtClean="0"/>
          </a:p>
          <a:p>
            <a:pPr algn="just"/>
            <a:endParaRPr lang="sr-Latn-CS" sz="1500" dirty="0"/>
          </a:p>
          <a:p>
            <a:pPr algn="just"/>
            <a:endParaRPr lang="sr-Latn-CS" sz="1500" dirty="0" smtClean="0"/>
          </a:p>
          <a:p>
            <a:pPr algn="just"/>
            <a:endParaRPr lang="sr-Latn-CS" sz="1500" dirty="0"/>
          </a:p>
          <a:p>
            <a:pPr algn="r"/>
            <a:fld id="{A69D84B2-1C29-402A-B48A-941E2D1C3436}" type="slidenum">
              <a:rPr lang="sr-Cyrl-CS" sz="1500" smtClean="0"/>
              <a:t>18</a:t>
            </a:fld>
            <a:endParaRPr lang="en-US" sz="1500" dirty="0"/>
          </a:p>
        </p:txBody>
      </p:sp>
    </p:spTree>
    <p:extLst>
      <p:ext uri="{BB962C8B-B14F-4D97-AF65-F5344CB8AC3E}">
        <p14:creationId xmlns:p14="http://schemas.microsoft.com/office/powerpoint/2010/main" val="38734833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28954"/>
            <a:ext cx="8596668" cy="6342183"/>
          </a:xfrm>
        </p:spPr>
        <p:txBody>
          <a:bodyPr/>
          <a:lstStyle/>
          <a:p>
            <a:pPr algn="ctr"/>
            <a:r>
              <a:rPr lang="sr-Latn-CS" b="1" dirty="0" smtClean="0">
                <a:solidFill>
                  <a:srgbClr val="FF0000"/>
                </a:solidFill>
              </a:rPr>
              <a:t>IV </a:t>
            </a:r>
            <a:r>
              <a:rPr lang="sr-Cyrl-CS" b="1" dirty="0" smtClean="0">
                <a:solidFill>
                  <a:srgbClr val="FF0000"/>
                </a:solidFill>
              </a:rPr>
              <a:t>Закључак </a:t>
            </a:r>
          </a:p>
          <a:p>
            <a:pPr algn="ctr"/>
            <a:endParaRPr lang="sr-Cyrl-CS" b="1" dirty="0" smtClean="0"/>
          </a:p>
          <a:p>
            <a:pPr algn="just"/>
            <a:r>
              <a:rPr lang="sr-Cyrl-CS" sz="1500" dirty="0" smtClean="0"/>
              <a:t>Говорећи у најширем смислу општости, заложни повериоци у смислу Закона који регулишу област стварно правног обезбеђења потраживања не губе своје право првенственог намирења из оптерећених ствари у стечајном поступку. Међутим, њихова права јесу значајно ограничена тиме да не могу спроводити вансудски поступак намирења због пада заложног дужника у стечај. Приликом реализације разлучног права од купопродајне цене добијене продајом ствари које су биле предмет разлучног права испред разлучних повериоца намирује се награда стечајног управника и трошак продаје имовине под разлучним правом. Награда стечајног управника не би ни постојала приликом редовног намирења разлучног повериоца, да није отворен стечајни поступак над заложним дужником. </a:t>
            </a:r>
          </a:p>
          <a:p>
            <a:pPr algn="just"/>
            <a:endParaRPr lang="sr-Cyrl-CS" sz="1500" dirty="0"/>
          </a:p>
          <a:p>
            <a:pPr algn="just"/>
            <a:r>
              <a:rPr lang="sr-Cyrl-CS" sz="1500" dirty="0" smtClean="0"/>
              <a:t>Банкарске институције и други професионални даваоци кредита, свакако успостављају  и додатна средства обезбеђења потраживања, како лична средства обезбеђења попут јемства и хипотека на објектима и залоге покретним стварима које су у власништву физичких лица (обично власника правних лица</a:t>
            </a:r>
            <a:endParaRPr lang="sr-Latn-CS" sz="1500" dirty="0" smtClean="0"/>
          </a:p>
          <a:p>
            <a:pPr algn="r"/>
            <a:endParaRPr lang="sr-Latn-CS" sz="1500" dirty="0" smtClean="0"/>
          </a:p>
          <a:p>
            <a:pPr algn="r"/>
            <a:endParaRPr lang="sr-Latn-CS" sz="1500" dirty="0"/>
          </a:p>
          <a:p>
            <a:pPr algn="r"/>
            <a:endParaRPr lang="sr-Latn-CS" sz="1500" dirty="0" smtClean="0"/>
          </a:p>
          <a:p>
            <a:pPr algn="r"/>
            <a:fld id="{F850F0EC-1EBF-4AEB-BBAB-3C967390DFC0}" type="slidenum">
              <a:rPr lang="sr-Cyrl-CS" sz="1500" smtClean="0"/>
              <a:t>19</a:t>
            </a:fld>
            <a:r>
              <a:rPr lang="sr-Cyrl-CS" sz="1500" dirty="0" smtClean="0"/>
              <a:t>. </a:t>
            </a:r>
            <a:endParaRPr lang="en-US" sz="1500" dirty="0"/>
          </a:p>
        </p:txBody>
      </p:sp>
    </p:spTree>
    <p:extLst>
      <p:ext uri="{BB962C8B-B14F-4D97-AF65-F5344CB8AC3E}">
        <p14:creationId xmlns:p14="http://schemas.microsoft.com/office/powerpoint/2010/main" val="159712903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99293"/>
            <a:ext cx="8596668" cy="5842070"/>
          </a:xfrm>
        </p:spPr>
        <p:txBody>
          <a:bodyPr/>
          <a:lstStyle/>
          <a:p>
            <a:pPr algn="ctr"/>
            <a:endParaRPr lang="sr-Cyrl-CS" sz="2400" b="1" dirty="0" smtClean="0">
              <a:solidFill>
                <a:prstClr val="black"/>
              </a:solidFill>
              <a:ea typeface="+mj-ea"/>
              <a:cs typeface="+mj-cs"/>
            </a:endParaRPr>
          </a:p>
          <a:p>
            <a:pPr algn="ctr"/>
            <a:r>
              <a:rPr lang="sr-Cyrl-CS" sz="2400" b="1" dirty="0" smtClean="0">
                <a:solidFill>
                  <a:schemeClr val="accent1"/>
                </a:solidFill>
                <a:ea typeface="+mj-ea"/>
                <a:cs typeface="+mj-cs"/>
              </a:rPr>
              <a:t>РАЗЛУЧНИ </a:t>
            </a:r>
            <a:r>
              <a:rPr lang="sr-Cyrl-CS" sz="2400" b="1" dirty="0">
                <a:solidFill>
                  <a:schemeClr val="accent1"/>
                </a:solidFill>
                <a:ea typeface="+mj-ea"/>
                <a:cs typeface="+mj-cs"/>
              </a:rPr>
              <a:t>ПОВЕРИОЦИ ПРЕМА ЗАКОНУ О ИЗМЕНАМА И ДОПУНАМА ЗАКОНА О </a:t>
            </a:r>
            <a:r>
              <a:rPr lang="sr-Cyrl-CS" sz="2400" b="1" dirty="0" smtClean="0">
                <a:solidFill>
                  <a:schemeClr val="accent1"/>
                </a:solidFill>
                <a:ea typeface="+mj-ea"/>
                <a:cs typeface="+mj-cs"/>
              </a:rPr>
              <a:t>СТЕЧАЈУ</a:t>
            </a:r>
          </a:p>
          <a:p>
            <a:pPr algn="ctr"/>
            <a:endParaRPr lang="sr-Cyrl-CS" sz="2400" b="1" dirty="0" smtClean="0">
              <a:solidFill>
                <a:prstClr val="black"/>
              </a:solidFill>
              <a:ea typeface="+mj-ea"/>
              <a:cs typeface="+mj-cs"/>
            </a:endParaRPr>
          </a:p>
          <a:p>
            <a:pPr algn="ctr"/>
            <a:endParaRPr lang="sr-Cyrl-CS" sz="2400" b="1" dirty="0">
              <a:solidFill>
                <a:prstClr val="black"/>
              </a:solidFill>
              <a:ea typeface="+mj-ea"/>
              <a:cs typeface="+mj-cs"/>
            </a:endParaRPr>
          </a:p>
          <a:p>
            <a:pPr algn="ctr"/>
            <a:r>
              <a:rPr lang="sr-Cyrl-CS" sz="3600" b="1" dirty="0" smtClean="0">
                <a:solidFill>
                  <a:schemeClr val="accent1"/>
                </a:solidFill>
              </a:rPr>
              <a:t>ОПШТИ ДЕО</a:t>
            </a:r>
          </a:p>
          <a:p>
            <a:pPr algn="ctr"/>
            <a:endParaRPr lang="sr-Cyrl-CS" sz="3600" b="1" dirty="0" smtClean="0"/>
          </a:p>
          <a:p>
            <a:pPr marL="0" indent="0" algn="ctr">
              <a:buNone/>
            </a:pPr>
            <a:endParaRPr lang="sr-Cyrl-CS" sz="3600" b="1" dirty="0"/>
          </a:p>
          <a:p>
            <a:pPr marL="0" lvl="0" indent="0" algn="ctr">
              <a:buClr>
                <a:srgbClr val="1CADE4"/>
              </a:buClr>
              <a:buNone/>
            </a:pPr>
            <a:r>
              <a:rPr lang="sr-Cyrl-CS" sz="2400" dirty="0">
                <a:solidFill>
                  <a:schemeClr val="accent1"/>
                </a:solidFill>
              </a:rPr>
              <a:t>Судија Привредног суда у Пожаревцу Срђан Стојилковић</a:t>
            </a:r>
            <a:endParaRPr lang="en-US" sz="2400" dirty="0">
              <a:solidFill>
                <a:schemeClr val="accent1"/>
              </a:solidFill>
            </a:endParaRPr>
          </a:p>
          <a:p>
            <a:pPr algn="ctr"/>
            <a:endParaRPr lang="en-US" sz="3600" b="1" dirty="0"/>
          </a:p>
        </p:txBody>
      </p:sp>
    </p:spTree>
    <p:extLst>
      <p:ext uri="{BB962C8B-B14F-4D97-AF65-F5344CB8AC3E}">
        <p14:creationId xmlns:p14="http://schemas.microsoft.com/office/powerpoint/2010/main" val="213343177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234462"/>
            <a:ext cx="8596668" cy="6506307"/>
          </a:xfrm>
        </p:spPr>
        <p:txBody>
          <a:bodyPr>
            <a:normAutofit fontScale="70000" lnSpcReduction="20000"/>
          </a:bodyPr>
          <a:lstStyle/>
          <a:p>
            <a:pPr algn="ctr"/>
            <a:r>
              <a:rPr lang="sr-Cyrl-CS" b="1" dirty="0" smtClean="0"/>
              <a:t>ОПШТИ ДЕО - САДРЖАЈ</a:t>
            </a:r>
          </a:p>
          <a:p>
            <a:pPr marL="0" indent="0" algn="ctr">
              <a:buNone/>
            </a:pPr>
            <a:endParaRPr lang="sr-Cyrl-CS" b="1" dirty="0"/>
          </a:p>
          <a:p>
            <a:r>
              <a:rPr lang="sr-Latn-CS" b="1" dirty="0"/>
              <a:t>I</a:t>
            </a:r>
            <a:r>
              <a:rPr lang="sr-Cyrl-CS" b="1" dirty="0" smtClean="0"/>
              <a:t> Појам заложног права</a:t>
            </a:r>
            <a:endParaRPr lang="sr-Latn-CS" b="1" dirty="0" smtClean="0"/>
          </a:p>
          <a:p>
            <a:r>
              <a:rPr lang="sr-Latn-CS" b="1" dirty="0" smtClean="0"/>
              <a:t>A) </a:t>
            </a:r>
            <a:r>
              <a:rPr lang="sr-Cyrl-CS" b="1" dirty="0" smtClean="0"/>
              <a:t>Терминолошки аспект заложног права из материјалних закона који регулишу стварноправно обезбеђење потраживања и Закона о стечају</a:t>
            </a:r>
          </a:p>
          <a:p>
            <a:r>
              <a:rPr lang="sr-Cyrl-CS" b="1" dirty="0" smtClean="0"/>
              <a:t>Б) Функција заложног права </a:t>
            </a:r>
          </a:p>
          <a:p>
            <a:pPr marL="0" indent="0">
              <a:buNone/>
            </a:pPr>
            <a:endParaRPr lang="sr-Cyrl-CS" b="1" dirty="0" smtClean="0"/>
          </a:p>
          <a:p>
            <a:r>
              <a:rPr lang="sr-Latn-CS" b="1" dirty="0" smtClean="0"/>
              <a:t>II</a:t>
            </a:r>
            <a:r>
              <a:rPr lang="sr-Cyrl-CS" b="1" dirty="0" smtClean="0"/>
              <a:t> Врсте заложног права</a:t>
            </a:r>
          </a:p>
          <a:p>
            <a:r>
              <a:rPr lang="sr-Cyrl-CS" b="1" dirty="0" smtClean="0"/>
              <a:t>А) Према предмету обезбеђења </a:t>
            </a:r>
          </a:p>
          <a:p>
            <a:r>
              <a:rPr lang="sr-Cyrl-CS" b="1" dirty="0" smtClean="0"/>
              <a:t>Б) Према основу настанка (</a:t>
            </a:r>
            <a:r>
              <a:rPr lang="sr-Latn-CS" b="1" dirty="0" smtClean="0"/>
              <a:t>IUSTUS TITULUS)</a:t>
            </a:r>
            <a:endParaRPr lang="sr-Cyrl-CS" b="1" dirty="0" smtClean="0"/>
          </a:p>
          <a:p>
            <a:r>
              <a:rPr lang="sr-Cyrl-CS" b="1" dirty="0" smtClean="0"/>
              <a:t>В) Према начину публицирања односно начину настанка права</a:t>
            </a:r>
            <a:r>
              <a:rPr lang="sr-Latn-CS" b="1" dirty="0" smtClean="0"/>
              <a:t> (MODUS ACQUIRENDI)</a:t>
            </a:r>
            <a:endParaRPr lang="sr-Cyrl-CS" b="1" dirty="0" smtClean="0"/>
          </a:p>
          <a:p>
            <a:r>
              <a:rPr lang="sr-Cyrl-CS" b="1" dirty="0" smtClean="0"/>
              <a:t>Г) Хипотека </a:t>
            </a:r>
          </a:p>
          <a:p>
            <a:r>
              <a:rPr lang="sr-Cyrl-CS" b="1" dirty="0" smtClean="0"/>
              <a:t>Д) Регистрована залога</a:t>
            </a:r>
          </a:p>
          <a:p>
            <a:endParaRPr lang="sr-Cyrl-CS" b="1" dirty="0" smtClean="0"/>
          </a:p>
          <a:p>
            <a:pPr lvl="0">
              <a:buClr>
                <a:srgbClr val="1CADE4"/>
              </a:buClr>
            </a:pPr>
            <a:r>
              <a:rPr lang="sr-Latn-CS" b="1" dirty="0" smtClean="0"/>
              <a:t>III</a:t>
            </a:r>
            <a:r>
              <a:rPr lang="sr-Cyrl-CS" b="1" dirty="0" smtClean="0"/>
              <a:t> </a:t>
            </a:r>
            <a:r>
              <a:rPr lang="sr-Cyrl-CS" b="1" dirty="0">
                <a:solidFill>
                  <a:prstClr val="black">
                    <a:lumMod val="75000"/>
                    <a:lumOff val="25000"/>
                  </a:prstClr>
                </a:solidFill>
              </a:rPr>
              <a:t>Правни аспект </a:t>
            </a:r>
            <a:r>
              <a:rPr lang="sr-Cyrl-CS" b="1" dirty="0" smtClean="0">
                <a:solidFill>
                  <a:prstClr val="black">
                    <a:lumMod val="75000"/>
                    <a:lumOff val="25000"/>
                  </a:prstClr>
                </a:solidFill>
              </a:rPr>
              <a:t>заложног - разлучног </a:t>
            </a:r>
            <a:r>
              <a:rPr lang="sr-Cyrl-CS" b="1" dirty="0">
                <a:solidFill>
                  <a:prstClr val="black">
                    <a:lumMod val="75000"/>
                    <a:lumOff val="25000"/>
                  </a:prstClr>
                </a:solidFill>
              </a:rPr>
              <a:t>права у стечајном </a:t>
            </a:r>
            <a:r>
              <a:rPr lang="sr-Cyrl-CS" b="1" dirty="0" smtClean="0">
                <a:solidFill>
                  <a:prstClr val="black">
                    <a:lumMod val="75000"/>
                    <a:lumOff val="25000"/>
                  </a:prstClr>
                </a:solidFill>
              </a:rPr>
              <a:t>поступку</a:t>
            </a:r>
          </a:p>
          <a:p>
            <a:pPr lvl="0">
              <a:buClr>
                <a:srgbClr val="1CADE4"/>
              </a:buClr>
            </a:pPr>
            <a:r>
              <a:rPr lang="sr-Cyrl-CS" b="1" dirty="0" smtClean="0">
                <a:solidFill>
                  <a:prstClr val="black">
                    <a:lumMod val="75000"/>
                    <a:lumOff val="25000"/>
                  </a:prstClr>
                </a:solidFill>
              </a:rPr>
              <a:t>А) Појам разлучног права </a:t>
            </a:r>
            <a:endParaRPr lang="sr-Cyrl-CS" sz="1600" b="1" dirty="0">
              <a:solidFill>
                <a:prstClr val="black">
                  <a:lumMod val="75000"/>
                  <a:lumOff val="25000"/>
                </a:prstClr>
              </a:solidFill>
            </a:endParaRPr>
          </a:p>
          <a:p>
            <a:pPr lvl="0">
              <a:buClr>
                <a:srgbClr val="1CADE4"/>
              </a:buClr>
            </a:pPr>
            <a:r>
              <a:rPr lang="sr-Cyrl-CS" b="1" dirty="0" smtClean="0">
                <a:solidFill>
                  <a:prstClr val="black">
                    <a:lumMod val="75000"/>
                    <a:lumOff val="25000"/>
                  </a:prstClr>
                </a:solidFill>
              </a:rPr>
              <a:t>Б) Статус разлучног повериоца - услови за стицање својства разлучног повериоца према Закону о стечају </a:t>
            </a:r>
          </a:p>
          <a:p>
            <a:pPr lvl="0">
              <a:buClr>
                <a:srgbClr val="1CADE4"/>
              </a:buClr>
            </a:pPr>
            <a:r>
              <a:rPr lang="sr-Cyrl-CS" b="1" dirty="0" smtClean="0">
                <a:solidFill>
                  <a:prstClr val="black">
                    <a:lumMod val="75000"/>
                    <a:lumOff val="25000"/>
                  </a:prstClr>
                </a:solidFill>
              </a:rPr>
              <a:t>В) Ситуације када разлучни повериоци добијају статус стечајног повериоца </a:t>
            </a:r>
          </a:p>
          <a:p>
            <a:pPr lvl="0">
              <a:buClr>
                <a:srgbClr val="1CADE4"/>
              </a:buClr>
            </a:pPr>
            <a:r>
              <a:rPr lang="sr-Cyrl-CS" b="1" dirty="0" smtClean="0">
                <a:solidFill>
                  <a:prstClr val="black">
                    <a:lumMod val="75000"/>
                    <a:lumOff val="25000"/>
                  </a:prstClr>
                </a:solidFill>
              </a:rPr>
              <a:t>Г) Реализација – намирење разлучног повериоца из оптерећене ствари</a:t>
            </a:r>
          </a:p>
          <a:p>
            <a:pPr lvl="0">
              <a:buClr>
                <a:srgbClr val="1CADE4"/>
              </a:buClr>
            </a:pPr>
            <a:endParaRPr lang="sr-Cyrl-CS" b="1" dirty="0">
              <a:solidFill>
                <a:prstClr val="black">
                  <a:lumMod val="75000"/>
                  <a:lumOff val="25000"/>
                </a:prstClr>
              </a:solidFill>
            </a:endParaRPr>
          </a:p>
          <a:p>
            <a:pPr lvl="0">
              <a:buClr>
                <a:srgbClr val="1CADE4"/>
              </a:buClr>
            </a:pPr>
            <a:r>
              <a:rPr lang="sr-Latn-CS" b="1" dirty="0" smtClean="0">
                <a:solidFill>
                  <a:prstClr val="black">
                    <a:lumMod val="75000"/>
                    <a:lumOff val="25000"/>
                  </a:prstClr>
                </a:solidFill>
              </a:rPr>
              <a:t>IV</a:t>
            </a:r>
            <a:r>
              <a:rPr lang="sr-Cyrl-CS" b="1" dirty="0" smtClean="0">
                <a:solidFill>
                  <a:prstClr val="black">
                    <a:lumMod val="75000"/>
                    <a:lumOff val="25000"/>
                  </a:prstClr>
                </a:solidFill>
              </a:rPr>
              <a:t> Закључак</a:t>
            </a:r>
          </a:p>
          <a:p>
            <a:pPr lvl="0" algn="r">
              <a:buClr>
                <a:srgbClr val="1CADE4"/>
              </a:buClr>
            </a:pPr>
            <a:fld id="{400A27D6-2571-4754-B27F-08B83421EBA6}" type="slidenum">
              <a:rPr lang="sr-Cyrl-CS" b="1" smtClean="0">
                <a:solidFill>
                  <a:prstClr val="black">
                    <a:lumMod val="75000"/>
                    <a:lumOff val="25000"/>
                  </a:prstClr>
                </a:solidFill>
              </a:rPr>
              <a:t>3</a:t>
            </a:fld>
            <a:endParaRPr lang="sr-Cyrl-CS" b="1" dirty="0">
              <a:solidFill>
                <a:prstClr val="black">
                  <a:lumMod val="75000"/>
                  <a:lumOff val="25000"/>
                </a:prstClr>
              </a:solidFill>
            </a:endParaRPr>
          </a:p>
          <a:p>
            <a:endParaRPr lang="sr-Cyrl-CS" b="1" dirty="0" smtClean="0"/>
          </a:p>
          <a:p>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3" y="140677"/>
            <a:ext cx="8630789" cy="6541477"/>
          </a:xfrm>
        </p:spPr>
        <p:txBody>
          <a:bodyPr>
            <a:normAutofit fontScale="85000" lnSpcReduction="20000"/>
          </a:bodyPr>
          <a:lstStyle/>
          <a:p>
            <a:pPr marL="0" indent="0" algn="ctr">
              <a:buNone/>
            </a:pPr>
            <a:r>
              <a:rPr lang="sr-Latn-CS" sz="2100" b="1" dirty="0" smtClean="0">
                <a:solidFill>
                  <a:srgbClr val="FF0000"/>
                </a:solidFill>
              </a:rPr>
              <a:t>I </a:t>
            </a:r>
            <a:r>
              <a:rPr lang="sr-Cyrl-CS" sz="2100" b="1" dirty="0" smtClean="0">
                <a:solidFill>
                  <a:srgbClr val="FF0000"/>
                </a:solidFill>
              </a:rPr>
              <a:t>ПОЈАМ ЗАЛОЖНОГ ПРАВА </a:t>
            </a:r>
          </a:p>
          <a:p>
            <a:pPr algn="ctr"/>
            <a:endParaRPr lang="sr-Cyrl-CS" b="1" dirty="0"/>
          </a:p>
          <a:p>
            <a:pPr algn="just"/>
            <a:r>
              <a:rPr lang="sr-Cyrl-CS" dirty="0" smtClean="0"/>
              <a:t>Заложно право је стварно право намирења на туђој ствари по основу кога поверилац има право првенственог намирења из цене добијене продајом заложене ствари уколико му дужник у року доспећа не испуни обавезу ради чијег обезбеђења је успостављено заложно право. Залога даје право повериоцу право на уновчење предмета залоге и приоритет у наплати али право на наплату не проистиче из заложног права већ из обезбеђеног потраживања.</a:t>
            </a:r>
          </a:p>
          <a:p>
            <a:pPr algn="just"/>
            <a:r>
              <a:rPr lang="sr-Cyrl-CS" dirty="0" smtClean="0"/>
              <a:t>Заложни правни однос подразумева два повезана права и то: </a:t>
            </a:r>
          </a:p>
          <a:p>
            <a:pPr algn="just"/>
            <a:r>
              <a:rPr lang="sr-Cyrl-CS" dirty="0" smtClean="0"/>
              <a:t>1.Облигационо (основно) право које чини потраживање повериоца према дужнику; </a:t>
            </a:r>
          </a:p>
          <a:p>
            <a:pPr algn="just"/>
            <a:r>
              <a:rPr lang="sr-Cyrl-CS" dirty="0" smtClean="0"/>
              <a:t>2.Споредно (акцесорно) заложно право које служи обезбеђењу облигационог потраживања.</a:t>
            </a:r>
          </a:p>
          <a:p>
            <a:pPr algn="just"/>
            <a:r>
              <a:rPr lang="sr-Cyrl-CS" dirty="0" smtClean="0"/>
              <a:t>Према материјално – правним одредбама закона који </a:t>
            </a:r>
            <a:r>
              <a:rPr lang="sr-Cyrl-CS" dirty="0" smtClean="0"/>
              <a:t>регулишу </a:t>
            </a:r>
            <a:r>
              <a:rPr lang="sr-Cyrl-CS" dirty="0" smtClean="0"/>
              <a:t>област стварно – правног обезбеђења потраживања, залога се може успоставити како ради обезбеђења облигационих обавеза власника предмета залоге (стварни и облигациони дужник су исто лице), тако и ради обезбеђења обавеза лица која нису власници предмета залоге (облигациони и стварни дужник су различита лица).</a:t>
            </a:r>
          </a:p>
          <a:p>
            <a:pPr algn="just"/>
            <a:endParaRPr lang="sr-Cyrl-CS" b="1" dirty="0" smtClean="0"/>
          </a:p>
          <a:p>
            <a:pPr lvl="0" algn="ctr">
              <a:buClr>
                <a:srgbClr val="1CADE4"/>
              </a:buClr>
            </a:pPr>
            <a:r>
              <a:rPr lang="sr-Cyrl-CS" b="1" dirty="0" smtClean="0"/>
              <a:t>А) </a:t>
            </a:r>
            <a:r>
              <a:rPr lang="sr-Cyrl-CS" b="1" dirty="0" smtClean="0">
                <a:solidFill>
                  <a:prstClr val="black">
                    <a:lumMod val="75000"/>
                    <a:lumOff val="25000"/>
                  </a:prstClr>
                </a:solidFill>
              </a:rPr>
              <a:t>Терминолошки </a:t>
            </a:r>
            <a:r>
              <a:rPr lang="sr-Cyrl-CS" b="1" dirty="0">
                <a:solidFill>
                  <a:prstClr val="black">
                    <a:lumMod val="75000"/>
                    <a:lumOff val="25000"/>
                  </a:prstClr>
                </a:solidFill>
              </a:rPr>
              <a:t>аспект заложног права из материјалних закона који регулишу стварноправно обезбеђење потраживања и Закона о стечају</a:t>
            </a:r>
          </a:p>
          <a:p>
            <a:pPr algn="just"/>
            <a:endParaRPr lang="sr-Cyrl-CS" b="1" dirty="0" smtClean="0"/>
          </a:p>
          <a:p>
            <a:pPr algn="just"/>
            <a:r>
              <a:rPr lang="sr-Cyrl-CS" dirty="0" smtClean="0"/>
              <a:t>У случају када су стварни и облигациони дужник исто лице, заложни поверилац у случају отварања стечаја може имати статус разлучног повериоца према одредбама Закона о стечају, а уколико су стварни и облигациони дужник различита лица, у случају стечаја заложни поверилац неће имати разлучно право. </a:t>
            </a:r>
            <a:endParaRPr lang="sr-Latn-CS" dirty="0" smtClean="0"/>
          </a:p>
          <a:p>
            <a:pPr algn="r"/>
            <a:fld id="{6586E27A-C036-4F32-9533-FCB0E109B521}" type="slidenum">
              <a:rPr lang="sr-Cyrl-CS" smtClean="0"/>
              <a:t>4</a:t>
            </a:fld>
            <a:endParaRPr lang="sr-Cyrl-CS" dirty="0" smtClean="0"/>
          </a:p>
          <a:p>
            <a:pPr algn="just"/>
            <a:endParaRPr lang="en-US" b="1" dirty="0"/>
          </a:p>
        </p:txBody>
      </p:sp>
    </p:spTree>
    <p:extLst>
      <p:ext uri="{BB962C8B-B14F-4D97-AF65-F5344CB8AC3E}">
        <p14:creationId xmlns:p14="http://schemas.microsoft.com/office/powerpoint/2010/main" val="505525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40677"/>
            <a:ext cx="8596668" cy="5900685"/>
          </a:xfrm>
        </p:spPr>
        <p:txBody>
          <a:bodyPr>
            <a:normAutofit/>
          </a:bodyPr>
          <a:lstStyle/>
          <a:p>
            <a:pPr algn="just"/>
            <a:r>
              <a:rPr lang="sr-Cyrl-CS" sz="1500" dirty="0" smtClean="0"/>
              <a:t>Закон о стечају је чланом 49 дефинисао појам разлучног повериоца и заложног повериоца. Према члану 49 став 5 Закона о стечају заложни повериоци су повериоци који имају заложно право на имовини стечајног дужника али имају потраживање које је предмет обезбеђења према трећим лицима. Самим тим, према Закону о стечају заложни повериоци нису стечајни повериоци, нити разлучни повериоци.</a:t>
            </a:r>
          </a:p>
          <a:p>
            <a:pPr marL="0" indent="0" algn="just">
              <a:buNone/>
            </a:pPr>
            <a:endParaRPr lang="sr-Cyrl-CS" sz="1500" dirty="0" smtClean="0"/>
          </a:p>
          <a:p>
            <a:pPr algn="just"/>
            <a:r>
              <a:rPr lang="sr-Cyrl-CS" sz="1500" dirty="0" smtClean="0"/>
              <a:t>Појам заложног повериоца према Закону о стечају није истоветан појму заложног повериоца из материјално – правних одредби закона који регулишу област стварноправног обезбеђења потраживања јер појам заложног повериоца из материјално – правних одредби обухвата и разлучног повериоца како је исти дефинисан Законом о стечају. </a:t>
            </a:r>
          </a:p>
          <a:p>
            <a:pPr marL="0" indent="0" algn="just">
              <a:buNone/>
            </a:pPr>
            <a:endParaRPr lang="sr-Cyrl-CS" sz="1500" dirty="0" smtClean="0"/>
          </a:p>
          <a:p>
            <a:pPr algn="just"/>
            <a:r>
              <a:rPr lang="sr-Cyrl-CS" sz="1500" dirty="0" smtClean="0"/>
              <a:t>Суштинска дистинкција појма заложног повериоца према Закону о стечају и материјално – правних одредби закона који </a:t>
            </a:r>
            <a:r>
              <a:rPr lang="sr-Cyrl-CS" sz="1500" dirty="0">
                <a:solidFill>
                  <a:prstClr val="black">
                    <a:lumMod val="75000"/>
                    <a:lumOff val="25000"/>
                  </a:prstClr>
                </a:solidFill>
              </a:rPr>
              <a:t>регулишу област стварноправног обезбеђења </a:t>
            </a:r>
            <a:r>
              <a:rPr lang="sr-Cyrl-CS" sz="1500" dirty="0" smtClean="0">
                <a:solidFill>
                  <a:prstClr val="black">
                    <a:lumMod val="75000"/>
                    <a:lumOff val="25000"/>
                  </a:prstClr>
                </a:solidFill>
              </a:rPr>
              <a:t>потраживања јесте да Закон о стечају као заложне повериоце препознаје само повериоце који имају заложно право на имовини стечајног дужника, али потраживање које је предмет обезбеђења имају према трећим лицима, док материјално – правне одредбе </a:t>
            </a:r>
            <a:r>
              <a:rPr lang="sr-Cyrl-CS" sz="1500" dirty="0">
                <a:solidFill>
                  <a:prstClr val="black">
                    <a:lumMod val="75000"/>
                    <a:lumOff val="25000"/>
                  </a:prstClr>
                </a:solidFill>
              </a:rPr>
              <a:t>закона који регулишу област стварноправног обезбеђења потраживања </a:t>
            </a:r>
            <a:r>
              <a:rPr lang="sr-Cyrl-CS" sz="1500" dirty="0" smtClean="0">
                <a:solidFill>
                  <a:prstClr val="black">
                    <a:lumMod val="75000"/>
                    <a:lumOff val="25000"/>
                  </a:prstClr>
                </a:solidFill>
              </a:rPr>
              <a:t>као заложног повериоца одређују и повериоце који имају обезбеђено потраживање било према власнику оптерећене ствари, било према трећем лицу које није власник предмета заложног права. </a:t>
            </a:r>
            <a:endParaRPr lang="sr-Latn-CS" sz="1500" dirty="0" smtClean="0">
              <a:solidFill>
                <a:prstClr val="black">
                  <a:lumMod val="75000"/>
                  <a:lumOff val="25000"/>
                </a:prstClr>
              </a:solidFill>
            </a:endParaRPr>
          </a:p>
          <a:p>
            <a:pPr algn="r"/>
            <a:fld id="{941128BA-C215-4E60-96C6-50B7DBCE9EC1}" type="slidenum">
              <a:rPr lang="sr-Cyrl-CS" sz="1500" smtClean="0">
                <a:solidFill>
                  <a:prstClr val="black">
                    <a:lumMod val="75000"/>
                    <a:lumOff val="25000"/>
                  </a:prstClr>
                </a:solidFill>
              </a:rPr>
              <a:t>5</a:t>
            </a:fld>
            <a:endParaRPr lang="sr-Cyrl-CS" sz="1500" dirty="0"/>
          </a:p>
        </p:txBody>
      </p:sp>
    </p:spTree>
    <p:extLst>
      <p:ext uri="{BB962C8B-B14F-4D97-AF65-F5344CB8AC3E}">
        <p14:creationId xmlns:p14="http://schemas.microsoft.com/office/powerpoint/2010/main" val="375573293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52401"/>
            <a:ext cx="8596668" cy="6435968"/>
          </a:xfrm>
        </p:spPr>
        <p:txBody>
          <a:bodyPr>
            <a:normAutofit fontScale="25000" lnSpcReduction="20000"/>
          </a:bodyPr>
          <a:lstStyle/>
          <a:p>
            <a:pPr algn="just"/>
            <a:r>
              <a:rPr lang="sr-Cyrl-CS" sz="5600" dirty="0" smtClean="0"/>
              <a:t>У даљем тексту појам заложног повериоца користиће се у смислу материјално – правних одредби </a:t>
            </a:r>
            <a:r>
              <a:rPr lang="sr-Cyrl-CS" sz="5600" dirty="0">
                <a:solidFill>
                  <a:prstClr val="black">
                    <a:lumMod val="75000"/>
                    <a:lumOff val="25000"/>
                  </a:prstClr>
                </a:solidFill>
              </a:rPr>
              <a:t>закона који регулишу област стварноправног обезбеђења потраживања </a:t>
            </a:r>
            <a:r>
              <a:rPr lang="sr-Cyrl-CS" sz="5600" dirty="0" smtClean="0">
                <a:solidFill>
                  <a:prstClr val="black">
                    <a:lumMod val="75000"/>
                    <a:lumOff val="25000"/>
                  </a:prstClr>
                </a:solidFill>
              </a:rPr>
              <a:t>. </a:t>
            </a:r>
          </a:p>
          <a:p>
            <a:pPr marL="0" indent="0" algn="just">
              <a:buNone/>
            </a:pPr>
            <a:endParaRPr lang="sr-Cyrl-CS" sz="5600" dirty="0" smtClean="0">
              <a:solidFill>
                <a:prstClr val="black">
                  <a:lumMod val="75000"/>
                  <a:lumOff val="25000"/>
                </a:prstClr>
              </a:solidFill>
            </a:endParaRPr>
          </a:p>
          <a:p>
            <a:pPr lvl="0" algn="ctr">
              <a:buClr>
                <a:srgbClr val="1CADE4"/>
              </a:buClr>
            </a:pPr>
            <a:r>
              <a:rPr lang="sr-Cyrl-CS" sz="5600" b="1" dirty="0" smtClean="0">
                <a:solidFill>
                  <a:prstClr val="black">
                    <a:lumMod val="75000"/>
                    <a:lumOff val="25000"/>
                  </a:prstClr>
                </a:solidFill>
              </a:rPr>
              <a:t>Б) Функција </a:t>
            </a:r>
            <a:r>
              <a:rPr lang="sr-Cyrl-CS" sz="5600" b="1" dirty="0">
                <a:solidFill>
                  <a:prstClr val="black">
                    <a:lumMod val="75000"/>
                    <a:lumOff val="25000"/>
                  </a:prstClr>
                </a:solidFill>
              </a:rPr>
              <a:t>заложног права </a:t>
            </a:r>
            <a:endParaRPr lang="sr-Cyrl-CS" sz="5600" b="1" dirty="0" smtClean="0">
              <a:solidFill>
                <a:prstClr val="black">
                  <a:lumMod val="75000"/>
                  <a:lumOff val="25000"/>
                </a:prstClr>
              </a:solidFill>
            </a:endParaRPr>
          </a:p>
          <a:p>
            <a:pPr lvl="0" algn="ctr">
              <a:buClr>
                <a:srgbClr val="1CADE4"/>
              </a:buClr>
            </a:pPr>
            <a:endParaRPr lang="sr-Cyrl-CS" sz="5600" b="1" dirty="0">
              <a:solidFill>
                <a:prstClr val="black">
                  <a:lumMod val="75000"/>
                  <a:lumOff val="25000"/>
                </a:prstClr>
              </a:solidFill>
            </a:endParaRPr>
          </a:p>
          <a:p>
            <a:pPr>
              <a:buClr>
                <a:srgbClr val="1CADE4"/>
              </a:buClr>
            </a:pPr>
            <a:r>
              <a:rPr lang="sr-Cyrl-CS" sz="5600" dirty="0" smtClean="0">
                <a:solidFill>
                  <a:prstClr val="black">
                    <a:lumMod val="75000"/>
                    <a:lumOff val="25000"/>
                  </a:prstClr>
                </a:solidFill>
              </a:rPr>
              <a:t>1. Обезбеђујућа функција  залоге </a:t>
            </a:r>
          </a:p>
          <a:p>
            <a:pPr>
              <a:buClr>
                <a:srgbClr val="1CADE4"/>
              </a:buClr>
            </a:pPr>
            <a:r>
              <a:rPr lang="sr-Cyrl-CS" sz="5600" dirty="0" smtClean="0">
                <a:solidFill>
                  <a:prstClr val="black">
                    <a:lumMod val="75000"/>
                    <a:lumOff val="25000"/>
                  </a:prstClr>
                </a:solidFill>
              </a:rPr>
              <a:t>2. Функција прибављања кредита</a:t>
            </a:r>
          </a:p>
          <a:p>
            <a:pPr>
              <a:buClr>
                <a:srgbClr val="1CADE4"/>
              </a:buClr>
            </a:pPr>
            <a:r>
              <a:rPr lang="sr-Cyrl-CS" sz="5600" dirty="0" smtClean="0">
                <a:solidFill>
                  <a:prstClr val="black">
                    <a:lumMod val="75000"/>
                    <a:lumOff val="25000"/>
                  </a:prstClr>
                </a:solidFill>
              </a:rPr>
              <a:t>3. Функција растерећења професионалних поверилаца (давалаца) кредита</a:t>
            </a:r>
          </a:p>
          <a:p>
            <a:pPr>
              <a:buClr>
                <a:srgbClr val="1CADE4"/>
              </a:buClr>
            </a:pPr>
            <a:r>
              <a:rPr lang="sr-Cyrl-CS" sz="5600" dirty="0" smtClean="0">
                <a:solidFill>
                  <a:prstClr val="black">
                    <a:lumMod val="75000"/>
                    <a:lumOff val="25000"/>
                  </a:prstClr>
                </a:solidFill>
              </a:rPr>
              <a:t>4. Функција олакшавања рефинансирања кредитора кроз секундарно тржиште, пре свега секундарног хипотекарног тржишта. </a:t>
            </a:r>
          </a:p>
          <a:p>
            <a:pPr lvl="0" algn="just">
              <a:buClr>
                <a:srgbClr val="1CADE4"/>
              </a:buClr>
            </a:pPr>
            <a:r>
              <a:rPr lang="sr-Cyrl-CS" sz="5600" dirty="0">
                <a:solidFill>
                  <a:prstClr val="black">
                    <a:lumMod val="75000"/>
                    <a:lumOff val="25000"/>
                  </a:prstClr>
                </a:solidFill>
              </a:rPr>
              <a:t>Законом о изменама и допунама Закона о стечају (Сл.гласник РС 44/18) који треба да ступи у примену 01.01.2019.године успоставља се нова категорија поверилаца који нису ни заложни повериоци, ни разлучни повериоци, већ повериоци који су имаоци финансијског обезбеђења, односно повериоци који имају заложно право по основу уговора о финансијском обезбеђењу у складу са Законом о финансијском обезбеђењу (Сл.гласник РС 44/18). Наведени повериоци нису ни разлучни, ни стечајни, ни заложни, ни излучни повериоци у смислу Закона о стечају. </a:t>
            </a:r>
          </a:p>
          <a:p>
            <a:pPr lvl="0" algn="just">
              <a:buClr>
                <a:srgbClr val="1CADE4"/>
              </a:buClr>
            </a:pPr>
            <a:r>
              <a:rPr lang="sr-Cyrl-CS" sz="5600" dirty="0">
                <a:solidFill>
                  <a:prstClr val="black">
                    <a:lumMod val="75000"/>
                    <a:lumOff val="25000"/>
                  </a:prstClr>
                </a:solidFill>
              </a:rPr>
              <a:t>Сам Закон о финансијском обезбеђењу има за циљ првенствено уређење секундарног хипотекарног тржишта, које се формира на основу залагања снопова кредита који су обезбеђени хипотеком, а на основу које базе се издају обвезнице, хартије од вредности које су обезбеђене базом кредита који су обезбеђени хипотеком. Као добар пример секундарног хипотекарног тржишта јесте издавање обвезница, фанбрифа у Немачком праву који се формирају како на бази кредита обезбеђених хипотеком или кредита обезбеђени земљишним дугом. </a:t>
            </a:r>
            <a:endParaRPr lang="sr-Latn-CS" sz="5600" dirty="0">
              <a:solidFill>
                <a:prstClr val="black">
                  <a:lumMod val="75000"/>
                  <a:lumOff val="25000"/>
                </a:prstClr>
              </a:solidFill>
            </a:endParaRPr>
          </a:p>
          <a:p>
            <a:pPr lvl="0" algn="just">
              <a:buClr>
                <a:srgbClr val="1CADE4"/>
              </a:buClr>
            </a:pPr>
            <a:r>
              <a:rPr lang="sr-Cyrl-CS" sz="5600" dirty="0">
                <a:solidFill>
                  <a:prstClr val="black">
                    <a:lumMod val="75000"/>
                    <a:lumOff val="25000"/>
                  </a:prstClr>
                </a:solidFill>
              </a:rPr>
              <a:t>У англосаксонским правним системима секундарно хипотекарно тржиште уређено је институтом МБС (</a:t>
            </a:r>
            <a:r>
              <a:rPr lang="sr-Latn-CS" sz="5600" dirty="0" smtClean="0">
                <a:solidFill>
                  <a:prstClr val="black">
                    <a:lumMod val="75000"/>
                    <a:lumOff val="25000"/>
                  </a:prstClr>
                </a:solidFill>
              </a:rPr>
              <a:t>Mortgage </a:t>
            </a:r>
            <a:r>
              <a:rPr lang="sr-Latn-CS" sz="5600" dirty="0">
                <a:solidFill>
                  <a:prstClr val="black">
                    <a:lumMod val="75000"/>
                    <a:lumOff val="25000"/>
                  </a:prstClr>
                </a:solidFill>
              </a:rPr>
              <a:t>backed securities)</a:t>
            </a:r>
            <a:r>
              <a:rPr lang="sr-Cyrl-CS" sz="5600" dirty="0">
                <a:solidFill>
                  <a:prstClr val="black">
                    <a:lumMod val="75000"/>
                    <a:lumOff val="25000"/>
                  </a:prstClr>
                </a:solidFill>
              </a:rPr>
              <a:t>. </a:t>
            </a:r>
            <a:endParaRPr lang="sr-Latn-CS" sz="5600" dirty="0">
              <a:solidFill>
                <a:prstClr val="black">
                  <a:lumMod val="75000"/>
                  <a:lumOff val="25000"/>
                </a:prstClr>
              </a:solidFill>
            </a:endParaRPr>
          </a:p>
          <a:p>
            <a:pPr lvl="0">
              <a:buClr>
                <a:srgbClr val="1CADE4"/>
              </a:buClr>
            </a:pPr>
            <a:r>
              <a:rPr lang="sr-Cyrl-CS" sz="5600" dirty="0">
                <a:solidFill>
                  <a:prstClr val="black">
                    <a:lumMod val="75000"/>
                    <a:lumOff val="25000"/>
                  </a:prstClr>
                </a:solidFill>
              </a:rPr>
              <a:t>Када се у Србији развија секундарно хипотекарно тржиште, тек онда ће и наведене измене Закона о стечају које требају да ступе у примену добити на значају. </a:t>
            </a:r>
            <a:endParaRPr lang="sr-Latn-CS" sz="5600" dirty="0">
              <a:solidFill>
                <a:prstClr val="black">
                  <a:lumMod val="75000"/>
                  <a:lumOff val="25000"/>
                </a:prstClr>
              </a:solidFill>
            </a:endParaRPr>
          </a:p>
          <a:p>
            <a:pPr marL="3657600" lvl="8" indent="0" algn="r">
              <a:buClr>
                <a:srgbClr val="1CADE4"/>
              </a:buClr>
              <a:buNone/>
            </a:pPr>
            <a:fld id="{600FB6A1-7901-4FC3-ADDD-1CD4D1812157}" type="slidenum">
              <a:rPr lang="sr-Cyrl-CS" sz="7200" smtClean="0">
                <a:solidFill>
                  <a:prstClr val="black">
                    <a:lumMod val="75000"/>
                    <a:lumOff val="25000"/>
                  </a:prstClr>
                </a:solidFill>
              </a:rPr>
              <a:pPr marL="3657600" lvl="8" indent="0" algn="r">
                <a:buClr>
                  <a:srgbClr val="1CADE4"/>
                </a:buClr>
                <a:buNone/>
              </a:pPr>
              <a:t>6</a:t>
            </a:fld>
            <a:endParaRPr lang="sr-Cyrl-CS" sz="7200" dirty="0">
              <a:solidFill>
                <a:prstClr val="black">
                  <a:lumMod val="75000"/>
                  <a:lumOff val="25000"/>
                </a:prstClr>
              </a:solidFill>
            </a:endParaRPr>
          </a:p>
          <a:p>
            <a:pPr marL="0" lvl="0" indent="0">
              <a:buClr>
                <a:srgbClr val="1CADE4"/>
              </a:buClr>
              <a:buNone/>
            </a:pPr>
            <a:endParaRPr lang="sr-Latn-CS" sz="2400" b="1" dirty="0" smtClean="0">
              <a:solidFill>
                <a:prstClr val="black">
                  <a:lumMod val="75000"/>
                  <a:lumOff val="25000"/>
                </a:prstClr>
              </a:solidFill>
            </a:endParaRPr>
          </a:p>
          <a:p>
            <a:pPr marL="0" lvl="0" indent="0">
              <a:buClr>
                <a:srgbClr val="1CADE4"/>
              </a:buClr>
              <a:buNone/>
            </a:pPr>
            <a:endParaRPr lang="sr-Cyrl-CS" sz="1500" b="1" dirty="0">
              <a:solidFill>
                <a:prstClr val="black">
                  <a:lumMod val="75000"/>
                  <a:lumOff val="25000"/>
                </a:prstClr>
              </a:solidFill>
            </a:endParaRPr>
          </a:p>
          <a:p>
            <a:pPr algn="just"/>
            <a:endParaRPr lang="sr-Latn-CS" dirty="0" smtClean="0"/>
          </a:p>
          <a:p>
            <a:pPr algn="just"/>
            <a:endParaRPr lang="sr-Latn-CS" dirty="0"/>
          </a:p>
          <a:p>
            <a:pPr algn="r"/>
            <a:fld id="{01F7A8FD-CBEE-4BCA-AEE8-BCBC3669D21F}" type="slidenum">
              <a:rPr lang="en-US" smtClean="0"/>
              <a:t>6</a:t>
            </a:fld>
            <a:endParaRPr lang="en-US" dirty="0"/>
          </a:p>
        </p:txBody>
      </p:sp>
    </p:spTree>
    <p:extLst>
      <p:ext uri="{BB962C8B-B14F-4D97-AF65-F5344CB8AC3E}">
        <p14:creationId xmlns:p14="http://schemas.microsoft.com/office/powerpoint/2010/main" val="37069183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93784"/>
            <a:ext cx="8596668" cy="6646985"/>
          </a:xfrm>
        </p:spPr>
        <p:txBody>
          <a:bodyPr>
            <a:normAutofit fontScale="92500" lnSpcReduction="10000"/>
          </a:bodyPr>
          <a:lstStyle/>
          <a:p>
            <a:pPr algn="ctr"/>
            <a:r>
              <a:rPr lang="sr-Latn-CS" sz="2100" b="1" dirty="0" smtClean="0">
                <a:solidFill>
                  <a:srgbClr val="FF0000"/>
                </a:solidFill>
              </a:rPr>
              <a:t>II </a:t>
            </a:r>
            <a:r>
              <a:rPr lang="sr-Cyrl-CS" sz="2100" b="1" dirty="0" smtClean="0">
                <a:solidFill>
                  <a:srgbClr val="FF0000"/>
                </a:solidFill>
              </a:rPr>
              <a:t>ВРСТЕ ЗАЛОЖНОГ ПРАВА </a:t>
            </a:r>
          </a:p>
          <a:p>
            <a:pPr marL="0" indent="0" algn="ctr">
              <a:buNone/>
            </a:pPr>
            <a:endParaRPr lang="sr-Cyrl-CS" b="1" dirty="0" smtClean="0"/>
          </a:p>
          <a:p>
            <a:pPr lvl="0" algn="ctr">
              <a:buClr>
                <a:srgbClr val="1CADE4"/>
              </a:buClr>
            </a:pPr>
            <a:r>
              <a:rPr lang="sr-Cyrl-CS" sz="1600" b="1" dirty="0">
                <a:solidFill>
                  <a:prstClr val="black">
                    <a:lumMod val="75000"/>
                    <a:lumOff val="25000"/>
                  </a:prstClr>
                </a:solidFill>
              </a:rPr>
              <a:t>А) Према предмету обезбеђења </a:t>
            </a:r>
          </a:p>
          <a:p>
            <a:r>
              <a:rPr lang="sr-Cyrl-CS" sz="1600" dirty="0" smtClean="0"/>
              <a:t>1. Покретне ствари</a:t>
            </a:r>
          </a:p>
          <a:p>
            <a:r>
              <a:rPr lang="sr-Cyrl-CS" sz="1600" dirty="0" smtClean="0"/>
              <a:t>2. Залога права (потраживања и друга преносива уновчива права) </a:t>
            </a:r>
          </a:p>
          <a:p>
            <a:r>
              <a:rPr lang="sr-Cyrl-CS" sz="1600" dirty="0" smtClean="0"/>
              <a:t>3. Залога специфичних покретних ствари (бродови, ваздухоплови и хартије од вредности на којима се права стичу уписом у регистар -  акције и друге ХОВ које се уписују у Централни регистар Депо и </a:t>
            </a:r>
            <a:r>
              <a:rPr lang="sr-Cyrl-CS" sz="1600" dirty="0" smtClean="0"/>
              <a:t>Клиринг </a:t>
            </a:r>
            <a:r>
              <a:rPr lang="sr-Cyrl-CS" sz="1600" dirty="0" smtClean="0"/>
              <a:t>ХОВ)</a:t>
            </a:r>
          </a:p>
          <a:p>
            <a:r>
              <a:rPr lang="sr-Cyrl-CS" sz="1600" dirty="0" smtClean="0"/>
              <a:t>4. Непокретности </a:t>
            </a:r>
          </a:p>
          <a:p>
            <a:pPr lvl="0" algn="ctr">
              <a:buClr>
                <a:srgbClr val="1CADE4"/>
              </a:buClr>
            </a:pPr>
            <a:r>
              <a:rPr lang="sr-Cyrl-CS" sz="1600" b="1" dirty="0" smtClean="0">
                <a:solidFill>
                  <a:prstClr val="black">
                    <a:lumMod val="75000"/>
                    <a:lumOff val="25000"/>
                  </a:prstClr>
                </a:solidFill>
              </a:rPr>
              <a:t>Б) Према </a:t>
            </a:r>
            <a:r>
              <a:rPr lang="sr-Cyrl-CS" sz="1600" b="1" dirty="0">
                <a:solidFill>
                  <a:prstClr val="black">
                    <a:lumMod val="75000"/>
                    <a:lumOff val="25000"/>
                  </a:prstClr>
                </a:solidFill>
              </a:rPr>
              <a:t>основу </a:t>
            </a:r>
            <a:r>
              <a:rPr lang="sr-Cyrl-CS" sz="1600" b="1" dirty="0" smtClean="0">
                <a:solidFill>
                  <a:prstClr val="black">
                    <a:lumMod val="75000"/>
                    <a:lumOff val="25000"/>
                  </a:prstClr>
                </a:solidFill>
              </a:rPr>
              <a:t>настанка</a:t>
            </a:r>
          </a:p>
          <a:p>
            <a:pPr lvl="0">
              <a:buClr>
                <a:srgbClr val="1CADE4"/>
              </a:buClr>
            </a:pPr>
            <a:r>
              <a:rPr lang="sr-Cyrl-CS" sz="1600" dirty="0" smtClean="0">
                <a:solidFill>
                  <a:prstClr val="black">
                    <a:lumMod val="75000"/>
                    <a:lumOff val="25000"/>
                  </a:prstClr>
                </a:solidFill>
              </a:rPr>
              <a:t>1. Уговорно заложно право </a:t>
            </a:r>
          </a:p>
          <a:p>
            <a:pPr lvl="0">
              <a:buClr>
                <a:srgbClr val="1CADE4"/>
              </a:buClr>
            </a:pPr>
            <a:r>
              <a:rPr lang="sr-Cyrl-CS" sz="1600" dirty="0" smtClean="0">
                <a:solidFill>
                  <a:prstClr val="black">
                    <a:lumMod val="75000"/>
                    <a:lumOff val="25000"/>
                  </a:prstClr>
                </a:solidFill>
              </a:rPr>
              <a:t>2. Заложно право на основу једностране изјаве воље</a:t>
            </a:r>
          </a:p>
          <a:p>
            <a:pPr lvl="0">
              <a:buClr>
                <a:srgbClr val="1CADE4"/>
              </a:buClr>
            </a:pPr>
            <a:r>
              <a:rPr lang="sr-Cyrl-CS" sz="1600" dirty="0" smtClean="0">
                <a:solidFill>
                  <a:prstClr val="black">
                    <a:lumMod val="75000"/>
                    <a:lumOff val="25000"/>
                  </a:prstClr>
                </a:solidFill>
              </a:rPr>
              <a:t>3. Уговорно – судско заложно право из поступка обезбеђења потраживања</a:t>
            </a:r>
          </a:p>
          <a:p>
            <a:pPr lvl="0">
              <a:buClr>
                <a:srgbClr val="1CADE4"/>
              </a:buClr>
            </a:pPr>
            <a:r>
              <a:rPr lang="sr-Cyrl-CS" sz="1600" dirty="0" smtClean="0">
                <a:solidFill>
                  <a:prstClr val="black">
                    <a:lumMod val="75000"/>
                    <a:lumOff val="25000"/>
                  </a:prstClr>
                </a:solidFill>
              </a:rPr>
              <a:t>4</a:t>
            </a:r>
            <a:r>
              <a:rPr lang="sr-Cyrl-CS" sz="1600" dirty="0">
                <a:solidFill>
                  <a:prstClr val="black">
                    <a:lumMod val="75000"/>
                    <a:lumOff val="25000"/>
                  </a:prstClr>
                </a:solidFill>
              </a:rPr>
              <a:t>. </a:t>
            </a:r>
            <a:r>
              <a:rPr lang="sr-Cyrl-CS" sz="1600" dirty="0" smtClean="0">
                <a:solidFill>
                  <a:prstClr val="black">
                    <a:lumMod val="75000"/>
                    <a:lumOff val="25000"/>
                  </a:prstClr>
                </a:solidFill>
              </a:rPr>
              <a:t>Принудно </a:t>
            </a:r>
            <a:r>
              <a:rPr lang="sr-Cyrl-CS" sz="1600" dirty="0">
                <a:solidFill>
                  <a:prstClr val="black">
                    <a:lumMod val="75000"/>
                    <a:lumOff val="25000"/>
                  </a:prstClr>
                </a:solidFill>
              </a:rPr>
              <a:t>судско заложно право из поступка извршења </a:t>
            </a:r>
          </a:p>
          <a:p>
            <a:pPr lvl="0">
              <a:buClr>
                <a:srgbClr val="1CADE4"/>
              </a:buClr>
            </a:pPr>
            <a:r>
              <a:rPr lang="sr-Cyrl-CS" sz="1600" dirty="0" smtClean="0">
                <a:solidFill>
                  <a:prstClr val="black">
                    <a:lumMod val="75000"/>
                    <a:lumOff val="25000"/>
                  </a:prstClr>
                </a:solidFill>
              </a:rPr>
              <a:t>5. Законско заложно право </a:t>
            </a:r>
          </a:p>
          <a:p>
            <a:pPr lvl="0">
              <a:buClr>
                <a:srgbClr val="1CADE4"/>
              </a:buClr>
            </a:pPr>
            <a:r>
              <a:rPr lang="sr-Cyrl-CS" sz="1600" dirty="0" smtClean="0">
                <a:solidFill>
                  <a:prstClr val="black">
                    <a:lumMod val="75000"/>
                    <a:lumOff val="25000"/>
                  </a:prstClr>
                </a:solidFill>
              </a:rPr>
              <a:t>Настаје непосредно на основу закона, па се за његов настанак не тражи ни уговор ни судска одлука. Специфичност може постојати без публицитета, као што је то Законско заложно право државе за фискална и парафискална давања.</a:t>
            </a:r>
          </a:p>
          <a:p>
            <a:pPr lvl="0">
              <a:buClr>
                <a:srgbClr val="1CADE4"/>
              </a:buClr>
            </a:pPr>
            <a:r>
              <a:rPr lang="sr-Cyrl-CS" sz="1600" dirty="0" smtClean="0">
                <a:solidFill>
                  <a:prstClr val="black">
                    <a:lumMod val="75000"/>
                    <a:lumOff val="25000"/>
                  </a:prstClr>
                </a:solidFill>
              </a:rPr>
              <a:t>Законска заложна права из појединих уговора уређених у ЗОО (Посленик члан 628 ЗОО, превозилац члан 679 ЗОО, кладиштар члан 736 ЗОО...)</a:t>
            </a:r>
            <a:endParaRPr lang="sr-Latn-CS" sz="1600" dirty="0" smtClean="0">
              <a:solidFill>
                <a:prstClr val="black">
                  <a:lumMod val="75000"/>
                  <a:lumOff val="25000"/>
                </a:prstClr>
              </a:solidFill>
            </a:endParaRPr>
          </a:p>
          <a:p>
            <a:pPr lvl="0" algn="r">
              <a:buClr>
                <a:srgbClr val="1CADE4"/>
              </a:buClr>
            </a:pPr>
            <a:fld id="{C27CA456-FAEB-45A0-B136-6A9C70904E8B}" type="slidenum">
              <a:rPr lang="sr-Cyrl-CS" smtClean="0">
                <a:solidFill>
                  <a:prstClr val="black">
                    <a:lumMod val="75000"/>
                    <a:lumOff val="25000"/>
                  </a:prstClr>
                </a:solidFill>
              </a:rPr>
              <a:t>7</a:t>
            </a:fld>
            <a:endParaRPr lang="sr-Cyrl-CS" dirty="0" smtClean="0">
              <a:solidFill>
                <a:prstClr val="black">
                  <a:lumMod val="75000"/>
                  <a:lumOff val="25000"/>
                </a:prstClr>
              </a:solidFill>
            </a:endParaRPr>
          </a:p>
          <a:p>
            <a:pPr lvl="0">
              <a:buClr>
                <a:srgbClr val="1CADE4"/>
              </a:buClr>
            </a:pPr>
            <a:endParaRPr lang="sr-Cyrl-CS" b="1" dirty="0" smtClean="0">
              <a:solidFill>
                <a:prstClr val="black">
                  <a:lumMod val="75000"/>
                  <a:lumOff val="25000"/>
                </a:prstClr>
              </a:solidFill>
            </a:endParaRPr>
          </a:p>
          <a:p>
            <a:pPr marL="0" lvl="0" indent="0">
              <a:buClr>
                <a:srgbClr val="1CADE4"/>
              </a:buClr>
              <a:buNone/>
            </a:pPr>
            <a:endParaRPr lang="sr-Cyrl-CS" b="1" dirty="0">
              <a:solidFill>
                <a:prstClr val="black">
                  <a:lumMod val="75000"/>
                  <a:lumOff val="25000"/>
                </a:prstClr>
              </a:solidFill>
            </a:endParaRPr>
          </a:p>
          <a:p>
            <a:pPr marL="0" indent="0">
              <a:buNone/>
            </a:pPr>
            <a:endParaRPr lang="sr-Cyrl-CS" b="1" dirty="0" smtClean="0"/>
          </a:p>
        </p:txBody>
      </p:sp>
    </p:spTree>
    <p:extLst>
      <p:ext uri="{BB962C8B-B14F-4D97-AF65-F5344CB8AC3E}">
        <p14:creationId xmlns:p14="http://schemas.microsoft.com/office/powerpoint/2010/main" val="25980003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64123"/>
            <a:ext cx="8596668" cy="6318739"/>
          </a:xfrm>
        </p:spPr>
        <p:txBody>
          <a:bodyPr>
            <a:normAutofit/>
          </a:bodyPr>
          <a:lstStyle/>
          <a:p>
            <a:pPr lvl="0">
              <a:buClr>
                <a:srgbClr val="1CADE4"/>
              </a:buClr>
            </a:pPr>
            <a:r>
              <a:rPr lang="sr-Cyrl-CS" sz="1500" dirty="0" smtClean="0">
                <a:solidFill>
                  <a:prstClr val="black">
                    <a:lumMod val="75000"/>
                    <a:lumOff val="25000"/>
                  </a:prstClr>
                </a:solidFill>
              </a:rPr>
              <a:t>Законско заложно право финансијера пољопривредне производње (члан 26-28 Закона о финансирању пољопривредне производње) </a:t>
            </a:r>
          </a:p>
          <a:p>
            <a:pPr lvl="0">
              <a:buClr>
                <a:srgbClr val="1CADE4"/>
              </a:buClr>
            </a:pPr>
            <a:r>
              <a:rPr lang="sr-Cyrl-CS" sz="1500" dirty="0" smtClean="0">
                <a:solidFill>
                  <a:prstClr val="black">
                    <a:lumMod val="75000"/>
                    <a:lumOff val="25000"/>
                  </a:prstClr>
                </a:solidFill>
              </a:rPr>
              <a:t>Законско заложно право на броду и ваздухоплову (члан 252-274 ЗПУП) </a:t>
            </a:r>
          </a:p>
          <a:p>
            <a:pPr lvl="0">
              <a:buClr>
                <a:srgbClr val="1CADE4"/>
              </a:buClr>
            </a:pPr>
            <a:endParaRPr lang="sr-Cyrl-CS" sz="1500" b="1" dirty="0">
              <a:solidFill>
                <a:prstClr val="black">
                  <a:lumMod val="75000"/>
                  <a:lumOff val="25000"/>
                </a:prstClr>
              </a:solidFill>
            </a:endParaRPr>
          </a:p>
          <a:p>
            <a:pPr lvl="0" algn="ctr">
              <a:buClr>
                <a:srgbClr val="1CADE4"/>
              </a:buClr>
            </a:pPr>
            <a:r>
              <a:rPr lang="sr-Cyrl-CS" sz="1500" b="1" dirty="0" smtClean="0">
                <a:solidFill>
                  <a:prstClr val="black">
                    <a:lumMod val="75000"/>
                    <a:lumOff val="25000"/>
                  </a:prstClr>
                </a:solidFill>
              </a:rPr>
              <a:t>В)</a:t>
            </a:r>
            <a:r>
              <a:rPr lang="sr-Cyrl-CS" sz="1500" b="1" dirty="0">
                <a:solidFill>
                  <a:prstClr val="black">
                    <a:lumMod val="75000"/>
                    <a:lumOff val="25000"/>
                  </a:prstClr>
                </a:solidFill>
              </a:rPr>
              <a:t> Према начину публицирања односно начину настанка права</a:t>
            </a:r>
            <a:r>
              <a:rPr lang="sr-Latn-CS" sz="1500" b="1" dirty="0">
                <a:solidFill>
                  <a:prstClr val="black">
                    <a:lumMod val="75000"/>
                    <a:lumOff val="25000"/>
                  </a:prstClr>
                </a:solidFill>
              </a:rPr>
              <a:t> (MODUS ACQUIRENDI</a:t>
            </a:r>
            <a:r>
              <a:rPr lang="sr-Latn-CS" sz="1500" b="1" dirty="0" smtClean="0">
                <a:solidFill>
                  <a:prstClr val="black">
                    <a:lumMod val="75000"/>
                    <a:lumOff val="25000"/>
                  </a:prstClr>
                </a:solidFill>
              </a:rPr>
              <a:t>)</a:t>
            </a:r>
            <a:endParaRPr lang="sr-Cyrl-CS" sz="1500" b="1" dirty="0">
              <a:solidFill>
                <a:prstClr val="black">
                  <a:lumMod val="75000"/>
                  <a:lumOff val="25000"/>
                </a:prstClr>
              </a:solidFill>
            </a:endParaRPr>
          </a:p>
          <a:p>
            <a:pPr marL="0" lvl="0" indent="0" algn="ctr">
              <a:buClr>
                <a:srgbClr val="1CADE4"/>
              </a:buClr>
              <a:buNone/>
            </a:pPr>
            <a:endParaRPr lang="sr-Cyrl-CS" sz="1500" b="1" dirty="0" smtClean="0">
              <a:solidFill>
                <a:prstClr val="black">
                  <a:lumMod val="75000"/>
                  <a:lumOff val="25000"/>
                </a:prstClr>
              </a:solidFill>
            </a:endParaRPr>
          </a:p>
          <a:p>
            <a:pPr lvl="0" algn="just">
              <a:buClr>
                <a:srgbClr val="1CADE4"/>
              </a:buClr>
            </a:pPr>
            <a:r>
              <a:rPr lang="sr-Cyrl-CS" sz="1500" dirty="0" smtClean="0">
                <a:solidFill>
                  <a:prstClr val="black">
                    <a:lumMod val="75000"/>
                    <a:lumOff val="25000"/>
                  </a:prstClr>
                </a:solidFill>
              </a:rPr>
              <a:t>1. Ручна залога – предаја у државину заложном повериоцу</a:t>
            </a:r>
          </a:p>
          <a:p>
            <a:pPr lvl="0" algn="just">
              <a:buClr>
                <a:srgbClr val="1CADE4"/>
              </a:buClr>
            </a:pPr>
            <a:r>
              <a:rPr lang="sr-Cyrl-CS" sz="1500" dirty="0" smtClean="0">
                <a:solidFill>
                  <a:prstClr val="black">
                    <a:lumMod val="75000"/>
                    <a:lumOff val="25000"/>
                  </a:prstClr>
                </a:solidFill>
              </a:rPr>
              <a:t>2. Бездржавинска залога на покретним стварима – упис у регистар заложног права (код регистроване залоге у регистру АПР, код залоге бродова, ваздухоплова и </a:t>
            </a:r>
            <a:r>
              <a:rPr lang="sr-Cyrl-CS" sz="1500" dirty="0" smtClean="0">
                <a:solidFill>
                  <a:prstClr val="black">
                    <a:lumMod val="75000"/>
                    <a:lumOff val="25000"/>
                  </a:prstClr>
                </a:solidFill>
              </a:rPr>
              <a:t>ХОВ упис </a:t>
            </a:r>
            <a:r>
              <a:rPr lang="sr-Cyrl-CS" sz="1500" dirty="0" smtClean="0">
                <a:solidFill>
                  <a:prstClr val="black">
                    <a:lumMod val="75000"/>
                    <a:lumOff val="25000"/>
                  </a:prstClr>
                </a:solidFill>
              </a:rPr>
              <a:t>у специфичне регистре, </a:t>
            </a:r>
            <a:r>
              <a:rPr lang="sr-Cyrl-CS" sz="1500" dirty="0" smtClean="0">
                <a:solidFill>
                  <a:prstClr val="black">
                    <a:lumMod val="75000"/>
                    <a:lumOff val="25000"/>
                  </a:prstClr>
                </a:solidFill>
              </a:rPr>
              <a:t>који </a:t>
            </a:r>
            <a:r>
              <a:rPr lang="sr-Cyrl-CS" sz="1500" dirty="0" smtClean="0">
                <a:solidFill>
                  <a:prstClr val="black">
                    <a:lumMod val="75000"/>
                    <a:lumOff val="25000"/>
                  </a:prstClr>
                </a:solidFill>
              </a:rPr>
              <a:t>воде евиденцију о наведеним покретним стварима)</a:t>
            </a:r>
          </a:p>
          <a:p>
            <a:pPr lvl="0" algn="just">
              <a:buClr>
                <a:srgbClr val="1CADE4"/>
              </a:buClr>
            </a:pPr>
            <a:r>
              <a:rPr lang="sr-Cyrl-CS" sz="1500" dirty="0" smtClean="0">
                <a:solidFill>
                  <a:prstClr val="black">
                    <a:lumMod val="75000"/>
                    <a:lumOff val="25000"/>
                  </a:prstClr>
                </a:solidFill>
              </a:rPr>
              <a:t>3. Хипотека – упис у катастар непокретности права хипотекарног повериоца</a:t>
            </a:r>
          </a:p>
          <a:p>
            <a:pPr lvl="0" algn="just">
              <a:buClr>
                <a:srgbClr val="1CADE4"/>
              </a:buClr>
            </a:pPr>
            <a:r>
              <a:rPr lang="sr-Cyrl-CS" sz="1500" dirty="0" smtClean="0">
                <a:solidFill>
                  <a:prstClr val="black">
                    <a:lumMod val="75000"/>
                    <a:lumOff val="25000"/>
                  </a:prstClr>
                </a:solidFill>
              </a:rPr>
              <a:t>4. Код залоге потраживања специфична ситуација коју карактерише сукоб Закона о заложном праву на покретним стварима уписаним у регистар и Закона о облигационим односима</a:t>
            </a:r>
            <a:endParaRPr lang="sr-Cyrl-CS" sz="1500" dirty="0">
              <a:solidFill>
                <a:prstClr val="black">
                  <a:lumMod val="75000"/>
                  <a:lumOff val="25000"/>
                </a:prstClr>
              </a:solidFill>
            </a:endParaRPr>
          </a:p>
          <a:p>
            <a:pPr marL="0" lvl="0" indent="0">
              <a:buClr>
                <a:srgbClr val="1CADE4"/>
              </a:buClr>
              <a:buNone/>
            </a:pPr>
            <a:endParaRPr lang="sr-Cyrl-CS" sz="1200" b="1" dirty="0" smtClean="0">
              <a:solidFill>
                <a:prstClr val="black">
                  <a:lumMod val="75000"/>
                  <a:lumOff val="25000"/>
                </a:prstClr>
              </a:solidFill>
            </a:endParaRPr>
          </a:p>
          <a:p>
            <a:pPr marL="0" lvl="0" indent="0">
              <a:buClr>
                <a:srgbClr val="1CADE4"/>
              </a:buClr>
              <a:buNone/>
            </a:pPr>
            <a:endParaRPr lang="sr-Cyrl-CS" sz="1200" b="1" dirty="0" smtClean="0">
              <a:solidFill>
                <a:prstClr val="black">
                  <a:lumMod val="75000"/>
                  <a:lumOff val="25000"/>
                </a:prstClr>
              </a:solidFill>
            </a:endParaRPr>
          </a:p>
          <a:p>
            <a:pPr lvl="0">
              <a:buClr>
                <a:srgbClr val="1CADE4"/>
              </a:buClr>
            </a:pPr>
            <a:endParaRPr lang="sr-Latn-CS" sz="900" b="1" dirty="0" smtClean="0">
              <a:solidFill>
                <a:prstClr val="black">
                  <a:lumMod val="75000"/>
                  <a:lumOff val="25000"/>
                </a:prstClr>
              </a:solidFill>
            </a:endParaRPr>
          </a:p>
          <a:p>
            <a:pPr lvl="0">
              <a:buClr>
                <a:srgbClr val="1CADE4"/>
              </a:buClr>
            </a:pPr>
            <a:endParaRPr lang="sr-Latn-CS" sz="900" b="1" dirty="0">
              <a:solidFill>
                <a:prstClr val="black">
                  <a:lumMod val="75000"/>
                  <a:lumOff val="25000"/>
                </a:prstClr>
              </a:solidFill>
            </a:endParaRPr>
          </a:p>
          <a:p>
            <a:pPr lvl="0">
              <a:buClr>
                <a:srgbClr val="1CADE4"/>
              </a:buClr>
            </a:pPr>
            <a:endParaRPr lang="en-US" sz="900" b="1" dirty="0">
              <a:solidFill>
                <a:prstClr val="black">
                  <a:lumMod val="75000"/>
                  <a:lumOff val="25000"/>
                </a:prstClr>
              </a:solidFill>
            </a:endParaRPr>
          </a:p>
          <a:p>
            <a:pPr algn="r"/>
            <a:fld id="{C31C6015-55DA-4DEE-A0D4-35DF811B369F}" type="slidenum">
              <a:rPr lang="en-US" smtClean="0"/>
              <a:t>8</a:t>
            </a:fld>
            <a:endParaRPr lang="en-US" dirty="0"/>
          </a:p>
        </p:txBody>
      </p:sp>
    </p:spTree>
    <p:extLst>
      <p:ext uri="{BB962C8B-B14F-4D97-AF65-F5344CB8AC3E}">
        <p14:creationId xmlns:p14="http://schemas.microsoft.com/office/powerpoint/2010/main" val="16122655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87569"/>
            <a:ext cx="8596668" cy="6295293"/>
          </a:xfrm>
        </p:spPr>
        <p:txBody>
          <a:bodyPr>
            <a:normAutofit/>
          </a:bodyPr>
          <a:lstStyle/>
          <a:p>
            <a:pPr marL="0" lvl="0" indent="0">
              <a:buClr>
                <a:srgbClr val="1CADE4"/>
              </a:buClr>
              <a:buNone/>
            </a:pPr>
            <a:endParaRPr lang="sr-Cyrl-CS" sz="1100" b="1" dirty="0">
              <a:solidFill>
                <a:prstClr val="black">
                  <a:lumMod val="75000"/>
                  <a:lumOff val="25000"/>
                </a:prstClr>
              </a:solidFill>
            </a:endParaRPr>
          </a:p>
          <a:p>
            <a:pPr lvl="0" algn="ctr">
              <a:buClr>
                <a:srgbClr val="1CADE4"/>
              </a:buClr>
            </a:pPr>
            <a:r>
              <a:rPr lang="sr-Cyrl-CS" sz="1500" b="1" dirty="0" smtClean="0">
                <a:solidFill>
                  <a:prstClr val="black">
                    <a:lumMod val="75000"/>
                    <a:lumOff val="25000"/>
                  </a:prstClr>
                </a:solidFill>
              </a:rPr>
              <a:t>Г)</a:t>
            </a:r>
            <a:r>
              <a:rPr lang="sr-Latn-CS" sz="1500" b="1" dirty="0" smtClean="0">
                <a:solidFill>
                  <a:prstClr val="black">
                    <a:lumMod val="75000"/>
                    <a:lumOff val="25000"/>
                  </a:prstClr>
                </a:solidFill>
              </a:rPr>
              <a:t> </a:t>
            </a:r>
            <a:r>
              <a:rPr lang="sr-Cyrl-CS" sz="1500" b="1" dirty="0">
                <a:solidFill>
                  <a:prstClr val="black">
                    <a:lumMod val="75000"/>
                    <a:lumOff val="25000"/>
                  </a:prstClr>
                </a:solidFill>
              </a:rPr>
              <a:t>ЗАЛОЖНО ПРАВО НА НЕПОКРЕТНИМ СТВАРИМА – ХИПОТЕКА</a:t>
            </a:r>
          </a:p>
          <a:p>
            <a:pPr lvl="1">
              <a:buClr>
                <a:srgbClr val="1CADE4"/>
              </a:buClr>
            </a:pPr>
            <a:r>
              <a:rPr lang="sr-Cyrl-CS" sz="1500" dirty="0">
                <a:solidFill>
                  <a:prstClr val="black">
                    <a:lumMod val="75000"/>
                    <a:lumOff val="25000"/>
                  </a:prstClr>
                </a:solidFill>
              </a:rPr>
              <a:t>1. Уговорна хипотека</a:t>
            </a:r>
          </a:p>
          <a:p>
            <a:pPr lvl="1">
              <a:buClr>
                <a:srgbClr val="1CADE4"/>
              </a:buClr>
            </a:pPr>
            <a:r>
              <a:rPr lang="sr-Cyrl-CS" sz="1500" dirty="0">
                <a:solidFill>
                  <a:prstClr val="black">
                    <a:lumMod val="75000"/>
                    <a:lumOff val="25000"/>
                  </a:prstClr>
                </a:solidFill>
              </a:rPr>
              <a:t>2. Извршна судска хипотека из поступка обезбеђења потраживања</a:t>
            </a:r>
          </a:p>
          <a:p>
            <a:pPr lvl="1">
              <a:buClr>
                <a:srgbClr val="1CADE4"/>
              </a:buClr>
            </a:pPr>
            <a:r>
              <a:rPr lang="sr-Cyrl-CS" sz="1500" dirty="0">
                <a:solidFill>
                  <a:prstClr val="black">
                    <a:lumMod val="75000"/>
                    <a:lumOff val="25000"/>
                  </a:prstClr>
                </a:solidFill>
              </a:rPr>
              <a:t>3. Извршна вансудска хипотека</a:t>
            </a:r>
          </a:p>
          <a:p>
            <a:pPr lvl="1">
              <a:buClr>
                <a:srgbClr val="1CADE4"/>
              </a:buClr>
            </a:pPr>
            <a:endParaRPr lang="sr-Cyrl-CS" sz="1500" b="1" dirty="0">
              <a:solidFill>
                <a:prstClr val="black">
                  <a:lumMod val="75000"/>
                  <a:lumOff val="25000"/>
                </a:prstClr>
              </a:solidFill>
            </a:endParaRPr>
          </a:p>
          <a:p>
            <a:pPr lvl="0" algn="just">
              <a:buClr>
                <a:srgbClr val="1CADE4"/>
              </a:buClr>
            </a:pPr>
            <a:r>
              <a:rPr lang="sr-Cyrl-CS" sz="1500" dirty="0">
                <a:solidFill>
                  <a:prstClr val="black">
                    <a:lumMod val="75000"/>
                    <a:lumOff val="25000"/>
                  </a:prstClr>
                </a:solidFill>
              </a:rPr>
              <a:t>Правна трансплантација института </a:t>
            </a:r>
            <a:r>
              <a:rPr lang="sr-Latn-CS" sz="1500" dirty="0">
                <a:solidFill>
                  <a:prstClr val="black">
                    <a:lumMod val="75000"/>
                    <a:lumOff val="25000"/>
                  </a:prstClr>
                </a:solidFill>
              </a:rPr>
              <a:t>Mortgage (</a:t>
            </a:r>
            <a:r>
              <a:rPr lang="sr-Cyrl-CS" sz="1500" dirty="0">
                <a:solidFill>
                  <a:prstClr val="black">
                    <a:lumMod val="75000"/>
                    <a:lumOff val="25000"/>
                  </a:prstClr>
                </a:solidFill>
              </a:rPr>
              <a:t>Моргиџ) према Закону о </a:t>
            </a:r>
            <a:r>
              <a:rPr lang="sr-Cyrl-CS" sz="1500" dirty="0" smtClean="0">
                <a:solidFill>
                  <a:prstClr val="black">
                    <a:lumMod val="75000"/>
                    <a:lumOff val="25000"/>
                  </a:prstClr>
                </a:solidFill>
              </a:rPr>
              <a:t>хипотеци (Службени гласник РС 115/2005, 60/2015, 63/2015) у </a:t>
            </a:r>
            <a:r>
              <a:rPr lang="sr-Cyrl-CS" sz="1500" dirty="0">
                <a:solidFill>
                  <a:prstClr val="black">
                    <a:lumMod val="75000"/>
                    <a:lumOff val="25000"/>
                  </a:prstClr>
                </a:solidFill>
              </a:rPr>
              <a:t>правни систем Републике Србије.</a:t>
            </a:r>
          </a:p>
          <a:p>
            <a:pPr lvl="0" algn="just">
              <a:buClr>
                <a:srgbClr val="1CADE4"/>
              </a:buClr>
            </a:pPr>
            <a:endParaRPr lang="sr-Cyrl-CS" sz="1500" dirty="0">
              <a:solidFill>
                <a:prstClr val="black">
                  <a:lumMod val="75000"/>
                  <a:lumOff val="25000"/>
                </a:prstClr>
              </a:solidFill>
            </a:endParaRPr>
          </a:p>
          <a:p>
            <a:pPr lvl="0" algn="just">
              <a:buClr>
                <a:srgbClr val="1CADE4"/>
              </a:buClr>
            </a:pPr>
            <a:r>
              <a:rPr lang="sr-Cyrl-CS" sz="1500" dirty="0">
                <a:solidFill>
                  <a:prstClr val="black">
                    <a:lumMod val="75000"/>
                    <a:lumOff val="25000"/>
                  </a:prstClr>
                </a:solidFill>
              </a:rPr>
              <a:t>Правни положај хипотекарних поверилаца у случају отварања стечаја над хипотекарним дужником који је истовремено и облигациони дужник по обезбеђеном </a:t>
            </a:r>
            <a:r>
              <a:rPr lang="sr-Cyrl-CS" sz="1500" dirty="0" smtClean="0">
                <a:solidFill>
                  <a:prstClr val="black">
                    <a:lumMod val="75000"/>
                    <a:lumOff val="25000"/>
                  </a:prstClr>
                </a:solidFill>
              </a:rPr>
              <a:t>потраживању</a:t>
            </a:r>
            <a:r>
              <a:rPr lang="sr-Cyrl-CS" sz="1500" dirty="0">
                <a:solidFill>
                  <a:prstClr val="black">
                    <a:lumMod val="75000"/>
                    <a:lumOff val="25000"/>
                  </a:prstClr>
                </a:solidFill>
              </a:rPr>
              <a:t> </a:t>
            </a:r>
            <a:r>
              <a:rPr lang="sr-Cyrl-CS" sz="1500" dirty="0" smtClean="0">
                <a:solidFill>
                  <a:prstClr val="black">
                    <a:lumMod val="75000"/>
                    <a:lumOff val="25000"/>
                  </a:prstClr>
                </a:solidFill>
              </a:rPr>
              <a:t>– могућност стицања својства разлучног повериоца, забрана реализације хипотекарног права ван стечајног поступка (члан 93 Закона о стечају). </a:t>
            </a:r>
            <a:endParaRPr lang="sr-Cyrl-CS" sz="1500" dirty="0">
              <a:solidFill>
                <a:prstClr val="black">
                  <a:lumMod val="75000"/>
                  <a:lumOff val="25000"/>
                </a:prstClr>
              </a:solidFill>
            </a:endParaRPr>
          </a:p>
          <a:p>
            <a:pPr lvl="0" algn="just">
              <a:buClr>
                <a:srgbClr val="1CADE4"/>
              </a:buClr>
            </a:pPr>
            <a:endParaRPr lang="sr-Cyrl-CS" sz="1500" dirty="0">
              <a:solidFill>
                <a:prstClr val="black">
                  <a:lumMod val="75000"/>
                  <a:lumOff val="25000"/>
                </a:prstClr>
              </a:solidFill>
            </a:endParaRPr>
          </a:p>
          <a:p>
            <a:pPr lvl="0" algn="just">
              <a:buClr>
                <a:srgbClr val="1CADE4"/>
              </a:buClr>
            </a:pPr>
            <a:r>
              <a:rPr lang="sr-Cyrl-CS" sz="1500" dirty="0">
                <a:solidFill>
                  <a:prstClr val="black">
                    <a:lumMod val="75000"/>
                    <a:lumOff val="25000"/>
                  </a:prstClr>
                </a:solidFill>
              </a:rPr>
              <a:t>Могућност намирења хипотекарног повериоца у случају отварања стечајног поступка над хипотекарним дужником </a:t>
            </a:r>
            <a:r>
              <a:rPr lang="sr-Cyrl-CS" sz="1500" dirty="0" smtClean="0">
                <a:solidFill>
                  <a:prstClr val="black">
                    <a:lumMod val="75000"/>
                    <a:lumOff val="25000"/>
                  </a:prstClr>
                </a:solidFill>
              </a:rPr>
              <a:t>ван стечајног </a:t>
            </a:r>
            <a:r>
              <a:rPr lang="sr-Cyrl-CS" sz="1500" dirty="0">
                <a:solidFill>
                  <a:prstClr val="black">
                    <a:lumMod val="75000"/>
                    <a:lumOff val="25000"/>
                  </a:prstClr>
                </a:solidFill>
              </a:rPr>
              <a:t>поступка, по решењу стечајног </a:t>
            </a:r>
            <a:r>
              <a:rPr lang="sr-Cyrl-CS" sz="1500" dirty="0" smtClean="0">
                <a:solidFill>
                  <a:prstClr val="black">
                    <a:lumMod val="75000"/>
                    <a:lumOff val="25000"/>
                  </a:prstClr>
                </a:solidFill>
              </a:rPr>
              <a:t>судије (члан 93А, 93Б и 93В Закона о стечају). </a:t>
            </a:r>
            <a:endParaRPr lang="sr-Cyrl-CS" sz="1500" dirty="0">
              <a:solidFill>
                <a:prstClr val="black">
                  <a:lumMod val="75000"/>
                  <a:lumOff val="25000"/>
                </a:prstClr>
              </a:solidFill>
            </a:endParaRPr>
          </a:p>
          <a:p>
            <a:endParaRPr lang="sr-Latn-CS" dirty="0" smtClean="0"/>
          </a:p>
          <a:p>
            <a:pPr algn="r"/>
            <a:fld id="{34EECC42-7CD3-4C7A-87F3-578758ACFB45}" type="slidenum">
              <a:rPr lang="en-US" smtClean="0"/>
              <a:t>9</a:t>
            </a:fld>
            <a:endParaRPr lang="en-US" dirty="0"/>
          </a:p>
        </p:txBody>
      </p:sp>
    </p:spTree>
    <p:extLst>
      <p:ext uri="{BB962C8B-B14F-4D97-AF65-F5344CB8AC3E}">
        <p14:creationId xmlns:p14="http://schemas.microsoft.com/office/powerpoint/2010/main" val="3266415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925</TotalTime>
  <Words>2951</Words>
  <Application>Microsoft Office PowerPoint</Application>
  <PresentationFormat>Custom</PresentationFormat>
  <Paragraphs>227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РАЗЛУЧНИ ПОВЕРИОЦИ ПРЕМА ЗАКОНУ О ИЗМЕНАМА И ДОПУНАМА ЗАКОНА О СТЕЧАЈУ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Zorica ZM. Markovic</dc:creator>
  <cp:lastModifiedBy>Milena Antić</cp:lastModifiedBy>
  <cp:revision>101</cp:revision>
  <cp:lastPrinted>2018-12-20T09:50:54Z</cp:lastPrinted>
  <dcterms:created xsi:type="dcterms:W3CDTF">2015-04-14T07:41:11Z</dcterms:created>
  <dcterms:modified xsi:type="dcterms:W3CDTF">2018-12-20T09:50:59Z</dcterms:modified>
</cp:coreProperties>
</file>