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80" r:id="rId15"/>
    <p:sldId id="271" r:id="rId16"/>
    <p:sldId id="279" r:id="rId17"/>
    <p:sldId id="278" r:id="rId18"/>
    <p:sldId id="270" r:id="rId19"/>
    <p:sldId id="269" r:id="rId20"/>
    <p:sldId id="273" r:id="rId21"/>
    <p:sldId id="274" r:id="rId22"/>
    <p:sldId id="275" r:id="rId2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58" autoAdjust="0"/>
  </p:normalViewPr>
  <p:slideViewPr>
    <p:cSldViewPr snapToGrid="0">
      <p:cViewPr varScale="1">
        <p:scale>
          <a:sx n="70" d="100"/>
          <a:sy n="70" d="100"/>
        </p:scale>
        <p:origin x="70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5EC87-1D35-4480-9EB4-C78D85F4927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EECAFA7C-803B-4629-9E6B-6BF73AEA5C97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</a:rPr>
            <a:t>Закон о стечају </a:t>
          </a:r>
          <a:r>
            <a:rPr lang="sr-Latn-RS" sz="2400" dirty="0" smtClean="0">
              <a:solidFill>
                <a:schemeClr val="bg1"/>
              </a:solidFill>
            </a:rPr>
            <a:t>(</a:t>
          </a:r>
          <a:r>
            <a:rPr lang="sr-Cyrl-RS" sz="2400" dirty="0" smtClean="0">
              <a:solidFill>
                <a:schemeClr val="bg1"/>
              </a:solidFill>
            </a:rPr>
            <a:t>„Сл. гласник“ бр.</a:t>
          </a:r>
          <a:r>
            <a:rPr lang="sr-Latn-RS" sz="2400" dirty="0" smtClean="0">
              <a:solidFill>
                <a:schemeClr val="bg1"/>
              </a:solidFill>
            </a:rPr>
            <a:t> 104/2009, 99/2011 - др. закон, 71/2012 - одлука УС и 83/2014)</a:t>
          </a:r>
          <a:r>
            <a:rPr lang="sr-Cyrl-RS" sz="2400" dirty="0" smtClean="0">
              <a:solidFill>
                <a:schemeClr val="bg1"/>
              </a:solidFill>
            </a:rPr>
            <a:t> – примарна примена  </a:t>
          </a:r>
          <a:endParaRPr lang="sr-Latn-RS" sz="2400" dirty="0">
            <a:solidFill>
              <a:schemeClr val="bg1"/>
            </a:solidFill>
          </a:endParaRPr>
        </a:p>
      </dgm:t>
    </dgm:pt>
    <dgm:pt modelId="{61973940-99E2-45B6-914F-923DFBE33F7E}" type="parTrans" cxnId="{E63916E4-4777-4861-B46A-F338B2714115}">
      <dgm:prSet/>
      <dgm:spPr/>
      <dgm:t>
        <a:bodyPr/>
        <a:lstStyle/>
        <a:p>
          <a:endParaRPr lang="sr-Latn-RS"/>
        </a:p>
      </dgm:t>
    </dgm:pt>
    <dgm:pt modelId="{2BFCB04F-56E5-4B06-9524-63FEEE12FFF3}" type="sibTrans" cxnId="{E63916E4-4777-4861-B46A-F338B2714115}">
      <dgm:prSet/>
      <dgm:spPr/>
      <dgm:t>
        <a:bodyPr/>
        <a:lstStyle/>
        <a:p>
          <a:endParaRPr lang="sr-Latn-RS"/>
        </a:p>
      </dgm:t>
    </dgm:pt>
    <dgm:pt modelId="{CD27097D-317C-4908-A147-288F33BB4BFC}">
      <dgm:prSet phldrT="[Text]" custT="1"/>
      <dgm:spPr/>
      <dgm:t>
        <a:bodyPr/>
        <a:lstStyle/>
        <a:p>
          <a:r>
            <a:rPr lang="sr-Cyrl-RS" sz="2400" dirty="0" smtClean="0"/>
            <a:t>Закон о парничном поступку </a:t>
          </a:r>
          <a:r>
            <a:rPr lang="sr-Latn-RS" sz="2400" dirty="0" smtClean="0"/>
            <a:t>(</a:t>
          </a:r>
          <a:r>
            <a:rPr lang="sr-Cyrl-RS" sz="2400" dirty="0" smtClean="0"/>
            <a:t>„Сл. гласник“ бр.</a:t>
          </a:r>
          <a:r>
            <a:rPr lang="sr-Latn-RS" sz="2400" dirty="0" smtClean="0"/>
            <a:t> </a:t>
          </a:r>
          <a:r>
            <a:rPr lang="sr-Cyrl-RS" sz="2400" dirty="0" smtClean="0"/>
            <a:t>72/</a:t>
          </a:r>
          <a:r>
            <a:rPr lang="sr-Latn-RS" sz="2400" dirty="0" smtClean="0"/>
            <a:t>2011</a:t>
          </a:r>
          <a:r>
            <a:rPr lang="sr-Cyrl-RS" sz="2400" dirty="0" smtClean="0"/>
            <a:t>, 49/2013-</a:t>
          </a:r>
          <a:r>
            <a:rPr lang="sr-Latn-RS" sz="2400" dirty="0" smtClean="0"/>
            <a:t>одлука УС</a:t>
          </a:r>
          <a:r>
            <a:rPr lang="sr-Cyrl-RS" sz="2400" dirty="0" smtClean="0"/>
            <a:t> и 74/2013-</a:t>
          </a:r>
          <a:r>
            <a:rPr lang="sr-Latn-RS" sz="2400" dirty="0" smtClean="0"/>
            <a:t>одлука УС и </a:t>
          </a:r>
          <a:r>
            <a:rPr lang="sr-Cyrl-RS" sz="2400" dirty="0" smtClean="0"/>
            <a:t>55</a:t>
          </a:r>
          <a:r>
            <a:rPr lang="sr-Latn-RS" sz="2400" dirty="0" smtClean="0"/>
            <a:t>/2014</a:t>
          </a:r>
          <a:r>
            <a:rPr lang="sr-Cyrl-RS" sz="2400" dirty="0" smtClean="0"/>
            <a:t>) – супсидијарна примена</a:t>
          </a:r>
          <a:endParaRPr lang="sr-Cyrl-RS" sz="2000" dirty="0" smtClean="0"/>
        </a:p>
      </dgm:t>
    </dgm:pt>
    <dgm:pt modelId="{27098C58-A275-4DE6-BCAC-097B1501395F}" type="parTrans" cxnId="{E61A5885-EF32-43B0-9011-1DFC0976D54F}">
      <dgm:prSet/>
      <dgm:spPr/>
      <dgm:t>
        <a:bodyPr/>
        <a:lstStyle/>
        <a:p>
          <a:endParaRPr lang="sr-Latn-RS"/>
        </a:p>
      </dgm:t>
    </dgm:pt>
    <dgm:pt modelId="{8A17DB1E-A27D-4989-8436-697229EE137D}" type="sibTrans" cxnId="{E61A5885-EF32-43B0-9011-1DFC0976D54F}">
      <dgm:prSet/>
      <dgm:spPr/>
      <dgm:t>
        <a:bodyPr/>
        <a:lstStyle/>
        <a:p>
          <a:endParaRPr lang="sr-Latn-RS"/>
        </a:p>
      </dgm:t>
    </dgm:pt>
    <dgm:pt modelId="{F5CE1CB8-70D2-4866-B782-46A00EE70184}" type="pres">
      <dgm:prSet presAssocID="{9C65EC87-1D35-4480-9EB4-C78D85F49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502897B-5FC9-4C62-9984-EE0EECE376AD}" type="pres">
      <dgm:prSet presAssocID="{EECAFA7C-803B-4629-9E6B-6BF73AEA5C97}" presName="parentLin" presStyleCnt="0"/>
      <dgm:spPr/>
      <dgm:t>
        <a:bodyPr/>
        <a:lstStyle/>
        <a:p>
          <a:endParaRPr lang="sr-Latn-RS"/>
        </a:p>
      </dgm:t>
    </dgm:pt>
    <dgm:pt modelId="{FE9A3189-23AC-4EB7-A1E1-3666CB37474A}" type="pres">
      <dgm:prSet presAssocID="{EECAFA7C-803B-4629-9E6B-6BF73AEA5C97}" presName="parentLeftMargin" presStyleLbl="node1" presStyleIdx="0" presStyleCnt="2"/>
      <dgm:spPr/>
      <dgm:t>
        <a:bodyPr/>
        <a:lstStyle/>
        <a:p>
          <a:endParaRPr lang="sr-Latn-RS"/>
        </a:p>
      </dgm:t>
    </dgm:pt>
    <dgm:pt modelId="{11FC1B8E-D8BE-450F-9070-26C0DD8BA8BE}" type="pres">
      <dgm:prSet presAssocID="{EECAFA7C-803B-4629-9E6B-6BF73AEA5C97}" presName="parentText" presStyleLbl="node1" presStyleIdx="0" presStyleCnt="2" custScaleY="286875" custLinFactX="11634" custLinFactNeighborX="100000" custLinFactNeighborY="-68889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8FE5FDA-BFFD-4FB9-8353-9B330AE23238}" type="pres">
      <dgm:prSet presAssocID="{EECAFA7C-803B-4629-9E6B-6BF73AEA5C97}" presName="negativeSpace" presStyleCnt="0"/>
      <dgm:spPr/>
      <dgm:t>
        <a:bodyPr/>
        <a:lstStyle/>
        <a:p>
          <a:endParaRPr lang="sr-Latn-RS"/>
        </a:p>
      </dgm:t>
    </dgm:pt>
    <dgm:pt modelId="{A2CEE782-2499-4025-8EA6-4077B6A6DD52}" type="pres">
      <dgm:prSet presAssocID="{EECAFA7C-803B-4629-9E6B-6BF73AEA5C9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25CA5DB-ADFC-4000-8AC9-9978ED233A75}" type="pres">
      <dgm:prSet presAssocID="{2BFCB04F-56E5-4B06-9524-63FEEE12FFF3}" presName="spaceBetweenRectangles" presStyleCnt="0"/>
      <dgm:spPr/>
      <dgm:t>
        <a:bodyPr/>
        <a:lstStyle/>
        <a:p>
          <a:endParaRPr lang="sr-Latn-RS"/>
        </a:p>
      </dgm:t>
    </dgm:pt>
    <dgm:pt modelId="{C5F50E0E-1146-46BD-A684-55954ECD1AFF}" type="pres">
      <dgm:prSet presAssocID="{CD27097D-317C-4908-A147-288F33BB4BFC}" presName="parentLin" presStyleCnt="0"/>
      <dgm:spPr/>
      <dgm:t>
        <a:bodyPr/>
        <a:lstStyle/>
        <a:p>
          <a:endParaRPr lang="sr-Latn-RS"/>
        </a:p>
      </dgm:t>
    </dgm:pt>
    <dgm:pt modelId="{1F55FABF-21E7-4721-ACF4-E0C8835B822B}" type="pres">
      <dgm:prSet presAssocID="{CD27097D-317C-4908-A147-288F33BB4BFC}" presName="parentLeftMargin" presStyleLbl="node1" presStyleIdx="0" presStyleCnt="2"/>
      <dgm:spPr/>
      <dgm:t>
        <a:bodyPr/>
        <a:lstStyle/>
        <a:p>
          <a:endParaRPr lang="sr-Latn-RS"/>
        </a:p>
      </dgm:t>
    </dgm:pt>
    <dgm:pt modelId="{711F4714-D0EB-4C38-B03A-C1B8EC4ED96F}" type="pres">
      <dgm:prSet presAssocID="{CD27097D-317C-4908-A147-288F33BB4BFC}" presName="parentText" presStyleLbl="node1" presStyleIdx="1" presStyleCnt="2" custScaleY="267649" custLinFactX="10503" custLinFactNeighborX="100000" custLinFactNeighborY="-24703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AAB4954-E97D-4B22-97E1-4D19692ACB92}" type="pres">
      <dgm:prSet presAssocID="{CD27097D-317C-4908-A147-288F33BB4BFC}" presName="negativeSpace" presStyleCnt="0"/>
      <dgm:spPr/>
      <dgm:t>
        <a:bodyPr/>
        <a:lstStyle/>
        <a:p>
          <a:endParaRPr lang="sr-Latn-RS"/>
        </a:p>
      </dgm:t>
    </dgm:pt>
    <dgm:pt modelId="{96C1EA8A-9F26-4D0F-81A4-223885E5A338}" type="pres">
      <dgm:prSet presAssocID="{CD27097D-317C-4908-A147-288F33BB4BF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099312F-6EE0-4602-B456-AC6401796251}" type="presOf" srcId="{EECAFA7C-803B-4629-9E6B-6BF73AEA5C97}" destId="{FE9A3189-23AC-4EB7-A1E1-3666CB37474A}" srcOrd="0" destOrd="0" presId="urn:microsoft.com/office/officeart/2005/8/layout/list1"/>
    <dgm:cxn modelId="{E00AB2C2-A14D-485F-9C5C-32C3782F54B7}" type="presOf" srcId="{9C65EC87-1D35-4480-9EB4-C78D85F4927E}" destId="{F5CE1CB8-70D2-4866-B782-46A00EE70184}" srcOrd="0" destOrd="0" presId="urn:microsoft.com/office/officeart/2005/8/layout/list1"/>
    <dgm:cxn modelId="{2E70A71A-E7EE-4F71-BB8A-38F5A001C57F}" type="presOf" srcId="{CD27097D-317C-4908-A147-288F33BB4BFC}" destId="{1F55FABF-21E7-4721-ACF4-E0C8835B822B}" srcOrd="0" destOrd="0" presId="urn:microsoft.com/office/officeart/2005/8/layout/list1"/>
    <dgm:cxn modelId="{27CF9E99-FE99-41F3-82F4-5352B4402C3F}" type="presOf" srcId="{EECAFA7C-803B-4629-9E6B-6BF73AEA5C97}" destId="{11FC1B8E-D8BE-450F-9070-26C0DD8BA8BE}" srcOrd="1" destOrd="0" presId="urn:microsoft.com/office/officeart/2005/8/layout/list1"/>
    <dgm:cxn modelId="{E61A5885-EF32-43B0-9011-1DFC0976D54F}" srcId="{9C65EC87-1D35-4480-9EB4-C78D85F4927E}" destId="{CD27097D-317C-4908-A147-288F33BB4BFC}" srcOrd="1" destOrd="0" parTransId="{27098C58-A275-4DE6-BCAC-097B1501395F}" sibTransId="{8A17DB1E-A27D-4989-8436-697229EE137D}"/>
    <dgm:cxn modelId="{6A1F406C-9B09-449C-B89E-5D238DA48128}" type="presOf" srcId="{CD27097D-317C-4908-A147-288F33BB4BFC}" destId="{711F4714-D0EB-4C38-B03A-C1B8EC4ED96F}" srcOrd="1" destOrd="0" presId="urn:microsoft.com/office/officeart/2005/8/layout/list1"/>
    <dgm:cxn modelId="{E63916E4-4777-4861-B46A-F338B2714115}" srcId="{9C65EC87-1D35-4480-9EB4-C78D85F4927E}" destId="{EECAFA7C-803B-4629-9E6B-6BF73AEA5C97}" srcOrd="0" destOrd="0" parTransId="{61973940-99E2-45B6-914F-923DFBE33F7E}" sibTransId="{2BFCB04F-56E5-4B06-9524-63FEEE12FFF3}"/>
    <dgm:cxn modelId="{85344DF9-65F2-49E9-8320-6008A6172C1B}" type="presParOf" srcId="{F5CE1CB8-70D2-4866-B782-46A00EE70184}" destId="{9502897B-5FC9-4C62-9984-EE0EECE376AD}" srcOrd="0" destOrd="0" presId="urn:microsoft.com/office/officeart/2005/8/layout/list1"/>
    <dgm:cxn modelId="{C7C6FB51-3572-4283-A5E6-E5A19B4DE874}" type="presParOf" srcId="{9502897B-5FC9-4C62-9984-EE0EECE376AD}" destId="{FE9A3189-23AC-4EB7-A1E1-3666CB37474A}" srcOrd="0" destOrd="0" presId="urn:microsoft.com/office/officeart/2005/8/layout/list1"/>
    <dgm:cxn modelId="{11413CE6-BF67-4595-8F3B-3B97AC860498}" type="presParOf" srcId="{9502897B-5FC9-4C62-9984-EE0EECE376AD}" destId="{11FC1B8E-D8BE-450F-9070-26C0DD8BA8BE}" srcOrd="1" destOrd="0" presId="urn:microsoft.com/office/officeart/2005/8/layout/list1"/>
    <dgm:cxn modelId="{A87AFDD3-806B-429C-BB71-542F39FB5A96}" type="presParOf" srcId="{F5CE1CB8-70D2-4866-B782-46A00EE70184}" destId="{28FE5FDA-BFFD-4FB9-8353-9B330AE23238}" srcOrd="1" destOrd="0" presId="urn:microsoft.com/office/officeart/2005/8/layout/list1"/>
    <dgm:cxn modelId="{E573711B-00E2-4230-A807-37261A296586}" type="presParOf" srcId="{F5CE1CB8-70D2-4866-B782-46A00EE70184}" destId="{A2CEE782-2499-4025-8EA6-4077B6A6DD52}" srcOrd="2" destOrd="0" presId="urn:microsoft.com/office/officeart/2005/8/layout/list1"/>
    <dgm:cxn modelId="{11A008AE-E627-48B4-BEB2-BFF40E169F90}" type="presParOf" srcId="{F5CE1CB8-70D2-4866-B782-46A00EE70184}" destId="{525CA5DB-ADFC-4000-8AC9-9978ED233A75}" srcOrd="3" destOrd="0" presId="urn:microsoft.com/office/officeart/2005/8/layout/list1"/>
    <dgm:cxn modelId="{5E0BEC7F-1DB2-4C36-8030-5114AEE6564E}" type="presParOf" srcId="{F5CE1CB8-70D2-4866-B782-46A00EE70184}" destId="{C5F50E0E-1146-46BD-A684-55954ECD1AFF}" srcOrd="4" destOrd="0" presId="urn:microsoft.com/office/officeart/2005/8/layout/list1"/>
    <dgm:cxn modelId="{1C52D143-C0AF-47BD-AA11-735BDDA345B7}" type="presParOf" srcId="{C5F50E0E-1146-46BD-A684-55954ECD1AFF}" destId="{1F55FABF-21E7-4721-ACF4-E0C8835B822B}" srcOrd="0" destOrd="0" presId="urn:microsoft.com/office/officeart/2005/8/layout/list1"/>
    <dgm:cxn modelId="{6ED7162E-491F-46AF-8FA6-8B69DCF78D10}" type="presParOf" srcId="{C5F50E0E-1146-46BD-A684-55954ECD1AFF}" destId="{711F4714-D0EB-4C38-B03A-C1B8EC4ED96F}" srcOrd="1" destOrd="0" presId="urn:microsoft.com/office/officeart/2005/8/layout/list1"/>
    <dgm:cxn modelId="{2438A00F-76D1-4395-B42E-BFF975F4D9DF}" type="presParOf" srcId="{F5CE1CB8-70D2-4866-B782-46A00EE70184}" destId="{2AAB4954-E97D-4B22-97E1-4D19692ACB92}" srcOrd="5" destOrd="0" presId="urn:microsoft.com/office/officeart/2005/8/layout/list1"/>
    <dgm:cxn modelId="{4D9E5E81-6A4E-45D4-82F6-1CE444D6453A}" type="presParOf" srcId="{F5CE1CB8-70D2-4866-B782-46A00EE70184}" destId="{96C1EA8A-9F26-4D0F-81A4-223885E5A33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B3FD4-82BE-45BE-88B7-DFBBA71A056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E1E09B42-D973-4762-A9D7-32C7A685ED4E}">
      <dgm:prSet phldrT="[Text]" custT="1"/>
      <dgm:spPr/>
      <dgm:t>
        <a:bodyPr/>
        <a:lstStyle/>
        <a:p>
          <a:r>
            <a:rPr lang="sr-Cyrl-RS" sz="1800" dirty="0" smtClean="0">
              <a:solidFill>
                <a:schemeClr val="accent2">
                  <a:lumMod val="75000"/>
                </a:schemeClr>
              </a:solidFill>
            </a:rPr>
            <a:t>По налогу суда достављен уредан и потпун</a:t>
          </a:r>
          <a:endParaRPr lang="sr-Latn-R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28AB917A-7383-4C17-B002-2D01129A00C2}" type="parTrans" cxnId="{02646CCD-119A-4AB5-82BA-A32351FE73D2}">
      <dgm:prSet/>
      <dgm:spPr/>
      <dgm:t>
        <a:bodyPr/>
        <a:lstStyle/>
        <a:p>
          <a:endParaRPr lang="sr-Latn-RS"/>
        </a:p>
      </dgm:t>
    </dgm:pt>
    <dgm:pt modelId="{DC600E27-B915-4634-9FAB-A5ECD3E5E981}" type="sibTrans" cxnId="{02646CCD-119A-4AB5-82BA-A32351FE73D2}">
      <dgm:prSet/>
      <dgm:spPr/>
      <dgm:t>
        <a:bodyPr/>
        <a:lstStyle/>
        <a:p>
          <a:endParaRPr lang="sr-Latn-RS"/>
        </a:p>
      </dgm:t>
    </dgm:pt>
    <dgm:pt modelId="{5CF26C56-9851-4B09-BCE0-AAA9C25E514F}">
      <dgm:prSet phldrT="[Text]" custT="1"/>
      <dgm:spPr/>
      <dgm:t>
        <a:bodyPr/>
        <a:lstStyle/>
        <a:p>
          <a:r>
            <a:rPr lang="sr-Cyrl-RS" sz="1800" dirty="0" smtClean="0">
              <a:solidFill>
                <a:schemeClr val="accent2">
                  <a:lumMod val="75000"/>
                </a:schemeClr>
              </a:solidFill>
            </a:rPr>
            <a:t>Стечајни разлог</a:t>
          </a:r>
          <a:endParaRPr lang="sr-Latn-R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824E6E20-F75F-4CE9-A836-24A4211BE72B}" type="parTrans" cxnId="{B91DDB7B-C42E-4977-ABD5-44E8D9C3F5F9}">
      <dgm:prSet/>
      <dgm:spPr/>
      <dgm:t>
        <a:bodyPr/>
        <a:lstStyle/>
        <a:p>
          <a:endParaRPr lang="sr-Latn-RS"/>
        </a:p>
      </dgm:t>
    </dgm:pt>
    <dgm:pt modelId="{582C9115-7542-433A-B1AF-6EF47F0CFB04}" type="sibTrans" cxnId="{B91DDB7B-C42E-4977-ABD5-44E8D9C3F5F9}">
      <dgm:prSet/>
      <dgm:spPr/>
      <dgm:t>
        <a:bodyPr/>
        <a:lstStyle/>
        <a:p>
          <a:endParaRPr lang="sr-Latn-RS"/>
        </a:p>
      </dgm:t>
    </dgm:pt>
    <dgm:pt modelId="{8E7ABC8B-E434-4831-ABF4-863B3DA3BE9C}">
      <dgm:prSet custT="1"/>
      <dgm:spPr/>
      <dgm:t>
        <a:bodyPr/>
        <a:lstStyle/>
        <a:p>
          <a:r>
            <a:rPr lang="sr-Cyrl-RS" sz="1800" dirty="0" smtClean="0">
              <a:solidFill>
                <a:schemeClr val="accent2">
                  <a:lumMod val="75000"/>
                </a:schemeClr>
              </a:solidFill>
            </a:rPr>
            <a:t>Рочиште</a:t>
          </a:r>
          <a:endParaRPr lang="sr-Latn-R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4C4DC929-A154-4D90-B1C2-EB7AB39B1D83}" type="parTrans" cxnId="{10F5CA09-2650-458E-B75B-16312EE9023C}">
      <dgm:prSet/>
      <dgm:spPr/>
      <dgm:t>
        <a:bodyPr/>
        <a:lstStyle/>
        <a:p>
          <a:endParaRPr lang="sr-Latn-RS"/>
        </a:p>
      </dgm:t>
    </dgm:pt>
    <dgm:pt modelId="{C0F2301D-8F6C-4113-8F91-03CE0F0E7D34}" type="sibTrans" cxnId="{10F5CA09-2650-458E-B75B-16312EE9023C}">
      <dgm:prSet/>
      <dgm:spPr/>
      <dgm:t>
        <a:bodyPr/>
        <a:lstStyle/>
        <a:p>
          <a:endParaRPr lang="sr-Latn-RS"/>
        </a:p>
      </dgm:t>
    </dgm:pt>
    <dgm:pt modelId="{F32BAD20-9851-453D-AE60-3D9B8FD84BC0}">
      <dgm:prSet phldrT="[Text]"/>
      <dgm:spPr/>
      <dgm:t>
        <a:bodyPr/>
        <a:lstStyle/>
        <a:p>
          <a:r>
            <a:rPr lang="sr-Cyrl-RS" dirty="0" smtClean="0">
              <a:solidFill>
                <a:schemeClr val="accent2">
                  <a:lumMod val="75000"/>
                </a:schemeClr>
              </a:solidFill>
            </a:rPr>
            <a:t>Решење о одбацивању</a:t>
          </a:r>
          <a:endParaRPr lang="sr-Latn-RS" dirty="0">
            <a:solidFill>
              <a:schemeClr val="accent2">
                <a:lumMod val="75000"/>
              </a:schemeClr>
            </a:solidFill>
          </a:endParaRPr>
        </a:p>
      </dgm:t>
    </dgm:pt>
    <dgm:pt modelId="{2216A99A-0E5C-42B8-A916-4EEDB08B54FE}" type="sibTrans" cxnId="{B9269240-0770-4B59-BD95-48AAA16F90E1}">
      <dgm:prSet/>
      <dgm:spPr/>
      <dgm:t>
        <a:bodyPr/>
        <a:lstStyle/>
        <a:p>
          <a:endParaRPr lang="sr-Latn-RS"/>
        </a:p>
      </dgm:t>
    </dgm:pt>
    <dgm:pt modelId="{FF379A16-DCDC-4A21-A208-BB949DBD75FE}" type="parTrans" cxnId="{B9269240-0770-4B59-BD95-48AAA16F90E1}">
      <dgm:prSet/>
      <dgm:spPr/>
      <dgm:t>
        <a:bodyPr/>
        <a:lstStyle/>
        <a:p>
          <a:endParaRPr lang="sr-Latn-RS"/>
        </a:p>
      </dgm:t>
    </dgm:pt>
    <dgm:pt modelId="{78BF32FB-75E4-459C-B51A-1FB8C317EF51}">
      <dgm:prSet phldrT="[Text]"/>
      <dgm:spPr/>
      <dgm:t>
        <a:bodyPr/>
        <a:lstStyle/>
        <a:p>
          <a:r>
            <a:rPr lang="sr-Cyrl-RS" dirty="0" smtClean="0">
              <a:solidFill>
                <a:schemeClr val="accent2">
                  <a:lumMod val="75000"/>
                </a:schemeClr>
              </a:solidFill>
            </a:rPr>
            <a:t>По налогу суда није достављен уредан и потпун</a:t>
          </a:r>
          <a:endParaRPr lang="sr-Latn-RS" dirty="0"/>
        </a:p>
      </dgm:t>
    </dgm:pt>
    <dgm:pt modelId="{47DCC2B5-D30E-4D82-9D0B-57E696996A53}" type="sibTrans" cxnId="{3407B6D7-D3AA-4427-B82F-8F5932881D8D}">
      <dgm:prSet/>
      <dgm:spPr/>
      <dgm:t>
        <a:bodyPr/>
        <a:lstStyle/>
        <a:p>
          <a:endParaRPr lang="sr-Latn-RS"/>
        </a:p>
      </dgm:t>
    </dgm:pt>
    <dgm:pt modelId="{E5121EFC-913B-456A-B615-5652B8079AAD}" type="parTrans" cxnId="{3407B6D7-D3AA-4427-B82F-8F5932881D8D}">
      <dgm:prSet/>
      <dgm:spPr/>
      <dgm:t>
        <a:bodyPr/>
        <a:lstStyle/>
        <a:p>
          <a:endParaRPr lang="sr-Latn-RS"/>
        </a:p>
      </dgm:t>
    </dgm:pt>
    <dgm:pt modelId="{6B51F7B2-6923-4C3E-B00C-9AB2DC842CCA}" type="pres">
      <dgm:prSet presAssocID="{DCDB3FD4-82BE-45BE-88B7-DFBBA71A056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12BF0-E3B2-482E-83A3-FA057BD47D38}" type="pres">
      <dgm:prSet presAssocID="{E1E09B42-D973-4762-A9D7-32C7A685ED4E}" presName="circle1" presStyleLbl="node1" presStyleIdx="0" presStyleCnt="2"/>
      <dgm:spPr/>
    </dgm:pt>
    <dgm:pt modelId="{0195F99A-E9AB-4C84-BDF8-A3ADEBF459AD}" type="pres">
      <dgm:prSet presAssocID="{E1E09B42-D973-4762-A9D7-32C7A685ED4E}" presName="space" presStyleCnt="0"/>
      <dgm:spPr/>
    </dgm:pt>
    <dgm:pt modelId="{FB47C505-E736-4FA3-AFFA-3F4CC068D9F0}" type="pres">
      <dgm:prSet presAssocID="{E1E09B42-D973-4762-A9D7-32C7A685ED4E}" presName="rect1" presStyleLbl="alignAcc1" presStyleIdx="0" presStyleCnt="2"/>
      <dgm:spPr/>
      <dgm:t>
        <a:bodyPr/>
        <a:lstStyle/>
        <a:p>
          <a:endParaRPr lang="en-US"/>
        </a:p>
      </dgm:t>
    </dgm:pt>
    <dgm:pt modelId="{1EF3E2B9-98EC-4C35-87E8-209E616E64E6}" type="pres">
      <dgm:prSet presAssocID="{78BF32FB-75E4-459C-B51A-1FB8C317EF51}" presName="vertSpace2" presStyleLbl="node1" presStyleIdx="0" presStyleCnt="2"/>
      <dgm:spPr/>
    </dgm:pt>
    <dgm:pt modelId="{01A1A734-6053-48DD-80CC-456748BA32E8}" type="pres">
      <dgm:prSet presAssocID="{78BF32FB-75E4-459C-B51A-1FB8C317EF51}" presName="circle2" presStyleLbl="node1" presStyleIdx="1" presStyleCnt="2"/>
      <dgm:spPr/>
    </dgm:pt>
    <dgm:pt modelId="{AF1AAB98-2E1A-44D7-AC01-8292F5D271D7}" type="pres">
      <dgm:prSet presAssocID="{78BF32FB-75E4-459C-B51A-1FB8C317EF51}" presName="rect2" presStyleLbl="alignAcc1" presStyleIdx="1" presStyleCnt="2"/>
      <dgm:spPr/>
      <dgm:t>
        <a:bodyPr/>
        <a:lstStyle/>
        <a:p>
          <a:endParaRPr lang="sr-Latn-RS"/>
        </a:p>
      </dgm:t>
    </dgm:pt>
    <dgm:pt modelId="{9FC3A2FD-97EE-43D3-BF12-38E4C32E21DF}" type="pres">
      <dgm:prSet presAssocID="{E1E09B42-D973-4762-A9D7-32C7A685ED4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515C0-B9D1-4AB5-B033-E8D260D30262}" type="pres">
      <dgm:prSet presAssocID="{E1E09B42-D973-4762-A9D7-32C7A685ED4E}" presName="rect1ChTx" presStyleLbl="alignAcc1" presStyleIdx="1" presStyleCnt="2" custScaleY="10000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B87E07A-1257-4ECF-8C18-240AD2E3ACCE}" type="pres">
      <dgm:prSet presAssocID="{78BF32FB-75E4-459C-B51A-1FB8C317EF51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4109746-3D11-489B-A10F-7CFEADD96248}" type="pres">
      <dgm:prSet presAssocID="{78BF32FB-75E4-459C-B51A-1FB8C317EF51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F62695BD-5961-4259-901A-23112D62D8FF}" type="presOf" srcId="{DCDB3FD4-82BE-45BE-88B7-DFBBA71A0567}" destId="{6B51F7B2-6923-4C3E-B00C-9AB2DC842CCA}" srcOrd="0" destOrd="0" presId="urn:microsoft.com/office/officeart/2005/8/layout/target3"/>
    <dgm:cxn modelId="{BF42620E-76D9-4F58-A42C-9E8612E6928A}" type="presOf" srcId="{5CF26C56-9851-4B09-BCE0-AAA9C25E514F}" destId="{EBE515C0-B9D1-4AB5-B033-E8D260D30262}" srcOrd="0" destOrd="0" presId="urn:microsoft.com/office/officeart/2005/8/layout/target3"/>
    <dgm:cxn modelId="{3DFBA836-20C2-4D6B-89E5-A50069BE7BDC}" type="presOf" srcId="{8E7ABC8B-E434-4831-ABF4-863B3DA3BE9C}" destId="{EBE515C0-B9D1-4AB5-B033-E8D260D30262}" srcOrd="0" destOrd="1" presId="urn:microsoft.com/office/officeart/2005/8/layout/target3"/>
    <dgm:cxn modelId="{98FCBD2F-413A-4ED6-85B8-8939805F9C91}" type="presOf" srcId="{E1E09B42-D973-4762-A9D7-32C7A685ED4E}" destId="{FB47C505-E736-4FA3-AFFA-3F4CC068D9F0}" srcOrd="0" destOrd="0" presId="urn:microsoft.com/office/officeart/2005/8/layout/target3"/>
    <dgm:cxn modelId="{00B212CC-0538-40DB-B53D-E040CE93D208}" type="presOf" srcId="{78BF32FB-75E4-459C-B51A-1FB8C317EF51}" destId="{3B87E07A-1257-4ECF-8C18-240AD2E3ACCE}" srcOrd="1" destOrd="0" presId="urn:microsoft.com/office/officeart/2005/8/layout/target3"/>
    <dgm:cxn modelId="{3407B6D7-D3AA-4427-B82F-8F5932881D8D}" srcId="{DCDB3FD4-82BE-45BE-88B7-DFBBA71A0567}" destId="{78BF32FB-75E4-459C-B51A-1FB8C317EF51}" srcOrd="1" destOrd="0" parTransId="{E5121EFC-913B-456A-B615-5652B8079AAD}" sibTransId="{47DCC2B5-D30E-4D82-9D0B-57E696996A53}"/>
    <dgm:cxn modelId="{2CB6AC23-7710-4E9C-AFF0-3ADD291ED387}" type="presOf" srcId="{F32BAD20-9851-453D-AE60-3D9B8FD84BC0}" destId="{04109746-3D11-489B-A10F-7CFEADD96248}" srcOrd="0" destOrd="0" presId="urn:microsoft.com/office/officeart/2005/8/layout/target3"/>
    <dgm:cxn modelId="{10F5CA09-2650-458E-B75B-16312EE9023C}" srcId="{E1E09B42-D973-4762-A9D7-32C7A685ED4E}" destId="{8E7ABC8B-E434-4831-ABF4-863B3DA3BE9C}" srcOrd="1" destOrd="0" parTransId="{4C4DC929-A154-4D90-B1C2-EB7AB39B1D83}" sibTransId="{C0F2301D-8F6C-4113-8F91-03CE0F0E7D34}"/>
    <dgm:cxn modelId="{02646CCD-119A-4AB5-82BA-A32351FE73D2}" srcId="{DCDB3FD4-82BE-45BE-88B7-DFBBA71A0567}" destId="{E1E09B42-D973-4762-A9D7-32C7A685ED4E}" srcOrd="0" destOrd="0" parTransId="{28AB917A-7383-4C17-B002-2D01129A00C2}" sibTransId="{DC600E27-B915-4634-9FAB-A5ECD3E5E981}"/>
    <dgm:cxn modelId="{E00900ED-9B1D-438D-9A1B-D357818986D4}" type="presOf" srcId="{78BF32FB-75E4-459C-B51A-1FB8C317EF51}" destId="{AF1AAB98-2E1A-44D7-AC01-8292F5D271D7}" srcOrd="0" destOrd="0" presId="urn:microsoft.com/office/officeart/2005/8/layout/target3"/>
    <dgm:cxn modelId="{B9269240-0770-4B59-BD95-48AAA16F90E1}" srcId="{78BF32FB-75E4-459C-B51A-1FB8C317EF51}" destId="{F32BAD20-9851-453D-AE60-3D9B8FD84BC0}" srcOrd="0" destOrd="0" parTransId="{FF379A16-DCDC-4A21-A208-BB949DBD75FE}" sibTransId="{2216A99A-0E5C-42B8-A916-4EEDB08B54FE}"/>
    <dgm:cxn modelId="{B91DDB7B-C42E-4977-ABD5-44E8D9C3F5F9}" srcId="{E1E09B42-D973-4762-A9D7-32C7A685ED4E}" destId="{5CF26C56-9851-4B09-BCE0-AAA9C25E514F}" srcOrd="0" destOrd="0" parTransId="{824E6E20-F75F-4CE9-A836-24A4211BE72B}" sibTransId="{582C9115-7542-433A-B1AF-6EF47F0CFB04}"/>
    <dgm:cxn modelId="{1BC40581-3958-4BB8-A7A4-469884A2913B}" type="presOf" srcId="{E1E09B42-D973-4762-A9D7-32C7A685ED4E}" destId="{9FC3A2FD-97EE-43D3-BF12-38E4C32E21DF}" srcOrd="1" destOrd="0" presId="urn:microsoft.com/office/officeart/2005/8/layout/target3"/>
    <dgm:cxn modelId="{6A50249A-B688-4AB8-80D7-A41601AE90AF}" type="presParOf" srcId="{6B51F7B2-6923-4C3E-B00C-9AB2DC842CCA}" destId="{87612BF0-E3B2-482E-83A3-FA057BD47D38}" srcOrd="0" destOrd="0" presId="urn:microsoft.com/office/officeart/2005/8/layout/target3"/>
    <dgm:cxn modelId="{E49C1BB3-FB54-4781-B090-1D58825EA895}" type="presParOf" srcId="{6B51F7B2-6923-4C3E-B00C-9AB2DC842CCA}" destId="{0195F99A-E9AB-4C84-BDF8-A3ADEBF459AD}" srcOrd="1" destOrd="0" presId="urn:microsoft.com/office/officeart/2005/8/layout/target3"/>
    <dgm:cxn modelId="{B1DE4C82-51B6-4A00-A617-E465A1518ED6}" type="presParOf" srcId="{6B51F7B2-6923-4C3E-B00C-9AB2DC842CCA}" destId="{FB47C505-E736-4FA3-AFFA-3F4CC068D9F0}" srcOrd="2" destOrd="0" presId="urn:microsoft.com/office/officeart/2005/8/layout/target3"/>
    <dgm:cxn modelId="{C518A896-864B-449B-98DF-F57EB548B18E}" type="presParOf" srcId="{6B51F7B2-6923-4C3E-B00C-9AB2DC842CCA}" destId="{1EF3E2B9-98EC-4C35-87E8-209E616E64E6}" srcOrd="3" destOrd="0" presId="urn:microsoft.com/office/officeart/2005/8/layout/target3"/>
    <dgm:cxn modelId="{10BCBB2C-F1DB-43BA-8F8E-FE634A2CC0E1}" type="presParOf" srcId="{6B51F7B2-6923-4C3E-B00C-9AB2DC842CCA}" destId="{01A1A734-6053-48DD-80CC-456748BA32E8}" srcOrd="4" destOrd="0" presId="urn:microsoft.com/office/officeart/2005/8/layout/target3"/>
    <dgm:cxn modelId="{8DF0D61E-296B-47AD-A944-A9BC48617E5B}" type="presParOf" srcId="{6B51F7B2-6923-4C3E-B00C-9AB2DC842CCA}" destId="{AF1AAB98-2E1A-44D7-AC01-8292F5D271D7}" srcOrd="5" destOrd="0" presId="urn:microsoft.com/office/officeart/2005/8/layout/target3"/>
    <dgm:cxn modelId="{F7658A65-2620-4E31-9CE0-32B0035F7633}" type="presParOf" srcId="{6B51F7B2-6923-4C3E-B00C-9AB2DC842CCA}" destId="{9FC3A2FD-97EE-43D3-BF12-38E4C32E21DF}" srcOrd="6" destOrd="0" presId="urn:microsoft.com/office/officeart/2005/8/layout/target3"/>
    <dgm:cxn modelId="{B2F27324-E120-4FD1-AA4F-8E7333BA4485}" type="presParOf" srcId="{6B51F7B2-6923-4C3E-B00C-9AB2DC842CCA}" destId="{EBE515C0-B9D1-4AB5-B033-E8D260D30262}" srcOrd="7" destOrd="0" presId="urn:microsoft.com/office/officeart/2005/8/layout/target3"/>
    <dgm:cxn modelId="{3910BD42-694D-495B-B31C-DAABAA47C0F8}" type="presParOf" srcId="{6B51F7B2-6923-4C3E-B00C-9AB2DC842CCA}" destId="{3B87E07A-1257-4ECF-8C18-240AD2E3ACCE}" srcOrd="8" destOrd="0" presId="urn:microsoft.com/office/officeart/2005/8/layout/target3"/>
    <dgm:cxn modelId="{F5E8D266-5F50-4A31-B946-A5DC649B532D}" type="presParOf" srcId="{6B51F7B2-6923-4C3E-B00C-9AB2DC842CCA}" destId="{04109746-3D11-489B-A10F-7CFEADD96248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8430A-128E-4BB9-B98E-C35A63BCD1A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96703B66-908D-4DEE-9D07-3E77014A41AA}">
      <dgm:prSet phldrT="[Text]" custT="1"/>
      <dgm:spPr/>
      <dgm:t>
        <a:bodyPr/>
        <a:lstStyle/>
        <a:p>
          <a:r>
            <a:rPr lang="sr-Cyrl-RS" sz="1800" dirty="0" smtClean="0"/>
            <a:t>Овлашћени предлагач до момента наступања правних последица стечаја</a:t>
          </a:r>
        </a:p>
      </dgm:t>
    </dgm:pt>
    <dgm:pt modelId="{1D7AA157-2B47-4766-A705-397BC4FBB987}" type="parTrans" cxnId="{0F890611-21EF-4E8B-8DBB-F955DB91716D}">
      <dgm:prSet/>
      <dgm:spPr/>
      <dgm:t>
        <a:bodyPr/>
        <a:lstStyle/>
        <a:p>
          <a:endParaRPr lang="sr-Latn-RS"/>
        </a:p>
      </dgm:t>
    </dgm:pt>
    <dgm:pt modelId="{43813971-6D9B-4BAE-AB09-DA4AC303E23A}" type="sibTrans" cxnId="{0F890611-21EF-4E8B-8DBB-F955DB91716D}">
      <dgm:prSet/>
      <dgm:spPr/>
      <dgm:t>
        <a:bodyPr/>
        <a:lstStyle/>
        <a:p>
          <a:endParaRPr lang="sr-Latn-RS"/>
        </a:p>
      </dgm:t>
    </dgm:pt>
    <dgm:pt modelId="{3C03BDD3-1C2F-4CC3-975D-668E1CC5BE26}">
      <dgm:prSet phldrT="[Text]" custT="1"/>
      <dgm:spPr/>
      <dgm:t>
        <a:bodyPr/>
        <a:lstStyle/>
        <a:p>
          <a:r>
            <a:rPr lang="sr-Cyrl-RS" sz="2000" dirty="0" smtClean="0">
              <a:solidFill>
                <a:schemeClr val="accent2">
                  <a:lumMod val="75000"/>
                </a:schemeClr>
              </a:solidFill>
            </a:rPr>
            <a:t>Решење о обустави</a:t>
          </a:r>
          <a:endParaRPr lang="sr-Latn-R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3749D59B-372C-41F2-9AE4-41BD439840AA}" type="parTrans" cxnId="{E2322EBB-AC95-4E1C-ACF8-9BA55930E359}">
      <dgm:prSet/>
      <dgm:spPr/>
      <dgm:t>
        <a:bodyPr/>
        <a:lstStyle/>
        <a:p>
          <a:endParaRPr lang="sr-Latn-RS"/>
        </a:p>
      </dgm:t>
    </dgm:pt>
    <dgm:pt modelId="{E7D6AE9E-C804-447B-8606-F9087C2E0B34}" type="sibTrans" cxnId="{E2322EBB-AC95-4E1C-ACF8-9BA55930E359}">
      <dgm:prSet/>
      <dgm:spPr/>
      <dgm:t>
        <a:bodyPr/>
        <a:lstStyle/>
        <a:p>
          <a:endParaRPr lang="sr-Latn-RS"/>
        </a:p>
      </dgm:t>
    </dgm:pt>
    <dgm:pt modelId="{B95DF655-9E7A-4433-9499-8AE83D8CD268}" type="pres">
      <dgm:prSet presAssocID="{0DD8430A-128E-4BB9-B98E-C35A63BCD1A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056FEA-E3A5-42CD-87C0-0EA2B14571A4}" type="pres">
      <dgm:prSet presAssocID="{0DD8430A-128E-4BB9-B98E-C35A63BCD1AD}" presName="ellipse" presStyleLbl="trBgShp" presStyleIdx="0" presStyleCnt="1"/>
      <dgm:spPr/>
    </dgm:pt>
    <dgm:pt modelId="{43D55BA4-81C1-480E-9C5D-CC786E605DF0}" type="pres">
      <dgm:prSet presAssocID="{0DD8430A-128E-4BB9-B98E-C35A63BCD1AD}" presName="arrow1" presStyleLbl="fgShp" presStyleIdx="0" presStyleCnt="1"/>
      <dgm:spPr/>
    </dgm:pt>
    <dgm:pt modelId="{0DA709E1-E39A-4B41-B901-E342B7E1A2AD}" type="pres">
      <dgm:prSet presAssocID="{0DD8430A-128E-4BB9-B98E-C35A63BCD1A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9865D-5C90-4AB0-8DF5-99754EE30C87}" type="pres">
      <dgm:prSet presAssocID="{3C03BDD3-1C2F-4CC3-975D-668E1CC5BE26}" presName="item1" presStyleLbl="node1" presStyleIdx="0" presStyleCnt="1" custScaleX="164159" custScaleY="140608" custLinFactNeighborX="14295" custLinFactNeighborY="-1285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56D27F3-8482-41EC-BAE8-D5BED63CDD1E}" type="pres">
      <dgm:prSet presAssocID="{0DD8430A-128E-4BB9-B98E-C35A63BCD1AD}" presName="funnel" presStyleLbl="trAlignAcc1" presStyleIdx="0" presStyleCnt="1" custLinFactNeighborX="5" custLinFactNeighborY="-3666"/>
      <dgm:spPr/>
    </dgm:pt>
  </dgm:ptLst>
  <dgm:cxnLst>
    <dgm:cxn modelId="{0F890611-21EF-4E8B-8DBB-F955DB91716D}" srcId="{0DD8430A-128E-4BB9-B98E-C35A63BCD1AD}" destId="{96703B66-908D-4DEE-9D07-3E77014A41AA}" srcOrd="0" destOrd="0" parTransId="{1D7AA157-2B47-4766-A705-397BC4FBB987}" sibTransId="{43813971-6D9B-4BAE-AB09-DA4AC303E23A}"/>
    <dgm:cxn modelId="{C79B5681-89A5-4411-BA07-E6C71156884B}" type="presOf" srcId="{0DD8430A-128E-4BB9-B98E-C35A63BCD1AD}" destId="{B95DF655-9E7A-4433-9499-8AE83D8CD268}" srcOrd="0" destOrd="0" presId="urn:microsoft.com/office/officeart/2005/8/layout/funnel1"/>
    <dgm:cxn modelId="{E2322EBB-AC95-4E1C-ACF8-9BA55930E359}" srcId="{0DD8430A-128E-4BB9-B98E-C35A63BCD1AD}" destId="{3C03BDD3-1C2F-4CC3-975D-668E1CC5BE26}" srcOrd="1" destOrd="0" parTransId="{3749D59B-372C-41F2-9AE4-41BD439840AA}" sibTransId="{E7D6AE9E-C804-447B-8606-F9087C2E0B34}"/>
    <dgm:cxn modelId="{F214C91F-6035-40BC-A7D5-71EC660799C3}" type="presOf" srcId="{96703B66-908D-4DEE-9D07-3E77014A41AA}" destId="{FDC9865D-5C90-4AB0-8DF5-99754EE30C87}" srcOrd="0" destOrd="0" presId="urn:microsoft.com/office/officeart/2005/8/layout/funnel1"/>
    <dgm:cxn modelId="{7526900E-A4BE-40FA-9D7E-B000B77FD7CF}" type="presOf" srcId="{3C03BDD3-1C2F-4CC3-975D-668E1CC5BE26}" destId="{0DA709E1-E39A-4B41-B901-E342B7E1A2AD}" srcOrd="0" destOrd="0" presId="urn:microsoft.com/office/officeart/2005/8/layout/funnel1"/>
    <dgm:cxn modelId="{6C90356B-F7A9-43A0-9E3C-A51C145F20E1}" type="presParOf" srcId="{B95DF655-9E7A-4433-9499-8AE83D8CD268}" destId="{5E056FEA-E3A5-42CD-87C0-0EA2B14571A4}" srcOrd="0" destOrd="0" presId="urn:microsoft.com/office/officeart/2005/8/layout/funnel1"/>
    <dgm:cxn modelId="{3505D68E-7591-4BBC-902F-CF1B7631135E}" type="presParOf" srcId="{B95DF655-9E7A-4433-9499-8AE83D8CD268}" destId="{43D55BA4-81C1-480E-9C5D-CC786E605DF0}" srcOrd="1" destOrd="0" presId="urn:microsoft.com/office/officeart/2005/8/layout/funnel1"/>
    <dgm:cxn modelId="{1A52C1AC-5C58-46FF-8D0E-DE47A0840461}" type="presParOf" srcId="{B95DF655-9E7A-4433-9499-8AE83D8CD268}" destId="{0DA709E1-E39A-4B41-B901-E342B7E1A2AD}" srcOrd="2" destOrd="0" presId="urn:microsoft.com/office/officeart/2005/8/layout/funnel1"/>
    <dgm:cxn modelId="{2D307026-6B4F-401F-B050-7EFB89752DCF}" type="presParOf" srcId="{B95DF655-9E7A-4433-9499-8AE83D8CD268}" destId="{FDC9865D-5C90-4AB0-8DF5-99754EE30C87}" srcOrd="3" destOrd="0" presId="urn:microsoft.com/office/officeart/2005/8/layout/funnel1"/>
    <dgm:cxn modelId="{BEE657D1-2497-45B2-BFAF-8719C4D9F246}" type="presParOf" srcId="{B95DF655-9E7A-4433-9499-8AE83D8CD268}" destId="{556D27F3-8482-41EC-BAE8-D5BED63CDD1E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E782-2499-4025-8EA6-4077B6A6DD52}">
      <dsp:nvSpPr>
        <dsp:cNvPr id="0" name=""/>
        <dsp:cNvSpPr/>
      </dsp:nvSpPr>
      <dsp:spPr>
        <a:xfrm>
          <a:off x="0" y="1689363"/>
          <a:ext cx="86267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C1B8E-D8BE-450F-9070-26C0DD8BA8BE}">
      <dsp:nvSpPr>
        <dsp:cNvPr id="0" name=""/>
        <dsp:cNvSpPr/>
      </dsp:nvSpPr>
      <dsp:spPr>
        <a:xfrm>
          <a:off x="1563696" y="0"/>
          <a:ext cx="6032845" cy="20324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</a:rPr>
            <a:t>Закон о стечају </a:t>
          </a:r>
          <a:r>
            <a:rPr lang="sr-Latn-RS" sz="2400" kern="1200" dirty="0" smtClean="0">
              <a:solidFill>
                <a:schemeClr val="bg1"/>
              </a:solidFill>
            </a:rPr>
            <a:t>(</a:t>
          </a:r>
          <a:r>
            <a:rPr lang="sr-Cyrl-RS" sz="2400" kern="1200" dirty="0" smtClean="0">
              <a:solidFill>
                <a:schemeClr val="bg1"/>
              </a:solidFill>
            </a:rPr>
            <a:t>„Сл. гласник“ бр.</a:t>
          </a:r>
          <a:r>
            <a:rPr lang="sr-Latn-RS" sz="2400" kern="1200" dirty="0" smtClean="0">
              <a:solidFill>
                <a:schemeClr val="bg1"/>
              </a:solidFill>
            </a:rPr>
            <a:t> 104/2009, 99/2011 - др. закон, 71/2012 - одлука УС и 83/2014)</a:t>
          </a:r>
          <a:r>
            <a:rPr lang="sr-Cyrl-RS" sz="2400" kern="1200" dirty="0" smtClean="0">
              <a:solidFill>
                <a:schemeClr val="bg1"/>
              </a:solidFill>
            </a:rPr>
            <a:t> – примарна примена  </a:t>
          </a:r>
          <a:endParaRPr lang="sr-Latn-RS" sz="2400" kern="1200" dirty="0">
            <a:solidFill>
              <a:schemeClr val="bg1"/>
            </a:solidFill>
          </a:endParaRPr>
        </a:p>
      </dsp:txBody>
      <dsp:txXfrm>
        <a:off x="1662912" y="99216"/>
        <a:ext cx="5834413" cy="1834020"/>
      </dsp:txXfrm>
    </dsp:sp>
    <dsp:sp modelId="{96C1EA8A-9F26-4D0F-81A4-223885E5A338}">
      <dsp:nvSpPr>
        <dsp:cNvPr id="0" name=""/>
        <dsp:cNvSpPr/>
      </dsp:nvSpPr>
      <dsp:spPr>
        <a:xfrm>
          <a:off x="0" y="3965763"/>
          <a:ext cx="86267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F4714-D0EB-4C38-B03A-C1B8EC4ED96F}">
      <dsp:nvSpPr>
        <dsp:cNvPr id="0" name=""/>
        <dsp:cNvSpPr/>
      </dsp:nvSpPr>
      <dsp:spPr>
        <a:xfrm>
          <a:off x="1495464" y="2248747"/>
          <a:ext cx="6032845" cy="18962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Закон о парничном поступку </a:t>
          </a:r>
          <a:r>
            <a:rPr lang="sr-Latn-RS" sz="2400" kern="1200" dirty="0" smtClean="0"/>
            <a:t>(</a:t>
          </a:r>
          <a:r>
            <a:rPr lang="sr-Cyrl-RS" sz="2400" kern="1200" dirty="0" smtClean="0"/>
            <a:t>„Сл. гласник“ бр.</a:t>
          </a:r>
          <a:r>
            <a:rPr lang="sr-Latn-RS" sz="2400" kern="1200" dirty="0" smtClean="0"/>
            <a:t> </a:t>
          </a:r>
          <a:r>
            <a:rPr lang="sr-Cyrl-RS" sz="2400" kern="1200" dirty="0" smtClean="0"/>
            <a:t>72/</a:t>
          </a:r>
          <a:r>
            <a:rPr lang="sr-Latn-RS" sz="2400" kern="1200" dirty="0" smtClean="0"/>
            <a:t>2011</a:t>
          </a:r>
          <a:r>
            <a:rPr lang="sr-Cyrl-RS" sz="2400" kern="1200" dirty="0" smtClean="0"/>
            <a:t>, 49/2013-</a:t>
          </a:r>
          <a:r>
            <a:rPr lang="sr-Latn-RS" sz="2400" kern="1200" dirty="0" smtClean="0"/>
            <a:t>одлука УС</a:t>
          </a:r>
          <a:r>
            <a:rPr lang="sr-Cyrl-RS" sz="2400" kern="1200" dirty="0" smtClean="0"/>
            <a:t> и 74/2013-</a:t>
          </a:r>
          <a:r>
            <a:rPr lang="sr-Latn-RS" sz="2400" kern="1200" dirty="0" smtClean="0"/>
            <a:t>одлука УС и </a:t>
          </a:r>
          <a:r>
            <a:rPr lang="sr-Cyrl-RS" sz="2400" kern="1200" dirty="0" smtClean="0"/>
            <a:t>55</a:t>
          </a:r>
          <a:r>
            <a:rPr lang="sr-Latn-RS" sz="2400" kern="1200" dirty="0" smtClean="0"/>
            <a:t>/2014</a:t>
          </a:r>
          <a:r>
            <a:rPr lang="sr-Cyrl-RS" sz="2400" kern="1200" dirty="0" smtClean="0"/>
            <a:t>) – супсидијарна примена</a:t>
          </a:r>
          <a:endParaRPr lang="sr-Cyrl-RS" sz="2000" kern="1200" dirty="0" smtClean="0"/>
        </a:p>
      </dsp:txBody>
      <dsp:txXfrm>
        <a:off x="1588031" y="2341314"/>
        <a:ext cx="5847711" cy="1711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BB217-79B6-413B-8AE3-D80A5C967F05}" type="datetimeFigureOut">
              <a:rPr lang="sr-Latn-RS" smtClean="0"/>
              <a:t>25.5.2017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B1DA-CA43-4130-8011-5C099DC9EB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188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6" y="272906"/>
            <a:ext cx="1997343" cy="80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9" y="105509"/>
            <a:ext cx="1471515" cy="9483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7" y="5254251"/>
            <a:ext cx="3415196" cy="144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3" y="5192665"/>
            <a:ext cx="2371925" cy="167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0" y="274778"/>
            <a:ext cx="1890823" cy="7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14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6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96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480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10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238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66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896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24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01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76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40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067715"/>
          </a:xfrm>
        </p:spPr>
        <p:txBody>
          <a:bodyPr/>
          <a:lstStyle/>
          <a:p>
            <a:r>
              <a:rPr lang="sr-Cyrl-RS" sz="3200" b="1" dirty="0" smtClean="0"/>
              <a:t>ПОДНЕСЦИ У СТЕЧАЈНОМ ПОСТУПКУ</a:t>
            </a:r>
            <a:endParaRPr lang="en-US" sz="3200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/>
              <a:t>Драгана Кујунџић</a:t>
            </a:r>
          </a:p>
          <a:p>
            <a:r>
              <a:rPr lang="sr-Cyrl-RS" b="1" dirty="0"/>
              <a:t>с</a:t>
            </a:r>
            <a:r>
              <a:rPr lang="sr-Cyrl-RS" b="1" dirty="0" smtClean="0"/>
              <a:t>аветник за правне послове</a:t>
            </a:r>
            <a:endParaRPr lang="sr-Latn-RS" dirty="0"/>
          </a:p>
          <a:p>
            <a:r>
              <a:rPr lang="sr-Cyrl-RS" b="1" dirty="0"/>
              <a:t>Агенција за лиценцирање стечајних управника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vajcarska bank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94" y="5357610"/>
            <a:ext cx="2200863" cy="1171977"/>
          </a:xfrm>
          <a:prstGeom prst="rect">
            <a:avLst/>
          </a:prstGeom>
        </p:spPr>
      </p:pic>
      <p:pic>
        <p:nvPicPr>
          <p:cNvPr id="5" name="Picture 4" descr="Svetska banka logo m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936" y="24959"/>
            <a:ext cx="2519490" cy="1416497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9" y="5357611"/>
            <a:ext cx="2395471" cy="119981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99" y="6010275"/>
            <a:ext cx="352022" cy="847725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580912"/>
            <a:ext cx="1648496" cy="884282"/>
          </a:xfrm>
          <a:prstGeom prst="rect">
            <a:avLst/>
          </a:prstGeom>
        </p:spPr>
      </p:pic>
      <p:pic>
        <p:nvPicPr>
          <p:cNvPr id="10" name="Picture 9" descr="alsu m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5" y="251348"/>
            <a:ext cx="2331077" cy="966458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56" y="0"/>
            <a:ext cx="528319" cy="386365"/>
          </a:xfrm>
          <a:prstGeom prst="rect">
            <a:avLst/>
          </a:prstGeom>
        </p:spPr>
      </p:pic>
      <p:pic>
        <p:nvPicPr>
          <p:cNvPr id="28" name="Picture 2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24" y="360207"/>
            <a:ext cx="669702" cy="682982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" y="308691"/>
            <a:ext cx="167426" cy="1339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224" y="146325"/>
            <a:ext cx="2545962" cy="12951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3250" y="251348"/>
            <a:ext cx="3125371" cy="9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0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2313594"/>
              </p:ext>
            </p:extLst>
          </p:nvPr>
        </p:nvGraphicFramePr>
        <p:xfrm>
          <a:off x="677862" y="1460310"/>
          <a:ext cx="8626775" cy="458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704579" y="1320800"/>
            <a:ext cx="4184034" cy="3880773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4379" y="0"/>
            <a:ext cx="8596668" cy="1320800"/>
          </a:xfr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24979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93" y="206992"/>
            <a:ext cx="8937861" cy="113048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Поднесци </a:t>
            </a:r>
            <a:r>
              <a:rPr lang="sr-Cyrl-RS" dirty="0"/>
              <a:t>у </a:t>
            </a:r>
            <a:r>
              <a:rPr lang="sr-Cyrl-RS" dirty="0" smtClean="0"/>
              <a:t>судском </a:t>
            </a:r>
            <a:br>
              <a:rPr lang="sr-Cyrl-RS" dirty="0" smtClean="0"/>
            </a:br>
            <a:r>
              <a:rPr lang="sr-Cyrl-RS" dirty="0" smtClean="0"/>
              <a:t>поступку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332" y="3171968"/>
            <a:ext cx="8596668" cy="545910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65" y="0"/>
            <a:ext cx="6510694" cy="3314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075"/>
            <a:ext cx="7329487" cy="54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39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18365"/>
            <a:ext cx="8596668" cy="99628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sr-Cyrl-RS" dirty="0" smtClean="0"/>
              <a:t>Поднесци у стечајном поступку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508" y="1801505"/>
            <a:ext cx="8596668" cy="417319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редлог за покретање стечајног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поступка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пријава потраживања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листа признатих и оспорених потраживања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ацрт решења за главну деобу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жалба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други поднесци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r-Latn-R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83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14150"/>
            <a:ext cx="8596668" cy="1050877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sr-Cyrl-RS" sz="4400" dirty="0" smtClean="0"/>
              <a:t>Циљ стечајног поступка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774209"/>
            <a:ext cx="8596668" cy="1392072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Најповољније колективно намирење стечајних поверилаца у што краћем року са што мање трошкова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5" y="3917833"/>
            <a:ext cx="20193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8" y="3490274"/>
            <a:ext cx="6540658" cy="33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1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6" y="259306"/>
            <a:ext cx="8596668" cy="1282891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sr-Latn-RS" sz="2400" dirty="0" smtClean="0"/>
              <a:t>O</a:t>
            </a:r>
            <a:r>
              <a:rPr lang="sr-Cyrl-RS" sz="2400" dirty="0" smtClean="0"/>
              <a:t>бјављивањем поднесака </a:t>
            </a:r>
            <a:r>
              <a:rPr lang="sr-Latn-RS" sz="2400" dirty="0"/>
              <a:t>одмах по </a:t>
            </a:r>
            <a:r>
              <a:rPr lang="sr-Latn-RS" sz="2400" dirty="0" smtClean="0"/>
              <a:t>пријему </a:t>
            </a:r>
            <a:r>
              <a:rPr lang="sr-Latn-RS" sz="2400" dirty="0"/>
              <a:t>на јавном порталу надлежног привредног </a:t>
            </a:r>
            <a:r>
              <a:rPr lang="sr-Latn-RS" sz="2400" dirty="0" smtClean="0"/>
              <a:t>суда</a:t>
            </a:r>
            <a:r>
              <a:rPr lang="sr-Cyrl-RS" sz="2400" dirty="0" smtClean="0"/>
              <a:t> омогућава се </a:t>
            </a:r>
            <a:r>
              <a:rPr lang="sr-Cyrl-RS" sz="2400" dirty="0"/>
              <a:t>да јавност буде упозната о току </a:t>
            </a:r>
            <a:r>
              <a:rPr lang="sr-Cyrl-RS" sz="2400" dirty="0" smtClean="0"/>
              <a:t>стечаја</a:t>
            </a:r>
            <a:r>
              <a:rPr lang="sr-Latn-RS" sz="2400" dirty="0"/>
              <a:t/>
            </a:r>
            <a:br>
              <a:rPr lang="sr-Latn-RS" sz="2400" dirty="0"/>
            </a:br>
            <a:endParaRPr lang="sr-Latn-R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5" y="2424977"/>
            <a:ext cx="4176149" cy="25564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22" y="2262447"/>
            <a:ext cx="4681182" cy="3290947"/>
          </a:xfrm>
        </p:spPr>
      </p:pic>
    </p:spTree>
    <p:extLst>
      <p:ext uri="{BB962C8B-B14F-4D97-AF65-F5344CB8AC3E}">
        <p14:creationId xmlns:p14="http://schemas.microsoft.com/office/powerpoint/2010/main" val="374641207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531341"/>
            <a:ext cx="8596668" cy="5510021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solidFill>
                  <a:schemeClr val="accent1">
                    <a:lumMod val="75000"/>
                  </a:schemeClr>
                </a:solidFill>
              </a:rPr>
              <a:t>Члан 56</a:t>
            </a:r>
            <a:r>
              <a:rPr lang="sr-Cyrl-RS" sz="4000" dirty="0">
                <a:solidFill>
                  <a:schemeClr val="accent1">
                    <a:lumMod val="75000"/>
                  </a:schemeClr>
                </a:solidFill>
              </a:rPr>
              <a:t>. Закона о стечају 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</a:rPr>
              <a:t>Овлашћени предлагач подноси потписан п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редлог за покретање стечајног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поступка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</a:rPr>
              <a:t> са доказима надлежном суду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4" y="3100127"/>
            <a:ext cx="3607559" cy="3527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3151306"/>
            <a:ext cx="3572590" cy="34767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625643" y="4426139"/>
            <a:ext cx="1498600" cy="9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02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50125"/>
            <a:ext cx="8596668" cy="1651379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sr-Latn-RS" sz="4400" dirty="0">
                <a:solidFill>
                  <a:schemeClr val="accent1">
                    <a:lumMod val="75000"/>
                  </a:schemeClr>
                </a:solidFill>
              </a:rPr>
              <a:t>редлог за покретање стечајног поступка</a:t>
            </a:r>
            <a:endParaRPr lang="sr-Latn-R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097" y="2420151"/>
            <a:ext cx="8946457" cy="32724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sr-Cyrl-R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</a:rPr>
              <a:t>Уредан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</a:rPr>
              <a:t>Потпун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</a:rPr>
              <a:t>Стечајни разлог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</a:rPr>
              <a:t>Рочиште</a:t>
            </a:r>
            <a:endParaRPr lang="sr-Latn-R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303106" y="3016161"/>
            <a:ext cx="313898" cy="184244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15942" y="3695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8" y="2653641"/>
            <a:ext cx="2867168" cy="28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sr-Latn-RS" sz="4000" dirty="0">
                <a:solidFill>
                  <a:schemeClr val="accent1">
                    <a:lumMod val="75000"/>
                  </a:schemeClr>
                </a:solidFill>
              </a:rPr>
              <a:t>редлог за покретање стечајног поступка</a:t>
            </a:r>
            <a:endParaRPr lang="sr-Latn-R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627775" cy="576262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Неуредан и непотпун</a:t>
            </a:r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4332191"/>
              </p:ext>
            </p:extLst>
          </p:nvPr>
        </p:nvGraphicFramePr>
        <p:xfrm>
          <a:off x="676275" y="2736850"/>
          <a:ext cx="418465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Повлачење</a:t>
            </a:r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44506855"/>
              </p:ext>
            </p:extLst>
          </p:nvPr>
        </p:nvGraphicFramePr>
        <p:xfrm>
          <a:off x="5087938" y="2736850"/>
          <a:ext cx="4186237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2416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545909"/>
            <a:ext cx="8596668" cy="1760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sr-Cyrl-CS" b="1" dirty="0" smtClean="0"/>
              <a:t>Пријава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sr-Cyrl-CS" b="1" dirty="0" smtClean="0"/>
              <a:t>потраживања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556" y="3261814"/>
            <a:ext cx="8596668" cy="3712191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sr-Cyrl-CS" sz="2400" dirty="0" smtClean="0">
                <a:solidFill>
                  <a:schemeClr val="accent1">
                    <a:lumMod val="75000"/>
                  </a:schemeClr>
                </a:solidFill>
              </a:rPr>
              <a:t>Повериоци пријаве </a:t>
            </a:r>
            <a:r>
              <a:rPr lang="sr-Cyrl-CS" sz="2400" dirty="0">
                <a:solidFill>
                  <a:schemeClr val="accent1">
                    <a:lumMod val="75000"/>
                  </a:schemeClr>
                </a:solidFill>
              </a:rPr>
              <a:t>потраживања подносе </a:t>
            </a:r>
            <a:r>
              <a:rPr lang="sr-Cyrl-CS" sz="2400" dirty="0" smtClean="0">
                <a:solidFill>
                  <a:schemeClr val="accent1">
                    <a:lumMod val="75000"/>
                  </a:schemeClr>
                </a:solidFill>
              </a:rPr>
              <a:t>надлежном </a:t>
            </a:r>
            <a:r>
              <a:rPr lang="sr-Cyrl-CS" sz="2400" dirty="0">
                <a:solidFill>
                  <a:schemeClr val="accent1">
                    <a:lumMod val="75000"/>
                  </a:schemeClr>
                </a:solidFill>
              </a:rPr>
              <a:t>суду у писаном </a:t>
            </a:r>
            <a:r>
              <a:rPr lang="sr-Cyrl-CS" sz="2400" dirty="0" smtClean="0">
                <a:solidFill>
                  <a:schemeClr val="accent1">
                    <a:lumMod val="75000"/>
                  </a:schemeClr>
                </a:solidFill>
              </a:rPr>
              <a:t>облику</a:t>
            </a:r>
            <a:endParaRPr lang="sr-Cyrl-C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sr-Cyrl-CS" sz="2400" dirty="0">
                <a:solidFill>
                  <a:schemeClr val="accent1">
                    <a:lumMod val="75000"/>
                  </a:schemeClr>
                </a:solidFill>
              </a:rPr>
              <a:t>Свој захтев из пријаве поверилац опредељује у складу са чл. 192. и 98. Закона о парничном поступку, којима су прописани садржина тужбе, односно садржина и форма судског </a:t>
            </a:r>
            <a:r>
              <a:rPr lang="sr-Cyrl-CS" sz="2400" dirty="0" smtClean="0">
                <a:solidFill>
                  <a:schemeClr val="accent1">
                    <a:lumMod val="75000"/>
                  </a:schemeClr>
                </a:solidFill>
              </a:rPr>
              <a:t>поднеска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24" y="122827"/>
            <a:ext cx="4762500" cy="23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22301"/>
            <a:ext cx="8596668" cy="167639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sr-Cyrl-CS" b="1" dirty="0"/>
              <a:t>Л</a:t>
            </a:r>
            <a:r>
              <a:rPr lang="sr-Cyrl-CS" b="1" dirty="0" smtClean="0"/>
              <a:t>иста утврђених </a:t>
            </a:r>
            <a:r>
              <a:rPr lang="sr-Cyrl-CS" b="1" dirty="0"/>
              <a:t>и </a:t>
            </a:r>
            <a:r>
              <a:rPr lang="sr-Cyrl-CS" b="1" dirty="0" smtClean="0"/>
              <a:t>оспорених </a:t>
            </a:r>
            <a:r>
              <a:rPr lang="sr-Cyrl-CS" b="1" dirty="0"/>
              <a:t>потраживања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5478059"/>
            <a:ext cx="8596668" cy="9779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sr-Cyrl-CS" sz="3200" dirty="0">
                <a:solidFill>
                  <a:schemeClr val="accent1">
                    <a:lumMod val="75000"/>
                  </a:schemeClr>
                </a:solidFill>
              </a:rPr>
              <a:t>Стечајни управник утврђује основаност, обим и исплатни ред сваког потраживања и о томе сачињава листу признатих и оспорених потраживања. 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857499"/>
            <a:ext cx="3600450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1739900"/>
            <a:ext cx="5245100" cy="32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96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951471"/>
            <a:ext cx="8596668" cy="508989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rgbClr val="0070C0"/>
                </a:solidFill>
              </a:rPr>
              <a:t>Писмена форма радње којом се странка обраћа судовима, другим државним органима, или организацијама које врше јавна овлашћења</a:t>
            </a:r>
          </a:p>
          <a:p>
            <a:r>
              <a:rPr lang="sr-Cyrl-RS" sz="2000" dirty="0">
                <a:solidFill>
                  <a:srgbClr val="0070C0"/>
                </a:solidFill>
              </a:rPr>
              <a:t>С</a:t>
            </a:r>
            <a:r>
              <a:rPr lang="sr-Cyrl-RS" sz="2000" dirty="0" smtClean="0">
                <a:solidFill>
                  <a:srgbClr val="0070C0"/>
                </a:solidFill>
              </a:rPr>
              <a:t>адржина </a:t>
            </a:r>
            <a:r>
              <a:rPr lang="sr-Cyrl-RS" sz="2000" dirty="0">
                <a:solidFill>
                  <a:srgbClr val="0070C0"/>
                </a:solidFill>
              </a:rPr>
              <a:t>и форма </a:t>
            </a:r>
            <a:r>
              <a:rPr lang="sr-Cyrl-RS" sz="2000" dirty="0" smtClean="0">
                <a:solidFill>
                  <a:srgbClr val="0070C0"/>
                </a:solidFill>
              </a:rPr>
              <a:t>поднеска прописана је процесним нормама којима су регулисани судски и управни поступци</a:t>
            </a:r>
          </a:p>
          <a:p>
            <a:r>
              <a:rPr lang="sr-Cyrl-RS" sz="2000" dirty="0" smtClean="0">
                <a:solidFill>
                  <a:srgbClr val="0070C0"/>
                </a:solidFill>
              </a:rPr>
              <a:t>Посебне одредбе за поједине радње - поднеске (тужба, одговор на тужбу, жалба и др)   </a:t>
            </a:r>
          </a:p>
          <a:p>
            <a:pPr marL="0" indent="0">
              <a:buNone/>
            </a:pPr>
            <a:endParaRPr lang="sr-Cyrl-RS" sz="2000" dirty="0">
              <a:solidFill>
                <a:srgbClr val="0070C0"/>
              </a:solidFill>
            </a:endParaRPr>
          </a:p>
          <a:p>
            <a:r>
              <a:rPr lang="sr-Cyrl-RS" sz="2000" dirty="0" smtClean="0">
                <a:solidFill>
                  <a:srgbClr val="0070C0"/>
                </a:solidFill>
              </a:rPr>
              <a:t>Правила писања поднеска:</a:t>
            </a:r>
            <a:endParaRPr lang="sr-Cyrl-RS" sz="20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sr-Cyrl-RS" sz="1800" dirty="0" smtClean="0">
                <a:solidFill>
                  <a:srgbClr val="0070C0"/>
                </a:solidFill>
              </a:rPr>
              <a:t>Општа процесна правила којима је прописана садржина поднеска</a:t>
            </a:r>
          </a:p>
          <a:p>
            <a:pPr lvl="1">
              <a:buFont typeface="Wingdings" pitchFamily="2" charset="2"/>
              <a:buChar char="v"/>
            </a:pPr>
            <a:r>
              <a:rPr lang="sr-Cyrl-RS" sz="1800" dirty="0" smtClean="0">
                <a:solidFill>
                  <a:srgbClr val="0070C0"/>
                </a:solidFill>
              </a:rPr>
              <a:t>Посебна процесна правила која важе за конкретни поднесак (уколико су таква правила прописана)</a:t>
            </a:r>
            <a:endParaRPr lang="sr-Latn-RS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5" y="520701"/>
            <a:ext cx="8596668" cy="1422399"/>
          </a:xfrm>
        </p:spPr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sr-Cyrl-CS" b="1" dirty="0"/>
              <a:t>Нацрт решења за главну деобу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869" y="1758950"/>
            <a:ext cx="8596668" cy="184150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Одређује се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коначна листа свих поверилаца чије се потраживање намирује из стечајне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масе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Одређује се износ у коме ће потраживање измирити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Означава се исплатни ред у коме ће се исплата поверилаца спровести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25" y="396640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5257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8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30201"/>
            <a:ext cx="8596668" cy="1854199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sr-Cyrl-CS" b="1" dirty="0"/>
              <a:t>Правни лек у стечајном поступку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950" y="1950303"/>
            <a:ext cx="8596668" cy="123190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ачело двостепености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у стечајном поступку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албe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се изјављује против првостепеног решења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Жалба не задржава извршење решења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3454400"/>
            <a:ext cx="3695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28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241" y="2510746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>
                <a:solidFill>
                  <a:srgbClr val="0070C0"/>
                </a:solidFill>
              </a:rPr>
              <a:t>ХВАЛА НА ПАЖЊИ!</a:t>
            </a:r>
            <a:r>
              <a:rPr lang="en-US" sz="4400" dirty="0">
                <a:solidFill>
                  <a:srgbClr val="0070C0"/>
                </a:solidFill>
              </a:rPr>
              <a:t/>
            </a:r>
            <a:br>
              <a:rPr lang="en-US" sz="4400" dirty="0">
                <a:solidFill>
                  <a:srgbClr val="0070C0"/>
                </a:solidFill>
              </a:rPr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42434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3746" y="1938719"/>
            <a:ext cx="8596668" cy="4088995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0070C0"/>
                </a:solidFill>
              </a:rPr>
              <a:t>Обавезни елементи поднеска:</a:t>
            </a:r>
            <a:endParaRPr lang="en-US" sz="3600" dirty="0" smtClean="0">
              <a:solidFill>
                <a:srgbClr val="0070C0"/>
              </a:solidFill>
            </a:endParaRPr>
          </a:p>
          <a:p>
            <a:endParaRPr lang="sr-Cyrl-RS" sz="3600" dirty="0" smtClean="0">
              <a:solidFill>
                <a:srgbClr val="0070C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sr-Cyrl-RS" sz="3200" dirty="0" smtClean="0">
                <a:solidFill>
                  <a:srgbClr val="0070C0"/>
                </a:solidFill>
              </a:rPr>
              <a:t>Заглавље</a:t>
            </a:r>
          </a:p>
          <a:p>
            <a:pPr lvl="3">
              <a:buFont typeface="Wingdings" pitchFamily="2" charset="2"/>
              <a:buChar char="Ø"/>
            </a:pPr>
            <a:r>
              <a:rPr lang="sr-Cyrl-RS" sz="3200" dirty="0" smtClean="0">
                <a:solidFill>
                  <a:srgbClr val="0070C0"/>
                </a:solidFill>
              </a:rPr>
              <a:t>Садржина изјаве</a:t>
            </a:r>
          </a:p>
          <a:p>
            <a:pPr lvl="3">
              <a:buFont typeface="Wingdings" pitchFamily="2" charset="2"/>
              <a:buChar char="Ø"/>
            </a:pPr>
            <a:r>
              <a:rPr lang="sr-Cyrl-RS" sz="3200" dirty="0" smtClean="0">
                <a:solidFill>
                  <a:srgbClr val="0070C0"/>
                </a:solidFill>
              </a:rPr>
              <a:t>Потпис подносиоца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5525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337113"/>
            <a:ext cx="8596668" cy="4731546"/>
          </a:xfrm>
        </p:spPr>
        <p:txBody>
          <a:bodyPr>
            <a:normAutofit/>
          </a:bodyPr>
          <a:lstStyle/>
          <a:p>
            <a:endParaRPr lang="sr-Cyrl-RS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r-Cyrl-RS" sz="3200" dirty="0" smtClean="0">
                <a:solidFill>
                  <a:srgbClr val="0070C0"/>
                </a:solidFill>
              </a:rPr>
              <a:t>Заглавље </a:t>
            </a:r>
            <a:r>
              <a:rPr lang="sr-Cyrl-RS" sz="3200" dirty="0" smtClean="0">
                <a:solidFill>
                  <a:schemeClr val="accent2"/>
                </a:solidFill>
              </a:rPr>
              <a:t>поднеска </a:t>
            </a:r>
            <a:r>
              <a:rPr lang="sr-Latn-RS" sz="2000" dirty="0" smtClean="0">
                <a:solidFill>
                  <a:schemeClr val="accent2"/>
                </a:solidFill>
              </a:rPr>
              <a:t>садржи </a:t>
            </a:r>
            <a:r>
              <a:rPr lang="sr-Latn-RS" sz="2000" dirty="0">
                <a:solidFill>
                  <a:schemeClr val="accent2"/>
                </a:solidFill>
              </a:rPr>
              <a:t>означење надлежног суда, односно органа коме се поднесак упућује (адресат поднеска), означање странака и њихових законских заступника и пуномоћника са свим подацима за идентификацију, као и означање законског или уобичајеног назива радње која се предузима (тужба, молба, жалба, приговор и </a:t>
            </a:r>
            <a:r>
              <a:rPr lang="sr-Latn-RS" sz="2000" dirty="0" smtClean="0">
                <a:solidFill>
                  <a:schemeClr val="accent2"/>
                </a:solidFill>
              </a:rPr>
              <a:t>сл). </a:t>
            </a:r>
            <a:r>
              <a:rPr lang="sr-Latn-RS" sz="2000" dirty="0">
                <a:solidFill>
                  <a:schemeClr val="accent2"/>
                </a:solidFill>
              </a:rPr>
              <a:t>Поднесци у грађанским судским поступцима садрже и означење предмета спора, вредности предмета спора, као и број примерака и </a:t>
            </a:r>
            <a:r>
              <a:rPr lang="sr-Latn-RS" sz="2000" dirty="0" smtClean="0">
                <a:solidFill>
                  <a:schemeClr val="accent2"/>
                </a:solidFill>
              </a:rPr>
              <a:t>прилога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0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3200" dirty="0">
                <a:solidFill>
                  <a:srgbClr val="0070C0"/>
                </a:solidFill>
              </a:rPr>
              <a:t>Садржина </a:t>
            </a:r>
            <a:r>
              <a:rPr lang="sr-Cyrl-RS" sz="3200" dirty="0" smtClean="0">
                <a:solidFill>
                  <a:srgbClr val="0070C0"/>
                </a:solidFill>
              </a:rPr>
              <a:t>изјаве</a:t>
            </a:r>
            <a:r>
              <a:rPr lang="sr-Cyrl-RS" sz="3200" dirty="0">
                <a:solidFill>
                  <a:schemeClr val="accent2"/>
                </a:solidFill>
              </a:rPr>
              <a:t> </a:t>
            </a:r>
            <a:r>
              <a:rPr lang="sr-Cyrl-RS" sz="3200" dirty="0" smtClean="0">
                <a:solidFill>
                  <a:schemeClr val="accent2"/>
                </a:solidFill>
              </a:rPr>
              <a:t>– </a:t>
            </a:r>
            <a:r>
              <a:rPr lang="sr-Latn-RS" sz="3200" dirty="0" smtClean="0">
                <a:solidFill>
                  <a:schemeClr val="accent2"/>
                </a:solidFill>
              </a:rPr>
              <a:t>поднеска</a:t>
            </a:r>
            <a:r>
              <a:rPr lang="sr-Latn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>
                <a:solidFill>
                  <a:schemeClr val="accent2"/>
                </a:solidFill>
              </a:rPr>
              <a:t>чини изјава која се упућује адресату. Изјава </a:t>
            </a:r>
            <a:r>
              <a:rPr lang="sr-Cyrl-RS" sz="2000" dirty="0" smtClean="0">
                <a:solidFill>
                  <a:schemeClr val="accent2"/>
                </a:solidFill>
              </a:rPr>
              <a:t>је </a:t>
            </a:r>
            <a:r>
              <a:rPr lang="sr-Latn-RS" sz="2000" dirty="0" smtClean="0">
                <a:solidFill>
                  <a:schemeClr val="accent2"/>
                </a:solidFill>
              </a:rPr>
              <a:t>одређена</a:t>
            </a:r>
            <a:r>
              <a:rPr lang="sr-Latn-RS" sz="2000" dirty="0">
                <a:solidFill>
                  <a:schemeClr val="accent2"/>
                </a:solidFill>
              </a:rPr>
              <a:t>, јасна и разумљива. </a:t>
            </a:r>
            <a:r>
              <a:rPr lang="sr-Cyrl-RS" sz="2000" dirty="0" smtClean="0">
                <a:solidFill>
                  <a:schemeClr val="accent2"/>
                </a:solidFill>
              </a:rPr>
              <a:t>Захтев у поднеску </a:t>
            </a:r>
            <a:r>
              <a:rPr lang="sr-Latn-RS" sz="2000" dirty="0" smtClean="0">
                <a:solidFill>
                  <a:schemeClr val="accent2"/>
                </a:solidFill>
              </a:rPr>
              <a:t>треба </a:t>
            </a:r>
            <a:r>
              <a:rPr lang="sr-Latn-RS" sz="2000" dirty="0">
                <a:solidFill>
                  <a:schemeClr val="accent2"/>
                </a:solidFill>
              </a:rPr>
              <a:t>да буде прецизно и јасно формулисан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3200" dirty="0">
                <a:solidFill>
                  <a:srgbClr val="0070C0"/>
                </a:solidFill>
              </a:rPr>
              <a:t>Потпис </a:t>
            </a:r>
            <a:r>
              <a:rPr lang="sr-Cyrl-RS" sz="3200" dirty="0" smtClean="0">
                <a:solidFill>
                  <a:schemeClr val="accent2"/>
                </a:solidFill>
              </a:rPr>
              <a:t>подносиоца </a:t>
            </a:r>
            <a:r>
              <a:rPr lang="sr-Latn-RS" sz="2000" dirty="0" smtClean="0">
                <a:solidFill>
                  <a:schemeClr val="accent2"/>
                </a:solidFill>
              </a:rPr>
              <a:t>је </a:t>
            </a:r>
            <a:r>
              <a:rPr lang="sr-Latn-RS" sz="2000" dirty="0">
                <a:solidFill>
                  <a:schemeClr val="accent2"/>
                </a:solidFill>
              </a:rPr>
              <a:t>својеручни потпис странке, односно особе која поднесак упућује. Уколико поднесак саставља и упућује адвокат, уобичајено је да име странке буде само исписано, а адвокат на маргини заглавља ставља отисак свог штамбиља и потписује поднесак својим потписом или то чини као пуномоћник. Уколико се раније није легитимисао као пуномоћник странке, адвокат је дужан да уз поднесак приложи и </a:t>
            </a:r>
            <a:r>
              <a:rPr lang="sr-Latn-RS" sz="2000" dirty="0" smtClean="0">
                <a:solidFill>
                  <a:schemeClr val="accent2"/>
                </a:solidFill>
              </a:rPr>
              <a:t>пуномоћје</a:t>
            </a:r>
            <a:endParaRPr lang="sr-Cyrl-R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Cyrl-R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013254"/>
            <a:ext cx="8596668" cy="52647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Latn-RS" sz="2400" dirty="0">
                <a:solidFill>
                  <a:schemeClr val="accent2"/>
                </a:solidFill>
              </a:rPr>
              <a:t>Поднесци се предају адресату </a:t>
            </a:r>
            <a:r>
              <a:rPr lang="sr-Latn-RS" sz="2400" dirty="0" smtClean="0">
                <a:solidFill>
                  <a:schemeClr val="accent2"/>
                </a:solidFill>
              </a:rPr>
              <a:t>у</a:t>
            </a:r>
            <a:r>
              <a:rPr lang="en-GB" sz="2400" dirty="0" smtClean="0">
                <a:solidFill>
                  <a:schemeClr val="accent2"/>
                </a:solidFill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sr-Cyrl-RS" sz="2400" dirty="0">
                <a:solidFill>
                  <a:schemeClr val="accent2"/>
                </a:solidFill>
              </a:rPr>
              <a:t>ј</a:t>
            </a:r>
            <a:r>
              <a:rPr lang="sr-Cyrl-RS" sz="2400" dirty="0" smtClean="0">
                <a:solidFill>
                  <a:schemeClr val="accent2"/>
                </a:solidFill>
              </a:rPr>
              <a:t>едностраначким поступцима у </a:t>
            </a:r>
            <a:r>
              <a:rPr lang="sr-Latn-RS" sz="2400" dirty="0" smtClean="0">
                <a:solidFill>
                  <a:schemeClr val="accent2"/>
                </a:solidFill>
              </a:rPr>
              <a:t>једном примерку</a:t>
            </a:r>
            <a:endParaRPr lang="sr-Cyrl-RS" sz="2400" dirty="0">
              <a:solidFill>
                <a:schemeClr val="accent2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sr-Latn-RS" sz="2400" dirty="0" smtClean="0">
                <a:solidFill>
                  <a:schemeClr val="accent2"/>
                </a:solidFill>
              </a:rPr>
              <a:t>двостраначким </a:t>
            </a:r>
            <a:r>
              <a:rPr lang="sr-Latn-RS" sz="2400" dirty="0">
                <a:solidFill>
                  <a:schemeClr val="accent2"/>
                </a:solidFill>
              </a:rPr>
              <a:t>или вишестраначким </a:t>
            </a:r>
            <a:r>
              <a:rPr lang="sr-Latn-RS" sz="2400" dirty="0" smtClean="0">
                <a:solidFill>
                  <a:schemeClr val="accent2"/>
                </a:solidFill>
              </a:rPr>
              <a:t>поступцима </a:t>
            </a:r>
            <a:r>
              <a:rPr lang="sr-Latn-RS" sz="2400" dirty="0">
                <a:solidFill>
                  <a:schemeClr val="accent2"/>
                </a:solidFill>
              </a:rPr>
              <a:t>у оноликом броју примерака колико је лица у страначким улогама, с тим што се додаје и један примерак за самог </a:t>
            </a:r>
            <a:r>
              <a:rPr lang="sr-Latn-RS" sz="2400" dirty="0" smtClean="0">
                <a:solidFill>
                  <a:schemeClr val="accent2"/>
                </a:solidFill>
              </a:rPr>
              <a:t>адресата</a:t>
            </a:r>
            <a:endParaRPr lang="en-GB" sz="24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r-Latn-RS" sz="2400" dirty="0">
                <a:solidFill>
                  <a:schemeClr val="accent2"/>
                </a:solidFill>
              </a:rPr>
              <a:t>Прилози поднеска су исправе којима се доказује истинитост тврђења која су садржана у поднеску. Прилози </a:t>
            </a:r>
            <a:r>
              <a:rPr lang="sr-Cyrl-RS" sz="2400" dirty="0" smtClean="0">
                <a:solidFill>
                  <a:schemeClr val="accent2"/>
                </a:solidFill>
              </a:rPr>
              <a:t>су</a:t>
            </a:r>
            <a:r>
              <a:rPr lang="sr-Latn-RS" sz="2400" dirty="0" smtClean="0">
                <a:solidFill>
                  <a:schemeClr val="accent2"/>
                </a:solidFill>
              </a:rPr>
              <a:t> </a:t>
            </a:r>
            <a:r>
              <a:rPr lang="sr-Latn-RS" sz="2400" dirty="0">
                <a:solidFill>
                  <a:schemeClr val="accent2"/>
                </a:solidFill>
              </a:rPr>
              <a:t>означени у самом поднеску и, по правилу, </a:t>
            </a:r>
            <a:r>
              <a:rPr lang="sr-Latn-RS" sz="2400" dirty="0" smtClean="0">
                <a:solidFill>
                  <a:schemeClr val="accent2"/>
                </a:solidFill>
              </a:rPr>
              <a:t>пред</a:t>
            </a:r>
            <a:r>
              <a:rPr lang="sr-Cyrl-RS" sz="2400" dirty="0" smtClean="0">
                <a:solidFill>
                  <a:schemeClr val="accent2"/>
                </a:solidFill>
              </a:rPr>
              <a:t>ају се</a:t>
            </a:r>
            <a:r>
              <a:rPr lang="sr-Latn-RS" sz="2400" dirty="0" smtClean="0">
                <a:solidFill>
                  <a:schemeClr val="accent2"/>
                </a:solidFill>
              </a:rPr>
              <a:t> </a:t>
            </a:r>
            <a:r>
              <a:rPr lang="sr-Latn-RS" sz="2400" dirty="0">
                <a:solidFill>
                  <a:schemeClr val="accent2"/>
                </a:solidFill>
              </a:rPr>
              <a:t>у оном броју колики је и број примерака поднеска. Прилози се могу предати у оригиналу, овереном препису, обичној фотокопији и у обичном препису, што треба навести у </a:t>
            </a:r>
            <a:r>
              <a:rPr lang="sr-Latn-RS" sz="2400" dirty="0" smtClean="0">
                <a:solidFill>
                  <a:schemeClr val="accent2"/>
                </a:solidFill>
              </a:rPr>
              <a:t>поднеску</a:t>
            </a:r>
            <a:endParaRPr lang="en-GB" sz="2400" dirty="0">
              <a:solidFill>
                <a:schemeClr val="accent2"/>
              </a:solidFill>
            </a:endParaRPr>
          </a:p>
          <a:p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07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778477"/>
            <a:ext cx="8596668" cy="5444902"/>
          </a:xfrm>
        </p:spPr>
        <p:txBody>
          <a:bodyPr>
            <a:noAutofit/>
          </a:bodyPr>
          <a:lstStyle/>
          <a:p>
            <a:r>
              <a:rPr lang="sr-Cyrl-RS" sz="2000" dirty="0">
                <a:solidFill>
                  <a:schemeClr val="accent2"/>
                </a:solidFill>
              </a:rPr>
              <a:t>'</a:t>
            </a:r>
            <a:r>
              <a:rPr lang="sr-Cyrl-RS" sz="2000" dirty="0" smtClean="0">
                <a:solidFill>
                  <a:schemeClr val="accent2"/>
                </a:solidFill>
              </a:rPr>
              <a:t>'П</a:t>
            </a:r>
            <a:r>
              <a:rPr lang="sr-Latn-RS" sz="2000" dirty="0" smtClean="0">
                <a:solidFill>
                  <a:schemeClr val="accent2"/>
                </a:solidFill>
              </a:rPr>
              <a:t>равило од пет редова</a:t>
            </a:r>
            <a:r>
              <a:rPr lang="sr-Cyrl-RS" sz="2000" dirty="0" smtClean="0">
                <a:solidFill>
                  <a:schemeClr val="accent2"/>
                </a:solidFill>
              </a:rPr>
              <a:t>''</a:t>
            </a:r>
            <a:r>
              <a:rPr lang="en-GB" sz="2000" dirty="0" smtClean="0">
                <a:solidFill>
                  <a:schemeClr val="accent2"/>
                </a:solidFill>
              </a:rPr>
              <a:t> – </a:t>
            </a:r>
            <a:r>
              <a:rPr lang="sr-Cyrl-RS" sz="2000" dirty="0" smtClean="0">
                <a:solidFill>
                  <a:schemeClr val="accent2"/>
                </a:solidFill>
              </a:rPr>
              <a:t>и</a:t>
            </a:r>
            <a:r>
              <a:rPr lang="sr-Latn-RS" sz="2000" dirty="0" smtClean="0">
                <a:solidFill>
                  <a:schemeClr val="accent2"/>
                </a:solidFill>
              </a:rPr>
              <a:t>збећи непрекидни</a:t>
            </a:r>
            <a:r>
              <a:rPr lang="sr-Cyrl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 smtClean="0">
                <a:solidFill>
                  <a:schemeClr val="accent2"/>
                </a:solidFill>
              </a:rPr>
              <a:t>текст с више од пет редова</a:t>
            </a:r>
            <a:r>
              <a:rPr lang="sr-Cyrl-RS" sz="2000" dirty="0" smtClean="0">
                <a:solidFill>
                  <a:schemeClr val="accent2"/>
                </a:solidFill>
              </a:rPr>
              <a:t> (</a:t>
            </a:r>
            <a:r>
              <a:rPr lang="sr-Latn-RS" sz="2000" dirty="0" smtClean="0">
                <a:solidFill>
                  <a:schemeClr val="accent2"/>
                </a:solidFill>
              </a:rPr>
              <a:t>осим ако за то не постоји добар разлог</a:t>
            </a:r>
            <a:r>
              <a:rPr lang="sr-Cyrl-RS" sz="2000" dirty="0" smtClean="0">
                <a:solidFill>
                  <a:schemeClr val="accent2"/>
                </a:solidFill>
              </a:rPr>
              <a:t>)</a:t>
            </a:r>
          </a:p>
          <a:p>
            <a:endParaRPr lang="sr-Cyrl-RS" sz="2000" dirty="0" smtClean="0">
              <a:solidFill>
                <a:schemeClr val="accent2"/>
              </a:solidFill>
            </a:endParaRPr>
          </a:p>
          <a:p>
            <a:r>
              <a:rPr lang="sr-Latn-RS" sz="2000" dirty="0" smtClean="0">
                <a:solidFill>
                  <a:schemeClr val="accent2"/>
                </a:solidFill>
              </a:rPr>
              <a:t>Чињеничн</a:t>
            </a:r>
            <a:r>
              <a:rPr lang="sr-Cyrl-RS" sz="2000" dirty="0" smtClean="0">
                <a:solidFill>
                  <a:schemeClr val="accent2"/>
                </a:solidFill>
              </a:rPr>
              <a:t>и</a:t>
            </a:r>
            <a:r>
              <a:rPr lang="sr-Latn-RS" sz="2000" dirty="0" smtClean="0">
                <a:solidFill>
                  <a:schemeClr val="accent2"/>
                </a:solidFill>
              </a:rPr>
              <a:t> навод</a:t>
            </a:r>
            <a:r>
              <a:rPr lang="sr-Cyrl-RS" sz="2000" dirty="0" smtClean="0">
                <a:solidFill>
                  <a:schemeClr val="accent2"/>
                </a:solidFill>
              </a:rPr>
              <a:t>и се</a:t>
            </a:r>
            <a:r>
              <a:rPr lang="sr-Latn-RS" sz="2000" dirty="0" smtClean="0">
                <a:solidFill>
                  <a:schemeClr val="accent2"/>
                </a:solidFill>
              </a:rPr>
              <a:t> ређа</a:t>
            </a:r>
            <a:r>
              <a:rPr lang="sr-Cyrl-RS" sz="2000" dirty="0" smtClean="0">
                <a:solidFill>
                  <a:schemeClr val="accent2"/>
                </a:solidFill>
              </a:rPr>
              <a:t>ју</a:t>
            </a:r>
            <a:r>
              <a:rPr lang="sr-Latn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>
                <a:solidFill>
                  <a:schemeClr val="accent2"/>
                </a:solidFill>
              </a:rPr>
              <a:t>логичким редоследом, следећи хронологију догађаја</a:t>
            </a:r>
            <a:r>
              <a:rPr lang="en-GB" sz="2000" dirty="0">
                <a:solidFill>
                  <a:schemeClr val="accent2"/>
                </a:solidFill>
              </a:rPr>
              <a:t>. </a:t>
            </a:r>
            <a:r>
              <a:rPr lang="sr-Latn-RS" sz="2000" dirty="0">
                <a:solidFill>
                  <a:schemeClr val="accent2"/>
                </a:solidFill>
              </a:rPr>
              <a:t>За сваки поједини чињенични навод, односно групу чињеничних навода у поједином ставу поднеска</a:t>
            </a:r>
            <a:r>
              <a:rPr lang="sr-Latn-RS" sz="2000" dirty="0" smtClean="0">
                <a:solidFill>
                  <a:schemeClr val="accent2"/>
                </a:solidFill>
              </a:rPr>
              <a:t>, </a:t>
            </a:r>
            <a:r>
              <a:rPr lang="sr-Latn-RS" sz="2000" dirty="0">
                <a:solidFill>
                  <a:schemeClr val="accent2"/>
                </a:solidFill>
              </a:rPr>
              <a:t>означити доказна средства која се </a:t>
            </a:r>
            <a:r>
              <a:rPr lang="sr-Latn-RS" sz="2000" dirty="0" smtClean="0">
                <a:solidFill>
                  <a:schemeClr val="accent2"/>
                </a:solidFill>
              </a:rPr>
              <a:t>нуде</a:t>
            </a:r>
            <a:r>
              <a:rPr lang="sr-Cyrl-RS" sz="2000" dirty="0" smtClean="0">
                <a:solidFill>
                  <a:schemeClr val="accent2"/>
                </a:solidFill>
              </a:rPr>
              <a:t>. </a:t>
            </a:r>
            <a:r>
              <a:rPr lang="sr-Latn-RS" sz="2000" dirty="0" smtClean="0">
                <a:solidFill>
                  <a:schemeClr val="accent2"/>
                </a:solidFill>
              </a:rPr>
              <a:t>Чињеничн</a:t>
            </a:r>
            <a:r>
              <a:rPr lang="sr-Cyrl-RS" sz="2000" dirty="0" smtClean="0">
                <a:solidFill>
                  <a:schemeClr val="accent2"/>
                </a:solidFill>
              </a:rPr>
              <a:t>и</a:t>
            </a:r>
            <a:r>
              <a:rPr lang="sr-Latn-RS" sz="2000" dirty="0" smtClean="0">
                <a:solidFill>
                  <a:schemeClr val="accent2"/>
                </a:solidFill>
              </a:rPr>
              <a:t> навод</a:t>
            </a:r>
            <a:r>
              <a:rPr lang="sr-Cyrl-RS" sz="2000" dirty="0" smtClean="0">
                <a:solidFill>
                  <a:schemeClr val="accent2"/>
                </a:solidFill>
              </a:rPr>
              <a:t>и</a:t>
            </a:r>
            <a:r>
              <a:rPr lang="sr-Latn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>
                <a:solidFill>
                  <a:schemeClr val="accent2"/>
                </a:solidFill>
              </a:rPr>
              <a:t>јасно </a:t>
            </a:r>
            <a:r>
              <a:rPr lang="sr-Cyrl-RS" sz="2000" dirty="0" smtClean="0">
                <a:solidFill>
                  <a:schemeClr val="accent2"/>
                </a:solidFill>
              </a:rPr>
              <a:t>се </a:t>
            </a:r>
            <a:r>
              <a:rPr lang="sr-Latn-RS" sz="2000" dirty="0" smtClean="0">
                <a:solidFill>
                  <a:schemeClr val="accent2"/>
                </a:solidFill>
              </a:rPr>
              <a:t>одв</a:t>
            </a:r>
            <a:r>
              <a:rPr lang="sr-Cyrl-RS" sz="2000" dirty="0" smtClean="0">
                <a:solidFill>
                  <a:schemeClr val="accent2"/>
                </a:solidFill>
              </a:rPr>
              <a:t>ајају</a:t>
            </a:r>
            <a:r>
              <a:rPr lang="sr-Latn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>
                <a:solidFill>
                  <a:schemeClr val="accent2"/>
                </a:solidFill>
              </a:rPr>
              <a:t>од понуђених доказа. Доказна средства која се нуде за сваки поједини </a:t>
            </a:r>
            <a:r>
              <a:rPr lang="sr-Latn-RS" sz="2000" dirty="0" smtClean="0">
                <a:solidFill>
                  <a:schemeClr val="accent2"/>
                </a:solidFill>
              </a:rPr>
              <a:t>став </a:t>
            </a:r>
            <a:r>
              <a:rPr lang="sr-Latn-RS" sz="2000" dirty="0">
                <a:solidFill>
                  <a:schemeClr val="accent2"/>
                </a:solidFill>
              </a:rPr>
              <a:t>јасно и </a:t>
            </a:r>
            <a:r>
              <a:rPr lang="sr-Latn-RS" sz="2000" dirty="0" smtClean="0">
                <a:solidFill>
                  <a:schemeClr val="accent2"/>
                </a:solidFill>
              </a:rPr>
              <a:t>прецизно</a:t>
            </a:r>
            <a:r>
              <a:rPr lang="sr-Cyrl-RS" sz="2000" dirty="0" smtClean="0">
                <a:solidFill>
                  <a:schemeClr val="accent2"/>
                </a:solidFill>
              </a:rPr>
              <a:t> се</a:t>
            </a:r>
            <a:r>
              <a:rPr lang="sr-Latn-RS" sz="2000" dirty="0" smtClean="0">
                <a:solidFill>
                  <a:schemeClr val="accent2"/>
                </a:solidFill>
              </a:rPr>
              <a:t> означ</a:t>
            </a:r>
            <a:r>
              <a:rPr lang="sr-Cyrl-RS" sz="2000" dirty="0" smtClean="0">
                <a:solidFill>
                  <a:schemeClr val="accent2"/>
                </a:solidFill>
              </a:rPr>
              <a:t>авају</a:t>
            </a:r>
          </a:p>
          <a:p>
            <a:pPr marL="0" indent="0">
              <a:buNone/>
            </a:pPr>
            <a:endParaRPr lang="sr-Cyrl-RS" sz="2000" dirty="0" smtClean="0">
              <a:solidFill>
                <a:schemeClr val="accent2"/>
              </a:solidFill>
            </a:endParaRPr>
          </a:p>
          <a:p>
            <a:r>
              <a:rPr lang="sr-Cyrl-RS" sz="2000" dirty="0">
                <a:solidFill>
                  <a:schemeClr val="accent2"/>
                </a:solidFill>
              </a:rPr>
              <a:t>Ф</a:t>
            </a:r>
            <a:r>
              <a:rPr lang="sr-Latn-RS" sz="2000" dirty="0" smtClean="0">
                <a:solidFill>
                  <a:schemeClr val="accent2"/>
                </a:solidFill>
              </a:rPr>
              <a:t>ормул</a:t>
            </a:r>
            <a:r>
              <a:rPr lang="sr-Cyrl-RS" sz="2000" dirty="0" smtClean="0">
                <a:solidFill>
                  <a:schemeClr val="accent2"/>
                </a:solidFill>
              </a:rPr>
              <a:t>ација захтева</a:t>
            </a:r>
            <a:r>
              <a:rPr lang="sr-Latn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>
                <a:solidFill>
                  <a:schemeClr val="accent2"/>
                </a:solidFill>
              </a:rPr>
              <a:t>у потпуности </a:t>
            </a:r>
            <a:r>
              <a:rPr lang="sr-Latn-RS" sz="2000" dirty="0" smtClean="0">
                <a:solidFill>
                  <a:schemeClr val="accent2"/>
                </a:solidFill>
              </a:rPr>
              <a:t>одређен</a:t>
            </a:r>
            <a:r>
              <a:rPr lang="sr-Cyrl-RS" sz="2000" dirty="0" smtClean="0">
                <a:solidFill>
                  <a:schemeClr val="accent2"/>
                </a:solidFill>
              </a:rPr>
              <a:t>а</a:t>
            </a:r>
            <a:r>
              <a:rPr lang="sr-Latn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>
                <a:solidFill>
                  <a:schemeClr val="accent2"/>
                </a:solidFill>
              </a:rPr>
              <a:t>и </a:t>
            </a:r>
            <a:r>
              <a:rPr lang="sr-Latn-RS" sz="2000" dirty="0" smtClean="0">
                <a:solidFill>
                  <a:schemeClr val="accent2"/>
                </a:solidFill>
              </a:rPr>
              <a:t>опредељен</a:t>
            </a:r>
            <a:r>
              <a:rPr lang="sr-Cyrl-RS" sz="2000" dirty="0" smtClean="0">
                <a:solidFill>
                  <a:schemeClr val="accent2"/>
                </a:solidFill>
              </a:rPr>
              <a:t>а,</a:t>
            </a:r>
            <a:r>
              <a:rPr lang="sr-Latn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>
                <a:solidFill>
                  <a:schemeClr val="accent2"/>
                </a:solidFill>
              </a:rPr>
              <a:t>како у субјективном, тако и у објективном смислу. Део поднеска у коме је формулисан </a:t>
            </a:r>
            <a:r>
              <a:rPr lang="sr-Latn-RS" sz="2000" dirty="0" smtClean="0">
                <a:solidFill>
                  <a:schemeClr val="accent2"/>
                </a:solidFill>
              </a:rPr>
              <a:t>захтев јасно</a:t>
            </a:r>
            <a:r>
              <a:rPr lang="sr-Cyrl-RS" sz="2000" dirty="0" smtClean="0">
                <a:solidFill>
                  <a:schemeClr val="accent2"/>
                </a:solidFill>
              </a:rPr>
              <a:t> је</a:t>
            </a:r>
            <a:r>
              <a:rPr lang="sr-Latn-RS" sz="2000" dirty="0" smtClean="0">
                <a:solidFill>
                  <a:schemeClr val="accent2"/>
                </a:solidFill>
              </a:rPr>
              <a:t> одвој</a:t>
            </a:r>
            <a:r>
              <a:rPr lang="sr-Cyrl-RS" sz="2000" dirty="0" smtClean="0">
                <a:solidFill>
                  <a:schemeClr val="accent2"/>
                </a:solidFill>
              </a:rPr>
              <a:t>ен</a:t>
            </a:r>
            <a:r>
              <a:rPr lang="sr-Latn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>
                <a:solidFill>
                  <a:schemeClr val="accent2"/>
                </a:solidFill>
              </a:rPr>
              <a:t>од остале садржине поднеска</a:t>
            </a:r>
            <a:r>
              <a:rPr lang="sr-Latn-RS" sz="2000" dirty="0" smtClean="0">
                <a:solidFill>
                  <a:schemeClr val="accent2"/>
                </a:solidFill>
              </a:rPr>
              <a:t>,</a:t>
            </a:r>
            <a:r>
              <a:rPr lang="sr-Cyrl-RS" sz="2000" dirty="0" smtClean="0">
                <a:solidFill>
                  <a:schemeClr val="accent2"/>
                </a:solidFill>
              </a:rPr>
              <a:t> и то</a:t>
            </a:r>
            <a:r>
              <a:rPr lang="sr-Latn-RS" sz="2000" dirty="0" smtClean="0">
                <a:solidFill>
                  <a:schemeClr val="accent2"/>
                </a:solidFill>
              </a:rPr>
              <a:t> </a:t>
            </a:r>
            <a:r>
              <a:rPr lang="sr-Latn-RS" sz="2000" dirty="0">
                <a:solidFill>
                  <a:schemeClr val="accent2"/>
                </a:solidFill>
              </a:rPr>
              <a:t>исписивањем назива радње чије се доношење предлаже. Кад у поднеску има више захтева, сваки захтев се нумерише арапским </a:t>
            </a:r>
            <a:r>
              <a:rPr lang="sr-Latn-RS" sz="2000" dirty="0" smtClean="0">
                <a:solidFill>
                  <a:schemeClr val="accent2"/>
                </a:solidFill>
              </a:rPr>
              <a:t>бројевима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28096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8040" y="682388"/>
            <a:ext cx="8596668" cy="5304383"/>
          </a:xfrm>
        </p:spPr>
        <p:txBody>
          <a:bodyPr/>
          <a:lstStyle/>
          <a:p>
            <a:pPr algn="ctr"/>
            <a:r>
              <a:rPr lang="sr-Cyrl-CS" sz="3600" dirty="0">
                <a:solidFill>
                  <a:schemeClr val="accent2"/>
                </a:solidFill>
              </a:rPr>
              <a:t>Пр</a:t>
            </a:r>
            <a:r>
              <a:rPr lang="sr-Cyrl-RS" sz="3600" dirty="0">
                <a:solidFill>
                  <a:schemeClr val="accent2"/>
                </a:solidFill>
              </a:rPr>
              <a:t>имена </a:t>
            </a:r>
            <a:r>
              <a:rPr lang="sr-Cyrl-RS" sz="3600" dirty="0" smtClean="0">
                <a:solidFill>
                  <a:schemeClr val="accent2"/>
                </a:solidFill>
              </a:rPr>
              <a:t>закона у стечајном поступку</a:t>
            </a:r>
            <a:r>
              <a:rPr lang="sr-Cyrl-CS" sz="3600" dirty="0">
                <a:solidFill>
                  <a:schemeClr val="accent2"/>
                </a:solidFill>
              </a:rPr>
              <a:t/>
            </a:r>
            <a:br>
              <a:rPr lang="sr-Cyrl-CS" sz="3600" dirty="0">
                <a:solidFill>
                  <a:schemeClr val="accent2"/>
                </a:solidFill>
              </a:rPr>
            </a:br>
            <a:endParaRPr lang="sr-Cyrl-RS" sz="36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Cyrl-RS" dirty="0">
              <a:solidFill>
                <a:schemeClr val="accent2"/>
              </a:solidFill>
            </a:endParaRPr>
          </a:p>
          <a:p>
            <a:endParaRPr lang="sr-Latn-R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06663" y="3890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06663" y="3890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06663" y="3890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5" name="Content Placeholder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4" y="1337481"/>
            <a:ext cx="8543500" cy="42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9881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854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Trebuchet MS</vt:lpstr>
      <vt:lpstr>Wingdings</vt:lpstr>
      <vt:lpstr>Wingdings 3</vt:lpstr>
      <vt:lpstr>Facet</vt:lpstr>
      <vt:lpstr>ПОДНЕСЦИ У СТЕЧАЈНОМ ПОСТУПКУ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Поднесци у судском  поступку</vt:lpstr>
      <vt:lpstr>Поднесци у стечајном поступку</vt:lpstr>
      <vt:lpstr>Циљ стечајног поступка</vt:lpstr>
      <vt:lpstr>Oбјављивањем поднесака одмах по пријему на јавном порталу надлежног привредног суда омогућава се да јавност буде упозната о току стечаја </vt:lpstr>
      <vt:lpstr>PowerPoint Presentation</vt:lpstr>
      <vt:lpstr>Предлог за покретање стечајног поступка</vt:lpstr>
      <vt:lpstr>Предлог за покретање стечајног поступка</vt:lpstr>
      <vt:lpstr>Пријава  потраживања </vt:lpstr>
      <vt:lpstr>Листа утврђених и оспорених потраживања </vt:lpstr>
      <vt:lpstr>Нацрт решења за главну деобу </vt:lpstr>
      <vt:lpstr>Правни лек у стечајном поступку </vt:lpstr>
      <vt:lpstr>ХВАЛА НА ПАЖЊИ!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Dragana DK. Kujundzic</cp:lastModifiedBy>
  <cp:revision>132</cp:revision>
  <cp:lastPrinted>2017-05-23T13:26:10Z</cp:lastPrinted>
  <dcterms:created xsi:type="dcterms:W3CDTF">2015-04-14T07:41:11Z</dcterms:created>
  <dcterms:modified xsi:type="dcterms:W3CDTF">2017-05-25T07:20:27Z</dcterms:modified>
</cp:coreProperties>
</file>