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handoutMasterIdLst>
    <p:handoutMasterId r:id="rId37"/>
  </p:handout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58" autoAdjust="0"/>
  </p:normalViewPr>
  <p:slideViewPr>
    <p:cSldViewPr snapToGrid="0">
      <p:cViewPr varScale="1">
        <p:scale>
          <a:sx n="110" d="100"/>
          <a:sy n="110" d="100"/>
        </p:scale>
        <p:origin x="63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00E2A8-4905-4902-8A8A-2BA4E98DA3F5}" type="datetimeFigureOut">
              <a:rPr lang="en-US" smtClean="0"/>
              <a:pPr/>
              <a:t>5/29/2019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BC5F82-932D-40F2-89E0-A35ECEBB2991}" type="slidenum">
              <a:rPr lang="en-US" smtClean="0"/>
              <a:pPr/>
              <a:t>‹#›</a:t>
            </a:fld>
            <a:endParaRPr lang="en-US"/>
          </a:p>
        </p:txBody>
      </p:sp>
    </p:spTree>
    <p:extLst>
      <p:ext uri="{BB962C8B-B14F-4D97-AF65-F5344CB8AC3E}">
        <p14:creationId xmlns:p14="http://schemas.microsoft.com/office/powerpoint/2010/main" val="2259625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926" y="272906"/>
            <a:ext cx="1997343" cy="801461"/>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449" y="105509"/>
            <a:ext cx="1471515" cy="948310"/>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597" y="5254251"/>
            <a:ext cx="3415196" cy="1449977"/>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84983" y="5192665"/>
            <a:ext cx="2371925" cy="16768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4160" y="274778"/>
            <a:ext cx="1890823" cy="756329"/>
          </a:xfrm>
          <a:prstGeom prst="rect">
            <a:avLst/>
          </a:prstGeom>
        </p:spPr>
      </p:pic>
    </p:spTree>
    <p:extLst>
      <p:ext uri="{BB962C8B-B14F-4D97-AF65-F5344CB8AC3E}">
        <p14:creationId xmlns:p14="http://schemas.microsoft.com/office/powerpoint/2010/main" val="65827314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4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67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9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728396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480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359710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02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7835466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896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2324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801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1185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240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000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a:xfrm>
            <a:off x="1507067" y="1648496"/>
            <a:ext cx="7766936" cy="3462766"/>
          </a:xfrm>
        </p:spPr>
        <p:txBody>
          <a:bodyPr/>
          <a:lstStyle/>
          <a:p>
            <a:pPr algn="ct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3200" b="1" dirty="0"/>
              <a:t/>
            </a:r>
            <a:br>
              <a:rPr lang="sr-Cyrl-RS" sz="3200" b="1" dirty="0"/>
            </a:br>
            <a:r>
              <a:rPr lang="sr-Cyrl-RS" sz="3200" b="1" dirty="0" smtClean="0"/>
              <a:t/>
            </a:r>
            <a:br>
              <a:rPr lang="sr-Cyrl-RS" sz="3200" b="1" dirty="0" smtClean="0"/>
            </a:br>
            <a:r>
              <a:rPr lang="sr-Cyrl-RS" sz="2800" b="1" dirty="0" smtClean="0">
                <a:solidFill>
                  <a:schemeClr val="accent2"/>
                </a:solidFill>
              </a:rPr>
              <a:t>ПРИМЕНА ДРУГИХ ПРОПИСА У СТЕЧАЈНОМ ПОСТУПКУ СА ПОСЕБНИМ ОСВРТОМ НА ПОСЛЕДИЦЕ ЊИХОВЕ ПРИМЕНЕ НА УНОВЧЕЊЕ ИМОВИНЕ СТЕЧАЈНОГ ДУЖНИКА (ЗАКОН О ОЗАКОЊЕЊУ ОБЈЕКАТА, ЗАКОН О ВРАЋАЊУ ОДУЗЕТЕ ИМОВИНЕ И ОБЕШТЕЋЕЊУ И ДР.)</a:t>
            </a:r>
            <a:r>
              <a:rPr lang="ru-RU" sz="2800" b="1" dirty="0">
                <a:solidFill>
                  <a:schemeClr val="accent2"/>
                </a:solidFill>
              </a:rPr>
              <a:t/>
            </a:r>
            <a:br>
              <a:rPr lang="ru-RU" sz="2800" b="1" dirty="0">
                <a:solidFill>
                  <a:schemeClr val="accent2"/>
                </a:solidFill>
              </a:rPr>
            </a:br>
            <a:endParaRPr lang="en-US" sz="2800" dirty="0">
              <a:solidFill>
                <a:schemeClr val="accent2"/>
              </a:solidFill>
            </a:endParaRPr>
          </a:p>
        </p:txBody>
      </p:sp>
      <p:sp>
        <p:nvSpPr>
          <p:cNvPr id="27" name="Subtitle 26"/>
          <p:cNvSpPr>
            <a:spLocks noGrp="1"/>
          </p:cNvSpPr>
          <p:nvPr>
            <p:ph type="subTitle" idx="1"/>
          </p:nvPr>
        </p:nvSpPr>
        <p:spPr/>
        <p:txBody>
          <a:bodyPr/>
          <a:lstStyle/>
          <a:p>
            <a:endParaRPr lang="en-US" dirty="0"/>
          </a:p>
        </p:txBody>
      </p:sp>
      <p:pic>
        <p:nvPicPr>
          <p:cNvPr id="4" name="Picture 3" descr="svajcarska banka logo.jpg"/>
          <p:cNvPicPr>
            <a:picLocks noChangeAspect="1"/>
          </p:cNvPicPr>
          <p:nvPr/>
        </p:nvPicPr>
        <p:blipFill>
          <a:blip r:embed="rId2"/>
          <a:stretch>
            <a:fillRect/>
          </a:stretch>
        </p:blipFill>
        <p:spPr>
          <a:xfrm>
            <a:off x="4096194" y="5357610"/>
            <a:ext cx="2200863" cy="1171977"/>
          </a:xfrm>
          <a:prstGeom prst="rect">
            <a:avLst/>
          </a:prstGeom>
        </p:spPr>
      </p:pic>
      <p:pic>
        <p:nvPicPr>
          <p:cNvPr id="5" name="Picture 4" descr="Svetska banka logo mali.jpg"/>
          <p:cNvPicPr>
            <a:picLocks noChangeAspect="1"/>
          </p:cNvPicPr>
          <p:nvPr/>
        </p:nvPicPr>
        <p:blipFill>
          <a:blip r:embed="rId3"/>
          <a:stretch>
            <a:fillRect/>
          </a:stretch>
        </p:blipFill>
        <p:spPr>
          <a:xfrm>
            <a:off x="4136505" y="218938"/>
            <a:ext cx="2197516" cy="1098758"/>
          </a:xfrm>
          <a:prstGeom prst="rect">
            <a:avLst/>
          </a:prstGeom>
        </p:spPr>
      </p:pic>
      <p:pic>
        <p:nvPicPr>
          <p:cNvPr id="6" name="Picture 5" descr="untitled.bmp"/>
          <p:cNvPicPr>
            <a:picLocks noChangeAspect="1"/>
          </p:cNvPicPr>
          <p:nvPr/>
        </p:nvPicPr>
        <p:blipFill>
          <a:blip r:embed="rId4"/>
          <a:stretch>
            <a:fillRect/>
          </a:stretch>
        </p:blipFill>
        <p:spPr>
          <a:xfrm>
            <a:off x="1712889" y="5357611"/>
            <a:ext cx="2395471" cy="1199815"/>
          </a:xfrm>
          <a:prstGeom prst="rect">
            <a:avLst/>
          </a:prstGeom>
        </p:spPr>
      </p:pic>
      <p:pic>
        <p:nvPicPr>
          <p:cNvPr id="7" name="Picture 6" descr="untitled.bmp"/>
          <p:cNvPicPr>
            <a:picLocks noChangeAspect="1"/>
          </p:cNvPicPr>
          <p:nvPr/>
        </p:nvPicPr>
        <p:blipFill>
          <a:blip r:embed="rId4"/>
          <a:stretch>
            <a:fillRect/>
          </a:stretch>
        </p:blipFill>
        <p:spPr>
          <a:xfrm>
            <a:off x="7864699" y="6010275"/>
            <a:ext cx="352022" cy="847725"/>
          </a:xfrm>
          <a:prstGeom prst="rect">
            <a:avLst/>
          </a:prstGeom>
        </p:spPr>
      </p:pic>
      <p:pic>
        <p:nvPicPr>
          <p:cNvPr id="8" name="Picture 7" descr="untitled.bmp"/>
          <p:cNvPicPr>
            <a:picLocks noChangeAspect="1"/>
          </p:cNvPicPr>
          <p:nvPr/>
        </p:nvPicPr>
        <p:blipFill>
          <a:blip r:embed="rId4"/>
          <a:stretch>
            <a:fillRect/>
          </a:stretch>
        </p:blipFill>
        <p:spPr>
          <a:xfrm>
            <a:off x="6259132" y="5580912"/>
            <a:ext cx="1648496" cy="884282"/>
          </a:xfrm>
          <a:prstGeom prst="rect">
            <a:avLst/>
          </a:prstGeom>
        </p:spPr>
      </p:pic>
      <p:pic>
        <p:nvPicPr>
          <p:cNvPr id="10" name="Picture 9" descr="alsu mali.jpg"/>
          <p:cNvPicPr>
            <a:picLocks noChangeAspect="1"/>
          </p:cNvPicPr>
          <p:nvPr/>
        </p:nvPicPr>
        <p:blipFill>
          <a:blip r:embed="rId5"/>
          <a:stretch>
            <a:fillRect/>
          </a:stretch>
        </p:blipFill>
        <p:spPr>
          <a:xfrm>
            <a:off x="953036" y="296103"/>
            <a:ext cx="2215166" cy="888865"/>
          </a:xfrm>
          <a:prstGeom prst="rect">
            <a:avLst/>
          </a:prstGeom>
        </p:spPr>
      </p:pic>
      <p:pic>
        <p:nvPicPr>
          <p:cNvPr id="13" name="Picture 12" descr="untitled.bmp"/>
          <p:cNvPicPr>
            <a:picLocks noChangeAspect="1"/>
          </p:cNvPicPr>
          <p:nvPr/>
        </p:nvPicPr>
        <p:blipFill>
          <a:blip r:embed="rId4"/>
          <a:stretch>
            <a:fillRect/>
          </a:stretch>
        </p:blipFill>
        <p:spPr>
          <a:xfrm>
            <a:off x="8203556" y="0"/>
            <a:ext cx="528319" cy="386365"/>
          </a:xfrm>
          <a:prstGeom prst="rect">
            <a:avLst/>
          </a:prstGeom>
        </p:spPr>
      </p:pic>
      <p:pic>
        <p:nvPicPr>
          <p:cNvPr id="28" name="Picture 27" descr="untitled.bmp"/>
          <p:cNvPicPr>
            <a:picLocks noChangeAspect="1"/>
          </p:cNvPicPr>
          <p:nvPr/>
        </p:nvPicPr>
        <p:blipFill>
          <a:blip r:embed="rId6"/>
          <a:stretch>
            <a:fillRect/>
          </a:stretch>
        </p:blipFill>
        <p:spPr>
          <a:xfrm>
            <a:off x="8641724" y="360207"/>
            <a:ext cx="669702" cy="682982"/>
          </a:xfrm>
          <a:prstGeom prst="rect">
            <a:avLst/>
          </a:prstGeom>
        </p:spPr>
      </p:pic>
      <p:pic>
        <p:nvPicPr>
          <p:cNvPr id="15" name="Picture 14" descr="untitled.bmp"/>
          <p:cNvPicPr>
            <a:picLocks noChangeAspect="1"/>
          </p:cNvPicPr>
          <p:nvPr/>
        </p:nvPicPr>
        <p:blipFill>
          <a:blip r:embed="rId6"/>
          <a:stretch>
            <a:fillRect/>
          </a:stretch>
        </p:blipFill>
        <p:spPr>
          <a:xfrm>
            <a:off x="798490" y="308691"/>
            <a:ext cx="167426" cy="1339805"/>
          </a:xfrm>
          <a:prstGeom prst="rect">
            <a:avLst/>
          </a:prstGeom>
        </p:spPr>
      </p:pic>
      <p:pic>
        <p:nvPicPr>
          <p:cNvPr id="2" name="Picture 2" descr="C:\Documents and Settings\marija\Desktop\9ec15154581310b83bca37f2cbaec18f.jpg"/>
          <p:cNvPicPr>
            <a:picLocks noChangeAspect="1" noChangeArrowheads="1"/>
          </p:cNvPicPr>
          <p:nvPr/>
        </p:nvPicPr>
        <p:blipFill>
          <a:blip r:embed="rId7"/>
          <a:srcRect/>
          <a:stretch>
            <a:fillRect/>
          </a:stretch>
        </p:blipFill>
        <p:spPr bwMode="auto">
          <a:xfrm>
            <a:off x="6400800" y="-1"/>
            <a:ext cx="2897747" cy="1378039"/>
          </a:xfrm>
          <a:prstGeom prst="rect">
            <a:avLst/>
          </a:prstGeom>
          <a:noFill/>
        </p:spPr>
      </p:pic>
    </p:spTree>
    <p:extLst>
      <p:ext uri="{BB962C8B-B14F-4D97-AF65-F5344CB8AC3E}">
        <p14:creationId xmlns:p14="http://schemas.microsoft.com/office/powerpoint/2010/main" val="232260469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04093"/>
            <a:ext cx="8596668" cy="5537270"/>
          </a:xfrm>
        </p:spPr>
        <p:txBody>
          <a:bodyPr>
            <a:normAutofit fontScale="92500" lnSpcReduction="10000"/>
          </a:bodyPr>
          <a:lstStyle/>
          <a:p>
            <a:pPr marL="0" indent="0" algn="just">
              <a:buNone/>
            </a:pPr>
            <a:r>
              <a:rPr lang="sr-Cyrl-RS" sz="2600" dirty="0">
                <a:solidFill>
                  <a:schemeClr val="accent2"/>
                </a:solidFill>
              </a:rPr>
              <a:t>Закон о ПЗФ има далекосежније и сериозније последице од значаја за питање уновчења имовине у стечајном поступку него што дате последице може </a:t>
            </a:r>
            <a:r>
              <a:rPr lang="sr-Cyrl-RS" sz="2600" dirty="0" smtClean="0">
                <a:solidFill>
                  <a:schemeClr val="accent2"/>
                </a:solidFill>
              </a:rPr>
              <a:t>произвести </a:t>
            </a:r>
            <a:r>
              <a:rPr lang="sr-Cyrl-RS" sz="2600" dirty="0">
                <a:solidFill>
                  <a:schemeClr val="accent2"/>
                </a:solidFill>
              </a:rPr>
              <a:t>Закон о враћању одузете имовине и </a:t>
            </a:r>
            <a:r>
              <a:rPr lang="sr-Cyrl-RS" sz="2600" dirty="0" smtClean="0">
                <a:solidFill>
                  <a:schemeClr val="accent2"/>
                </a:solidFill>
              </a:rPr>
              <a:t>обештећењу. </a:t>
            </a:r>
            <a:r>
              <a:rPr lang="sr-Latn-RS" sz="2600" dirty="0">
                <a:solidFill>
                  <a:schemeClr val="accent2"/>
                </a:solidFill>
              </a:rPr>
              <a:t>Кад комисија нађе да је захтев основан и да су испуњени услови за враћање одузетог земљишта, ранијем сопственику припада право на повраћај одузетог земљишта. Кад комисија нађе да је захтев основан, а да нису испуњени услови за враћање одузетог </a:t>
            </a:r>
            <a:r>
              <a:rPr lang="sr-Latn-RS" sz="2600" dirty="0" smtClean="0">
                <a:solidFill>
                  <a:schemeClr val="accent2"/>
                </a:solidFill>
              </a:rPr>
              <a:t>земљишта,</a:t>
            </a:r>
            <a:r>
              <a:rPr lang="sr-Cyrl-RS" sz="2600" dirty="0" smtClean="0">
                <a:solidFill>
                  <a:schemeClr val="accent2"/>
                </a:solidFill>
              </a:rPr>
              <a:t> </a:t>
            </a:r>
            <a:r>
              <a:rPr lang="sr-Latn-RS" sz="2600" dirty="0" smtClean="0">
                <a:solidFill>
                  <a:schemeClr val="accent2"/>
                </a:solidFill>
              </a:rPr>
              <a:t>ранијем </a:t>
            </a:r>
            <a:r>
              <a:rPr lang="sr-Latn-RS" sz="2600" dirty="0">
                <a:solidFill>
                  <a:schemeClr val="accent2"/>
                </a:solidFill>
              </a:rPr>
              <a:t>сопственику припада право на накнаду у другом одговарајућем земљишту, уколико организација има такво земљиште или га може обезбедити. </a:t>
            </a:r>
            <a:r>
              <a:rPr lang="sr-Latn-RS" sz="2600" dirty="0" smtClean="0">
                <a:solidFill>
                  <a:schemeClr val="accent2"/>
                </a:solidFill>
              </a:rPr>
              <a:t>Уколико </a:t>
            </a:r>
            <a:r>
              <a:rPr lang="sr-Latn-RS" sz="2600" dirty="0">
                <a:solidFill>
                  <a:schemeClr val="accent2"/>
                </a:solidFill>
              </a:rPr>
              <a:t>земљиште није могуће вратити зато што је отуђено пре момента утврђивања права на </a:t>
            </a:r>
            <a:r>
              <a:rPr lang="sr-Latn-RS" sz="2600" dirty="0" smtClean="0">
                <a:solidFill>
                  <a:schemeClr val="accent2"/>
                </a:solidFill>
              </a:rPr>
              <a:t>враћање, </a:t>
            </a:r>
            <a:r>
              <a:rPr lang="sr-Latn-RS" sz="2600" dirty="0">
                <a:solidFill>
                  <a:schemeClr val="accent2"/>
                </a:solidFill>
              </a:rPr>
              <a:t>обавезу да врати одговарајуће </a:t>
            </a:r>
            <a:r>
              <a:rPr lang="sr-Latn-RS" sz="2600" dirty="0" smtClean="0">
                <a:solidFill>
                  <a:schemeClr val="accent2"/>
                </a:solidFill>
              </a:rPr>
              <a:t>замен</a:t>
            </a:r>
            <a:r>
              <a:rPr lang="sr-Cyrl-RS" sz="2600" dirty="0" smtClean="0">
                <a:solidFill>
                  <a:schemeClr val="accent2"/>
                </a:solidFill>
              </a:rPr>
              <a:t>ско</a:t>
            </a:r>
            <a:r>
              <a:rPr lang="sr-Latn-RS" sz="2600" dirty="0" smtClean="0">
                <a:solidFill>
                  <a:schemeClr val="accent2"/>
                </a:solidFill>
              </a:rPr>
              <a:t> </a:t>
            </a:r>
            <a:r>
              <a:rPr lang="sr-Latn-RS" sz="2600" dirty="0">
                <a:solidFill>
                  <a:schemeClr val="accent2"/>
                </a:solidFill>
              </a:rPr>
              <a:t>земљиште има организација која је предметно </a:t>
            </a:r>
            <a:r>
              <a:rPr lang="sr-Latn-RS" sz="2600" dirty="0" smtClean="0">
                <a:solidFill>
                  <a:schemeClr val="accent2"/>
                </a:solidFill>
              </a:rPr>
              <a:t>земљиште </a:t>
            </a:r>
            <a:r>
              <a:rPr lang="sr-Cyrl-RS" sz="2600" dirty="0" smtClean="0">
                <a:solidFill>
                  <a:schemeClr val="accent2"/>
                </a:solidFill>
              </a:rPr>
              <a:t>отуђила.</a:t>
            </a:r>
            <a:endParaRPr lang="en-US" dirty="0"/>
          </a:p>
        </p:txBody>
      </p:sp>
    </p:spTree>
    <p:extLst>
      <p:ext uri="{BB962C8B-B14F-4D97-AF65-F5344CB8AC3E}">
        <p14:creationId xmlns:p14="http://schemas.microsoft.com/office/powerpoint/2010/main" val="228798766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726831"/>
            <a:ext cx="8596668" cy="5314531"/>
          </a:xfrm>
        </p:spPr>
        <p:txBody>
          <a:bodyPr/>
          <a:lstStyle/>
          <a:p>
            <a:pPr marL="0" indent="0">
              <a:buNone/>
            </a:pPr>
            <a:endParaRPr lang="sr-Cyrl-RS" dirty="0">
              <a:solidFill>
                <a:schemeClr val="accent2"/>
              </a:solidFill>
            </a:endParaRPr>
          </a:p>
          <a:p>
            <a:pPr marL="0" indent="0" algn="just">
              <a:buNone/>
            </a:pPr>
            <a:r>
              <a:rPr lang="sr-Latn-RS" sz="2400" dirty="0" smtClean="0">
                <a:solidFill>
                  <a:schemeClr val="accent2"/>
                </a:solidFill>
              </a:rPr>
              <a:t>Такође</a:t>
            </a:r>
            <a:r>
              <a:rPr lang="sr-Cyrl-RS" sz="2400" dirty="0" smtClean="0">
                <a:solidFill>
                  <a:schemeClr val="accent2"/>
                </a:solidFill>
              </a:rPr>
              <a:t>, </a:t>
            </a:r>
            <a:r>
              <a:rPr lang="sr-Latn-RS" sz="2400" dirty="0" smtClean="0">
                <a:solidFill>
                  <a:schemeClr val="accent2"/>
                </a:solidFill>
              </a:rPr>
              <a:t>у </a:t>
            </a:r>
            <a:r>
              <a:rPr lang="sr-Latn-RS" sz="2400" dirty="0">
                <a:solidFill>
                  <a:schemeClr val="accent2"/>
                </a:solidFill>
              </a:rPr>
              <a:t>случају када су изграђени објекти трајног карактера чија вредност прелази вредност земљишта или су подигнути трајни засади у комплексу већем од три хектара који су млађи од 15 година, као и земљиште које се користи као фудбалско игралиште (спортски терени) ранијем сопственику на име накнаде даће се у својину друго одговарајуће земљиште (по површини и квалитету), а ако таквог земљишта нема, односно ако се не може обезбедити, исплатиће му се новчана накнада у висини тржишне вредности, уколико се странке друкчије не споразумеју. </a:t>
            </a:r>
            <a:endParaRPr lang="en-US" sz="2400" dirty="0">
              <a:solidFill>
                <a:schemeClr val="accent2"/>
              </a:solidFill>
            </a:endParaRPr>
          </a:p>
          <a:p>
            <a:endParaRPr lang="en-US" dirty="0"/>
          </a:p>
        </p:txBody>
      </p:sp>
    </p:spTree>
    <p:extLst>
      <p:ext uri="{BB962C8B-B14F-4D97-AF65-F5344CB8AC3E}">
        <p14:creationId xmlns:p14="http://schemas.microsoft.com/office/powerpoint/2010/main" val="316938109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445477"/>
            <a:ext cx="8596668" cy="5595885"/>
          </a:xfrm>
        </p:spPr>
        <p:txBody>
          <a:bodyPr/>
          <a:lstStyle/>
          <a:p>
            <a:pPr algn="just"/>
            <a:r>
              <a:rPr lang="sr-Latn-RS" dirty="0">
                <a:solidFill>
                  <a:schemeClr val="accent2"/>
                </a:solidFill>
              </a:rPr>
              <a:t>Кад комисија нађе да је захтев основан, а да нису испуњени услови за враћање одузетог земљишта, нити да постоји могућност за давање другог одговарајућег земљишта, решењем ће утврдити да подносиоцу захтева припада право на новчану накнаду</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Накнада </a:t>
            </a:r>
            <a:r>
              <a:rPr lang="sr-Latn-RS" dirty="0">
                <a:solidFill>
                  <a:schemeClr val="accent2"/>
                </a:solidFill>
              </a:rPr>
              <a:t>се може утврдити споразумно пред општинским органом </a:t>
            </a:r>
            <a:r>
              <a:rPr lang="sr-Latn-RS" dirty="0" smtClean="0">
                <a:solidFill>
                  <a:schemeClr val="accent2"/>
                </a:solidFill>
              </a:rPr>
              <a:t>управ</a:t>
            </a:r>
            <a:r>
              <a:rPr lang="sr-Cyrl-RS" dirty="0" smtClean="0">
                <a:solidFill>
                  <a:schemeClr val="accent2"/>
                </a:solidFill>
              </a:rPr>
              <a:t>е</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У </a:t>
            </a:r>
            <a:r>
              <a:rPr lang="sr-Latn-RS" dirty="0">
                <a:solidFill>
                  <a:schemeClr val="accent2"/>
                </a:solidFill>
              </a:rPr>
              <a:t>случају да до закључења споразума не </a:t>
            </a:r>
            <a:r>
              <a:rPr lang="sr-Latn-RS" dirty="0" smtClean="0">
                <a:solidFill>
                  <a:schemeClr val="accent2"/>
                </a:solidFill>
              </a:rPr>
              <a:t>дође</a:t>
            </a:r>
            <a:r>
              <a:rPr lang="sr-Cyrl-RS" dirty="0" smtClean="0">
                <a:solidFill>
                  <a:schemeClr val="accent2"/>
                </a:solidFill>
              </a:rPr>
              <a:t>,</a:t>
            </a:r>
            <a:r>
              <a:rPr lang="sr-Latn-RS" dirty="0" smtClean="0">
                <a:solidFill>
                  <a:schemeClr val="accent2"/>
                </a:solidFill>
              </a:rPr>
              <a:t> </a:t>
            </a:r>
            <a:r>
              <a:rPr lang="sr-Latn-RS" dirty="0">
                <a:solidFill>
                  <a:schemeClr val="accent2"/>
                </a:solidFill>
              </a:rPr>
              <a:t>висину накнаде ће утврдити надлежни суд у ванпарничном поступку према правилима за утврђење </a:t>
            </a:r>
            <a:r>
              <a:rPr lang="sr-Latn-RS" dirty="0" smtClean="0">
                <a:solidFill>
                  <a:schemeClr val="accent2"/>
                </a:solidFill>
              </a:rPr>
              <a:t>нак</a:t>
            </a:r>
            <a:r>
              <a:rPr lang="sr-Cyrl-RS" dirty="0" smtClean="0">
                <a:solidFill>
                  <a:schemeClr val="accent2"/>
                </a:solidFill>
              </a:rPr>
              <a:t>на</a:t>
            </a:r>
            <a:r>
              <a:rPr lang="sr-Latn-RS" dirty="0" smtClean="0">
                <a:solidFill>
                  <a:schemeClr val="accent2"/>
                </a:solidFill>
              </a:rPr>
              <a:t>де </a:t>
            </a:r>
            <a:r>
              <a:rPr lang="sr-Latn-RS" dirty="0">
                <a:solidFill>
                  <a:schemeClr val="accent2"/>
                </a:solidFill>
              </a:rPr>
              <a:t>за експроприсано земљиште. Када се земљиште налази на коришћењу код средњих пољопривредних школа, ранији сопственик има право на новчану накнаду за одузето земљиште у висини која се по Закону о експропријацији плаћа ранијим сопственицима за експроприсано земљиште.</a:t>
            </a:r>
            <a:endParaRPr lang="en-US" dirty="0">
              <a:solidFill>
                <a:schemeClr val="accent2"/>
              </a:solidFill>
            </a:endParaRPr>
          </a:p>
          <a:p>
            <a:pPr algn="just"/>
            <a:r>
              <a:rPr lang="sr-Latn-RS" dirty="0">
                <a:solidFill>
                  <a:schemeClr val="accent2"/>
                </a:solidFill>
              </a:rPr>
              <a:t>Земљиштем које је прешло у друштвену својину по основима које прописује Закон о </a:t>
            </a:r>
            <a:r>
              <a:rPr lang="sr-Latn-RS" dirty="0" smtClean="0">
                <a:solidFill>
                  <a:schemeClr val="accent2"/>
                </a:solidFill>
              </a:rPr>
              <a:t>ПЗФ</a:t>
            </a:r>
            <a:r>
              <a:rPr lang="sr-Cyrl-RS" dirty="0" smtClean="0">
                <a:solidFill>
                  <a:schemeClr val="accent2"/>
                </a:solidFill>
              </a:rPr>
              <a:t>-</a:t>
            </a:r>
            <a:r>
              <a:rPr lang="sr-Latn-RS" dirty="0" smtClean="0">
                <a:solidFill>
                  <a:schemeClr val="accent2"/>
                </a:solidFill>
              </a:rPr>
              <a:t>y </a:t>
            </a:r>
            <a:r>
              <a:rPr lang="sr-Latn-RS" dirty="0">
                <a:solidFill>
                  <a:schemeClr val="accent2"/>
                </a:solidFill>
              </a:rPr>
              <a:t>забрањено је </a:t>
            </a:r>
            <a:r>
              <a:rPr lang="sr-Latn-RS" dirty="0" smtClean="0">
                <a:solidFill>
                  <a:schemeClr val="accent2"/>
                </a:solidFill>
              </a:rPr>
              <a:t>прометовати, </a:t>
            </a:r>
            <a:r>
              <a:rPr lang="sr-Latn-RS" dirty="0">
                <a:solidFill>
                  <a:schemeClr val="accent2"/>
                </a:solidFill>
              </a:rPr>
              <a:t>мењати му намену и вршити сваку другу врсту промета</a:t>
            </a:r>
            <a:r>
              <a:rPr lang="sr-Latn-RS" dirty="0" smtClean="0">
                <a:solidFill>
                  <a:schemeClr val="accent2"/>
                </a:solidFill>
              </a:rPr>
              <a:t>. Уговор </a:t>
            </a:r>
            <a:r>
              <a:rPr lang="sr-Latn-RS" dirty="0">
                <a:solidFill>
                  <a:schemeClr val="accent2"/>
                </a:solidFill>
              </a:rPr>
              <a:t>и сваки други правни посао закључен супротно установљеним забранама ништав је и не производи правно дејство</a:t>
            </a:r>
            <a:r>
              <a:rPr lang="sr-Latn-RS" dirty="0" smtClean="0">
                <a:solidFill>
                  <a:schemeClr val="accent2"/>
                </a:solidFill>
              </a:rPr>
              <a:t>. Ништав </a:t>
            </a:r>
            <a:r>
              <a:rPr lang="sr-Latn-RS" dirty="0">
                <a:solidFill>
                  <a:schemeClr val="accent2"/>
                </a:solidFill>
              </a:rPr>
              <a:t>је и уговор закључен после 28. августа 1990. године, којим се земљиште отуђује из друштвене својине.</a:t>
            </a:r>
            <a:endParaRPr lang="en-US" dirty="0">
              <a:solidFill>
                <a:schemeClr val="accent2"/>
              </a:solidFill>
            </a:endParaRPr>
          </a:p>
          <a:p>
            <a:endParaRPr lang="en-US" dirty="0"/>
          </a:p>
        </p:txBody>
      </p:sp>
    </p:spTree>
    <p:extLst>
      <p:ext uri="{BB962C8B-B14F-4D97-AF65-F5344CB8AC3E}">
        <p14:creationId xmlns:p14="http://schemas.microsoft.com/office/powerpoint/2010/main" val="128041788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27539"/>
            <a:ext cx="8596668" cy="5513824"/>
          </a:xfrm>
        </p:spPr>
        <p:txBody>
          <a:bodyPr/>
          <a:lstStyle/>
          <a:p>
            <a:pPr marL="0" indent="0">
              <a:buNone/>
            </a:pPr>
            <a:endParaRPr lang="sr-Cyrl-RS" dirty="0" smtClean="0"/>
          </a:p>
          <a:p>
            <a:pPr marL="0" indent="0" algn="just">
              <a:buNone/>
            </a:pPr>
            <a:r>
              <a:rPr lang="en-GB" dirty="0" err="1" smtClean="0">
                <a:solidFill>
                  <a:schemeClr val="accent2"/>
                </a:solidFill>
              </a:rPr>
              <a:t>Када</a:t>
            </a:r>
            <a:r>
              <a:rPr lang="en-GB" dirty="0" smtClean="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не</a:t>
            </a:r>
            <a:r>
              <a:rPr lang="en-GB" dirty="0">
                <a:solidFill>
                  <a:schemeClr val="accent2"/>
                </a:solidFill>
              </a:rPr>
              <a:t> </a:t>
            </a:r>
            <a:r>
              <a:rPr lang="en-GB" dirty="0" err="1">
                <a:solidFill>
                  <a:schemeClr val="accent2"/>
                </a:solidFill>
              </a:rPr>
              <a:t>може</a:t>
            </a:r>
            <a:r>
              <a:rPr lang="en-GB" dirty="0">
                <a:solidFill>
                  <a:schemeClr val="accent2"/>
                </a:solidFill>
              </a:rPr>
              <a:t> </a:t>
            </a:r>
            <a:r>
              <a:rPr lang="en-GB" dirty="0" err="1">
                <a:solidFill>
                  <a:schemeClr val="accent2"/>
                </a:solidFill>
              </a:rPr>
              <a:t>извршити</a:t>
            </a:r>
            <a:r>
              <a:rPr lang="en-GB" dirty="0">
                <a:solidFill>
                  <a:schemeClr val="accent2"/>
                </a:solidFill>
              </a:rPr>
              <a:t> </a:t>
            </a:r>
            <a:r>
              <a:rPr lang="en-GB" dirty="0" err="1">
                <a:solidFill>
                  <a:schemeClr val="accent2"/>
                </a:solidFill>
              </a:rPr>
              <a:t>повраћај</a:t>
            </a:r>
            <a:r>
              <a:rPr lang="en-GB" dirty="0">
                <a:solidFill>
                  <a:schemeClr val="accent2"/>
                </a:solidFill>
              </a:rPr>
              <a:t> </a:t>
            </a:r>
            <a:r>
              <a:rPr lang="en-GB" dirty="0" err="1">
                <a:solidFill>
                  <a:schemeClr val="accent2"/>
                </a:solidFill>
              </a:rPr>
              <a:t>земљишта</a:t>
            </a:r>
            <a:r>
              <a:rPr lang="en-GB" dirty="0">
                <a:solidFill>
                  <a:schemeClr val="accent2"/>
                </a:solidFill>
              </a:rPr>
              <a:t> </a:t>
            </a:r>
            <a:r>
              <a:rPr lang="en-GB" dirty="0" err="1">
                <a:solidFill>
                  <a:schemeClr val="accent2"/>
                </a:solidFill>
              </a:rPr>
              <a:t>ранијем</a:t>
            </a:r>
            <a:r>
              <a:rPr lang="en-GB" dirty="0">
                <a:solidFill>
                  <a:schemeClr val="accent2"/>
                </a:solidFill>
              </a:rPr>
              <a:t> </a:t>
            </a:r>
            <a:r>
              <a:rPr lang="en-GB" dirty="0" err="1">
                <a:solidFill>
                  <a:schemeClr val="accent2"/>
                </a:solidFill>
              </a:rPr>
              <a:t>сопственику</a:t>
            </a:r>
            <a:r>
              <a:rPr lang="en-GB" dirty="0">
                <a:solidFill>
                  <a:schemeClr val="accent2"/>
                </a:solidFill>
              </a:rPr>
              <a:t> </a:t>
            </a:r>
            <a:r>
              <a:rPr lang="en-GB" dirty="0" err="1">
                <a:solidFill>
                  <a:schemeClr val="accent2"/>
                </a:solidFill>
              </a:rPr>
              <a:t>нити</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може</a:t>
            </a:r>
            <a:r>
              <a:rPr lang="en-GB" dirty="0">
                <a:solidFill>
                  <a:schemeClr val="accent2"/>
                </a:solidFill>
              </a:rPr>
              <a:t> </a:t>
            </a:r>
            <a:r>
              <a:rPr lang="en-GB" dirty="0" err="1">
                <a:solidFill>
                  <a:schemeClr val="accent2"/>
                </a:solidFill>
              </a:rPr>
              <a:t>дати</a:t>
            </a:r>
            <a:r>
              <a:rPr lang="en-GB" dirty="0">
                <a:solidFill>
                  <a:schemeClr val="accent2"/>
                </a:solidFill>
              </a:rPr>
              <a:t> у </a:t>
            </a:r>
            <a:r>
              <a:rPr lang="en-GB" dirty="0" err="1">
                <a:solidFill>
                  <a:schemeClr val="accent2"/>
                </a:solidFill>
              </a:rPr>
              <a:t>својину</a:t>
            </a:r>
            <a:r>
              <a:rPr lang="en-GB" dirty="0">
                <a:solidFill>
                  <a:schemeClr val="accent2"/>
                </a:solidFill>
              </a:rPr>
              <a:t> </a:t>
            </a:r>
            <a:r>
              <a:rPr lang="en-GB" dirty="0" err="1">
                <a:solidFill>
                  <a:schemeClr val="accent2"/>
                </a:solidFill>
              </a:rPr>
              <a:t>друго</a:t>
            </a:r>
            <a:r>
              <a:rPr lang="en-GB" dirty="0">
                <a:solidFill>
                  <a:schemeClr val="accent2"/>
                </a:solidFill>
              </a:rPr>
              <a:t> </a:t>
            </a:r>
            <a:r>
              <a:rPr lang="en-GB" dirty="0" err="1">
                <a:solidFill>
                  <a:schemeClr val="accent2"/>
                </a:solidFill>
              </a:rPr>
              <a:t>одговарајуће</a:t>
            </a:r>
            <a:r>
              <a:rPr lang="en-GB" dirty="0">
                <a:solidFill>
                  <a:schemeClr val="accent2"/>
                </a:solidFill>
              </a:rPr>
              <a:t> </a:t>
            </a:r>
            <a:r>
              <a:rPr lang="en-GB" dirty="0" err="1">
                <a:solidFill>
                  <a:schemeClr val="accent2"/>
                </a:solidFill>
              </a:rPr>
              <a:t>земљиште</a:t>
            </a:r>
            <a:r>
              <a:rPr lang="en-GB" dirty="0">
                <a:solidFill>
                  <a:schemeClr val="accent2"/>
                </a:solidFill>
              </a:rPr>
              <a:t> </a:t>
            </a:r>
            <a:r>
              <a:rPr lang="en-GB" dirty="0" err="1">
                <a:solidFill>
                  <a:schemeClr val="accent2"/>
                </a:solidFill>
              </a:rPr>
              <a:t>које</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утврђује</a:t>
            </a:r>
            <a:r>
              <a:rPr lang="en-GB" dirty="0">
                <a:solidFill>
                  <a:schemeClr val="accent2"/>
                </a:solidFill>
              </a:rPr>
              <a:t> у </a:t>
            </a:r>
            <a:r>
              <a:rPr lang="en-GB" dirty="0" err="1">
                <a:solidFill>
                  <a:schemeClr val="accent2"/>
                </a:solidFill>
              </a:rPr>
              <a:t>посебном</a:t>
            </a:r>
            <a:r>
              <a:rPr lang="en-GB" dirty="0">
                <a:solidFill>
                  <a:schemeClr val="accent2"/>
                </a:solidFill>
              </a:rPr>
              <a:t> </a:t>
            </a:r>
            <a:r>
              <a:rPr lang="en-GB" dirty="0" err="1">
                <a:solidFill>
                  <a:schemeClr val="accent2"/>
                </a:solidFill>
              </a:rPr>
              <a:t>поступку</a:t>
            </a:r>
            <a:r>
              <a:rPr lang="en-GB" dirty="0">
                <a:solidFill>
                  <a:schemeClr val="accent2"/>
                </a:solidFill>
              </a:rPr>
              <a:t> </a:t>
            </a:r>
            <a:r>
              <a:rPr lang="en-GB" dirty="0" err="1">
                <a:solidFill>
                  <a:schemeClr val="accent2"/>
                </a:solidFill>
              </a:rPr>
              <a:t>који</a:t>
            </a:r>
            <a:r>
              <a:rPr lang="en-GB" dirty="0">
                <a:solidFill>
                  <a:schemeClr val="accent2"/>
                </a:solidFill>
              </a:rPr>
              <a:t> </a:t>
            </a:r>
            <a:r>
              <a:rPr lang="en-GB" dirty="0" err="1">
                <a:solidFill>
                  <a:schemeClr val="accent2"/>
                </a:solidFill>
              </a:rPr>
              <a:t>ближе</a:t>
            </a:r>
            <a:r>
              <a:rPr lang="en-GB" dirty="0">
                <a:solidFill>
                  <a:schemeClr val="accent2"/>
                </a:solidFill>
              </a:rPr>
              <a:t> </a:t>
            </a:r>
            <a:r>
              <a:rPr lang="en-GB" dirty="0" err="1">
                <a:solidFill>
                  <a:schemeClr val="accent2"/>
                </a:solidFill>
              </a:rPr>
              <a:t>уређује</a:t>
            </a:r>
            <a:r>
              <a:rPr lang="en-GB" dirty="0">
                <a:solidFill>
                  <a:schemeClr val="accent2"/>
                </a:solidFill>
              </a:rPr>
              <a:t> </a:t>
            </a:r>
            <a:r>
              <a:rPr lang="en-GB" dirty="0" err="1">
                <a:solidFill>
                  <a:schemeClr val="accent2"/>
                </a:solidFill>
              </a:rPr>
              <a:t>Уредба</a:t>
            </a:r>
            <a:r>
              <a:rPr lang="en-GB" dirty="0">
                <a:solidFill>
                  <a:schemeClr val="accent2"/>
                </a:solidFill>
              </a:rPr>
              <a:t> о </a:t>
            </a:r>
            <a:r>
              <a:rPr lang="en-GB" dirty="0" err="1">
                <a:solidFill>
                  <a:schemeClr val="accent2"/>
                </a:solidFill>
              </a:rPr>
              <a:t>спровођењу</a:t>
            </a:r>
            <a:r>
              <a:rPr lang="en-GB" dirty="0">
                <a:solidFill>
                  <a:schemeClr val="accent2"/>
                </a:solidFill>
              </a:rPr>
              <a:t> </a:t>
            </a:r>
            <a:r>
              <a:rPr lang="en-GB" dirty="0" err="1">
                <a:solidFill>
                  <a:schemeClr val="accent2"/>
                </a:solidFill>
              </a:rPr>
              <a:t>Закона</a:t>
            </a:r>
            <a:r>
              <a:rPr lang="en-GB" dirty="0">
                <a:solidFill>
                  <a:schemeClr val="accent2"/>
                </a:solidFill>
              </a:rPr>
              <a:t> о ПЗФ</a:t>
            </a:r>
            <a:r>
              <a:rPr lang="sr-Latn-RS" dirty="0">
                <a:solidFill>
                  <a:schemeClr val="accent2"/>
                </a:solidFill>
              </a:rPr>
              <a:t>-</a:t>
            </a:r>
            <a:r>
              <a:rPr lang="en-GB" dirty="0" smtClean="0">
                <a:solidFill>
                  <a:schemeClr val="accent2"/>
                </a:solidFill>
              </a:rPr>
              <a:t>у</a:t>
            </a:r>
            <a:r>
              <a:rPr lang="sr-Latn-RS" dirty="0" smtClean="0">
                <a:solidFill>
                  <a:schemeClr val="accent2"/>
                </a:solidFill>
              </a:rPr>
              <a:t>, </a:t>
            </a:r>
            <a:r>
              <a:rPr lang="en-GB" dirty="0" smtClean="0">
                <a:solidFill>
                  <a:schemeClr val="accent2"/>
                </a:solidFill>
              </a:rPr>
              <a:t> </a:t>
            </a:r>
            <a:r>
              <a:rPr lang="en-GB" dirty="0" err="1" smtClean="0">
                <a:solidFill>
                  <a:schemeClr val="accent2"/>
                </a:solidFill>
              </a:rPr>
              <a:t>об</a:t>
            </a:r>
            <a:r>
              <a:rPr lang="sr-Cyrl-RS" dirty="0" smtClean="0">
                <a:solidFill>
                  <a:schemeClr val="accent2"/>
                </a:solidFill>
              </a:rPr>
              <a:t>в</a:t>
            </a:r>
            <a:r>
              <a:rPr lang="en-GB" dirty="0" err="1" smtClean="0">
                <a:solidFill>
                  <a:schemeClr val="accent2"/>
                </a:solidFill>
              </a:rPr>
              <a:t>езници</a:t>
            </a:r>
            <a:r>
              <a:rPr lang="en-GB" dirty="0" smtClean="0">
                <a:solidFill>
                  <a:schemeClr val="accent2"/>
                </a:solidFill>
              </a:rPr>
              <a:t> </a:t>
            </a:r>
            <a:r>
              <a:rPr lang="en-GB" dirty="0" err="1">
                <a:solidFill>
                  <a:schemeClr val="accent2"/>
                </a:solidFill>
              </a:rPr>
              <a:t>исплате</a:t>
            </a:r>
            <a:r>
              <a:rPr lang="en-GB" dirty="0">
                <a:solidFill>
                  <a:schemeClr val="accent2"/>
                </a:solidFill>
              </a:rPr>
              <a:t> </a:t>
            </a:r>
            <a:r>
              <a:rPr lang="en-GB" dirty="0" err="1">
                <a:solidFill>
                  <a:schemeClr val="accent2"/>
                </a:solidFill>
              </a:rPr>
              <a:t>накнаде</a:t>
            </a:r>
            <a:r>
              <a:rPr lang="en-GB" dirty="0">
                <a:solidFill>
                  <a:schemeClr val="accent2"/>
                </a:solidFill>
              </a:rPr>
              <a:t> </a:t>
            </a:r>
            <a:r>
              <a:rPr lang="en-GB" dirty="0" err="1">
                <a:solidFill>
                  <a:schemeClr val="accent2"/>
                </a:solidFill>
              </a:rPr>
              <a:t>су</a:t>
            </a:r>
            <a:r>
              <a:rPr lang="en-GB" dirty="0">
                <a:solidFill>
                  <a:schemeClr val="accent2"/>
                </a:solidFill>
              </a:rPr>
              <a:t> </a:t>
            </a:r>
            <a:r>
              <a:rPr lang="en-GB" dirty="0" err="1">
                <a:solidFill>
                  <a:schemeClr val="accent2"/>
                </a:solidFill>
              </a:rPr>
              <a:t>према</a:t>
            </a:r>
            <a:r>
              <a:rPr lang="en-GB" dirty="0">
                <a:solidFill>
                  <a:schemeClr val="accent2"/>
                </a:solidFill>
              </a:rPr>
              <a:t> </a:t>
            </a:r>
            <a:r>
              <a:rPr lang="en-GB" dirty="0" err="1" smtClean="0">
                <a:solidFill>
                  <a:schemeClr val="accent2"/>
                </a:solidFill>
              </a:rPr>
              <a:t>следећем</a:t>
            </a:r>
            <a:r>
              <a:rPr lang="sr-Cyrl-RS" dirty="0" smtClean="0">
                <a:solidFill>
                  <a:schemeClr val="accent2"/>
                </a:solidFill>
              </a:rPr>
              <a:t>,</a:t>
            </a:r>
            <a:r>
              <a:rPr lang="en-GB" dirty="0" smtClean="0">
                <a:solidFill>
                  <a:schemeClr val="accent2"/>
                </a:solidFill>
              </a:rPr>
              <a:t> </a:t>
            </a:r>
            <a:r>
              <a:rPr lang="en-GB" dirty="0" err="1">
                <a:solidFill>
                  <a:schemeClr val="accent2"/>
                </a:solidFill>
              </a:rPr>
              <a:t>каскадно</a:t>
            </a:r>
            <a:r>
              <a:rPr lang="en-GB" dirty="0">
                <a:solidFill>
                  <a:schemeClr val="accent2"/>
                </a:solidFill>
              </a:rPr>
              <a:t> </a:t>
            </a:r>
            <a:r>
              <a:rPr lang="en-GB" dirty="0" err="1">
                <a:solidFill>
                  <a:schemeClr val="accent2"/>
                </a:solidFill>
              </a:rPr>
              <a:t>супсидијерном</a:t>
            </a:r>
            <a:r>
              <a:rPr lang="en-GB" dirty="0">
                <a:solidFill>
                  <a:schemeClr val="accent2"/>
                </a:solidFill>
              </a:rPr>
              <a:t> </a:t>
            </a:r>
            <a:r>
              <a:rPr lang="en-GB" dirty="0" err="1" smtClean="0">
                <a:solidFill>
                  <a:schemeClr val="accent2"/>
                </a:solidFill>
              </a:rPr>
              <a:t>редоследу</a:t>
            </a:r>
            <a:r>
              <a:rPr lang="sr-Cyrl-RS" dirty="0" smtClean="0">
                <a:solidFill>
                  <a:schemeClr val="accent2"/>
                </a:solidFill>
              </a:rPr>
              <a:t> :</a:t>
            </a:r>
            <a:r>
              <a:rPr lang="en-GB" dirty="0" smtClean="0">
                <a:solidFill>
                  <a:schemeClr val="accent2"/>
                </a:solidFill>
              </a:rPr>
              <a:t> </a:t>
            </a:r>
            <a:r>
              <a:rPr lang="en-GB" dirty="0" err="1">
                <a:solidFill>
                  <a:schemeClr val="accent2"/>
                </a:solidFill>
              </a:rPr>
              <a:t>организација</a:t>
            </a:r>
            <a:r>
              <a:rPr lang="en-GB" dirty="0">
                <a:solidFill>
                  <a:schemeClr val="accent2"/>
                </a:solidFill>
              </a:rPr>
              <a:t> </a:t>
            </a:r>
            <a:r>
              <a:rPr lang="en-GB" dirty="0" err="1">
                <a:solidFill>
                  <a:schemeClr val="accent2"/>
                </a:solidFill>
              </a:rPr>
              <a:t>која</a:t>
            </a:r>
            <a:r>
              <a:rPr lang="en-GB" dirty="0">
                <a:solidFill>
                  <a:schemeClr val="accent2"/>
                </a:solidFill>
              </a:rPr>
              <a:t> </a:t>
            </a:r>
            <a:r>
              <a:rPr lang="en-GB" dirty="0" err="1">
                <a:solidFill>
                  <a:schemeClr val="accent2"/>
                </a:solidFill>
              </a:rPr>
              <a:t>користи</a:t>
            </a:r>
            <a:r>
              <a:rPr lang="en-GB" dirty="0">
                <a:solidFill>
                  <a:schemeClr val="accent2"/>
                </a:solidFill>
              </a:rPr>
              <a:t> </a:t>
            </a:r>
            <a:r>
              <a:rPr lang="en-GB" dirty="0" err="1">
                <a:solidFill>
                  <a:schemeClr val="accent2"/>
                </a:solidFill>
              </a:rPr>
              <a:t>земљиште</a:t>
            </a:r>
            <a:r>
              <a:rPr lang="en-GB" dirty="0">
                <a:solidFill>
                  <a:schemeClr val="accent2"/>
                </a:solidFill>
              </a:rPr>
              <a:t> у </a:t>
            </a:r>
            <a:r>
              <a:rPr lang="en-GB" dirty="0" err="1">
                <a:solidFill>
                  <a:schemeClr val="accent2"/>
                </a:solidFill>
              </a:rPr>
              <a:t>моменту</a:t>
            </a:r>
            <a:r>
              <a:rPr lang="en-GB" dirty="0">
                <a:solidFill>
                  <a:schemeClr val="accent2"/>
                </a:solidFill>
              </a:rPr>
              <a:t> </a:t>
            </a:r>
            <a:r>
              <a:rPr lang="en-GB" dirty="0" err="1">
                <a:solidFill>
                  <a:schemeClr val="accent2"/>
                </a:solidFill>
              </a:rPr>
              <a:t>одређивања</a:t>
            </a:r>
            <a:r>
              <a:rPr lang="en-GB" dirty="0">
                <a:solidFill>
                  <a:schemeClr val="accent2"/>
                </a:solidFill>
              </a:rPr>
              <a:t> </a:t>
            </a:r>
            <a:r>
              <a:rPr lang="en-GB" dirty="0" err="1" smtClean="0">
                <a:solidFill>
                  <a:schemeClr val="accent2"/>
                </a:solidFill>
              </a:rPr>
              <a:t>наканде</a:t>
            </a:r>
            <a:r>
              <a:rPr lang="sr-Latn-RS" dirty="0" smtClean="0">
                <a:solidFill>
                  <a:schemeClr val="accent2"/>
                </a:solidFill>
              </a:rPr>
              <a:t>, </a:t>
            </a:r>
            <a:r>
              <a:rPr lang="en-GB" dirty="0" err="1">
                <a:solidFill>
                  <a:schemeClr val="accent2"/>
                </a:solidFill>
              </a:rPr>
              <a:t>када</a:t>
            </a:r>
            <a:r>
              <a:rPr lang="en-GB" dirty="0">
                <a:solidFill>
                  <a:schemeClr val="accent2"/>
                </a:solidFill>
              </a:rPr>
              <a:t> </a:t>
            </a:r>
            <a:r>
              <a:rPr lang="en-GB" dirty="0" err="1">
                <a:solidFill>
                  <a:schemeClr val="accent2"/>
                </a:solidFill>
              </a:rPr>
              <a:t>је</a:t>
            </a:r>
            <a:r>
              <a:rPr lang="en-GB" dirty="0">
                <a:solidFill>
                  <a:schemeClr val="accent2"/>
                </a:solidFill>
              </a:rPr>
              <a:t> </a:t>
            </a:r>
            <a:r>
              <a:rPr lang="en-GB" dirty="0" err="1">
                <a:solidFill>
                  <a:schemeClr val="accent2"/>
                </a:solidFill>
              </a:rPr>
              <a:t>земљиште</a:t>
            </a:r>
            <a:r>
              <a:rPr lang="en-GB" dirty="0">
                <a:solidFill>
                  <a:schemeClr val="accent2"/>
                </a:solidFill>
              </a:rPr>
              <a:t> у </a:t>
            </a:r>
            <a:r>
              <a:rPr lang="en-GB" dirty="0" err="1">
                <a:solidFill>
                  <a:schemeClr val="accent2"/>
                </a:solidFill>
              </a:rPr>
              <a:t>приватној</a:t>
            </a:r>
            <a:r>
              <a:rPr lang="en-GB" dirty="0">
                <a:solidFill>
                  <a:schemeClr val="accent2"/>
                </a:solidFill>
              </a:rPr>
              <a:t> </a:t>
            </a:r>
            <a:r>
              <a:rPr lang="en-GB" dirty="0" err="1">
                <a:solidFill>
                  <a:schemeClr val="accent2"/>
                </a:solidFill>
              </a:rPr>
              <a:t>својини</a:t>
            </a:r>
            <a:r>
              <a:rPr lang="en-GB" dirty="0">
                <a:solidFill>
                  <a:schemeClr val="accent2"/>
                </a:solidFill>
              </a:rPr>
              <a:t> </a:t>
            </a:r>
            <a:r>
              <a:rPr lang="en-GB" dirty="0" err="1">
                <a:solidFill>
                  <a:schemeClr val="accent2"/>
                </a:solidFill>
              </a:rPr>
              <a:t>организација</a:t>
            </a:r>
            <a:r>
              <a:rPr lang="en-GB" dirty="0">
                <a:solidFill>
                  <a:schemeClr val="accent2"/>
                </a:solidFill>
              </a:rPr>
              <a:t> </a:t>
            </a:r>
            <a:r>
              <a:rPr lang="en-GB" dirty="0" err="1">
                <a:solidFill>
                  <a:schemeClr val="accent2"/>
                </a:solidFill>
              </a:rPr>
              <a:t>која</a:t>
            </a:r>
            <a:r>
              <a:rPr lang="en-GB" dirty="0">
                <a:solidFill>
                  <a:schemeClr val="accent2"/>
                </a:solidFill>
              </a:rPr>
              <a:t> </a:t>
            </a:r>
            <a:r>
              <a:rPr lang="en-GB" dirty="0" err="1">
                <a:solidFill>
                  <a:schemeClr val="accent2"/>
                </a:solidFill>
              </a:rPr>
              <a:t>је</a:t>
            </a:r>
            <a:r>
              <a:rPr lang="en-GB" dirty="0">
                <a:solidFill>
                  <a:schemeClr val="accent2"/>
                </a:solidFill>
              </a:rPr>
              <a:t> </a:t>
            </a:r>
            <a:r>
              <a:rPr lang="en-GB" dirty="0" err="1">
                <a:solidFill>
                  <a:schemeClr val="accent2"/>
                </a:solidFill>
              </a:rPr>
              <a:t>отуђила</a:t>
            </a:r>
            <a:r>
              <a:rPr lang="en-GB" dirty="0">
                <a:solidFill>
                  <a:schemeClr val="accent2"/>
                </a:solidFill>
              </a:rPr>
              <a:t> </a:t>
            </a:r>
            <a:r>
              <a:rPr lang="en-GB" dirty="0" err="1">
                <a:solidFill>
                  <a:schemeClr val="accent2"/>
                </a:solidFill>
              </a:rPr>
              <a:t>земљиште</a:t>
            </a:r>
            <a:r>
              <a:rPr lang="en-GB" dirty="0">
                <a:solidFill>
                  <a:schemeClr val="accent2"/>
                </a:solidFill>
              </a:rPr>
              <a:t> у </a:t>
            </a:r>
            <a:r>
              <a:rPr lang="en-GB" dirty="0" err="1">
                <a:solidFill>
                  <a:schemeClr val="accent2"/>
                </a:solidFill>
              </a:rPr>
              <a:t>случају</a:t>
            </a:r>
            <a:r>
              <a:rPr lang="en-GB" dirty="0">
                <a:solidFill>
                  <a:schemeClr val="accent2"/>
                </a:solidFill>
              </a:rPr>
              <a:t> </a:t>
            </a:r>
            <a:r>
              <a:rPr lang="en-GB" dirty="0" err="1">
                <a:solidFill>
                  <a:schemeClr val="accent2"/>
                </a:solidFill>
              </a:rPr>
              <a:t>када</a:t>
            </a:r>
            <a:r>
              <a:rPr lang="en-GB" dirty="0">
                <a:solidFill>
                  <a:schemeClr val="accent2"/>
                </a:solidFill>
              </a:rPr>
              <a:t> </a:t>
            </a:r>
            <a:r>
              <a:rPr lang="en-GB" dirty="0" err="1">
                <a:solidFill>
                  <a:schemeClr val="accent2"/>
                </a:solidFill>
              </a:rPr>
              <a:t>организација</a:t>
            </a:r>
            <a:r>
              <a:rPr lang="en-GB" dirty="0">
                <a:solidFill>
                  <a:schemeClr val="accent2"/>
                </a:solidFill>
              </a:rPr>
              <a:t> </a:t>
            </a:r>
            <a:r>
              <a:rPr lang="en-GB" dirty="0" err="1">
                <a:solidFill>
                  <a:schemeClr val="accent2"/>
                </a:solidFill>
              </a:rPr>
              <a:t>није</a:t>
            </a:r>
            <a:r>
              <a:rPr lang="en-GB" dirty="0">
                <a:solidFill>
                  <a:schemeClr val="accent2"/>
                </a:solidFill>
              </a:rPr>
              <a:t> у </a:t>
            </a:r>
            <a:r>
              <a:rPr lang="en-GB" dirty="0" err="1">
                <a:solidFill>
                  <a:schemeClr val="accent2"/>
                </a:solidFill>
              </a:rPr>
              <a:t>могућности</a:t>
            </a:r>
            <a:r>
              <a:rPr lang="en-GB" dirty="0">
                <a:solidFill>
                  <a:schemeClr val="accent2"/>
                </a:solidFill>
              </a:rPr>
              <a:t> </a:t>
            </a:r>
            <a:r>
              <a:rPr lang="en-GB" dirty="0" err="1">
                <a:solidFill>
                  <a:schemeClr val="accent2"/>
                </a:solidFill>
              </a:rPr>
              <a:t>да</a:t>
            </a:r>
            <a:r>
              <a:rPr lang="en-GB" dirty="0">
                <a:solidFill>
                  <a:schemeClr val="accent2"/>
                </a:solidFill>
              </a:rPr>
              <a:t> </a:t>
            </a:r>
            <a:r>
              <a:rPr lang="en-GB" dirty="0" err="1">
                <a:solidFill>
                  <a:schemeClr val="accent2"/>
                </a:solidFill>
              </a:rPr>
              <a:t>исплати</a:t>
            </a:r>
            <a:r>
              <a:rPr lang="en-GB" dirty="0">
                <a:solidFill>
                  <a:schemeClr val="accent2"/>
                </a:solidFill>
              </a:rPr>
              <a:t> </a:t>
            </a:r>
            <a:r>
              <a:rPr lang="en-GB" dirty="0" err="1" smtClean="0">
                <a:solidFill>
                  <a:schemeClr val="accent2"/>
                </a:solidFill>
              </a:rPr>
              <a:t>нак</a:t>
            </a:r>
            <a:r>
              <a:rPr lang="sr-Cyrl-RS" dirty="0" smtClean="0">
                <a:solidFill>
                  <a:schemeClr val="accent2"/>
                </a:solidFill>
              </a:rPr>
              <a:t>на</a:t>
            </a:r>
            <a:r>
              <a:rPr lang="en-GB" dirty="0" err="1" smtClean="0">
                <a:solidFill>
                  <a:schemeClr val="accent2"/>
                </a:solidFill>
              </a:rPr>
              <a:t>ду</a:t>
            </a:r>
            <a:r>
              <a:rPr lang="en-GB" dirty="0" smtClean="0">
                <a:solidFill>
                  <a:schemeClr val="accent2"/>
                </a:solidFill>
              </a:rPr>
              <a:t> </a:t>
            </a:r>
            <a:r>
              <a:rPr lang="en-GB" dirty="0" err="1">
                <a:solidFill>
                  <a:schemeClr val="accent2"/>
                </a:solidFill>
              </a:rPr>
              <a:t>обавезу</a:t>
            </a:r>
            <a:r>
              <a:rPr lang="en-GB" dirty="0">
                <a:solidFill>
                  <a:schemeClr val="accent2"/>
                </a:solidFill>
              </a:rPr>
              <a:t> </a:t>
            </a:r>
            <a:r>
              <a:rPr lang="en-GB" dirty="0" err="1" smtClean="0">
                <a:solidFill>
                  <a:schemeClr val="accent2"/>
                </a:solidFill>
              </a:rPr>
              <a:t>плаћања</a:t>
            </a:r>
            <a:r>
              <a:rPr lang="sr-Cyrl-RS" dirty="0" smtClean="0">
                <a:solidFill>
                  <a:schemeClr val="accent2"/>
                </a:solidFill>
              </a:rPr>
              <a:t>,</a:t>
            </a:r>
            <a:r>
              <a:rPr lang="en-GB" dirty="0" smtClean="0">
                <a:solidFill>
                  <a:schemeClr val="accent2"/>
                </a:solidFill>
              </a:rPr>
              <a:t> </a:t>
            </a:r>
            <a:r>
              <a:rPr lang="en-GB" dirty="0" err="1">
                <a:solidFill>
                  <a:schemeClr val="accent2"/>
                </a:solidFill>
              </a:rPr>
              <a:t>извршиће</a:t>
            </a:r>
            <a:r>
              <a:rPr lang="en-GB" dirty="0">
                <a:solidFill>
                  <a:schemeClr val="accent2"/>
                </a:solidFill>
              </a:rPr>
              <a:t> </a:t>
            </a:r>
            <a:r>
              <a:rPr lang="en-GB" dirty="0" err="1">
                <a:solidFill>
                  <a:schemeClr val="accent2"/>
                </a:solidFill>
              </a:rPr>
              <a:t>општина</a:t>
            </a:r>
            <a:r>
              <a:rPr lang="en-GB" dirty="0">
                <a:solidFill>
                  <a:schemeClr val="accent2"/>
                </a:solidFill>
              </a:rPr>
              <a:t> и </a:t>
            </a:r>
            <a:r>
              <a:rPr lang="en-GB" dirty="0" err="1">
                <a:solidFill>
                  <a:schemeClr val="accent2"/>
                </a:solidFill>
              </a:rPr>
              <a:t>на</a:t>
            </a:r>
            <a:r>
              <a:rPr lang="en-GB" dirty="0">
                <a:solidFill>
                  <a:schemeClr val="accent2"/>
                </a:solidFill>
              </a:rPr>
              <a:t> </a:t>
            </a:r>
            <a:r>
              <a:rPr lang="en-GB" dirty="0" err="1">
                <a:solidFill>
                  <a:schemeClr val="accent2"/>
                </a:solidFill>
              </a:rPr>
              <a:t>крају</a:t>
            </a:r>
            <a:r>
              <a:rPr lang="en-GB" dirty="0">
                <a:solidFill>
                  <a:schemeClr val="accent2"/>
                </a:solidFill>
              </a:rPr>
              <a:t> </a:t>
            </a:r>
            <a:r>
              <a:rPr lang="en-GB" dirty="0" err="1">
                <a:solidFill>
                  <a:schemeClr val="accent2"/>
                </a:solidFill>
              </a:rPr>
              <a:t>ако</a:t>
            </a:r>
            <a:r>
              <a:rPr lang="en-GB" dirty="0">
                <a:solidFill>
                  <a:schemeClr val="accent2"/>
                </a:solidFill>
              </a:rPr>
              <a:t> </a:t>
            </a:r>
            <a:r>
              <a:rPr lang="en-GB" dirty="0" err="1">
                <a:solidFill>
                  <a:schemeClr val="accent2"/>
                </a:solidFill>
              </a:rPr>
              <a:t>општина</a:t>
            </a:r>
            <a:r>
              <a:rPr lang="en-GB" dirty="0">
                <a:solidFill>
                  <a:schemeClr val="accent2"/>
                </a:solidFill>
              </a:rPr>
              <a:t> </a:t>
            </a:r>
            <a:r>
              <a:rPr lang="en-GB" dirty="0" err="1">
                <a:solidFill>
                  <a:schemeClr val="accent2"/>
                </a:solidFill>
              </a:rPr>
              <a:t>није</a:t>
            </a:r>
            <a:r>
              <a:rPr lang="en-GB" dirty="0">
                <a:solidFill>
                  <a:schemeClr val="accent2"/>
                </a:solidFill>
              </a:rPr>
              <a:t> у </a:t>
            </a:r>
            <a:r>
              <a:rPr lang="en-GB" dirty="0" err="1">
                <a:solidFill>
                  <a:schemeClr val="accent2"/>
                </a:solidFill>
              </a:rPr>
              <a:t>могућности</a:t>
            </a:r>
            <a:r>
              <a:rPr lang="en-GB" dirty="0">
                <a:solidFill>
                  <a:schemeClr val="accent2"/>
                </a:solidFill>
              </a:rPr>
              <a:t> </a:t>
            </a:r>
            <a:r>
              <a:rPr lang="en-GB" dirty="0" err="1">
                <a:solidFill>
                  <a:schemeClr val="accent2"/>
                </a:solidFill>
              </a:rPr>
              <a:t>да</a:t>
            </a:r>
            <a:r>
              <a:rPr lang="en-GB" dirty="0">
                <a:solidFill>
                  <a:schemeClr val="accent2"/>
                </a:solidFill>
              </a:rPr>
              <a:t> </a:t>
            </a:r>
            <a:r>
              <a:rPr lang="en-GB" dirty="0" err="1">
                <a:solidFill>
                  <a:schemeClr val="accent2"/>
                </a:solidFill>
              </a:rPr>
              <a:t>изврши</a:t>
            </a:r>
            <a:r>
              <a:rPr lang="en-GB" dirty="0">
                <a:solidFill>
                  <a:schemeClr val="accent2"/>
                </a:solidFill>
              </a:rPr>
              <a:t> </a:t>
            </a:r>
            <a:r>
              <a:rPr lang="en-GB" dirty="0" err="1">
                <a:solidFill>
                  <a:schemeClr val="accent2"/>
                </a:solidFill>
              </a:rPr>
              <a:t>исплату</a:t>
            </a:r>
            <a:r>
              <a:rPr lang="en-GB" dirty="0">
                <a:solidFill>
                  <a:schemeClr val="accent2"/>
                </a:solidFill>
              </a:rPr>
              <a:t> </a:t>
            </a:r>
            <a:r>
              <a:rPr lang="en-GB" dirty="0" err="1" smtClean="0">
                <a:solidFill>
                  <a:schemeClr val="accent2"/>
                </a:solidFill>
              </a:rPr>
              <a:t>накнаде</a:t>
            </a:r>
            <a:r>
              <a:rPr lang="sr-Cyrl-RS" dirty="0" smtClean="0">
                <a:solidFill>
                  <a:schemeClr val="accent2"/>
                </a:solidFill>
              </a:rPr>
              <a:t>,</a:t>
            </a:r>
            <a:r>
              <a:rPr lang="en-GB" dirty="0" smtClean="0">
                <a:solidFill>
                  <a:schemeClr val="accent2"/>
                </a:solidFill>
              </a:rPr>
              <a:t> </a:t>
            </a:r>
            <a:r>
              <a:rPr lang="en-GB" dirty="0" err="1">
                <a:solidFill>
                  <a:schemeClr val="accent2"/>
                </a:solidFill>
              </a:rPr>
              <a:t>исту</a:t>
            </a:r>
            <a:r>
              <a:rPr lang="en-GB" dirty="0">
                <a:solidFill>
                  <a:schemeClr val="accent2"/>
                </a:solidFill>
              </a:rPr>
              <a:t> </a:t>
            </a:r>
            <a:r>
              <a:rPr lang="en-GB" dirty="0" err="1">
                <a:solidFill>
                  <a:schemeClr val="accent2"/>
                </a:solidFill>
              </a:rPr>
              <a:t>ће</a:t>
            </a:r>
            <a:r>
              <a:rPr lang="en-GB" dirty="0">
                <a:solidFill>
                  <a:schemeClr val="accent2"/>
                </a:solidFill>
              </a:rPr>
              <a:t> </a:t>
            </a:r>
            <a:r>
              <a:rPr lang="en-GB" dirty="0" err="1">
                <a:solidFill>
                  <a:schemeClr val="accent2"/>
                </a:solidFill>
              </a:rPr>
              <a:t>платити</a:t>
            </a:r>
            <a:r>
              <a:rPr lang="en-GB" dirty="0">
                <a:solidFill>
                  <a:schemeClr val="accent2"/>
                </a:solidFill>
              </a:rPr>
              <a:t> </a:t>
            </a:r>
            <a:r>
              <a:rPr lang="en-GB" dirty="0" err="1">
                <a:solidFill>
                  <a:schemeClr val="accent2"/>
                </a:solidFill>
              </a:rPr>
              <a:t>Република</a:t>
            </a:r>
            <a:r>
              <a:rPr lang="en-GB" dirty="0">
                <a:solidFill>
                  <a:schemeClr val="accent2"/>
                </a:solidFill>
              </a:rPr>
              <a:t> </a:t>
            </a:r>
            <a:r>
              <a:rPr lang="en-GB" dirty="0" err="1">
                <a:solidFill>
                  <a:schemeClr val="accent2"/>
                </a:solidFill>
              </a:rPr>
              <a:t>Србија</a:t>
            </a:r>
            <a:r>
              <a:rPr lang="sr-Latn-RS" dirty="0">
                <a:solidFill>
                  <a:schemeClr val="accent2"/>
                </a:solidFill>
              </a:rPr>
              <a:t>. </a:t>
            </a:r>
            <a:r>
              <a:rPr lang="en-GB" dirty="0">
                <a:solidFill>
                  <a:schemeClr val="accent2"/>
                </a:solidFill>
              </a:rPr>
              <a:t>У </a:t>
            </a:r>
            <a:r>
              <a:rPr lang="en-GB" dirty="0" err="1">
                <a:solidFill>
                  <a:schemeClr val="accent2"/>
                </a:solidFill>
              </a:rPr>
              <a:t>случају</a:t>
            </a:r>
            <a:r>
              <a:rPr lang="en-GB" dirty="0">
                <a:solidFill>
                  <a:schemeClr val="accent2"/>
                </a:solidFill>
              </a:rPr>
              <a:t> </a:t>
            </a:r>
            <a:r>
              <a:rPr lang="en-GB" dirty="0" err="1">
                <a:solidFill>
                  <a:schemeClr val="accent2"/>
                </a:solidFill>
              </a:rPr>
              <a:t>кад</a:t>
            </a:r>
            <a:r>
              <a:rPr lang="en-GB" dirty="0">
                <a:solidFill>
                  <a:schemeClr val="accent2"/>
                </a:solidFill>
              </a:rPr>
              <a:t> </a:t>
            </a:r>
            <a:r>
              <a:rPr lang="en-GB" dirty="0" err="1">
                <a:solidFill>
                  <a:schemeClr val="accent2"/>
                </a:solidFill>
              </a:rPr>
              <a:t>је</a:t>
            </a:r>
            <a:r>
              <a:rPr lang="en-GB" dirty="0">
                <a:solidFill>
                  <a:schemeClr val="accent2"/>
                </a:solidFill>
              </a:rPr>
              <a:t> </a:t>
            </a:r>
            <a:r>
              <a:rPr lang="en-GB" dirty="0" err="1">
                <a:solidFill>
                  <a:schemeClr val="accent2"/>
                </a:solidFill>
              </a:rPr>
              <a:t>висину</a:t>
            </a:r>
            <a:r>
              <a:rPr lang="en-GB" dirty="0">
                <a:solidFill>
                  <a:schemeClr val="accent2"/>
                </a:solidFill>
              </a:rPr>
              <a:t> </a:t>
            </a:r>
            <a:r>
              <a:rPr lang="en-GB" dirty="0" err="1">
                <a:solidFill>
                  <a:schemeClr val="accent2"/>
                </a:solidFill>
              </a:rPr>
              <a:t>новчане</a:t>
            </a:r>
            <a:r>
              <a:rPr lang="en-GB" dirty="0">
                <a:solidFill>
                  <a:schemeClr val="accent2"/>
                </a:solidFill>
              </a:rPr>
              <a:t> </a:t>
            </a:r>
            <a:r>
              <a:rPr lang="en-GB" dirty="0" err="1">
                <a:solidFill>
                  <a:schemeClr val="accent2"/>
                </a:solidFill>
              </a:rPr>
              <a:t>накнаде</a:t>
            </a:r>
            <a:r>
              <a:rPr lang="en-GB" dirty="0">
                <a:solidFill>
                  <a:schemeClr val="accent2"/>
                </a:solidFill>
              </a:rPr>
              <a:t> </a:t>
            </a:r>
            <a:r>
              <a:rPr lang="en-GB" dirty="0" err="1">
                <a:solidFill>
                  <a:schemeClr val="accent2"/>
                </a:solidFill>
              </a:rPr>
              <a:t>утврдио</a:t>
            </a:r>
            <a:r>
              <a:rPr lang="en-GB" dirty="0">
                <a:solidFill>
                  <a:schemeClr val="accent2"/>
                </a:solidFill>
              </a:rPr>
              <a:t> </a:t>
            </a:r>
            <a:r>
              <a:rPr lang="en-GB" dirty="0" err="1">
                <a:solidFill>
                  <a:schemeClr val="accent2"/>
                </a:solidFill>
              </a:rPr>
              <a:t>надлежни</a:t>
            </a:r>
            <a:r>
              <a:rPr lang="en-GB" dirty="0">
                <a:solidFill>
                  <a:schemeClr val="accent2"/>
                </a:solidFill>
              </a:rPr>
              <a:t> </a:t>
            </a:r>
            <a:r>
              <a:rPr lang="en-GB" dirty="0" err="1">
                <a:solidFill>
                  <a:schemeClr val="accent2"/>
                </a:solidFill>
              </a:rPr>
              <a:t>суд</a:t>
            </a:r>
            <a:r>
              <a:rPr lang="sr-Latn-RS" dirty="0">
                <a:solidFill>
                  <a:schemeClr val="accent2"/>
                </a:solidFill>
              </a:rPr>
              <a:t>, </a:t>
            </a:r>
            <a:r>
              <a:rPr lang="en-GB" dirty="0" err="1">
                <a:solidFill>
                  <a:schemeClr val="accent2"/>
                </a:solidFill>
              </a:rPr>
              <a:t>накнада</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плаћа</a:t>
            </a:r>
            <a:r>
              <a:rPr lang="en-GB" dirty="0">
                <a:solidFill>
                  <a:schemeClr val="accent2"/>
                </a:solidFill>
              </a:rPr>
              <a:t> у </a:t>
            </a:r>
            <a:r>
              <a:rPr lang="en-GB" dirty="0" err="1">
                <a:solidFill>
                  <a:schemeClr val="accent2"/>
                </a:solidFill>
              </a:rPr>
              <a:t>једнаким</a:t>
            </a:r>
            <a:r>
              <a:rPr lang="en-GB" dirty="0">
                <a:solidFill>
                  <a:schemeClr val="accent2"/>
                </a:solidFill>
              </a:rPr>
              <a:t> </a:t>
            </a:r>
            <a:r>
              <a:rPr lang="en-GB" dirty="0" err="1">
                <a:solidFill>
                  <a:schemeClr val="accent2"/>
                </a:solidFill>
              </a:rPr>
              <a:t>тромесечним</a:t>
            </a:r>
            <a:r>
              <a:rPr lang="en-GB" dirty="0">
                <a:solidFill>
                  <a:schemeClr val="accent2"/>
                </a:solidFill>
              </a:rPr>
              <a:t> </a:t>
            </a:r>
            <a:r>
              <a:rPr lang="en-GB" dirty="0" err="1">
                <a:solidFill>
                  <a:schemeClr val="accent2"/>
                </a:solidFill>
              </a:rPr>
              <a:t>ратама</a:t>
            </a:r>
            <a:r>
              <a:rPr lang="sr-Latn-RS" dirty="0">
                <a:solidFill>
                  <a:schemeClr val="accent2"/>
                </a:solidFill>
              </a:rPr>
              <a:t>, </a:t>
            </a:r>
            <a:r>
              <a:rPr lang="en-GB" dirty="0">
                <a:solidFill>
                  <a:schemeClr val="accent2"/>
                </a:solidFill>
              </a:rPr>
              <a:t>у </a:t>
            </a:r>
            <a:r>
              <a:rPr lang="en-GB" dirty="0" err="1">
                <a:solidFill>
                  <a:schemeClr val="accent2"/>
                </a:solidFill>
              </a:rPr>
              <a:t>року</a:t>
            </a:r>
            <a:r>
              <a:rPr lang="en-GB" dirty="0">
                <a:solidFill>
                  <a:schemeClr val="accent2"/>
                </a:solidFill>
              </a:rPr>
              <a:t> </a:t>
            </a:r>
            <a:r>
              <a:rPr lang="en-GB" dirty="0" err="1">
                <a:solidFill>
                  <a:schemeClr val="accent2"/>
                </a:solidFill>
              </a:rPr>
              <a:t>од</a:t>
            </a:r>
            <a:r>
              <a:rPr lang="sr-Latn-RS" dirty="0">
                <a:solidFill>
                  <a:schemeClr val="accent2"/>
                </a:solidFill>
              </a:rPr>
              <a:t> 10 </a:t>
            </a:r>
            <a:r>
              <a:rPr lang="en-GB" dirty="0" err="1">
                <a:solidFill>
                  <a:schemeClr val="accent2"/>
                </a:solidFill>
              </a:rPr>
              <a:t>година</a:t>
            </a:r>
            <a:r>
              <a:rPr lang="sr-Latn-RS" dirty="0">
                <a:solidFill>
                  <a:schemeClr val="accent2"/>
                </a:solidFill>
              </a:rPr>
              <a:t>, </a:t>
            </a:r>
            <a:r>
              <a:rPr lang="en-GB" dirty="0" err="1">
                <a:solidFill>
                  <a:schemeClr val="accent2"/>
                </a:solidFill>
              </a:rPr>
              <a:t>почев</a:t>
            </a:r>
            <a:r>
              <a:rPr lang="en-GB" dirty="0">
                <a:solidFill>
                  <a:schemeClr val="accent2"/>
                </a:solidFill>
              </a:rPr>
              <a:t> </a:t>
            </a:r>
            <a:r>
              <a:rPr lang="en-GB" dirty="0" err="1">
                <a:solidFill>
                  <a:schemeClr val="accent2"/>
                </a:solidFill>
              </a:rPr>
              <a:t>од</a:t>
            </a:r>
            <a:r>
              <a:rPr lang="en-GB" dirty="0">
                <a:solidFill>
                  <a:schemeClr val="accent2"/>
                </a:solidFill>
              </a:rPr>
              <a:t> </a:t>
            </a:r>
            <a:r>
              <a:rPr lang="en-GB" dirty="0" err="1">
                <a:solidFill>
                  <a:schemeClr val="accent2"/>
                </a:solidFill>
              </a:rPr>
              <a:t>истека</a:t>
            </a:r>
            <a:r>
              <a:rPr lang="en-GB" dirty="0">
                <a:solidFill>
                  <a:schemeClr val="accent2"/>
                </a:solidFill>
              </a:rPr>
              <a:t> </a:t>
            </a:r>
            <a:r>
              <a:rPr lang="en-GB" dirty="0" err="1">
                <a:solidFill>
                  <a:schemeClr val="accent2"/>
                </a:solidFill>
              </a:rPr>
              <a:t>године</a:t>
            </a:r>
            <a:r>
              <a:rPr lang="en-GB" dirty="0">
                <a:solidFill>
                  <a:schemeClr val="accent2"/>
                </a:solidFill>
              </a:rPr>
              <a:t> </a:t>
            </a:r>
            <a:r>
              <a:rPr lang="en-GB" dirty="0" err="1">
                <a:solidFill>
                  <a:schemeClr val="accent2"/>
                </a:solidFill>
              </a:rPr>
              <a:t>дана</a:t>
            </a:r>
            <a:r>
              <a:rPr lang="en-GB" dirty="0">
                <a:solidFill>
                  <a:schemeClr val="accent2"/>
                </a:solidFill>
              </a:rPr>
              <a:t> </a:t>
            </a:r>
            <a:r>
              <a:rPr lang="en-GB" dirty="0" err="1">
                <a:solidFill>
                  <a:schemeClr val="accent2"/>
                </a:solidFill>
              </a:rPr>
              <a:t>од</a:t>
            </a:r>
            <a:r>
              <a:rPr lang="en-GB" dirty="0">
                <a:solidFill>
                  <a:schemeClr val="accent2"/>
                </a:solidFill>
              </a:rPr>
              <a:t> </a:t>
            </a:r>
            <a:r>
              <a:rPr lang="en-GB" dirty="0" err="1">
                <a:solidFill>
                  <a:schemeClr val="accent2"/>
                </a:solidFill>
              </a:rPr>
              <a:t>дана</a:t>
            </a:r>
            <a:r>
              <a:rPr lang="en-GB" dirty="0">
                <a:solidFill>
                  <a:schemeClr val="accent2"/>
                </a:solidFill>
              </a:rPr>
              <a:t> </a:t>
            </a:r>
            <a:r>
              <a:rPr lang="en-GB" dirty="0" err="1">
                <a:solidFill>
                  <a:schemeClr val="accent2"/>
                </a:solidFill>
              </a:rPr>
              <a:t>правоснажности</a:t>
            </a:r>
            <a:r>
              <a:rPr lang="en-GB" dirty="0">
                <a:solidFill>
                  <a:schemeClr val="accent2"/>
                </a:solidFill>
              </a:rPr>
              <a:t> </a:t>
            </a:r>
            <a:r>
              <a:rPr lang="en-GB" dirty="0" err="1">
                <a:solidFill>
                  <a:schemeClr val="accent2"/>
                </a:solidFill>
              </a:rPr>
              <a:t>судске</a:t>
            </a:r>
            <a:r>
              <a:rPr lang="en-GB" dirty="0">
                <a:solidFill>
                  <a:schemeClr val="accent2"/>
                </a:solidFill>
              </a:rPr>
              <a:t> </a:t>
            </a:r>
            <a:r>
              <a:rPr lang="en-GB" dirty="0" err="1">
                <a:solidFill>
                  <a:schemeClr val="accent2"/>
                </a:solidFill>
              </a:rPr>
              <a:t>одлуке</a:t>
            </a:r>
            <a:r>
              <a:rPr lang="sr-Latn-RS" dirty="0" smtClean="0">
                <a:solidFill>
                  <a:schemeClr val="accent2"/>
                </a:solidFill>
              </a:rPr>
              <a:t>.</a:t>
            </a:r>
            <a:r>
              <a:rPr lang="sr-Cyrl-RS" dirty="0" smtClean="0">
                <a:solidFill>
                  <a:schemeClr val="accent2"/>
                </a:solidFill>
              </a:rPr>
              <a:t> </a:t>
            </a:r>
            <a:r>
              <a:rPr lang="en-GB" dirty="0" err="1" smtClean="0">
                <a:solidFill>
                  <a:schemeClr val="accent2"/>
                </a:solidFill>
              </a:rPr>
              <a:t>Изузетно</a:t>
            </a:r>
            <a:r>
              <a:rPr lang="sr-Latn-RS" dirty="0">
                <a:solidFill>
                  <a:schemeClr val="accent2"/>
                </a:solidFill>
              </a:rPr>
              <a:t>, </a:t>
            </a:r>
            <a:r>
              <a:rPr lang="en-GB" dirty="0" err="1">
                <a:solidFill>
                  <a:schemeClr val="accent2"/>
                </a:solidFill>
              </a:rPr>
              <a:t>право</a:t>
            </a:r>
            <a:r>
              <a:rPr lang="en-GB" dirty="0">
                <a:solidFill>
                  <a:schemeClr val="accent2"/>
                </a:solidFill>
              </a:rPr>
              <a:t> </a:t>
            </a:r>
            <a:r>
              <a:rPr lang="en-GB" dirty="0" err="1">
                <a:solidFill>
                  <a:schemeClr val="accent2"/>
                </a:solidFill>
              </a:rPr>
              <a:t>на</a:t>
            </a:r>
            <a:r>
              <a:rPr lang="en-GB" dirty="0">
                <a:solidFill>
                  <a:schemeClr val="accent2"/>
                </a:solidFill>
              </a:rPr>
              <a:t> </a:t>
            </a:r>
            <a:r>
              <a:rPr lang="en-GB" dirty="0" err="1">
                <a:solidFill>
                  <a:schemeClr val="accent2"/>
                </a:solidFill>
              </a:rPr>
              <a:t>накнаду</a:t>
            </a:r>
            <a:r>
              <a:rPr lang="en-GB" dirty="0">
                <a:solidFill>
                  <a:schemeClr val="accent2"/>
                </a:solidFill>
              </a:rPr>
              <a:t> </a:t>
            </a:r>
            <a:r>
              <a:rPr lang="en-GB" dirty="0" err="1">
                <a:solidFill>
                  <a:schemeClr val="accent2"/>
                </a:solidFill>
              </a:rPr>
              <a:t>за</a:t>
            </a:r>
            <a:r>
              <a:rPr lang="en-GB" dirty="0">
                <a:solidFill>
                  <a:schemeClr val="accent2"/>
                </a:solidFill>
              </a:rPr>
              <a:t> </a:t>
            </a:r>
            <a:r>
              <a:rPr lang="en-GB" dirty="0" err="1">
                <a:solidFill>
                  <a:schemeClr val="accent2"/>
                </a:solidFill>
              </a:rPr>
              <a:t>неизграђено</a:t>
            </a:r>
            <a:r>
              <a:rPr lang="en-GB" dirty="0">
                <a:solidFill>
                  <a:schemeClr val="accent2"/>
                </a:solidFill>
              </a:rPr>
              <a:t> </a:t>
            </a:r>
            <a:r>
              <a:rPr lang="en-GB" dirty="0" err="1">
                <a:solidFill>
                  <a:schemeClr val="accent2"/>
                </a:solidFill>
              </a:rPr>
              <a:t>градско</a:t>
            </a:r>
            <a:r>
              <a:rPr lang="en-GB" dirty="0">
                <a:solidFill>
                  <a:schemeClr val="accent2"/>
                </a:solidFill>
              </a:rPr>
              <a:t> </a:t>
            </a:r>
            <a:r>
              <a:rPr lang="en-GB" dirty="0" err="1">
                <a:solidFill>
                  <a:schemeClr val="accent2"/>
                </a:solidFill>
              </a:rPr>
              <a:t>грађевинско</a:t>
            </a:r>
            <a:r>
              <a:rPr lang="en-GB" dirty="0">
                <a:solidFill>
                  <a:schemeClr val="accent2"/>
                </a:solidFill>
              </a:rPr>
              <a:t> </a:t>
            </a:r>
            <a:r>
              <a:rPr lang="en-GB" dirty="0" err="1">
                <a:solidFill>
                  <a:schemeClr val="accent2"/>
                </a:solidFill>
              </a:rPr>
              <a:t>земљиште</a:t>
            </a:r>
            <a:r>
              <a:rPr lang="en-GB" dirty="0">
                <a:solidFill>
                  <a:schemeClr val="accent2"/>
                </a:solidFill>
              </a:rPr>
              <a:t> </a:t>
            </a:r>
            <a:r>
              <a:rPr lang="en-GB" dirty="0" err="1">
                <a:solidFill>
                  <a:schemeClr val="accent2"/>
                </a:solidFill>
              </a:rPr>
              <a:t>остварује</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на</a:t>
            </a:r>
            <a:r>
              <a:rPr lang="en-GB" dirty="0">
                <a:solidFill>
                  <a:schemeClr val="accent2"/>
                </a:solidFill>
              </a:rPr>
              <a:t> </a:t>
            </a:r>
            <a:r>
              <a:rPr lang="en-GB" dirty="0" err="1">
                <a:solidFill>
                  <a:schemeClr val="accent2"/>
                </a:solidFill>
              </a:rPr>
              <a:t>начин</a:t>
            </a:r>
            <a:r>
              <a:rPr lang="sr-Latn-RS" dirty="0">
                <a:solidFill>
                  <a:schemeClr val="accent2"/>
                </a:solidFill>
              </a:rPr>
              <a:t>, </a:t>
            </a:r>
            <a:r>
              <a:rPr lang="en-GB" dirty="0">
                <a:solidFill>
                  <a:schemeClr val="accent2"/>
                </a:solidFill>
              </a:rPr>
              <a:t>у </a:t>
            </a:r>
            <a:r>
              <a:rPr lang="en-GB" dirty="0" err="1">
                <a:solidFill>
                  <a:schemeClr val="accent2"/>
                </a:solidFill>
              </a:rPr>
              <a:t>роковима</a:t>
            </a:r>
            <a:r>
              <a:rPr lang="en-GB" dirty="0">
                <a:solidFill>
                  <a:schemeClr val="accent2"/>
                </a:solidFill>
              </a:rPr>
              <a:t> и </a:t>
            </a:r>
            <a:r>
              <a:rPr lang="en-GB" dirty="0" err="1">
                <a:solidFill>
                  <a:schemeClr val="accent2"/>
                </a:solidFill>
              </a:rPr>
              <a:t>поступку</a:t>
            </a:r>
            <a:r>
              <a:rPr lang="en-GB" dirty="0">
                <a:solidFill>
                  <a:schemeClr val="accent2"/>
                </a:solidFill>
              </a:rPr>
              <a:t> </a:t>
            </a:r>
            <a:r>
              <a:rPr lang="en-GB" dirty="0" err="1">
                <a:solidFill>
                  <a:schemeClr val="accent2"/>
                </a:solidFill>
              </a:rPr>
              <a:t>утврђеним</a:t>
            </a:r>
            <a:r>
              <a:rPr lang="en-GB" dirty="0">
                <a:solidFill>
                  <a:schemeClr val="accent2"/>
                </a:solidFill>
              </a:rPr>
              <a:t> </a:t>
            </a:r>
            <a:r>
              <a:rPr lang="en-GB" dirty="0" err="1">
                <a:solidFill>
                  <a:schemeClr val="accent2"/>
                </a:solidFill>
              </a:rPr>
              <a:t>законом</a:t>
            </a:r>
            <a:r>
              <a:rPr lang="en-GB" dirty="0">
                <a:solidFill>
                  <a:schemeClr val="accent2"/>
                </a:solidFill>
              </a:rPr>
              <a:t> </a:t>
            </a:r>
            <a:r>
              <a:rPr lang="en-GB" dirty="0" err="1">
                <a:solidFill>
                  <a:schemeClr val="accent2"/>
                </a:solidFill>
              </a:rPr>
              <a:t>којим</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уређује</a:t>
            </a:r>
            <a:r>
              <a:rPr lang="en-GB" dirty="0">
                <a:solidFill>
                  <a:schemeClr val="accent2"/>
                </a:solidFill>
              </a:rPr>
              <a:t> </a:t>
            </a:r>
            <a:r>
              <a:rPr lang="en-GB" dirty="0" err="1">
                <a:solidFill>
                  <a:schemeClr val="accent2"/>
                </a:solidFill>
              </a:rPr>
              <a:t>грађевинско</a:t>
            </a:r>
            <a:r>
              <a:rPr lang="en-GB" dirty="0">
                <a:solidFill>
                  <a:schemeClr val="accent2"/>
                </a:solidFill>
              </a:rPr>
              <a:t> </a:t>
            </a:r>
            <a:r>
              <a:rPr lang="en-GB" dirty="0" err="1">
                <a:solidFill>
                  <a:schemeClr val="accent2"/>
                </a:solidFill>
              </a:rPr>
              <a:t>земљиште</a:t>
            </a:r>
            <a:r>
              <a:rPr lang="sr-Latn-RS" dirty="0" smtClean="0">
                <a:solidFill>
                  <a:schemeClr val="accent2"/>
                </a:solidFill>
              </a:rPr>
              <a:t>.</a:t>
            </a:r>
            <a:r>
              <a:rPr lang="sr-Cyrl-RS" dirty="0" smtClean="0">
                <a:solidFill>
                  <a:schemeClr val="accent2"/>
                </a:solidFill>
              </a:rPr>
              <a:t> </a:t>
            </a:r>
            <a:r>
              <a:rPr lang="en-GB" dirty="0" err="1" smtClean="0">
                <a:solidFill>
                  <a:schemeClr val="accent2"/>
                </a:solidFill>
              </a:rPr>
              <a:t>На</a:t>
            </a:r>
            <a:r>
              <a:rPr lang="en-GB" dirty="0" smtClean="0">
                <a:solidFill>
                  <a:schemeClr val="accent2"/>
                </a:solidFill>
              </a:rPr>
              <a:t> </a:t>
            </a:r>
            <a:r>
              <a:rPr lang="en-GB" dirty="0" err="1">
                <a:solidFill>
                  <a:schemeClr val="accent2"/>
                </a:solidFill>
              </a:rPr>
              <a:t>доспеле</a:t>
            </a:r>
            <a:r>
              <a:rPr lang="en-GB" dirty="0">
                <a:solidFill>
                  <a:schemeClr val="accent2"/>
                </a:solidFill>
              </a:rPr>
              <a:t> </a:t>
            </a:r>
            <a:r>
              <a:rPr lang="en-GB" dirty="0" err="1">
                <a:solidFill>
                  <a:schemeClr val="accent2"/>
                </a:solidFill>
              </a:rPr>
              <a:t>обавезе</a:t>
            </a:r>
            <a:r>
              <a:rPr lang="en-GB" dirty="0">
                <a:solidFill>
                  <a:schemeClr val="accent2"/>
                </a:solidFill>
              </a:rPr>
              <a:t> </a:t>
            </a:r>
            <a:r>
              <a:rPr lang="en-GB" dirty="0" err="1">
                <a:solidFill>
                  <a:schemeClr val="accent2"/>
                </a:solidFill>
              </a:rPr>
              <a:t>на</a:t>
            </a:r>
            <a:r>
              <a:rPr lang="en-GB" dirty="0">
                <a:solidFill>
                  <a:schemeClr val="accent2"/>
                </a:solidFill>
              </a:rPr>
              <a:t> </a:t>
            </a:r>
            <a:r>
              <a:rPr lang="en-GB" dirty="0" err="1">
                <a:solidFill>
                  <a:schemeClr val="accent2"/>
                </a:solidFill>
              </a:rPr>
              <a:t>име</a:t>
            </a:r>
            <a:r>
              <a:rPr lang="en-GB" dirty="0">
                <a:solidFill>
                  <a:schemeClr val="accent2"/>
                </a:solidFill>
              </a:rPr>
              <a:t> </a:t>
            </a:r>
            <a:r>
              <a:rPr lang="en-GB" dirty="0" err="1">
                <a:solidFill>
                  <a:schemeClr val="accent2"/>
                </a:solidFill>
              </a:rPr>
              <a:t>накнаде</a:t>
            </a:r>
            <a:r>
              <a:rPr lang="en-GB" dirty="0">
                <a:solidFill>
                  <a:schemeClr val="accent2"/>
                </a:solidFill>
              </a:rPr>
              <a:t> </a:t>
            </a:r>
            <a:r>
              <a:rPr lang="en-GB" dirty="0" err="1">
                <a:solidFill>
                  <a:schemeClr val="accent2"/>
                </a:solidFill>
              </a:rPr>
              <a:t>плаћа</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камата</a:t>
            </a:r>
            <a:r>
              <a:rPr lang="en-GB" dirty="0">
                <a:solidFill>
                  <a:schemeClr val="accent2"/>
                </a:solidFill>
              </a:rPr>
              <a:t> у </a:t>
            </a:r>
            <a:r>
              <a:rPr lang="en-GB" dirty="0" err="1">
                <a:solidFill>
                  <a:schemeClr val="accent2"/>
                </a:solidFill>
              </a:rPr>
              <a:t>висини</a:t>
            </a:r>
            <a:r>
              <a:rPr lang="en-GB" dirty="0">
                <a:solidFill>
                  <a:schemeClr val="accent2"/>
                </a:solidFill>
              </a:rPr>
              <a:t> </a:t>
            </a:r>
            <a:r>
              <a:rPr lang="en-GB" dirty="0" err="1">
                <a:solidFill>
                  <a:schemeClr val="accent2"/>
                </a:solidFill>
              </a:rPr>
              <a:t>раста</a:t>
            </a:r>
            <a:r>
              <a:rPr lang="en-GB" dirty="0">
                <a:solidFill>
                  <a:schemeClr val="accent2"/>
                </a:solidFill>
              </a:rPr>
              <a:t> </a:t>
            </a:r>
            <a:r>
              <a:rPr lang="en-GB" dirty="0" err="1">
                <a:solidFill>
                  <a:schemeClr val="accent2"/>
                </a:solidFill>
              </a:rPr>
              <a:t>цена</a:t>
            </a:r>
            <a:r>
              <a:rPr lang="en-GB" dirty="0">
                <a:solidFill>
                  <a:schemeClr val="accent2"/>
                </a:solidFill>
              </a:rPr>
              <a:t> </a:t>
            </a:r>
            <a:r>
              <a:rPr lang="en-GB" dirty="0" err="1">
                <a:solidFill>
                  <a:schemeClr val="accent2"/>
                </a:solidFill>
              </a:rPr>
              <a:t>на</a:t>
            </a:r>
            <a:r>
              <a:rPr lang="en-GB" dirty="0">
                <a:solidFill>
                  <a:schemeClr val="accent2"/>
                </a:solidFill>
              </a:rPr>
              <a:t> </a:t>
            </a:r>
            <a:r>
              <a:rPr lang="en-GB" dirty="0" err="1">
                <a:solidFill>
                  <a:schemeClr val="accent2"/>
                </a:solidFill>
              </a:rPr>
              <a:t>мало</a:t>
            </a:r>
            <a:r>
              <a:rPr lang="sr-Latn-RS" dirty="0">
                <a:solidFill>
                  <a:schemeClr val="accent2"/>
                </a:solidFill>
              </a:rPr>
              <a:t>, </a:t>
            </a:r>
            <a:r>
              <a:rPr lang="en-GB" dirty="0" err="1">
                <a:solidFill>
                  <a:schemeClr val="accent2"/>
                </a:solidFill>
              </a:rPr>
              <a:t>према</a:t>
            </a:r>
            <a:r>
              <a:rPr lang="en-GB" dirty="0">
                <a:solidFill>
                  <a:schemeClr val="accent2"/>
                </a:solidFill>
              </a:rPr>
              <a:t> </a:t>
            </a:r>
            <a:r>
              <a:rPr lang="en-GB" dirty="0" err="1">
                <a:solidFill>
                  <a:schemeClr val="accent2"/>
                </a:solidFill>
              </a:rPr>
              <a:t>последњим</a:t>
            </a:r>
            <a:r>
              <a:rPr lang="en-GB" dirty="0">
                <a:solidFill>
                  <a:schemeClr val="accent2"/>
                </a:solidFill>
              </a:rPr>
              <a:t> </a:t>
            </a:r>
            <a:r>
              <a:rPr lang="en-GB" dirty="0" err="1">
                <a:solidFill>
                  <a:schemeClr val="accent2"/>
                </a:solidFill>
              </a:rPr>
              <a:t>објављеним</a:t>
            </a:r>
            <a:r>
              <a:rPr lang="en-GB" dirty="0">
                <a:solidFill>
                  <a:schemeClr val="accent2"/>
                </a:solidFill>
              </a:rPr>
              <a:t> </a:t>
            </a:r>
            <a:r>
              <a:rPr lang="en-GB" dirty="0" err="1">
                <a:solidFill>
                  <a:schemeClr val="accent2"/>
                </a:solidFill>
              </a:rPr>
              <a:t>подацима</a:t>
            </a:r>
            <a:r>
              <a:rPr lang="en-GB" dirty="0">
                <a:solidFill>
                  <a:schemeClr val="accent2"/>
                </a:solidFill>
              </a:rPr>
              <a:t> </a:t>
            </a:r>
            <a:r>
              <a:rPr lang="en-GB" dirty="0" err="1">
                <a:solidFill>
                  <a:schemeClr val="accent2"/>
                </a:solidFill>
              </a:rPr>
              <a:t>републичког</a:t>
            </a:r>
            <a:r>
              <a:rPr lang="en-GB" dirty="0">
                <a:solidFill>
                  <a:schemeClr val="accent2"/>
                </a:solidFill>
              </a:rPr>
              <a:t> </a:t>
            </a:r>
            <a:r>
              <a:rPr lang="en-GB" dirty="0" err="1">
                <a:solidFill>
                  <a:schemeClr val="accent2"/>
                </a:solidFill>
              </a:rPr>
              <a:t>органа</a:t>
            </a:r>
            <a:r>
              <a:rPr lang="en-GB" dirty="0">
                <a:solidFill>
                  <a:schemeClr val="accent2"/>
                </a:solidFill>
              </a:rPr>
              <a:t> </a:t>
            </a:r>
            <a:r>
              <a:rPr lang="en-GB" dirty="0" err="1">
                <a:solidFill>
                  <a:schemeClr val="accent2"/>
                </a:solidFill>
              </a:rPr>
              <a:t>надлежног</a:t>
            </a:r>
            <a:r>
              <a:rPr lang="en-GB" dirty="0">
                <a:solidFill>
                  <a:schemeClr val="accent2"/>
                </a:solidFill>
              </a:rPr>
              <a:t> </a:t>
            </a:r>
            <a:r>
              <a:rPr lang="en-GB" dirty="0" err="1">
                <a:solidFill>
                  <a:schemeClr val="accent2"/>
                </a:solidFill>
              </a:rPr>
              <a:t>за</a:t>
            </a:r>
            <a:r>
              <a:rPr lang="en-GB" dirty="0">
                <a:solidFill>
                  <a:schemeClr val="accent2"/>
                </a:solidFill>
              </a:rPr>
              <a:t> </a:t>
            </a:r>
            <a:r>
              <a:rPr lang="en-GB" dirty="0" err="1">
                <a:solidFill>
                  <a:schemeClr val="accent2"/>
                </a:solidFill>
              </a:rPr>
              <a:t>послове</a:t>
            </a:r>
            <a:r>
              <a:rPr lang="en-GB" dirty="0">
                <a:solidFill>
                  <a:schemeClr val="accent2"/>
                </a:solidFill>
              </a:rPr>
              <a:t> </a:t>
            </a:r>
            <a:r>
              <a:rPr lang="en-GB" dirty="0" err="1">
                <a:solidFill>
                  <a:schemeClr val="accent2"/>
                </a:solidFill>
              </a:rPr>
              <a:t>статистике</a:t>
            </a:r>
            <a:r>
              <a:rPr lang="sr-Latn-RS" dirty="0">
                <a:solidFill>
                  <a:schemeClr val="accent2"/>
                </a:solidFill>
              </a:rPr>
              <a:t>.</a:t>
            </a:r>
            <a:endParaRPr lang="en-US" dirty="0">
              <a:solidFill>
                <a:schemeClr val="accent2"/>
              </a:solidFill>
            </a:endParaRPr>
          </a:p>
        </p:txBody>
      </p:sp>
    </p:spTree>
    <p:extLst>
      <p:ext uri="{BB962C8B-B14F-4D97-AF65-F5344CB8AC3E}">
        <p14:creationId xmlns:p14="http://schemas.microsoft.com/office/powerpoint/2010/main" val="296314337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50985"/>
            <a:ext cx="8596668" cy="5490377"/>
          </a:xfrm>
        </p:spPr>
        <p:txBody>
          <a:bodyPr>
            <a:normAutofit/>
          </a:bodyPr>
          <a:lstStyle/>
          <a:p>
            <a:pPr marL="0" indent="0">
              <a:buNone/>
            </a:pPr>
            <a:endParaRPr lang="sr-Cyrl-RS" dirty="0" smtClean="0"/>
          </a:p>
          <a:p>
            <a:pPr marL="0" indent="0">
              <a:buNone/>
            </a:pPr>
            <a:endParaRPr lang="sr-Cyrl-RS" dirty="0"/>
          </a:p>
          <a:p>
            <a:pPr marL="0" indent="0">
              <a:buNone/>
            </a:pPr>
            <a:endParaRPr lang="sr-Cyrl-RS" dirty="0" smtClean="0"/>
          </a:p>
          <a:p>
            <a:pPr marL="0" indent="0" algn="just">
              <a:buNone/>
            </a:pPr>
            <a:r>
              <a:rPr lang="sr-Latn-RS" sz="2400" dirty="0" smtClean="0">
                <a:solidFill>
                  <a:schemeClr val="accent2"/>
                </a:solidFill>
              </a:rPr>
              <a:t>Као </a:t>
            </a:r>
            <a:r>
              <a:rPr lang="sr-Latn-RS" sz="2400" dirty="0">
                <a:solidFill>
                  <a:schemeClr val="accent2"/>
                </a:solidFill>
              </a:rPr>
              <a:t>највећа недоумица и проблем који се поставио током ових </a:t>
            </a:r>
            <a:r>
              <a:rPr lang="sr-Latn-RS" sz="2400" dirty="0" smtClean="0">
                <a:solidFill>
                  <a:schemeClr val="accent2"/>
                </a:solidFill>
              </a:rPr>
              <a:t>поступака</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поред забране располагања земљиштем из члана 1. Закона о </a:t>
            </a:r>
            <a:r>
              <a:rPr lang="sr-Latn-RS" sz="2400" dirty="0" smtClean="0">
                <a:solidFill>
                  <a:schemeClr val="accent2"/>
                </a:solidFill>
              </a:rPr>
              <a:t>ПЗФ</a:t>
            </a:r>
            <a:r>
              <a:rPr lang="sr-Cyrl-RS" sz="2400" dirty="0" smtClean="0">
                <a:solidFill>
                  <a:schemeClr val="accent2"/>
                </a:solidFill>
              </a:rPr>
              <a:t>-у,</a:t>
            </a:r>
            <a:r>
              <a:rPr lang="sr-Latn-RS" sz="2400" dirty="0" smtClean="0">
                <a:solidFill>
                  <a:schemeClr val="accent2"/>
                </a:solidFill>
              </a:rPr>
              <a:t> </a:t>
            </a:r>
            <a:r>
              <a:rPr lang="sr-Latn-RS" sz="2400" dirty="0">
                <a:solidFill>
                  <a:schemeClr val="accent2"/>
                </a:solidFill>
              </a:rPr>
              <a:t>уколико исто чини стечајну </a:t>
            </a:r>
            <a:r>
              <a:rPr lang="sr-Latn-RS" sz="2400" dirty="0" smtClean="0">
                <a:solidFill>
                  <a:schemeClr val="accent2"/>
                </a:solidFill>
              </a:rPr>
              <a:t>масу</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поставило се и једно врло значајно </a:t>
            </a:r>
            <a:r>
              <a:rPr lang="sr-Latn-RS" sz="2400" dirty="0" smtClean="0">
                <a:solidFill>
                  <a:schemeClr val="accent2"/>
                </a:solidFill>
              </a:rPr>
              <a:t>питање</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које са аспекта редовног стечајног режима не било </a:t>
            </a:r>
            <a:r>
              <a:rPr lang="sr-Latn-RS" sz="2400" dirty="0" smtClean="0">
                <a:solidFill>
                  <a:schemeClr val="accent2"/>
                </a:solidFill>
              </a:rPr>
              <a:t>спорно</a:t>
            </a:r>
            <a:r>
              <a:rPr lang="sr-Cyrl-RS" sz="2400" dirty="0" smtClean="0">
                <a:solidFill>
                  <a:schemeClr val="accent2"/>
                </a:solidFill>
              </a:rPr>
              <a:t>, а</a:t>
            </a:r>
            <a:r>
              <a:rPr lang="sr-Latn-RS" sz="2400" dirty="0" smtClean="0">
                <a:solidFill>
                  <a:schemeClr val="accent2"/>
                </a:solidFill>
              </a:rPr>
              <a:t> односи</a:t>
            </a:r>
            <a:r>
              <a:rPr lang="sr-Cyrl-RS" sz="2400" dirty="0" smtClean="0">
                <a:solidFill>
                  <a:schemeClr val="accent2"/>
                </a:solidFill>
              </a:rPr>
              <a:t> се</a:t>
            </a:r>
            <a:r>
              <a:rPr lang="sr-Latn-RS" sz="2400" dirty="0" smtClean="0">
                <a:solidFill>
                  <a:schemeClr val="accent2"/>
                </a:solidFill>
              </a:rPr>
              <a:t> </a:t>
            </a:r>
            <a:r>
              <a:rPr lang="sr-Latn-RS" sz="2400" dirty="0">
                <a:solidFill>
                  <a:schemeClr val="accent2"/>
                </a:solidFill>
              </a:rPr>
              <a:t>на дилему </a:t>
            </a:r>
            <a:r>
              <a:rPr lang="sr-Cyrl-RS" sz="2400" dirty="0" smtClean="0">
                <a:solidFill>
                  <a:schemeClr val="accent2"/>
                </a:solidFill>
              </a:rPr>
              <a:t>: </a:t>
            </a:r>
            <a:r>
              <a:rPr lang="sr-Latn-RS" sz="2400" dirty="0" smtClean="0">
                <a:solidFill>
                  <a:schemeClr val="accent2"/>
                </a:solidFill>
              </a:rPr>
              <a:t>да </a:t>
            </a:r>
            <a:r>
              <a:rPr lang="sr-Latn-RS" sz="2400" dirty="0">
                <a:solidFill>
                  <a:schemeClr val="accent2"/>
                </a:solidFill>
              </a:rPr>
              <a:t>ли се потраживање на име наканде мора пријавити у стечајном поступку или представља трошкове или обавезу стечајне </a:t>
            </a:r>
            <a:r>
              <a:rPr lang="sr-Latn-RS" sz="2400" dirty="0" smtClean="0">
                <a:solidFill>
                  <a:schemeClr val="accent2"/>
                </a:solidFill>
              </a:rPr>
              <a:t>масе</a:t>
            </a:r>
            <a:r>
              <a:rPr lang="sr-Cyrl-RS" sz="2400" dirty="0" smtClean="0">
                <a:solidFill>
                  <a:schemeClr val="accent2"/>
                </a:solidFill>
              </a:rPr>
              <a:t>?</a:t>
            </a:r>
            <a:r>
              <a:rPr lang="sr-Latn-RS" sz="2400" dirty="0" smtClean="0">
                <a:solidFill>
                  <a:schemeClr val="accent2"/>
                </a:solidFill>
              </a:rPr>
              <a:t> </a:t>
            </a:r>
            <a:endParaRPr lang="en-US" sz="2400" dirty="0">
              <a:solidFill>
                <a:schemeClr val="accent2"/>
              </a:solidFill>
            </a:endParaRPr>
          </a:p>
        </p:txBody>
      </p:sp>
    </p:spTree>
    <p:extLst>
      <p:ext uri="{BB962C8B-B14F-4D97-AF65-F5344CB8AC3E}">
        <p14:creationId xmlns:p14="http://schemas.microsoft.com/office/powerpoint/2010/main" val="321385931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44769"/>
            <a:ext cx="8596668" cy="5396593"/>
          </a:xfrm>
        </p:spPr>
        <p:txBody>
          <a:bodyPr>
            <a:normAutofit lnSpcReduction="10000"/>
          </a:bodyPr>
          <a:lstStyle/>
          <a:p>
            <a:pPr marL="0" indent="0" algn="just">
              <a:buNone/>
            </a:pPr>
            <a:r>
              <a:rPr lang="sr-Latn-RS" dirty="0">
                <a:solidFill>
                  <a:schemeClr val="accent2"/>
                </a:solidFill>
              </a:rPr>
              <a:t>Иако се у стечајним законима за ову тврдњу не може наћи чврсто </a:t>
            </a:r>
            <a:r>
              <a:rPr lang="sr-Latn-RS" dirty="0" smtClean="0">
                <a:solidFill>
                  <a:schemeClr val="accent2"/>
                </a:solidFill>
              </a:rPr>
              <a:t>упориште, </a:t>
            </a:r>
            <a:r>
              <a:rPr lang="sr-Latn-RS" dirty="0">
                <a:solidFill>
                  <a:schemeClr val="accent2"/>
                </a:solidFill>
              </a:rPr>
              <a:t>јер обавеза </a:t>
            </a:r>
            <a:r>
              <a:rPr lang="sr-Latn-RS" dirty="0" smtClean="0">
                <a:solidFill>
                  <a:schemeClr val="accent2"/>
                </a:solidFill>
              </a:rPr>
              <a:t>нак</a:t>
            </a:r>
            <a:r>
              <a:rPr lang="sr-Cyrl-RS" dirty="0" smtClean="0">
                <a:solidFill>
                  <a:schemeClr val="accent2"/>
                </a:solidFill>
              </a:rPr>
              <a:t>на</a:t>
            </a:r>
            <a:r>
              <a:rPr lang="sr-Latn-RS" dirty="0" smtClean="0">
                <a:solidFill>
                  <a:schemeClr val="accent2"/>
                </a:solidFill>
              </a:rPr>
              <a:t>де би</a:t>
            </a:r>
            <a:r>
              <a:rPr lang="sr-Cyrl-RS" dirty="0" smtClean="0">
                <a:solidFill>
                  <a:schemeClr val="accent2"/>
                </a:solidFill>
              </a:rPr>
              <a:t>,</a:t>
            </a:r>
            <a:r>
              <a:rPr lang="sr-Latn-RS" dirty="0" smtClean="0">
                <a:solidFill>
                  <a:schemeClr val="accent2"/>
                </a:solidFill>
              </a:rPr>
              <a:t> </a:t>
            </a:r>
            <a:r>
              <a:rPr lang="sr-Latn-RS" dirty="0">
                <a:solidFill>
                  <a:schemeClr val="accent2"/>
                </a:solidFill>
              </a:rPr>
              <a:t>по својој правној </a:t>
            </a:r>
            <a:r>
              <a:rPr lang="sr-Latn-RS" dirty="0" smtClean="0">
                <a:solidFill>
                  <a:schemeClr val="accent2"/>
                </a:solidFill>
              </a:rPr>
              <a:t>нарави</a:t>
            </a:r>
            <a:r>
              <a:rPr lang="sr-Cyrl-RS" dirty="0" smtClean="0">
                <a:solidFill>
                  <a:schemeClr val="accent2"/>
                </a:solidFill>
              </a:rPr>
              <a:t>,</a:t>
            </a:r>
            <a:r>
              <a:rPr lang="sr-Latn-RS" dirty="0" smtClean="0">
                <a:solidFill>
                  <a:schemeClr val="accent2"/>
                </a:solidFill>
              </a:rPr>
              <a:t> </a:t>
            </a:r>
            <a:r>
              <a:rPr lang="sr-Latn-RS" dirty="0">
                <a:solidFill>
                  <a:schemeClr val="accent2"/>
                </a:solidFill>
              </a:rPr>
              <a:t>представљала новчано потраживање према стечајном </a:t>
            </a:r>
            <a:r>
              <a:rPr lang="sr-Latn-RS" dirty="0" smtClean="0">
                <a:solidFill>
                  <a:schemeClr val="accent2"/>
                </a:solidFill>
              </a:rPr>
              <a:t>дужнику</a:t>
            </a:r>
            <a:r>
              <a:rPr lang="sr-Cyrl-RS" dirty="0" smtClean="0">
                <a:solidFill>
                  <a:schemeClr val="accent2"/>
                </a:solidFill>
              </a:rPr>
              <a:t>,</a:t>
            </a:r>
            <a:r>
              <a:rPr lang="sr-Latn-RS" dirty="0" smtClean="0">
                <a:solidFill>
                  <a:schemeClr val="accent2"/>
                </a:solidFill>
              </a:rPr>
              <a:t> </a:t>
            </a:r>
            <a:r>
              <a:rPr lang="sr-Latn-RS" dirty="0">
                <a:solidFill>
                  <a:schemeClr val="accent2"/>
                </a:solidFill>
              </a:rPr>
              <a:t>као </a:t>
            </a:r>
            <a:r>
              <a:rPr lang="sr-Latn-RS" dirty="0" smtClean="0">
                <a:solidFill>
                  <a:schemeClr val="accent2"/>
                </a:solidFill>
              </a:rPr>
              <a:t>орган</a:t>
            </a:r>
            <a:r>
              <a:rPr lang="sr-Cyrl-RS" dirty="0" smtClean="0">
                <a:solidFill>
                  <a:schemeClr val="accent2"/>
                </a:solidFill>
              </a:rPr>
              <a:t>и</a:t>
            </a:r>
            <a:r>
              <a:rPr lang="sr-Latn-RS" dirty="0" smtClean="0">
                <a:solidFill>
                  <a:schemeClr val="accent2"/>
                </a:solidFill>
              </a:rPr>
              <a:t>зацији </a:t>
            </a:r>
            <a:r>
              <a:rPr lang="sr-Latn-RS" dirty="0">
                <a:solidFill>
                  <a:schemeClr val="accent2"/>
                </a:solidFill>
              </a:rPr>
              <a:t>се земљиште које се не може вратити налази или је отуђено пре стечаја из стечајне </a:t>
            </a:r>
            <a:r>
              <a:rPr lang="sr-Latn-RS" dirty="0" smtClean="0">
                <a:solidFill>
                  <a:schemeClr val="accent2"/>
                </a:solidFill>
              </a:rPr>
              <a:t>масе</a:t>
            </a:r>
            <a:r>
              <a:rPr lang="sr-Cyrl-RS" dirty="0">
                <a:solidFill>
                  <a:schemeClr val="accent2"/>
                </a:solidFill>
              </a:rPr>
              <a:t>,</a:t>
            </a:r>
            <a:r>
              <a:rPr lang="sr-Latn-RS" dirty="0" smtClean="0">
                <a:solidFill>
                  <a:schemeClr val="accent2"/>
                </a:solidFill>
              </a:rPr>
              <a:t> </a:t>
            </a:r>
            <a:r>
              <a:rPr lang="sr-Latn-RS" dirty="0">
                <a:solidFill>
                  <a:schemeClr val="accent2"/>
                </a:solidFill>
              </a:rPr>
              <a:t>које би под претњом преклузије морало бити благовремено пријављено у стечајну </a:t>
            </a:r>
            <a:r>
              <a:rPr lang="sr-Latn-RS" dirty="0" smtClean="0">
                <a:solidFill>
                  <a:schemeClr val="accent2"/>
                </a:solidFill>
              </a:rPr>
              <a:t>масу</a:t>
            </a:r>
            <a:r>
              <a:rPr lang="sr-Cyrl-RS" dirty="0" smtClean="0">
                <a:solidFill>
                  <a:schemeClr val="accent2"/>
                </a:solidFill>
              </a:rPr>
              <a:t>,</a:t>
            </a:r>
            <a:r>
              <a:rPr lang="sr-Latn-RS" dirty="0" smtClean="0">
                <a:solidFill>
                  <a:schemeClr val="accent2"/>
                </a:solidFill>
              </a:rPr>
              <a:t> </a:t>
            </a:r>
            <a:r>
              <a:rPr lang="sr-Latn-RS" dirty="0">
                <a:solidFill>
                  <a:schemeClr val="accent2"/>
                </a:solidFill>
              </a:rPr>
              <a:t>што је и потврђено у одређеним </a:t>
            </a:r>
            <a:r>
              <a:rPr lang="sr-Latn-RS" dirty="0" smtClean="0">
                <a:solidFill>
                  <a:schemeClr val="accent2"/>
                </a:solidFill>
              </a:rPr>
              <a:t>одлука</a:t>
            </a:r>
            <a:r>
              <a:rPr lang="sr-Cyrl-RS" dirty="0" smtClean="0">
                <a:solidFill>
                  <a:schemeClr val="accent2"/>
                </a:solidFill>
              </a:rPr>
              <a:t>ма</a:t>
            </a:r>
            <a:r>
              <a:rPr lang="sr-Latn-RS" dirty="0" smtClean="0">
                <a:solidFill>
                  <a:schemeClr val="accent2"/>
                </a:solidFill>
              </a:rPr>
              <a:t> </a:t>
            </a:r>
            <a:r>
              <a:rPr lang="sr-Latn-RS" dirty="0">
                <a:solidFill>
                  <a:schemeClr val="accent2"/>
                </a:solidFill>
              </a:rPr>
              <a:t>ранијег Вишег трговинског суда</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Међутим</a:t>
            </a:r>
            <a:r>
              <a:rPr lang="sr-Cyrl-RS" dirty="0" smtClean="0">
                <a:solidFill>
                  <a:schemeClr val="accent2"/>
                </a:solidFill>
              </a:rPr>
              <a:t>,</a:t>
            </a:r>
            <a:r>
              <a:rPr lang="sr-Latn-RS" dirty="0" smtClean="0">
                <a:solidFill>
                  <a:schemeClr val="accent2"/>
                </a:solidFill>
              </a:rPr>
              <a:t> </a:t>
            </a:r>
            <a:r>
              <a:rPr lang="sr-Latn-RS" dirty="0">
                <a:solidFill>
                  <a:schemeClr val="accent2"/>
                </a:solidFill>
              </a:rPr>
              <a:t>напред означену </a:t>
            </a:r>
            <a:r>
              <a:rPr lang="sr-Latn-RS" dirty="0" smtClean="0">
                <a:solidFill>
                  <a:schemeClr val="accent2"/>
                </a:solidFill>
              </a:rPr>
              <a:t>дилему</a:t>
            </a:r>
            <a:r>
              <a:rPr lang="sr-Cyrl-RS" dirty="0" smtClean="0">
                <a:solidFill>
                  <a:schemeClr val="accent2"/>
                </a:solidFill>
              </a:rPr>
              <a:t>,</a:t>
            </a:r>
            <a:r>
              <a:rPr lang="sr-Latn-RS" dirty="0" smtClean="0">
                <a:solidFill>
                  <a:schemeClr val="accent2"/>
                </a:solidFill>
              </a:rPr>
              <a:t> </a:t>
            </a:r>
            <a:r>
              <a:rPr lang="sr-Latn-RS" dirty="0">
                <a:solidFill>
                  <a:schemeClr val="accent2"/>
                </a:solidFill>
              </a:rPr>
              <a:t>пре свега су створиле одлуке Уставног суда Уж 2476/2014 и Уж </a:t>
            </a:r>
            <a:r>
              <a:rPr lang="sr-Latn-RS" dirty="0" smtClean="0">
                <a:solidFill>
                  <a:schemeClr val="accent2"/>
                </a:solidFill>
              </a:rPr>
              <a:t>4543/2010, </a:t>
            </a:r>
            <a:r>
              <a:rPr lang="sr-Latn-RS" dirty="0">
                <a:solidFill>
                  <a:schemeClr val="accent2"/>
                </a:solidFill>
              </a:rPr>
              <a:t>у </a:t>
            </a:r>
            <a:r>
              <a:rPr lang="sr-Latn-RS" dirty="0" smtClean="0">
                <a:solidFill>
                  <a:schemeClr val="accent2"/>
                </a:solidFill>
              </a:rPr>
              <a:t>првонаведној </a:t>
            </a:r>
            <a:r>
              <a:rPr lang="sr-Latn-RS" dirty="0">
                <a:solidFill>
                  <a:schemeClr val="accent2"/>
                </a:solidFill>
              </a:rPr>
              <a:t>пресуди се чак експлицитно истиче да је реч о </a:t>
            </a:r>
            <a:r>
              <a:rPr lang="sr-Latn-RS" dirty="0" smtClean="0">
                <a:solidFill>
                  <a:schemeClr val="accent2"/>
                </a:solidFill>
              </a:rPr>
              <a:t>п</a:t>
            </a:r>
            <a:r>
              <a:rPr lang="sr-Cyrl-RS" dirty="0" smtClean="0">
                <a:solidFill>
                  <a:schemeClr val="accent2"/>
                </a:solidFill>
              </a:rPr>
              <a:t>о</a:t>
            </a:r>
            <a:r>
              <a:rPr lang="sr-Latn-RS" dirty="0" smtClean="0">
                <a:solidFill>
                  <a:schemeClr val="accent2"/>
                </a:solidFill>
              </a:rPr>
              <a:t>вреди </a:t>
            </a:r>
            <a:r>
              <a:rPr lang="sr-Latn-RS" dirty="0">
                <a:solidFill>
                  <a:schemeClr val="accent2"/>
                </a:solidFill>
              </a:rPr>
              <a:t>права на </a:t>
            </a:r>
            <a:r>
              <a:rPr lang="sr-Latn-RS" dirty="0" smtClean="0">
                <a:solidFill>
                  <a:schemeClr val="accent2"/>
                </a:solidFill>
              </a:rPr>
              <a:t>имовину</a:t>
            </a:r>
            <a:r>
              <a:rPr lang="sr-Cyrl-RS" dirty="0" smtClean="0">
                <a:solidFill>
                  <a:schemeClr val="accent2"/>
                </a:solidFill>
              </a:rPr>
              <a:t>,</a:t>
            </a:r>
            <a:r>
              <a:rPr lang="sr-Latn-RS" dirty="0" smtClean="0">
                <a:solidFill>
                  <a:schemeClr val="accent2"/>
                </a:solidFill>
              </a:rPr>
              <a:t> заг</a:t>
            </a:r>
            <a:r>
              <a:rPr lang="sr-Cyrl-RS" dirty="0" smtClean="0">
                <a:solidFill>
                  <a:schemeClr val="accent2"/>
                </a:solidFill>
              </a:rPr>
              <a:t>а</a:t>
            </a:r>
            <a:r>
              <a:rPr lang="sr-Latn-RS" dirty="0" smtClean="0">
                <a:solidFill>
                  <a:schemeClr val="accent2"/>
                </a:solidFill>
              </a:rPr>
              <a:t>ратовано</a:t>
            </a:r>
            <a:r>
              <a:rPr lang="sr-Cyrl-RS" dirty="0" smtClean="0">
                <a:solidFill>
                  <a:schemeClr val="accent2"/>
                </a:solidFill>
              </a:rPr>
              <a:t>г</a:t>
            </a:r>
            <a:r>
              <a:rPr lang="sr-Latn-RS" dirty="0" smtClean="0">
                <a:solidFill>
                  <a:schemeClr val="accent2"/>
                </a:solidFill>
              </a:rPr>
              <a:t> </a:t>
            </a:r>
            <a:r>
              <a:rPr lang="sr-Latn-RS" dirty="0">
                <a:solidFill>
                  <a:schemeClr val="accent2"/>
                </a:solidFill>
              </a:rPr>
              <a:t>Уставом и Европском </a:t>
            </a:r>
            <a:r>
              <a:rPr lang="sr-Latn-RS" dirty="0" smtClean="0">
                <a:solidFill>
                  <a:schemeClr val="accent2"/>
                </a:solidFill>
              </a:rPr>
              <a:t>конвенцијом</a:t>
            </a:r>
            <a:r>
              <a:rPr lang="sr-Cyrl-RS" dirty="0" smtClean="0">
                <a:solidFill>
                  <a:schemeClr val="accent2"/>
                </a:solidFill>
              </a:rPr>
              <a:t>, </a:t>
            </a:r>
            <a:r>
              <a:rPr lang="sr-Latn-RS" dirty="0" smtClean="0">
                <a:solidFill>
                  <a:schemeClr val="accent2"/>
                </a:solidFill>
              </a:rPr>
              <a:t>те </a:t>
            </a:r>
            <a:r>
              <a:rPr lang="sr-Latn-RS" dirty="0">
                <a:solidFill>
                  <a:schemeClr val="accent2"/>
                </a:solidFill>
              </a:rPr>
              <a:t>да пријава није ни </a:t>
            </a:r>
            <a:r>
              <a:rPr lang="sr-Latn-RS" dirty="0" smtClean="0">
                <a:solidFill>
                  <a:schemeClr val="accent2"/>
                </a:solidFill>
              </a:rPr>
              <a:t>потребна</a:t>
            </a:r>
            <a:r>
              <a:rPr lang="sr-Cyrl-RS" dirty="0" smtClean="0">
                <a:solidFill>
                  <a:schemeClr val="accent2"/>
                </a:solidFill>
              </a:rPr>
              <a:t>,</a:t>
            </a:r>
            <a:r>
              <a:rPr lang="sr-Latn-RS" dirty="0" smtClean="0">
                <a:solidFill>
                  <a:schemeClr val="accent2"/>
                </a:solidFill>
              </a:rPr>
              <a:t> </a:t>
            </a:r>
            <a:r>
              <a:rPr lang="sr-Latn-RS" dirty="0">
                <a:solidFill>
                  <a:schemeClr val="accent2"/>
                </a:solidFill>
              </a:rPr>
              <a:t>док се другој пресуди </a:t>
            </a:r>
            <a:r>
              <a:rPr lang="sr-Latn-RS" dirty="0" smtClean="0">
                <a:solidFill>
                  <a:schemeClr val="accent2"/>
                </a:solidFill>
              </a:rPr>
              <a:t>пој</a:t>
            </a:r>
            <a:r>
              <a:rPr lang="sr-Cyrl-RS" dirty="0" smtClean="0">
                <a:solidFill>
                  <a:schemeClr val="accent2"/>
                </a:solidFill>
              </a:rPr>
              <a:t>а</a:t>
            </a:r>
            <a:r>
              <a:rPr lang="sr-Latn-RS" dirty="0" smtClean="0">
                <a:solidFill>
                  <a:schemeClr val="accent2"/>
                </a:solidFill>
              </a:rPr>
              <a:t>чава </a:t>
            </a:r>
            <a:r>
              <a:rPr lang="sr-Latn-RS" dirty="0">
                <a:solidFill>
                  <a:schemeClr val="accent2"/>
                </a:solidFill>
              </a:rPr>
              <a:t>одговорност општине и државе и истиче да се у стечају не могу </a:t>
            </a:r>
            <a:r>
              <a:rPr lang="sr-Latn-RS" dirty="0" smtClean="0">
                <a:solidFill>
                  <a:schemeClr val="accent2"/>
                </a:solidFill>
              </a:rPr>
              <a:t>нами</a:t>
            </a:r>
            <a:r>
              <a:rPr lang="sr-Cyrl-RS" dirty="0" smtClean="0">
                <a:solidFill>
                  <a:schemeClr val="accent2"/>
                </a:solidFill>
              </a:rPr>
              <a:t>ри</a:t>
            </a:r>
            <a:r>
              <a:rPr lang="sr-Latn-RS" dirty="0" smtClean="0">
                <a:solidFill>
                  <a:schemeClr val="accent2"/>
                </a:solidFill>
              </a:rPr>
              <a:t>ти </a:t>
            </a:r>
            <a:r>
              <a:rPr lang="sr-Cyrl-RS" dirty="0" smtClean="0">
                <a:solidFill>
                  <a:schemeClr val="accent2"/>
                </a:solidFill>
              </a:rPr>
              <a:t>као </a:t>
            </a:r>
            <a:r>
              <a:rPr lang="sr-Latn-RS" dirty="0" smtClean="0">
                <a:solidFill>
                  <a:schemeClr val="accent2"/>
                </a:solidFill>
              </a:rPr>
              <a:t>повериоци</a:t>
            </a:r>
            <a:r>
              <a:rPr lang="sr-Cyrl-RS" dirty="0" smtClean="0">
                <a:solidFill>
                  <a:schemeClr val="accent2"/>
                </a:solidFill>
              </a:rPr>
              <a:t>, </a:t>
            </a:r>
            <a:r>
              <a:rPr lang="sr-Latn-RS" dirty="0" smtClean="0">
                <a:solidFill>
                  <a:schemeClr val="accent2"/>
                </a:solidFill>
              </a:rPr>
              <a:t>што </a:t>
            </a:r>
            <a:r>
              <a:rPr lang="sr-Latn-RS" dirty="0">
                <a:solidFill>
                  <a:schemeClr val="accent2"/>
                </a:solidFill>
              </a:rPr>
              <a:t>је јасан доказ да подносиоци захтева не морају доказати да ли се могу намирити од стечајног дужника већ </a:t>
            </a:r>
            <a:r>
              <a:rPr lang="sr-Cyrl-RS" dirty="0" smtClean="0">
                <a:solidFill>
                  <a:schemeClr val="accent2"/>
                </a:solidFill>
              </a:rPr>
              <a:t>да </a:t>
            </a:r>
            <a:r>
              <a:rPr lang="sr-Latn-RS" dirty="0" smtClean="0">
                <a:solidFill>
                  <a:schemeClr val="accent2"/>
                </a:solidFill>
              </a:rPr>
              <a:t>накнаду </a:t>
            </a:r>
            <a:r>
              <a:rPr lang="sr-Latn-RS" dirty="0">
                <a:solidFill>
                  <a:schemeClr val="accent2"/>
                </a:solidFill>
              </a:rPr>
              <a:t>могу директно остварити </a:t>
            </a:r>
            <a:r>
              <a:rPr lang="sr-Cyrl-RS" dirty="0" smtClean="0">
                <a:solidFill>
                  <a:schemeClr val="accent2"/>
                </a:solidFill>
              </a:rPr>
              <a:t>и </a:t>
            </a:r>
            <a:r>
              <a:rPr lang="sr-Latn-RS" dirty="0" smtClean="0">
                <a:solidFill>
                  <a:schemeClr val="accent2"/>
                </a:solidFill>
              </a:rPr>
              <a:t>од </a:t>
            </a:r>
            <a:r>
              <a:rPr lang="sr-Latn-RS" dirty="0">
                <a:solidFill>
                  <a:schemeClr val="accent2"/>
                </a:solidFill>
              </a:rPr>
              <a:t>осталих супсидијерних </a:t>
            </a:r>
            <a:r>
              <a:rPr lang="sr-Latn-RS" dirty="0" smtClean="0">
                <a:solidFill>
                  <a:schemeClr val="accent2"/>
                </a:solidFill>
              </a:rPr>
              <a:t>дужника</a:t>
            </a:r>
            <a:r>
              <a:rPr lang="sr-Cyrl-RS" dirty="0" smtClean="0">
                <a:solidFill>
                  <a:schemeClr val="accent2"/>
                </a:solidFill>
              </a:rPr>
              <a:t>, </a:t>
            </a:r>
            <a:r>
              <a:rPr lang="sr-Latn-RS" dirty="0" smtClean="0">
                <a:solidFill>
                  <a:schemeClr val="accent2"/>
                </a:solidFill>
              </a:rPr>
              <a:t> </a:t>
            </a:r>
            <a:r>
              <a:rPr lang="sr-Latn-RS" dirty="0">
                <a:solidFill>
                  <a:schemeClr val="accent2"/>
                </a:solidFill>
              </a:rPr>
              <a:t>општине и државе</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Забрињава </a:t>
            </a:r>
            <a:r>
              <a:rPr lang="sr-Latn-RS" dirty="0">
                <a:solidFill>
                  <a:schemeClr val="accent2"/>
                </a:solidFill>
              </a:rPr>
              <a:t>поступање основних судова у чијој надлежности је ванпарнични поступак у ком поступку нема атракције </a:t>
            </a:r>
            <a:r>
              <a:rPr lang="sr-Latn-RS" dirty="0" smtClean="0">
                <a:solidFill>
                  <a:schemeClr val="accent2"/>
                </a:solidFill>
              </a:rPr>
              <a:t>надлежности</a:t>
            </a:r>
            <a:r>
              <a:rPr lang="sr-Cyrl-RS" dirty="0" smtClean="0">
                <a:solidFill>
                  <a:schemeClr val="accent2"/>
                </a:solidFill>
              </a:rPr>
              <a:t>, </a:t>
            </a:r>
            <a:r>
              <a:rPr lang="sr-Latn-RS" dirty="0" smtClean="0">
                <a:solidFill>
                  <a:schemeClr val="accent2"/>
                </a:solidFill>
              </a:rPr>
              <a:t>који </a:t>
            </a:r>
            <a:r>
              <a:rPr lang="sr-Latn-RS" dirty="0">
                <a:solidFill>
                  <a:schemeClr val="accent2"/>
                </a:solidFill>
              </a:rPr>
              <a:t>без обзира да ли је поднета пријава потраживања или не доносе кондемнаторна решења којима обавезују стечајне дужника на исплату </a:t>
            </a:r>
            <a:r>
              <a:rPr lang="sr-Latn-RS" dirty="0" smtClean="0">
                <a:solidFill>
                  <a:schemeClr val="accent2"/>
                </a:solidFill>
              </a:rPr>
              <a:t>накнаде</a:t>
            </a:r>
            <a:r>
              <a:rPr lang="sr-Cyrl-RS" dirty="0" smtClean="0">
                <a:solidFill>
                  <a:schemeClr val="accent2"/>
                </a:solidFill>
              </a:rPr>
              <a:t>, </a:t>
            </a:r>
            <a:r>
              <a:rPr lang="sr-Latn-RS" dirty="0" smtClean="0">
                <a:solidFill>
                  <a:schemeClr val="accent2"/>
                </a:solidFill>
              </a:rPr>
              <a:t>као </a:t>
            </a:r>
            <a:r>
              <a:rPr lang="sr-Latn-RS" dirty="0">
                <a:solidFill>
                  <a:schemeClr val="accent2"/>
                </a:solidFill>
              </a:rPr>
              <a:t>да је реч о трошковима стечајног поступка или обавезама стечајне масе.</a:t>
            </a:r>
            <a:endParaRPr lang="en-US" dirty="0">
              <a:solidFill>
                <a:schemeClr val="accent2"/>
              </a:solidFill>
            </a:endParaRPr>
          </a:p>
          <a:p>
            <a:endParaRPr lang="en-US" dirty="0"/>
          </a:p>
        </p:txBody>
      </p:sp>
    </p:spTree>
    <p:extLst>
      <p:ext uri="{BB962C8B-B14F-4D97-AF65-F5344CB8AC3E}">
        <p14:creationId xmlns:p14="http://schemas.microsoft.com/office/powerpoint/2010/main" val="317091301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09601"/>
            <a:ext cx="8596668" cy="5431762"/>
          </a:xfrm>
        </p:spPr>
        <p:txBody>
          <a:bodyPr>
            <a:normAutofit/>
          </a:bodyPr>
          <a:lstStyle/>
          <a:p>
            <a:pPr marL="0" indent="0" algn="ctr">
              <a:buNone/>
            </a:pPr>
            <a:r>
              <a:rPr lang="sr-Latn-RS" sz="4400" b="1" dirty="0" smtClean="0">
                <a:solidFill>
                  <a:schemeClr val="accent2"/>
                </a:solidFill>
              </a:rPr>
              <a:t>Закон </a:t>
            </a:r>
            <a:r>
              <a:rPr lang="sr-Latn-RS" sz="4400" b="1" dirty="0">
                <a:solidFill>
                  <a:schemeClr val="accent2"/>
                </a:solidFill>
              </a:rPr>
              <a:t>о одузимању имовине проистекле из кривичног дела ("Сл. гласник РС", бр. 32/2013 и 94/2016) </a:t>
            </a:r>
            <a:r>
              <a:rPr lang="en-US" sz="4400" b="1" dirty="0">
                <a:solidFill>
                  <a:schemeClr val="accent2"/>
                </a:solidFill>
              </a:rPr>
              <a:t>и </a:t>
            </a:r>
            <a:r>
              <a:rPr lang="en-US" sz="4400" b="1" dirty="0" err="1">
                <a:solidFill>
                  <a:schemeClr val="accent2"/>
                </a:solidFill>
              </a:rPr>
              <a:t>друге</a:t>
            </a:r>
            <a:r>
              <a:rPr lang="en-US" sz="4400" b="1" dirty="0">
                <a:solidFill>
                  <a:schemeClr val="accent2"/>
                </a:solidFill>
              </a:rPr>
              <a:t> </a:t>
            </a:r>
            <a:r>
              <a:rPr lang="en-US" sz="4400" b="1" dirty="0" err="1">
                <a:solidFill>
                  <a:schemeClr val="accent2"/>
                </a:solidFill>
              </a:rPr>
              <a:t>одредбе</a:t>
            </a:r>
            <a:r>
              <a:rPr lang="en-US" sz="4400" b="1" dirty="0">
                <a:solidFill>
                  <a:schemeClr val="accent2"/>
                </a:solidFill>
              </a:rPr>
              <a:t> </a:t>
            </a:r>
            <a:r>
              <a:rPr lang="en-US" sz="4400" b="1" dirty="0" err="1">
                <a:solidFill>
                  <a:schemeClr val="accent2"/>
                </a:solidFill>
              </a:rPr>
              <a:t>из</a:t>
            </a:r>
            <a:r>
              <a:rPr lang="en-US" sz="4400" b="1" dirty="0">
                <a:solidFill>
                  <a:schemeClr val="accent2"/>
                </a:solidFill>
              </a:rPr>
              <a:t> </a:t>
            </a:r>
            <a:r>
              <a:rPr lang="en-US" sz="4400" b="1" dirty="0" err="1">
                <a:solidFill>
                  <a:schemeClr val="accent2"/>
                </a:solidFill>
              </a:rPr>
              <a:t>области</a:t>
            </a:r>
            <a:r>
              <a:rPr lang="en-US" sz="4400" b="1" dirty="0">
                <a:solidFill>
                  <a:schemeClr val="accent2"/>
                </a:solidFill>
              </a:rPr>
              <a:t> </a:t>
            </a:r>
            <a:r>
              <a:rPr lang="en-US" sz="4400" b="1" dirty="0" err="1">
                <a:solidFill>
                  <a:schemeClr val="accent2"/>
                </a:solidFill>
              </a:rPr>
              <a:t>казненог</a:t>
            </a:r>
            <a:r>
              <a:rPr lang="en-US" sz="4400" b="1" dirty="0">
                <a:solidFill>
                  <a:schemeClr val="accent2"/>
                </a:solidFill>
              </a:rPr>
              <a:t> </a:t>
            </a:r>
            <a:r>
              <a:rPr lang="en-US" sz="4400" b="1" dirty="0" err="1">
                <a:solidFill>
                  <a:schemeClr val="accent2"/>
                </a:solidFill>
              </a:rPr>
              <a:t>законодавства</a:t>
            </a:r>
            <a:endParaRPr lang="en-US" sz="4400" dirty="0">
              <a:solidFill>
                <a:schemeClr val="accent2"/>
              </a:solidFill>
            </a:endParaRPr>
          </a:p>
        </p:txBody>
      </p:sp>
    </p:spTree>
    <p:extLst>
      <p:ext uri="{BB962C8B-B14F-4D97-AF65-F5344CB8AC3E}">
        <p14:creationId xmlns:p14="http://schemas.microsoft.com/office/powerpoint/2010/main" val="352914848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74431"/>
            <a:ext cx="8596668" cy="5466931"/>
          </a:xfrm>
        </p:spPr>
        <p:txBody>
          <a:bodyPr/>
          <a:lstStyle/>
          <a:p>
            <a:pPr marL="0" indent="0" algn="just">
              <a:buNone/>
            </a:pPr>
            <a:r>
              <a:rPr lang="sr-Latn-RS" dirty="0">
                <a:solidFill>
                  <a:schemeClr val="accent2"/>
                </a:solidFill>
              </a:rPr>
              <a:t>Закон о одузимању имовине проистекле из кривичног дела на први поглед </a:t>
            </a:r>
            <a:r>
              <a:rPr lang="sr-Latn-RS" dirty="0" smtClean="0">
                <a:solidFill>
                  <a:schemeClr val="accent2"/>
                </a:solidFill>
              </a:rPr>
              <a:t>не</a:t>
            </a:r>
            <a:r>
              <a:rPr lang="sr-Cyrl-RS" dirty="0" smtClean="0">
                <a:solidFill>
                  <a:schemeClr val="accent2"/>
                </a:solidFill>
              </a:rPr>
              <a:t> </a:t>
            </a:r>
            <a:r>
              <a:rPr lang="sr-Latn-RS" dirty="0" smtClean="0">
                <a:solidFill>
                  <a:schemeClr val="accent2"/>
                </a:solidFill>
              </a:rPr>
              <a:t>ост</a:t>
            </a:r>
            <a:r>
              <a:rPr lang="sr-Cyrl-RS" dirty="0">
                <a:solidFill>
                  <a:schemeClr val="accent2"/>
                </a:solidFill>
              </a:rPr>
              <a:t>а</a:t>
            </a:r>
            <a:r>
              <a:rPr lang="sr-Latn-RS" dirty="0" smtClean="0">
                <a:solidFill>
                  <a:schemeClr val="accent2"/>
                </a:solidFill>
              </a:rPr>
              <a:t>вља </a:t>
            </a:r>
            <a:r>
              <a:rPr lang="sr-Latn-RS" dirty="0">
                <a:solidFill>
                  <a:schemeClr val="accent2"/>
                </a:solidFill>
              </a:rPr>
              <a:t>пуно асоцијација са стечајним поступком и уновчењем стечајне масе</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Међутим</a:t>
            </a:r>
            <a:r>
              <a:rPr lang="sr-Cyrl-RS" dirty="0" smtClean="0">
                <a:solidFill>
                  <a:schemeClr val="accent2"/>
                </a:solidFill>
              </a:rPr>
              <a:t>,</a:t>
            </a:r>
            <a:r>
              <a:rPr lang="sr-Latn-RS" dirty="0" smtClean="0">
                <a:solidFill>
                  <a:schemeClr val="accent2"/>
                </a:solidFill>
              </a:rPr>
              <a:t> </a:t>
            </a:r>
            <a:r>
              <a:rPr lang="sr-Latn-RS" dirty="0">
                <a:solidFill>
                  <a:schemeClr val="accent2"/>
                </a:solidFill>
              </a:rPr>
              <a:t>у оквиру одредбе члана 28. цитираног закона јасно је прописано да даном отварања стечајног поступка над правним лицем према коме је донето решење о привременом одузимању имовине </a:t>
            </a:r>
            <a:r>
              <a:rPr lang="sr-Latn-RS" b="1" dirty="0" smtClean="0">
                <a:solidFill>
                  <a:schemeClr val="accent2"/>
                </a:solidFill>
              </a:rPr>
              <a:t>вредно</a:t>
            </a:r>
            <a:r>
              <a:rPr lang="sr-Cyrl-RS" b="1" dirty="0" smtClean="0">
                <a:solidFill>
                  <a:schemeClr val="accent2"/>
                </a:solidFill>
              </a:rPr>
              <a:t>шћу</a:t>
            </a:r>
            <a:r>
              <a:rPr lang="sr-Latn-RS" b="1" dirty="0" smtClean="0">
                <a:solidFill>
                  <a:schemeClr val="accent2"/>
                </a:solidFill>
              </a:rPr>
              <a:t> </a:t>
            </a:r>
            <a:r>
              <a:rPr lang="sr-Latn-RS" b="1" dirty="0">
                <a:solidFill>
                  <a:schemeClr val="accent2"/>
                </a:solidFill>
              </a:rPr>
              <a:t>имовине проистекле из кривичног дела сматра се доспелим износом на коме постоји право излучног намирења у корист Дирекције за управљање одузетом имовином која представља орган у саставу Министарства правде</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Решење </a:t>
            </a:r>
            <a:r>
              <a:rPr lang="sr-Latn-RS" dirty="0">
                <a:solidFill>
                  <a:schemeClr val="accent2"/>
                </a:solidFill>
              </a:rPr>
              <a:t>о привременом одузимању имовине се доноси од стране надлежног кривичног суда против </a:t>
            </a:r>
            <a:r>
              <a:rPr lang="sr-Latn-RS" dirty="0" smtClean="0">
                <a:solidFill>
                  <a:schemeClr val="accent2"/>
                </a:solidFill>
              </a:rPr>
              <a:t>власника</a:t>
            </a:r>
            <a:r>
              <a:rPr lang="sr-Cyrl-RS" dirty="0" smtClean="0">
                <a:solidFill>
                  <a:schemeClr val="accent2"/>
                </a:solidFill>
              </a:rPr>
              <a:t>,</a:t>
            </a:r>
            <a:r>
              <a:rPr lang="sr-Latn-RS" dirty="0" smtClean="0">
                <a:solidFill>
                  <a:schemeClr val="accent2"/>
                </a:solidFill>
              </a:rPr>
              <a:t> с</a:t>
            </a:r>
            <a:r>
              <a:rPr lang="sr-Cyrl-RS" dirty="0" smtClean="0">
                <a:solidFill>
                  <a:schemeClr val="accent2"/>
                </a:solidFill>
              </a:rPr>
              <a:t> </a:t>
            </a:r>
            <a:r>
              <a:rPr lang="sr-Latn-RS" dirty="0" smtClean="0">
                <a:solidFill>
                  <a:schemeClr val="accent2"/>
                </a:solidFill>
              </a:rPr>
              <a:t>тим </a:t>
            </a:r>
            <a:r>
              <a:rPr lang="sr-Latn-RS" dirty="0">
                <a:solidFill>
                  <a:schemeClr val="accent2"/>
                </a:solidFill>
              </a:rPr>
              <a:t>што власник према законском одређењу може бити иницијални власник као </a:t>
            </a:r>
            <a:r>
              <a:rPr lang="sr-Latn-RS" dirty="0" smtClean="0">
                <a:solidFill>
                  <a:schemeClr val="accent2"/>
                </a:solidFill>
              </a:rPr>
              <a:t>окривљени, </a:t>
            </a:r>
            <a:r>
              <a:rPr lang="sr-Latn-RS" dirty="0">
                <a:solidFill>
                  <a:schemeClr val="accent2"/>
                </a:solidFill>
              </a:rPr>
              <a:t>оставилац, правни следбеник или треће лице. У односу на предмет овог </a:t>
            </a:r>
            <a:r>
              <a:rPr lang="sr-Latn-RS" dirty="0" smtClean="0">
                <a:solidFill>
                  <a:schemeClr val="accent2"/>
                </a:solidFill>
              </a:rPr>
              <a:t>излагања</a:t>
            </a:r>
            <a:r>
              <a:rPr lang="sr-Cyrl-RS" dirty="0" smtClean="0">
                <a:solidFill>
                  <a:schemeClr val="accent2"/>
                </a:solidFill>
              </a:rPr>
              <a:t>,</a:t>
            </a:r>
            <a:r>
              <a:rPr lang="sr-Latn-RS" dirty="0" smtClean="0">
                <a:solidFill>
                  <a:schemeClr val="accent2"/>
                </a:solidFill>
              </a:rPr>
              <a:t> </a:t>
            </a:r>
            <a:r>
              <a:rPr lang="sr-Latn-RS" dirty="0">
                <a:solidFill>
                  <a:schemeClr val="accent2"/>
                </a:solidFill>
              </a:rPr>
              <a:t>власником се може и сматрати стечајни </a:t>
            </a:r>
            <a:r>
              <a:rPr lang="sr-Latn-RS" dirty="0" smtClean="0">
                <a:solidFill>
                  <a:schemeClr val="accent2"/>
                </a:solidFill>
              </a:rPr>
              <a:t>дужник</a:t>
            </a:r>
            <a:r>
              <a:rPr lang="sr-Cyrl-RS" dirty="0" smtClean="0">
                <a:solidFill>
                  <a:schemeClr val="accent2"/>
                </a:solidFill>
              </a:rPr>
              <a:t>,</a:t>
            </a:r>
            <a:r>
              <a:rPr lang="sr-Latn-RS" dirty="0" smtClean="0">
                <a:solidFill>
                  <a:schemeClr val="accent2"/>
                </a:solidFill>
              </a:rPr>
              <a:t> </a:t>
            </a:r>
            <a:r>
              <a:rPr lang="sr-Latn-RS" dirty="0">
                <a:solidFill>
                  <a:schemeClr val="accent2"/>
                </a:solidFill>
              </a:rPr>
              <a:t>када његову имовину чини капитал унет од стране оснивача против кога се води кривични поступак за извршење кривичног дела за које се може извршити привремено или трајно </a:t>
            </a:r>
            <a:r>
              <a:rPr lang="sr-Latn-RS" dirty="0" smtClean="0">
                <a:solidFill>
                  <a:schemeClr val="accent2"/>
                </a:solidFill>
              </a:rPr>
              <a:t>одузимање имовине</a:t>
            </a:r>
            <a:r>
              <a:rPr lang="sr-Cyrl-RS" dirty="0" smtClean="0">
                <a:solidFill>
                  <a:schemeClr val="accent2"/>
                </a:solidFill>
              </a:rPr>
              <a:t>,</a:t>
            </a:r>
            <a:r>
              <a:rPr lang="sr-Latn-RS" dirty="0" smtClean="0">
                <a:solidFill>
                  <a:schemeClr val="accent2"/>
                </a:solidFill>
              </a:rPr>
              <a:t> </a:t>
            </a:r>
            <a:r>
              <a:rPr lang="sr-Latn-RS" dirty="0">
                <a:solidFill>
                  <a:schemeClr val="accent2"/>
                </a:solidFill>
              </a:rPr>
              <a:t>у смислу одредбе Закона о одузимању имовине проистекле из кривичног </a:t>
            </a:r>
            <a:r>
              <a:rPr lang="sr-Latn-RS" dirty="0" smtClean="0">
                <a:solidFill>
                  <a:schemeClr val="accent2"/>
                </a:solidFill>
              </a:rPr>
              <a:t>дела</a:t>
            </a:r>
            <a:r>
              <a:rPr lang="sr-Cyrl-RS" dirty="0" smtClean="0">
                <a:solidFill>
                  <a:schemeClr val="accent2"/>
                </a:solidFill>
              </a:rPr>
              <a:t>,</a:t>
            </a:r>
            <a:r>
              <a:rPr lang="sr-Latn-RS" dirty="0" smtClean="0">
                <a:solidFill>
                  <a:schemeClr val="accent2"/>
                </a:solidFill>
              </a:rPr>
              <a:t> </a:t>
            </a:r>
            <a:r>
              <a:rPr lang="sr-Latn-RS" dirty="0">
                <a:solidFill>
                  <a:schemeClr val="accent2"/>
                </a:solidFill>
              </a:rPr>
              <a:t>јер сматра да је дата имовина стечена извршењем кривичног дела.</a:t>
            </a:r>
            <a:endParaRPr lang="en-US" dirty="0">
              <a:solidFill>
                <a:schemeClr val="accent2"/>
              </a:solidFill>
            </a:endParaRPr>
          </a:p>
        </p:txBody>
      </p:sp>
    </p:spTree>
    <p:extLst>
      <p:ext uri="{BB962C8B-B14F-4D97-AF65-F5344CB8AC3E}">
        <p14:creationId xmlns:p14="http://schemas.microsoft.com/office/powerpoint/2010/main" val="49198305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09601"/>
            <a:ext cx="8596668" cy="5431762"/>
          </a:xfrm>
        </p:spPr>
        <p:txBody>
          <a:bodyPr>
            <a:normAutofit lnSpcReduction="10000"/>
          </a:bodyPr>
          <a:lstStyle/>
          <a:p>
            <a:pPr marL="0" indent="0" algn="just">
              <a:buNone/>
            </a:pPr>
            <a:r>
              <a:rPr lang="sr-Latn-RS" sz="2000" dirty="0" smtClean="0">
                <a:solidFill>
                  <a:schemeClr val="accent2"/>
                </a:solidFill>
              </a:rPr>
              <a:t>Из </a:t>
            </a:r>
            <a:r>
              <a:rPr lang="sr-Latn-RS" sz="2000" dirty="0">
                <a:solidFill>
                  <a:schemeClr val="accent2"/>
                </a:solidFill>
              </a:rPr>
              <a:t>језичке редакције напред цитиране одредбе члана 28. Закона о одузимању имовине проистекле из кривичног </a:t>
            </a:r>
            <a:r>
              <a:rPr lang="sr-Latn-RS" sz="2000" dirty="0" smtClean="0">
                <a:solidFill>
                  <a:schemeClr val="accent2"/>
                </a:solidFill>
              </a:rPr>
              <a:t>дела</a:t>
            </a:r>
            <a:r>
              <a:rPr lang="sr-Cyrl-RS" sz="2000" dirty="0" smtClean="0">
                <a:solidFill>
                  <a:schemeClr val="accent2"/>
                </a:solidFill>
              </a:rPr>
              <a:t>,</a:t>
            </a:r>
            <a:r>
              <a:rPr lang="sr-Latn-RS" sz="2000" dirty="0" smtClean="0">
                <a:solidFill>
                  <a:schemeClr val="accent2"/>
                </a:solidFill>
              </a:rPr>
              <a:t> </a:t>
            </a:r>
            <a:r>
              <a:rPr lang="sr-Latn-RS" sz="2000" dirty="0">
                <a:solidFill>
                  <a:schemeClr val="accent2"/>
                </a:solidFill>
              </a:rPr>
              <a:t>јасно се може утврдити да је законодавац показао дубоко </a:t>
            </a:r>
            <a:r>
              <a:rPr lang="sr-Latn-RS" sz="2000" dirty="0" smtClean="0">
                <a:solidFill>
                  <a:schemeClr val="accent2"/>
                </a:solidFill>
              </a:rPr>
              <a:t>непознавањ</a:t>
            </a:r>
            <a:r>
              <a:rPr lang="sr-Cyrl-RS" sz="2000" dirty="0" smtClean="0">
                <a:solidFill>
                  <a:schemeClr val="accent2"/>
                </a:solidFill>
              </a:rPr>
              <a:t>е</a:t>
            </a:r>
            <a:r>
              <a:rPr lang="sr-Latn-RS" sz="2000" dirty="0" smtClean="0">
                <a:solidFill>
                  <a:schemeClr val="accent2"/>
                </a:solidFill>
              </a:rPr>
              <a:t> </a:t>
            </a:r>
            <a:r>
              <a:rPr lang="sr-Latn-RS" sz="2000" dirty="0">
                <a:solidFill>
                  <a:schemeClr val="accent2"/>
                </a:solidFill>
              </a:rPr>
              <a:t>основних стечајних инситута. </a:t>
            </a:r>
            <a:r>
              <a:rPr lang="sr-Latn-RS" sz="2000" dirty="0" smtClean="0">
                <a:solidFill>
                  <a:schemeClr val="accent2"/>
                </a:solidFill>
              </a:rPr>
              <a:t>Наиме</a:t>
            </a:r>
            <a:r>
              <a:rPr lang="sr-Cyrl-RS" sz="2000" dirty="0" smtClean="0">
                <a:solidFill>
                  <a:schemeClr val="accent2"/>
                </a:solidFill>
              </a:rPr>
              <a:t>,</a:t>
            </a:r>
            <a:r>
              <a:rPr lang="sr-Latn-RS" sz="2000" dirty="0" smtClean="0">
                <a:solidFill>
                  <a:schemeClr val="accent2"/>
                </a:solidFill>
              </a:rPr>
              <a:t> </a:t>
            </a:r>
            <a:r>
              <a:rPr lang="sr-Latn-RS" sz="2000" dirty="0">
                <a:solidFill>
                  <a:schemeClr val="accent2"/>
                </a:solidFill>
              </a:rPr>
              <a:t>излучни поверилац представља лице које на основу свог стварног или личног права, има право да тражи да се одређена ствар издвоји из стечајне масе</a:t>
            </a:r>
            <a:r>
              <a:rPr lang="sr-Latn-RS" sz="2000" dirty="0" smtClean="0">
                <a:solidFill>
                  <a:schemeClr val="accent2"/>
                </a:solidFill>
              </a:rPr>
              <a:t>.</a:t>
            </a:r>
            <a:r>
              <a:rPr lang="sr-Cyrl-RS" sz="2000" dirty="0" smtClean="0">
                <a:solidFill>
                  <a:schemeClr val="accent2"/>
                </a:solidFill>
              </a:rPr>
              <a:t> </a:t>
            </a:r>
            <a:r>
              <a:rPr lang="sr-Latn-RS" sz="2000" dirty="0" smtClean="0">
                <a:solidFill>
                  <a:schemeClr val="accent2"/>
                </a:solidFill>
              </a:rPr>
              <a:t>Излучно </a:t>
            </a:r>
            <a:r>
              <a:rPr lang="sr-Latn-RS" sz="2000" dirty="0">
                <a:solidFill>
                  <a:schemeClr val="accent2"/>
                </a:solidFill>
              </a:rPr>
              <a:t>право може псотојати на индивидуално </a:t>
            </a:r>
            <a:r>
              <a:rPr lang="sr-Latn-RS" sz="2000" dirty="0" smtClean="0">
                <a:solidFill>
                  <a:schemeClr val="accent2"/>
                </a:solidFill>
              </a:rPr>
              <a:t>одређ</a:t>
            </a:r>
            <a:r>
              <a:rPr lang="sr-Cyrl-RS" sz="2000" dirty="0" smtClean="0">
                <a:solidFill>
                  <a:schemeClr val="accent2"/>
                </a:solidFill>
              </a:rPr>
              <a:t>е</a:t>
            </a:r>
            <a:r>
              <a:rPr lang="sr-Latn-RS" sz="2000" dirty="0" smtClean="0">
                <a:solidFill>
                  <a:schemeClr val="accent2"/>
                </a:solidFill>
              </a:rPr>
              <a:t>ним стварима, </a:t>
            </a:r>
            <a:r>
              <a:rPr lang="sr-Latn-RS" sz="2000" dirty="0">
                <a:solidFill>
                  <a:schemeClr val="accent2"/>
                </a:solidFill>
              </a:rPr>
              <a:t>а не на доспелим износом имовине који упућује на новчано потраживање које не може бити предмет излучног захтева</a:t>
            </a:r>
            <a:r>
              <a:rPr lang="sr-Latn-RS" sz="2000" dirty="0" smtClean="0">
                <a:solidFill>
                  <a:schemeClr val="accent2"/>
                </a:solidFill>
              </a:rPr>
              <a:t>.</a:t>
            </a:r>
            <a:endParaRPr lang="sr-Cyrl-RS" sz="2000" dirty="0" smtClean="0">
              <a:solidFill>
                <a:schemeClr val="accent2"/>
              </a:solidFill>
            </a:endParaRPr>
          </a:p>
          <a:p>
            <a:pPr marL="0" indent="0" algn="just">
              <a:buNone/>
            </a:pPr>
            <a:r>
              <a:rPr lang="sr-Latn-RS" sz="2000" dirty="0">
                <a:solidFill>
                  <a:schemeClr val="accent2"/>
                </a:solidFill>
              </a:rPr>
              <a:t>У складу са одредбама Закона о одузимању имовине проистекле из кривичног </a:t>
            </a:r>
            <a:r>
              <a:rPr lang="sr-Latn-RS" sz="2000" dirty="0" smtClean="0">
                <a:solidFill>
                  <a:schemeClr val="accent2"/>
                </a:solidFill>
              </a:rPr>
              <a:t>дела</a:t>
            </a:r>
            <a:r>
              <a:rPr lang="sr-Cyrl-RS" sz="2000" dirty="0" smtClean="0">
                <a:solidFill>
                  <a:schemeClr val="accent2"/>
                </a:solidFill>
              </a:rPr>
              <a:t>,</a:t>
            </a:r>
            <a:r>
              <a:rPr lang="sr-Latn-RS" sz="2000" dirty="0" smtClean="0">
                <a:solidFill>
                  <a:schemeClr val="accent2"/>
                </a:solidFill>
              </a:rPr>
              <a:t> </a:t>
            </a:r>
            <a:r>
              <a:rPr lang="sr-Latn-RS" sz="2000" dirty="0">
                <a:solidFill>
                  <a:schemeClr val="accent2"/>
                </a:solidFill>
              </a:rPr>
              <a:t>против </a:t>
            </a:r>
            <a:r>
              <a:rPr lang="sr-Latn-RS" sz="2000" dirty="0" smtClean="0">
                <a:solidFill>
                  <a:schemeClr val="accent2"/>
                </a:solidFill>
              </a:rPr>
              <a:t>власника</a:t>
            </a:r>
            <a:r>
              <a:rPr lang="sr-Cyrl-RS" sz="2000" dirty="0" smtClean="0">
                <a:solidFill>
                  <a:schemeClr val="accent2"/>
                </a:solidFill>
              </a:rPr>
              <a:t>.</a:t>
            </a:r>
            <a:r>
              <a:rPr lang="sr-Latn-RS" sz="2000" dirty="0" smtClean="0">
                <a:solidFill>
                  <a:schemeClr val="accent2"/>
                </a:solidFill>
              </a:rPr>
              <a:t> </a:t>
            </a:r>
            <a:r>
              <a:rPr lang="sr-Latn-RS" sz="2000" dirty="0">
                <a:solidFill>
                  <a:schemeClr val="accent2"/>
                </a:solidFill>
              </a:rPr>
              <a:t>који може бити и треће правно </a:t>
            </a:r>
            <a:r>
              <a:rPr lang="sr-Latn-RS" sz="2000" dirty="0" smtClean="0">
                <a:solidFill>
                  <a:schemeClr val="accent2"/>
                </a:solidFill>
              </a:rPr>
              <a:t>лице</a:t>
            </a:r>
            <a:r>
              <a:rPr lang="sr-Cyrl-RS" sz="2000" dirty="0" smtClean="0">
                <a:solidFill>
                  <a:schemeClr val="accent2"/>
                </a:solidFill>
              </a:rPr>
              <a:t> -</a:t>
            </a:r>
            <a:r>
              <a:rPr lang="sr-Latn-RS" sz="2000" dirty="0" smtClean="0">
                <a:solidFill>
                  <a:schemeClr val="accent2"/>
                </a:solidFill>
              </a:rPr>
              <a:t> </a:t>
            </a:r>
            <a:r>
              <a:rPr lang="sr-Latn-RS" sz="2000" dirty="0">
                <a:solidFill>
                  <a:schemeClr val="accent2"/>
                </a:solidFill>
              </a:rPr>
              <a:t>стечајни </a:t>
            </a:r>
            <a:r>
              <a:rPr lang="sr-Latn-RS" sz="2000" dirty="0" smtClean="0">
                <a:solidFill>
                  <a:schemeClr val="accent2"/>
                </a:solidFill>
              </a:rPr>
              <a:t>дужник </a:t>
            </a:r>
            <a:r>
              <a:rPr lang="sr-Latn-RS" sz="2000" dirty="0">
                <a:solidFill>
                  <a:schemeClr val="accent2"/>
                </a:solidFill>
              </a:rPr>
              <a:t>на кога је пренета </a:t>
            </a:r>
            <a:r>
              <a:rPr lang="sr-Latn-RS" sz="2000" dirty="0" smtClean="0">
                <a:solidFill>
                  <a:schemeClr val="accent2"/>
                </a:solidFill>
              </a:rPr>
              <a:t>имовина</a:t>
            </a:r>
            <a:r>
              <a:rPr lang="sr-Cyrl-RS" sz="2000" dirty="0" smtClean="0">
                <a:solidFill>
                  <a:schemeClr val="accent2"/>
                </a:solidFill>
              </a:rPr>
              <a:t>,</a:t>
            </a:r>
            <a:r>
              <a:rPr lang="sr-Latn-RS" sz="2000" dirty="0" smtClean="0">
                <a:solidFill>
                  <a:schemeClr val="accent2"/>
                </a:solidFill>
              </a:rPr>
              <a:t> </a:t>
            </a:r>
            <a:r>
              <a:rPr lang="sr-Latn-RS" sz="2000" dirty="0">
                <a:solidFill>
                  <a:schemeClr val="accent2"/>
                </a:solidFill>
              </a:rPr>
              <a:t>покреће се </a:t>
            </a:r>
            <a:r>
              <a:rPr lang="sr-Cyrl-RS" sz="2000" dirty="0" smtClean="0">
                <a:solidFill>
                  <a:schemeClr val="accent2"/>
                </a:solidFill>
              </a:rPr>
              <a:t>ф</a:t>
            </a:r>
            <a:r>
              <a:rPr lang="sr-Latn-RS" sz="2000" dirty="0" smtClean="0">
                <a:solidFill>
                  <a:schemeClr val="accent2"/>
                </a:solidFill>
              </a:rPr>
              <a:t>инансијска истрага</a:t>
            </a:r>
            <a:r>
              <a:rPr lang="sr-Cyrl-RS" sz="2000" dirty="0" smtClean="0">
                <a:solidFill>
                  <a:schemeClr val="accent2"/>
                </a:solidFill>
              </a:rPr>
              <a:t>,</a:t>
            </a:r>
            <a:r>
              <a:rPr lang="sr-Latn-RS" sz="2000" dirty="0" smtClean="0">
                <a:solidFill>
                  <a:schemeClr val="accent2"/>
                </a:solidFill>
              </a:rPr>
              <a:t> </a:t>
            </a:r>
            <a:r>
              <a:rPr lang="sr-Latn-RS" sz="2000" dirty="0">
                <a:solidFill>
                  <a:schemeClr val="accent2"/>
                </a:solidFill>
              </a:rPr>
              <a:t>када постоје основи сумње да поседује знатну имовину проистеклу из кривичног дела. У финансијској истрази прикупљају се докази о имовини, законитим приходима, начину и трошковима живота окривљеног, окривљеног сарадника или оставиоца, докази о имовини коју је наследио правни следбеник, односно докази о имовини и накнади за коју је имовина пренета на треће лице.</a:t>
            </a:r>
            <a:endParaRPr lang="en-US" sz="2000" dirty="0">
              <a:solidFill>
                <a:schemeClr val="accent2"/>
              </a:solidFill>
            </a:endParaRPr>
          </a:p>
          <a:p>
            <a:pPr marL="0" indent="0" algn="just">
              <a:buNone/>
            </a:pPr>
            <a:endParaRPr lang="en-US" sz="2000" dirty="0">
              <a:solidFill>
                <a:schemeClr val="accent2"/>
              </a:solidFill>
            </a:endParaRPr>
          </a:p>
          <a:p>
            <a:endParaRPr lang="en-US" dirty="0"/>
          </a:p>
        </p:txBody>
      </p:sp>
    </p:spTree>
    <p:extLst>
      <p:ext uri="{BB962C8B-B14F-4D97-AF65-F5344CB8AC3E}">
        <p14:creationId xmlns:p14="http://schemas.microsoft.com/office/powerpoint/2010/main" val="49769679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398585"/>
            <a:ext cx="8596668" cy="5642777"/>
          </a:xfrm>
        </p:spPr>
        <p:txBody>
          <a:bodyPr>
            <a:normAutofit/>
          </a:bodyPr>
          <a:lstStyle/>
          <a:p>
            <a:pPr marL="0" indent="0" algn="just">
              <a:buNone/>
            </a:pPr>
            <a:r>
              <a:rPr lang="sr-Latn-RS" dirty="0">
                <a:solidFill>
                  <a:schemeClr val="accent2"/>
                </a:solidFill>
              </a:rPr>
              <a:t>Када постоји вероватноћа да би касније одузимање имовине проистекле из кривичног дела било отежано или онемогућено, јавни тужилац подноси захтев за привремено одузимање имовине. Захтев се доставља  без одлагања власнику са поуком да у року од 15 дана може суду доставити одговор на захтев са доказима о начину стицања имовине</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Уколико </a:t>
            </a:r>
            <a:r>
              <a:rPr lang="sr-Latn-RS" dirty="0">
                <a:solidFill>
                  <a:schemeClr val="accent2"/>
                </a:solidFill>
              </a:rPr>
              <a:t>постоји вероватноћа да ће власник располагати </a:t>
            </a:r>
            <a:r>
              <a:rPr lang="sr-Latn-RS" dirty="0" smtClean="0">
                <a:solidFill>
                  <a:schemeClr val="accent2"/>
                </a:solidFill>
              </a:rPr>
              <a:t>имовином</a:t>
            </a:r>
            <a:r>
              <a:rPr lang="sr-Cyrl-RS" dirty="0" smtClean="0">
                <a:solidFill>
                  <a:schemeClr val="accent2"/>
                </a:solidFill>
              </a:rPr>
              <a:t>,</a:t>
            </a:r>
            <a:r>
              <a:rPr lang="sr-Latn-RS" dirty="0" smtClean="0">
                <a:solidFill>
                  <a:schemeClr val="accent2"/>
                </a:solidFill>
              </a:rPr>
              <a:t> </a:t>
            </a:r>
            <a:r>
              <a:rPr lang="sr-Latn-RS" dirty="0">
                <a:solidFill>
                  <a:schemeClr val="accent2"/>
                </a:solidFill>
              </a:rPr>
              <a:t>јавни тужилац ће донети наредбу о забрани располагања имовином и о привременом одузимању покретне имовине која може да траје најдуже три месеца од дана доношења</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Наредба </a:t>
            </a:r>
            <a:r>
              <a:rPr lang="sr-Latn-RS" dirty="0">
                <a:solidFill>
                  <a:schemeClr val="accent2"/>
                </a:solidFill>
              </a:rPr>
              <a:t>би код стечајног дужника код кога је донето решење о банкростству могла готово увек бити </a:t>
            </a:r>
            <a:r>
              <a:rPr lang="sr-Latn-RS" dirty="0" smtClean="0">
                <a:solidFill>
                  <a:schemeClr val="accent2"/>
                </a:solidFill>
              </a:rPr>
              <a:t>донета</a:t>
            </a:r>
            <a:r>
              <a:rPr lang="sr-Cyrl-RS" dirty="0" smtClean="0">
                <a:solidFill>
                  <a:schemeClr val="accent2"/>
                </a:solidFill>
              </a:rPr>
              <a:t>,</a:t>
            </a:r>
            <a:r>
              <a:rPr lang="sr-Latn-RS" dirty="0" smtClean="0">
                <a:solidFill>
                  <a:schemeClr val="accent2"/>
                </a:solidFill>
              </a:rPr>
              <a:t> </a:t>
            </a:r>
            <a:r>
              <a:rPr lang="sr-Latn-RS" dirty="0">
                <a:solidFill>
                  <a:schemeClr val="accent2"/>
                </a:solidFill>
              </a:rPr>
              <a:t>јер иста представља </a:t>
            </a:r>
            <a:r>
              <a:rPr lang="sr-Latn-RS" dirty="0" smtClean="0">
                <a:solidFill>
                  <a:schemeClr val="accent2"/>
                </a:solidFill>
              </a:rPr>
              <a:t>имп</a:t>
            </a:r>
            <a:r>
              <a:rPr lang="sr-Cyrl-RS" dirty="0" smtClean="0">
                <a:solidFill>
                  <a:schemeClr val="accent2"/>
                </a:solidFill>
              </a:rPr>
              <a:t>е</a:t>
            </a:r>
            <a:r>
              <a:rPr lang="sr-Latn-RS" dirty="0" smtClean="0">
                <a:solidFill>
                  <a:schemeClr val="accent2"/>
                </a:solidFill>
              </a:rPr>
              <a:t>ративни </a:t>
            </a:r>
            <a:r>
              <a:rPr lang="sr-Latn-RS" dirty="0">
                <a:solidFill>
                  <a:schemeClr val="accent2"/>
                </a:solidFill>
              </a:rPr>
              <a:t>налог стечајном управнику </a:t>
            </a:r>
            <a:r>
              <a:rPr lang="sr-Latn-RS" dirty="0" smtClean="0">
                <a:solidFill>
                  <a:schemeClr val="accent2"/>
                </a:solidFill>
              </a:rPr>
              <a:t>да</a:t>
            </a:r>
            <a:r>
              <a:rPr lang="sr-Cyrl-RS" dirty="0" smtClean="0">
                <a:solidFill>
                  <a:schemeClr val="accent2"/>
                </a:solidFill>
              </a:rPr>
              <a:t> не</a:t>
            </a:r>
            <a:r>
              <a:rPr lang="sr-Latn-RS" dirty="0" smtClean="0">
                <a:solidFill>
                  <a:schemeClr val="accent2"/>
                </a:solidFill>
              </a:rPr>
              <a:t> </a:t>
            </a:r>
            <a:r>
              <a:rPr lang="sr-Latn-RS" dirty="0">
                <a:solidFill>
                  <a:schemeClr val="accent2"/>
                </a:solidFill>
              </a:rPr>
              <a:t>располаже тј. уновчи имовину стечајног дужника. Изнета теза представља својеврсни парадокс да одредбе једног закона </a:t>
            </a:r>
            <a:r>
              <a:rPr lang="sr-Latn-RS" dirty="0" smtClean="0">
                <a:solidFill>
                  <a:schemeClr val="accent2"/>
                </a:solidFill>
              </a:rPr>
              <a:t>онемогућава</a:t>
            </a:r>
            <a:r>
              <a:rPr lang="sr-Cyrl-RS" dirty="0" smtClean="0">
                <a:solidFill>
                  <a:schemeClr val="accent2"/>
                </a:solidFill>
              </a:rPr>
              <a:t>ј</a:t>
            </a:r>
            <a:r>
              <a:rPr lang="sr-Latn-RS" dirty="0" smtClean="0">
                <a:solidFill>
                  <a:schemeClr val="accent2"/>
                </a:solidFill>
              </a:rPr>
              <a:t>у </a:t>
            </a:r>
            <a:r>
              <a:rPr lang="sr-Latn-RS" dirty="0">
                <a:solidFill>
                  <a:schemeClr val="accent2"/>
                </a:solidFill>
              </a:rPr>
              <a:t>уновчење стечајне масе и намирење поверилаца који представљују савесна </a:t>
            </a:r>
            <a:r>
              <a:rPr lang="sr-Latn-RS" dirty="0" smtClean="0">
                <a:solidFill>
                  <a:schemeClr val="accent2"/>
                </a:solidFill>
              </a:rPr>
              <a:t>лица</a:t>
            </a:r>
            <a:r>
              <a:rPr lang="sr-Cyrl-RS" dirty="0" smtClean="0">
                <a:solidFill>
                  <a:schemeClr val="accent2"/>
                </a:solidFill>
              </a:rPr>
              <a:t>,</a:t>
            </a:r>
            <a:r>
              <a:rPr lang="sr-Latn-RS" dirty="0" smtClean="0">
                <a:solidFill>
                  <a:schemeClr val="accent2"/>
                </a:solidFill>
              </a:rPr>
              <a:t> </a:t>
            </a:r>
            <a:r>
              <a:rPr lang="sr-Latn-RS" dirty="0">
                <a:solidFill>
                  <a:schemeClr val="accent2"/>
                </a:solidFill>
              </a:rPr>
              <a:t>која не морају знати да је имовина одређеног правног лица којом он одговора повериоцима за намирење стечена извршењем кривичног дела</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Посебно </a:t>
            </a:r>
            <a:r>
              <a:rPr lang="sr-Latn-RS" dirty="0">
                <a:solidFill>
                  <a:schemeClr val="accent2"/>
                </a:solidFill>
              </a:rPr>
              <a:t>може бити интересантан положај разлучних и стечајних дужника и питања статуса њихових залога на имовини на којој постоји наредба о забрани располагања или која буде привремено или трајно одузета.</a:t>
            </a: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10851406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15815"/>
            <a:ext cx="8596668" cy="5525547"/>
          </a:xfrm>
        </p:spPr>
        <p:txBody>
          <a:bodyPr>
            <a:normAutofit fontScale="92500"/>
          </a:bodyPr>
          <a:lstStyle/>
          <a:p>
            <a:pPr marL="0" indent="0" algn="ctr">
              <a:buNone/>
            </a:pPr>
            <a:r>
              <a:rPr lang="en-GB" sz="4400" b="1" dirty="0" err="1" smtClean="0">
                <a:solidFill>
                  <a:schemeClr val="accent2"/>
                </a:solidFill>
              </a:rPr>
              <a:t>Матични</a:t>
            </a:r>
            <a:r>
              <a:rPr lang="en-GB" sz="4400" b="1" dirty="0" smtClean="0">
                <a:solidFill>
                  <a:schemeClr val="accent2"/>
                </a:solidFill>
              </a:rPr>
              <a:t> </a:t>
            </a:r>
            <a:r>
              <a:rPr lang="en-GB" sz="4400" b="1" dirty="0" err="1">
                <a:solidFill>
                  <a:schemeClr val="accent2"/>
                </a:solidFill>
              </a:rPr>
              <a:t>правни</a:t>
            </a:r>
            <a:r>
              <a:rPr lang="en-GB" sz="4400" b="1" dirty="0">
                <a:solidFill>
                  <a:schemeClr val="accent2"/>
                </a:solidFill>
              </a:rPr>
              <a:t> </a:t>
            </a:r>
            <a:r>
              <a:rPr lang="en-GB" sz="4400" b="1" dirty="0" err="1">
                <a:solidFill>
                  <a:schemeClr val="accent2"/>
                </a:solidFill>
              </a:rPr>
              <a:t>оквир</a:t>
            </a:r>
            <a:r>
              <a:rPr lang="en-GB" sz="4400" b="1" dirty="0">
                <a:solidFill>
                  <a:schemeClr val="accent2"/>
                </a:solidFill>
              </a:rPr>
              <a:t> </a:t>
            </a:r>
            <a:r>
              <a:rPr lang="en-GB" sz="4400" b="1" dirty="0" err="1">
                <a:solidFill>
                  <a:schemeClr val="accent2"/>
                </a:solidFill>
              </a:rPr>
              <a:t>уновчења</a:t>
            </a:r>
            <a:r>
              <a:rPr lang="en-GB" sz="4400" b="1" dirty="0">
                <a:solidFill>
                  <a:schemeClr val="accent2"/>
                </a:solidFill>
              </a:rPr>
              <a:t> </a:t>
            </a:r>
            <a:r>
              <a:rPr lang="en-GB" sz="4400" b="1" dirty="0" err="1">
                <a:solidFill>
                  <a:schemeClr val="accent2"/>
                </a:solidFill>
              </a:rPr>
              <a:t>имовине</a:t>
            </a:r>
            <a:r>
              <a:rPr lang="en-GB" sz="4400" b="1" dirty="0">
                <a:solidFill>
                  <a:schemeClr val="accent2"/>
                </a:solidFill>
              </a:rPr>
              <a:t> у </a:t>
            </a:r>
            <a:r>
              <a:rPr lang="en-GB" sz="4400" b="1" dirty="0" err="1" smtClean="0">
                <a:solidFill>
                  <a:schemeClr val="accent2"/>
                </a:solidFill>
              </a:rPr>
              <a:t>стечају</a:t>
            </a:r>
            <a:endParaRPr lang="sr-Latn-RS" sz="4400" b="1" dirty="0" smtClean="0">
              <a:solidFill>
                <a:schemeClr val="accent2"/>
              </a:solidFill>
            </a:endParaRPr>
          </a:p>
          <a:p>
            <a:pPr marL="0" indent="0">
              <a:buNone/>
            </a:pPr>
            <a:endParaRPr lang="sr-Latn-RS" sz="2000" b="1" dirty="0">
              <a:solidFill>
                <a:schemeClr val="accent2"/>
              </a:solidFill>
            </a:endParaRPr>
          </a:p>
          <a:p>
            <a:pPr marL="0" indent="0" algn="just">
              <a:buNone/>
            </a:pPr>
            <a:r>
              <a:rPr lang="sr-Latn-RS" sz="2000" b="1" dirty="0" smtClean="0">
                <a:solidFill>
                  <a:schemeClr val="accent2"/>
                </a:solidFill>
              </a:rPr>
              <a:t>	</a:t>
            </a:r>
            <a:r>
              <a:rPr lang="sr-Cyrl-RS" sz="2400" dirty="0">
                <a:solidFill>
                  <a:schemeClr val="accent2"/>
                </a:solidFill>
              </a:rPr>
              <a:t>У оквиру правног поретка Републике Србије у погледу позитивно правног режима који уређује поступак и начин уновчења имовине правних лица над којима се може отворити и спроводити стечајни поступак као </a:t>
            </a:r>
            <a:r>
              <a:rPr lang="sr-Cyrl-RS" sz="2400" dirty="0" smtClean="0">
                <a:solidFill>
                  <a:schemeClr val="accent2"/>
                </a:solidFill>
              </a:rPr>
              <a:t>матични</a:t>
            </a:r>
            <a:r>
              <a:rPr lang="sr-Latn-RS" sz="2400" dirty="0" smtClean="0">
                <a:solidFill>
                  <a:schemeClr val="accent2"/>
                </a:solidFill>
              </a:rPr>
              <a:t>,</a:t>
            </a:r>
            <a:r>
              <a:rPr lang="sr-Cyrl-RS" sz="2400" dirty="0" smtClean="0">
                <a:solidFill>
                  <a:schemeClr val="accent2"/>
                </a:solidFill>
              </a:rPr>
              <a:t> </a:t>
            </a:r>
            <a:r>
              <a:rPr lang="sr-Cyrl-RS" sz="2400" dirty="0">
                <a:solidFill>
                  <a:schemeClr val="accent2"/>
                </a:solidFill>
              </a:rPr>
              <a:t>општи </a:t>
            </a:r>
            <a:r>
              <a:rPr lang="sr-Cyrl-RS" sz="2400" dirty="0" smtClean="0">
                <a:solidFill>
                  <a:schemeClr val="accent2"/>
                </a:solidFill>
              </a:rPr>
              <a:t>акти</a:t>
            </a:r>
            <a:r>
              <a:rPr lang="en-US" sz="2400" dirty="0" smtClean="0">
                <a:solidFill>
                  <a:schemeClr val="accent2"/>
                </a:solidFill>
              </a:rPr>
              <a:t>,</a:t>
            </a:r>
            <a:r>
              <a:rPr lang="sr-Cyrl-RS" sz="2400" dirty="0" smtClean="0">
                <a:solidFill>
                  <a:schemeClr val="accent2"/>
                </a:solidFill>
              </a:rPr>
              <a:t> </a:t>
            </a:r>
            <a:r>
              <a:rPr lang="sr-Cyrl-RS" sz="2400" dirty="0">
                <a:solidFill>
                  <a:schemeClr val="accent2"/>
                </a:solidFill>
              </a:rPr>
              <a:t>који представљају извор права за означену </a:t>
            </a:r>
            <a:r>
              <a:rPr lang="sr-Cyrl-RS" sz="2400" dirty="0" smtClean="0">
                <a:solidFill>
                  <a:schemeClr val="accent2"/>
                </a:solidFill>
              </a:rPr>
              <a:t>област</a:t>
            </a:r>
            <a:r>
              <a:rPr lang="en-US" sz="2400" dirty="0">
                <a:solidFill>
                  <a:schemeClr val="accent2"/>
                </a:solidFill>
              </a:rPr>
              <a:t>,</a:t>
            </a:r>
            <a:r>
              <a:rPr lang="sr-Cyrl-RS" sz="2400" dirty="0" smtClean="0">
                <a:solidFill>
                  <a:schemeClr val="accent2"/>
                </a:solidFill>
              </a:rPr>
              <a:t> издваја се </a:t>
            </a:r>
            <a:r>
              <a:rPr lang="sr-Cyrl-RS" sz="2400" dirty="0">
                <a:solidFill>
                  <a:schemeClr val="accent2"/>
                </a:solidFill>
              </a:rPr>
              <a:t>одређени круг </a:t>
            </a:r>
            <a:r>
              <a:rPr lang="sr-Cyrl-RS" sz="2400" dirty="0" smtClean="0">
                <a:solidFill>
                  <a:schemeClr val="accent2"/>
                </a:solidFill>
              </a:rPr>
              <a:t>закона, </a:t>
            </a:r>
            <a:r>
              <a:rPr lang="sr-Cyrl-RS" sz="2400" dirty="0">
                <a:solidFill>
                  <a:schemeClr val="accent2"/>
                </a:solidFill>
              </a:rPr>
              <a:t>који у зависности од временског одређења њихове </a:t>
            </a:r>
            <a:r>
              <a:rPr lang="sr-Cyrl-RS" sz="2400" dirty="0" smtClean="0">
                <a:solidFill>
                  <a:schemeClr val="accent2"/>
                </a:solidFill>
              </a:rPr>
              <a:t>важности, </a:t>
            </a:r>
            <a:r>
              <a:rPr lang="sr-Cyrl-RS" sz="2400" dirty="0">
                <a:solidFill>
                  <a:schemeClr val="accent2"/>
                </a:solidFill>
              </a:rPr>
              <a:t>регулишу услове и поступак уновчења имовине стечајног </a:t>
            </a:r>
            <a:r>
              <a:rPr lang="sr-Cyrl-RS" sz="2400" dirty="0" smtClean="0">
                <a:solidFill>
                  <a:schemeClr val="accent2"/>
                </a:solidFill>
              </a:rPr>
              <a:t>дужника</a:t>
            </a:r>
            <a:r>
              <a:rPr lang="sr-Latn-RS" sz="2400" dirty="0" smtClean="0">
                <a:solidFill>
                  <a:schemeClr val="accent2"/>
                </a:solidFill>
              </a:rPr>
              <a:t> :</a:t>
            </a:r>
            <a:endParaRPr lang="sr-Latn-RS" sz="2400" b="1" dirty="0" smtClean="0">
              <a:solidFill>
                <a:schemeClr val="accent2"/>
              </a:solidFill>
            </a:endParaRPr>
          </a:p>
          <a:p>
            <a:pPr marL="0" indent="0" algn="just">
              <a:buNone/>
            </a:pPr>
            <a:r>
              <a:rPr lang="sr-Latn-RS" sz="2000" dirty="0">
                <a:solidFill>
                  <a:schemeClr val="accent2"/>
                </a:solidFill>
              </a:rPr>
              <a:t>	</a:t>
            </a:r>
            <a:endParaRPr lang="sr-Latn-RS" sz="2000" dirty="0" smtClean="0">
              <a:solidFill>
                <a:schemeClr val="accent2"/>
              </a:solidFill>
            </a:endParaRPr>
          </a:p>
          <a:p>
            <a:pPr marL="0" indent="0" algn="just">
              <a:buNone/>
            </a:pPr>
            <a:r>
              <a:rPr lang="sr-Latn-RS" sz="2000" b="1" dirty="0">
                <a:solidFill>
                  <a:schemeClr val="accent2"/>
                </a:solidFill>
              </a:rPr>
              <a:t>	</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27539"/>
            <a:ext cx="8596668" cy="5513824"/>
          </a:xfrm>
        </p:spPr>
        <p:txBody>
          <a:bodyPr/>
          <a:lstStyle/>
          <a:p>
            <a:pPr marL="0" indent="0">
              <a:buNone/>
            </a:pPr>
            <a:endParaRPr lang="sr-Cyrl-RS" dirty="0" smtClean="0"/>
          </a:p>
          <a:p>
            <a:pPr marL="0" indent="0" algn="just">
              <a:buNone/>
            </a:pPr>
            <a:r>
              <a:rPr lang="sr-Latn-RS" sz="2000" dirty="0" smtClean="0">
                <a:solidFill>
                  <a:schemeClr val="accent2"/>
                </a:solidFill>
              </a:rPr>
              <a:t>Надлежни суд ће</a:t>
            </a:r>
            <a:r>
              <a:rPr lang="sr-Cyrl-RS" sz="2000" dirty="0" smtClean="0">
                <a:solidFill>
                  <a:schemeClr val="accent2"/>
                </a:solidFill>
              </a:rPr>
              <a:t>,</a:t>
            </a:r>
            <a:r>
              <a:rPr lang="sr-Latn-RS" sz="2000" dirty="0" smtClean="0">
                <a:solidFill>
                  <a:schemeClr val="accent2"/>
                </a:solidFill>
              </a:rPr>
              <a:t> одмах након пријема одговора власника на захтев за одузимање или након протека рока</a:t>
            </a:r>
            <a:r>
              <a:rPr lang="sr-Cyrl-RS" sz="2000" dirty="0" smtClean="0">
                <a:solidFill>
                  <a:schemeClr val="accent2"/>
                </a:solidFill>
              </a:rPr>
              <a:t>,</a:t>
            </a:r>
            <a:r>
              <a:rPr lang="sr-Latn-RS" sz="2000" dirty="0" smtClean="0">
                <a:solidFill>
                  <a:schemeClr val="accent2"/>
                </a:solidFill>
              </a:rPr>
              <a:t> донети решење о предлогу за привремено одузима</a:t>
            </a:r>
            <a:r>
              <a:rPr lang="sr-Cyrl-RS" sz="2000" dirty="0" smtClean="0">
                <a:solidFill>
                  <a:schemeClr val="accent2"/>
                </a:solidFill>
              </a:rPr>
              <a:t>њу,</a:t>
            </a:r>
            <a:r>
              <a:rPr lang="sr-Latn-RS" sz="2000" dirty="0" smtClean="0">
                <a:solidFill>
                  <a:schemeClr val="accent2"/>
                </a:solidFill>
              </a:rPr>
              <a:t> те </a:t>
            </a:r>
            <a:r>
              <a:rPr lang="sr-Cyrl-RS" sz="2000" dirty="0" smtClean="0">
                <a:solidFill>
                  <a:schemeClr val="accent2"/>
                </a:solidFill>
              </a:rPr>
              <a:t>да</a:t>
            </a:r>
            <a:r>
              <a:rPr lang="sr-Latn-RS" sz="2000" dirty="0" smtClean="0">
                <a:solidFill>
                  <a:schemeClr val="accent2"/>
                </a:solidFill>
              </a:rPr>
              <a:t> усвоји захтев у случају да постој</a:t>
            </a:r>
            <a:r>
              <a:rPr lang="sr-Cyrl-RS" sz="2000" dirty="0" smtClean="0">
                <a:solidFill>
                  <a:schemeClr val="accent2"/>
                </a:solidFill>
              </a:rPr>
              <a:t>е</a:t>
            </a:r>
            <a:r>
              <a:rPr lang="sr-Latn-RS" sz="2000" dirty="0" smtClean="0">
                <a:solidFill>
                  <a:schemeClr val="accent2"/>
                </a:solidFill>
              </a:rPr>
              <a:t> основи сумње да </a:t>
            </a:r>
            <a:r>
              <a:rPr lang="sr-Cyrl-RS" sz="2000" dirty="0" smtClean="0">
                <a:solidFill>
                  <a:schemeClr val="accent2"/>
                </a:solidFill>
              </a:rPr>
              <a:t>је </a:t>
            </a:r>
            <a:r>
              <a:rPr lang="sr-Latn-RS" sz="2000" dirty="0" smtClean="0">
                <a:solidFill>
                  <a:schemeClr val="accent2"/>
                </a:solidFill>
              </a:rPr>
              <a:t>окривљени извршио кривично дело, да имовина прелази цензус од милион и петстотина хиљада динара</a:t>
            </a:r>
            <a:r>
              <a:rPr lang="sr-Cyrl-RS" sz="2000" dirty="0" smtClean="0">
                <a:solidFill>
                  <a:schemeClr val="accent2"/>
                </a:solidFill>
              </a:rPr>
              <a:t>,</a:t>
            </a:r>
            <a:r>
              <a:rPr lang="sr-Latn-RS" sz="2000" dirty="0" smtClean="0">
                <a:solidFill>
                  <a:schemeClr val="accent2"/>
                </a:solidFill>
              </a:rPr>
              <a:t> као и други разлози</a:t>
            </a:r>
            <a:r>
              <a:rPr lang="sr-Cyrl-RS" sz="2000" dirty="0" smtClean="0">
                <a:solidFill>
                  <a:schemeClr val="accent2"/>
                </a:solidFill>
              </a:rPr>
              <a:t>,</a:t>
            </a:r>
            <a:r>
              <a:rPr lang="sr-Latn-RS" sz="2000" dirty="0" smtClean="0">
                <a:solidFill>
                  <a:schemeClr val="accent2"/>
                </a:solidFill>
              </a:rPr>
              <a:t> имовина која представља предмет изузимања ће бити предат</a:t>
            </a:r>
            <a:r>
              <a:rPr lang="sr-Cyrl-RS" sz="2000" dirty="0" smtClean="0">
                <a:solidFill>
                  <a:schemeClr val="accent2"/>
                </a:solidFill>
              </a:rPr>
              <a:t>а</a:t>
            </a:r>
            <a:r>
              <a:rPr lang="sr-Latn-RS" sz="2000" dirty="0" smtClean="0">
                <a:solidFill>
                  <a:schemeClr val="accent2"/>
                </a:solidFill>
              </a:rPr>
              <a:t> Дирекцији за управљање одузетом имовином на даље управљање.</a:t>
            </a:r>
            <a:r>
              <a:rPr lang="sr-Cyrl-RS" sz="2000" dirty="0" smtClean="0">
                <a:solidFill>
                  <a:schemeClr val="accent2"/>
                </a:solidFill>
              </a:rPr>
              <a:t> </a:t>
            </a:r>
            <a:r>
              <a:rPr lang="sr-Latn-RS" sz="2000" dirty="0" smtClean="0">
                <a:solidFill>
                  <a:schemeClr val="accent2"/>
                </a:solidFill>
              </a:rPr>
              <a:t>Парадокс који овај поступак може узрковати у контексту уновчења имовине ради намирења стечајних поверилаца ствара одредба која прописује да у случају трајног одузимања имовине приоритет у намирењу из исте има оштећено лице из кривичног поступка коме је правноснажно досуђен имовинско правни захтев, а које притом не мора бити стечајни,</a:t>
            </a:r>
            <a:r>
              <a:rPr lang="sr-Cyrl-RS" sz="2000" dirty="0" smtClean="0">
                <a:solidFill>
                  <a:schemeClr val="accent2"/>
                </a:solidFill>
              </a:rPr>
              <a:t> </a:t>
            </a:r>
            <a:r>
              <a:rPr lang="sr-Latn-RS" sz="2000" dirty="0" smtClean="0">
                <a:solidFill>
                  <a:schemeClr val="accent2"/>
                </a:solidFill>
              </a:rPr>
              <a:t>разлучни нити заложни поверилац.</a:t>
            </a:r>
            <a:endParaRPr lang="en-US" sz="2000" dirty="0" smtClean="0">
              <a:solidFill>
                <a:schemeClr val="accent2"/>
              </a:solidFill>
            </a:endParaRPr>
          </a:p>
          <a:p>
            <a:pPr marL="0" indent="0">
              <a:buNone/>
            </a:pPr>
            <a:endParaRPr lang="en-US" dirty="0"/>
          </a:p>
        </p:txBody>
      </p:sp>
    </p:spTree>
    <p:extLst>
      <p:ext uri="{BB962C8B-B14F-4D97-AF65-F5344CB8AC3E}">
        <p14:creationId xmlns:p14="http://schemas.microsoft.com/office/powerpoint/2010/main" val="422407546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27539"/>
            <a:ext cx="8596668" cy="5513824"/>
          </a:xfrm>
        </p:spPr>
        <p:txBody>
          <a:bodyPr/>
          <a:lstStyle/>
          <a:p>
            <a:pPr marL="0" indent="0" algn="just">
              <a:buNone/>
            </a:pPr>
            <a:endParaRPr lang="sr-Cyrl-RS" dirty="0" smtClean="0"/>
          </a:p>
          <a:p>
            <a:pPr marL="0" indent="0" algn="just">
              <a:buNone/>
            </a:pPr>
            <a:endParaRPr lang="sr-Cyrl-RS" dirty="0"/>
          </a:p>
          <a:p>
            <a:pPr marL="0" indent="0" algn="just">
              <a:buNone/>
            </a:pPr>
            <a:r>
              <a:rPr lang="sr-Latn-RS" dirty="0" smtClean="0">
                <a:solidFill>
                  <a:schemeClr val="accent2"/>
                </a:solidFill>
              </a:rPr>
              <a:t>Закон </a:t>
            </a:r>
            <a:r>
              <a:rPr lang="sr-Latn-RS" dirty="0">
                <a:solidFill>
                  <a:schemeClr val="accent2"/>
                </a:solidFill>
              </a:rPr>
              <a:t>о одговорности правних лица за кривична дела у оквиру одредбе члана 9. прописује да </a:t>
            </a:r>
            <a:r>
              <a:rPr lang="sr-Cyrl-RS" dirty="0" err="1">
                <a:solidFill>
                  <a:schemeClr val="accent2"/>
                </a:solidFill>
              </a:rPr>
              <a:t>п</a:t>
            </a:r>
            <a:r>
              <a:rPr lang="en-GB" dirty="0" err="1" smtClean="0">
                <a:solidFill>
                  <a:schemeClr val="accent2"/>
                </a:solidFill>
              </a:rPr>
              <a:t>равно</a:t>
            </a:r>
            <a:r>
              <a:rPr lang="en-GB" dirty="0" smtClean="0">
                <a:solidFill>
                  <a:schemeClr val="accent2"/>
                </a:solidFill>
              </a:rPr>
              <a:t> </a:t>
            </a:r>
            <a:r>
              <a:rPr lang="en-GB" dirty="0" err="1">
                <a:solidFill>
                  <a:schemeClr val="accent2"/>
                </a:solidFill>
              </a:rPr>
              <a:t>лице</a:t>
            </a:r>
            <a:r>
              <a:rPr lang="en-GB" dirty="0">
                <a:solidFill>
                  <a:schemeClr val="accent2"/>
                </a:solidFill>
              </a:rPr>
              <a:t> у </a:t>
            </a:r>
            <a:r>
              <a:rPr lang="en-GB" dirty="0" err="1">
                <a:solidFill>
                  <a:schemeClr val="accent2"/>
                </a:solidFill>
              </a:rPr>
              <a:t>стечају</a:t>
            </a:r>
            <a:r>
              <a:rPr lang="en-GB" dirty="0">
                <a:solidFill>
                  <a:schemeClr val="accent2"/>
                </a:solidFill>
              </a:rPr>
              <a:t> </a:t>
            </a:r>
            <a:r>
              <a:rPr lang="en-GB" dirty="0" err="1">
                <a:solidFill>
                  <a:schemeClr val="accent2"/>
                </a:solidFill>
              </a:rPr>
              <a:t>одговара</a:t>
            </a:r>
            <a:r>
              <a:rPr lang="en-GB" dirty="0">
                <a:solidFill>
                  <a:schemeClr val="accent2"/>
                </a:solidFill>
              </a:rPr>
              <a:t> </a:t>
            </a:r>
            <a:r>
              <a:rPr lang="en-GB" dirty="0" err="1">
                <a:solidFill>
                  <a:schemeClr val="accent2"/>
                </a:solidFill>
              </a:rPr>
              <a:t>за</a:t>
            </a:r>
            <a:r>
              <a:rPr lang="en-GB" dirty="0">
                <a:solidFill>
                  <a:schemeClr val="accent2"/>
                </a:solidFill>
              </a:rPr>
              <a:t> </a:t>
            </a:r>
            <a:r>
              <a:rPr lang="en-GB" dirty="0" err="1">
                <a:solidFill>
                  <a:schemeClr val="accent2"/>
                </a:solidFill>
              </a:rPr>
              <a:t>кривично</a:t>
            </a:r>
            <a:r>
              <a:rPr lang="en-GB" dirty="0">
                <a:solidFill>
                  <a:schemeClr val="accent2"/>
                </a:solidFill>
              </a:rPr>
              <a:t> </a:t>
            </a:r>
            <a:r>
              <a:rPr lang="en-GB" dirty="0" err="1">
                <a:solidFill>
                  <a:schemeClr val="accent2"/>
                </a:solidFill>
              </a:rPr>
              <a:t>дело</a:t>
            </a:r>
            <a:r>
              <a:rPr lang="en-GB" dirty="0">
                <a:solidFill>
                  <a:schemeClr val="accent2"/>
                </a:solidFill>
              </a:rPr>
              <a:t> </a:t>
            </a:r>
            <a:r>
              <a:rPr lang="en-GB" dirty="0" err="1">
                <a:solidFill>
                  <a:schemeClr val="accent2"/>
                </a:solidFill>
              </a:rPr>
              <a:t>учињено</a:t>
            </a:r>
            <a:r>
              <a:rPr lang="en-GB" dirty="0">
                <a:solidFill>
                  <a:schemeClr val="accent2"/>
                </a:solidFill>
              </a:rPr>
              <a:t> </a:t>
            </a:r>
            <a:r>
              <a:rPr lang="en-GB" dirty="0" err="1">
                <a:solidFill>
                  <a:schemeClr val="accent2"/>
                </a:solidFill>
              </a:rPr>
              <a:t>пре</a:t>
            </a:r>
            <a:r>
              <a:rPr lang="en-GB" dirty="0">
                <a:solidFill>
                  <a:schemeClr val="accent2"/>
                </a:solidFill>
              </a:rPr>
              <a:t> </a:t>
            </a:r>
            <a:r>
              <a:rPr lang="en-GB" dirty="0" err="1">
                <a:solidFill>
                  <a:schemeClr val="accent2"/>
                </a:solidFill>
              </a:rPr>
              <a:t>покретања</a:t>
            </a:r>
            <a:r>
              <a:rPr lang="en-GB" dirty="0">
                <a:solidFill>
                  <a:schemeClr val="accent2"/>
                </a:solidFill>
              </a:rPr>
              <a:t> </a:t>
            </a:r>
            <a:r>
              <a:rPr lang="en-GB" dirty="0" err="1">
                <a:solidFill>
                  <a:schemeClr val="accent2"/>
                </a:solidFill>
              </a:rPr>
              <a:t>или</a:t>
            </a:r>
            <a:r>
              <a:rPr lang="en-GB" dirty="0">
                <a:solidFill>
                  <a:schemeClr val="accent2"/>
                </a:solidFill>
              </a:rPr>
              <a:t> у </a:t>
            </a:r>
            <a:r>
              <a:rPr lang="en-GB" dirty="0" err="1">
                <a:solidFill>
                  <a:schemeClr val="accent2"/>
                </a:solidFill>
              </a:rPr>
              <a:t>току</a:t>
            </a:r>
            <a:r>
              <a:rPr lang="en-GB" dirty="0">
                <a:solidFill>
                  <a:schemeClr val="accent2"/>
                </a:solidFill>
              </a:rPr>
              <a:t> </a:t>
            </a:r>
            <a:r>
              <a:rPr lang="en-GB" dirty="0" err="1">
                <a:solidFill>
                  <a:schemeClr val="accent2"/>
                </a:solidFill>
              </a:rPr>
              <a:t>стечајног</a:t>
            </a:r>
            <a:r>
              <a:rPr lang="en-GB" dirty="0">
                <a:solidFill>
                  <a:schemeClr val="accent2"/>
                </a:solidFill>
              </a:rPr>
              <a:t> </a:t>
            </a:r>
            <a:r>
              <a:rPr lang="en-GB" dirty="0" err="1">
                <a:solidFill>
                  <a:schemeClr val="accent2"/>
                </a:solidFill>
              </a:rPr>
              <a:t>поступка</a:t>
            </a:r>
            <a:r>
              <a:rPr lang="sr-Latn-RS" dirty="0" smtClean="0">
                <a:solidFill>
                  <a:schemeClr val="accent2"/>
                </a:solidFill>
              </a:rPr>
              <a:t>.</a:t>
            </a:r>
            <a:r>
              <a:rPr lang="sr-Cyrl-RS" dirty="0" smtClean="0">
                <a:solidFill>
                  <a:schemeClr val="accent2"/>
                </a:solidFill>
              </a:rPr>
              <a:t> </a:t>
            </a:r>
            <a:r>
              <a:rPr lang="en-GB" dirty="0" err="1" smtClean="0">
                <a:solidFill>
                  <a:schemeClr val="accent2"/>
                </a:solidFill>
              </a:rPr>
              <a:t>Одговорном</a:t>
            </a:r>
            <a:r>
              <a:rPr lang="en-GB" dirty="0" smtClean="0">
                <a:solidFill>
                  <a:schemeClr val="accent2"/>
                </a:solidFill>
              </a:rPr>
              <a:t> </a:t>
            </a:r>
            <a:r>
              <a:rPr lang="en-GB" dirty="0" err="1">
                <a:solidFill>
                  <a:schemeClr val="accent2"/>
                </a:solidFill>
              </a:rPr>
              <a:t>правном</a:t>
            </a:r>
            <a:r>
              <a:rPr lang="en-GB" dirty="0">
                <a:solidFill>
                  <a:schemeClr val="accent2"/>
                </a:solidFill>
              </a:rPr>
              <a:t> </a:t>
            </a:r>
            <a:r>
              <a:rPr lang="en-GB" dirty="0" err="1">
                <a:solidFill>
                  <a:schemeClr val="accent2"/>
                </a:solidFill>
              </a:rPr>
              <a:t>лицу</a:t>
            </a:r>
            <a:r>
              <a:rPr lang="en-GB" dirty="0">
                <a:solidFill>
                  <a:schemeClr val="accent2"/>
                </a:solidFill>
              </a:rPr>
              <a:t> </a:t>
            </a:r>
            <a:r>
              <a:rPr lang="en-GB" dirty="0" err="1">
                <a:solidFill>
                  <a:schemeClr val="accent2"/>
                </a:solidFill>
              </a:rPr>
              <a:t>изриче</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одузимање</a:t>
            </a:r>
            <a:r>
              <a:rPr lang="en-GB" dirty="0">
                <a:solidFill>
                  <a:schemeClr val="accent2"/>
                </a:solidFill>
              </a:rPr>
              <a:t> </a:t>
            </a:r>
            <a:r>
              <a:rPr lang="en-GB" dirty="0" err="1">
                <a:solidFill>
                  <a:schemeClr val="accent2"/>
                </a:solidFill>
              </a:rPr>
              <a:t>имовинске</a:t>
            </a:r>
            <a:r>
              <a:rPr lang="en-GB" dirty="0">
                <a:solidFill>
                  <a:schemeClr val="accent2"/>
                </a:solidFill>
              </a:rPr>
              <a:t> </a:t>
            </a:r>
            <a:r>
              <a:rPr lang="en-GB" dirty="0" err="1">
                <a:solidFill>
                  <a:schemeClr val="accent2"/>
                </a:solidFill>
              </a:rPr>
              <a:t>користи</a:t>
            </a:r>
            <a:r>
              <a:rPr lang="en-GB" dirty="0">
                <a:solidFill>
                  <a:schemeClr val="accent2"/>
                </a:solidFill>
              </a:rPr>
              <a:t> </a:t>
            </a:r>
            <a:r>
              <a:rPr lang="en-GB" dirty="0" err="1">
                <a:solidFill>
                  <a:schemeClr val="accent2"/>
                </a:solidFill>
              </a:rPr>
              <a:t>или</a:t>
            </a:r>
            <a:r>
              <a:rPr lang="en-GB" dirty="0">
                <a:solidFill>
                  <a:schemeClr val="accent2"/>
                </a:solidFill>
              </a:rPr>
              <a:t> </a:t>
            </a:r>
            <a:r>
              <a:rPr lang="en-GB" dirty="0" err="1">
                <a:solidFill>
                  <a:schemeClr val="accent2"/>
                </a:solidFill>
              </a:rPr>
              <a:t>мера</a:t>
            </a:r>
            <a:r>
              <a:rPr lang="en-GB" dirty="0">
                <a:solidFill>
                  <a:schemeClr val="accent2"/>
                </a:solidFill>
              </a:rPr>
              <a:t> </a:t>
            </a:r>
            <a:r>
              <a:rPr lang="en-GB" dirty="0" err="1">
                <a:solidFill>
                  <a:schemeClr val="accent2"/>
                </a:solidFill>
              </a:rPr>
              <a:t>безбедности</a:t>
            </a:r>
            <a:r>
              <a:rPr lang="en-GB" dirty="0">
                <a:solidFill>
                  <a:schemeClr val="accent2"/>
                </a:solidFill>
              </a:rPr>
              <a:t> </a:t>
            </a:r>
            <a:r>
              <a:rPr lang="en-GB" dirty="0" err="1">
                <a:solidFill>
                  <a:schemeClr val="accent2"/>
                </a:solidFill>
              </a:rPr>
              <a:t>одузимања</a:t>
            </a:r>
            <a:r>
              <a:rPr lang="en-GB" dirty="0">
                <a:solidFill>
                  <a:schemeClr val="accent2"/>
                </a:solidFill>
              </a:rPr>
              <a:t> </a:t>
            </a:r>
            <a:r>
              <a:rPr lang="en-GB" dirty="0" err="1">
                <a:solidFill>
                  <a:schemeClr val="accent2"/>
                </a:solidFill>
              </a:rPr>
              <a:t>предмета</a:t>
            </a:r>
            <a:r>
              <a:rPr lang="sr-Latn-RS" dirty="0" smtClean="0">
                <a:solidFill>
                  <a:schemeClr val="accent2"/>
                </a:solidFill>
              </a:rPr>
              <a:t>.</a:t>
            </a:r>
            <a:r>
              <a:rPr lang="sr-Cyrl-RS" dirty="0" smtClean="0">
                <a:solidFill>
                  <a:schemeClr val="accent2"/>
                </a:solidFill>
              </a:rPr>
              <a:t> </a:t>
            </a:r>
            <a:r>
              <a:rPr lang="en-US" dirty="0" err="1" smtClean="0">
                <a:solidFill>
                  <a:schemeClr val="accent2"/>
                </a:solidFill>
              </a:rPr>
              <a:t>Закон</a:t>
            </a:r>
            <a:r>
              <a:rPr lang="en-US" dirty="0" smtClean="0">
                <a:solidFill>
                  <a:schemeClr val="accent2"/>
                </a:solidFill>
              </a:rPr>
              <a:t> </a:t>
            </a:r>
            <a:r>
              <a:rPr lang="en-US" dirty="0">
                <a:solidFill>
                  <a:schemeClr val="accent2"/>
                </a:solidFill>
              </a:rPr>
              <a:t>о </a:t>
            </a:r>
            <a:r>
              <a:rPr lang="en-US" dirty="0" err="1">
                <a:solidFill>
                  <a:schemeClr val="accent2"/>
                </a:solidFill>
              </a:rPr>
              <a:t>прекршајима</a:t>
            </a:r>
            <a:r>
              <a:rPr lang="sr-Latn-RS" dirty="0">
                <a:solidFill>
                  <a:schemeClr val="accent2"/>
                </a:solidFill>
              </a:rPr>
              <a:t> ("</a:t>
            </a:r>
            <a:r>
              <a:rPr lang="en-GB" dirty="0" err="1">
                <a:solidFill>
                  <a:schemeClr val="accent2"/>
                </a:solidFill>
              </a:rPr>
              <a:t>Сл</a:t>
            </a:r>
            <a:r>
              <a:rPr lang="sr-Latn-RS" dirty="0">
                <a:solidFill>
                  <a:schemeClr val="accent2"/>
                </a:solidFill>
              </a:rPr>
              <a:t>. </a:t>
            </a:r>
            <a:r>
              <a:rPr lang="en-GB" dirty="0" err="1">
                <a:solidFill>
                  <a:schemeClr val="accent2"/>
                </a:solidFill>
              </a:rPr>
              <a:t>гласник</a:t>
            </a:r>
            <a:r>
              <a:rPr lang="en-GB" dirty="0">
                <a:solidFill>
                  <a:schemeClr val="accent2"/>
                </a:solidFill>
              </a:rPr>
              <a:t> РС</a:t>
            </a:r>
            <a:r>
              <a:rPr lang="sr-Latn-RS" dirty="0">
                <a:solidFill>
                  <a:schemeClr val="accent2"/>
                </a:solidFill>
              </a:rPr>
              <a:t>", </a:t>
            </a:r>
            <a:r>
              <a:rPr lang="en-GB" dirty="0" err="1">
                <a:solidFill>
                  <a:schemeClr val="accent2"/>
                </a:solidFill>
              </a:rPr>
              <a:t>бр</a:t>
            </a:r>
            <a:r>
              <a:rPr lang="sr-Latn-RS" dirty="0">
                <a:solidFill>
                  <a:schemeClr val="accent2"/>
                </a:solidFill>
              </a:rPr>
              <a:t>. 65/2013, 13/2016 </a:t>
            </a:r>
            <a:r>
              <a:rPr lang="en-GB" dirty="0">
                <a:solidFill>
                  <a:schemeClr val="accent2"/>
                </a:solidFill>
              </a:rPr>
              <a:t>и</a:t>
            </a:r>
            <a:r>
              <a:rPr lang="sr-Latn-RS" dirty="0">
                <a:solidFill>
                  <a:schemeClr val="accent2"/>
                </a:solidFill>
              </a:rPr>
              <a:t> 98/2016 - </a:t>
            </a:r>
            <a:r>
              <a:rPr lang="en-GB" dirty="0" err="1">
                <a:solidFill>
                  <a:schemeClr val="accent2"/>
                </a:solidFill>
              </a:rPr>
              <a:t>одлука</a:t>
            </a:r>
            <a:r>
              <a:rPr lang="en-GB" dirty="0">
                <a:solidFill>
                  <a:schemeClr val="accent2"/>
                </a:solidFill>
              </a:rPr>
              <a:t> УС</a:t>
            </a:r>
            <a:r>
              <a:rPr lang="sr-Latn-RS" dirty="0">
                <a:solidFill>
                  <a:schemeClr val="accent2"/>
                </a:solidFill>
              </a:rPr>
              <a:t>) </a:t>
            </a:r>
            <a:r>
              <a:rPr lang="en-GB" dirty="0">
                <a:solidFill>
                  <a:schemeClr val="accent2"/>
                </a:solidFill>
              </a:rPr>
              <a:t>у </a:t>
            </a:r>
            <a:r>
              <a:rPr lang="en-GB" dirty="0" err="1">
                <a:solidFill>
                  <a:schemeClr val="accent2"/>
                </a:solidFill>
              </a:rPr>
              <a:t>оквиру</a:t>
            </a:r>
            <a:r>
              <a:rPr lang="en-GB" dirty="0">
                <a:solidFill>
                  <a:schemeClr val="accent2"/>
                </a:solidFill>
              </a:rPr>
              <a:t> </a:t>
            </a:r>
            <a:r>
              <a:rPr lang="en-GB" dirty="0" err="1">
                <a:solidFill>
                  <a:schemeClr val="accent2"/>
                </a:solidFill>
              </a:rPr>
              <a:t>одредбе</a:t>
            </a:r>
            <a:r>
              <a:rPr lang="en-GB" dirty="0">
                <a:solidFill>
                  <a:schemeClr val="accent2"/>
                </a:solidFill>
              </a:rPr>
              <a:t> </a:t>
            </a:r>
            <a:r>
              <a:rPr lang="en-GB" dirty="0" err="1">
                <a:solidFill>
                  <a:schemeClr val="accent2"/>
                </a:solidFill>
              </a:rPr>
              <a:t>члана</a:t>
            </a:r>
            <a:r>
              <a:rPr lang="sr-Latn-RS" dirty="0">
                <a:solidFill>
                  <a:schemeClr val="accent2"/>
                </a:solidFill>
              </a:rPr>
              <a:t> 28. </a:t>
            </a:r>
            <a:r>
              <a:rPr lang="en-GB" dirty="0" err="1">
                <a:solidFill>
                  <a:schemeClr val="accent2"/>
                </a:solidFill>
              </a:rPr>
              <a:t>став</a:t>
            </a:r>
            <a:r>
              <a:rPr lang="sr-Latn-RS" dirty="0">
                <a:solidFill>
                  <a:schemeClr val="accent2"/>
                </a:solidFill>
              </a:rPr>
              <a:t> 3. </a:t>
            </a:r>
            <a:r>
              <a:rPr lang="en-GB" dirty="0" err="1">
                <a:solidFill>
                  <a:schemeClr val="accent2"/>
                </a:solidFill>
              </a:rPr>
              <a:t>прописује</a:t>
            </a:r>
            <a:r>
              <a:rPr lang="en-GB" dirty="0">
                <a:solidFill>
                  <a:schemeClr val="accent2"/>
                </a:solidFill>
              </a:rPr>
              <a:t> </a:t>
            </a:r>
            <a:r>
              <a:rPr lang="en-GB" dirty="0" err="1">
                <a:solidFill>
                  <a:schemeClr val="accent2"/>
                </a:solidFill>
              </a:rPr>
              <a:t>да</a:t>
            </a:r>
            <a:r>
              <a:rPr lang="en-GB" dirty="0">
                <a:solidFill>
                  <a:schemeClr val="accent2"/>
                </a:solidFill>
              </a:rPr>
              <a:t> </a:t>
            </a:r>
            <a:r>
              <a:rPr lang="en-GB" dirty="0" err="1">
                <a:solidFill>
                  <a:schemeClr val="accent2"/>
                </a:solidFill>
              </a:rPr>
              <a:t>правно</a:t>
            </a:r>
            <a:r>
              <a:rPr lang="en-GB" dirty="0">
                <a:solidFill>
                  <a:schemeClr val="accent2"/>
                </a:solidFill>
              </a:rPr>
              <a:t> </a:t>
            </a:r>
            <a:r>
              <a:rPr lang="en-GB" dirty="0" err="1">
                <a:solidFill>
                  <a:schemeClr val="accent2"/>
                </a:solidFill>
              </a:rPr>
              <a:t>лице</a:t>
            </a:r>
            <a:r>
              <a:rPr lang="en-GB" dirty="0">
                <a:solidFill>
                  <a:schemeClr val="accent2"/>
                </a:solidFill>
              </a:rPr>
              <a:t> </a:t>
            </a:r>
            <a:r>
              <a:rPr lang="en-GB" dirty="0" err="1">
                <a:solidFill>
                  <a:schemeClr val="accent2"/>
                </a:solidFill>
              </a:rPr>
              <a:t>које</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налази</a:t>
            </a:r>
            <a:r>
              <a:rPr lang="en-GB" dirty="0">
                <a:solidFill>
                  <a:schemeClr val="accent2"/>
                </a:solidFill>
              </a:rPr>
              <a:t> у </a:t>
            </a:r>
            <a:r>
              <a:rPr lang="en-GB" dirty="0" err="1">
                <a:solidFill>
                  <a:schemeClr val="accent2"/>
                </a:solidFill>
              </a:rPr>
              <a:t>стечају</a:t>
            </a:r>
            <a:r>
              <a:rPr lang="en-GB" dirty="0">
                <a:solidFill>
                  <a:schemeClr val="accent2"/>
                </a:solidFill>
              </a:rPr>
              <a:t> </a:t>
            </a:r>
            <a:r>
              <a:rPr lang="en-GB" dirty="0" err="1">
                <a:solidFill>
                  <a:schemeClr val="accent2"/>
                </a:solidFill>
              </a:rPr>
              <a:t>може</a:t>
            </a:r>
            <a:r>
              <a:rPr lang="en-GB" dirty="0">
                <a:solidFill>
                  <a:schemeClr val="accent2"/>
                </a:solidFill>
              </a:rPr>
              <a:t> </a:t>
            </a:r>
            <a:r>
              <a:rPr lang="en-GB" dirty="0" err="1">
                <a:solidFill>
                  <a:schemeClr val="accent2"/>
                </a:solidFill>
              </a:rPr>
              <a:t>да</a:t>
            </a:r>
            <a:r>
              <a:rPr lang="en-GB" dirty="0">
                <a:solidFill>
                  <a:schemeClr val="accent2"/>
                </a:solidFill>
              </a:rPr>
              <a:t> </a:t>
            </a:r>
            <a:r>
              <a:rPr lang="en-GB" dirty="0" err="1">
                <a:solidFill>
                  <a:schemeClr val="accent2"/>
                </a:solidFill>
              </a:rPr>
              <a:t>одговара</a:t>
            </a:r>
            <a:r>
              <a:rPr lang="en-GB" dirty="0">
                <a:solidFill>
                  <a:schemeClr val="accent2"/>
                </a:solidFill>
              </a:rPr>
              <a:t> </a:t>
            </a:r>
            <a:r>
              <a:rPr lang="en-GB" dirty="0" err="1">
                <a:solidFill>
                  <a:schemeClr val="accent2"/>
                </a:solidFill>
              </a:rPr>
              <a:t>за</a:t>
            </a:r>
            <a:r>
              <a:rPr lang="en-GB" dirty="0">
                <a:solidFill>
                  <a:schemeClr val="accent2"/>
                </a:solidFill>
              </a:rPr>
              <a:t> </a:t>
            </a:r>
            <a:r>
              <a:rPr lang="en-GB" dirty="0" err="1">
                <a:solidFill>
                  <a:schemeClr val="accent2"/>
                </a:solidFill>
              </a:rPr>
              <a:t>прекршај</a:t>
            </a:r>
            <a:r>
              <a:rPr lang="en-GB" dirty="0">
                <a:solidFill>
                  <a:schemeClr val="accent2"/>
                </a:solidFill>
              </a:rPr>
              <a:t> </a:t>
            </a:r>
            <a:r>
              <a:rPr lang="en-GB" dirty="0" err="1">
                <a:solidFill>
                  <a:schemeClr val="accent2"/>
                </a:solidFill>
              </a:rPr>
              <a:t>учињен</a:t>
            </a:r>
            <a:r>
              <a:rPr lang="en-GB" dirty="0">
                <a:solidFill>
                  <a:schemeClr val="accent2"/>
                </a:solidFill>
              </a:rPr>
              <a:t> </a:t>
            </a:r>
            <a:r>
              <a:rPr lang="en-GB" dirty="0" err="1">
                <a:solidFill>
                  <a:schemeClr val="accent2"/>
                </a:solidFill>
              </a:rPr>
              <a:t>пре</a:t>
            </a:r>
            <a:r>
              <a:rPr lang="en-GB" dirty="0">
                <a:solidFill>
                  <a:schemeClr val="accent2"/>
                </a:solidFill>
              </a:rPr>
              <a:t> </a:t>
            </a:r>
            <a:r>
              <a:rPr lang="en-GB" dirty="0" err="1">
                <a:solidFill>
                  <a:schemeClr val="accent2"/>
                </a:solidFill>
              </a:rPr>
              <a:t>отварања</a:t>
            </a:r>
            <a:r>
              <a:rPr lang="en-GB" dirty="0">
                <a:solidFill>
                  <a:schemeClr val="accent2"/>
                </a:solidFill>
              </a:rPr>
              <a:t> </a:t>
            </a:r>
            <a:r>
              <a:rPr lang="en-GB" dirty="0" err="1">
                <a:solidFill>
                  <a:schemeClr val="accent2"/>
                </a:solidFill>
              </a:rPr>
              <a:t>или</a:t>
            </a:r>
            <a:r>
              <a:rPr lang="en-GB" dirty="0">
                <a:solidFill>
                  <a:schemeClr val="accent2"/>
                </a:solidFill>
              </a:rPr>
              <a:t> у </a:t>
            </a:r>
            <a:r>
              <a:rPr lang="en-GB" dirty="0" err="1">
                <a:solidFill>
                  <a:schemeClr val="accent2"/>
                </a:solidFill>
              </a:rPr>
              <a:t>току</a:t>
            </a:r>
            <a:r>
              <a:rPr lang="en-GB" dirty="0">
                <a:solidFill>
                  <a:schemeClr val="accent2"/>
                </a:solidFill>
              </a:rPr>
              <a:t> </a:t>
            </a:r>
            <a:r>
              <a:rPr lang="en-GB" dirty="0" err="1">
                <a:solidFill>
                  <a:schemeClr val="accent2"/>
                </a:solidFill>
              </a:rPr>
              <a:t>стечајног</a:t>
            </a:r>
            <a:r>
              <a:rPr lang="en-GB" dirty="0">
                <a:solidFill>
                  <a:schemeClr val="accent2"/>
                </a:solidFill>
              </a:rPr>
              <a:t> </a:t>
            </a:r>
            <a:r>
              <a:rPr lang="en-GB" dirty="0" err="1">
                <a:solidFill>
                  <a:schemeClr val="accent2"/>
                </a:solidFill>
              </a:rPr>
              <a:t>поступка</a:t>
            </a:r>
            <a:r>
              <a:rPr lang="sr-Latn-RS" dirty="0">
                <a:solidFill>
                  <a:schemeClr val="accent2"/>
                </a:solidFill>
              </a:rPr>
              <a:t>, </a:t>
            </a:r>
            <a:r>
              <a:rPr lang="en-GB" dirty="0" err="1">
                <a:solidFill>
                  <a:schemeClr val="accent2"/>
                </a:solidFill>
              </a:rPr>
              <a:t>али</a:t>
            </a:r>
            <a:r>
              <a:rPr lang="en-GB" dirty="0">
                <a:solidFill>
                  <a:schemeClr val="accent2"/>
                </a:solidFill>
              </a:rPr>
              <a:t> </a:t>
            </a:r>
            <a:r>
              <a:rPr lang="en-GB" dirty="0" err="1">
                <a:solidFill>
                  <a:schemeClr val="accent2"/>
                </a:solidFill>
              </a:rPr>
              <a:t>му</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не</a:t>
            </a:r>
            <a:r>
              <a:rPr lang="en-GB" dirty="0">
                <a:solidFill>
                  <a:schemeClr val="accent2"/>
                </a:solidFill>
              </a:rPr>
              <a:t> </a:t>
            </a:r>
            <a:r>
              <a:rPr lang="en-GB" dirty="0" err="1">
                <a:solidFill>
                  <a:schemeClr val="accent2"/>
                </a:solidFill>
              </a:rPr>
              <a:t>може</a:t>
            </a:r>
            <a:r>
              <a:rPr lang="en-GB" dirty="0">
                <a:solidFill>
                  <a:schemeClr val="accent2"/>
                </a:solidFill>
              </a:rPr>
              <a:t> </a:t>
            </a:r>
            <a:r>
              <a:rPr lang="en-GB" dirty="0" err="1">
                <a:solidFill>
                  <a:schemeClr val="accent2"/>
                </a:solidFill>
              </a:rPr>
              <a:t>изрећи</a:t>
            </a:r>
            <a:r>
              <a:rPr lang="en-GB" dirty="0">
                <a:solidFill>
                  <a:schemeClr val="accent2"/>
                </a:solidFill>
              </a:rPr>
              <a:t> </a:t>
            </a:r>
            <a:r>
              <a:rPr lang="en-GB" dirty="0" err="1">
                <a:solidFill>
                  <a:schemeClr val="accent2"/>
                </a:solidFill>
              </a:rPr>
              <a:t>казна</a:t>
            </a:r>
            <a:r>
              <a:rPr lang="sr-Latn-RS" dirty="0">
                <a:solidFill>
                  <a:schemeClr val="accent2"/>
                </a:solidFill>
              </a:rPr>
              <a:t>, </a:t>
            </a:r>
            <a:r>
              <a:rPr lang="en-GB" dirty="0" err="1">
                <a:solidFill>
                  <a:schemeClr val="accent2"/>
                </a:solidFill>
              </a:rPr>
              <a:t>него</a:t>
            </a:r>
            <a:r>
              <a:rPr lang="en-GB" dirty="0">
                <a:solidFill>
                  <a:schemeClr val="accent2"/>
                </a:solidFill>
              </a:rPr>
              <a:t> </a:t>
            </a:r>
            <a:r>
              <a:rPr lang="en-GB" dirty="0" err="1">
                <a:solidFill>
                  <a:schemeClr val="accent2"/>
                </a:solidFill>
              </a:rPr>
              <a:t>само</a:t>
            </a:r>
            <a:r>
              <a:rPr lang="en-GB" dirty="0">
                <a:solidFill>
                  <a:schemeClr val="accent2"/>
                </a:solidFill>
              </a:rPr>
              <a:t> </a:t>
            </a:r>
            <a:r>
              <a:rPr lang="en-GB" dirty="0" err="1">
                <a:solidFill>
                  <a:schemeClr val="accent2"/>
                </a:solidFill>
              </a:rPr>
              <a:t>заштитна</a:t>
            </a:r>
            <a:r>
              <a:rPr lang="en-GB" dirty="0">
                <a:solidFill>
                  <a:schemeClr val="accent2"/>
                </a:solidFill>
              </a:rPr>
              <a:t> </a:t>
            </a:r>
            <a:r>
              <a:rPr lang="en-GB" dirty="0" err="1">
                <a:solidFill>
                  <a:schemeClr val="accent2"/>
                </a:solidFill>
              </a:rPr>
              <a:t>мера</a:t>
            </a:r>
            <a:r>
              <a:rPr lang="en-GB" dirty="0">
                <a:solidFill>
                  <a:schemeClr val="accent2"/>
                </a:solidFill>
              </a:rPr>
              <a:t> </a:t>
            </a:r>
            <a:r>
              <a:rPr lang="en-GB" dirty="0" err="1">
                <a:solidFill>
                  <a:schemeClr val="accent2"/>
                </a:solidFill>
              </a:rPr>
              <a:t>одузимања</a:t>
            </a:r>
            <a:r>
              <a:rPr lang="en-GB" dirty="0">
                <a:solidFill>
                  <a:schemeClr val="accent2"/>
                </a:solidFill>
              </a:rPr>
              <a:t> </a:t>
            </a:r>
            <a:r>
              <a:rPr lang="en-GB" dirty="0" err="1">
                <a:solidFill>
                  <a:schemeClr val="accent2"/>
                </a:solidFill>
              </a:rPr>
              <a:t>предмета</a:t>
            </a:r>
            <a:r>
              <a:rPr lang="en-GB" dirty="0">
                <a:solidFill>
                  <a:schemeClr val="accent2"/>
                </a:solidFill>
              </a:rPr>
              <a:t> и </a:t>
            </a:r>
            <a:r>
              <a:rPr lang="en-GB" dirty="0" err="1">
                <a:solidFill>
                  <a:schemeClr val="accent2"/>
                </a:solidFill>
              </a:rPr>
              <a:t>одузимање</a:t>
            </a:r>
            <a:r>
              <a:rPr lang="en-GB" dirty="0">
                <a:solidFill>
                  <a:schemeClr val="accent2"/>
                </a:solidFill>
              </a:rPr>
              <a:t> </a:t>
            </a:r>
            <a:r>
              <a:rPr lang="en-GB" dirty="0" err="1">
                <a:solidFill>
                  <a:schemeClr val="accent2"/>
                </a:solidFill>
              </a:rPr>
              <a:t>имовинске</a:t>
            </a:r>
            <a:r>
              <a:rPr lang="en-GB" dirty="0">
                <a:solidFill>
                  <a:schemeClr val="accent2"/>
                </a:solidFill>
              </a:rPr>
              <a:t> </a:t>
            </a:r>
            <a:r>
              <a:rPr lang="en-GB" dirty="0" err="1">
                <a:solidFill>
                  <a:schemeClr val="accent2"/>
                </a:solidFill>
              </a:rPr>
              <a:t>користи</a:t>
            </a:r>
            <a:r>
              <a:rPr lang="sr-Latn-RS" dirty="0" smtClean="0">
                <a:solidFill>
                  <a:schemeClr val="accent2"/>
                </a:solidFill>
              </a:rPr>
              <a:t>.</a:t>
            </a:r>
            <a:r>
              <a:rPr lang="sr-Cyrl-RS" dirty="0" smtClean="0">
                <a:solidFill>
                  <a:schemeClr val="accent2"/>
                </a:solidFill>
              </a:rPr>
              <a:t> </a:t>
            </a:r>
            <a:r>
              <a:rPr lang="en-GB" dirty="0" err="1" smtClean="0">
                <a:solidFill>
                  <a:schemeClr val="accent2"/>
                </a:solidFill>
              </a:rPr>
              <a:t>Закон</a:t>
            </a:r>
            <a:r>
              <a:rPr lang="en-GB" dirty="0" smtClean="0">
                <a:solidFill>
                  <a:schemeClr val="accent2"/>
                </a:solidFill>
              </a:rPr>
              <a:t> </a:t>
            </a:r>
            <a:r>
              <a:rPr lang="en-GB" dirty="0">
                <a:solidFill>
                  <a:schemeClr val="accent2"/>
                </a:solidFill>
              </a:rPr>
              <a:t>о </a:t>
            </a:r>
            <a:r>
              <a:rPr lang="en-GB" dirty="0" err="1">
                <a:solidFill>
                  <a:schemeClr val="accent2"/>
                </a:solidFill>
              </a:rPr>
              <a:t>привредним</a:t>
            </a:r>
            <a:r>
              <a:rPr lang="en-GB" dirty="0">
                <a:solidFill>
                  <a:schemeClr val="accent2"/>
                </a:solidFill>
              </a:rPr>
              <a:t> </a:t>
            </a:r>
            <a:r>
              <a:rPr lang="en-GB" dirty="0" err="1">
                <a:solidFill>
                  <a:schemeClr val="accent2"/>
                </a:solidFill>
              </a:rPr>
              <a:t>преступима</a:t>
            </a:r>
            <a:r>
              <a:rPr lang="en-GB" dirty="0">
                <a:solidFill>
                  <a:schemeClr val="accent2"/>
                </a:solidFill>
              </a:rPr>
              <a:t> у </a:t>
            </a:r>
            <a:r>
              <a:rPr lang="en-GB" dirty="0" err="1">
                <a:solidFill>
                  <a:schemeClr val="accent2"/>
                </a:solidFill>
              </a:rPr>
              <a:t>оквиру</a:t>
            </a:r>
            <a:r>
              <a:rPr lang="en-GB" dirty="0">
                <a:solidFill>
                  <a:schemeClr val="accent2"/>
                </a:solidFill>
              </a:rPr>
              <a:t> </a:t>
            </a:r>
            <a:r>
              <a:rPr lang="en-GB" dirty="0" err="1">
                <a:solidFill>
                  <a:schemeClr val="accent2"/>
                </a:solidFill>
              </a:rPr>
              <a:t>одредбе</a:t>
            </a:r>
            <a:r>
              <a:rPr lang="en-GB" dirty="0">
                <a:solidFill>
                  <a:schemeClr val="accent2"/>
                </a:solidFill>
              </a:rPr>
              <a:t> </a:t>
            </a:r>
            <a:r>
              <a:rPr lang="en-GB" dirty="0" err="1">
                <a:solidFill>
                  <a:schemeClr val="accent2"/>
                </a:solidFill>
              </a:rPr>
              <a:t>члана</a:t>
            </a:r>
            <a:r>
              <a:rPr lang="sr-Latn-RS" dirty="0">
                <a:solidFill>
                  <a:schemeClr val="accent2"/>
                </a:solidFill>
              </a:rPr>
              <a:t> 10. </a:t>
            </a:r>
            <a:r>
              <a:rPr lang="en-GB" dirty="0" err="1">
                <a:solidFill>
                  <a:schemeClr val="accent2"/>
                </a:solidFill>
              </a:rPr>
              <a:t>прописује</a:t>
            </a:r>
            <a:r>
              <a:rPr lang="en-GB" dirty="0">
                <a:solidFill>
                  <a:schemeClr val="accent2"/>
                </a:solidFill>
              </a:rPr>
              <a:t> </a:t>
            </a:r>
            <a:r>
              <a:rPr lang="en-GB" dirty="0" err="1">
                <a:solidFill>
                  <a:schemeClr val="accent2"/>
                </a:solidFill>
              </a:rPr>
              <a:t>да</a:t>
            </a:r>
            <a:r>
              <a:rPr lang="en-GB" dirty="0">
                <a:solidFill>
                  <a:schemeClr val="accent2"/>
                </a:solidFill>
              </a:rPr>
              <a:t> </a:t>
            </a:r>
            <a:r>
              <a:rPr lang="en-GB" dirty="0" err="1">
                <a:solidFill>
                  <a:schemeClr val="accent2"/>
                </a:solidFill>
              </a:rPr>
              <a:t>правно</a:t>
            </a:r>
            <a:r>
              <a:rPr lang="en-GB" dirty="0">
                <a:solidFill>
                  <a:schemeClr val="accent2"/>
                </a:solidFill>
              </a:rPr>
              <a:t> </a:t>
            </a:r>
            <a:r>
              <a:rPr lang="en-GB" dirty="0" err="1">
                <a:solidFill>
                  <a:schemeClr val="accent2"/>
                </a:solidFill>
              </a:rPr>
              <a:t>лице</a:t>
            </a:r>
            <a:r>
              <a:rPr lang="en-GB" dirty="0">
                <a:solidFill>
                  <a:schemeClr val="accent2"/>
                </a:solidFill>
              </a:rPr>
              <a:t> </a:t>
            </a:r>
            <a:r>
              <a:rPr lang="en-GB" dirty="0" err="1">
                <a:solidFill>
                  <a:schemeClr val="accent2"/>
                </a:solidFill>
              </a:rPr>
              <a:t>које</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налази</a:t>
            </a:r>
            <a:r>
              <a:rPr lang="en-GB" dirty="0">
                <a:solidFill>
                  <a:schemeClr val="accent2"/>
                </a:solidFill>
              </a:rPr>
              <a:t> </a:t>
            </a:r>
            <a:r>
              <a:rPr lang="en-GB" dirty="0" err="1">
                <a:solidFill>
                  <a:schemeClr val="accent2"/>
                </a:solidFill>
              </a:rPr>
              <a:t>под</a:t>
            </a:r>
            <a:r>
              <a:rPr lang="en-GB" dirty="0">
                <a:solidFill>
                  <a:schemeClr val="accent2"/>
                </a:solidFill>
              </a:rPr>
              <a:t> </a:t>
            </a:r>
            <a:r>
              <a:rPr lang="en-GB" dirty="0" err="1">
                <a:solidFill>
                  <a:schemeClr val="accent2"/>
                </a:solidFill>
              </a:rPr>
              <a:t>стечајем</a:t>
            </a:r>
            <a:r>
              <a:rPr lang="en-GB" dirty="0">
                <a:solidFill>
                  <a:schemeClr val="accent2"/>
                </a:solidFill>
              </a:rPr>
              <a:t> </a:t>
            </a:r>
            <a:r>
              <a:rPr lang="en-GB" dirty="0" err="1">
                <a:solidFill>
                  <a:schemeClr val="accent2"/>
                </a:solidFill>
              </a:rPr>
              <a:t>одговорно</a:t>
            </a:r>
            <a:r>
              <a:rPr lang="en-GB" dirty="0">
                <a:solidFill>
                  <a:schemeClr val="accent2"/>
                </a:solidFill>
              </a:rPr>
              <a:t> </a:t>
            </a:r>
            <a:r>
              <a:rPr lang="en-GB" dirty="0" err="1">
                <a:solidFill>
                  <a:schemeClr val="accent2"/>
                </a:solidFill>
              </a:rPr>
              <a:t>је</a:t>
            </a:r>
            <a:r>
              <a:rPr lang="en-GB" dirty="0">
                <a:solidFill>
                  <a:schemeClr val="accent2"/>
                </a:solidFill>
              </a:rPr>
              <a:t> </a:t>
            </a:r>
            <a:r>
              <a:rPr lang="en-GB" dirty="0" err="1">
                <a:solidFill>
                  <a:schemeClr val="accent2"/>
                </a:solidFill>
              </a:rPr>
              <a:t>за</a:t>
            </a:r>
            <a:r>
              <a:rPr lang="en-GB" dirty="0">
                <a:solidFill>
                  <a:schemeClr val="accent2"/>
                </a:solidFill>
              </a:rPr>
              <a:t> </a:t>
            </a:r>
            <a:r>
              <a:rPr lang="en-GB" dirty="0" err="1">
                <a:solidFill>
                  <a:schemeClr val="accent2"/>
                </a:solidFill>
              </a:rPr>
              <a:t>привредни</a:t>
            </a:r>
            <a:r>
              <a:rPr lang="en-GB" dirty="0">
                <a:solidFill>
                  <a:schemeClr val="accent2"/>
                </a:solidFill>
              </a:rPr>
              <a:t> </a:t>
            </a:r>
            <a:r>
              <a:rPr lang="en-GB" dirty="0" err="1">
                <a:solidFill>
                  <a:schemeClr val="accent2"/>
                </a:solidFill>
              </a:rPr>
              <a:t>преступ</a:t>
            </a:r>
            <a:r>
              <a:rPr lang="sr-Latn-RS" dirty="0">
                <a:solidFill>
                  <a:schemeClr val="accent2"/>
                </a:solidFill>
              </a:rPr>
              <a:t>, </a:t>
            </a:r>
            <a:r>
              <a:rPr lang="en-GB" dirty="0" err="1">
                <a:solidFill>
                  <a:schemeClr val="accent2"/>
                </a:solidFill>
              </a:rPr>
              <a:t>без</a:t>
            </a:r>
            <a:r>
              <a:rPr lang="en-GB" dirty="0">
                <a:solidFill>
                  <a:schemeClr val="accent2"/>
                </a:solidFill>
              </a:rPr>
              <a:t> </a:t>
            </a:r>
            <a:r>
              <a:rPr lang="en-GB" dirty="0" err="1">
                <a:solidFill>
                  <a:schemeClr val="accent2"/>
                </a:solidFill>
              </a:rPr>
              <a:t>обзира</a:t>
            </a:r>
            <a:r>
              <a:rPr lang="en-GB" dirty="0">
                <a:solidFill>
                  <a:schemeClr val="accent2"/>
                </a:solidFill>
              </a:rPr>
              <a:t> </a:t>
            </a:r>
            <a:r>
              <a:rPr lang="en-GB" dirty="0" err="1">
                <a:solidFill>
                  <a:schemeClr val="accent2"/>
                </a:solidFill>
              </a:rPr>
              <a:t>да</a:t>
            </a:r>
            <a:r>
              <a:rPr lang="en-GB" dirty="0">
                <a:solidFill>
                  <a:schemeClr val="accent2"/>
                </a:solidFill>
              </a:rPr>
              <a:t> </a:t>
            </a:r>
            <a:r>
              <a:rPr lang="en-GB" dirty="0" err="1">
                <a:solidFill>
                  <a:schemeClr val="accent2"/>
                </a:solidFill>
              </a:rPr>
              <a:t>ли</a:t>
            </a:r>
            <a:r>
              <a:rPr lang="en-GB" dirty="0">
                <a:solidFill>
                  <a:schemeClr val="accent2"/>
                </a:solidFill>
              </a:rPr>
              <a:t> </a:t>
            </a:r>
            <a:r>
              <a:rPr lang="en-GB" dirty="0" err="1">
                <a:solidFill>
                  <a:schemeClr val="accent2"/>
                </a:solidFill>
              </a:rPr>
              <a:t>је</a:t>
            </a:r>
            <a:r>
              <a:rPr lang="en-GB" dirty="0">
                <a:solidFill>
                  <a:schemeClr val="accent2"/>
                </a:solidFill>
              </a:rPr>
              <a:t> </a:t>
            </a:r>
            <a:r>
              <a:rPr lang="en-GB" dirty="0" err="1">
                <a:solidFill>
                  <a:schemeClr val="accent2"/>
                </a:solidFill>
              </a:rPr>
              <a:t>привредни</a:t>
            </a:r>
            <a:r>
              <a:rPr lang="en-GB" dirty="0">
                <a:solidFill>
                  <a:schemeClr val="accent2"/>
                </a:solidFill>
              </a:rPr>
              <a:t> </a:t>
            </a:r>
            <a:r>
              <a:rPr lang="en-GB" dirty="0" err="1">
                <a:solidFill>
                  <a:schemeClr val="accent2"/>
                </a:solidFill>
              </a:rPr>
              <a:t>преступ</a:t>
            </a:r>
            <a:r>
              <a:rPr lang="en-GB" dirty="0">
                <a:solidFill>
                  <a:schemeClr val="accent2"/>
                </a:solidFill>
              </a:rPr>
              <a:t> </a:t>
            </a:r>
            <a:r>
              <a:rPr lang="en-GB" dirty="0" err="1">
                <a:solidFill>
                  <a:schemeClr val="accent2"/>
                </a:solidFill>
              </a:rPr>
              <a:t>учињен</a:t>
            </a:r>
            <a:r>
              <a:rPr lang="en-GB" dirty="0">
                <a:solidFill>
                  <a:schemeClr val="accent2"/>
                </a:solidFill>
              </a:rPr>
              <a:t> </a:t>
            </a:r>
            <a:r>
              <a:rPr lang="en-GB" dirty="0" err="1">
                <a:solidFill>
                  <a:schemeClr val="accent2"/>
                </a:solidFill>
              </a:rPr>
              <a:t>пре</a:t>
            </a:r>
            <a:r>
              <a:rPr lang="en-GB" dirty="0">
                <a:solidFill>
                  <a:schemeClr val="accent2"/>
                </a:solidFill>
              </a:rPr>
              <a:t> </a:t>
            </a:r>
            <a:r>
              <a:rPr lang="en-GB" dirty="0" err="1">
                <a:solidFill>
                  <a:schemeClr val="accent2"/>
                </a:solidFill>
              </a:rPr>
              <a:t>отварања</a:t>
            </a:r>
            <a:r>
              <a:rPr lang="en-GB" dirty="0">
                <a:solidFill>
                  <a:schemeClr val="accent2"/>
                </a:solidFill>
              </a:rPr>
              <a:t> </a:t>
            </a:r>
            <a:r>
              <a:rPr lang="en-GB" dirty="0" err="1">
                <a:solidFill>
                  <a:schemeClr val="accent2"/>
                </a:solidFill>
              </a:rPr>
              <a:t>или</a:t>
            </a:r>
            <a:r>
              <a:rPr lang="en-GB" dirty="0">
                <a:solidFill>
                  <a:schemeClr val="accent2"/>
                </a:solidFill>
              </a:rPr>
              <a:t> у </a:t>
            </a:r>
            <a:r>
              <a:rPr lang="en-GB" dirty="0" err="1">
                <a:solidFill>
                  <a:schemeClr val="accent2"/>
                </a:solidFill>
              </a:rPr>
              <a:t>току</a:t>
            </a:r>
            <a:r>
              <a:rPr lang="en-GB" dirty="0">
                <a:solidFill>
                  <a:schemeClr val="accent2"/>
                </a:solidFill>
              </a:rPr>
              <a:t> </a:t>
            </a:r>
            <a:r>
              <a:rPr lang="en-GB" dirty="0" err="1">
                <a:solidFill>
                  <a:schemeClr val="accent2"/>
                </a:solidFill>
              </a:rPr>
              <a:t>стечајног</a:t>
            </a:r>
            <a:r>
              <a:rPr lang="en-GB" dirty="0">
                <a:solidFill>
                  <a:schemeClr val="accent2"/>
                </a:solidFill>
              </a:rPr>
              <a:t> </a:t>
            </a:r>
            <a:r>
              <a:rPr lang="en-GB" dirty="0" err="1">
                <a:solidFill>
                  <a:schemeClr val="accent2"/>
                </a:solidFill>
              </a:rPr>
              <a:t>поступка</a:t>
            </a:r>
            <a:r>
              <a:rPr lang="sr-Latn-RS" dirty="0">
                <a:solidFill>
                  <a:schemeClr val="accent2"/>
                </a:solidFill>
              </a:rPr>
              <a:t>, </a:t>
            </a:r>
            <a:r>
              <a:rPr lang="en-GB" dirty="0" err="1">
                <a:solidFill>
                  <a:schemeClr val="accent2"/>
                </a:solidFill>
              </a:rPr>
              <a:t>али</a:t>
            </a:r>
            <a:r>
              <a:rPr lang="en-GB" dirty="0">
                <a:solidFill>
                  <a:schemeClr val="accent2"/>
                </a:solidFill>
              </a:rPr>
              <a:t> </a:t>
            </a:r>
            <a:r>
              <a:rPr lang="en-GB" dirty="0" err="1">
                <a:solidFill>
                  <a:schemeClr val="accent2"/>
                </a:solidFill>
              </a:rPr>
              <a:t>му</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не</a:t>
            </a:r>
            <a:r>
              <a:rPr lang="en-GB" dirty="0">
                <a:solidFill>
                  <a:schemeClr val="accent2"/>
                </a:solidFill>
              </a:rPr>
              <a:t> </a:t>
            </a:r>
            <a:r>
              <a:rPr lang="en-GB" dirty="0" err="1">
                <a:solidFill>
                  <a:schemeClr val="accent2"/>
                </a:solidFill>
              </a:rPr>
              <a:t>може</a:t>
            </a:r>
            <a:r>
              <a:rPr lang="en-GB" dirty="0">
                <a:solidFill>
                  <a:schemeClr val="accent2"/>
                </a:solidFill>
              </a:rPr>
              <a:t> </a:t>
            </a:r>
            <a:r>
              <a:rPr lang="en-GB" dirty="0" err="1">
                <a:solidFill>
                  <a:schemeClr val="accent2"/>
                </a:solidFill>
              </a:rPr>
              <a:t>изрећи</a:t>
            </a:r>
            <a:r>
              <a:rPr lang="en-GB" dirty="0">
                <a:solidFill>
                  <a:schemeClr val="accent2"/>
                </a:solidFill>
              </a:rPr>
              <a:t> </a:t>
            </a:r>
            <a:r>
              <a:rPr lang="en-GB" dirty="0" err="1">
                <a:solidFill>
                  <a:schemeClr val="accent2"/>
                </a:solidFill>
              </a:rPr>
              <a:t>казна</a:t>
            </a:r>
            <a:r>
              <a:rPr lang="en-GB" dirty="0">
                <a:solidFill>
                  <a:schemeClr val="accent2"/>
                </a:solidFill>
              </a:rPr>
              <a:t> </a:t>
            </a:r>
            <a:r>
              <a:rPr lang="en-GB" dirty="0" err="1">
                <a:solidFill>
                  <a:schemeClr val="accent2"/>
                </a:solidFill>
              </a:rPr>
              <a:t>него</a:t>
            </a:r>
            <a:r>
              <a:rPr lang="en-GB" dirty="0">
                <a:solidFill>
                  <a:schemeClr val="accent2"/>
                </a:solidFill>
              </a:rPr>
              <a:t> </a:t>
            </a:r>
            <a:r>
              <a:rPr lang="en-GB" dirty="0" err="1">
                <a:solidFill>
                  <a:schemeClr val="accent2"/>
                </a:solidFill>
              </a:rPr>
              <a:t>само</a:t>
            </a:r>
            <a:r>
              <a:rPr lang="en-GB" dirty="0">
                <a:solidFill>
                  <a:schemeClr val="accent2"/>
                </a:solidFill>
              </a:rPr>
              <a:t> </a:t>
            </a:r>
            <a:r>
              <a:rPr lang="en-GB" dirty="0" err="1">
                <a:solidFill>
                  <a:schemeClr val="accent2"/>
                </a:solidFill>
              </a:rPr>
              <a:t>заштитна</a:t>
            </a:r>
            <a:r>
              <a:rPr lang="en-GB" dirty="0">
                <a:solidFill>
                  <a:schemeClr val="accent2"/>
                </a:solidFill>
              </a:rPr>
              <a:t> </a:t>
            </a:r>
            <a:r>
              <a:rPr lang="en-GB" dirty="0" err="1">
                <a:solidFill>
                  <a:schemeClr val="accent2"/>
                </a:solidFill>
              </a:rPr>
              <a:t>мера</a:t>
            </a:r>
            <a:r>
              <a:rPr lang="en-GB" dirty="0">
                <a:solidFill>
                  <a:schemeClr val="accent2"/>
                </a:solidFill>
              </a:rPr>
              <a:t> </a:t>
            </a:r>
            <a:r>
              <a:rPr lang="en-GB" dirty="0" err="1">
                <a:solidFill>
                  <a:schemeClr val="accent2"/>
                </a:solidFill>
              </a:rPr>
              <a:t>одузимања</a:t>
            </a:r>
            <a:r>
              <a:rPr lang="en-GB" dirty="0">
                <a:solidFill>
                  <a:schemeClr val="accent2"/>
                </a:solidFill>
              </a:rPr>
              <a:t> </a:t>
            </a:r>
            <a:r>
              <a:rPr lang="en-GB" dirty="0" err="1">
                <a:solidFill>
                  <a:schemeClr val="accent2"/>
                </a:solidFill>
              </a:rPr>
              <a:t>предмета</a:t>
            </a:r>
            <a:r>
              <a:rPr lang="en-GB" dirty="0">
                <a:solidFill>
                  <a:schemeClr val="accent2"/>
                </a:solidFill>
              </a:rPr>
              <a:t> и </a:t>
            </a:r>
            <a:r>
              <a:rPr lang="en-GB" dirty="0" err="1">
                <a:solidFill>
                  <a:schemeClr val="accent2"/>
                </a:solidFill>
              </a:rPr>
              <a:t>одузимање</a:t>
            </a:r>
            <a:r>
              <a:rPr lang="en-GB" dirty="0">
                <a:solidFill>
                  <a:schemeClr val="accent2"/>
                </a:solidFill>
              </a:rPr>
              <a:t> </a:t>
            </a:r>
            <a:r>
              <a:rPr lang="en-GB" dirty="0" err="1">
                <a:solidFill>
                  <a:schemeClr val="accent2"/>
                </a:solidFill>
              </a:rPr>
              <a:t>имовинске</a:t>
            </a:r>
            <a:r>
              <a:rPr lang="en-GB" dirty="0">
                <a:solidFill>
                  <a:schemeClr val="accent2"/>
                </a:solidFill>
              </a:rPr>
              <a:t> </a:t>
            </a:r>
            <a:r>
              <a:rPr lang="en-GB" dirty="0" err="1">
                <a:solidFill>
                  <a:schemeClr val="accent2"/>
                </a:solidFill>
              </a:rPr>
              <a:t>користи</a:t>
            </a:r>
            <a:r>
              <a:rPr lang="sr-Latn-RS" dirty="0">
                <a:solidFill>
                  <a:schemeClr val="accent2"/>
                </a:solidFill>
              </a:rPr>
              <a:t>.</a:t>
            </a: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395669380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480647"/>
            <a:ext cx="8596668" cy="5560716"/>
          </a:xfrm>
        </p:spPr>
        <p:txBody>
          <a:bodyPr/>
          <a:lstStyle/>
          <a:p>
            <a:pPr marL="0" indent="0" algn="just">
              <a:buNone/>
            </a:pPr>
            <a:endParaRPr lang="sr-Cyrl-RS" sz="2000" dirty="0">
              <a:solidFill>
                <a:schemeClr val="accent2"/>
              </a:solidFill>
            </a:endParaRPr>
          </a:p>
          <a:p>
            <a:pPr marL="0" indent="0" algn="just">
              <a:buNone/>
            </a:pPr>
            <a:r>
              <a:rPr lang="sr-Latn-RS" sz="2400" dirty="0" smtClean="0">
                <a:solidFill>
                  <a:schemeClr val="accent2"/>
                </a:solidFill>
              </a:rPr>
              <a:t>Цитиране </a:t>
            </a:r>
            <a:r>
              <a:rPr lang="sr-Latn-RS" sz="2400" dirty="0">
                <a:solidFill>
                  <a:schemeClr val="accent2"/>
                </a:solidFill>
              </a:rPr>
              <a:t>одредбе предвиђају могућност да се из стечајне масе може одузети свака </a:t>
            </a:r>
            <a:r>
              <a:rPr lang="sr-Latn-RS" sz="2400" dirty="0" smtClean="0">
                <a:solidFill>
                  <a:schemeClr val="accent2"/>
                </a:solidFill>
              </a:rPr>
              <a:t>ствар, </a:t>
            </a:r>
            <a:r>
              <a:rPr lang="sr-Latn-RS" sz="2400" dirty="0">
                <a:solidFill>
                  <a:schemeClr val="accent2"/>
                </a:solidFill>
              </a:rPr>
              <a:t>право или имовинска новчана корист која је стечена извршењем кривичног дела</a:t>
            </a:r>
            <a:r>
              <a:rPr lang="sr-Latn-RS" sz="2400" dirty="0" smtClean="0">
                <a:solidFill>
                  <a:schemeClr val="accent2"/>
                </a:solidFill>
              </a:rPr>
              <a:t>,</a:t>
            </a:r>
            <a:r>
              <a:rPr lang="sr-Cyrl-RS" sz="2400" dirty="0" smtClean="0">
                <a:solidFill>
                  <a:schemeClr val="accent2"/>
                </a:solidFill>
              </a:rPr>
              <a:t> </a:t>
            </a:r>
            <a:r>
              <a:rPr lang="sr-Latn-RS" sz="2400" dirty="0" smtClean="0">
                <a:solidFill>
                  <a:schemeClr val="accent2"/>
                </a:solidFill>
              </a:rPr>
              <a:t>привредног </a:t>
            </a:r>
            <a:r>
              <a:rPr lang="sr-Latn-RS" sz="2400" dirty="0">
                <a:solidFill>
                  <a:schemeClr val="accent2"/>
                </a:solidFill>
              </a:rPr>
              <a:t>преступа и прекршаја чиме се директно повериоци онемогућавају у праву на намирење из имовине за коју буде одређена заштитна мера њеног одузимања у оквиру напред означених казнених поступака</a:t>
            </a:r>
            <a:r>
              <a:rPr lang="sr-Latn-RS" sz="2400" dirty="0" smtClean="0">
                <a:solidFill>
                  <a:schemeClr val="accent2"/>
                </a:solidFill>
              </a:rPr>
              <a:t>.</a:t>
            </a:r>
            <a:r>
              <a:rPr lang="sr-Cyrl-RS" sz="2400" dirty="0" smtClean="0">
                <a:solidFill>
                  <a:schemeClr val="accent2"/>
                </a:solidFill>
              </a:rPr>
              <a:t> </a:t>
            </a:r>
            <a:r>
              <a:rPr lang="sr-Latn-RS" sz="2400" dirty="0" smtClean="0">
                <a:solidFill>
                  <a:schemeClr val="accent2"/>
                </a:solidFill>
              </a:rPr>
              <a:t>На </a:t>
            </a:r>
            <a:r>
              <a:rPr lang="sr-Latn-RS" sz="2400" dirty="0">
                <a:solidFill>
                  <a:schemeClr val="accent2"/>
                </a:solidFill>
              </a:rPr>
              <a:t>овај начин повериоци трпе кумулативно отежани положај примарни </a:t>
            </a:r>
            <a:r>
              <a:rPr lang="sr-Latn-RS" sz="2400" dirty="0" smtClean="0">
                <a:solidFill>
                  <a:schemeClr val="accent2"/>
                </a:solidFill>
              </a:rPr>
              <a:t>узр</a:t>
            </a:r>
            <a:r>
              <a:rPr lang="sr-Cyrl-RS" sz="2400" dirty="0" smtClean="0">
                <a:solidFill>
                  <a:schemeClr val="accent2"/>
                </a:solidFill>
              </a:rPr>
              <a:t>о</a:t>
            </a:r>
            <a:r>
              <a:rPr lang="sr-Latn-RS" sz="2400" dirty="0" smtClean="0">
                <a:solidFill>
                  <a:schemeClr val="accent2"/>
                </a:solidFill>
              </a:rPr>
              <a:t>кован </a:t>
            </a:r>
            <a:r>
              <a:rPr lang="sr-Latn-RS" sz="2400" dirty="0">
                <a:solidFill>
                  <a:schemeClr val="accent2"/>
                </a:solidFill>
              </a:rPr>
              <a:t>стечајним поступком и секундарни везан за одузимање ствари или права из стечајне масе које неће бити уновчени ради намирења стечајних поверилаца.</a:t>
            </a:r>
            <a:endParaRPr lang="en-US" sz="2400" dirty="0">
              <a:solidFill>
                <a:schemeClr val="accent2"/>
              </a:solidFill>
            </a:endParaRPr>
          </a:p>
          <a:p>
            <a:pPr marL="0" indent="0">
              <a:buNone/>
            </a:pPr>
            <a:endParaRPr lang="en-US" dirty="0"/>
          </a:p>
        </p:txBody>
      </p:sp>
    </p:spTree>
    <p:extLst>
      <p:ext uri="{BB962C8B-B14F-4D97-AF65-F5344CB8AC3E}">
        <p14:creationId xmlns:p14="http://schemas.microsoft.com/office/powerpoint/2010/main" val="421354885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468923"/>
            <a:ext cx="8596668" cy="5572439"/>
          </a:xfrm>
        </p:spPr>
        <p:txBody>
          <a:bodyPr/>
          <a:lstStyle/>
          <a:p>
            <a:pPr marL="0" indent="0" algn="ctr">
              <a:buNone/>
            </a:pPr>
            <a:r>
              <a:rPr lang="sr-Latn-RS" sz="4400" b="1" dirty="0" smtClean="0">
                <a:solidFill>
                  <a:schemeClr val="accent2"/>
                </a:solidFill>
              </a:rPr>
              <a:t>Закон </a:t>
            </a:r>
            <a:r>
              <a:rPr lang="sr-Latn-RS" sz="4400" b="1" dirty="0">
                <a:solidFill>
                  <a:schemeClr val="accent2"/>
                </a:solidFill>
              </a:rPr>
              <a:t>о експропријацији ("</a:t>
            </a:r>
            <a:r>
              <a:rPr lang="en-US" sz="4400" b="1" dirty="0" err="1">
                <a:solidFill>
                  <a:schemeClr val="accent2"/>
                </a:solidFill>
              </a:rPr>
              <a:t>Сл</a:t>
            </a:r>
            <a:r>
              <a:rPr lang="sr-Latn-RS" sz="4400" b="1" dirty="0">
                <a:solidFill>
                  <a:schemeClr val="accent2"/>
                </a:solidFill>
              </a:rPr>
              <a:t>. </a:t>
            </a:r>
            <a:r>
              <a:rPr lang="en-US" sz="4400" b="1" dirty="0" err="1">
                <a:solidFill>
                  <a:schemeClr val="accent2"/>
                </a:solidFill>
              </a:rPr>
              <a:t>гласник</a:t>
            </a:r>
            <a:r>
              <a:rPr lang="en-US" sz="4400" b="1" dirty="0">
                <a:solidFill>
                  <a:schemeClr val="accent2"/>
                </a:solidFill>
              </a:rPr>
              <a:t> РС</a:t>
            </a:r>
            <a:r>
              <a:rPr lang="sr-Latn-RS" sz="4400" b="1" dirty="0">
                <a:solidFill>
                  <a:schemeClr val="accent2"/>
                </a:solidFill>
              </a:rPr>
              <a:t>", </a:t>
            </a:r>
            <a:r>
              <a:rPr lang="en-US" sz="4400" b="1" dirty="0" err="1">
                <a:solidFill>
                  <a:schemeClr val="accent2"/>
                </a:solidFill>
              </a:rPr>
              <a:t>бр</a:t>
            </a:r>
            <a:r>
              <a:rPr lang="sr-Latn-RS" sz="4400" b="1" dirty="0">
                <a:solidFill>
                  <a:schemeClr val="accent2"/>
                </a:solidFill>
              </a:rPr>
              <a:t>. 53/95, "</a:t>
            </a:r>
            <a:r>
              <a:rPr lang="en-US" sz="4400" b="1" dirty="0" err="1">
                <a:solidFill>
                  <a:schemeClr val="accent2"/>
                </a:solidFill>
              </a:rPr>
              <a:t>Сл</a:t>
            </a:r>
            <a:r>
              <a:rPr lang="sr-Latn-RS" sz="4400" b="1" dirty="0">
                <a:solidFill>
                  <a:schemeClr val="accent2"/>
                </a:solidFill>
              </a:rPr>
              <a:t>. </a:t>
            </a:r>
            <a:r>
              <a:rPr lang="en-US" sz="4400" b="1" dirty="0" err="1">
                <a:solidFill>
                  <a:schemeClr val="accent2"/>
                </a:solidFill>
              </a:rPr>
              <a:t>лист</a:t>
            </a:r>
            <a:r>
              <a:rPr lang="en-US" sz="4400" b="1" dirty="0">
                <a:solidFill>
                  <a:schemeClr val="accent2"/>
                </a:solidFill>
              </a:rPr>
              <a:t> СРЈ</a:t>
            </a:r>
            <a:r>
              <a:rPr lang="sr-Latn-RS" sz="4400" b="1" dirty="0">
                <a:solidFill>
                  <a:schemeClr val="accent2"/>
                </a:solidFill>
              </a:rPr>
              <a:t>", </a:t>
            </a:r>
            <a:r>
              <a:rPr lang="en-US" sz="4400" b="1" dirty="0" err="1">
                <a:solidFill>
                  <a:schemeClr val="accent2"/>
                </a:solidFill>
              </a:rPr>
              <a:t>бр</a:t>
            </a:r>
            <a:r>
              <a:rPr lang="sr-Latn-RS" sz="4400" b="1" dirty="0">
                <a:solidFill>
                  <a:schemeClr val="accent2"/>
                </a:solidFill>
              </a:rPr>
              <a:t>. 16/2001 - </a:t>
            </a:r>
            <a:r>
              <a:rPr lang="en-US" sz="4400" b="1" dirty="0" err="1">
                <a:solidFill>
                  <a:schemeClr val="accent2"/>
                </a:solidFill>
              </a:rPr>
              <a:t>одлука</a:t>
            </a:r>
            <a:r>
              <a:rPr lang="en-US" sz="4400" b="1" dirty="0">
                <a:solidFill>
                  <a:schemeClr val="accent2"/>
                </a:solidFill>
              </a:rPr>
              <a:t> СУС и</a:t>
            </a:r>
            <a:r>
              <a:rPr lang="sr-Latn-RS" sz="4400" b="1" dirty="0">
                <a:solidFill>
                  <a:schemeClr val="accent2"/>
                </a:solidFill>
              </a:rPr>
              <a:t> "</a:t>
            </a:r>
            <a:r>
              <a:rPr lang="en-US" sz="4400" b="1" dirty="0" err="1">
                <a:solidFill>
                  <a:schemeClr val="accent2"/>
                </a:solidFill>
              </a:rPr>
              <a:t>Сл</a:t>
            </a:r>
            <a:r>
              <a:rPr lang="sr-Latn-RS" sz="4400" b="1" dirty="0">
                <a:solidFill>
                  <a:schemeClr val="accent2"/>
                </a:solidFill>
              </a:rPr>
              <a:t>. </a:t>
            </a:r>
            <a:r>
              <a:rPr lang="en-US" sz="4400" b="1" dirty="0" err="1">
                <a:solidFill>
                  <a:schemeClr val="accent2"/>
                </a:solidFill>
              </a:rPr>
              <a:t>гласник</a:t>
            </a:r>
            <a:r>
              <a:rPr lang="en-US" sz="4400" b="1" dirty="0">
                <a:solidFill>
                  <a:schemeClr val="accent2"/>
                </a:solidFill>
              </a:rPr>
              <a:t> РС</a:t>
            </a:r>
            <a:r>
              <a:rPr lang="sr-Latn-RS" sz="4400" b="1" dirty="0">
                <a:solidFill>
                  <a:schemeClr val="accent2"/>
                </a:solidFill>
              </a:rPr>
              <a:t>", </a:t>
            </a:r>
            <a:r>
              <a:rPr lang="en-US" sz="4400" b="1" dirty="0" err="1">
                <a:solidFill>
                  <a:schemeClr val="accent2"/>
                </a:solidFill>
              </a:rPr>
              <a:t>бр</a:t>
            </a:r>
            <a:r>
              <a:rPr lang="sr-Latn-RS" sz="4400" b="1" dirty="0">
                <a:solidFill>
                  <a:schemeClr val="accent2"/>
                </a:solidFill>
              </a:rPr>
              <a:t>. 20/2009, 55/2013 - </a:t>
            </a:r>
            <a:r>
              <a:rPr lang="en-US" sz="4400" b="1" dirty="0" err="1">
                <a:solidFill>
                  <a:schemeClr val="accent2"/>
                </a:solidFill>
              </a:rPr>
              <a:t>одлука</a:t>
            </a:r>
            <a:r>
              <a:rPr lang="en-US" sz="4400" b="1" dirty="0">
                <a:solidFill>
                  <a:schemeClr val="accent2"/>
                </a:solidFill>
              </a:rPr>
              <a:t> УС и</a:t>
            </a:r>
            <a:r>
              <a:rPr lang="sr-Latn-RS" sz="4400" b="1" dirty="0">
                <a:solidFill>
                  <a:schemeClr val="accent2"/>
                </a:solidFill>
              </a:rPr>
              <a:t> 106/2016 - </a:t>
            </a:r>
            <a:r>
              <a:rPr lang="en-US" sz="4400" b="1" dirty="0" err="1">
                <a:solidFill>
                  <a:schemeClr val="accent2"/>
                </a:solidFill>
              </a:rPr>
              <a:t>аутентично</a:t>
            </a:r>
            <a:r>
              <a:rPr lang="en-US" sz="4400" b="1" dirty="0">
                <a:solidFill>
                  <a:schemeClr val="accent2"/>
                </a:solidFill>
              </a:rPr>
              <a:t> </a:t>
            </a:r>
            <a:r>
              <a:rPr lang="en-US" sz="4400" b="1" dirty="0" err="1">
                <a:solidFill>
                  <a:schemeClr val="accent2"/>
                </a:solidFill>
              </a:rPr>
              <a:t>тумачење</a:t>
            </a:r>
            <a:r>
              <a:rPr lang="sr-Latn-RS" sz="4400" b="1" dirty="0">
                <a:solidFill>
                  <a:schemeClr val="accent2"/>
                </a:solidFill>
              </a:rPr>
              <a:t>) </a:t>
            </a:r>
            <a:endParaRPr lang="en-US" sz="4400" dirty="0">
              <a:solidFill>
                <a:schemeClr val="accent2"/>
              </a:solidFill>
            </a:endParaRPr>
          </a:p>
          <a:p>
            <a:pPr marL="0" indent="0">
              <a:buNone/>
            </a:pPr>
            <a:endParaRPr lang="en-US" dirty="0"/>
          </a:p>
        </p:txBody>
      </p:sp>
    </p:spTree>
    <p:extLst>
      <p:ext uri="{BB962C8B-B14F-4D97-AF65-F5344CB8AC3E}">
        <p14:creationId xmlns:p14="http://schemas.microsoft.com/office/powerpoint/2010/main" val="367812764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492369"/>
            <a:ext cx="8596668" cy="5548993"/>
          </a:xfrm>
        </p:spPr>
        <p:txBody>
          <a:bodyPr/>
          <a:lstStyle/>
          <a:p>
            <a:pPr marL="0" indent="0">
              <a:buNone/>
            </a:pPr>
            <a:endParaRPr lang="sr-Cyrl-RS" dirty="0" smtClean="0"/>
          </a:p>
          <a:p>
            <a:pPr marL="0" indent="0">
              <a:buNone/>
            </a:pPr>
            <a:endParaRPr lang="sr-Cyrl-RS" dirty="0"/>
          </a:p>
          <a:p>
            <a:pPr marL="0" indent="0" algn="just">
              <a:buNone/>
            </a:pPr>
            <a:r>
              <a:rPr lang="sr-Latn-RS" dirty="0" smtClean="0">
                <a:solidFill>
                  <a:schemeClr val="accent2"/>
                </a:solidFill>
              </a:rPr>
              <a:t>Закон </a:t>
            </a:r>
            <a:r>
              <a:rPr lang="sr-Latn-RS" dirty="0">
                <a:solidFill>
                  <a:schemeClr val="accent2"/>
                </a:solidFill>
              </a:rPr>
              <a:t>о експропријацији у својој нормативној диспозицији нема експлицитне одредбе које одређују правне последице овог поступка у односу на поступак стечаја</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Међутим</a:t>
            </a:r>
            <a:r>
              <a:rPr lang="sr-Cyrl-RS" dirty="0" smtClean="0">
                <a:solidFill>
                  <a:schemeClr val="accent2"/>
                </a:solidFill>
              </a:rPr>
              <a:t>,</a:t>
            </a:r>
            <a:r>
              <a:rPr lang="sr-Latn-RS" dirty="0" smtClean="0">
                <a:solidFill>
                  <a:schemeClr val="accent2"/>
                </a:solidFill>
              </a:rPr>
              <a:t> </a:t>
            </a:r>
            <a:r>
              <a:rPr lang="sr-Latn-RS" dirty="0">
                <a:solidFill>
                  <a:schemeClr val="accent2"/>
                </a:solidFill>
              </a:rPr>
              <a:t>и на имовини стечајног дужника која улази у стечајну масу се може утврдити постојање јавног интереса од стране Владе Републике Србије. </a:t>
            </a:r>
            <a:r>
              <a:rPr lang="en-US" dirty="0" err="1">
                <a:solidFill>
                  <a:schemeClr val="accent2"/>
                </a:solidFill>
              </a:rPr>
              <a:t>Актом</a:t>
            </a:r>
            <a:r>
              <a:rPr lang="en-US" dirty="0">
                <a:solidFill>
                  <a:schemeClr val="accent2"/>
                </a:solidFill>
              </a:rPr>
              <a:t> о </a:t>
            </a:r>
            <a:r>
              <a:rPr lang="en-US" dirty="0" err="1">
                <a:solidFill>
                  <a:schemeClr val="accent2"/>
                </a:solidFill>
              </a:rPr>
              <a:t>утврђивању</a:t>
            </a:r>
            <a:r>
              <a:rPr lang="en-US" dirty="0">
                <a:solidFill>
                  <a:schemeClr val="accent2"/>
                </a:solidFill>
              </a:rPr>
              <a:t> </a:t>
            </a:r>
            <a:r>
              <a:rPr lang="en-US" dirty="0" err="1">
                <a:solidFill>
                  <a:schemeClr val="accent2"/>
                </a:solidFill>
              </a:rPr>
              <a:t>јавног</a:t>
            </a:r>
            <a:r>
              <a:rPr lang="en-US" dirty="0">
                <a:solidFill>
                  <a:schemeClr val="accent2"/>
                </a:solidFill>
              </a:rPr>
              <a:t> </a:t>
            </a:r>
            <a:r>
              <a:rPr lang="en-US" dirty="0" err="1">
                <a:solidFill>
                  <a:schemeClr val="accent2"/>
                </a:solidFill>
              </a:rPr>
              <a:t>интереса</a:t>
            </a:r>
            <a:r>
              <a:rPr lang="en-US" dirty="0">
                <a:solidFill>
                  <a:schemeClr val="accent2"/>
                </a:solidFill>
              </a:rPr>
              <a:t> </a:t>
            </a:r>
            <a:r>
              <a:rPr lang="en-US" dirty="0" err="1">
                <a:solidFill>
                  <a:schemeClr val="accent2"/>
                </a:solidFill>
              </a:rPr>
              <a:t>Влада</a:t>
            </a:r>
            <a:r>
              <a:rPr lang="en-US" dirty="0">
                <a:solidFill>
                  <a:schemeClr val="accent2"/>
                </a:solidFill>
              </a:rPr>
              <a:t> </a:t>
            </a:r>
            <a:r>
              <a:rPr lang="en-US" dirty="0" err="1">
                <a:solidFill>
                  <a:schemeClr val="accent2"/>
                </a:solidFill>
              </a:rPr>
              <a:t>одређује</a:t>
            </a:r>
            <a:r>
              <a:rPr lang="en-US" dirty="0">
                <a:solidFill>
                  <a:schemeClr val="accent2"/>
                </a:solidFill>
              </a:rPr>
              <a:t> и </a:t>
            </a:r>
            <a:r>
              <a:rPr lang="en-US" dirty="0" err="1">
                <a:solidFill>
                  <a:schemeClr val="accent2"/>
                </a:solidFill>
              </a:rPr>
              <a:t>корисника</a:t>
            </a:r>
            <a:r>
              <a:rPr lang="en-US" dirty="0">
                <a:solidFill>
                  <a:schemeClr val="accent2"/>
                </a:solidFill>
              </a:rPr>
              <a:t> </a:t>
            </a:r>
            <a:r>
              <a:rPr lang="en-US" dirty="0" err="1">
                <a:solidFill>
                  <a:schemeClr val="accent2"/>
                </a:solidFill>
              </a:rPr>
              <a:t>експропријације</a:t>
            </a:r>
            <a:r>
              <a:rPr lang="sr-Latn-RS" dirty="0" smtClean="0">
                <a:solidFill>
                  <a:schemeClr val="accent2"/>
                </a:solidFill>
              </a:rPr>
              <a:t>.</a:t>
            </a:r>
            <a:r>
              <a:rPr lang="sr-Cyrl-RS" dirty="0" smtClean="0">
                <a:solidFill>
                  <a:schemeClr val="accent2"/>
                </a:solidFill>
              </a:rPr>
              <a:t> </a:t>
            </a:r>
            <a:r>
              <a:rPr lang="en-US" dirty="0" err="1" smtClean="0">
                <a:solidFill>
                  <a:schemeClr val="accent2"/>
                </a:solidFill>
              </a:rPr>
              <a:t>Закон</a:t>
            </a:r>
            <a:r>
              <a:rPr lang="en-US" dirty="0" smtClean="0">
                <a:solidFill>
                  <a:schemeClr val="accent2"/>
                </a:solidFill>
              </a:rPr>
              <a:t> </a:t>
            </a:r>
            <a:r>
              <a:rPr lang="en-US" dirty="0" err="1">
                <a:solidFill>
                  <a:schemeClr val="accent2"/>
                </a:solidFill>
              </a:rPr>
              <a:t>разликује</a:t>
            </a:r>
            <a:r>
              <a:rPr lang="en-US" dirty="0">
                <a:solidFill>
                  <a:schemeClr val="accent2"/>
                </a:solidFill>
              </a:rPr>
              <a:t> </a:t>
            </a:r>
            <a:r>
              <a:rPr lang="en-US" dirty="0" err="1">
                <a:solidFill>
                  <a:schemeClr val="accent2"/>
                </a:solidFill>
              </a:rPr>
              <a:t>потпуну</a:t>
            </a:r>
            <a:r>
              <a:rPr lang="en-US" dirty="0">
                <a:solidFill>
                  <a:schemeClr val="accent2"/>
                </a:solidFill>
              </a:rPr>
              <a:t> </a:t>
            </a:r>
            <a:r>
              <a:rPr lang="en-US" dirty="0" err="1">
                <a:solidFill>
                  <a:schemeClr val="accent2"/>
                </a:solidFill>
              </a:rPr>
              <a:t>експропријацију</a:t>
            </a:r>
            <a:r>
              <a:rPr lang="en-US" dirty="0">
                <a:solidFill>
                  <a:schemeClr val="accent2"/>
                </a:solidFill>
              </a:rPr>
              <a:t> </a:t>
            </a:r>
            <a:r>
              <a:rPr lang="en-US" dirty="0" err="1">
                <a:solidFill>
                  <a:schemeClr val="accent2"/>
                </a:solidFill>
              </a:rPr>
              <a:t>којом</a:t>
            </a:r>
            <a:r>
              <a:rPr lang="en-US" dirty="0">
                <a:solidFill>
                  <a:schemeClr val="accent2"/>
                </a:solidFill>
              </a:rPr>
              <a:t> </a:t>
            </a:r>
            <a:r>
              <a:rPr lang="en-US" dirty="0" err="1">
                <a:solidFill>
                  <a:schemeClr val="accent2"/>
                </a:solidFill>
              </a:rPr>
              <a:t>долази</a:t>
            </a:r>
            <a:r>
              <a:rPr lang="en-US" dirty="0">
                <a:solidFill>
                  <a:schemeClr val="accent2"/>
                </a:solidFill>
              </a:rPr>
              <a:t> </a:t>
            </a:r>
            <a:r>
              <a:rPr lang="en-US" dirty="0" err="1">
                <a:solidFill>
                  <a:schemeClr val="accent2"/>
                </a:solidFill>
              </a:rPr>
              <a:t>до</a:t>
            </a:r>
            <a:r>
              <a:rPr lang="en-US" dirty="0">
                <a:solidFill>
                  <a:schemeClr val="accent2"/>
                </a:solidFill>
              </a:rPr>
              <a:t> </a:t>
            </a:r>
            <a:r>
              <a:rPr lang="en-US" dirty="0" err="1">
                <a:solidFill>
                  <a:schemeClr val="accent2"/>
                </a:solidFill>
              </a:rPr>
              <a:t>промене</a:t>
            </a:r>
            <a:r>
              <a:rPr lang="en-US" dirty="0">
                <a:solidFill>
                  <a:schemeClr val="accent2"/>
                </a:solidFill>
              </a:rPr>
              <a:t> </a:t>
            </a:r>
            <a:r>
              <a:rPr lang="en-US" dirty="0" err="1">
                <a:solidFill>
                  <a:schemeClr val="accent2"/>
                </a:solidFill>
              </a:rPr>
              <a:t>власништва</a:t>
            </a:r>
            <a:r>
              <a:rPr lang="en-US" dirty="0">
                <a:solidFill>
                  <a:schemeClr val="accent2"/>
                </a:solidFill>
              </a:rPr>
              <a:t> </a:t>
            </a:r>
            <a:r>
              <a:rPr lang="en-US" dirty="0" err="1">
                <a:solidFill>
                  <a:schemeClr val="accent2"/>
                </a:solidFill>
              </a:rPr>
              <a:t>на</a:t>
            </a:r>
            <a:r>
              <a:rPr lang="en-US" dirty="0">
                <a:solidFill>
                  <a:schemeClr val="accent2"/>
                </a:solidFill>
              </a:rPr>
              <a:t> </a:t>
            </a:r>
            <a:r>
              <a:rPr lang="en-US" dirty="0" err="1">
                <a:solidFill>
                  <a:schemeClr val="accent2"/>
                </a:solidFill>
              </a:rPr>
              <a:t>целокупном</a:t>
            </a:r>
            <a:r>
              <a:rPr lang="en-US" dirty="0">
                <a:solidFill>
                  <a:schemeClr val="accent2"/>
                </a:solidFill>
              </a:rPr>
              <a:t> </a:t>
            </a:r>
            <a:r>
              <a:rPr lang="en-US" dirty="0" err="1">
                <a:solidFill>
                  <a:schemeClr val="accent2"/>
                </a:solidFill>
              </a:rPr>
              <a:t>предмету</a:t>
            </a:r>
            <a:r>
              <a:rPr lang="en-US" dirty="0">
                <a:solidFill>
                  <a:schemeClr val="accent2"/>
                </a:solidFill>
              </a:rPr>
              <a:t> </a:t>
            </a:r>
            <a:r>
              <a:rPr lang="en-US" dirty="0" err="1">
                <a:solidFill>
                  <a:schemeClr val="accent2"/>
                </a:solidFill>
              </a:rPr>
              <a:t>експропријације</a:t>
            </a:r>
            <a:r>
              <a:rPr lang="en-US" dirty="0">
                <a:solidFill>
                  <a:schemeClr val="accent2"/>
                </a:solidFill>
              </a:rPr>
              <a:t> и </a:t>
            </a:r>
            <a:r>
              <a:rPr lang="en-US" dirty="0" err="1">
                <a:solidFill>
                  <a:schemeClr val="accent2"/>
                </a:solidFill>
              </a:rPr>
              <a:t>непотпуну</a:t>
            </a:r>
            <a:r>
              <a:rPr lang="en-US" dirty="0">
                <a:solidFill>
                  <a:schemeClr val="accent2"/>
                </a:solidFill>
              </a:rPr>
              <a:t> </a:t>
            </a:r>
            <a:r>
              <a:rPr lang="en-US" dirty="0" err="1">
                <a:solidFill>
                  <a:schemeClr val="accent2"/>
                </a:solidFill>
              </a:rPr>
              <a:t>експропријацију</a:t>
            </a:r>
            <a:r>
              <a:rPr lang="en-US" dirty="0">
                <a:solidFill>
                  <a:schemeClr val="accent2"/>
                </a:solidFill>
              </a:rPr>
              <a:t> </a:t>
            </a:r>
            <a:r>
              <a:rPr lang="en-US" dirty="0" err="1">
                <a:solidFill>
                  <a:schemeClr val="accent2"/>
                </a:solidFill>
              </a:rPr>
              <a:t>којом</a:t>
            </a:r>
            <a:r>
              <a:rPr lang="en-US" dirty="0">
                <a:solidFill>
                  <a:schemeClr val="accent2"/>
                </a:solidFill>
              </a:rPr>
              <a:t> </a:t>
            </a:r>
            <a:r>
              <a:rPr lang="en-US" dirty="0" err="1">
                <a:solidFill>
                  <a:schemeClr val="accent2"/>
                </a:solidFill>
              </a:rPr>
              <a:t>долази</a:t>
            </a:r>
            <a:r>
              <a:rPr lang="en-US" dirty="0">
                <a:solidFill>
                  <a:schemeClr val="accent2"/>
                </a:solidFill>
              </a:rPr>
              <a:t> </a:t>
            </a:r>
            <a:r>
              <a:rPr lang="en-US" dirty="0" err="1">
                <a:solidFill>
                  <a:schemeClr val="accent2"/>
                </a:solidFill>
              </a:rPr>
              <a:t>до</a:t>
            </a:r>
            <a:r>
              <a:rPr lang="en-US" dirty="0">
                <a:solidFill>
                  <a:schemeClr val="accent2"/>
                </a:solidFill>
              </a:rPr>
              <a:t> </a:t>
            </a:r>
            <a:r>
              <a:rPr lang="en-US" dirty="0" err="1">
                <a:solidFill>
                  <a:schemeClr val="accent2"/>
                </a:solidFill>
              </a:rPr>
              <a:t>установљавања</a:t>
            </a:r>
            <a:r>
              <a:rPr lang="en-US" dirty="0">
                <a:solidFill>
                  <a:schemeClr val="accent2"/>
                </a:solidFill>
              </a:rPr>
              <a:t> </a:t>
            </a:r>
            <a:r>
              <a:rPr lang="en-US" dirty="0" err="1" smtClean="0">
                <a:solidFill>
                  <a:schemeClr val="accent2"/>
                </a:solidFill>
              </a:rPr>
              <a:t>службеност</a:t>
            </a:r>
            <a:r>
              <a:rPr lang="sr-Cyrl-RS" dirty="0" smtClean="0">
                <a:solidFill>
                  <a:schemeClr val="accent2"/>
                </a:solidFill>
              </a:rPr>
              <a:t>и</a:t>
            </a:r>
            <a:r>
              <a:rPr lang="en-US" dirty="0" smtClean="0">
                <a:solidFill>
                  <a:schemeClr val="accent2"/>
                </a:solidFill>
              </a:rPr>
              <a:t> </a:t>
            </a:r>
            <a:r>
              <a:rPr lang="en-US" dirty="0" err="1">
                <a:solidFill>
                  <a:schemeClr val="accent2"/>
                </a:solidFill>
              </a:rPr>
              <a:t>на</a:t>
            </a:r>
            <a:r>
              <a:rPr lang="en-US" dirty="0">
                <a:solidFill>
                  <a:schemeClr val="accent2"/>
                </a:solidFill>
              </a:rPr>
              <a:t> </a:t>
            </a:r>
            <a:r>
              <a:rPr lang="en-US" dirty="0" err="1">
                <a:solidFill>
                  <a:schemeClr val="accent2"/>
                </a:solidFill>
              </a:rPr>
              <a:t>непокретности</a:t>
            </a:r>
            <a:r>
              <a:rPr lang="en-US" dirty="0">
                <a:solidFill>
                  <a:schemeClr val="accent2"/>
                </a:solidFill>
              </a:rPr>
              <a:t> </a:t>
            </a:r>
            <a:r>
              <a:rPr lang="en-US" dirty="0" err="1">
                <a:solidFill>
                  <a:schemeClr val="accent2"/>
                </a:solidFill>
              </a:rPr>
              <a:t>или</a:t>
            </a:r>
            <a:r>
              <a:rPr lang="en-US" dirty="0">
                <a:solidFill>
                  <a:schemeClr val="accent2"/>
                </a:solidFill>
              </a:rPr>
              <a:t> </a:t>
            </a:r>
            <a:r>
              <a:rPr lang="en-US" dirty="0" err="1">
                <a:solidFill>
                  <a:schemeClr val="accent2"/>
                </a:solidFill>
              </a:rPr>
              <a:t>закуп</a:t>
            </a:r>
            <a:r>
              <a:rPr lang="en-US" dirty="0">
                <a:solidFill>
                  <a:schemeClr val="accent2"/>
                </a:solidFill>
              </a:rPr>
              <a:t> </a:t>
            </a:r>
            <a:r>
              <a:rPr lang="en-US" dirty="0" err="1">
                <a:solidFill>
                  <a:schemeClr val="accent2"/>
                </a:solidFill>
              </a:rPr>
              <a:t>на</a:t>
            </a:r>
            <a:r>
              <a:rPr lang="en-US" dirty="0">
                <a:solidFill>
                  <a:schemeClr val="accent2"/>
                </a:solidFill>
              </a:rPr>
              <a:t> </a:t>
            </a:r>
            <a:r>
              <a:rPr lang="en-US" dirty="0" err="1">
                <a:solidFill>
                  <a:schemeClr val="accent2"/>
                </a:solidFill>
              </a:rPr>
              <a:t>земљишту</a:t>
            </a:r>
            <a:r>
              <a:rPr lang="en-US" dirty="0">
                <a:solidFill>
                  <a:schemeClr val="accent2"/>
                </a:solidFill>
              </a:rPr>
              <a:t> </a:t>
            </a:r>
            <a:r>
              <a:rPr lang="en-US" dirty="0" err="1">
                <a:solidFill>
                  <a:schemeClr val="accent2"/>
                </a:solidFill>
              </a:rPr>
              <a:t>на</a:t>
            </a:r>
            <a:r>
              <a:rPr lang="en-US" dirty="0">
                <a:solidFill>
                  <a:schemeClr val="accent2"/>
                </a:solidFill>
              </a:rPr>
              <a:t> </a:t>
            </a:r>
            <a:r>
              <a:rPr lang="en-US" dirty="0" err="1">
                <a:solidFill>
                  <a:schemeClr val="accent2"/>
                </a:solidFill>
              </a:rPr>
              <a:t>одређено</a:t>
            </a:r>
            <a:r>
              <a:rPr lang="en-US" dirty="0">
                <a:solidFill>
                  <a:schemeClr val="accent2"/>
                </a:solidFill>
              </a:rPr>
              <a:t> </a:t>
            </a:r>
            <a:r>
              <a:rPr lang="en-US" dirty="0" err="1">
                <a:solidFill>
                  <a:schemeClr val="accent2"/>
                </a:solidFill>
              </a:rPr>
              <a:t>време</a:t>
            </a:r>
            <a:r>
              <a:rPr lang="sr-Latn-RS" dirty="0" smtClean="0">
                <a:solidFill>
                  <a:schemeClr val="accent2"/>
                </a:solidFill>
              </a:rPr>
              <a:t>.</a:t>
            </a:r>
            <a:r>
              <a:rPr lang="sr-Cyrl-RS" dirty="0" smtClean="0">
                <a:solidFill>
                  <a:schemeClr val="accent2"/>
                </a:solidFill>
              </a:rPr>
              <a:t> </a:t>
            </a:r>
            <a:r>
              <a:rPr lang="en-US" dirty="0" err="1" smtClean="0">
                <a:solidFill>
                  <a:schemeClr val="accent2"/>
                </a:solidFill>
              </a:rPr>
              <a:t>Експропријација</a:t>
            </a:r>
            <a:r>
              <a:rPr lang="en-US" dirty="0" smtClean="0">
                <a:solidFill>
                  <a:schemeClr val="accent2"/>
                </a:solidFill>
              </a:rPr>
              <a:t> </a:t>
            </a:r>
            <a:r>
              <a:rPr lang="en-US" dirty="0" err="1">
                <a:solidFill>
                  <a:schemeClr val="accent2"/>
                </a:solidFill>
              </a:rPr>
              <a:t>се</a:t>
            </a:r>
            <a:r>
              <a:rPr lang="en-US" dirty="0">
                <a:solidFill>
                  <a:schemeClr val="accent2"/>
                </a:solidFill>
              </a:rPr>
              <a:t> </a:t>
            </a:r>
            <a:r>
              <a:rPr lang="en-US" dirty="0" err="1">
                <a:solidFill>
                  <a:schemeClr val="accent2"/>
                </a:solidFill>
              </a:rPr>
              <a:t>може</a:t>
            </a:r>
            <a:r>
              <a:rPr lang="en-US" dirty="0">
                <a:solidFill>
                  <a:schemeClr val="accent2"/>
                </a:solidFill>
              </a:rPr>
              <a:t> </a:t>
            </a:r>
            <a:r>
              <a:rPr lang="en-US" dirty="0" err="1">
                <a:solidFill>
                  <a:schemeClr val="accent2"/>
                </a:solidFill>
              </a:rPr>
              <a:t>вршити</a:t>
            </a:r>
            <a:r>
              <a:rPr lang="en-US" dirty="0">
                <a:solidFill>
                  <a:schemeClr val="accent2"/>
                </a:solidFill>
              </a:rPr>
              <a:t> </a:t>
            </a:r>
            <a:r>
              <a:rPr lang="en-US" dirty="0" err="1">
                <a:solidFill>
                  <a:schemeClr val="accent2"/>
                </a:solidFill>
              </a:rPr>
              <a:t>за</a:t>
            </a:r>
            <a:r>
              <a:rPr lang="en-US" dirty="0">
                <a:solidFill>
                  <a:schemeClr val="accent2"/>
                </a:solidFill>
              </a:rPr>
              <a:t> </a:t>
            </a:r>
            <a:r>
              <a:rPr lang="en-US" dirty="0" err="1">
                <a:solidFill>
                  <a:schemeClr val="accent2"/>
                </a:solidFill>
              </a:rPr>
              <a:t>потребе</a:t>
            </a:r>
            <a:r>
              <a:rPr lang="en-US" dirty="0">
                <a:solidFill>
                  <a:schemeClr val="accent2"/>
                </a:solidFill>
              </a:rPr>
              <a:t> </a:t>
            </a:r>
            <a:r>
              <a:rPr lang="en-US" dirty="0" err="1">
                <a:solidFill>
                  <a:schemeClr val="accent2"/>
                </a:solidFill>
              </a:rPr>
              <a:t>Републике</a:t>
            </a:r>
            <a:r>
              <a:rPr lang="en-US" dirty="0">
                <a:solidFill>
                  <a:schemeClr val="accent2"/>
                </a:solidFill>
              </a:rPr>
              <a:t> </a:t>
            </a:r>
            <a:r>
              <a:rPr lang="en-US" dirty="0" err="1">
                <a:solidFill>
                  <a:schemeClr val="accent2"/>
                </a:solidFill>
              </a:rPr>
              <a:t>Србије</a:t>
            </a:r>
            <a:r>
              <a:rPr lang="sr-Latn-RS" dirty="0">
                <a:solidFill>
                  <a:schemeClr val="accent2"/>
                </a:solidFill>
              </a:rPr>
              <a:t>, </a:t>
            </a:r>
            <a:r>
              <a:rPr lang="en-US" dirty="0" err="1">
                <a:solidFill>
                  <a:schemeClr val="accent2"/>
                </a:solidFill>
              </a:rPr>
              <a:t>аутономне</a:t>
            </a:r>
            <a:r>
              <a:rPr lang="en-US" dirty="0">
                <a:solidFill>
                  <a:schemeClr val="accent2"/>
                </a:solidFill>
              </a:rPr>
              <a:t> </a:t>
            </a:r>
            <a:r>
              <a:rPr lang="en-US" dirty="0" err="1">
                <a:solidFill>
                  <a:schemeClr val="accent2"/>
                </a:solidFill>
              </a:rPr>
              <a:t>покрајине</a:t>
            </a:r>
            <a:r>
              <a:rPr lang="sr-Latn-RS" dirty="0">
                <a:solidFill>
                  <a:schemeClr val="accent2"/>
                </a:solidFill>
              </a:rPr>
              <a:t>, </a:t>
            </a:r>
            <a:r>
              <a:rPr lang="en-US" dirty="0" err="1">
                <a:solidFill>
                  <a:schemeClr val="accent2"/>
                </a:solidFill>
              </a:rPr>
              <a:t>града</a:t>
            </a:r>
            <a:r>
              <a:rPr lang="sr-Latn-RS" dirty="0">
                <a:solidFill>
                  <a:schemeClr val="accent2"/>
                </a:solidFill>
              </a:rPr>
              <a:t>, </a:t>
            </a:r>
            <a:r>
              <a:rPr lang="en-US" dirty="0" err="1">
                <a:solidFill>
                  <a:schemeClr val="accent2"/>
                </a:solidFill>
              </a:rPr>
              <a:t>града</a:t>
            </a:r>
            <a:r>
              <a:rPr lang="en-US" dirty="0">
                <a:solidFill>
                  <a:schemeClr val="accent2"/>
                </a:solidFill>
              </a:rPr>
              <a:t> </a:t>
            </a:r>
            <a:r>
              <a:rPr lang="en-US" dirty="0" err="1">
                <a:solidFill>
                  <a:schemeClr val="accent2"/>
                </a:solidFill>
              </a:rPr>
              <a:t>Београда</a:t>
            </a:r>
            <a:r>
              <a:rPr lang="sr-Latn-RS" dirty="0">
                <a:solidFill>
                  <a:schemeClr val="accent2"/>
                </a:solidFill>
              </a:rPr>
              <a:t>, </a:t>
            </a:r>
            <a:r>
              <a:rPr lang="en-US" dirty="0" err="1">
                <a:solidFill>
                  <a:schemeClr val="accent2"/>
                </a:solidFill>
              </a:rPr>
              <a:t>општине</a:t>
            </a:r>
            <a:r>
              <a:rPr lang="sr-Latn-RS" dirty="0">
                <a:solidFill>
                  <a:schemeClr val="accent2"/>
                </a:solidFill>
              </a:rPr>
              <a:t>, </a:t>
            </a:r>
            <a:r>
              <a:rPr lang="en-US" dirty="0" err="1">
                <a:solidFill>
                  <a:schemeClr val="accent2"/>
                </a:solidFill>
              </a:rPr>
              <a:t>јавних</a:t>
            </a:r>
            <a:r>
              <a:rPr lang="en-US" dirty="0">
                <a:solidFill>
                  <a:schemeClr val="accent2"/>
                </a:solidFill>
              </a:rPr>
              <a:t> </a:t>
            </a:r>
            <a:r>
              <a:rPr lang="en-US" dirty="0" err="1">
                <a:solidFill>
                  <a:schemeClr val="accent2"/>
                </a:solidFill>
              </a:rPr>
              <a:t>фондова</a:t>
            </a:r>
            <a:r>
              <a:rPr lang="sr-Latn-RS" dirty="0">
                <a:solidFill>
                  <a:schemeClr val="accent2"/>
                </a:solidFill>
              </a:rPr>
              <a:t>, </a:t>
            </a:r>
            <a:r>
              <a:rPr lang="en-US" dirty="0" err="1">
                <a:solidFill>
                  <a:schemeClr val="accent2"/>
                </a:solidFill>
              </a:rPr>
              <a:t>јавних</a:t>
            </a:r>
            <a:r>
              <a:rPr lang="en-US" dirty="0">
                <a:solidFill>
                  <a:schemeClr val="accent2"/>
                </a:solidFill>
              </a:rPr>
              <a:t> </a:t>
            </a:r>
            <a:r>
              <a:rPr lang="en-US" dirty="0" err="1">
                <a:solidFill>
                  <a:schemeClr val="accent2"/>
                </a:solidFill>
              </a:rPr>
              <a:t>предузећа</a:t>
            </a:r>
            <a:r>
              <a:rPr lang="sr-Latn-RS" dirty="0">
                <a:solidFill>
                  <a:schemeClr val="accent2"/>
                </a:solidFill>
              </a:rPr>
              <a:t>, </a:t>
            </a:r>
            <a:r>
              <a:rPr lang="en-US" dirty="0" err="1">
                <a:solidFill>
                  <a:schemeClr val="accent2"/>
                </a:solidFill>
              </a:rPr>
              <a:t>привредних</a:t>
            </a:r>
            <a:r>
              <a:rPr lang="en-US" dirty="0">
                <a:solidFill>
                  <a:schemeClr val="accent2"/>
                </a:solidFill>
              </a:rPr>
              <a:t> </a:t>
            </a:r>
            <a:r>
              <a:rPr lang="en-US" dirty="0" err="1">
                <a:solidFill>
                  <a:schemeClr val="accent2"/>
                </a:solidFill>
              </a:rPr>
              <a:t>друштава</a:t>
            </a:r>
            <a:r>
              <a:rPr lang="en-US" dirty="0">
                <a:solidFill>
                  <a:schemeClr val="accent2"/>
                </a:solidFill>
              </a:rPr>
              <a:t> </a:t>
            </a:r>
            <a:r>
              <a:rPr lang="en-US" dirty="0" err="1">
                <a:solidFill>
                  <a:schemeClr val="accent2"/>
                </a:solidFill>
              </a:rPr>
              <a:t>која</a:t>
            </a:r>
            <a:r>
              <a:rPr lang="en-US" dirty="0">
                <a:solidFill>
                  <a:schemeClr val="accent2"/>
                </a:solidFill>
              </a:rPr>
              <a:t> </a:t>
            </a:r>
            <a:r>
              <a:rPr lang="en-US" dirty="0" err="1">
                <a:solidFill>
                  <a:schemeClr val="accent2"/>
                </a:solidFill>
              </a:rPr>
              <a:t>су</a:t>
            </a:r>
            <a:r>
              <a:rPr lang="en-US" dirty="0">
                <a:solidFill>
                  <a:schemeClr val="accent2"/>
                </a:solidFill>
              </a:rPr>
              <a:t> </a:t>
            </a:r>
            <a:r>
              <a:rPr lang="en-US" dirty="0" err="1">
                <a:solidFill>
                  <a:schemeClr val="accent2"/>
                </a:solidFill>
              </a:rPr>
              <a:t>основана</a:t>
            </a:r>
            <a:r>
              <a:rPr lang="en-US" dirty="0">
                <a:solidFill>
                  <a:schemeClr val="accent2"/>
                </a:solidFill>
              </a:rPr>
              <a:t> </a:t>
            </a:r>
            <a:r>
              <a:rPr lang="en-US" dirty="0" err="1">
                <a:solidFill>
                  <a:schemeClr val="accent2"/>
                </a:solidFill>
              </a:rPr>
              <a:t>од</a:t>
            </a:r>
            <a:r>
              <a:rPr lang="en-US" dirty="0">
                <a:solidFill>
                  <a:schemeClr val="accent2"/>
                </a:solidFill>
              </a:rPr>
              <a:t> </a:t>
            </a:r>
            <a:r>
              <a:rPr lang="en-US" dirty="0" err="1">
                <a:solidFill>
                  <a:schemeClr val="accent2"/>
                </a:solidFill>
              </a:rPr>
              <a:t>стране</a:t>
            </a:r>
            <a:r>
              <a:rPr lang="en-US" dirty="0">
                <a:solidFill>
                  <a:schemeClr val="accent2"/>
                </a:solidFill>
              </a:rPr>
              <a:t> </a:t>
            </a:r>
            <a:r>
              <a:rPr lang="en-US" dirty="0" err="1">
                <a:solidFill>
                  <a:schemeClr val="accent2"/>
                </a:solidFill>
              </a:rPr>
              <a:t>јавних</a:t>
            </a:r>
            <a:r>
              <a:rPr lang="en-US" dirty="0">
                <a:solidFill>
                  <a:schemeClr val="accent2"/>
                </a:solidFill>
              </a:rPr>
              <a:t> </a:t>
            </a:r>
            <a:r>
              <a:rPr lang="en-US" dirty="0" err="1">
                <a:solidFill>
                  <a:schemeClr val="accent2"/>
                </a:solidFill>
              </a:rPr>
              <a:t>предузећа</a:t>
            </a:r>
            <a:r>
              <a:rPr lang="sr-Latn-RS" dirty="0">
                <a:solidFill>
                  <a:schemeClr val="accent2"/>
                </a:solidFill>
              </a:rPr>
              <a:t>, </a:t>
            </a:r>
            <a:r>
              <a:rPr lang="en-US" dirty="0" err="1">
                <a:solidFill>
                  <a:schemeClr val="accent2"/>
                </a:solidFill>
              </a:rPr>
              <a:t>као</a:t>
            </a:r>
            <a:r>
              <a:rPr lang="en-US" dirty="0">
                <a:solidFill>
                  <a:schemeClr val="accent2"/>
                </a:solidFill>
              </a:rPr>
              <a:t> и </a:t>
            </a:r>
            <a:r>
              <a:rPr lang="en-US" dirty="0" err="1">
                <a:solidFill>
                  <a:schemeClr val="accent2"/>
                </a:solidFill>
              </a:rPr>
              <a:t>за</a:t>
            </a:r>
            <a:r>
              <a:rPr lang="en-US" dirty="0">
                <a:solidFill>
                  <a:schemeClr val="accent2"/>
                </a:solidFill>
              </a:rPr>
              <a:t> </a:t>
            </a:r>
            <a:r>
              <a:rPr lang="en-US" dirty="0" err="1">
                <a:solidFill>
                  <a:schemeClr val="accent2"/>
                </a:solidFill>
              </a:rPr>
              <a:t>потребе</a:t>
            </a:r>
            <a:r>
              <a:rPr lang="en-US" dirty="0">
                <a:solidFill>
                  <a:schemeClr val="accent2"/>
                </a:solidFill>
              </a:rPr>
              <a:t> </a:t>
            </a:r>
            <a:r>
              <a:rPr lang="en-US" dirty="0" err="1">
                <a:solidFill>
                  <a:schemeClr val="accent2"/>
                </a:solidFill>
              </a:rPr>
              <a:t>привредних</a:t>
            </a:r>
            <a:r>
              <a:rPr lang="en-US" dirty="0">
                <a:solidFill>
                  <a:schemeClr val="accent2"/>
                </a:solidFill>
              </a:rPr>
              <a:t> </a:t>
            </a:r>
            <a:r>
              <a:rPr lang="en-US" dirty="0" err="1">
                <a:solidFill>
                  <a:schemeClr val="accent2"/>
                </a:solidFill>
              </a:rPr>
              <a:t>друштава</a:t>
            </a:r>
            <a:r>
              <a:rPr lang="en-US" dirty="0">
                <a:solidFill>
                  <a:schemeClr val="accent2"/>
                </a:solidFill>
              </a:rPr>
              <a:t> </a:t>
            </a:r>
            <a:r>
              <a:rPr lang="en-US" dirty="0" err="1">
                <a:solidFill>
                  <a:schemeClr val="accent2"/>
                </a:solidFill>
              </a:rPr>
              <a:t>са</a:t>
            </a:r>
            <a:r>
              <a:rPr lang="en-US" dirty="0">
                <a:solidFill>
                  <a:schemeClr val="accent2"/>
                </a:solidFill>
              </a:rPr>
              <a:t> </a:t>
            </a:r>
            <a:r>
              <a:rPr lang="en-US" dirty="0" err="1">
                <a:solidFill>
                  <a:schemeClr val="accent2"/>
                </a:solidFill>
              </a:rPr>
              <a:t>већинским</a:t>
            </a:r>
            <a:r>
              <a:rPr lang="en-US" dirty="0">
                <a:solidFill>
                  <a:schemeClr val="accent2"/>
                </a:solidFill>
              </a:rPr>
              <a:t> </a:t>
            </a:r>
            <a:r>
              <a:rPr lang="en-US" dirty="0" err="1">
                <a:solidFill>
                  <a:schemeClr val="accent2"/>
                </a:solidFill>
              </a:rPr>
              <a:t>државним</a:t>
            </a:r>
            <a:r>
              <a:rPr lang="en-US" dirty="0">
                <a:solidFill>
                  <a:schemeClr val="accent2"/>
                </a:solidFill>
              </a:rPr>
              <a:t> </a:t>
            </a:r>
            <a:r>
              <a:rPr lang="en-US" dirty="0" err="1">
                <a:solidFill>
                  <a:schemeClr val="accent2"/>
                </a:solidFill>
              </a:rPr>
              <a:t>капиталом</a:t>
            </a:r>
            <a:r>
              <a:rPr lang="en-US" dirty="0">
                <a:solidFill>
                  <a:schemeClr val="accent2"/>
                </a:solidFill>
              </a:rPr>
              <a:t> </a:t>
            </a:r>
            <a:r>
              <a:rPr lang="en-US" dirty="0" err="1">
                <a:solidFill>
                  <a:schemeClr val="accent2"/>
                </a:solidFill>
              </a:rPr>
              <a:t>основаних</a:t>
            </a:r>
            <a:r>
              <a:rPr lang="en-US" dirty="0">
                <a:solidFill>
                  <a:schemeClr val="accent2"/>
                </a:solidFill>
              </a:rPr>
              <a:t> </a:t>
            </a:r>
            <a:r>
              <a:rPr lang="en-US" dirty="0" err="1">
                <a:solidFill>
                  <a:schemeClr val="accent2"/>
                </a:solidFill>
              </a:rPr>
              <a:t>од</a:t>
            </a:r>
            <a:r>
              <a:rPr lang="en-US" dirty="0">
                <a:solidFill>
                  <a:schemeClr val="accent2"/>
                </a:solidFill>
              </a:rPr>
              <a:t> </a:t>
            </a:r>
            <a:r>
              <a:rPr lang="en-US" dirty="0" err="1">
                <a:solidFill>
                  <a:schemeClr val="accent2"/>
                </a:solidFill>
              </a:rPr>
              <a:t>стране</a:t>
            </a:r>
            <a:r>
              <a:rPr lang="en-US" dirty="0">
                <a:solidFill>
                  <a:schemeClr val="accent2"/>
                </a:solidFill>
              </a:rPr>
              <a:t> </a:t>
            </a:r>
            <a:r>
              <a:rPr lang="en-US" dirty="0" err="1">
                <a:solidFill>
                  <a:schemeClr val="accent2"/>
                </a:solidFill>
              </a:rPr>
              <a:t>Републике</a:t>
            </a:r>
            <a:r>
              <a:rPr lang="en-US" dirty="0">
                <a:solidFill>
                  <a:schemeClr val="accent2"/>
                </a:solidFill>
              </a:rPr>
              <a:t> </a:t>
            </a:r>
            <a:r>
              <a:rPr lang="en-US" dirty="0" err="1">
                <a:solidFill>
                  <a:schemeClr val="accent2"/>
                </a:solidFill>
              </a:rPr>
              <a:t>Србије</a:t>
            </a:r>
            <a:r>
              <a:rPr lang="sr-Latn-RS" dirty="0">
                <a:solidFill>
                  <a:schemeClr val="accent2"/>
                </a:solidFill>
              </a:rPr>
              <a:t>, </a:t>
            </a:r>
            <a:r>
              <a:rPr lang="en-US" dirty="0" err="1">
                <a:solidFill>
                  <a:schemeClr val="accent2"/>
                </a:solidFill>
              </a:rPr>
              <a:t>аутономне</a:t>
            </a:r>
            <a:r>
              <a:rPr lang="en-US" dirty="0">
                <a:solidFill>
                  <a:schemeClr val="accent2"/>
                </a:solidFill>
              </a:rPr>
              <a:t> </a:t>
            </a:r>
            <a:r>
              <a:rPr lang="en-US" dirty="0" err="1">
                <a:solidFill>
                  <a:schemeClr val="accent2"/>
                </a:solidFill>
              </a:rPr>
              <a:t>покрајине</a:t>
            </a:r>
            <a:r>
              <a:rPr lang="sr-Latn-RS" dirty="0">
                <a:solidFill>
                  <a:schemeClr val="accent2"/>
                </a:solidFill>
              </a:rPr>
              <a:t>, </a:t>
            </a:r>
            <a:r>
              <a:rPr lang="en-US" dirty="0" err="1">
                <a:solidFill>
                  <a:schemeClr val="accent2"/>
                </a:solidFill>
              </a:rPr>
              <a:t>града</a:t>
            </a:r>
            <a:r>
              <a:rPr lang="sr-Latn-RS" dirty="0">
                <a:solidFill>
                  <a:schemeClr val="accent2"/>
                </a:solidFill>
              </a:rPr>
              <a:t>, </a:t>
            </a:r>
            <a:r>
              <a:rPr lang="en-US" dirty="0" err="1">
                <a:solidFill>
                  <a:schemeClr val="accent2"/>
                </a:solidFill>
              </a:rPr>
              <a:t>града</a:t>
            </a:r>
            <a:r>
              <a:rPr lang="en-US" dirty="0">
                <a:solidFill>
                  <a:schemeClr val="accent2"/>
                </a:solidFill>
              </a:rPr>
              <a:t> </a:t>
            </a:r>
            <a:r>
              <a:rPr lang="en-US" dirty="0" err="1">
                <a:solidFill>
                  <a:schemeClr val="accent2"/>
                </a:solidFill>
              </a:rPr>
              <a:t>Београда</a:t>
            </a:r>
            <a:r>
              <a:rPr lang="sr-Latn-RS" dirty="0">
                <a:solidFill>
                  <a:schemeClr val="accent2"/>
                </a:solidFill>
              </a:rPr>
              <a:t>, </a:t>
            </a:r>
            <a:r>
              <a:rPr lang="en-US" dirty="0" err="1">
                <a:solidFill>
                  <a:schemeClr val="accent2"/>
                </a:solidFill>
              </a:rPr>
              <a:t>или</a:t>
            </a:r>
            <a:r>
              <a:rPr lang="en-US" dirty="0">
                <a:solidFill>
                  <a:schemeClr val="accent2"/>
                </a:solidFill>
              </a:rPr>
              <a:t> </a:t>
            </a:r>
            <a:r>
              <a:rPr lang="en-US" dirty="0" err="1">
                <a:solidFill>
                  <a:schemeClr val="accent2"/>
                </a:solidFill>
              </a:rPr>
              <a:t>општине</a:t>
            </a:r>
            <a:r>
              <a:rPr lang="sr-Latn-RS" dirty="0">
                <a:solidFill>
                  <a:schemeClr val="accent2"/>
                </a:solidFill>
              </a:rPr>
              <a:t>, </a:t>
            </a:r>
            <a:r>
              <a:rPr lang="en-US" dirty="0" err="1">
                <a:solidFill>
                  <a:schemeClr val="accent2"/>
                </a:solidFill>
              </a:rPr>
              <a:t>ако</a:t>
            </a:r>
            <a:r>
              <a:rPr lang="en-US" dirty="0">
                <a:solidFill>
                  <a:schemeClr val="accent2"/>
                </a:solidFill>
              </a:rPr>
              <a:t> </a:t>
            </a:r>
            <a:r>
              <a:rPr lang="en-US" dirty="0" err="1">
                <a:solidFill>
                  <a:schemeClr val="accent2"/>
                </a:solidFill>
              </a:rPr>
              <a:t>законом</a:t>
            </a:r>
            <a:r>
              <a:rPr lang="en-US" dirty="0">
                <a:solidFill>
                  <a:schemeClr val="accent2"/>
                </a:solidFill>
              </a:rPr>
              <a:t> </a:t>
            </a:r>
            <a:r>
              <a:rPr lang="en-US" dirty="0" err="1">
                <a:solidFill>
                  <a:schemeClr val="accent2"/>
                </a:solidFill>
              </a:rPr>
              <a:t>није</a:t>
            </a:r>
            <a:r>
              <a:rPr lang="en-US" dirty="0">
                <a:solidFill>
                  <a:schemeClr val="accent2"/>
                </a:solidFill>
              </a:rPr>
              <a:t> </a:t>
            </a:r>
            <a:r>
              <a:rPr lang="en-US" dirty="0" err="1">
                <a:solidFill>
                  <a:schemeClr val="accent2"/>
                </a:solidFill>
              </a:rPr>
              <a:t>друкчије</a:t>
            </a:r>
            <a:r>
              <a:rPr lang="en-US" dirty="0">
                <a:solidFill>
                  <a:schemeClr val="accent2"/>
                </a:solidFill>
              </a:rPr>
              <a:t> </a:t>
            </a:r>
            <a:r>
              <a:rPr lang="en-US" dirty="0" err="1">
                <a:solidFill>
                  <a:schemeClr val="accent2"/>
                </a:solidFill>
              </a:rPr>
              <a:t>одређено</a:t>
            </a:r>
            <a:r>
              <a:rPr lang="sr-Latn-RS" dirty="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221180803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09601"/>
            <a:ext cx="8596668" cy="5431762"/>
          </a:xfrm>
        </p:spPr>
        <p:txBody>
          <a:bodyPr>
            <a:normAutofit fontScale="92500" lnSpcReduction="10000"/>
          </a:bodyPr>
          <a:lstStyle/>
          <a:p>
            <a:pPr marL="0" indent="0">
              <a:buNone/>
            </a:pPr>
            <a:endParaRPr lang="sr-Cyrl-RS" dirty="0" smtClean="0"/>
          </a:p>
          <a:p>
            <a:pPr marL="0" indent="0" algn="just">
              <a:buNone/>
            </a:pPr>
            <a:r>
              <a:rPr lang="en-US" sz="2600" dirty="0" err="1" smtClean="0">
                <a:solidFill>
                  <a:schemeClr val="accent2"/>
                </a:solidFill>
              </a:rPr>
              <a:t>Корисник</a:t>
            </a:r>
            <a:r>
              <a:rPr lang="en-US" sz="2600" dirty="0" smtClean="0">
                <a:solidFill>
                  <a:schemeClr val="accent2"/>
                </a:solidFill>
              </a:rPr>
              <a:t> </a:t>
            </a:r>
            <a:r>
              <a:rPr lang="en-US" sz="2600" dirty="0" err="1">
                <a:solidFill>
                  <a:schemeClr val="accent2"/>
                </a:solidFill>
              </a:rPr>
              <a:t>експропријације</a:t>
            </a:r>
            <a:r>
              <a:rPr lang="en-US" sz="2600" dirty="0">
                <a:solidFill>
                  <a:schemeClr val="accent2"/>
                </a:solidFill>
              </a:rPr>
              <a:t> </a:t>
            </a:r>
            <a:r>
              <a:rPr lang="en-US" sz="2600" dirty="0" err="1">
                <a:solidFill>
                  <a:schemeClr val="accent2"/>
                </a:solidFill>
              </a:rPr>
              <a:t>дужан</a:t>
            </a:r>
            <a:r>
              <a:rPr lang="en-US" sz="2600" dirty="0">
                <a:solidFill>
                  <a:schemeClr val="accent2"/>
                </a:solidFill>
              </a:rPr>
              <a:t> </a:t>
            </a:r>
            <a:r>
              <a:rPr lang="en-US" sz="2600" dirty="0" err="1">
                <a:solidFill>
                  <a:schemeClr val="accent2"/>
                </a:solidFill>
              </a:rPr>
              <a:t>је</a:t>
            </a:r>
            <a:r>
              <a:rPr lang="en-US" sz="2600" dirty="0">
                <a:solidFill>
                  <a:schemeClr val="accent2"/>
                </a:solidFill>
              </a:rPr>
              <a:t> </a:t>
            </a:r>
            <a:r>
              <a:rPr lang="en-US" sz="2600" dirty="0" err="1">
                <a:solidFill>
                  <a:schemeClr val="accent2"/>
                </a:solidFill>
              </a:rPr>
              <a:t>да</a:t>
            </a:r>
            <a:r>
              <a:rPr lang="en-US" sz="2600" dirty="0">
                <a:solidFill>
                  <a:schemeClr val="accent2"/>
                </a:solidFill>
              </a:rPr>
              <a:t> </a:t>
            </a:r>
            <a:r>
              <a:rPr lang="en-US" sz="2600" dirty="0" err="1">
                <a:solidFill>
                  <a:schemeClr val="accent2"/>
                </a:solidFill>
              </a:rPr>
              <a:t>на</a:t>
            </a:r>
            <a:r>
              <a:rPr lang="en-US" sz="2600" dirty="0">
                <a:solidFill>
                  <a:schemeClr val="accent2"/>
                </a:solidFill>
              </a:rPr>
              <a:t> </a:t>
            </a:r>
            <a:r>
              <a:rPr lang="en-US" sz="2600" dirty="0" err="1">
                <a:solidFill>
                  <a:schemeClr val="accent2"/>
                </a:solidFill>
              </a:rPr>
              <a:t>основу</a:t>
            </a:r>
            <a:r>
              <a:rPr lang="en-US" sz="2600" dirty="0">
                <a:solidFill>
                  <a:schemeClr val="accent2"/>
                </a:solidFill>
              </a:rPr>
              <a:t> </a:t>
            </a:r>
            <a:r>
              <a:rPr lang="en-US" sz="2600" dirty="0" err="1">
                <a:solidFill>
                  <a:schemeClr val="accent2"/>
                </a:solidFill>
              </a:rPr>
              <a:t>предлога</a:t>
            </a:r>
            <a:r>
              <a:rPr lang="en-US" sz="2600" dirty="0">
                <a:solidFill>
                  <a:schemeClr val="accent2"/>
                </a:solidFill>
              </a:rPr>
              <a:t> </a:t>
            </a:r>
            <a:r>
              <a:rPr lang="en-US" sz="2600" dirty="0" err="1">
                <a:solidFill>
                  <a:schemeClr val="accent2"/>
                </a:solidFill>
              </a:rPr>
              <a:t>за</a:t>
            </a:r>
            <a:r>
              <a:rPr lang="en-US" sz="2600" dirty="0">
                <a:solidFill>
                  <a:schemeClr val="accent2"/>
                </a:solidFill>
              </a:rPr>
              <a:t> </a:t>
            </a:r>
            <a:r>
              <a:rPr lang="en-US" sz="2600" dirty="0" err="1">
                <a:solidFill>
                  <a:schemeClr val="accent2"/>
                </a:solidFill>
              </a:rPr>
              <a:t>експропријацију</a:t>
            </a:r>
            <a:r>
              <a:rPr lang="en-US" sz="2600" dirty="0">
                <a:solidFill>
                  <a:schemeClr val="accent2"/>
                </a:solidFill>
              </a:rPr>
              <a:t> </a:t>
            </a:r>
            <a:r>
              <a:rPr lang="en-US" sz="2600" dirty="0" err="1">
                <a:solidFill>
                  <a:schemeClr val="accent2"/>
                </a:solidFill>
              </a:rPr>
              <a:t>поднесе</a:t>
            </a:r>
            <a:r>
              <a:rPr lang="en-US" sz="2600" dirty="0">
                <a:solidFill>
                  <a:schemeClr val="accent2"/>
                </a:solidFill>
              </a:rPr>
              <a:t> </a:t>
            </a:r>
            <a:r>
              <a:rPr lang="en-US" sz="2600" dirty="0" err="1">
                <a:solidFill>
                  <a:schemeClr val="accent2"/>
                </a:solidFill>
              </a:rPr>
              <a:t>захтев</a:t>
            </a:r>
            <a:r>
              <a:rPr lang="en-US" sz="2600" dirty="0">
                <a:solidFill>
                  <a:schemeClr val="accent2"/>
                </a:solidFill>
              </a:rPr>
              <a:t> </a:t>
            </a:r>
            <a:r>
              <a:rPr lang="en-US" sz="2600" dirty="0" err="1">
                <a:solidFill>
                  <a:schemeClr val="accent2"/>
                </a:solidFill>
              </a:rPr>
              <a:t>за</a:t>
            </a:r>
            <a:r>
              <a:rPr lang="en-US" sz="2600" dirty="0">
                <a:solidFill>
                  <a:schemeClr val="accent2"/>
                </a:solidFill>
              </a:rPr>
              <a:t> </a:t>
            </a:r>
            <a:r>
              <a:rPr lang="en-US" sz="2600" dirty="0" err="1">
                <a:solidFill>
                  <a:schemeClr val="accent2"/>
                </a:solidFill>
              </a:rPr>
              <a:t>забележбу</a:t>
            </a:r>
            <a:r>
              <a:rPr lang="en-US" sz="2600" dirty="0">
                <a:solidFill>
                  <a:schemeClr val="accent2"/>
                </a:solidFill>
              </a:rPr>
              <a:t> </a:t>
            </a:r>
            <a:r>
              <a:rPr lang="en-US" sz="2600" dirty="0" err="1">
                <a:solidFill>
                  <a:schemeClr val="accent2"/>
                </a:solidFill>
              </a:rPr>
              <a:t>експропријације</a:t>
            </a:r>
            <a:r>
              <a:rPr lang="en-US" sz="2600" dirty="0">
                <a:solidFill>
                  <a:schemeClr val="accent2"/>
                </a:solidFill>
              </a:rPr>
              <a:t> у </a:t>
            </a:r>
            <a:r>
              <a:rPr lang="en-US" sz="2600" dirty="0" err="1">
                <a:solidFill>
                  <a:schemeClr val="accent2"/>
                </a:solidFill>
              </a:rPr>
              <a:t>катастру</a:t>
            </a:r>
            <a:r>
              <a:rPr lang="en-US" sz="2600" dirty="0">
                <a:solidFill>
                  <a:schemeClr val="accent2"/>
                </a:solidFill>
              </a:rPr>
              <a:t> </a:t>
            </a:r>
            <a:r>
              <a:rPr lang="en-US" sz="2600" dirty="0" err="1">
                <a:solidFill>
                  <a:schemeClr val="accent2"/>
                </a:solidFill>
              </a:rPr>
              <a:t>непокретности</a:t>
            </a:r>
            <a:r>
              <a:rPr lang="en-US" sz="2600" dirty="0">
                <a:solidFill>
                  <a:schemeClr val="accent2"/>
                </a:solidFill>
              </a:rPr>
              <a:t> </a:t>
            </a:r>
            <a:r>
              <a:rPr lang="en-US" sz="2600" dirty="0" err="1">
                <a:solidFill>
                  <a:schemeClr val="accent2"/>
                </a:solidFill>
              </a:rPr>
              <a:t>или</a:t>
            </a:r>
            <a:r>
              <a:rPr lang="en-US" sz="2600" dirty="0">
                <a:solidFill>
                  <a:schemeClr val="accent2"/>
                </a:solidFill>
              </a:rPr>
              <a:t> </a:t>
            </a:r>
            <a:r>
              <a:rPr lang="en-US" sz="2600" dirty="0" err="1">
                <a:solidFill>
                  <a:schemeClr val="accent2"/>
                </a:solidFill>
              </a:rPr>
              <a:t>другим</a:t>
            </a:r>
            <a:r>
              <a:rPr lang="en-US" sz="2600" dirty="0">
                <a:solidFill>
                  <a:schemeClr val="accent2"/>
                </a:solidFill>
              </a:rPr>
              <a:t> </a:t>
            </a:r>
            <a:r>
              <a:rPr lang="en-US" sz="2600" dirty="0" err="1">
                <a:solidFill>
                  <a:schemeClr val="accent2"/>
                </a:solidFill>
              </a:rPr>
              <a:t>јавним</a:t>
            </a:r>
            <a:r>
              <a:rPr lang="en-US" sz="2600" dirty="0">
                <a:solidFill>
                  <a:schemeClr val="accent2"/>
                </a:solidFill>
              </a:rPr>
              <a:t> </a:t>
            </a:r>
            <a:r>
              <a:rPr lang="en-US" sz="2600" dirty="0" err="1">
                <a:solidFill>
                  <a:schemeClr val="accent2"/>
                </a:solidFill>
              </a:rPr>
              <a:t>књигама</a:t>
            </a:r>
            <a:r>
              <a:rPr lang="en-US" sz="2600" dirty="0">
                <a:solidFill>
                  <a:schemeClr val="accent2"/>
                </a:solidFill>
              </a:rPr>
              <a:t> у </a:t>
            </a:r>
            <a:r>
              <a:rPr lang="en-US" sz="2600" dirty="0" err="1">
                <a:solidFill>
                  <a:schemeClr val="accent2"/>
                </a:solidFill>
              </a:rPr>
              <a:t>којима</a:t>
            </a:r>
            <a:r>
              <a:rPr lang="en-US" sz="2600" dirty="0">
                <a:solidFill>
                  <a:schemeClr val="accent2"/>
                </a:solidFill>
              </a:rPr>
              <a:t> </a:t>
            </a:r>
            <a:r>
              <a:rPr lang="en-US" sz="2600" dirty="0" err="1">
                <a:solidFill>
                  <a:schemeClr val="accent2"/>
                </a:solidFill>
              </a:rPr>
              <a:t>се</a:t>
            </a:r>
            <a:r>
              <a:rPr lang="en-US" sz="2600" dirty="0">
                <a:solidFill>
                  <a:schemeClr val="accent2"/>
                </a:solidFill>
              </a:rPr>
              <a:t> </a:t>
            </a:r>
            <a:r>
              <a:rPr lang="en-US" sz="2600" dirty="0" err="1">
                <a:solidFill>
                  <a:schemeClr val="accent2"/>
                </a:solidFill>
              </a:rPr>
              <a:t>уписују</a:t>
            </a:r>
            <a:r>
              <a:rPr lang="en-US" sz="2600" dirty="0">
                <a:solidFill>
                  <a:schemeClr val="accent2"/>
                </a:solidFill>
              </a:rPr>
              <a:t> </a:t>
            </a:r>
            <a:r>
              <a:rPr lang="en-US" sz="2600" dirty="0" err="1">
                <a:solidFill>
                  <a:schemeClr val="accent2"/>
                </a:solidFill>
              </a:rPr>
              <a:t>права</a:t>
            </a:r>
            <a:r>
              <a:rPr lang="en-US" sz="2600" dirty="0">
                <a:solidFill>
                  <a:schemeClr val="accent2"/>
                </a:solidFill>
              </a:rPr>
              <a:t> </a:t>
            </a:r>
            <a:r>
              <a:rPr lang="en-US" sz="2600" dirty="0" err="1">
                <a:solidFill>
                  <a:schemeClr val="accent2"/>
                </a:solidFill>
              </a:rPr>
              <a:t>на</a:t>
            </a:r>
            <a:r>
              <a:rPr lang="en-US" sz="2600" dirty="0">
                <a:solidFill>
                  <a:schemeClr val="accent2"/>
                </a:solidFill>
              </a:rPr>
              <a:t> </a:t>
            </a:r>
            <a:r>
              <a:rPr lang="en-US" sz="2600" dirty="0" err="1">
                <a:solidFill>
                  <a:schemeClr val="accent2"/>
                </a:solidFill>
              </a:rPr>
              <a:t>непокретностима</a:t>
            </a:r>
            <a:r>
              <a:rPr lang="sr-Latn-RS" sz="2600" dirty="0" smtClean="0">
                <a:solidFill>
                  <a:schemeClr val="accent2"/>
                </a:solidFill>
              </a:rPr>
              <a:t>.</a:t>
            </a:r>
            <a:r>
              <a:rPr lang="sr-Cyrl-RS" sz="2600" dirty="0" smtClean="0">
                <a:solidFill>
                  <a:schemeClr val="accent2"/>
                </a:solidFill>
              </a:rPr>
              <a:t> </a:t>
            </a:r>
            <a:r>
              <a:rPr lang="en-US" sz="2600" dirty="0" err="1" smtClean="0">
                <a:solidFill>
                  <a:schemeClr val="accent2"/>
                </a:solidFill>
              </a:rPr>
              <a:t>Даном</a:t>
            </a:r>
            <a:r>
              <a:rPr lang="en-US" sz="2600" dirty="0" smtClean="0">
                <a:solidFill>
                  <a:schemeClr val="accent2"/>
                </a:solidFill>
              </a:rPr>
              <a:t> </a:t>
            </a:r>
            <a:r>
              <a:rPr lang="en-US" sz="2600" dirty="0" err="1">
                <a:solidFill>
                  <a:schemeClr val="accent2"/>
                </a:solidFill>
              </a:rPr>
              <a:t>правноснажности</a:t>
            </a:r>
            <a:r>
              <a:rPr lang="en-US" sz="2600" dirty="0">
                <a:solidFill>
                  <a:schemeClr val="accent2"/>
                </a:solidFill>
              </a:rPr>
              <a:t> </a:t>
            </a:r>
            <a:r>
              <a:rPr lang="en-US" sz="2600" dirty="0" err="1">
                <a:solidFill>
                  <a:schemeClr val="accent2"/>
                </a:solidFill>
              </a:rPr>
              <a:t>решења</a:t>
            </a:r>
            <a:r>
              <a:rPr lang="en-US" sz="2600" dirty="0">
                <a:solidFill>
                  <a:schemeClr val="accent2"/>
                </a:solidFill>
              </a:rPr>
              <a:t> о </a:t>
            </a:r>
            <a:r>
              <a:rPr lang="en-US" sz="2600" dirty="0" err="1">
                <a:solidFill>
                  <a:schemeClr val="accent2"/>
                </a:solidFill>
              </a:rPr>
              <a:t>експропријацији</a:t>
            </a:r>
            <a:r>
              <a:rPr lang="en-US" sz="2600" dirty="0">
                <a:solidFill>
                  <a:schemeClr val="accent2"/>
                </a:solidFill>
              </a:rPr>
              <a:t> </a:t>
            </a:r>
            <a:r>
              <a:rPr lang="en-US" sz="2600" dirty="0" err="1">
                <a:solidFill>
                  <a:schemeClr val="accent2"/>
                </a:solidFill>
              </a:rPr>
              <a:t>које</a:t>
            </a:r>
            <a:r>
              <a:rPr lang="en-US" sz="2600" dirty="0">
                <a:solidFill>
                  <a:schemeClr val="accent2"/>
                </a:solidFill>
              </a:rPr>
              <a:t> </a:t>
            </a:r>
            <a:r>
              <a:rPr lang="en-US" sz="2600" dirty="0" err="1">
                <a:solidFill>
                  <a:schemeClr val="accent2"/>
                </a:solidFill>
              </a:rPr>
              <a:t>доноси</a:t>
            </a:r>
            <a:r>
              <a:rPr lang="en-US" sz="2600" dirty="0">
                <a:solidFill>
                  <a:schemeClr val="accent2"/>
                </a:solidFill>
              </a:rPr>
              <a:t> </a:t>
            </a:r>
            <a:r>
              <a:rPr lang="en-US" sz="2600" dirty="0" err="1">
                <a:solidFill>
                  <a:schemeClr val="accent2"/>
                </a:solidFill>
              </a:rPr>
              <a:t>служба</a:t>
            </a:r>
            <a:r>
              <a:rPr lang="en-US" sz="2600" dirty="0">
                <a:solidFill>
                  <a:schemeClr val="accent2"/>
                </a:solidFill>
              </a:rPr>
              <a:t> </a:t>
            </a:r>
            <a:r>
              <a:rPr lang="en-US" sz="2600" dirty="0" err="1">
                <a:solidFill>
                  <a:schemeClr val="accent2"/>
                </a:solidFill>
              </a:rPr>
              <a:t>општинске</a:t>
            </a:r>
            <a:r>
              <a:rPr lang="en-US" sz="2600" dirty="0">
                <a:solidFill>
                  <a:schemeClr val="accent2"/>
                </a:solidFill>
              </a:rPr>
              <a:t> </a:t>
            </a:r>
            <a:r>
              <a:rPr lang="en-US" sz="2600" dirty="0" err="1">
                <a:solidFill>
                  <a:schemeClr val="accent2"/>
                </a:solidFill>
              </a:rPr>
              <a:t>управе</a:t>
            </a:r>
            <a:r>
              <a:rPr lang="en-US" sz="2600" dirty="0">
                <a:solidFill>
                  <a:schemeClr val="accent2"/>
                </a:solidFill>
              </a:rPr>
              <a:t> </a:t>
            </a:r>
            <a:r>
              <a:rPr lang="en-US" sz="2600" dirty="0" err="1">
                <a:solidFill>
                  <a:schemeClr val="accent2"/>
                </a:solidFill>
              </a:rPr>
              <a:t>надлежне</a:t>
            </a:r>
            <a:r>
              <a:rPr lang="en-US" sz="2600" dirty="0">
                <a:solidFill>
                  <a:schemeClr val="accent2"/>
                </a:solidFill>
              </a:rPr>
              <a:t> </a:t>
            </a:r>
            <a:r>
              <a:rPr lang="en-US" sz="2600" dirty="0" err="1">
                <a:solidFill>
                  <a:schemeClr val="accent2"/>
                </a:solidFill>
              </a:rPr>
              <a:t>за</a:t>
            </a:r>
            <a:r>
              <a:rPr lang="en-US" sz="2600" dirty="0">
                <a:solidFill>
                  <a:schemeClr val="accent2"/>
                </a:solidFill>
              </a:rPr>
              <a:t> </a:t>
            </a:r>
            <a:r>
              <a:rPr lang="en-US" sz="2600" dirty="0" err="1">
                <a:solidFill>
                  <a:schemeClr val="accent2"/>
                </a:solidFill>
              </a:rPr>
              <a:t>имовинско</a:t>
            </a:r>
            <a:r>
              <a:rPr lang="en-US" sz="2600" dirty="0">
                <a:solidFill>
                  <a:schemeClr val="accent2"/>
                </a:solidFill>
              </a:rPr>
              <a:t> </a:t>
            </a:r>
            <a:r>
              <a:rPr lang="en-US" sz="2600" dirty="0" err="1">
                <a:solidFill>
                  <a:schemeClr val="accent2"/>
                </a:solidFill>
              </a:rPr>
              <a:t>правне</a:t>
            </a:r>
            <a:r>
              <a:rPr lang="en-US" sz="2600" dirty="0">
                <a:solidFill>
                  <a:schemeClr val="accent2"/>
                </a:solidFill>
              </a:rPr>
              <a:t> </a:t>
            </a:r>
            <a:r>
              <a:rPr lang="en-US" sz="2600" dirty="0" err="1">
                <a:solidFill>
                  <a:schemeClr val="accent2"/>
                </a:solidFill>
              </a:rPr>
              <a:t>послове</a:t>
            </a:r>
            <a:r>
              <a:rPr lang="en-US" sz="2600" dirty="0">
                <a:solidFill>
                  <a:schemeClr val="accent2"/>
                </a:solidFill>
              </a:rPr>
              <a:t> </a:t>
            </a:r>
            <a:r>
              <a:rPr lang="en-US" sz="2600" dirty="0" err="1">
                <a:solidFill>
                  <a:schemeClr val="accent2"/>
                </a:solidFill>
              </a:rPr>
              <a:t>општине</a:t>
            </a:r>
            <a:r>
              <a:rPr lang="en-US" sz="2600" dirty="0">
                <a:solidFill>
                  <a:schemeClr val="accent2"/>
                </a:solidFill>
              </a:rPr>
              <a:t> </a:t>
            </a:r>
            <a:r>
              <a:rPr lang="en-US" sz="2600" dirty="0" err="1">
                <a:solidFill>
                  <a:schemeClr val="accent2"/>
                </a:solidFill>
              </a:rPr>
              <a:t>на</a:t>
            </a:r>
            <a:r>
              <a:rPr lang="en-US" sz="2600" dirty="0">
                <a:solidFill>
                  <a:schemeClr val="accent2"/>
                </a:solidFill>
              </a:rPr>
              <a:t> </a:t>
            </a:r>
            <a:r>
              <a:rPr lang="en-US" sz="2600" dirty="0" err="1">
                <a:solidFill>
                  <a:schemeClr val="accent2"/>
                </a:solidFill>
              </a:rPr>
              <a:t>чијој</a:t>
            </a:r>
            <a:r>
              <a:rPr lang="en-US" sz="2600" dirty="0">
                <a:solidFill>
                  <a:schemeClr val="accent2"/>
                </a:solidFill>
              </a:rPr>
              <a:t> </a:t>
            </a:r>
            <a:r>
              <a:rPr lang="en-US" sz="2600" dirty="0" err="1">
                <a:solidFill>
                  <a:schemeClr val="accent2"/>
                </a:solidFill>
              </a:rPr>
              <a:t>се</a:t>
            </a:r>
            <a:r>
              <a:rPr lang="en-US" sz="2600" dirty="0">
                <a:solidFill>
                  <a:schemeClr val="accent2"/>
                </a:solidFill>
              </a:rPr>
              <a:t> </a:t>
            </a:r>
            <a:r>
              <a:rPr lang="en-US" sz="2600" dirty="0" err="1">
                <a:solidFill>
                  <a:schemeClr val="accent2"/>
                </a:solidFill>
              </a:rPr>
              <a:t>територији</a:t>
            </a:r>
            <a:r>
              <a:rPr lang="en-US" sz="2600" dirty="0">
                <a:solidFill>
                  <a:schemeClr val="accent2"/>
                </a:solidFill>
              </a:rPr>
              <a:t> </a:t>
            </a:r>
            <a:r>
              <a:rPr lang="en-US" sz="2600" dirty="0" err="1">
                <a:solidFill>
                  <a:schemeClr val="accent2"/>
                </a:solidFill>
              </a:rPr>
              <a:t>налази</a:t>
            </a:r>
            <a:r>
              <a:rPr lang="en-US" sz="2600" dirty="0">
                <a:solidFill>
                  <a:schemeClr val="accent2"/>
                </a:solidFill>
              </a:rPr>
              <a:t> </a:t>
            </a:r>
            <a:r>
              <a:rPr lang="en-US" sz="2600" dirty="0" err="1">
                <a:solidFill>
                  <a:schemeClr val="accent2"/>
                </a:solidFill>
              </a:rPr>
              <a:t>непокретност</a:t>
            </a:r>
            <a:r>
              <a:rPr lang="en-US" sz="2600" dirty="0">
                <a:solidFill>
                  <a:schemeClr val="accent2"/>
                </a:solidFill>
              </a:rPr>
              <a:t> </a:t>
            </a:r>
            <a:r>
              <a:rPr lang="en-US" sz="2600" dirty="0" err="1">
                <a:solidFill>
                  <a:schemeClr val="accent2"/>
                </a:solidFill>
              </a:rPr>
              <a:t>предложена</a:t>
            </a:r>
            <a:r>
              <a:rPr lang="en-US" sz="2600" dirty="0">
                <a:solidFill>
                  <a:schemeClr val="accent2"/>
                </a:solidFill>
              </a:rPr>
              <a:t> </a:t>
            </a:r>
            <a:r>
              <a:rPr lang="en-US" sz="2600" dirty="0" err="1">
                <a:solidFill>
                  <a:schemeClr val="accent2"/>
                </a:solidFill>
              </a:rPr>
              <a:t>за</a:t>
            </a:r>
            <a:r>
              <a:rPr lang="en-US" sz="2600" dirty="0">
                <a:solidFill>
                  <a:schemeClr val="accent2"/>
                </a:solidFill>
              </a:rPr>
              <a:t> </a:t>
            </a:r>
            <a:r>
              <a:rPr lang="en-US" sz="2600" dirty="0" err="1" smtClean="0">
                <a:solidFill>
                  <a:schemeClr val="accent2"/>
                </a:solidFill>
              </a:rPr>
              <a:t>експропријацију</a:t>
            </a:r>
            <a:r>
              <a:rPr lang="sr-Cyrl-RS" sz="2600" dirty="0" smtClean="0">
                <a:solidFill>
                  <a:schemeClr val="accent2"/>
                </a:solidFill>
              </a:rPr>
              <a:t>, </a:t>
            </a:r>
            <a:r>
              <a:rPr lang="en-US" sz="2600" dirty="0" err="1" smtClean="0">
                <a:solidFill>
                  <a:schemeClr val="accent2"/>
                </a:solidFill>
              </a:rPr>
              <a:t>корисник</a:t>
            </a:r>
            <a:r>
              <a:rPr lang="en-US" sz="2600" dirty="0" smtClean="0">
                <a:solidFill>
                  <a:schemeClr val="accent2"/>
                </a:solidFill>
              </a:rPr>
              <a:t> </a:t>
            </a:r>
            <a:r>
              <a:rPr lang="en-US" sz="2600" dirty="0" err="1">
                <a:solidFill>
                  <a:schemeClr val="accent2"/>
                </a:solidFill>
              </a:rPr>
              <a:t>експропријације</a:t>
            </a:r>
            <a:r>
              <a:rPr lang="en-US" sz="2600" dirty="0">
                <a:solidFill>
                  <a:schemeClr val="accent2"/>
                </a:solidFill>
              </a:rPr>
              <a:t> </a:t>
            </a:r>
            <a:r>
              <a:rPr lang="en-US" sz="2600" dirty="0" err="1">
                <a:solidFill>
                  <a:schemeClr val="accent2"/>
                </a:solidFill>
              </a:rPr>
              <a:t>постаје</a:t>
            </a:r>
            <a:r>
              <a:rPr lang="en-US" sz="2600" dirty="0">
                <a:solidFill>
                  <a:schemeClr val="accent2"/>
                </a:solidFill>
              </a:rPr>
              <a:t> </a:t>
            </a:r>
            <a:r>
              <a:rPr lang="en-US" sz="2600" dirty="0" err="1">
                <a:solidFill>
                  <a:schemeClr val="accent2"/>
                </a:solidFill>
              </a:rPr>
              <a:t>титулар</a:t>
            </a:r>
            <a:r>
              <a:rPr lang="en-US" sz="2600" dirty="0">
                <a:solidFill>
                  <a:schemeClr val="accent2"/>
                </a:solidFill>
              </a:rPr>
              <a:t> </a:t>
            </a:r>
            <a:r>
              <a:rPr lang="en-US" sz="2600" dirty="0" err="1">
                <a:solidFill>
                  <a:schemeClr val="accent2"/>
                </a:solidFill>
              </a:rPr>
              <a:t>права</a:t>
            </a:r>
            <a:r>
              <a:rPr lang="en-US" sz="2600" dirty="0">
                <a:solidFill>
                  <a:schemeClr val="accent2"/>
                </a:solidFill>
              </a:rPr>
              <a:t> </a:t>
            </a:r>
            <a:r>
              <a:rPr lang="en-US" sz="2600" dirty="0" err="1">
                <a:solidFill>
                  <a:schemeClr val="accent2"/>
                </a:solidFill>
              </a:rPr>
              <a:t>својине</a:t>
            </a:r>
            <a:r>
              <a:rPr lang="en-US" sz="2600" dirty="0">
                <a:solidFill>
                  <a:schemeClr val="accent2"/>
                </a:solidFill>
              </a:rPr>
              <a:t> </a:t>
            </a:r>
            <a:r>
              <a:rPr lang="en-US" sz="2600" dirty="0" err="1">
                <a:solidFill>
                  <a:schemeClr val="accent2"/>
                </a:solidFill>
              </a:rPr>
              <a:t>на</a:t>
            </a:r>
            <a:r>
              <a:rPr lang="en-US" sz="2600" dirty="0">
                <a:solidFill>
                  <a:schemeClr val="accent2"/>
                </a:solidFill>
              </a:rPr>
              <a:t> </a:t>
            </a:r>
            <a:r>
              <a:rPr lang="en-US" sz="2600" dirty="0" err="1">
                <a:solidFill>
                  <a:schemeClr val="accent2"/>
                </a:solidFill>
              </a:rPr>
              <a:t>непокретности</a:t>
            </a:r>
            <a:r>
              <a:rPr lang="sr-Latn-RS" sz="2600" dirty="0">
                <a:solidFill>
                  <a:schemeClr val="accent2"/>
                </a:solidFill>
              </a:rPr>
              <a:t>. </a:t>
            </a:r>
            <a:r>
              <a:rPr lang="en-US" sz="2600" dirty="0" err="1">
                <a:solidFill>
                  <a:schemeClr val="accent2"/>
                </a:solidFill>
              </a:rPr>
              <a:t>Корисник</a:t>
            </a:r>
            <a:r>
              <a:rPr lang="en-US" sz="2600" dirty="0">
                <a:solidFill>
                  <a:schemeClr val="accent2"/>
                </a:solidFill>
              </a:rPr>
              <a:t> </a:t>
            </a:r>
            <a:r>
              <a:rPr lang="en-US" sz="2600" dirty="0" err="1">
                <a:solidFill>
                  <a:schemeClr val="accent2"/>
                </a:solidFill>
              </a:rPr>
              <a:t>експропријације</a:t>
            </a:r>
            <a:r>
              <a:rPr lang="en-US" sz="2600" dirty="0">
                <a:solidFill>
                  <a:schemeClr val="accent2"/>
                </a:solidFill>
              </a:rPr>
              <a:t> </a:t>
            </a:r>
            <a:r>
              <a:rPr lang="en-US" sz="2600" dirty="0" err="1">
                <a:solidFill>
                  <a:schemeClr val="accent2"/>
                </a:solidFill>
              </a:rPr>
              <a:t>стиче</a:t>
            </a:r>
            <a:r>
              <a:rPr lang="en-US" sz="2600" dirty="0">
                <a:solidFill>
                  <a:schemeClr val="accent2"/>
                </a:solidFill>
              </a:rPr>
              <a:t> </a:t>
            </a:r>
            <a:r>
              <a:rPr lang="en-US" sz="2600" dirty="0" err="1">
                <a:solidFill>
                  <a:schemeClr val="accent2"/>
                </a:solidFill>
              </a:rPr>
              <a:t>право</a:t>
            </a:r>
            <a:r>
              <a:rPr lang="en-US" sz="2600" dirty="0">
                <a:solidFill>
                  <a:schemeClr val="accent2"/>
                </a:solidFill>
              </a:rPr>
              <a:t> </a:t>
            </a:r>
            <a:r>
              <a:rPr lang="en-US" sz="2600" dirty="0" err="1">
                <a:solidFill>
                  <a:schemeClr val="accent2"/>
                </a:solidFill>
              </a:rPr>
              <a:t>да</a:t>
            </a:r>
            <a:r>
              <a:rPr lang="en-US" sz="2600" dirty="0">
                <a:solidFill>
                  <a:schemeClr val="accent2"/>
                </a:solidFill>
              </a:rPr>
              <a:t> </a:t>
            </a:r>
            <a:r>
              <a:rPr lang="en-US" sz="2600" dirty="0" err="1">
                <a:solidFill>
                  <a:schemeClr val="accent2"/>
                </a:solidFill>
              </a:rPr>
              <a:t>ступи</a:t>
            </a:r>
            <a:r>
              <a:rPr lang="en-US" sz="2600" dirty="0">
                <a:solidFill>
                  <a:schemeClr val="accent2"/>
                </a:solidFill>
              </a:rPr>
              <a:t> у </a:t>
            </a:r>
            <a:r>
              <a:rPr lang="en-US" sz="2600" dirty="0" err="1">
                <a:solidFill>
                  <a:schemeClr val="accent2"/>
                </a:solidFill>
              </a:rPr>
              <a:t>посед</a:t>
            </a:r>
            <a:r>
              <a:rPr lang="en-US" sz="2600" dirty="0">
                <a:solidFill>
                  <a:schemeClr val="accent2"/>
                </a:solidFill>
              </a:rPr>
              <a:t> </a:t>
            </a:r>
            <a:r>
              <a:rPr lang="en-US" sz="2600" dirty="0" err="1">
                <a:solidFill>
                  <a:schemeClr val="accent2"/>
                </a:solidFill>
              </a:rPr>
              <a:t>експроприсане</a:t>
            </a:r>
            <a:r>
              <a:rPr lang="en-US" sz="2600" dirty="0">
                <a:solidFill>
                  <a:schemeClr val="accent2"/>
                </a:solidFill>
              </a:rPr>
              <a:t> </a:t>
            </a:r>
            <a:r>
              <a:rPr lang="en-US" sz="2600" dirty="0" err="1">
                <a:solidFill>
                  <a:schemeClr val="accent2"/>
                </a:solidFill>
              </a:rPr>
              <a:t>непокретности</a:t>
            </a:r>
            <a:r>
              <a:rPr lang="en-US" sz="2600" dirty="0">
                <a:solidFill>
                  <a:schemeClr val="accent2"/>
                </a:solidFill>
              </a:rPr>
              <a:t> </a:t>
            </a:r>
            <a:r>
              <a:rPr lang="en-US" sz="2600" dirty="0" err="1">
                <a:solidFill>
                  <a:schemeClr val="accent2"/>
                </a:solidFill>
              </a:rPr>
              <a:t>даном</a:t>
            </a:r>
            <a:r>
              <a:rPr lang="en-US" sz="2600" dirty="0">
                <a:solidFill>
                  <a:schemeClr val="accent2"/>
                </a:solidFill>
              </a:rPr>
              <a:t> </a:t>
            </a:r>
            <a:r>
              <a:rPr lang="en-US" sz="2600" dirty="0" err="1">
                <a:solidFill>
                  <a:schemeClr val="accent2"/>
                </a:solidFill>
              </a:rPr>
              <a:t>правоснажности</a:t>
            </a:r>
            <a:r>
              <a:rPr lang="en-US" sz="2600" dirty="0">
                <a:solidFill>
                  <a:schemeClr val="accent2"/>
                </a:solidFill>
              </a:rPr>
              <a:t> </a:t>
            </a:r>
            <a:r>
              <a:rPr lang="en-US" sz="2600" dirty="0" err="1">
                <a:solidFill>
                  <a:schemeClr val="accent2"/>
                </a:solidFill>
              </a:rPr>
              <a:t>одлуке</a:t>
            </a:r>
            <a:r>
              <a:rPr lang="en-US" sz="2600" dirty="0">
                <a:solidFill>
                  <a:schemeClr val="accent2"/>
                </a:solidFill>
              </a:rPr>
              <a:t> о </a:t>
            </a:r>
            <a:r>
              <a:rPr lang="en-US" sz="2600" dirty="0" err="1">
                <a:solidFill>
                  <a:schemeClr val="accent2"/>
                </a:solidFill>
              </a:rPr>
              <a:t>накнади</a:t>
            </a:r>
            <a:r>
              <a:rPr lang="sr-Latn-RS" sz="2600" dirty="0">
                <a:solidFill>
                  <a:schemeClr val="accent2"/>
                </a:solidFill>
              </a:rPr>
              <a:t>, </a:t>
            </a:r>
            <a:r>
              <a:rPr lang="en-US" sz="2600" dirty="0" err="1">
                <a:solidFill>
                  <a:schemeClr val="accent2"/>
                </a:solidFill>
              </a:rPr>
              <a:t>односно</a:t>
            </a:r>
            <a:r>
              <a:rPr lang="en-US" sz="2600" dirty="0">
                <a:solidFill>
                  <a:schemeClr val="accent2"/>
                </a:solidFill>
              </a:rPr>
              <a:t> </a:t>
            </a:r>
            <a:r>
              <a:rPr lang="en-US" sz="2600" dirty="0" err="1">
                <a:solidFill>
                  <a:schemeClr val="accent2"/>
                </a:solidFill>
              </a:rPr>
              <a:t>даном</a:t>
            </a:r>
            <a:r>
              <a:rPr lang="en-US" sz="2600" dirty="0">
                <a:solidFill>
                  <a:schemeClr val="accent2"/>
                </a:solidFill>
              </a:rPr>
              <a:t> </a:t>
            </a:r>
            <a:r>
              <a:rPr lang="en-US" sz="2600" dirty="0" err="1">
                <a:solidFill>
                  <a:schemeClr val="accent2"/>
                </a:solidFill>
              </a:rPr>
              <a:t>закључења</a:t>
            </a:r>
            <a:r>
              <a:rPr lang="en-US" sz="2600" dirty="0">
                <a:solidFill>
                  <a:schemeClr val="accent2"/>
                </a:solidFill>
              </a:rPr>
              <a:t> </a:t>
            </a:r>
            <a:r>
              <a:rPr lang="en-US" sz="2600" dirty="0" err="1">
                <a:solidFill>
                  <a:schemeClr val="accent2"/>
                </a:solidFill>
              </a:rPr>
              <a:t>споразума</a:t>
            </a:r>
            <a:r>
              <a:rPr lang="en-US" sz="2600" dirty="0">
                <a:solidFill>
                  <a:schemeClr val="accent2"/>
                </a:solidFill>
              </a:rPr>
              <a:t> о </a:t>
            </a:r>
            <a:r>
              <a:rPr lang="en-US" sz="2600" dirty="0" err="1">
                <a:solidFill>
                  <a:schemeClr val="accent2"/>
                </a:solidFill>
              </a:rPr>
              <a:t>накнади</a:t>
            </a:r>
            <a:r>
              <a:rPr lang="en-US" sz="2600" dirty="0">
                <a:solidFill>
                  <a:schemeClr val="accent2"/>
                </a:solidFill>
              </a:rPr>
              <a:t> </a:t>
            </a:r>
            <a:r>
              <a:rPr lang="en-US" sz="2600" dirty="0" err="1">
                <a:solidFill>
                  <a:schemeClr val="accent2"/>
                </a:solidFill>
              </a:rPr>
              <a:t>за</a:t>
            </a:r>
            <a:r>
              <a:rPr lang="en-US" sz="2600" dirty="0">
                <a:solidFill>
                  <a:schemeClr val="accent2"/>
                </a:solidFill>
              </a:rPr>
              <a:t> </a:t>
            </a:r>
            <a:r>
              <a:rPr lang="en-US" sz="2600" dirty="0" err="1">
                <a:solidFill>
                  <a:schemeClr val="accent2"/>
                </a:solidFill>
              </a:rPr>
              <a:t>експроприсану</a:t>
            </a:r>
            <a:r>
              <a:rPr lang="en-US" sz="2600" dirty="0">
                <a:solidFill>
                  <a:schemeClr val="accent2"/>
                </a:solidFill>
              </a:rPr>
              <a:t> </a:t>
            </a:r>
            <a:r>
              <a:rPr lang="en-US" sz="2600" dirty="0" err="1" smtClean="0">
                <a:solidFill>
                  <a:schemeClr val="accent2"/>
                </a:solidFill>
              </a:rPr>
              <a:t>непокретност</a:t>
            </a:r>
            <a:r>
              <a:rPr lang="sr-Cyrl-RS" sz="2600" dirty="0" smtClean="0">
                <a:solidFill>
                  <a:schemeClr val="accent2"/>
                </a:solidFill>
              </a:rPr>
              <a:t>.</a:t>
            </a:r>
            <a:endParaRPr lang="en-US" sz="2600" dirty="0">
              <a:solidFill>
                <a:schemeClr val="accent2"/>
              </a:solidFill>
            </a:endParaRPr>
          </a:p>
          <a:p>
            <a:endParaRPr lang="en-US" dirty="0"/>
          </a:p>
        </p:txBody>
      </p:sp>
    </p:spTree>
    <p:extLst>
      <p:ext uri="{BB962C8B-B14F-4D97-AF65-F5344CB8AC3E}">
        <p14:creationId xmlns:p14="http://schemas.microsoft.com/office/powerpoint/2010/main" val="257439943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468923"/>
            <a:ext cx="8596668" cy="5572439"/>
          </a:xfrm>
        </p:spPr>
        <p:txBody>
          <a:bodyPr>
            <a:normAutofit lnSpcReduction="10000"/>
          </a:bodyPr>
          <a:lstStyle/>
          <a:p>
            <a:pPr marL="0" indent="0">
              <a:buNone/>
            </a:pPr>
            <a:endParaRPr lang="sr-Cyrl-RS" dirty="0" smtClean="0"/>
          </a:p>
          <a:p>
            <a:pPr marL="0" indent="0">
              <a:buNone/>
            </a:pPr>
            <a:endParaRPr lang="sr-Cyrl-RS" dirty="0"/>
          </a:p>
          <a:p>
            <a:pPr marL="0" indent="0" algn="just">
              <a:buNone/>
            </a:pPr>
            <a:r>
              <a:rPr lang="en-US" sz="2400" dirty="0" err="1" smtClean="0">
                <a:solidFill>
                  <a:schemeClr val="accent2"/>
                </a:solidFill>
              </a:rPr>
              <a:t>Накнада</a:t>
            </a:r>
            <a:r>
              <a:rPr lang="en-US" sz="2400" dirty="0" smtClean="0">
                <a:solidFill>
                  <a:schemeClr val="accent2"/>
                </a:solidFill>
              </a:rPr>
              <a:t> </a:t>
            </a:r>
            <a:r>
              <a:rPr lang="en-US" sz="2400" dirty="0" err="1">
                <a:solidFill>
                  <a:schemeClr val="accent2"/>
                </a:solidFill>
              </a:rPr>
              <a:t>за</a:t>
            </a:r>
            <a:r>
              <a:rPr lang="en-US" sz="2400" dirty="0">
                <a:solidFill>
                  <a:schemeClr val="accent2"/>
                </a:solidFill>
              </a:rPr>
              <a:t> </a:t>
            </a:r>
            <a:r>
              <a:rPr lang="en-US" sz="2400" dirty="0" err="1">
                <a:solidFill>
                  <a:schemeClr val="accent2"/>
                </a:solidFill>
              </a:rPr>
              <a:t>експроприсану</a:t>
            </a:r>
            <a:r>
              <a:rPr lang="en-US" sz="2400" dirty="0">
                <a:solidFill>
                  <a:schemeClr val="accent2"/>
                </a:solidFill>
              </a:rPr>
              <a:t> </a:t>
            </a:r>
            <a:r>
              <a:rPr lang="en-US" sz="2400" dirty="0" err="1">
                <a:solidFill>
                  <a:schemeClr val="accent2"/>
                </a:solidFill>
              </a:rPr>
              <a:t>непокретност</a:t>
            </a:r>
            <a:r>
              <a:rPr lang="en-US" sz="2400" dirty="0">
                <a:solidFill>
                  <a:schemeClr val="accent2"/>
                </a:solidFill>
              </a:rPr>
              <a:t> </a:t>
            </a:r>
            <a:r>
              <a:rPr lang="en-US" sz="2400" dirty="0" err="1">
                <a:solidFill>
                  <a:schemeClr val="accent2"/>
                </a:solidFill>
              </a:rPr>
              <a:t>одређује</a:t>
            </a:r>
            <a:r>
              <a:rPr lang="en-US" sz="2400" dirty="0">
                <a:solidFill>
                  <a:schemeClr val="accent2"/>
                </a:solidFill>
              </a:rPr>
              <a:t> </a:t>
            </a:r>
            <a:r>
              <a:rPr lang="en-US" sz="2400" dirty="0" err="1" smtClean="0">
                <a:solidFill>
                  <a:schemeClr val="accent2"/>
                </a:solidFill>
              </a:rPr>
              <a:t>се</a:t>
            </a:r>
            <a:r>
              <a:rPr lang="sr-Cyrl-RS" sz="2400" dirty="0" smtClean="0">
                <a:solidFill>
                  <a:schemeClr val="accent2"/>
                </a:solidFill>
              </a:rPr>
              <a:t>,</a:t>
            </a:r>
            <a:r>
              <a:rPr lang="en-US" sz="2400" dirty="0" smtClean="0">
                <a:solidFill>
                  <a:schemeClr val="accent2"/>
                </a:solidFill>
              </a:rPr>
              <a:t> </a:t>
            </a:r>
            <a:r>
              <a:rPr lang="en-US" sz="2400" dirty="0" err="1">
                <a:solidFill>
                  <a:schemeClr val="accent2"/>
                </a:solidFill>
              </a:rPr>
              <a:t>пре</a:t>
            </a:r>
            <a:r>
              <a:rPr lang="en-US" sz="2400" dirty="0">
                <a:solidFill>
                  <a:schemeClr val="accent2"/>
                </a:solidFill>
              </a:rPr>
              <a:t> </a:t>
            </a:r>
            <a:r>
              <a:rPr lang="en-US" sz="2400" dirty="0" err="1">
                <a:solidFill>
                  <a:schemeClr val="accent2"/>
                </a:solidFill>
              </a:rPr>
              <a:t>свега</a:t>
            </a:r>
            <a:r>
              <a:rPr lang="en-US" sz="2400" dirty="0">
                <a:solidFill>
                  <a:schemeClr val="accent2"/>
                </a:solidFill>
              </a:rPr>
              <a:t> у </a:t>
            </a:r>
            <a:r>
              <a:rPr lang="en-US" sz="2400" dirty="0" err="1" smtClean="0">
                <a:solidFill>
                  <a:schemeClr val="accent2"/>
                </a:solidFill>
              </a:rPr>
              <a:t>новцу</a:t>
            </a:r>
            <a:r>
              <a:rPr lang="sr-Cyrl-RS" sz="2400" dirty="0" smtClean="0">
                <a:solidFill>
                  <a:schemeClr val="accent2"/>
                </a:solidFill>
              </a:rPr>
              <a:t>,</a:t>
            </a:r>
            <a:r>
              <a:rPr lang="en-US" sz="2400" dirty="0" smtClean="0">
                <a:solidFill>
                  <a:schemeClr val="accent2"/>
                </a:solidFill>
              </a:rPr>
              <a:t> </a:t>
            </a:r>
            <a:r>
              <a:rPr lang="en-US" sz="2400" dirty="0" err="1">
                <a:solidFill>
                  <a:schemeClr val="accent2"/>
                </a:solidFill>
              </a:rPr>
              <a:t>иако</a:t>
            </a:r>
            <a:r>
              <a:rPr lang="en-US" sz="2400" dirty="0">
                <a:solidFill>
                  <a:schemeClr val="accent2"/>
                </a:solidFill>
              </a:rPr>
              <a:t> </a:t>
            </a:r>
            <a:r>
              <a:rPr lang="en-US" sz="2400" dirty="0" err="1">
                <a:solidFill>
                  <a:schemeClr val="accent2"/>
                </a:solidFill>
              </a:rPr>
              <a:t>Закон</a:t>
            </a:r>
            <a:r>
              <a:rPr lang="en-US" sz="2400" dirty="0">
                <a:solidFill>
                  <a:schemeClr val="accent2"/>
                </a:solidFill>
              </a:rPr>
              <a:t> о </a:t>
            </a:r>
            <a:r>
              <a:rPr lang="en-US" sz="2400" dirty="0" err="1">
                <a:solidFill>
                  <a:schemeClr val="accent2"/>
                </a:solidFill>
              </a:rPr>
              <a:t>експропријацији</a:t>
            </a:r>
            <a:r>
              <a:rPr lang="en-US" sz="2400" dirty="0">
                <a:solidFill>
                  <a:schemeClr val="accent2"/>
                </a:solidFill>
              </a:rPr>
              <a:t> </a:t>
            </a:r>
            <a:r>
              <a:rPr lang="en-US" sz="2400" dirty="0" err="1">
                <a:solidFill>
                  <a:schemeClr val="accent2"/>
                </a:solidFill>
              </a:rPr>
              <a:t>регулише</a:t>
            </a:r>
            <a:r>
              <a:rPr lang="en-US" sz="2400" dirty="0">
                <a:solidFill>
                  <a:schemeClr val="accent2"/>
                </a:solidFill>
              </a:rPr>
              <a:t> и </a:t>
            </a:r>
            <a:r>
              <a:rPr lang="en-US" sz="2400" dirty="0" err="1">
                <a:solidFill>
                  <a:schemeClr val="accent2"/>
                </a:solidFill>
              </a:rPr>
              <a:t>ситуације</a:t>
            </a:r>
            <a:r>
              <a:rPr lang="en-US" sz="2400" dirty="0">
                <a:solidFill>
                  <a:schemeClr val="accent2"/>
                </a:solidFill>
              </a:rPr>
              <a:t> </a:t>
            </a:r>
            <a:r>
              <a:rPr lang="en-US" sz="2400" dirty="0" err="1">
                <a:solidFill>
                  <a:schemeClr val="accent2"/>
                </a:solidFill>
              </a:rPr>
              <a:t>када</a:t>
            </a:r>
            <a:r>
              <a:rPr lang="en-US" sz="2400" dirty="0">
                <a:solidFill>
                  <a:schemeClr val="accent2"/>
                </a:solidFill>
              </a:rPr>
              <a:t> </a:t>
            </a:r>
            <a:r>
              <a:rPr lang="en-US" sz="2400" dirty="0" err="1">
                <a:solidFill>
                  <a:schemeClr val="accent2"/>
                </a:solidFill>
              </a:rPr>
              <a:t>се</a:t>
            </a:r>
            <a:r>
              <a:rPr lang="en-US" sz="2400" dirty="0">
                <a:solidFill>
                  <a:schemeClr val="accent2"/>
                </a:solidFill>
              </a:rPr>
              <a:t> </a:t>
            </a:r>
            <a:r>
              <a:rPr lang="en-US" sz="2400" dirty="0" err="1" smtClean="0">
                <a:solidFill>
                  <a:schemeClr val="accent2"/>
                </a:solidFill>
              </a:rPr>
              <a:t>нак</a:t>
            </a:r>
            <a:r>
              <a:rPr lang="sr-Cyrl-RS" sz="2400" dirty="0" smtClean="0">
                <a:solidFill>
                  <a:schemeClr val="accent2"/>
                </a:solidFill>
              </a:rPr>
              <a:t>на</a:t>
            </a:r>
            <a:r>
              <a:rPr lang="en-US" sz="2400" dirty="0" err="1" smtClean="0">
                <a:solidFill>
                  <a:schemeClr val="accent2"/>
                </a:solidFill>
              </a:rPr>
              <a:t>да</a:t>
            </a:r>
            <a:r>
              <a:rPr lang="en-US" sz="2400" dirty="0" smtClean="0">
                <a:solidFill>
                  <a:schemeClr val="accent2"/>
                </a:solidFill>
              </a:rPr>
              <a:t> </a:t>
            </a:r>
            <a:r>
              <a:rPr lang="en-US" sz="2400" dirty="0" err="1">
                <a:solidFill>
                  <a:schemeClr val="accent2"/>
                </a:solidFill>
              </a:rPr>
              <a:t>може</a:t>
            </a:r>
            <a:r>
              <a:rPr lang="en-US" sz="2400" dirty="0">
                <a:solidFill>
                  <a:schemeClr val="accent2"/>
                </a:solidFill>
              </a:rPr>
              <a:t> </a:t>
            </a:r>
            <a:r>
              <a:rPr lang="en-US" sz="2400" dirty="0" err="1">
                <a:solidFill>
                  <a:schemeClr val="accent2"/>
                </a:solidFill>
              </a:rPr>
              <a:t>дати</a:t>
            </a:r>
            <a:r>
              <a:rPr lang="en-US" sz="2400" dirty="0">
                <a:solidFill>
                  <a:schemeClr val="accent2"/>
                </a:solidFill>
              </a:rPr>
              <a:t> у </a:t>
            </a:r>
            <a:r>
              <a:rPr lang="en-US" sz="2400" dirty="0" err="1">
                <a:solidFill>
                  <a:schemeClr val="accent2"/>
                </a:solidFill>
              </a:rPr>
              <a:t>заменским</a:t>
            </a:r>
            <a:r>
              <a:rPr lang="en-US" sz="2400" dirty="0">
                <a:solidFill>
                  <a:schemeClr val="accent2"/>
                </a:solidFill>
              </a:rPr>
              <a:t> </a:t>
            </a:r>
            <a:r>
              <a:rPr lang="en-US" sz="2400" dirty="0" err="1" smtClean="0">
                <a:solidFill>
                  <a:schemeClr val="accent2"/>
                </a:solidFill>
              </a:rPr>
              <a:t>непокретностима</a:t>
            </a:r>
            <a:r>
              <a:rPr lang="sr-Cyrl-RS" sz="2400" dirty="0" smtClean="0">
                <a:solidFill>
                  <a:schemeClr val="accent2"/>
                </a:solidFill>
              </a:rPr>
              <a:t>,</a:t>
            </a:r>
            <a:r>
              <a:rPr lang="en-US" sz="2400" dirty="0" smtClean="0">
                <a:solidFill>
                  <a:schemeClr val="accent2"/>
                </a:solidFill>
              </a:rPr>
              <a:t> </a:t>
            </a:r>
            <a:r>
              <a:rPr lang="en-US" sz="2400" dirty="0" err="1">
                <a:solidFill>
                  <a:schemeClr val="accent2"/>
                </a:solidFill>
              </a:rPr>
              <a:t>пре</a:t>
            </a:r>
            <a:r>
              <a:rPr lang="en-US" sz="2400" dirty="0">
                <a:solidFill>
                  <a:schemeClr val="accent2"/>
                </a:solidFill>
              </a:rPr>
              <a:t> </a:t>
            </a:r>
            <a:r>
              <a:rPr lang="en-US" sz="2400" dirty="0" err="1">
                <a:solidFill>
                  <a:schemeClr val="accent2"/>
                </a:solidFill>
              </a:rPr>
              <a:t>свега</a:t>
            </a:r>
            <a:r>
              <a:rPr lang="en-US" sz="2400" dirty="0">
                <a:solidFill>
                  <a:schemeClr val="accent2"/>
                </a:solidFill>
              </a:rPr>
              <a:t> </a:t>
            </a:r>
            <a:r>
              <a:rPr lang="en-US" sz="2400" dirty="0" err="1">
                <a:solidFill>
                  <a:schemeClr val="accent2"/>
                </a:solidFill>
              </a:rPr>
              <a:t>на</a:t>
            </a:r>
            <a:r>
              <a:rPr lang="en-US" sz="2400" dirty="0">
                <a:solidFill>
                  <a:schemeClr val="accent2"/>
                </a:solidFill>
              </a:rPr>
              <a:t> </a:t>
            </a:r>
            <a:r>
              <a:rPr lang="en-US" sz="2400" dirty="0" err="1">
                <a:solidFill>
                  <a:schemeClr val="accent2"/>
                </a:solidFill>
              </a:rPr>
              <a:t>захтев</a:t>
            </a:r>
            <a:r>
              <a:rPr lang="en-US" sz="2400" dirty="0">
                <a:solidFill>
                  <a:schemeClr val="accent2"/>
                </a:solidFill>
              </a:rPr>
              <a:t> </a:t>
            </a:r>
            <a:r>
              <a:rPr lang="en-US" sz="2400" dirty="0" err="1">
                <a:solidFill>
                  <a:schemeClr val="accent2"/>
                </a:solidFill>
              </a:rPr>
              <a:t>ранијег</a:t>
            </a:r>
            <a:r>
              <a:rPr lang="en-US" sz="2400" dirty="0">
                <a:solidFill>
                  <a:schemeClr val="accent2"/>
                </a:solidFill>
              </a:rPr>
              <a:t> </a:t>
            </a:r>
            <a:r>
              <a:rPr lang="en-US" sz="2400" dirty="0" err="1">
                <a:solidFill>
                  <a:schemeClr val="accent2"/>
                </a:solidFill>
              </a:rPr>
              <a:t>сопственика</a:t>
            </a:r>
            <a:r>
              <a:rPr lang="en-US" sz="2400" dirty="0">
                <a:solidFill>
                  <a:schemeClr val="accent2"/>
                </a:solidFill>
              </a:rPr>
              <a:t> </a:t>
            </a:r>
            <a:r>
              <a:rPr lang="en-US" sz="2400" dirty="0" err="1">
                <a:solidFill>
                  <a:schemeClr val="accent2"/>
                </a:solidFill>
              </a:rPr>
              <a:t>непокретности</a:t>
            </a:r>
            <a:r>
              <a:rPr lang="sr-Latn-RS" sz="2400" dirty="0">
                <a:solidFill>
                  <a:schemeClr val="accent2"/>
                </a:solidFill>
              </a:rPr>
              <a:t>. </a:t>
            </a:r>
            <a:r>
              <a:rPr lang="en-US" sz="2400" dirty="0" err="1">
                <a:solidFill>
                  <a:schemeClr val="accent2"/>
                </a:solidFill>
              </a:rPr>
              <a:t>Висина</a:t>
            </a:r>
            <a:r>
              <a:rPr lang="en-US" sz="2400" dirty="0">
                <a:solidFill>
                  <a:schemeClr val="accent2"/>
                </a:solidFill>
              </a:rPr>
              <a:t> </a:t>
            </a:r>
            <a:r>
              <a:rPr lang="en-US" sz="2400" dirty="0" err="1">
                <a:solidFill>
                  <a:schemeClr val="accent2"/>
                </a:solidFill>
              </a:rPr>
              <a:t>накнаде</a:t>
            </a:r>
            <a:r>
              <a:rPr lang="en-US" sz="2400" dirty="0">
                <a:solidFill>
                  <a:schemeClr val="accent2"/>
                </a:solidFill>
              </a:rPr>
              <a:t> у </a:t>
            </a:r>
            <a:r>
              <a:rPr lang="en-US" sz="2400" dirty="0" err="1">
                <a:solidFill>
                  <a:schemeClr val="accent2"/>
                </a:solidFill>
              </a:rPr>
              <a:t>новцу</a:t>
            </a:r>
            <a:r>
              <a:rPr lang="en-US" sz="2400" dirty="0">
                <a:solidFill>
                  <a:schemeClr val="accent2"/>
                </a:solidFill>
              </a:rPr>
              <a:t> </a:t>
            </a:r>
            <a:r>
              <a:rPr lang="en-US" sz="2400" dirty="0" err="1">
                <a:solidFill>
                  <a:schemeClr val="accent2"/>
                </a:solidFill>
              </a:rPr>
              <a:t>за</a:t>
            </a:r>
            <a:r>
              <a:rPr lang="en-US" sz="2400" dirty="0">
                <a:solidFill>
                  <a:schemeClr val="accent2"/>
                </a:solidFill>
              </a:rPr>
              <a:t> </a:t>
            </a:r>
            <a:r>
              <a:rPr lang="en-US" sz="2400" dirty="0" err="1">
                <a:solidFill>
                  <a:schemeClr val="accent2"/>
                </a:solidFill>
              </a:rPr>
              <a:t>експроприсане</a:t>
            </a:r>
            <a:r>
              <a:rPr lang="en-US" sz="2400" dirty="0">
                <a:solidFill>
                  <a:schemeClr val="accent2"/>
                </a:solidFill>
              </a:rPr>
              <a:t> </a:t>
            </a:r>
            <a:r>
              <a:rPr lang="en-US" sz="2400" dirty="0" err="1">
                <a:solidFill>
                  <a:schemeClr val="accent2"/>
                </a:solidFill>
              </a:rPr>
              <a:t>непокретности</a:t>
            </a:r>
            <a:r>
              <a:rPr lang="en-US" sz="2400" dirty="0">
                <a:solidFill>
                  <a:schemeClr val="accent2"/>
                </a:solidFill>
              </a:rPr>
              <a:t> </a:t>
            </a:r>
            <a:r>
              <a:rPr lang="en-US" sz="2400" dirty="0" err="1">
                <a:solidFill>
                  <a:schemeClr val="accent2"/>
                </a:solidFill>
              </a:rPr>
              <a:t>одређује</a:t>
            </a:r>
            <a:r>
              <a:rPr lang="en-US" sz="2400" dirty="0">
                <a:solidFill>
                  <a:schemeClr val="accent2"/>
                </a:solidFill>
              </a:rPr>
              <a:t> </a:t>
            </a:r>
            <a:r>
              <a:rPr lang="en-US" sz="2400" dirty="0" err="1">
                <a:solidFill>
                  <a:schemeClr val="accent2"/>
                </a:solidFill>
              </a:rPr>
              <a:t>се</a:t>
            </a:r>
            <a:r>
              <a:rPr lang="en-US" sz="2400" dirty="0">
                <a:solidFill>
                  <a:schemeClr val="accent2"/>
                </a:solidFill>
              </a:rPr>
              <a:t> </a:t>
            </a:r>
            <a:r>
              <a:rPr lang="en-US" sz="2400" dirty="0" err="1">
                <a:solidFill>
                  <a:schemeClr val="accent2"/>
                </a:solidFill>
              </a:rPr>
              <a:t>по</a:t>
            </a:r>
            <a:r>
              <a:rPr lang="en-US" sz="2400" dirty="0">
                <a:solidFill>
                  <a:schemeClr val="accent2"/>
                </a:solidFill>
              </a:rPr>
              <a:t> </a:t>
            </a:r>
            <a:r>
              <a:rPr lang="en-US" sz="2400" dirty="0" err="1">
                <a:solidFill>
                  <a:schemeClr val="accent2"/>
                </a:solidFill>
              </a:rPr>
              <a:t>тржишној</a:t>
            </a:r>
            <a:r>
              <a:rPr lang="en-US" sz="2400" dirty="0">
                <a:solidFill>
                  <a:schemeClr val="accent2"/>
                </a:solidFill>
              </a:rPr>
              <a:t> </a:t>
            </a:r>
            <a:r>
              <a:rPr lang="en-US" sz="2400" dirty="0" err="1">
                <a:solidFill>
                  <a:schemeClr val="accent2"/>
                </a:solidFill>
              </a:rPr>
              <a:t>цени</a:t>
            </a:r>
            <a:r>
              <a:rPr lang="sr-Latn-RS" sz="2400" dirty="0">
                <a:solidFill>
                  <a:schemeClr val="accent2"/>
                </a:solidFill>
              </a:rPr>
              <a:t>, </a:t>
            </a:r>
            <a:r>
              <a:rPr lang="en-US" sz="2400" dirty="0" err="1">
                <a:solidFill>
                  <a:schemeClr val="accent2"/>
                </a:solidFill>
              </a:rPr>
              <a:t>према</a:t>
            </a:r>
            <a:r>
              <a:rPr lang="en-US" sz="2400" dirty="0">
                <a:solidFill>
                  <a:schemeClr val="accent2"/>
                </a:solidFill>
              </a:rPr>
              <a:t> </a:t>
            </a:r>
            <a:r>
              <a:rPr lang="en-US" sz="2400" dirty="0" err="1">
                <a:solidFill>
                  <a:schemeClr val="accent2"/>
                </a:solidFill>
              </a:rPr>
              <a:t>околностима</a:t>
            </a:r>
            <a:r>
              <a:rPr lang="en-US" sz="2400" dirty="0">
                <a:solidFill>
                  <a:schemeClr val="accent2"/>
                </a:solidFill>
              </a:rPr>
              <a:t> у </a:t>
            </a:r>
            <a:r>
              <a:rPr lang="en-US" sz="2400" dirty="0" err="1">
                <a:solidFill>
                  <a:schemeClr val="accent2"/>
                </a:solidFill>
              </a:rPr>
              <a:t>моменту</a:t>
            </a:r>
            <a:r>
              <a:rPr lang="en-US" sz="2400" dirty="0">
                <a:solidFill>
                  <a:schemeClr val="accent2"/>
                </a:solidFill>
              </a:rPr>
              <a:t> </a:t>
            </a:r>
            <a:r>
              <a:rPr lang="en-US" sz="2400" dirty="0" err="1">
                <a:solidFill>
                  <a:schemeClr val="accent2"/>
                </a:solidFill>
              </a:rPr>
              <a:t>закључења</a:t>
            </a:r>
            <a:r>
              <a:rPr lang="en-US" sz="2400" dirty="0">
                <a:solidFill>
                  <a:schemeClr val="accent2"/>
                </a:solidFill>
              </a:rPr>
              <a:t> </a:t>
            </a:r>
            <a:r>
              <a:rPr lang="en-US" sz="2400" dirty="0" err="1">
                <a:solidFill>
                  <a:schemeClr val="accent2"/>
                </a:solidFill>
              </a:rPr>
              <a:t>споразума</a:t>
            </a:r>
            <a:r>
              <a:rPr lang="en-US" sz="2400" dirty="0">
                <a:solidFill>
                  <a:schemeClr val="accent2"/>
                </a:solidFill>
              </a:rPr>
              <a:t> о </a:t>
            </a:r>
            <a:r>
              <a:rPr lang="en-US" sz="2400" dirty="0" err="1">
                <a:solidFill>
                  <a:schemeClr val="accent2"/>
                </a:solidFill>
              </a:rPr>
              <a:t>висини</a:t>
            </a:r>
            <a:r>
              <a:rPr lang="en-US" sz="2400" dirty="0">
                <a:solidFill>
                  <a:schemeClr val="accent2"/>
                </a:solidFill>
              </a:rPr>
              <a:t> </a:t>
            </a:r>
            <a:r>
              <a:rPr lang="en-US" sz="2400" dirty="0" err="1">
                <a:solidFill>
                  <a:schemeClr val="accent2"/>
                </a:solidFill>
              </a:rPr>
              <a:t>накнаде</a:t>
            </a:r>
            <a:r>
              <a:rPr lang="sr-Latn-RS" sz="2400" dirty="0">
                <a:solidFill>
                  <a:schemeClr val="accent2"/>
                </a:solidFill>
              </a:rPr>
              <a:t>, </a:t>
            </a:r>
            <a:r>
              <a:rPr lang="en-US" sz="2400" dirty="0">
                <a:solidFill>
                  <a:schemeClr val="accent2"/>
                </a:solidFill>
              </a:rPr>
              <a:t>а </a:t>
            </a:r>
            <a:r>
              <a:rPr lang="en-US" sz="2400" dirty="0" err="1">
                <a:solidFill>
                  <a:schemeClr val="accent2"/>
                </a:solidFill>
              </a:rPr>
              <a:t>ако</a:t>
            </a:r>
            <a:r>
              <a:rPr lang="en-US" sz="2400" dirty="0">
                <a:solidFill>
                  <a:schemeClr val="accent2"/>
                </a:solidFill>
              </a:rPr>
              <a:t> </a:t>
            </a:r>
            <a:r>
              <a:rPr lang="en-US" sz="2400" dirty="0" err="1">
                <a:solidFill>
                  <a:schemeClr val="accent2"/>
                </a:solidFill>
              </a:rPr>
              <a:t>споразум</a:t>
            </a:r>
            <a:r>
              <a:rPr lang="en-US" sz="2400" dirty="0">
                <a:solidFill>
                  <a:schemeClr val="accent2"/>
                </a:solidFill>
              </a:rPr>
              <a:t> </a:t>
            </a:r>
            <a:r>
              <a:rPr lang="en-US" sz="2400" dirty="0" err="1">
                <a:solidFill>
                  <a:schemeClr val="accent2"/>
                </a:solidFill>
              </a:rPr>
              <a:t>није</a:t>
            </a:r>
            <a:r>
              <a:rPr lang="en-US" sz="2400" dirty="0">
                <a:solidFill>
                  <a:schemeClr val="accent2"/>
                </a:solidFill>
              </a:rPr>
              <a:t> </a:t>
            </a:r>
            <a:r>
              <a:rPr lang="en-US" sz="2400" dirty="0" err="1">
                <a:solidFill>
                  <a:schemeClr val="accent2"/>
                </a:solidFill>
              </a:rPr>
              <a:t>постигнут</a:t>
            </a:r>
            <a:r>
              <a:rPr lang="sr-Latn-RS" sz="2400" dirty="0">
                <a:solidFill>
                  <a:schemeClr val="accent2"/>
                </a:solidFill>
              </a:rPr>
              <a:t>, </a:t>
            </a:r>
            <a:r>
              <a:rPr lang="en-US" sz="2400" dirty="0" err="1">
                <a:solidFill>
                  <a:schemeClr val="accent2"/>
                </a:solidFill>
              </a:rPr>
              <a:t>према</a:t>
            </a:r>
            <a:r>
              <a:rPr lang="en-US" sz="2400" dirty="0">
                <a:solidFill>
                  <a:schemeClr val="accent2"/>
                </a:solidFill>
              </a:rPr>
              <a:t> </a:t>
            </a:r>
            <a:r>
              <a:rPr lang="en-US" sz="2400" dirty="0" err="1">
                <a:solidFill>
                  <a:schemeClr val="accent2"/>
                </a:solidFill>
              </a:rPr>
              <a:t>околностима</a:t>
            </a:r>
            <a:r>
              <a:rPr lang="en-US" sz="2400" dirty="0">
                <a:solidFill>
                  <a:schemeClr val="accent2"/>
                </a:solidFill>
              </a:rPr>
              <a:t> у </a:t>
            </a:r>
            <a:r>
              <a:rPr lang="en-US" sz="2400" dirty="0" err="1">
                <a:solidFill>
                  <a:schemeClr val="accent2"/>
                </a:solidFill>
              </a:rPr>
              <a:t>моменту</a:t>
            </a:r>
            <a:r>
              <a:rPr lang="en-US" sz="2400" dirty="0">
                <a:solidFill>
                  <a:schemeClr val="accent2"/>
                </a:solidFill>
              </a:rPr>
              <a:t> </a:t>
            </a:r>
            <a:r>
              <a:rPr lang="en-US" sz="2400" dirty="0" err="1">
                <a:solidFill>
                  <a:schemeClr val="accent2"/>
                </a:solidFill>
              </a:rPr>
              <a:t>доношења</a:t>
            </a:r>
            <a:r>
              <a:rPr lang="en-US" sz="2400" dirty="0">
                <a:solidFill>
                  <a:schemeClr val="accent2"/>
                </a:solidFill>
              </a:rPr>
              <a:t> </a:t>
            </a:r>
            <a:r>
              <a:rPr lang="en-US" sz="2400" dirty="0" err="1">
                <a:solidFill>
                  <a:schemeClr val="accent2"/>
                </a:solidFill>
              </a:rPr>
              <a:t>првостепене</a:t>
            </a:r>
            <a:r>
              <a:rPr lang="en-US" sz="2400" dirty="0">
                <a:solidFill>
                  <a:schemeClr val="accent2"/>
                </a:solidFill>
              </a:rPr>
              <a:t> </a:t>
            </a:r>
            <a:r>
              <a:rPr lang="en-US" sz="2400" dirty="0" err="1">
                <a:solidFill>
                  <a:schemeClr val="accent2"/>
                </a:solidFill>
              </a:rPr>
              <a:t>одлуке</a:t>
            </a:r>
            <a:r>
              <a:rPr lang="en-US" sz="2400" dirty="0">
                <a:solidFill>
                  <a:schemeClr val="accent2"/>
                </a:solidFill>
              </a:rPr>
              <a:t> о </a:t>
            </a:r>
            <a:r>
              <a:rPr lang="en-US" sz="2400" dirty="0" err="1">
                <a:solidFill>
                  <a:schemeClr val="accent2"/>
                </a:solidFill>
              </a:rPr>
              <a:t>накнади</a:t>
            </a:r>
            <a:r>
              <a:rPr lang="sr-Latn-RS" sz="2400" dirty="0" smtClean="0">
                <a:solidFill>
                  <a:schemeClr val="accent2"/>
                </a:solidFill>
              </a:rPr>
              <a:t>.</a:t>
            </a:r>
            <a:r>
              <a:rPr lang="sr-Cyrl-RS" sz="2400" dirty="0" smtClean="0">
                <a:solidFill>
                  <a:schemeClr val="accent2"/>
                </a:solidFill>
              </a:rPr>
              <a:t> </a:t>
            </a:r>
            <a:r>
              <a:rPr lang="en-US" sz="2400" dirty="0" err="1" smtClean="0">
                <a:solidFill>
                  <a:schemeClr val="accent2"/>
                </a:solidFill>
              </a:rPr>
              <a:t>Процену</a:t>
            </a:r>
            <a:r>
              <a:rPr lang="en-US" sz="2400" dirty="0" smtClean="0">
                <a:solidFill>
                  <a:schemeClr val="accent2"/>
                </a:solidFill>
              </a:rPr>
              <a:t> </a:t>
            </a:r>
            <a:r>
              <a:rPr lang="en-US" sz="2400" dirty="0" err="1">
                <a:solidFill>
                  <a:schemeClr val="accent2"/>
                </a:solidFill>
              </a:rPr>
              <a:t>тржишне</a:t>
            </a:r>
            <a:r>
              <a:rPr lang="en-US" sz="2400" dirty="0">
                <a:solidFill>
                  <a:schemeClr val="accent2"/>
                </a:solidFill>
              </a:rPr>
              <a:t> </a:t>
            </a:r>
            <a:r>
              <a:rPr lang="en-US" sz="2400" dirty="0" err="1">
                <a:solidFill>
                  <a:schemeClr val="accent2"/>
                </a:solidFill>
              </a:rPr>
              <a:t>вредности</a:t>
            </a:r>
            <a:r>
              <a:rPr lang="en-US" sz="2400" dirty="0">
                <a:solidFill>
                  <a:schemeClr val="accent2"/>
                </a:solidFill>
              </a:rPr>
              <a:t> </a:t>
            </a:r>
            <a:r>
              <a:rPr lang="en-US" sz="2400" dirty="0" err="1">
                <a:solidFill>
                  <a:schemeClr val="accent2"/>
                </a:solidFill>
              </a:rPr>
              <a:t>врши</a:t>
            </a:r>
            <a:r>
              <a:rPr lang="en-US" sz="2400" dirty="0">
                <a:solidFill>
                  <a:schemeClr val="accent2"/>
                </a:solidFill>
              </a:rPr>
              <a:t> </a:t>
            </a:r>
            <a:r>
              <a:rPr lang="en-US" sz="2400" dirty="0" err="1">
                <a:solidFill>
                  <a:schemeClr val="accent2"/>
                </a:solidFill>
              </a:rPr>
              <a:t>надлежна</a:t>
            </a:r>
            <a:r>
              <a:rPr lang="en-US" sz="2400" dirty="0">
                <a:solidFill>
                  <a:schemeClr val="accent2"/>
                </a:solidFill>
              </a:rPr>
              <a:t> </a:t>
            </a:r>
            <a:r>
              <a:rPr lang="en-US" sz="2400" dirty="0" err="1">
                <a:solidFill>
                  <a:schemeClr val="accent2"/>
                </a:solidFill>
              </a:rPr>
              <a:t>организациона</a:t>
            </a:r>
            <a:r>
              <a:rPr lang="en-US" sz="2400" dirty="0">
                <a:solidFill>
                  <a:schemeClr val="accent2"/>
                </a:solidFill>
              </a:rPr>
              <a:t> </a:t>
            </a:r>
            <a:r>
              <a:rPr lang="en-US" sz="2400" dirty="0" err="1">
                <a:solidFill>
                  <a:schemeClr val="accent2"/>
                </a:solidFill>
              </a:rPr>
              <a:t>јединица</a:t>
            </a:r>
            <a:r>
              <a:rPr lang="en-US" sz="2400" dirty="0">
                <a:solidFill>
                  <a:schemeClr val="accent2"/>
                </a:solidFill>
              </a:rPr>
              <a:t> </a:t>
            </a:r>
            <a:r>
              <a:rPr lang="en-US" sz="2400" dirty="0" err="1">
                <a:solidFill>
                  <a:schemeClr val="accent2"/>
                </a:solidFill>
              </a:rPr>
              <a:t>Пореске</a:t>
            </a:r>
            <a:r>
              <a:rPr lang="en-US" sz="2400" dirty="0">
                <a:solidFill>
                  <a:schemeClr val="accent2"/>
                </a:solidFill>
              </a:rPr>
              <a:t> </a:t>
            </a:r>
            <a:r>
              <a:rPr lang="en-US" sz="2400" dirty="0" err="1">
                <a:solidFill>
                  <a:schemeClr val="accent2"/>
                </a:solidFill>
              </a:rPr>
              <a:t>управе</a:t>
            </a:r>
            <a:r>
              <a:rPr lang="en-US" sz="2400" dirty="0">
                <a:solidFill>
                  <a:schemeClr val="accent2"/>
                </a:solidFill>
              </a:rPr>
              <a:t> </a:t>
            </a:r>
            <a:r>
              <a:rPr lang="en-US" sz="2400" dirty="0" err="1">
                <a:solidFill>
                  <a:schemeClr val="accent2"/>
                </a:solidFill>
              </a:rPr>
              <a:t>надлежна</a:t>
            </a:r>
            <a:r>
              <a:rPr lang="en-US" sz="2400" dirty="0">
                <a:solidFill>
                  <a:schemeClr val="accent2"/>
                </a:solidFill>
              </a:rPr>
              <a:t> </a:t>
            </a:r>
            <a:r>
              <a:rPr lang="en-US" sz="2400" dirty="0" err="1">
                <a:solidFill>
                  <a:schemeClr val="accent2"/>
                </a:solidFill>
              </a:rPr>
              <a:t>за</a:t>
            </a:r>
            <a:r>
              <a:rPr lang="en-US" sz="2400" dirty="0">
                <a:solidFill>
                  <a:schemeClr val="accent2"/>
                </a:solidFill>
              </a:rPr>
              <a:t> </a:t>
            </a:r>
            <a:r>
              <a:rPr lang="en-US" sz="2400" dirty="0" err="1">
                <a:solidFill>
                  <a:schemeClr val="accent2"/>
                </a:solidFill>
              </a:rPr>
              <a:t>утврђивање</a:t>
            </a:r>
            <a:r>
              <a:rPr lang="en-US" sz="2400" dirty="0">
                <a:solidFill>
                  <a:schemeClr val="accent2"/>
                </a:solidFill>
              </a:rPr>
              <a:t> </a:t>
            </a:r>
            <a:r>
              <a:rPr lang="en-US" sz="2400" dirty="0" err="1">
                <a:solidFill>
                  <a:schemeClr val="accent2"/>
                </a:solidFill>
              </a:rPr>
              <a:t>пореза</a:t>
            </a:r>
            <a:r>
              <a:rPr lang="en-US" sz="2400" dirty="0">
                <a:solidFill>
                  <a:schemeClr val="accent2"/>
                </a:solidFill>
              </a:rPr>
              <a:t> </a:t>
            </a:r>
            <a:r>
              <a:rPr lang="en-US" sz="2400" dirty="0" err="1">
                <a:solidFill>
                  <a:schemeClr val="accent2"/>
                </a:solidFill>
              </a:rPr>
              <a:t>на</a:t>
            </a:r>
            <a:r>
              <a:rPr lang="en-US" sz="2400" dirty="0">
                <a:solidFill>
                  <a:schemeClr val="accent2"/>
                </a:solidFill>
              </a:rPr>
              <a:t> </a:t>
            </a:r>
            <a:r>
              <a:rPr lang="en-US" sz="2400" dirty="0" err="1">
                <a:solidFill>
                  <a:schemeClr val="accent2"/>
                </a:solidFill>
              </a:rPr>
              <a:t>пренос</a:t>
            </a:r>
            <a:r>
              <a:rPr lang="en-US" sz="2400" dirty="0">
                <a:solidFill>
                  <a:schemeClr val="accent2"/>
                </a:solidFill>
              </a:rPr>
              <a:t> </a:t>
            </a:r>
            <a:r>
              <a:rPr lang="en-US" sz="2400" dirty="0" err="1">
                <a:solidFill>
                  <a:schemeClr val="accent2"/>
                </a:solidFill>
              </a:rPr>
              <a:t>апсолутних</a:t>
            </a:r>
            <a:r>
              <a:rPr lang="en-US" sz="2400" dirty="0">
                <a:solidFill>
                  <a:schemeClr val="accent2"/>
                </a:solidFill>
              </a:rPr>
              <a:t> </a:t>
            </a:r>
            <a:r>
              <a:rPr lang="en-US" sz="2400" dirty="0" err="1">
                <a:solidFill>
                  <a:schemeClr val="accent2"/>
                </a:solidFill>
              </a:rPr>
              <a:t>права</a:t>
            </a:r>
            <a:r>
              <a:rPr lang="en-US" sz="2400" dirty="0">
                <a:solidFill>
                  <a:schemeClr val="accent2"/>
                </a:solidFill>
              </a:rPr>
              <a:t> </a:t>
            </a:r>
            <a:r>
              <a:rPr lang="en-US" sz="2400" dirty="0" err="1">
                <a:solidFill>
                  <a:schemeClr val="accent2"/>
                </a:solidFill>
              </a:rPr>
              <a:t>на</a:t>
            </a:r>
            <a:r>
              <a:rPr lang="en-US" sz="2400" dirty="0">
                <a:solidFill>
                  <a:schemeClr val="accent2"/>
                </a:solidFill>
              </a:rPr>
              <a:t> </a:t>
            </a:r>
            <a:r>
              <a:rPr lang="en-US" sz="2400" dirty="0" err="1">
                <a:solidFill>
                  <a:schemeClr val="accent2"/>
                </a:solidFill>
              </a:rPr>
              <a:t>непокретностима</a:t>
            </a:r>
            <a:r>
              <a:rPr lang="sr-Latn-RS" sz="2400" dirty="0">
                <a:solidFill>
                  <a:schemeClr val="accent2"/>
                </a:solidFill>
              </a:rPr>
              <a:t>.</a:t>
            </a:r>
            <a:endParaRPr lang="en-US" sz="2400" dirty="0">
              <a:solidFill>
                <a:schemeClr val="accent2"/>
              </a:solidFill>
            </a:endParaRPr>
          </a:p>
          <a:p>
            <a:pPr marL="0" indent="0">
              <a:buNone/>
            </a:pPr>
            <a:endParaRPr lang="en-US" dirty="0"/>
          </a:p>
        </p:txBody>
      </p:sp>
    </p:spTree>
    <p:extLst>
      <p:ext uri="{BB962C8B-B14F-4D97-AF65-F5344CB8AC3E}">
        <p14:creationId xmlns:p14="http://schemas.microsoft.com/office/powerpoint/2010/main" val="111598064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15815"/>
            <a:ext cx="8596668" cy="5525547"/>
          </a:xfrm>
        </p:spPr>
        <p:txBody>
          <a:bodyPr/>
          <a:lstStyle/>
          <a:p>
            <a:pPr marL="0" indent="0">
              <a:buNone/>
            </a:pPr>
            <a:endParaRPr lang="sr-Cyrl-RS" dirty="0" smtClean="0"/>
          </a:p>
          <a:p>
            <a:pPr marL="0" indent="0">
              <a:buNone/>
            </a:pPr>
            <a:endParaRPr lang="sr-Cyrl-RS" dirty="0"/>
          </a:p>
          <a:p>
            <a:pPr marL="0" indent="0">
              <a:buNone/>
            </a:pPr>
            <a:endParaRPr lang="sr-Cyrl-RS" dirty="0" smtClean="0"/>
          </a:p>
          <a:p>
            <a:pPr marL="0" indent="0" algn="just">
              <a:buNone/>
            </a:pPr>
            <a:r>
              <a:rPr lang="en-US" dirty="0" smtClean="0">
                <a:solidFill>
                  <a:schemeClr val="accent2"/>
                </a:solidFill>
              </a:rPr>
              <a:t>У </a:t>
            </a:r>
            <a:r>
              <a:rPr lang="en-US" dirty="0" err="1">
                <a:solidFill>
                  <a:schemeClr val="accent2"/>
                </a:solidFill>
              </a:rPr>
              <a:t>контексту</a:t>
            </a:r>
            <a:r>
              <a:rPr lang="en-US" dirty="0">
                <a:solidFill>
                  <a:schemeClr val="accent2"/>
                </a:solidFill>
              </a:rPr>
              <a:t> </a:t>
            </a:r>
            <a:r>
              <a:rPr lang="en-US" dirty="0" err="1">
                <a:solidFill>
                  <a:schemeClr val="accent2"/>
                </a:solidFill>
              </a:rPr>
              <a:t>уновчења</a:t>
            </a:r>
            <a:r>
              <a:rPr lang="en-US" dirty="0">
                <a:solidFill>
                  <a:schemeClr val="accent2"/>
                </a:solidFill>
              </a:rPr>
              <a:t> </a:t>
            </a:r>
            <a:r>
              <a:rPr lang="en-US" dirty="0" err="1">
                <a:solidFill>
                  <a:schemeClr val="accent2"/>
                </a:solidFill>
              </a:rPr>
              <a:t>имовине</a:t>
            </a:r>
            <a:r>
              <a:rPr lang="en-US" dirty="0">
                <a:solidFill>
                  <a:schemeClr val="accent2"/>
                </a:solidFill>
              </a:rPr>
              <a:t> у </a:t>
            </a:r>
            <a:r>
              <a:rPr lang="en-US" dirty="0" err="1">
                <a:solidFill>
                  <a:schemeClr val="accent2"/>
                </a:solidFill>
              </a:rPr>
              <a:t>стечајном</a:t>
            </a:r>
            <a:r>
              <a:rPr lang="en-US" dirty="0">
                <a:solidFill>
                  <a:schemeClr val="accent2"/>
                </a:solidFill>
              </a:rPr>
              <a:t> </a:t>
            </a:r>
            <a:r>
              <a:rPr lang="en-US" dirty="0" err="1">
                <a:solidFill>
                  <a:schemeClr val="accent2"/>
                </a:solidFill>
              </a:rPr>
              <a:t>поступку</a:t>
            </a:r>
            <a:r>
              <a:rPr lang="en-US" dirty="0">
                <a:solidFill>
                  <a:schemeClr val="accent2"/>
                </a:solidFill>
              </a:rPr>
              <a:t> </a:t>
            </a:r>
            <a:r>
              <a:rPr lang="en-US" dirty="0" err="1">
                <a:solidFill>
                  <a:schemeClr val="accent2"/>
                </a:solidFill>
              </a:rPr>
              <a:t>експропријација</a:t>
            </a:r>
            <a:r>
              <a:rPr lang="en-US" dirty="0">
                <a:solidFill>
                  <a:schemeClr val="accent2"/>
                </a:solidFill>
              </a:rPr>
              <a:t> </a:t>
            </a:r>
            <a:r>
              <a:rPr lang="en-US" dirty="0" err="1">
                <a:solidFill>
                  <a:schemeClr val="accent2"/>
                </a:solidFill>
              </a:rPr>
              <a:t>представља</a:t>
            </a:r>
            <a:r>
              <a:rPr lang="en-US" dirty="0">
                <a:solidFill>
                  <a:schemeClr val="accent2"/>
                </a:solidFill>
              </a:rPr>
              <a:t> </a:t>
            </a:r>
            <a:r>
              <a:rPr lang="en-US" dirty="0" err="1">
                <a:solidFill>
                  <a:schemeClr val="accent2"/>
                </a:solidFill>
              </a:rPr>
              <a:t>врсту</a:t>
            </a:r>
            <a:r>
              <a:rPr lang="en-US" dirty="0">
                <a:solidFill>
                  <a:schemeClr val="accent2"/>
                </a:solidFill>
              </a:rPr>
              <a:t> </a:t>
            </a:r>
            <a:r>
              <a:rPr lang="en-US" dirty="0" err="1">
                <a:solidFill>
                  <a:schemeClr val="accent2"/>
                </a:solidFill>
              </a:rPr>
              <a:t>уновчења</a:t>
            </a:r>
            <a:r>
              <a:rPr lang="en-US" dirty="0">
                <a:solidFill>
                  <a:schemeClr val="accent2"/>
                </a:solidFill>
              </a:rPr>
              <a:t> </a:t>
            </a:r>
            <a:r>
              <a:rPr lang="en-US" dirty="0" err="1">
                <a:solidFill>
                  <a:schemeClr val="accent2"/>
                </a:solidFill>
              </a:rPr>
              <a:t>имовине</a:t>
            </a:r>
            <a:r>
              <a:rPr lang="en-US" dirty="0">
                <a:solidFill>
                  <a:schemeClr val="accent2"/>
                </a:solidFill>
              </a:rPr>
              <a:t> </a:t>
            </a:r>
            <a:r>
              <a:rPr lang="en-US" dirty="0" err="1">
                <a:solidFill>
                  <a:schemeClr val="accent2"/>
                </a:solidFill>
              </a:rPr>
              <a:t>која</a:t>
            </a:r>
            <a:r>
              <a:rPr lang="en-US" dirty="0">
                <a:solidFill>
                  <a:schemeClr val="accent2"/>
                </a:solidFill>
              </a:rPr>
              <a:t> </a:t>
            </a:r>
            <a:r>
              <a:rPr lang="en-US" dirty="0" err="1">
                <a:solidFill>
                  <a:schemeClr val="accent2"/>
                </a:solidFill>
              </a:rPr>
              <a:t>се</a:t>
            </a:r>
            <a:r>
              <a:rPr lang="en-US" dirty="0">
                <a:solidFill>
                  <a:schemeClr val="accent2"/>
                </a:solidFill>
              </a:rPr>
              <a:t> </a:t>
            </a:r>
            <a:r>
              <a:rPr lang="en-US" dirty="0" err="1">
                <a:solidFill>
                  <a:schemeClr val="accent2"/>
                </a:solidFill>
              </a:rPr>
              <a:t>не</a:t>
            </a:r>
            <a:r>
              <a:rPr lang="en-US" dirty="0">
                <a:solidFill>
                  <a:schemeClr val="accent2"/>
                </a:solidFill>
              </a:rPr>
              <a:t> </a:t>
            </a:r>
            <a:r>
              <a:rPr lang="en-US" dirty="0" err="1">
                <a:solidFill>
                  <a:schemeClr val="accent2"/>
                </a:solidFill>
              </a:rPr>
              <a:t>спроводи</a:t>
            </a:r>
            <a:r>
              <a:rPr lang="en-US" dirty="0">
                <a:solidFill>
                  <a:schemeClr val="accent2"/>
                </a:solidFill>
              </a:rPr>
              <a:t> у </a:t>
            </a:r>
            <a:r>
              <a:rPr lang="en-US" dirty="0" err="1">
                <a:solidFill>
                  <a:schemeClr val="accent2"/>
                </a:solidFill>
              </a:rPr>
              <a:t>складу</a:t>
            </a:r>
            <a:r>
              <a:rPr lang="en-US" dirty="0">
                <a:solidFill>
                  <a:schemeClr val="accent2"/>
                </a:solidFill>
              </a:rPr>
              <a:t> </a:t>
            </a:r>
            <a:r>
              <a:rPr lang="en-US" dirty="0" err="1">
                <a:solidFill>
                  <a:schemeClr val="accent2"/>
                </a:solidFill>
              </a:rPr>
              <a:t>са</a:t>
            </a:r>
            <a:r>
              <a:rPr lang="en-US" dirty="0">
                <a:solidFill>
                  <a:schemeClr val="accent2"/>
                </a:solidFill>
              </a:rPr>
              <a:t> </a:t>
            </a:r>
            <a:r>
              <a:rPr lang="en-US" dirty="0" err="1">
                <a:solidFill>
                  <a:schemeClr val="accent2"/>
                </a:solidFill>
              </a:rPr>
              <a:t>стечајним</a:t>
            </a:r>
            <a:r>
              <a:rPr lang="en-US" dirty="0">
                <a:solidFill>
                  <a:schemeClr val="accent2"/>
                </a:solidFill>
              </a:rPr>
              <a:t> </a:t>
            </a:r>
            <a:r>
              <a:rPr lang="en-US" dirty="0" err="1">
                <a:solidFill>
                  <a:schemeClr val="accent2"/>
                </a:solidFill>
              </a:rPr>
              <a:t>законом</a:t>
            </a:r>
            <a:r>
              <a:rPr lang="en-US" dirty="0">
                <a:solidFill>
                  <a:schemeClr val="accent2"/>
                </a:solidFill>
              </a:rPr>
              <a:t> и </a:t>
            </a:r>
            <a:r>
              <a:rPr lang="en-US" dirty="0" err="1">
                <a:solidFill>
                  <a:schemeClr val="accent2"/>
                </a:solidFill>
              </a:rPr>
              <a:t>подзаконским</a:t>
            </a:r>
            <a:r>
              <a:rPr lang="en-US" dirty="0">
                <a:solidFill>
                  <a:schemeClr val="accent2"/>
                </a:solidFill>
              </a:rPr>
              <a:t> </a:t>
            </a:r>
            <a:r>
              <a:rPr lang="en-US" dirty="0" err="1" smtClean="0">
                <a:solidFill>
                  <a:schemeClr val="accent2"/>
                </a:solidFill>
              </a:rPr>
              <a:t>актима</a:t>
            </a:r>
            <a:r>
              <a:rPr lang="sr-Cyrl-RS" dirty="0" smtClean="0">
                <a:solidFill>
                  <a:schemeClr val="accent2"/>
                </a:solidFill>
              </a:rPr>
              <a:t>,</a:t>
            </a:r>
            <a:r>
              <a:rPr lang="en-US" dirty="0" smtClean="0">
                <a:solidFill>
                  <a:schemeClr val="accent2"/>
                </a:solidFill>
              </a:rPr>
              <a:t> </a:t>
            </a:r>
            <a:r>
              <a:rPr lang="en-US" dirty="0" err="1">
                <a:solidFill>
                  <a:schemeClr val="accent2"/>
                </a:solidFill>
              </a:rPr>
              <a:t>већ</a:t>
            </a:r>
            <a:r>
              <a:rPr lang="en-US" dirty="0">
                <a:solidFill>
                  <a:schemeClr val="accent2"/>
                </a:solidFill>
              </a:rPr>
              <a:t> </a:t>
            </a:r>
            <a:r>
              <a:rPr lang="en-US" dirty="0" err="1">
                <a:solidFill>
                  <a:schemeClr val="accent2"/>
                </a:solidFill>
              </a:rPr>
              <a:t>се</a:t>
            </a:r>
            <a:r>
              <a:rPr lang="en-US" dirty="0">
                <a:solidFill>
                  <a:schemeClr val="accent2"/>
                </a:solidFill>
              </a:rPr>
              <a:t> </a:t>
            </a:r>
            <a:r>
              <a:rPr lang="en-US" dirty="0" err="1">
                <a:solidFill>
                  <a:schemeClr val="accent2"/>
                </a:solidFill>
              </a:rPr>
              <a:t>спроводи</a:t>
            </a:r>
            <a:r>
              <a:rPr lang="en-US" dirty="0">
                <a:solidFill>
                  <a:schemeClr val="accent2"/>
                </a:solidFill>
              </a:rPr>
              <a:t> </a:t>
            </a:r>
            <a:r>
              <a:rPr lang="en-US" dirty="0" err="1">
                <a:solidFill>
                  <a:schemeClr val="accent2"/>
                </a:solidFill>
              </a:rPr>
              <a:t>на</a:t>
            </a:r>
            <a:r>
              <a:rPr lang="en-US" dirty="0">
                <a:solidFill>
                  <a:schemeClr val="accent2"/>
                </a:solidFill>
              </a:rPr>
              <a:t> </a:t>
            </a:r>
            <a:r>
              <a:rPr lang="en-US" dirty="0" err="1">
                <a:solidFill>
                  <a:schemeClr val="accent2"/>
                </a:solidFill>
              </a:rPr>
              <a:t>начин</a:t>
            </a:r>
            <a:r>
              <a:rPr lang="en-US" dirty="0">
                <a:solidFill>
                  <a:schemeClr val="accent2"/>
                </a:solidFill>
              </a:rPr>
              <a:t> у </a:t>
            </a:r>
            <a:r>
              <a:rPr lang="en-US" dirty="0" err="1">
                <a:solidFill>
                  <a:schemeClr val="accent2"/>
                </a:solidFill>
              </a:rPr>
              <a:t>поступку</a:t>
            </a:r>
            <a:r>
              <a:rPr lang="en-US" dirty="0">
                <a:solidFill>
                  <a:schemeClr val="accent2"/>
                </a:solidFill>
              </a:rPr>
              <a:t> </a:t>
            </a:r>
            <a:r>
              <a:rPr lang="en-US" dirty="0" err="1">
                <a:solidFill>
                  <a:schemeClr val="accent2"/>
                </a:solidFill>
              </a:rPr>
              <a:t>прописаном</a:t>
            </a:r>
            <a:r>
              <a:rPr lang="en-US" dirty="0">
                <a:solidFill>
                  <a:schemeClr val="accent2"/>
                </a:solidFill>
              </a:rPr>
              <a:t> </a:t>
            </a:r>
            <a:r>
              <a:rPr lang="en-US" dirty="0" err="1">
                <a:solidFill>
                  <a:schemeClr val="accent2"/>
                </a:solidFill>
              </a:rPr>
              <a:t>одредбама</a:t>
            </a:r>
            <a:r>
              <a:rPr lang="en-US" dirty="0">
                <a:solidFill>
                  <a:schemeClr val="accent2"/>
                </a:solidFill>
              </a:rPr>
              <a:t> </a:t>
            </a:r>
            <a:r>
              <a:rPr lang="en-US" dirty="0" err="1">
                <a:solidFill>
                  <a:schemeClr val="accent2"/>
                </a:solidFill>
              </a:rPr>
              <a:t>Закона</a:t>
            </a:r>
            <a:r>
              <a:rPr lang="en-US" dirty="0">
                <a:solidFill>
                  <a:schemeClr val="accent2"/>
                </a:solidFill>
              </a:rPr>
              <a:t> о </a:t>
            </a:r>
            <a:r>
              <a:rPr lang="en-US" dirty="0" err="1">
                <a:solidFill>
                  <a:schemeClr val="accent2"/>
                </a:solidFill>
              </a:rPr>
              <a:t>експропријацији</a:t>
            </a:r>
            <a:r>
              <a:rPr lang="en-US" dirty="0">
                <a:solidFill>
                  <a:schemeClr val="accent2"/>
                </a:solidFill>
              </a:rPr>
              <a:t> и </a:t>
            </a:r>
            <a:r>
              <a:rPr lang="en-US" dirty="0" err="1">
                <a:solidFill>
                  <a:schemeClr val="accent2"/>
                </a:solidFill>
              </a:rPr>
              <a:t>Закона</a:t>
            </a:r>
            <a:r>
              <a:rPr lang="en-US" dirty="0">
                <a:solidFill>
                  <a:schemeClr val="accent2"/>
                </a:solidFill>
              </a:rPr>
              <a:t> о </a:t>
            </a:r>
            <a:r>
              <a:rPr lang="en-US" dirty="0" err="1">
                <a:solidFill>
                  <a:schemeClr val="accent2"/>
                </a:solidFill>
              </a:rPr>
              <a:t>општем</a:t>
            </a:r>
            <a:r>
              <a:rPr lang="en-US" dirty="0">
                <a:solidFill>
                  <a:schemeClr val="accent2"/>
                </a:solidFill>
              </a:rPr>
              <a:t> </a:t>
            </a:r>
            <a:r>
              <a:rPr lang="en-US" dirty="0" err="1">
                <a:solidFill>
                  <a:schemeClr val="accent2"/>
                </a:solidFill>
              </a:rPr>
              <a:t>управном</a:t>
            </a:r>
            <a:r>
              <a:rPr lang="en-US" dirty="0">
                <a:solidFill>
                  <a:schemeClr val="accent2"/>
                </a:solidFill>
              </a:rPr>
              <a:t> </a:t>
            </a:r>
            <a:r>
              <a:rPr lang="en-US" dirty="0" err="1">
                <a:solidFill>
                  <a:schemeClr val="accent2"/>
                </a:solidFill>
              </a:rPr>
              <a:t>поступку</a:t>
            </a:r>
            <a:r>
              <a:rPr lang="sr-Latn-RS" dirty="0" smtClean="0">
                <a:solidFill>
                  <a:schemeClr val="accent2"/>
                </a:solidFill>
              </a:rPr>
              <a:t>.</a:t>
            </a:r>
            <a:r>
              <a:rPr lang="sr-Cyrl-RS" dirty="0" smtClean="0">
                <a:solidFill>
                  <a:schemeClr val="accent2"/>
                </a:solidFill>
              </a:rPr>
              <a:t> </a:t>
            </a:r>
            <a:r>
              <a:rPr lang="en-US" dirty="0" err="1" smtClean="0">
                <a:solidFill>
                  <a:schemeClr val="accent2"/>
                </a:solidFill>
              </a:rPr>
              <a:t>Са</a:t>
            </a:r>
            <a:r>
              <a:rPr lang="en-US" dirty="0" smtClean="0">
                <a:solidFill>
                  <a:schemeClr val="accent2"/>
                </a:solidFill>
              </a:rPr>
              <a:t> </a:t>
            </a:r>
            <a:r>
              <a:rPr lang="en-US" dirty="0" err="1">
                <a:solidFill>
                  <a:schemeClr val="accent2"/>
                </a:solidFill>
              </a:rPr>
              <a:t>аспекта</a:t>
            </a:r>
            <a:r>
              <a:rPr lang="en-US" dirty="0">
                <a:solidFill>
                  <a:schemeClr val="accent2"/>
                </a:solidFill>
              </a:rPr>
              <a:t> </a:t>
            </a:r>
            <a:r>
              <a:rPr lang="en-US" dirty="0" err="1" smtClean="0">
                <a:solidFill>
                  <a:schemeClr val="accent2"/>
                </a:solidFill>
              </a:rPr>
              <a:t>заштит</a:t>
            </a:r>
            <a:r>
              <a:rPr lang="sr-Cyrl-RS" dirty="0" smtClean="0">
                <a:solidFill>
                  <a:schemeClr val="accent2"/>
                </a:solidFill>
              </a:rPr>
              <a:t>е</a:t>
            </a:r>
            <a:r>
              <a:rPr lang="en-US" dirty="0" smtClean="0">
                <a:solidFill>
                  <a:schemeClr val="accent2"/>
                </a:solidFill>
              </a:rPr>
              <a:t> </a:t>
            </a:r>
            <a:r>
              <a:rPr lang="en-US" dirty="0" err="1">
                <a:solidFill>
                  <a:schemeClr val="accent2"/>
                </a:solidFill>
              </a:rPr>
              <a:t>интереса</a:t>
            </a:r>
            <a:r>
              <a:rPr lang="en-US" dirty="0">
                <a:solidFill>
                  <a:schemeClr val="accent2"/>
                </a:solidFill>
              </a:rPr>
              <a:t> </a:t>
            </a:r>
            <a:r>
              <a:rPr lang="en-US" dirty="0" err="1">
                <a:solidFill>
                  <a:schemeClr val="accent2"/>
                </a:solidFill>
              </a:rPr>
              <a:t>стечајних</a:t>
            </a:r>
            <a:r>
              <a:rPr lang="en-US" dirty="0">
                <a:solidFill>
                  <a:schemeClr val="accent2"/>
                </a:solidFill>
              </a:rPr>
              <a:t> </a:t>
            </a:r>
            <a:r>
              <a:rPr lang="en-US" dirty="0" err="1" smtClean="0">
                <a:solidFill>
                  <a:schemeClr val="accent2"/>
                </a:solidFill>
              </a:rPr>
              <a:t>поверилаца</a:t>
            </a:r>
            <a:r>
              <a:rPr lang="sr-Cyrl-RS" dirty="0" smtClean="0">
                <a:solidFill>
                  <a:schemeClr val="accent2"/>
                </a:solidFill>
              </a:rPr>
              <a:t>,</a:t>
            </a:r>
            <a:r>
              <a:rPr lang="en-US" dirty="0" smtClean="0">
                <a:solidFill>
                  <a:schemeClr val="accent2"/>
                </a:solidFill>
              </a:rPr>
              <a:t> </a:t>
            </a:r>
            <a:r>
              <a:rPr lang="en-US" dirty="0" err="1">
                <a:solidFill>
                  <a:schemeClr val="accent2"/>
                </a:solidFill>
              </a:rPr>
              <a:t>она</a:t>
            </a:r>
            <a:r>
              <a:rPr lang="en-US" dirty="0">
                <a:solidFill>
                  <a:schemeClr val="accent2"/>
                </a:solidFill>
              </a:rPr>
              <a:t> </a:t>
            </a:r>
            <a:r>
              <a:rPr lang="en-US" dirty="0" err="1">
                <a:solidFill>
                  <a:schemeClr val="accent2"/>
                </a:solidFill>
              </a:rPr>
              <a:t>би</a:t>
            </a:r>
            <a:r>
              <a:rPr lang="en-US" dirty="0">
                <a:solidFill>
                  <a:schemeClr val="accent2"/>
                </a:solidFill>
              </a:rPr>
              <a:t> </a:t>
            </a:r>
            <a:r>
              <a:rPr lang="en-US" dirty="0" err="1" smtClean="0">
                <a:solidFill>
                  <a:schemeClr val="accent2"/>
                </a:solidFill>
              </a:rPr>
              <a:t>требал</a:t>
            </a:r>
            <a:r>
              <a:rPr lang="sr-Cyrl-RS" dirty="0" smtClean="0">
                <a:solidFill>
                  <a:schemeClr val="accent2"/>
                </a:solidFill>
              </a:rPr>
              <a:t>а</a:t>
            </a:r>
            <a:r>
              <a:rPr lang="en-US" dirty="0" smtClean="0">
                <a:solidFill>
                  <a:schemeClr val="accent2"/>
                </a:solidFill>
              </a:rPr>
              <a:t> </a:t>
            </a:r>
            <a:r>
              <a:rPr lang="en-US" dirty="0" err="1">
                <a:solidFill>
                  <a:schemeClr val="accent2"/>
                </a:solidFill>
              </a:rPr>
              <a:t>да</a:t>
            </a:r>
            <a:r>
              <a:rPr lang="en-US" dirty="0">
                <a:solidFill>
                  <a:schemeClr val="accent2"/>
                </a:solidFill>
              </a:rPr>
              <a:t> </a:t>
            </a:r>
            <a:r>
              <a:rPr lang="en-US" dirty="0" err="1">
                <a:solidFill>
                  <a:schemeClr val="accent2"/>
                </a:solidFill>
              </a:rPr>
              <a:t>буду</a:t>
            </a:r>
            <a:r>
              <a:rPr lang="en-US" dirty="0">
                <a:solidFill>
                  <a:schemeClr val="accent2"/>
                </a:solidFill>
              </a:rPr>
              <a:t> </a:t>
            </a:r>
            <a:r>
              <a:rPr lang="en-US" dirty="0" err="1">
                <a:solidFill>
                  <a:schemeClr val="accent2"/>
                </a:solidFill>
              </a:rPr>
              <a:t>сигурнији</a:t>
            </a:r>
            <a:r>
              <a:rPr lang="en-US" dirty="0">
                <a:solidFill>
                  <a:schemeClr val="accent2"/>
                </a:solidFill>
              </a:rPr>
              <a:t> и </a:t>
            </a:r>
            <a:r>
              <a:rPr lang="en-US" dirty="0" err="1">
                <a:solidFill>
                  <a:schemeClr val="accent2"/>
                </a:solidFill>
              </a:rPr>
              <a:t>економичнији</a:t>
            </a:r>
            <a:r>
              <a:rPr lang="en-US" dirty="0">
                <a:solidFill>
                  <a:schemeClr val="accent2"/>
                </a:solidFill>
              </a:rPr>
              <a:t> </a:t>
            </a:r>
            <a:r>
              <a:rPr lang="en-US" dirty="0" err="1">
                <a:solidFill>
                  <a:schemeClr val="accent2"/>
                </a:solidFill>
              </a:rPr>
              <a:t>начин</a:t>
            </a:r>
            <a:r>
              <a:rPr lang="en-US" dirty="0">
                <a:solidFill>
                  <a:schemeClr val="accent2"/>
                </a:solidFill>
              </a:rPr>
              <a:t> </a:t>
            </a:r>
            <a:r>
              <a:rPr lang="en-US" dirty="0" err="1">
                <a:solidFill>
                  <a:schemeClr val="accent2"/>
                </a:solidFill>
              </a:rPr>
              <a:t>уновчења</a:t>
            </a:r>
            <a:r>
              <a:rPr lang="en-US" dirty="0">
                <a:solidFill>
                  <a:schemeClr val="accent2"/>
                </a:solidFill>
              </a:rPr>
              <a:t> </a:t>
            </a:r>
            <a:r>
              <a:rPr lang="en-US" dirty="0" err="1">
                <a:solidFill>
                  <a:schemeClr val="accent2"/>
                </a:solidFill>
              </a:rPr>
              <a:t>имовине</a:t>
            </a:r>
            <a:r>
              <a:rPr lang="sr-Latn-RS" dirty="0">
                <a:solidFill>
                  <a:schemeClr val="accent2"/>
                </a:solidFill>
              </a:rPr>
              <a:t>. </a:t>
            </a:r>
            <a:r>
              <a:rPr lang="en-US" dirty="0" err="1">
                <a:solidFill>
                  <a:schemeClr val="accent2"/>
                </a:solidFill>
              </a:rPr>
              <a:t>На</a:t>
            </a:r>
            <a:r>
              <a:rPr lang="en-US" dirty="0">
                <a:solidFill>
                  <a:schemeClr val="accent2"/>
                </a:solidFill>
              </a:rPr>
              <a:t> </a:t>
            </a:r>
            <a:r>
              <a:rPr lang="en-US" dirty="0" err="1">
                <a:solidFill>
                  <a:schemeClr val="accent2"/>
                </a:solidFill>
              </a:rPr>
              <a:t>име</a:t>
            </a:r>
            <a:r>
              <a:rPr lang="en-US" dirty="0">
                <a:solidFill>
                  <a:schemeClr val="accent2"/>
                </a:solidFill>
              </a:rPr>
              <a:t> </a:t>
            </a:r>
            <a:r>
              <a:rPr lang="en-US" dirty="0" err="1">
                <a:solidFill>
                  <a:schemeClr val="accent2"/>
                </a:solidFill>
              </a:rPr>
              <a:t>експроприсане</a:t>
            </a:r>
            <a:r>
              <a:rPr lang="en-US" dirty="0">
                <a:solidFill>
                  <a:schemeClr val="accent2"/>
                </a:solidFill>
              </a:rPr>
              <a:t> </a:t>
            </a:r>
            <a:r>
              <a:rPr lang="en-US" dirty="0" err="1">
                <a:solidFill>
                  <a:schemeClr val="accent2"/>
                </a:solidFill>
              </a:rPr>
              <a:t>непокретности</a:t>
            </a:r>
            <a:r>
              <a:rPr lang="en-US" dirty="0">
                <a:solidFill>
                  <a:schemeClr val="accent2"/>
                </a:solidFill>
              </a:rPr>
              <a:t> </a:t>
            </a:r>
            <a:r>
              <a:rPr lang="en-US" dirty="0" err="1">
                <a:solidFill>
                  <a:schemeClr val="accent2"/>
                </a:solidFill>
              </a:rPr>
              <a:t>стечајној</a:t>
            </a:r>
            <a:r>
              <a:rPr lang="en-US" dirty="0">
                <a:solidFill>
                  <a:schemeClr val="accent2"/>
                </a:solidFill>
              </a:rPr>
              <a:t> </a:t>
            </a:r>
            <a:r>
              <a:rPr lang="en-US" dirty="0" err="1">
                <a:solidFill>
                  <a:schemeClr val="accent2"/>
                </a:solidFill>
              </a:rPr>
              <a:t>маси</a:t>
            </a:r>
            <a:r>
              <a:rPr lang="en-US" dirty="0">
                <a:solidFill>
                  <a:schemeClr val="accent2"/>
                </a:solidFill>
              </a:rPr>
              <a:t> </a:t>
            </a:r>
            <a:r>
              <a:rPr lang="en-US" dirty="0" err="1">
                <a:solidFill>
                  <a:schemeClr val="accent2"/>
                </a:solidFill>
              </a:rPr>
              <a:t>би</a:t>
            </a:r>
            <a:r>
              <a:rPr lang="en-US" dirty="0">
                <a:solidFill>
                  <a:schemeClr val="accent2"/>
                </a:solidFill>
              </a:rPr>
              <a:t> </a:t>
            </a:r>
            <a:r>
              <a:rPr lang="en-US" dirty="0" err="1">
                <a:solidFill>
                  <a:schemeClr val="accent2"/>
                </a:solidFill>
              </a:rPr>
              <a:t>требала</a:t>
            </a:r>
            <a:r>
              <a:rPr lang="en-US" dirty="0">
                <a:solidFill>
                  <a:schemeClr val="accent2"/>
                </a:solidFill>
              </a:rPr>
              <a:t> </a:t>
            </a:r>
            <a:r>
              <a:rPr lang="en-US" dirty="0" err="1">
                <a:solidFill>
                  <a:schemeClr val="accent2"/>
                </a:solidFill>
              </a:rPr>
              <a:t>да</a:t>
            </a:r>
            <a:r>
              <a:rPr lang="en-US" dirty="0">
                <a:solidFill>
                  <a:schemeClr val="accent2"/>
                </a:solidFill>
              </a:rPr>
              <a:t> </a:t>
            </a:r>
            <a:r>
              <a:rPr lang="en-US" dirty="0" err="1">
                <a:solidFill>
                  <a:schemeClr val="accent2"/>
                </a:solidFill>
              </a:rPr>
              <a:t>буде</a:t>
            </a:r>
            <a:r>
              <a:rPr lang="en-US" dirty="0">
                <a:solidFill>
                  <a:schemeClr val="accent2"/>
                </a:solidFill>
              </a:rPr>
              <a:t> </a:t>
            </a:r>
            <a:r>
              <a:rPr lang="en-US" dirty="0" err="1">
                <a:solidFill>
                  <a:schemeClr val="accent2"/>
                </a:solidFill>
              </a:rPr>
              <a:t>исплаћена</a:t>
            </a:r>
            <a:r>
              <a:rPr lang="en-US" dirty="0">
                <a:solidFill>
                  <a:schemeClr val="accent2"/>
                </a:solidFill>
              </a:rPr>
              <a:t> </a:t>
            </a:r>
            <a:r>
              <a:rPr lang="en-US" dirty="0" err="1" smtClean="0">
                <a:solidFill>
                  <a:schemeClr val="accent2"/>
                </a:solidFill>
              </a:rPr>
              <a:t>нак</a:t>
            </a:r>
            <a:r>
              <a:rPr lang="sr-Cyrl-RS" dirty="0" smtClean="0">
                <a:solidFill>
                  <a:schemeClr val="accent2"/>
                </a:solidFill>
              </a:rPr>
              <a:t>на</a:t>
            </a:r>
            <a:r>
              <a:rPr lang="en-US" dirty="0" err="1" smtClean="0">
                <a:solidFill>
                  <a:schemeClr val="accent2"/>
                </a:solidFill>
              </a:rPr>
              <a:t>да</a:t>
            </a:r>
            <a:r>
              <a:rPr lang="en-US" dirty="0" smtClean="0">
                <a:solidFill>
                  <a:schemeClr val="accent2"/>
                </a:solidFill>
              </a:rPr>
              <a:t> </a:t>
            </a:r>
            <a:r>
              <a:rPr lang="en-US" dirty="0">
                <a:solidFill>
                  <a:schemeClr val="accent2"/>
                </a:solidFill>
              </a:rPr>
              <a:t>у </a:t>
            </a:r>
            <a:r>
              <a:rPr lang="en-US" dirty="0" err="1">
                <a:solidFill>
                  <a:schemeClr val="accent2"/>
                </a:solidFill>
              </a:rPr>
              <a:t>висини</a:t>
            </a:r>
            <a:r>
              <a:rPr lang="en-US" dirty="0">
                <a:solidFill>
                  <a:schemeClr val="accent2"/>
                </a:solidFill>
              </a:rPr>
              <a:t> </a:t>
            </a:r>
            <a:r>
              <a:rPr lang="en-US" dirty="0" err="1">
                <a:solidFill>
                  <a:schemeClr val="accent2"/>
                </a:solidFill>
              </a:rPr>
              <a:t>тржишне</a:t>
            </a:r>
            <a:r>
              <a:rPr lang="en-US" dirty="0">
                <a:solidFill>
                  <a:schemeClr val="accent2"/>
                </a:solidFill>
              </a:rPr>
              <a:t> </a:t>
            </a:r>
            <a:r>
              <a:rPr lang="en-US" dirty="0" err="1">
                <a:solidFill>
                  <a:schemeClr val="accent2"/>
                </a:solidFill>
              </a:rPr>
              <a:t>цене</a:t>
            </a:r>
            <a:r>
              <a:rPr lang="en-US" dirty="0">
                <a:solidFill>
                  <a:schemeClr val="accent2"/>
                </a:solidFill>
              </a:rPr>
              <a:t> </a:t>
            </a:r>
            <a:r>
              <a:rPr lang="en-US" dirty="0" err="1">
                <a:solidFill>
                  <a:schemeClr val="accent2"/>
                </a:solidFill>
              </a:rPr>
              <a:t>непокретности</a:t>
            </a:r>
            <a:r>
              <a:rPr lang="en-US" dirty="0">
                <a:solidFill>
                  <a:schemeClr val="accent2"/>
                </a:solidFill>
              </a:rPr>
              <a:t> у </a:t>
            </a:r>
            <a:r>
              <a:rPr lang="en-US" dirty="0" err="1">
                <a:solidFill>
                  <a:schemeClr val="accent2"/>
                </a:solidFill>
              </a:rPr>
              <a:t>складу</a:t>
            </a:r>
            <a:r>
              <a:rPr lang="en-US" dirty="0">
                <a:solidFill>
                  <a:schemeClr val="accent2"/>
                </a:solidFill>
              </a:rPr>
              <a:t> </a:t>
            </a:r>
            <a:r>
              <a:rPr lang="en-US" dirty="0" err="1">
                <a:solidFill>
                  <a:schemeClr val="accent2"/>
                </a:solidFill>
              </a:rPr>
              <a:t>са</a:t>
            </a:r>
            <a:r>
              <a:rPr lang="en-US" dirty="0">
                <a:solidFill>
                  <a:schemeClr val="accent2"/>
                </a:solidFill>
              </a:rPr>
              <a:t> </a:t>
            </a:r>
            <a:r>
              <a:rPr lang="en-US" dirty="0" err="1">
                <a:solidFill>
                  <a:schemeClr val="accent2"/>
                </a:solidFill>
              </a:rPr>
              <a:t>проценом</a:t>
            </a:r>
            <a:r>
              <a:rPr lang="en-US" dirty="0">
                <a:solidFill>
                  <a:schemeClr val="accent2"/>
                </a:solidFill>
              </a:rPr>
              <a:t> </a:t>
            </a:r>
            <a:r>
              <a:rPr lang="en-US" dirty="0" err="1">
                <a:solidFill>
                  <a:schemeClr val="accent2"/>
                </a:solidFill>
              </a:rPr>
              <a:t>Пореске</a:t>
            </a:r>
            <a:r>
              <a:rPr lang="en-US" dirty="0">
                <a:solidFill>
                  <a:schemeClr val="accent2"/>
                </a:solidFill>
              </a:rPr>
              <a:t> </a:t>
            </a:r>
            <a:r>
              <a:rPr lang="en-US" dirty="0" err="1" smtClean="0">
                <a:solidFill>
                  <a:schemeClr val="accent2"/>
                </a:solidFill>
              </a:rPr>
              <a:t>управе</a:t>
            </a:r>
            <a:r>
              <a:rPr lang="sr-Cyrl-RS" dirty="0" smtClean="0">
                <a:solidFill>
                  <a:schemeClr val="accent2"/>
                </a:solidFill>
              </a:rPr>
              <a:t>,</a:t>
            </a:r>
            <a:r>
              <a:rPr lang="en-US" dirty="0" smtClean="0">
                <a:solidFill>
                  <a:schemeClr val="accent2"/>
                </a:solidFill>
              </a:rPr>
              <a:t> </a:t>
            </a:r>
            <a:r>
              <a:rPr lang="en-US" dirty="0" err="1">
                <a:solidFill>
                  <a:schemeClr val="accent2"/>
                </a:solidFill>
              </a:rPr>
              <a:t>што</a:t>
            </a:r>
            <a:r>
              <a:rPr lang="en-US" dirty="0">
                <a:solidFill>
                  <a:schemeClr val="accent2"/>
                </a:solidFill>
              </a:rPr>
              <a:t> </a:t>
            </a:r>
            <a:r>
              <a:rPr lang="en-US" dirty="0" err="1">
                <a:solidFill>
                  <a:schemeClr val="accent2"/>
                </a:solidFill>
              </a:rPr>
              <a:t>по</a:t>
            </a:r>
            <a:r>
              <a:rPr lang="en-US" dirty="0">
                <a:solidFill>
                  <a:schemeClr val="accent2"/>
                </a:solidFill>
              </a:rPr>
              <a:t> </a:t>
            </a:r>
            <a:r>
              <a:rPr lang="en-US" dirty="0" err="1">
                <a:solidFill>
                  <a:schemeClr val="accent2"/>
                </a:solidFill>
              </a:rPr>
              <a:t>правилу</a:t>
            </a:r>
            <a:r>
              <a:rPr lang="en-US" dirty="0">
                <a:solidFill>
                  <a:schemeClr val="accent2"/>
                </a:solidFill>
              </a:rPr>
              <a:t> </a:t>
            </a:r>
            <a:r>
              <a:rPr lang="en-US" dirty="0" err="1">
                <a:solidFill>
                  <a:schemeClr val="accent2"/>
                </a:solidFill>
              </a:rPr>
              <a:t>представља</a:t>
            </a:r>
            <a:r>
              <a:rPr lang="en-US" dirty="0">
                <a:solidFill>
                  <a:schemeClr val="accent2"/>
                </a:solidFill>
              </a:rPr>
              <a:t> </a:t>
            </a:r>
            <a:r>
              <a:rPr lang="en-US" dirty="0" err="1">
                <a:solidFill>
                  <a:schemeClr val="accent2"/>
                </a:solidFill>
              </a:rPr>
              <a:t>виши</a:t>
            </a:r>
            <a:r>
              <a:rPr lang="en-US" dirty="0">
                <a:solidFill>
                  <a:schemeClr val="accent2"/>
                </a:solidFill>
              </a:rPr>
              <a:t> </a:t>
            </a:r>
            <a:r>
              <a:rPr lang="en-US" dirty="0" err="1">
                <a:solidFill>
                  <a:schemeClr val="accent2"/>
                </a:solidFill>
              </a:rPr>
              <a:t>износ</a:t>
            </a:r>
            <a:r>
              <a:rPr lang="en-US" dirty="0">
                <a:solidFill>
                  <a:schemeClr val="accent2"/>
                </a:solidFill>
              </a:rPr>
              <a:t> </a:t>
            </a:r>
            <a:r>
              <a:rPr lang="en-US" dirty="0" err="1">
                <a:solidFill>
                  <a:schemeClr val="accent2"/>
                </a:solidFill>
              </a:rPr>
              <a:t>од</a:t>
            </a:r>
            <a:r>
              <a:rPr lang="en-US" dirty="0">
                <a:solidFill>
                  <a:schemeClr val="accent2"/>
                </a:solidFill>
              </a:rPr>
              <a:t> </a:t>
            </a:r>
            <a:r>
              <a:rPr lang="en-US" dirty="0" err="1">
                <a:solidFill>
                  <a:schemeClr val="accent2"/>
                </a:solidFill>
              </a:rPr>
              <a:t>цене</a:t>
            </a:r>
            <a:r>
              <a:rPr lang="en-US" dirty="0">
                <a:solidFill>
                  <a:schemeClr val="accent2"/>
                </a:solidFill>
              </a:rPr>
              <a:t> </a:t>
            </a:r>
            <a:r>
              <a:rPr lang="en-US" dirty="0" err="1">
                <a:solidFill>
                  <a:schemeClr val="accent2"/>
                </a:solidFill>
              </a:rPr>
              <a:t>која</a:t>
            </a:r>
            <a:r>
              <a:rPr lang="en-US" dirty="0">
                <a:solidFill>
                  <a:schemeClr val="accent2"/>
                </a:solidFill>
              </a:rPr>
              <a:t> </a:t>
            </a:r>
            <a:r>
              <a:rPr lang="en-US" dirty="0" err="1">
                <a:solidFill>
                  <a:schemeClr val="accent2"/>
                </a:solidFill>
              </a:rPr>
              <a:t>се</a:t>
            </a:r>
            <a:r>
              <a:rPr lang="en-US" dirty="0">
                <a:solidFill>
                  <a:schemeClr val="accent2"/>
                </a:solidFill>
              </a:rPr>
              <a:t> у </a:t>
            </a:r>
            <a:r>
              <a:rPr lang="en-US" dirty="0" err="1">
                <a:solidFill>
                  <a:schemeClr val="accent2"/>
                </a:solidFill>
              </a:rPr>
              <a:t>редовном</a:t>
            </a:r>
            <a:r>
              <a:rPr lang="en-US" dirty="0">
                <a:solidFill>
                  <a:schemeClr val="accent2"/>
                </a:solidFill>
              </a:rPr>
              <a:t> </a:t>
            </a:r>
            <a:r>
              <a:rPr lang="en-US" dirty="0" err="1">
                <a:solidFill>
                  <a:schemeClr val="accent2"/>
                </a:solidFill>
              </a:rPr>
              <a:t>поступку</a:t>
            </a:r>
            <a:r>
              <a:rPr lang="en-US" dirty="0">
                <a:solidFill>
                  <a:schemeClr val="accent2"/>
                </a:solidFill>
              </a:rPr>
              <a:t> </a:t>
            </a:r>
            <a:r>
              <a:rPr lang="en-US" dirty="0" err="1">
                <a:solidFill>
                  <a:schemeClr val="accent2"/>
                </a:solidFill>
              </a:rPr>
              <a:t>постиже</a:t>
            </a:r>
            <a:r>
              <a:rPr lang="en-US" dirty="0">
                <a:solidFill>
                  <a:schemeClr val="accent2"/>
                </a:solidFill>
              </a:rPr>
              <a:t> </a:t>
            </a:r>
            <a:r>
              <a:rPr lang="en-US" dirty="0" err="1">
                <a:solidFill>
                  <a:schemeClr val="accent2"/>
                </a:solidFill>
              </a:rPr>
              <a:t>код</a:t>
            </a:r>
            <a:r>
              <a:rPr lang="en-US" dirty="0">
                <a:solidFill>
                  <a:schemeClr val="accent2"/>
                </a:solidFill>
              </a:rPr>
              <a:t> </a:t>
            </a:r>
            <a:r>
              <a:rPr lang="en-US" dirty="0" err="1">
                <a:solidFill>
                  <a:schemeClr val="accent2"/>
                </a:solidFill>
              </a:rPr>
              <a:t>уновчења</a:t>
            </a:r>
            <a:r>
              <a:rPr lang="en-US" dirty="0">
                <a:solidFill>
                  <a:schemeClr val="accent2"/>
                </a:solidFill>
              </a:rPr>
              <a:t> </a:t>
            </a:r>
            <a:r>
              <a:rPr lang="en-US" dirty="0" err="1">
                <a:solidFill>
                  <a:schemeClr val="accent2"/>
                </a:solidFill>
              </a:rPr>
              <a:t>имовине</a:t>
            </a:r>
            <a:r>
              <a:rPr lang="en-US" dirty="0">
                <a:solidFill>
                  <a:schemeClr val="accent2"/>
                </a:solidFill>
              </a:rPr>
              <a:t> у </a:t>
            </a:r>
            <a:r>
              <a:rPr lang="en-US" dirty="0" err="1">
                <a:solidFill>
                  <a:schemeClr val="accent2"/>
                </a:solidFill>
              </a:rPr>
              <a:t>стечајном</a:t>
            </a:r>
            <a:r>
              <a:rPr lang="en-US" dirty="0">
                <a:solidFill>
                  <a:schemeClr val="accent2"/>
                </a:solidFill>
              </a:rPr>
              <a:t> </a:t>
            </a:r>
            <a:r>
              <a:rPr lang="en-US" dirty="0" err="1">
                <a:solidFill>
                  <a:schemeClr val="accent2"/>
                </a:solidFill>
              </a:rPr>
              <a:t>поступку</a:t>
            </a:r>
            <a:r>
              <a:rPr lang="en-US" dirty="0">
                <a:solidFill>
                  <a:schemeClr val="accent2"/>
                </a:solidFill>
              </a:rPr>
              <a:t> </a:t>
            </a:r>
            <a:r>
              <a:rPr lang="en-US" dirty="0" err="1">
                <a:solidFill>
                  <a:schemeClr val="accent2"/>
                </a:solidFill>
              </a:rPr>
              <a:t>где</a:t>
            </a:r>
            <a:r>
              <a:rPr lang="en-US" dirty="0">
                <a:solidFill>
                  <a:schemeClr val="accent2"/>
                </a:solidFill>
              </a:rPr>
              <a:t> </a:t>
            </a:r>
            <a:r>
              <a:rPr lang="en-US" dirty="0" err="1">
                <a:solidFill>
                  <a:schemeClr val="accent2"/>
                </a:solidFill>
              </a:rPr>
              <a:t>почетна</a:t>
            </a:r>
            <a:r>
              <a:rPr lang="en-US" dirty="0">
                <a:solidFill>
                  <a:schemeClr val="accent2"/>
                </a:solidFill>
              </a:rPr>
              <a:t> </a:t>
            </a:r>
            <a:r>
              <a:rPr lang="en-US" dirty="0" err="1">
                <a:solidFill>
                  <a:schemeClr val="accent2"/>
                </a:solidFill>
              </a:rPr>
              <a:t>цена</a:t>
            </a:r>
            <a:r>
              <a:rPr lang="en-US" dirty="0">
                <a:solidFill>
                  <a:schemeClr val="accent2"/>
                </a:solidFill>
              </a:rPr>
              <a:t> </a:t>
            </a:r>
            <a:r>
              <a:rPr lang="en-US" dirty="0" err="1">
                <a:solidFill>
                  <a:schemeClr val="accent2"/>
                </a:solidFill>
              </a:rPr>
              <a:t>износ</a:t>
            </a:r>
            <a:r>
              <a:rPr lang="sr-Latn-RS" dirty="0">
                <a:solidFill>
                  <a:schemeClr val="accent2"/>
                </a:solidFill>
              </a:rPr>
              <a:t> 50% </a:t>
            </a:r>
            <a:r>
              <a:rPr lang="en-US" dirty="0" err="1">
                <a:solidFill>
                  <a:schemeClr val="accent2"/>
                </a:solidFill>
              </a:rPr>
              <a:t>од</a:t>
            </a:r>
            <a:r>
              <a:rPr lang="en-US" dirty="0">
                <a:solidFill>
                  <a:schemeClr val="accent2"/>
                </a:solidFill>
              </a:rPr>
              <a:t> </a:t>
            </a:r>
            <a:r>
              <a:rPr lang="en-US" dirty="0" err="1">
                <a:solidFill>
                  <a:schemeClr val="accent2"/>
                </a:solidFill>
              </a:rPr>
              <a:t>процењене</a:t>
            </a:r>
            <a:r>
              <a:rPr lang="en-US" dirty="0">
                <a:solidFill>
                  <a:schemeClr val="accent2"/>
                </a:solidFill>
              </a:rPr>
              <a:t> </a:t>
            </a:r>
            <a:r>
              <a:rPr lang="en-US" dirty="0" err="1">
                <a:solidFill>
                  <a:schemeClr val="accent2"/>
                </a:solidFill>
              </a:rPr>
              <a:t>приликом</a:t>
            </a:r>
            <a:r>
              <a:rPr lang="en-US" dirty="0">
                <a:solidFill>
                  <a:schemeClr val="accent2"/>
                </a:solidFill>
              </a:rPr>
              <a:t> </a:t>
            </a:r>
            <a:r>
              <a:rPr lang="en-US" dirty="0" err="1">
                <a:solidFill>
                  <a:schemeClr val="accent2"/>
                </a:solidFill>
              </a:rPr>
              <a:t>прве</a:t>
            </a:r>
            <a:r>
              <a:rPr lang="en-US" dirty="0">
                <a:solidFill>
                  <a:schemeClr val="accent2"/>
                </a:solidFill>
              </a:rPr>
              <a:t> </a:t>
            </a:r>
            <a:r>
              <a:rPr lang="en-US" dirty="0" err="1">
                <a:solidFill>
                  <a:schemeClr val="accent2"/>
                </a:solidFill>
              </a:rPr>
              <a:t>продаје</a:t>
            </a:r>
            <a:r>
              <a:rPr lang="sr-Latn-RS" dirty="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177206792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97877"/>
            <a:ext cx="8596668" cy="5443485"/>
          </a:xfrm>
        </p:spPr>
        <p:txBody>
          <a:bodyPr>
            <a:normAutofit/>
          </a:bodyPr>
          <a:lstStyle/>
          <a:p>
            <a:pPr marL="0" indent="0" algn="just">
              <a:buNone/>
            </a:pPr>
            <a:endParaRPr lang="sr-Cyrl-RS" dirty="0" smtClean="0">
              <a:solidFill>
                <a:schemeClr val="accent2"/>
              </a:solidFill>
            </a:endParaRPr>
          </a:p>
          <a:p>
            <a:pPr marL="0" indent="0" algn="just">
              <a:buNone/>
            </a:pPr>
            <a:endParaRPr lang="sr-Cyrl-RS" dirty="0">
              <a:solidFill>
                <a:schemeClr val="accent2"/>
              </a:solidFill>
            </a:endParaRPr>
          </a:p>
          <a:p>
            <a:pPr marL="0" indent="0" algn="just">
              <a:buNone/>
            </a:pPr>
            <a:endParaRPr lang="sr-Cyrl-RS" dirty="0" smtClean="0">
              <a:solidFill>
                <a:schemeClr val="accent2"/>
              </a:solidFill>
            </a:endParaRPr>
          </a:p>
          <a:p>
            <a:pPr marL="0" indent="0" algn="just">
              <a:buNone/>
            </a:pPr>
            <a:r>
              <a:rPr lang="en-US" dirty="0" err="1" smtClean="0">
                <a:solidFill>
                  <a:schemeClr val="accent2"/>
                </a:solidFill>
              </a:rPr>
              <a:t>Недоумица</a:t>
            </a:r>
            <a:r>
              <a:rPr lang="en-US" dirty="0" smtClean="0">
                <a:solidFill>
                  <a:schemeClr val="accent2"/>
                </a:solidFill>
              </a:rPr>
              <a:t> </a:t>
            </a:r>
            <a:r>
              <a:rPr lang="en-US" dirty="0" err="1">
                <a:solidFill>
                  <a:schemeClr val="accent2"/>
                </a:solidFill>
              </a:rPr>
              <a:t>која</a:t>
            </a:r>
            <a:r>
              <a:rPr lang="en-US" dirty="0">
                <a:solidFill>
                  <a:schemeClr val="accent2"/>
                </a:solidFill>
              </a:rPr>
              <a:t> </a:t>
            </a:r>
            <a:r>
              <a:rPr lang="en-US" dirty="0" err="1">
                <a:solidFill>
                  <a:schemeClr val="accent2"/>
                </a:solidFill>
              </a:rPr>
              <a:t>се</a:t>
            </a:r>
            <a:r>
              <a:rPr lang="en-US" dirty="0">
                <a:solidFill>
                  <a:schemeClr val="accent2"/>
                </a:solidFill>
              </a:rPr>
              <a:t> </a:t>
            </a:r>
            <a:r>
              <a:rPr lang="en-US" dirty="0" err="1">
                <a:solidFill>
                  <a:schemeClr val="accent2"/>
                </a:solidFill>
              </a:rPr>
              <a:t>може</a:t>
            </a:r>
            <a:r>
              <a:rPr lang="en-US" dirty="0">
                <a:solidFill>
                  <a:schemeClr val="accent2"/>
                </a:solidFill>
              </a:rPr>
              <a:t> </a:t>
            </a:r>
            <a:r>
              <a:rPr lang="en-US" dirty="0" err="1">
                <a:solidFill>
                  <a:schemeClr val="accent2"/>
                </a:solidFill>
              </a:rPr>
              <a:t>јавити</a:t>
            </a:r>
            <a:r>
              <a:rPr lang="en-US" dirty="0">
                <a:solidFill>
                  <a:schemeClr val="accent2"/>
                </a:solidFill>
              </a:rPr>
              <a:t> </a:t>
            </a:r>
            <a:r>
              <a:rPr lang="en-US" dirty="0" err="1">
                <a:solidFill>
                  <a:schemeClr val="accent2"/>
                </a:solidFill>
              </a:rPr>
              <a:t>везана</a:t>
            </a:r>
            <a:r>
              <a:rPr lang="en-US" dirty="0">
                <a:solidFill>
                  <a:schemeClr val="accent2"/>
                </a:solidFill>
              </a:rPr>
              <a:t> </a:t>
            </a:r>
            <a:r>
              <a:rPr lang="en-US" dirty="0" err="1">
                <a:solidFill>
                  <a:schemeClr val="accent2"/>
                </a:solidFill>
              </a:rPr>
              <a:t>је</a:t>
            </a:r>
            <a:r>
              <a:rPr lang="en-US" dirty="0">
                <a:solidFill>
                  <a:schemeClr val="accent2"/>
                </a:solidFill>
              </a:rPr>
              <a:t> </a:t>
            </a:r>
            <a:r>
              <a:rPr lang="en-US" dirty="0" err="1">
                <a:solidFill>
                  <a:schemeClr val="accent2"/>
                </a:solidFill>
              </a:rPr>
              <a:t>за</a:t>
            </a:r>
            <a:r>
              <a:rPr lang="en-US" dirty="0">
                <a:solidFill>
                  <a:schemeClr val="accent2"/>
                </a:solidFill>
              </a:rPr>
              <a:t> </a:t>
            </a:r>
            <a:r>
              <a:rPr lang="en-US" dirty="0" err="1">
                <a:solidFill>
                  <a:schemeClr val="accent2"/>
                </a:solidFill>
              </a:rPr>
              <a:t>одредбу</a:t>
            </a:r>
            <a:r>
              <a:rPr lang="en-US" dirty="0">
                <a:solidFill>
                  <a:schemeClr val="accent2"/>
                </a:solidFill>
              </a:rPr>
              <a:t> </a:t>
            </a:r>
            <a:r>
              <a:rPr lang="en-US" dirty="0" err="1">
                <a:solidFill>
                  <a:schemeClr val="accent2"/>
                </a:solidFill>
              </a:rPr>
              <a:t>члана</a:t>
            </a:r>
            <a:r>
              <a:rPr lang="sr-Latn-RS" dirty="0">
                <a:solidFill>
                  <a:schemeClr val="accent2"/>
                </a:solidFill>
              </a:rPr>
              <a:t> 63. </a:t>
            </a:r>
            <a:r>
              <a:rPr lang="en-US" dirty="0" err="1">
                <a:solidFill>
                  <a:schemeClr val="accent2"/>
                </a:solidFill>
              </a:rPr>
              <a:t>Закона</a:t>
            </a:r>
            <a:r>
              <a:rPr lang="en-US" dirty="0">
                <a:solidFill>
                  <a:schemeClr val="accent2"/>
                </a:solidFill>
              </a:rPr>
              <a:t> о </a:t>
            </a:r>
            <a:r>
              <a:rPr lang="en-US" dirty="0" err="1">
                <a:solidFill>
                  <a:schemeClr val="accent2"/>
                </a:solidFill>
              </a:rPr>
              <a:t>експропријацији</a:t>
            </a:r>
            <a:r>
              <a:rPr lang="en-US" dirty="0">
                <a:solidFill>
                  <a:schemeClr val="accent2"/>
                </a:solidFill>
              </a:rPr>
              <a:t> </a:t>
            </a:r>
            <a:r>
              <a:rPr lang="en-US" dirty="0" err="1">
                <a:solidFill>
                  <a:schemeClr val="accent2"/>
                </a:solidFill>
              </a:rPr>
              <a:t>која</a:t>
            </a:r>
            <a:r>
              <a:rPr lang="en-US" dirty="0">
                <a:solidFill>
                  <a:schemeClr val="accent2"/>
                </a:solidFill>
              </a:rPr>
              <a:t> </a:t>
            </a:r>
            <a:r>
              <a:rPr lang="en-US" dirty="0" err="1">
                <a:solidFill>
                  <a:schemeClr val="accent2"/>
                </a:solidFill>
              </a:rPr>
              <a:t>прописује</a:t>
            </a:r>
            <a:r>
              <a:rPr lang="en-US" dirty="0">
                <a:solidFill>
                  <a:schemeClr val="accent2"/>
                </a:solidFill>
              </a:rPr>
              <a:t> </a:t>
            </a:r>
            <a:r>
              <a:rPr lang="en-US" dirty="0" err="1">
                <a:solidFill>
                  <a:schemeClr val="accent2"/>
                </a:solidFill>
              </a:rPr>
              <a:t>да</a:t>
            </a:r>
            <a:r>
              <a:rPr lang="en-US" dirty="0">
                <a:solidFill>
                  <a:schemeClr val="accent2"/>
                </a:solidFill>
              </a:rPr>
              <a:t> </a:t>
            </a:r>
            <a:r>
              <a:rPr lang="sr-Latn-RS" dirty="0">
                <a:solidFill>
                  <a:schemeClr val="accent2"/>
                </a:solidFill>
              </a:rPr>
              <a:t>даном правоснажности решења о експропријацији престају на експроприсаној непокретности личне службености и сви стварни терети, осим стварних службености чије је вршење могуће након привођења намени експроприсане непокретности</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Хипотека </a:t>
            </a:r>
            <a:r>
              <a:rPr lang="sr-Latn-RS" dirty="0">
                <a:solidFill>
                  <a:schemeClr val="accent2"/>
                </a:solidFill>
              </a:rPr>
              <a:t>успостављена на експроприсаној непокретности преноси се на непокретност која се даје у својину или сусвојину на име накнаде за експроприсане непокретности, или на неку другу личну имовину одговарајуће вредности</a:t>
            </a:r>
            <a:r>
              <a:rPr lang="sr-Latn-RS" dirty="0" smtClean="0">
                <a:solidFill>
                  <a:schemeClr val="accent2"/>
                </a:solidFill>
              </a:rPr>
              <a:t>.</a:t>
            </a:r>
            <a:r>
              <a:rPr lang="sr-Cyrl-RS" dirty="0" smtClean="0">
                <a:solidFill>
                  <a:schemeClr val="accent2"/>
                </a:solidFill>
              </a:rPr>
              <a:t> </a:t>
            </a:r>
            <a:r>
              <a:rPr lang="sr-Latn-RS" dirty="0" smtClean="0">
                <a:solidFill>
                  <a:schemeClr val="accent2"/>
                </a:solidFill>
              </a:rPr>
              <a:t>Ова </a:t>
            </a:r>
            <a:r>
              <a:rPr lang="sr-Latn-RS" dirty="0">
                <a:solidFill>
                  <a:schemeClr val="accent2"/>
                </a:solidFill>
              </a:rPr>
              <a:t>одредба у вези остварења права хипотекарних поверилаца може створити одређене нејасноће у погледу намирења разлучних и заложних поверилаца у </a:t>
            </a:r>
            <a:r>
              <a:rPr lang="sr-Latn-RS" dirty="0" smtClean="0">
                <a:solidFill>
                  <a:schemeClr val="accent2"/>
                </a:solidFill>
              </a:rPr>
              <a:t>стечајном</a:t>
            </a:r>
            <a:r>
              <a:rPr lang="sr-Cyrl-RS" dirty="0" smtClean="0">
                <a:solidFill>
                  <a:schemeClr val="accent2"/>
                </a:solidFill>
              </a:rPr>
              <a:t> поступку. </a:t>
            </a:r>
            <a:endParaRPr lang="en-US" dirty="0"/>
          </a:p>
        </p:txBody>
      </p:sp>
    </p:spTree>
    <p:extLst>
      <p:ext uri="{BB962C8B-B14F-4D97-AF65-F5344CB8AC3E}">
        <p14:creationId xmlns:p14="http://schemas.microsoft.com/office/powerpoint/2010/main" val="35348438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79939"/>
            <a:ext cx="8596668" cy="5361424"/>
          </a:xfrm>
        </p:spPr>
        <p:txBody>
          <a:bodyPr>
            <a:normAutofit fontScale="92500" lnSpcReduction="10000"/>
          </a:bodyPr>
          <a:lstStyle/>
          <a:p>
            <a:pPr marL="0" indent="0" algn="just">
              <a:buNone/>
            </a:pPr>
            <a:endParaRPr lang="sr-Cyrl-RS" dirty="0" smtClean="0">
              <a:solidFill>
                <a:schemeClr val="accent2"/>
              </a:solidFill>
            </a:endParaRPr>
          </a:p>
          <a:p>
            <a:pPr marL="0" indent="0" algn="just">
              <a:buNone/>
            </a:pPr>
            <a:r>
              <a:rPr lang="sr-Latn-RS" sz="2400" dirty="0" smtClean="0">
                <a:solidFill>
                  <a:schemeClr val="accent2"/>
                </a:solidFill>
              </a:rPr>
              <a:t>Закон </a:t>
            </a:r>
            <a:r>
              <a:rPr lang="sr-Latn-RS" sz="2400" dirty="0">
                <a:solidFill>
                  <a:schemeClr val="accent2"/>
                </a:solidFill>
              </a:rPr>
              <a:t>о експропријацији разматра само ситуацију изузетка када </a:t>
            </a:r>
            <a:r>
              <a:rPr lang="sr-Latn-RS" sz="2400" dirty="0" smtClean="0">
                <a:solidFill>
                  <a:schemeClr val="accent2"/>
                </a:solidFill>
              </a:rPr>
              <a:t>се</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уместо експроприсане непокретности </a:t>
            </a:r>
            <a:r>
              <a:rPr lang="sr-Latn-RS" sz="2400" dirty="0" smtClean="0">
                <a:solidFill>
                  <a:schemeClr val="accent2"/>
                </a:solidFill>
              </a:rPr>
              <a:t>даје</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у виду </a:t>
            </a:r>
            <a:r>
              <a:rPr lang="sr-Latn-RS" sz="2400" dirty="0" smtClean="0">
                <a:solidFill>
                  <a:schemeClr val="accent2"/>
                </a:solidFill>
              </a:rPr>
              <a:t>накнаде</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право својине на другој непокретности на коју прелази по сили закона хипотека која се налазила на експроприсаној непокретности</a:t>
            </a:r>
            <a:r>
              <a:rPr lang="sr-Latn-RS" sz="2400" dirty="0" smtClean="0">
                <a:solidFill>
                  <a:schemeClr val="accent2"/>
                </a:solidFill>
              </a:rPr>
              <a:t>.</a:t>
            </a:r>
            <a:r>
              <a:rPr lang="sr-Cyrl-RS" sz="2400" dirty="0" smtClean="0">
                <a:solidFill>
                  <a:schemeClr val="accent2"/>
                </a:solidFill>
              </a:rPr>
              <a:t> </a:t>
            </a:r>
            <a:r>
              <a:rPr lang="sr-Latn-RS" sz="2400" dirty="0" smtClean="0">
                <a:solidFill>
                  <a:schemeClr val="accent2"/>
                </a:solidFill>
              </a:rPr>
              <a:t>Међутим</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правило је да се </a:t>
            </a:r>
            <a:r>
              <a:rPr lang="sr-Latn-RS" sz="2400" dirty="0" smtClean="0">
                <a:solidFill>
                  <a:schemeClr val="accent2"/>
                </a:solidFill>
              </a:rPr>
              <a:t>нак</a:t>
            </a:r>
            <a:r>
              <a:rPr lang="sr-Cyrl-RS" sz="2400" dirty="0" smtClean="0">
                <a:solidFill>
                  <a:schemeClr val="accent2"/>
                </a:solidFill>
              </a:rPr>
              <a:t>на</a:t>
            </a:r>
            <a:r>
              <a:rPr lang="sr-Latn-RS" sz="2400" dirty="0" smtClean="0">
                <a:solidFill>
                  <a:schemeClr val="accent2"/>
                </a:solidFill>
              </a:rPr>
              <a:t>да </a:t>
            </a:r>
            <a:r>
              <a:rPr lang="sr-Latn-RS" sz="2400" dirty="0">
                <a:solidFill>
                  <a:schemeClr val="accent2"/>
                </a:solidFill>
              </a:rPr>
              <a:t>исплаћује у новцу у висини тржишне вредности експроприсане непокретности, </a:t>
            </a:r>
            <a:r>
              <a:rPr lang="sr-Latn-RS" sz="2400" dirty="0" smtClean="0">
                <a:solidFill>
                  <a:schemeClr val="accent2"/>
                </a:solidFill>
              </a:rPr>
              <a:t>међутим</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Закон о експропријацији не регулише да ли се тај новац исплаћује на име намирења хипотекарних поверилаца од висине њиховог обезбеђеног потраживања</a:t>
            </a:r>
            <a:r>
              <a:rPr lang="sr-Latn-RS" sz="2400" dirty="0" smtClean="0">
                <a:solidFill>
                  <a:schemeClr val="accent2"/>
                </a:solidFill>
              </a:rPr>
              <a:t>.</a:t>
            </a:r>
            <a:r>
              <a:rPr lang="sr-Cyrl-RS" sz="2400" dirty="0" smtClean="0">
                <a:solidFill>
                  <a:schemeClr val="accent2"/>
                </a:solidFill>
              </a:rPr>
              <a:t> </a:t>
            </a:r>
            <a:r>
              <a:rPr lang="sr-Latn-RS" sz="2400" dirty="0" smtClean="0">
                <a:solidFill>
                  <a:schemeClr val="accent2"/>
                </a:solidFill>
              </a:rPr>
              <a:t>Мишљења смо </a:t>
            </a:r>
            <a:r>
              <a:rPr lang="sr-Latn-RS" sz="2400" dirty="0">
                <a:solidFill>
                  <a:schemeClr val="accent2"/>
                </a:solidFill>
              </a:rPr>
              <a:t>да се приликом попуњвања ове правне празнине посебно у стечајном </a:t>
            </a:r>
            <a:r>
              <a:rPr lang="sr-Latn-RS" sz="2400" dirty="0" smtClean="0">
                <a:solidFill>
                  <a:schemeClr val="accent2"/>
                </a:solidFill>
              </a:rPr>
              <a:t>поступку </a:t>
            </a:r>
            <a:r>
              <a:rPr lang="sr-Latn-RS" sz="2400" dirty="0">
                <a:solidFill>
                  <a:schemeClr val="accent2"/>
                </a:solidFill>
              </a:rPr>
              <a:t>мора поћи од начела и циљева вођења стечајног </a:t>
            </a:r>
            <a:r>
              <a:rPr lang="sr-Latn-RS" sz="2400" dirty="0" smtClean="0">
                <a:solidFill>
                  <a:schemeClr val="accent2"/>
                </a:solidFill>
              </a:rPr>
              <a:t>поступка</a:t>
            </a:r>
            <a:r>
              <a:rPr lang="sr-Cyrl-RS" sz="2400" dirty="0" smtClean="0">
                <a:solidFill>
                  <a:schemeClr val="accent2"/>
                </a:solidFill>
              </a:rPr>
              <a:t>,</a:t>
            </a:r>
            <a:r>
              <a:rPr lang="sr-Latn-RS" sz="2400" dirty="0" smtClean="0">
                <a:solidFill>
                  <a:schemeClr val="accent2"/>
                </a:solidFill>
              </a:rPr>
              <a:t> </a:t>
            </a:r>
            <a:r>
              <a:rPr lang="sr-Latn-RS" sz="2400" dirty="0">
                <a:solidFill>
                  <a:schemeClr val="accent2"/>
                </a:solidFill>
              </a:rPr>
              <a:t>који омогућавању привилиеговано намирење разлучних поверилаца тако да се накнада аналогно има сматрати ценом оствареном приликом продаје непокретности из које разлучни и заложни повериоци имају право на приоритетно намирење.</a:t>
            </a:r>
            <a:endParaRPr lang="en-US" sz="2400" dirty="0">
              <a:solidFill>
                <a:schemeClr val="accent2"/>
              </a:solidFill>
            </a:endParaRPr>
          </a:p>
          <a:p>
            <a:pPr marL="0" indent="0">
              <a:buNone/>
            </a:pPr>
            <a:endParaRPr lang="en-US" dirty="0"/>
          </a:p>
        </p:txBody>
      </p:sp>
    </p:spTree>
    <p:extLst>
      <p:ext uri="{BB962C8B-B14F-4D97-AF65-F5344CB8AC3E}">
        <p14:creationId xmlns:p14="http://schemas.microsoft.com/office/powerpoint/2010/main" val="160047116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480647"/>
            <a:ext cx="8596668" cy="5560716"/>
          </a:xfrm>
        </p:spPr>
        <p:txBody>
          <a:bodyPr>
            <a:normAutofit fontScale="62500" lnSpcReduction="20000"/>
          </a:bodyPr>
          <a:lstStyle/>
          <a:p>
            <a:pPr marL="0" indent="0">
              <a:buNone/>
            </a:pPr>
            <a:endParaRPr lang="sr-Latn-RS" sz="3800" dirty="0"/>
          </a:p>
          <a:p>
            <a:pPr marL="0" indent="0">
              <a:buNone/>
            </a:pPr>
            <a:endParaRPr lang="sr-Latn-RS" sz="3800" dirty="0" smtClean="0"/>
          </a:p>
          <a:p>
            <a:r>
              <a:rPr lang="sr-Cyrl-RS" sz="3800" dirty="0">
                <a:solidFill>
                  <a:schemeClr val="accent2"/>
                </a:solidFill>
              </a:rPr>
              <a:t>1. Закон о принудном поравнању, стечају и ликвидацији ("Сл. лист СФРЈ", бр. 84/89 и "Сл. лист СРЈ", бр. 37/93 и 28/96)</a:t>
            </a:r>
            <a:endParaRPr lang="en-US" sz="3800" dirty="0">
              <a:solidFill>
                <a:schemeClr val="accent2"/>
              </a:solidFill>
            </a:endParaRPr>
          </a:p>
          <a:p>
            <a:r>
              <a:rPr lang="sr-Cyrl-RS" sz="3800" dirty="0">
                <a:solidFill>
                  <a:schemeClr val="accent2"/>
                </a:solidFill>
              </a:rPr>
              <a:t>2. Закон о стечајном поступку ("Сл. гласник РС", бр. 84/2004 и 85/2005 - др. закон)</a:t>
            </a:r>
            <a:endParaRPr lang="en-US" sz="3800" dirty="0">
              <a:solidFill>
                <a:schemeClr val="accent2"/>
              </a:solidFill>
            </a:endParaRPr>
          </a:p>
          <a:p>
            <a:r>
              <a:rPr lang="sr-Cyrl-RS" sz="3800" dirty="0">
                <a:solidFill>
                  <a:schemeClr val="accent2"/>
                </a:solidFill>
              </a:rPr>
              <a:t>3. Закон о стечају ("Сл. гласник РС", бр. 104/2009, 99/2011 - др. закон, 71/2012 - одлука УС)</a:t>
            </a:r>
            <a:endParaRPr lang="en-US" sz="3800" dirty="0">
              <a:solidFill>
                <a:schemeClr val="accent2"/>
              </a:solidFill>
            </a:endParaRPr>
          </a:p>
          <a:p>
            <a:r>
              <a:rPr lang="sr-Cyrl-RS" sz="3800" dirty="0">
                <a:solidFill>
                  <a:schemeClr val="accent2"/>
                </a:solidFill>
              </a:rPr>
              <a:t>4. Закон о стечају ("Сл. гласник РС", бр. 104/2009, 99/2011 - др. закон, 71/2012 - одлука УС, 83/2014)</a:t>
            </a:r>
            <a:endParaRPr lang="en-US" sz="3800" dirty="0">
              <a:solidFill>
                <a:schemeClr val="accent2"/>
              </a:solidFill>
            </a:endParaRPr>
          </a:p>
          <a:p>
            <a:r>
              <a:rPr lang="sr-Cyrl-RS" sz="3800" dirty="0">
                <a:solidFill>
                  <a:schemeClr val="accent2"/>
                </a:solidFill>
              </a:rPr>
              <a:t>5. Закон о стечају ("Сл. гласник РС", бр. 104/2009, 99/2011 - др. закон, 71/2012 - одлука УС, 83/2014, 113/2017, 44/2018 и 95/2018)</a:t>
            </a:r>
            <a:endParaRPr lang="en-US" sz="3800" dirty="0">
              <a:solidFill>
                <a:schemeClr val="accent2"/>
              </a:solidFill>
            </a:endParaRPr>
          </a:p>
          <a:p>
            <a:pPr marL="0" indent="0">
              <a:buNone/>
            </a:pPr>
            <a:endParaRPr lang="en-US" sz="3800" dirty="0"/>
          </a:p>
        </p:txBody>
      </p:sp>
    </p:spTree>
    <p:extLst>
      <p:ext uri="{BB962C8B-B14F-4D97-AF65-F5344CB8AC3E}">
        <p14:creationId xmlns:p14="http://schemas.microsoft.com/office/powerpoint/2010/main" val="50552572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39263"/>
            <a:ext cx="8596668" cy="5502100"/>
          </a:xfrm>
        </p:spPr>
        <p:txBody>
          <a:bodyPr>
            <a:normAutofit/>
          </a:bodyPr>
          <a:lstStyle/>
          <a:p>
            <a:pPr marL="0" indent="0" algn="ctr">
              <a:buNone/>
            </a:pPr>
            <a:endParaRPr lang="sr-Cyrl-RS" sz="4400" b="1" dirty="0" smtClean="0"/>
          </a:p>
          <a:p>
            <a:pPr marL="0" indent="0" algn="ctr">
              <a:buNone/>
            </a:pPr>
            <a:endParaRPr lang="sr-Cyrl-RS" sz="4400" b="1" dirty="0"/>
          </a:p>
          <a:p>
            <a:pPr marL="0" indent="0" algn="ctr">
              <a:buNone/>
            </a:pPr>
            <a:endParaRPr lang="sr-Cyrl-RS" sz="4400" b="1" dirty="0" smtClean="0"/>
          </a:p>
          <a:p>
            <a:pPr marL="0" indent="0" algn="ctr">
              <a:buNone/>
            </a:pPr>
            <a:r>
              <a:rPr lang="sr-Latn-RS" sz="4400" b="1" dirty="0" smtClean="0">
                <a:solidFill>
                  <a:schemeClr val="accent2"/>
                </a:solidFill>
              </a:rPr>
              <a:t>Закон </a:t>
            </a:r>
            <a:r>
              <a:rPr lang="sr-Latn-RS" sz="4400" b="1" dirty="0">
                <a:solidFill>
                  <a:schemeClr val="accent2"/>
                </a:solidFill>
              </a:rPr>
              <a:t>о заштити конкуренције</a:t>
            </a:r>
            <a:endParaRPr lang="en-US" sz="4400" dirty="0">
              <a:solidFill>
                <a:schemeClr val="accent2"/>
              </a:solidFill>
            </a:endParaRPr>
          </a:p>
        </p:txBody>
      </p:sp>
    </p:spTree>
    <p:extLst>
      <p:ext uri="{BB962C8B-B14F-4D97-AF65-F5344CB8AC3E}">
        <p14:creationId xmlns:p14="http://schemas.microsoft.com/office/powerpoint/2010/main" val="28783359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62709"/>
            <a:ext cx="8596668" cy="5478654"/>
          </a:xfrm>
        </p:spPr>
        <p:txBody>
          <a:bodyPr/>
          <a:lstStyle/>
          <a:p>
            <a:pPr marL="0" indent="0">
              <a:buNone/>
            </a:pPr>
            <a:endParaRPr lang="sr-Cyrl-RS" dirty="0" smtClean="0"/>
          </a:p>
          <a:p>
            <a:pPr marL="0" indent="0">
              <a:buNone/>
            </a:pPr>
            <a:endParaRPr lang="sr-Cyrl-RS" dirty="0"/>
          </a:p>
          <a:p>
            <a:pPr marL="0" indent="0">
              <a:buNone/>
            </a:pPr>
            <a:endParaRPr lang="sr-Cyrl-RS" dirty="0" smtClean="0"/>
          </a:p>
          <a:p>
            <a:pPr marL="0" indent="0" algn="just">
              <a:buNone/>
            </a:pPr>
            <a:r>
              <a:rPr lang="en-GB" dirty="0" err="1" smtClean="0">
                <a:solidFill>
                  <a:schemeClr val="accent2"/>
                </a:solidFill>
              </a:rPr>
              <a:t>Закон</a:t>
            </a:r>
            <a:r>
              <a:rPr lang="en-GB" dirty="0" smtClean="0">
                <a:solidFill>
                  <a:schemeClr val="accent2"/>
                </a:solidFill>
              </a:rPr>
              <a:t> </a:t>
            </a:r>
            <a:r>
              <a:rPr lang="en-GB" dirty="0">
                <a:solidFill>
                  <a:schemeClr val="accent2"/>
                </a:solidFill>
              </a:rPr>
              <a:t>о </a:t>
            </a:r>
            <a:r>
              <a:rPr lang="en-GB" dirty="0" err="1">
                <a:solidFill>
                  <a:schemeClr val="accent2"/>
                </a:solidFill>
              </a:rPr>
              <a:t>стечају</a:t>
            </a:r>
            <a:r>
              <a:rPr lang="sr-Latn-RS" dirty="0">
                <a:solidFill>
                  <a:schemeClr val="accent2"/>
                </a:solidFill>
              </a:rPr>
              <a:t> ("</a:t>
            </a:r>
            <a:r>
              <a:rPr lang="en-GB" dirty="0" err="1">
                <a:solidFill>
                  <a:schemeClr val="accent2"/>
                </a:solidFill>
              </a:rPr>
              <a:t>Сл</a:t>
            </a:r>
            <a:r>
              <a:rPr lang="sr-Latn-RS" dirty="0">
                <a:solidFill>
                  <a:schemeClr val="accent2"/>
                </a:solidFill>
              </a:rPr>
              <a:t>. </a:t>
            </a:r>
            <a:r>
              <a:rPr lang="en-GB" dirty="0" err="1">
                <a:solidFill>
                  <a:schemeClr val="accent2"/>
                </a:solidFill>
              </a:rPr>
              <a:t>гласник</a:t>
            </a:r>
            <a:r>
              <a:rPr lang="en-GB" dirty="0">
                <a:solidFill>
                  <a:schemeClr val="accent2"/>
                </a:solidFill>
              </a:rPr>
              <a:t> РС</a:t>
            </a:r>
            <a:r>
              <a:rPr lang="sr-Latn-RS" dirty="0">
                <a:solidFill>
                  <a:schemeClr val="accent2"/>
                </a:solidFill>
              </a:rPr>
              <a:t>", </a:t>
            </a:r>
            <a:r>
              <a:rPr lang="en-GB" dirty="0" err="1">
                <a:solidFill>
                  <a:schemeClr val="accent2"/>
                </a:solidFill>
              </a:rPr>
              <a:t>бр</a:t>
            </a:r>
            <a:r>
              <a:rPr lang="sr-Latn-RS" dirty="0">
                <a:solidFill>
                  <a:schemeClr val="accent2"/>
                </a:solidFill>
              </a:rPr>
              <a:t>. 104/2009, 99/2011 - </a:t>
            </a:r>
            <a:r>
              <a:rPr lang="en-GB" dirty="0" err="1">
                <a:solidFill>
                  <a:schemeClr val="accent2"/>
                </a:solidFill>
              </a:rPr>
              <a:t>др</a:t>
            </a:r>
            <a:r>
              <a:rPr lang="sr-Latn-RS" dirty="0">
                <a:solidFill>
                  <a:schemeClr val="accent2"/>
                </a:solidFill>
              </a:rPr>
              <a:t>. </a:t>
            </a:r>
            <a:r>
              <a:rPr lang="en-GB" dirty="0" err="1">
                <a:solidFill>
                  <a:schemeClr val="accent2"/>
                </a:solidFill>
              </a:rPr>
              <a:t>закон</a:t>
            </a:r>
            <a:r>
              <a:rPr lang="sr-Latn-RS" dirty="0">
                <a:solidFill>
                  <a:schemeClr val="accent2"/>
                </a:solidFill>
              </a:rPr>
              <a:t>, 71/2012 - </a:t>
            </a:r>
            <a:r>
              <a:rPr lang="en-GB" dirty="0" err="1">
                <a:solidFill>
                  <a:schemeClr val="accent2"/>
                </a:solidFill>
              </a:rPr>
              <a:t>одлука</a:t>
            </a:r>
            <a:r>
              <a:rPr lang="en-GB" dirty="0">
                <a:solidFill>
                  <a:schemeClr val="accent2"/>
                </a:solidFill>
              </a:rPr>
              <a:t> УС</a:t>
            </a:r>
            <a:r>
              <a:rPr lang="sr-Latn-RS" dirty="0">
                <a:solidFill>
                  <a:schemeClr val="accent2"/>
                </a:solidFill>
              </a:rPr>
              <a:t>, 83/2014) </a:t>
            </a:r>
            <a:r>
              <a:rPr lang="en-GB" dirty="0">
                <a:solidFill>
                  <a:schemeClr val="accent2"/>
                </a:solidFill>
              </a:rPr>
              <a:t>у </a:t>
            </a:r>
            <a:r>
              <a:rPr lang="en-GB" dirty="0" err="1">
                <a:solidFill>
                  <a:schemeClr val="accent2"/>
                </a:solidFill>
              </a:rPr>
              <a:t>својим</a:t>
            </a:r>
            <a:r>
              <a:rPr lang="en-GB" dirty="0">
                <a:solidFill>
                  <a:schemeClr val="accent2"/>
                </a:solidFill>
              </a:rPr>
              <a:t> </a:t>
            </a:r>
            <a:r>
              <a:rPr lang="en-GB" dirty="0" err="1">
                <a:solidFill>
                  <a:schemeClr val="accent2"/>
                </a:solidFill>
              </a:rPr>
              <a:t>одредбама</a:t>
            </a:r>
            <a:r>
              <a:rPr lang="en-GB" dirty="0">
                <a:solidFill>
                  <a:schemeClr val="accent2"/>
                </a:solidFill>
              </a:rPr>
              <a:t> </a:t>
            </a:r>
            <a:r>
              <a:rPr lang="en-GB" dirty="0" err="1">
                <a:solidFill>
                  <a:schemeClr val="accent2"/>
                </a:solidFill>
              </a:rPr>
              <a:t>члану</a:t>
            </a:r>
            <a:r>
              <a:rPr lang="sr-Latn-RS" dirty="0">
                <a:solidFill>
                  <a:schemeClr val="accent2"/>
                </a:solidFill>
              </a:rPr>
              <a:t> 132. </a:t>
            </a:r>
            <a:r>
              <a:rPr lang="en-GB" dirty="0">
                <a:solidFill>
                  <a:schemeClr val="accent2"/>
                </a:solidFill>
              </a:rPr>
              <a:t>и </a:t>
            </a:r>
            <a:r>
              <a:rPr lang="en-GB" dirty="0" err="1">
                <a:solidFill>
                  <a:schemeClr val="accent2"/>
                </a:solidFill>
              </a:rPr>
              <a:t>члану</a:t>
            </a:r>
            <a:r>
              <a:rPr lang="sr-Latn-RS" dirty="0">
                <a:solidFill>
                  <a:schemeClr val="accent2"/>
                </a:solidFill>
              </a:rPr>
              <a:t> 135. </a:t>
            </a:r>
            <a:r>
              <a:rPr lang="en-GB" dirty="0" err="1">
                <a:solidFill>
                  <a:schemeClr val="accent2"/>
                </a:solidFill>
              </a:rPr>
              <a:t>прописивао</a:t>
            </a:r>
            <a:r>
              <a:rPr lang="en-GB" dirty="0">
                <a:solidFill>
                  <a:schemeClr val="accent2"/>
                </a:solidFill>
              </a:rPr>
              <a:t> </a:t>
            </a:r>
            <a:r>
              <a:rPr lang="en-GB" dirty="0" err="1">
                <a:solidFill>
                  <a:schemeClr val="accent2"/>
                </a:solidFill>
              </a:rPr>
              <a:t>је</a:t>
            </a:r>
            <a:r>
              <a:rPr lang="en-GB" dirty="0">
                <a:solidFill>
                  <a:schemeClr val="accent2"/>
                </a:solidFill>
              </a:rPr>
              <a:t> </a:t>
            </a:r>
            <a:r>
              <a:rPr lang="en-GB" dirty="0" err="1">
                <a:solidFill>
                  <a:schemeClr val="accent2"/>
                </a:solidFill>
              </a:rPr>
              <a:t>да</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продаја</a:t>
            </a:r>
            <a:r>
              <a:rPr lang="en-GB" dirty="0">
                <a:solidFill>
                  <a:schemeClr val="accent2"/>
                </a:solidFill>
              </a:rPr>
              <a:t> </a:t>
            </a:r>
            <a:r>
              <a:rPr lang="en-GB" dirty="0" err="1">
                <a:solidFill>
                  <a:schemeClr val="accent2"/>
                </a:solidFill>
              </a:rPr>
              <a:t>целокупне</a:t>
            </a:r>
            <a:r>
              <a:rPr lang="en-GB" dirty="0">
                <a:solidFill>
                  <a:schemeClr val="accent2"/>
                </a:solidFill>
              </a:rPr>
              <a:t> </a:t>
            </a:r>
            <a:r>
              <a:rPr lang="en-GB" dirty="0" err="1">
                <a:solidFill>
                  <a:schemeClr val="accent2"/>
                </a:solidFill>
              </a:rPr>
              <a:t>имовине</a:t>
            </a:r>
            <a:r>
              <a:rPr lang="en-GB" dirty="0">
                <a:solidFill>
                  <a:schemeClr val="accent2"/>
                </a:solidFill>
              </a:rPr>
              <a:t> </a:t>
            </a:r>
            <a:r>
              <a:rPr lang="en-GB" dirty="0" err="1">
                <a:solidFill>
                  <a:schemeClr val="accent2"/>
                </a:solidFill>
              </a:rPr>
              <a:t>стечајног</a:t>
            </a:r>
            <a:r>
              <a:rPr lang="en-GB" dirty="0">
                <a:solidFill>
                  <a:schemeClr val="accent2"/>
                </a:solidFill>
              </a:rPr>
              <a:t> </a:t>
            </a:r>
            <a:r>
              <a:rPr lang="en-GB" dirty="0" err="1">
                <a:solidFill>
                  <a:schemeClr val="accent2"/>
                </a:solidFill>
              </a:rPr>
              <a:t>дужника</a:t>
            </a:r>
            <a:r>
              <a:rPr lang="en-GB" dirty="0">
                <a:solidFill>
                  <a:schemeClr val="accent2"/>
                </a:solidFill>
              </a:rPr>
              <a:t> </a:t>
            </a:r>
            <a:r>
              <a:rPr lang="en-GB" dirty="0" err="1">
                <a:solidFill>
                  <a:schemeClr val="accent2"/>
                </a:solidFill>
              </a:rPr>
              <a:t>или</a:t>
            </a:r>
            <a:r>
              <a:rPr lang="en-GB" dirty="0">
                <a:solidFill>
                  <a:schemeClr val="accent2"/>
                </a:solidFill>
              </a:rPr>
              <a:t> </a:t>
            </a:r>
            <a:r>
              <a:rPr lang="en-GB" dirty="0" err="1">
                <a:solidFill>
                  <a:schemeClr val="accent2"/>
                </a:solidFill>
              </a:rPr>
              <a:t>имовинске</a:t>
            </a:r>
            <a:r>
              <a:rPr lang="en-GB" dirty="0">
                <a:solidFill>
                  <a:schemeClr val="accent2"/>
                </a:solidFill>
              </a:rPr>
              <a:t> </a:t>
            </a:r>
            <a:r>
              <a:rPr lang="en-GB" dirty="0" err="1">
                <a:solidFill>
                  <a:schemeClr val="accent2"/>
                </a:solidFill>
              </a:rPr>
              <a:t>целине</a:t>
            </a:r>
            <a:r>
              <a:rPr lang="en-GB" dirty="0">
                <a:solidFill>
                  <a:schemeClr val="accent2"/>
                </a:solidFill>
              </a:rPr>
              <a:t> </a:t>
            </a:r>
            <a:r>
              <a:rPr lang="en-GB" dirty="0" err="1">
                <a:solidFill>
                  <a:schemeClr val="accent2"/>
                </a:solidFill>
              </a:rPr>
              <a:t>не</a:t>
            </a:r>
            <a:r>
              <a:rPr lang="en-GB" dirty="0">
                <a:solidFill>
                  <a:schemeClr val="accent2"/>
                </a:solidFill>
              </a:rPr>
              <a:t> </a:t>
            </a:r>
            <a:r>
              <a:rPr lang="en-GB" dirty="0" err="1">
                <a:solidFill>
                  <a:schemeClr val="accent2"/>
                </a:solidFill>
              </a:rPr>
              <a:t>може</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вршити</a:t>
            </a:r>
            <a:r>
              <a:rPr lang="en-GB" dirty="0">
                <a:solidFill>
                  <a:schemeClr val="accent2"/>
                </a:solidFill>
              </a:rPr>
              <a:t> </a:t>
            </a:r>
            <a:r>
              <a:rPr lang="en-GB" dirty="0" err="1">
                <a:solidFill>
                  <a:schemeClr val="accent2"/>
                </a:solidFill>
              </a:rPr>
              <a:t>супротно</a:t>
            </a:r>
            <a:r>
              <a:rPr lang="en-GB" dirty="0">
                <a:solidFill>
                  <a:schemeClr val="accent2"/>
                </a:solidFill>
              </a:rPr>
              <a:t> </a:t>
            </a:r>
            <a:r>
              <a:rPr lang="en-GB" dirty="0" err="1">
                <a:solidFill>
                  <a:schemeClr val="accent2"/>
                </a:solidFill>
              </a:rPr>
              <a:t>одредбама</a:t>
            </a:r>
            <a:r>
              <a:rPr lang="en-GB" dirty="0">
                <a:solidFill>
                  <a:schemeClr val="accent2"/>
                </a:solidFill>
              </a:rPr>
              <a:t> </a:t>
            </a:r>
            <a:r>
              <a:rPr lang="en-GB" dirty="0" err="1">
                <a:solidFill>
                  <a:schemeClr val="accent2"/>
                </a:solidFill>
              </a:rPr>
              <a:t>закона</a:t>
            </a:r>
            <a:r>
              <a:rPr lang="en-GB" dirty="0">
                <a:solidFill>
                  <a:schemeClr val="accent2"/>
                </a:solidFill>
              </a:rPr>
              <a:t> </a:t>
            </a:r>
            <a:r>
              <a:rPr lang="en-GB" dirty="0" err="1">
                <a:solidFill>
                  <a:schemeClr val="accent2"/>
                </a:solidFill>
              </a:rPr>
              <a:t>којим</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уређује</a:t>
            </a:r>
            <a:r>
              <a:rPr lang="en-GB" dirty="0">
                <a:solidFill>
                  <a:schemeClr val="accent2"/>
                </a:solidFill>
              </a:rPr>
              <a:t> </a:t>
            </a:r>
            <a:r>
              <a:rPr lang="en-GB" dirty="0" err="1">
                <a:solidFill>
                  <a:schemeClr val="accent2"/>
                </a:solidFill>
              </a:rPr>
              <a:t>заштита</a:t>
            </a:r>
            <a:r>
              <a:rPr lang="en-GB" dirty="0">
                <a:solidFill>
                  <a:schemeClr val="accent2"/>
                </a:solidFill>
              </a:rPr>
              <a:t> </a:t>
            </a:r>
            <a:r>
              <a:rPr lang="en-GB" dirty="0" err="1">
                <a:solidFill>
                  <a:schemeClr val="accent2"/>
                </a:solidFill>
              </a:rPr>
              <a:t>конкуренције</a:t>
            </a:r>
            <a:r>
              <a:rPr lang="sr-Latn-RS" dirty="0">
                <a:solidFill>
                  <a:schemeClr val="accent2"/>
                </a:solidFill>
              </a:rPr>
              <a:t>, </a:t>
            </a:r>
            <a:r>
              <a:rPr lang="en-GB" dirty="0">
                <a:solidFill>
                  <a:schemeClr val="accent2"/>
                </a:solidFill>
              </a:rPr>
              <a:t>а </a:t>
            </a:r>
            <a:r>
              <a:rPr lang="en-GB" dirty="0" err="1">
                <a:solidFill>
                  <a:schemeClr val="accent2"/>
                </a:solidFill>
              </a:rPr>
              <a:t>орган</a:t>
            </a:r>
            <a:r>
              <a:rPr lang="en-GB" dirty="0">
                <a:solidFill>
                  <a:schemeClr val="accent2"/>
                </a:solidFill>
              </a:rPr>
              <a:t> </a:t>
            </a:r>
            <a:r>
              <a:rPr lang="en-GB" dirty="0" err="1">
                <a:solidFill>
                  <a:schemeClr val="accent2"/>
                </a:solidFill>
              </a:rPr>
              <a:t>надлежан</a:t>
            </a:r>
            <a:r>
              <a:rPr lang="en-GB" dirty="0">
                <a:solidFill>
                  <a:schemeClr val="accent2"/>
                </a:solidFill>
              </a:rPr>
              <a:t> </a:t>
            </a:r>
            <a:r>
              <a:rPr lang="en-GB" dirty="0" err="1">
                <a:solidFill>
                  <a:schemeClr val="accent2"/>
                </a:solidFill>
              </a:rPr>
              <a:t>за</a:t>
            </a:r>
            <a:r>
              <a:rPr lang="en-GB" dirty="0">
                <a:solidFill>
                  <a:schemeClr val="accent2"/>
                </a:solidFill>
              </a:rPr>
              <a:t> </a:t>
            </a:r>
            <a:r>
              <a:rPr lang="en-GB" dirty="0" err="1">
                <a:solidFill>
                  <a:schemeClr val="accent2"/>
                </a:solidFill>
              </a:rPr>
              <a:t>заштиту</a:t>
            </a:r>
            <a:r>
              <a:rPr lang="en-GB" dirty="0">
                <a:solidFill>
                  <a:schemeClr val="accent2"/>
                </a:solidFill>
              </a:rPr>
              <a:t> </a:t>
            </a:r>
            <a:r>
              <a:rPr lang="en-GB" dirty="0" err="1">
                <a:solidFill>
                  <a:schemeClr val="accent2"/>
                </a:solidFill>
              </a:rPr>
              <a:t>конкуренције</a:t>
            </a:r>
            <a:r>
              <a:rPr lang="en-GB" dirty="0">
                <a:solidFill>
                  <a:schemeClr val="accent2"/>
                </a:solidFill>
              </a:rPr>
              <a:t> </a:t>
            </a:r>
            <a:r>
              <a:rPr lang="en-GB" dirty="0" err="1">
                <a:solidFill>
                  <a:schemeClr val="accent2"/>
                </a:solidFill>
              </a:rPr>
              <a:t>поступа</a:t>
            </a:r>
            <a:r>
              <a:rPr lang="en-GB" dirty="0">
                <a:solidFill>
                  <a:schemeClr val="accent2"/>
                </a:solidFill>
              </a:rPr>
              <a:t> </a:t>
            </a:r>
            <a:r>
              <a:rPr lang="en-GB" dirty="0" err="1">
                <a:solidFill>
                  <a:schemeClr val="accent2"/>
                </a:solidFill>
              </a:rPr>
              <a:t>са</a:t>
            </a:r>
            <a:r>
              <a:rPr lang="en-GB" dirty="0">
                <a:solidFill>
                  <a:schemeClr val="accent2"/>
                </a:solidFill>
              </a:rPr>
              <a:t> </a:t>
            </a:r>
            <a:r>
              <a:rPr lang="en-GB" dirty="0" err="1">
                <a:solidFill>
                  <a:schemeClr val="accent2"/>
                </a:solidFill>
              </a:rPr>
              <a:t>нарочитом</a:t>
            </a:r>
            <a:r>
              <a:rPr lang="en-GB" dirty="0">
                <a:solidFill>
                  <a:schemeClr val="accent2"/>
                </a:solidFill>
              </a:rPr>
              <a:t> </a:t>
            </a:r>
            <a:r>
              <a:rPr lang="en-GB" dirty="0" err="1">
                <a:solidFill>
                  <a:schemeClr val="accent2"/>
                </a:solidFill>
              </a:rPr>
              <a:t>хитношћу</a:t>
            </a:r>
            <a:r>
              <a:rPr lang="en-GB" dirty="0">
                <a:solidFill>
                  <a:schemeClr val="accent2"/>
                </a:solidFill>
              </a:rPr>
              <a:t> и у </a:t>
            </a:r>
            <a:r>
              <a:rPr lang="en-GB" dirty="0" err="1">
                <a:solidFill>
                  <a:schemeClr val="accent2"/>
                </a:solidFill>
              </a:rPr>
              <a:t>скраћеном</a:t>
            </a:r>
            <a:r>
              <a:rPr lang="en-GB" dirty="0">
                <a:solidFill>
                  <a:schemeClr val="accent2"/>
                </a:solidFill>
              </a:rPr>
              <a:t> </a:t>
            </a:r>
            <a:r>
              <a:rPr lang="en-GB" dirty="0" err="1">
                <a:solidFill>
                  <a:schemeClr val="accent2"/>
                </a:solidFill>
              </a:rPr>
              <a:t>поступку</a:t>
            </a:r>
            <a:r>
              <a:rPr lang="sr-Latn-RS" dirty="0" smtClean="0">
                <a:solidFill>
                  <a:schemeClr val="accent2"/>
                </a:solidFill>
              </a:rPr>
              <a:t>.</a:t>
            </a:r>
            <a:r>
              <a:rPr lang="sr-Cyrl-RS" dirty="0" smtClean="0">
                <a:solidFill>
                  <a:schemeClr val="accent2"/>
                </a:solidFill>
              </a:rPr>
              <a:t> </a:t>
            </a:r>
            <a:r>
              <a:rPr lang="en-GB" dirty="0" err="1" smtClean="0">
                <a:solidFill>
                  <a:schemeClr val="accent2"/>
                </a:solidFill>
              </a:rPr>
              <a:t>Такође</a:t>
            </a:r>
            <a:r>
              <a:rPr lang="sr-Cyrl-RS" dirty="0" smtClean="0">
                <a:solidFill>
                  <a:schemeClr val="accent2"/>
                </a:solidFill>
              </a:rPr>
              <a:t>,</a:t>
            </a:r>
            <a:r>
              <a:rPr lang="en-GB" dirty="0" smtClean="0">
                <a:solidFill>
                  <a:schemeClr val="accent2"/>
                </a:solidFill>
              </a:rPr>
              <a:t> </a:t>
            </a:r>
            <a:r>
              <a:rPr lang="en-GB" dirty="0" err="1">
                <a:solidFill>
                  <a:schemeClr val="accent2"/>
                </a:solidFill>
              </a:rPr>
              <a:t>продаја</a:t>
            </a:r>
            <a:r>
              <a:rPr lang="en-GB" dirty="0">
                <a:solidFill>
                  <a:schemeClr val="accent2"/>
                </a:solidFill>
              </a:rPr>
              <a:t> </a:t>
            </a:r>
            <a:r>
              <a:rPr lang="en-GB" dirty="0" err="1">
                <a:solidFill>
                  <a:schemeClr val="accent2"/>
                </a:solidFill>
              </a:rPr>
              <a:t>стечајног</a:t>
            </a:r>
            <a:r>
              <a:rPr lang="en-GB" dirty="0">
                <a:solidFill>
                  <a:schemeClr val="accent2"/>
                </a:solidFill>
              </a:rPr>
              <a:t> </a:t>
            </a:r>
            <a:r>
              <a:rPr lang="en-GB" dirty="0" err="1">
                <a:solidFill>
                  <a:schemeClr val="accent2"/>
                </a:solidFill>
              </a:rPr>
              <a:t>дужника</a:t>
            </a:r>
            <a:r>
              <a:rPr lang="en-GB" dirty="0">
                <a:solidFill>
                  <a:schemeClr val="accent2"/>
                </a:solidFill>
              </a:rPr>
              <a:t> </a:t>
            </a:r>
            <a:r>
              <a:rPr lang="en-GB" dirty="0" err="1">
                <a:solidFill>
                  <a:schemeClr val="accent2"/>
                </a:solidFill>
              </a:rPr>
              <a:t>као</a:t>
            </a:r>
            <a:r>
              <a:rPr lang="en-GB" dirty="0">
                <a:solidFill>
                  <a:schemeClr val="accent2"/>
                </a:solidFill>
              </a:rPr>
              <a:t> </a:t>
            </a:r>
            <a:r>
              <a:rPr lang="en-GB" dirty="0" err="1">
                <a:solidFill>
                  <a:schemeClr val="accent2"/>
                </a:solidFill>
              </a:rPr>
              <a:t>правног</a:t>
            </a:r>
            <a:r>
              <a:rPr lang="en-GB" dirty="0">
                <a:solidFill>
                  <a:schemeClr val="accent2"/>
                </a:solidFill>
              </a:rPr>
              <a:t> </a:t>
            </a:r>
            <a:r>
              <a:rPr lang="en-GB" dirty="0" err="1">
                <a:solidFill>
                  <a:schemeClr val="accent2"/>
                </a:solidFill>
              </a:rPr>
              <a:t>лица</a:t>
            </a:r>
            <a:r>
              <a:rPr lang="en-GB" dirty="0">
                <a:solidFill>
                  <a:schemeClr val="accent2"/>
                </a:solidFill>
              </a:rPr>
              <a:t> </a:t>
            </a:r>
            <a:r>
              <a:rPr lang="en-GB" dirty="0" err="1">
                <a:solidFill>
                  <a:schemeClr val="accent2"/>
                </a:solidFill>
              </a:rPr>
              <a:t>није</a:t>
            </a:r>
            <a:r>
              <a:rPr lang="en-GB" dirty="0">
                <a:solidFill>
                  <a:schemeClr val="accent2"/>
                </a:solidFill>
              </a:rPr>
              <a:t> </a:t>
            </a:r>
            <a:r>
              <a:rPr lang="en-GB" dirty="0" err="1">
                <a:solidFill>
                  <a:schemeClr val="accent2"/>
                </a:solidFill>
              </a:rPr>
              <a:t>могла</a:t>
            </a:r>
            <a:r>
              <a:rPr lang="en-GB" dirty="0">
                <a:solidFill>
                  <a:schemeClr val="accent2"/>
                </a:solidFill>
              </a:rPr>
              <a:t> </a:t>
            </a:r>
            <a:r>
              <a:rPr lang="en-GB" dirty="0" err="1">
                <a:solidFill>
                  <a:schemeClr val="accent2"/>
                </a:solidFill>
              </a:rPr>
              <a:t>бити</a:t>
            </a:r>
            <a:r>
              <a:rPr lang="en-GB" dirty="0">
                <a:solidFill>
                  <a:schemeClr val="accent2"/>
                </a:solidFill>
              </a:rPr>
              <a:t> </a:t>
            </a:r>
            <a:r>
              <a:rPr lang="en-GB" dirty="0" err="1">
                <a:solidFill>
                  <a:schemeClr val="accent2"/>
                </a:solidFill>
              </a:rPr>
              <a:t>извршена</a:t>
            </a:r>
            <a:r>
              <a:rPr lang="sr-Latn-RS" dirty="0">
                <a:solidFill>
                  <a:schemeClr val="accent2"/>
                </a:solidFill>
              </a:rPr>
              <a:t> </a:t>
            </a:r>
            <a:r>
              <a:rPr lang="en-GB" dirty="0" err="1" smtClean="0">
                <a:solidFill>
                  <a:schemeClr val="accent2"/>
                </a:solidFill>
              </a:rPr>
              <a:t>ако</a:t>
            </a:r>
            <a:r>
              <a:rPr lang="en-GB" dirty="0" smtClean="0">
                <a:solidFill>
                  <a:schemeClr val="accent2"/>
                </a:solidFill>
              </a:rPr>
              <a:t> </a:t>
            </a:r>
            <a:r>
              <a:rPr lang="en-GB" dirty="0" err="1">
                <a:solidFill>
                  <a:schemeClr val="accent2"/>
                </a:solidFill>
              </a:rPr>
              <a:t>је</a:t>
            </a:r>
            <a:r>
              <a:rPr lang="en-GB" dirty="0">
                <a:solidFill>
                  <a:schemeClr val="accent2"/>
                </a:solidFill>
              </a:rPr>
              <a:t> у </a:t>
            </a:r>
            <a:r>
              <a:rPr lang="en-GB" dirty="0" err="1">
                <a:solidFill>
                  <a:schemeClr val="accent2"/>
                </a:solidFill>
              </a:rPr>
              <a:t>супротности</a:t>
            </a:r>
            <a:r>
              <a:rPr lang="en-GB" dirty="0">
                <a:solidFill>
                  <a:schemeClr val="accent2"/>
                </a:solidFill>
              </a:rPr>
              <a:t> </a:t>
            </a:r>
            <a:r>
              <a:rPr lang="en-GB" dirty="0" err="1">
                <a:solidFill>
                  <a:schemeClr val="accent2"/>
                </a:solidFill>
              </a:rPr>
              <a:t>са</a:t>
            </a:r>
            <a:r>
              <a:rPr lang="en-GB" dirty="0">
                <a:solidFill>
                  <a:schemeClr val="accent2"/>
                </a:solidFill>
              </a:rPr>
              <a:t> </a:t>
            </a:r>
            <a:r>
              <a:rPr lang="en-GB" dirty="0" err="1">
                <a:solidFill>
                  <a:schemeClr val="accent2"/>
                </a:solidFill>
              </a:rPr>
              <a:t>одредбама</a:t>
            </a:r>
            <a:r>
              <a:rPr lang="en-GB" dirty="0">
                <a:solidFill>
                  <a:schemeClr val="accent2"/>
                </a:solidFill>
              </a:rPr>
              <a:t> </a:t>
            </a:r>
            <a:r>
              <a:rPr lang="en-GB" dirty="0" err="1">
                <a:solidFill>
                  <a:schemeClr val="accent2"/>
                </a:solidFill>
              </a:rPr>
              <a:t>закона</a:t>
            </a:r>
            <a:r>
              <a:rPr lang="en-GB" dirty="0">
                <a:solidFill>
                  <a:schemeClr val="accent2"/>
                </a:solidFill>
              </a:rPr>
              <a:t> </a:t>
            </a:r>
            <a:r>
              <a:rPr lang="en-GB" dirty="0" err="1">
                <a:solidFill>
                  <a:schemeClr val="accent2"/>
                </a:solidFill>
              </a:rPr>
              <a:t>којим</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уређује</a:t>
            </a:r>
            <a:r>
              <a:rPr lang="en-GB" dirty="0">
                <a:solidFill>
                  <a:schemeClr val="accent2"/>
                </a:solidFill>
              </a:rPr>
              <a:t> </a:t>
            </a:r>
            <a:r>
              <a:rPr lang="en-GB" dirty="0" err="1">
                <a:solidFill>
                  <a:schemeClr val="accent2"/>
                </a:solidFill>
              </a:rPr>
              <a:t>заштита</a:t>
            </a:r>
            <a:r>
              <a:rPr lang="en-GB" dirty="0">
                <a:solidFill>
                  <a:schemeClr val="accent2"/>
                </a:solidFill>
              </a:rPr>
              <a:t> </a:t>
            </a:r>
            <a:r>
              <a:rPr lang="en-GB" dirty="0" err="1" smtClean="0">
                <a:solidFill>
                  <a:schemeClr val="accent2"/>
                </a:solidFill>
              </a:rPr>
              <a:t>конкурен</a:t>
            </a:r>
            <a:r>
              <a:rPr lang="sr-Cyrl-RS" dirty="0" smtClean="0">
                <a:solidFill>
                  <a:schemeClr val="accent2"/>
                </a:solidFill>
              </a:rPr>
              <a:t>ц</a:t>
            </a:r>
            <a:r>
              <a:rPr lang="en-GB" dirty="0" err="1" smtClean="0">
                <a:solidFill>
                  <a:schemeClr val="accent2"/>
                </a:solidFill>
              </a:rPr>
              <a:t>ије</a:t>
            </a:r>
            <a:r>
              <a:rPr lang="sr-Latn-RS" dirty="0">
                <a:solidFill>
                  <a:schemeClr val="accent2"/>
                </a:solidFill>
              </a:rPr>
              <a:t>. </a:t>
            </a:r>
            <a:r>
              <a:rPr lang="en-GB" dirty="0">
                <a:solidFill>
                  <a:schemeClr val="accent2"/>
                </a:solidFill>
              </a:rPr>
              <a:t>У </a:t>
            </a:r>
            <a:r>
              <a:rPr lang="en-GB" dirty="0" err="1" smtClean="0">
                <a:solidFill>
                  <a:schemeClr val="accent2"/>
                </a:solidFill>
              </a:rPr>
              <a:t>стечајн</a:t>
            </a:r>
            <a:r>
              <a:rPr lang="sr-Cyrl-RS" dirty="0" smtClean="0">
                <a:solidFill>
                  <a:schemeClr val="accent2"/>
                </a:solidFill>
              </a:rPr>
              <a:t>о</a:t>
            </a:r>
            <a:r>
              <a:rPr lang="en-GB" dirty="0" smtClean="0">
                <a:solidFill>
                  <a:schemeClr val="accent2"/>
                </a:solidFill>
              </a:rPr>
              <a:t>м </a:t>
            </a:r>
            <a:r>
              <a:rPr lang="en-GB" dirty="0" err="1" smtClean="0">
                <a:solidFill>
                  <a:schemeClr val="accent2"/>
                </a:solidFill>
              </a:rPr>
              <a:t>поступку</a:t>
            </a:r>
            <a:r>
              <a:rPr lang="sr-Cyrl-RS" dirty="0" smtClean="0">
                <a:solidFill>
                  <a:schemeClr val="accent2"/>
                </a:solidFill>
              </a:rPr>
              <a:t>, </a:t>
            </a:r>
            <a:r>
              <a:rPr lang="en-GB" dirty="0" err="1" smtClean="0">
                <a:solidFill>
                  <a:schemeClr val="accent2"/>
                </a:solidFill>
              </a:rPr>
              <a:t>који</a:t>
            </a:r>
            <a:r>
              <a:rPr lang="en-GB" dirty="0" smtClean="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спроводи</a:t>
            </a:r>
            <a:r>
              <a:rPr lang="en-GB" dirty="0">
                <a:solidFill>
                  <a:schemeClr val="accent2"/>
                </a:solidFill>
              </a:rPr>
              <a:t> </a:t>
            </a:r>
            <a:r>
              <a:rPr lang="en-GB" dirty="0" err="1">
                <a:solidFill>
                  <a:schemeClr val="accent2"/>
                </a:solidFill>
              </a:rPr>
              <a:t>по</a:t>
            </a:r>
            <a:r>
              <a:rPr lang="en-GB" dirty="0">
                <a:solidFill>
                  <a:schemeClr val="accent2"/>
                </a:solidFill>
              </a:rPr>
              <a:t> </a:t>
            </a:r>
            <a:r>
              <a:rPr lang="en-GB" dirty="0" err="1">
                <a:solidFill>
                  <a:schemeClr val="accent2"/>
                </a:solidFill>
              </a:rPr>
              <a:t>одредбама</a:t>
            </a:r>
            <a:r>
              <a:rPr lang="en-GB" dirty="0">
                <a:solidFill>
                  <a:schemeClr val="accent2"/>
                </a:solidFill>
              </a:rPr>
              <a:t> </a:t>
            </a:r>
            <a:r>
              <a:rPr lang="en-GB" dirty="0" err="1">
                <a:solidFill>
                  <a:schemeClr val="accent2"/>
                </a:solidFill>
              </a:rPr>
              <a:t>означеног</a:t>
            </a:r>
            <a:r>
              <a:rPr lang="en-GB" dirty="0">
                <a:solidFill>
                  <a:schemeClr val="accent2"/>
                </a:solidFill>
              </a:rPr>
              <a:t> </a:t>
            </a:r>
            <a:r>
              <a:rPr lang="en-GB" dirty="0" err="1">
                <a:solidFill>
                  <a:schemeClr val="accent2"/>
                </a:solidFill>
              </a:rPr>
              <a:t>закона</a:t>
            </a:r>
            <a:r>
              <a:rPr lang="en-GB" dirty="0">
                <a:solidFill>
                  <a:schemeClr val="accent2"/>
                </a:solidFill>
              </a:rPr>
              <a:t> </a:t>
            </a:r>
            <a:r>
              <a:rPr lang="en-GB" dirty="0" err="1">
                <a:solidFill>
                  <a:schemeClr val="accent2"/>
                </a:solidFill>
              </a:rPr>
              <a:t>уновчење</a:t>
            </a:r>
            <a:r>
              <a:rPr lang="en-GB" dirty="0">
                <a:solidFill>
                  <a:schemeClr val="accent2"/>
                </a:solidFill>
              </a:rPr>
              <a:t> </a:t>
            </a:r>
            <a:r>
              <a:rPr lang="en-GB" dirty="0" err="1">
                <a:solidFill>
                  <a:schemeClr val="accent2"/>
                </a:solidFill>
              </a:rPr>
              <a:t>имовине</a:t>
            </a:r>
            <a:r>
              <a:rPr lang="en-GB" dirty="0">
                <a:solidFill>
                  <a:schemeClr val="accent2"/>
                </a:solidFill>
              </a:rPr>
              <a:t> </a:t>
            </a:r>
            <a:r>
              <a:rPr lang="en-GB" dirty="0" err="1">
                <a:solidFill>
                  <a:schemeClr val="accent2"/>
                </a:solidFill>
              </a:rPr>
              <a:t>знатно</a:t>
            </a:r>
            <a:r>
              <a:rPr lang="en-GB" dirty="0">
                <a:solidFill>
                  <a:schemeClr val="accent2"/>
                </a:solidFill>
              </a:rPr>
              <a:t> </a:t>
            </a:r>
            <a:r>
              <a:rPr lang="en-GB" dirty="0" err="1">
                <a:solidFill>
                  <a:schemeClr val="accent2"/>
                </a:solidFill>
              </a:rPr>
              <a:t>је</a:t>
            </a:r>
            <a:r>
              <a:rPr lang="en-GB" dirty="0">
                <a:solidFill>
                  <a:schemeClr val="accent2"/>
                </a:solidFill>
              </a:rPr>
              <a:t> </a:t>
            </a:r>
            <a:r>
              <a:rPr lang="en-GB" dirty="0" err="1">
                <a:solidFill>
                  <a:schemeClr val="accent2"/>
                </a:solidFill>
              </a:rPr>
              <a:t>огранично</a:t>
            </a:r>
            <a:r>
              <a:rPr lang="en-GB" dirty="0">
                <a:solidFill>
                  <a:schemeClr val="accent2"/>
                </a:solidFill>
              </a:rPr>
              <a:t> и </a:t>
            </a:r>
            <a:r>
              <a:rPr lang="en-GB" dirty="0" err="1">
                <a:solidFill>
                  <a:schemeClr val="accent2"/>
                </a:solidFill>
              </a:rPr>
              <a:t>везано</a:t>
            </a:r>
            <a:r>
              <a:rPr lang="en-GB" dirty="0">
                <a:solidFill>
                  <a:schemeClr val="accent2"/>
                </a:solidFill>
              </a:rPr>
              <a:t> </a:t>
            </a:r>
            <a:r>
              <a:rPr lang="en-GB" dirty="0" err="1">
                <a:solidFill>
                  <a:schemeClr val="accent2"/>
                </a:solidFill>
              </a:rPr>
              <a:t>за</a:t>
            </a:r>
            <a:r>
              <a:rPr lang="en-GB" dirty="0">
                <a:solidFill>
                  <a:schemeClr val="accent2"/>
                </a:solidFill>
              </a:rPr>
              <a:t> </a:t>
            </a:r>
            <a:r>
              <a:rPr lang="en-GB" dirty="0" err="1">
                <a:solidFill>
                  <a:schemeClr val="accent2"/>
                </a:solidFill>
              </a:rPr>
              <a:t>испуњење</a:t>
            </a:r>
            <a:r>
              <a:rPr lang="en-GB" dirty="0">
                <a:solidFill>
                  <a:schemeClr val="accent2"/>
                </a:solidFill>
              </a:rPr>
              <a:t> </a:t>
            </a:r>
            <a:r>
              <a:rPr lang="en-GB" dirty="0" err="1">
                <a:solidFill>
                  <a:schemeClr val="accent2"/>
                </a:solidFill>
              </a:rPr>
              <a:t>услова</a:t>
            </a:r>
            <a:r>
              <a:rPr lang="en-GB" dirty="0">
                <a:solidFill>
                  <a:schemeClr val="accent2"/>
                </a:solidFill>
              </a:rPr>
              <a:t> </a:t>
            </a:r>
            <a:r>
              <a:rPr lang="en-GB" dirty="0" err="1">
                <a:solidFill>
                  <a:schemeClr val="accent2"/>
                </a:solidFill>
              </a:rPr>
              <a:t>из</a:t>
            </a:r>
            <a:r>
              <a:rPr lang="en-GB" dirty="0">
                <a:solidFill>
                  <a:schemeClr val="accent2"/>
                </a:solidFill>
              </a:rPr>
              <a:t> </a:t>
            </a:r>
            <a:r>
              <a:rPr lang="en-GB" dirty="0" err="1">
                <a:solidFill>
                  <a:schemeClr val="accent2"/>
                </a:solidFill>
              </a:rPr>
              <a:t>закона</a:t>
            </a:r>
            <a:r>
              <a:rPr lang="en-GB" dirty="0">
                <a:solidFill>
                  <a:schemeClr val="accent2"/>
                </a:solidFill>
              </a:rPr>
              <a:t> </a:t>
            </a:r>
            <a:r>
              <a:rPr lang="en-GB" dirty="0" err="1">
                <a:solidFill>
                  <a:schemeClr val="accent2"/>
                </a:solidFill>
              </a:rPr>
              <a:t>којим</a:t>
            </a:r>
            <a:r>
              <a:rPr lang="en-GB" dirty="0">
                <a:solidFill>
                  <a:schemeClr val="accent2"/>
                </a:solidFill>
              </a:rPr>
              <a:t> </a:t>
            </a:r>
            <a:r>
              <a:rPr lang="en-GB" dirty="0" err="1">
                <a:solidFill>
                  <a:schemeClr val="accent2"/>
                </a:solidFill>
              </a:rPr>
              <a:t>се</a:t>
            </a:r>
            <a:r>
              <a:rPr lang="en-GB" dirty="0">
                <a:solidFill>
                  <a:schemeClr val="accent2"/>
                </a:solidFill>
              </a:rPr>
              <a:t> </a:t>
            </a:r>
            <a:r>
              <a:rPr lang="en-GB" dirty="0" err="1">
                <a:solidFill>
                  <a:schemeClr val="accent2"/>
                </a:solidFill>
              </a:rPr>
              <a:t>уређује</a:t>
            </a:r>
            <a:r>
              <a:rPr lang="en-GB" dirty="0">
                <a:solidFill>
                  <a:schemeClr val="accent2"/>
                </a:solidFill>
              </a:rPr>
              <a:t> </a:t>
            </a:r>
            <a:r>
              <a:rPr lang="en-GB" dirty="0" err="1">
                <a:solidFill>
                  <a:schemeClr val="accent2"/>
                </a:solidFill>
              </a:rPr>
              <a:t>заштита</a:t>
            </a:r>
            <a:r>
              <a:rPr lang="en-GB" dirty="0">
                <a:solidFill>
                  <a:schemeClr val="accent2"/>
                </a:solidFill>
              </a:rPr>
              <a:t> </a:t>
            </a:r>
            <a:r>
              <a:rPr lang="en-GB" dirty="0" err="1">
                <a:solidFill>
                  <a:schemeClr val="accent2"/>
                </a:solidFill>
              </a:rPr>
              <a:t>конкуренције</a:t>
            </a:r>
            <a:r>
              <a:rPr lang="sr-Latn-RS" dirty="0">
                <a:solidFill>
                  <a:schemeClr val="accent2"/>
                </a:solidFill>
              </a:rPr>
              <a:t>.</a:t>
            </a: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23802421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15815"/>
            <a:ext cx="8596668" cy="5525547"/>
          </a:xfrm>
        </p:spPr>
        <p:txBody>
          <a:bodyPr/>
          <a:lstStyle/>
          <a:p>
            <a:pPr marL="0" indent="0">
              <a:buNone/>
            </a:pPr>
            <a:endParaRPr lang="sr-Cyrl-RS" dirty="0" smtClean="0"/>
          </a:p>
          <a:p>
            <a:pPr marL="0" indent="0">
              <a:buNone/>
            </a:pPr>
            <a:endParaRPr lang="sr-Cyrl-RS" dirty="0"/>
          </a:p>
          <a:p>
            <a:pPr marL="0" indent="0" algn="just">
              <a:buNone/>
            </a:pPr>
            <a:r>
              <a:rPr lang="en-GB" sz="2400" dirty="0" err="1" smtClean="0">
                <a:solidFill>
                  <a:schemeClr val="accent2"/>
                </a:solidFill>
              </a:rPr>
              <a:t>Напред</a:t>
            </a:r>
            <a:r>
              <a:rPr lang="en-GB" sz="2400" dirty="0" smtClean="0">
                <a:solidFill>
                  <a:schemeClr val="accent2"/>
                </a:solidFill>
              </a:rPr>
              <a:t> </a:t>
            </a:r>
            <a:r>
              <a:rPr lang="en-GB" sz="2400" dirty="0" err="1">
                <a:solidFill>
                  <a:schemeClr val="accent2"/>
                </a:solidFill>
              </a:rPr>
              <a:t>цитиране</a:t>
            </a:r>
            <a:r>
              <a:rPr lang="en-GB" sz="2400" dirty="0">
                <a:solidFill>
                  <a:schemeClr val="accent2"/>
                </a:solidFill>
              </a:rPr>
              <a:t> </a:t>
            </a:r>
            <a:r>
              <a:rPr lang="en-GB" sz="2400" dirty="0" err="1">
                <a:solidFill>
                  <a:schemeClr val="accent2"/>
                </a:solidFill>
              </a:rPr>
              <a:t>одредбе</a:t>
            </a:r>
            <a:r>
              <a:rPr lang="en-GB" sz="2400" dirty="0">
                <a:solidFill>
                  <a:schemeClr val="accent2"/>
                </a:solidFill>
              </a:rPr>
              <a:t> </a:t>
            </a:r>
            <a:r>
              <a:rPr lang="sr-Cyrl-RS" sz="2400" dirty="0" smtClean="0">
                <a:solidFill>
                  <a:schemeClr val="accent2"/>
                </a:solidFill>
              </a:rPr>
              <a:t>су </a:t>
            </a:r>
            <a:r>
              <a:rPr lang="en-GB" sz="2400" dirty="0" err="1" smtClean="0">
                <a:solidFill>
                  <a:schemeClr val="accent2"/>
                </a:solidFill>
              </a:rPr>
              <a:t>оставиле</a:t>
            </a:r>
            <a:r>
              <a:rPr lang="en-GB" sz="2400" dirty="0" smtClean="0">
                <a:solidFill>
                  <a:schemeClr val="accent2"/>
                </a:solidFill>
              </a:rPr>
              <a:t> </a:t>
            </a:r>
            <a:r>
              <a:rPr lang="en-GB" sz="2400" dirty="0" err="1">
                <a:solidFill>
                  <a:schemeClr val="accent2"/>
                </a:solidFill>
              </a:rPr>
              <a:t>низ</a:t>
            </a:r>
            <a:r>
              <a:rPr lang="en-GB" sz="2400" dirty="0">
                <a:solidFill>
                  <a:schemeClr val="accent2"/>
                </a:solidFill>
              </a:rPr>
              <a:t> </a:t>
            </a:r>
            <a:r>
              <a:rPr lang="en-GB" sz="2400" dirty="0" err="1" smtClean="0">
                <a:solidFill>
                  <a:schemeClr val="accent2"/>
                </a:solidFill>
              </a:rPr>
              <a:t>дилема</a:t>
            </a:r>
            <a:r>
              <a:rPr lang="en-GB" sz="2400" dirty="0" smtClean="0">
                <a:solidFill>
                  <a:schemeClr val="accent2"/>
                </a:solidFill>
              </a:rPr>
              <a:t> </a:t>
            </a:r>
            <a:r>
              <a:rPr lang="en-GB" sz="2400" dirty="0">
                <a:solidFill>
                  <a:schemeClr val="accent2"/>
                </a:solidFill>
              </a:rPr>
              <a:t>и </a:t>
            </a:r>
            <a:r>
              <a:rPr lang="en-GB" sz="2400" dirty="0" err="1">
                <a:solidFill>
                  <a:schemeClr val="accent2"/>
                </a:solidFill>
              </a:rPr>
              <a:t>недефинисаних</a:t>
            </a:r>
            <a:r>
              <a:rPr lang="en-GB" sz="2400" dirty="0">
                <a:solidFill>
                  <a:schemeClr val="accent2"/>
                </a:solidFill>
              </a:rPr>
              <a:t> </a:t>
            </a:r>
            <a:r>
              <a:rPr lang="en-GB" sz="2400" dirty="0" err="1">
                <a:solidFill>
                  <a:schemeClr val="accent2"/>
                </a:solidFill>
              </a:rPr>
              <a:t>одговора</a:t>
            </a:r>
            <a:r>
              <a:rPr lang="en-GB" sz="2400" dirty="0">
                <a:solidFill>
                  <a:schemeClr val="accent2"/>
                </a:solidFill>
              </a:rPr>
              <a:t> у </a:t>
            </a:r>
            <a:r>
              <a:rPr lang="en-GB" sz="2400" dirty="0" err="1">
                <a:solidFill>
                  <a:schemeClr val="accent2"/>
                </a:solidFill>
              </a:rPr>
              <a:t>ком</a:t>
            </a:r>
            <a:r>
              <a:rPr lang="en-GB" sz="2400" dirty="0">
                <a:solidFill>
                  <a:schemeClr val="accent2"/>
                </a:solidFill>
              </a:rPr>
              <a:t> </a:t>
            </a:r>
            <a:r>
              <a:rPr lang="en-GB" sz="2400" dirty="0" err="1">
                <a:solidFill>
                  <a:schemeClr val="accent2"/>
                </a:solidFill>
              </a:rPr>
              <a:t>моменту</a:t>
            </a:r>
            <a:r>
              <a:rPr lang="en-GB" sz="2400" dirty="0">
                <a:solidFill>
                  <a:schemeClr val="accent2"/>
                </a:solidFill>
              </a:rPr>
              <a:t> </a:t>
            </a:r>
            <a:r>
              <a:rPr lang="en-GB" sz="2400" dirty="0" err="1">
                <a:solidFill>
                  <a:schemeClr val="accent2"/>
                </a:solidFill>
              </a:rPr>
              <a:t>мора</a:t>
            </a:r>
            <a:r>
              <a:rPr lang="en-GB" sz="2400" dirty="0">
                <a:solidFill>
                  <a:schemeClr val="accent2"/>
                </a:solidFill>
              </a:rPr>
              <a:t> </a:t>
            </a:r>
            <a:r>
              <a:rPr lang="en-GB" sz="2400" dirty="0" err="1">
                <a:solidFill>
                  <a:schemeClr val="accent2"/>
                </a:solidFill>
              </a:rPr>
              <a:t>постојати</a:t>
            </a:r>
            <a:r>
              <a:rPr lang="en-GB" sz="2400" dirty="0">
                <a:solidFill>
                  <a:schemeClr val="accent2"/>
                </a:solidFill>
              </a:rPr>
              <a:t> </a:t>
            </a:r>
            <a:r>
              <a:rPr lang="en-GB" sz="2400" dirty="0" err="1">
                <a:solidFill>
                  <a:schemeClr val="accent2"/>
                </a:solidFill>
              </a:rPr>
              <a:t>акт</a:t>
            </a:r>
            <a:r>
              <a:rPr lang="en-GB" sz="2400" dirty="0">
                <a:solidFill>
                  <a:schemeClr val="accent2"/>
                </a:solidFill>
              </a:rPr>
              <a:t> </a:t>
            </a:r>
            <a:r>
              <a:rPr lang="en-GB" sz="2400" dirty="0" err="1">
                <a:solidFill>
                  <a:schemeClr val="accent2"/>
                </a:solidFill>
              </a:rPr>
              <a:t>Комисије</a:t>
            </a:r>
            <a:r>
              <a:rPr lang="en-GB" sz="2400" dirty="0">
                <a:solidFill>
                  <a:schemeClr val="accent2"/>
                </a:solidFill>
              </a:rPr>
              <a:t> </a:t>
            </a:r>
            <a:r>
              <a:rPr lang="en-GB" sz="2400" dirty="0" err="1">
                <a:solidFill>
                  <a:schemeClr val="accent2"/>
                </a:solidFill>
              </a:rPr>
              <a:t>за</a:t>
            </a:r>
            <a:r>
              <a:rPr lang="en-GB" sz="2400" dirty="0">
                <a:solidFill>
                  <a:schemeClr val="accent2"/>
                </a:solidFill>
              </a:rPr>
              <a:t> </a:t>
            </a:r>
            <a:r>
              <a:rPr lang="en-GB" sz="2400" dirty="0" err="1">
                <a:solidFill>
                  <a:schemeClr val="accent2"/>
                </a:solidFill>
              </a:rPr>
              <a:t>заштиту</a:t>
            </a:r>
            <a:r>
              <a:rPr lang="en-GB" sz="2400" dirty="0">
                <a:solidFill>
                  <a:schemeClr val="accent2"/>
                </a:solidFill>
              </a:rPr>
              <a:t> </a:t>
            </a:r>
            <a:r>
              <a:rPr lang="en-GB" sz="2400" dirty="0" err="1">
                <a:solidFill>
                  <a:schemeClr val="accent2"/>
                </a:solidFill>
              </a:rPr>
              <a:t>конкуренције</a:t>
            </a:r>
            <a:r>
              <a:rPr lang="en-GB" sz="2400" dirty="0">
                <a:solidFill>
                  <a:schemeClr val="accent2"/>
                </a:solidFill>
              </a:rPr>
              <a:t> у </a:t>
            </a:r>
            <a:r>
              <a:rPr lang="en-GB" sz="2400" dirty="0" err="1">
                <a:solidFill>
                  <a:schemeClr val="accent2"/>
                </a:solidFill>
              </a:rPr>
              <a:t>вези</a:t>
            </a:r>
            <a:r>
              <a:rPr lang="en-GB" sz="2400" dirty="0">
                <a:solidFill>
                  <a:schemeClr val="accent2"/>
                </a:solidFill>
              </a:rPr>
              <a:t> </a:t>
            </a:r>
            <a:r>
              <a:rPr lang="en-GB" sz="2400" dirty="0" err="1" smtClean="0">
                <a:solidFill>
                  <a:schemeClr val="accent2"/>
                </a:solidFill>
              </a:rPr>
              <a:t>од</a:t>
            </a:r>
            <a:r>
              <a:rPr lang="sr-Cyrl-RS" sz="2400" dirty="0" smtClean="0">
                <a:solidFill>
                  <a:schemeClr val="accent2"/>
                </a:solidFill>
              </a:rPr>
              <a:t>о</a:t>
            </a:r>
            <a:r>
              <a:rPr lang="en-GB" sz="2400" dirty="0" err="1" smtClean="0">
                <a:solidFill>
                  <a:schemeClr val="accent2"/>
                </a:solidFill>
              </a:rPr>
              <a:t>брења</a:t>
            </a:r>
            <a:r>
              <a:rPr lang="en-GB" sz="2400" dirty="0" smtClean="0">
                <a:solidFill>
                  <a:schemeClr val="accent2"/>
                </a:solidFill>
              </a:rPr>
              <a:t> </a:t>
            </a:r>
            <a:r>
              <a:rPr lang="en-GB" sz="2400" dirty="0" err="1">
                <a:solidFill>
                  <a:schemeClr val="accent2"/>
                </a:solidFill>
              </a:rPr>
              <a:t>продаје</a:t>
            </a:r>
            <a:r>
              <a:rPr lang="en-GB" sz="2400" dirty="0">
                <a:solidFill>
                  <a:schemeClr val="accent2"/>
                </a:solidFill>
              </a:rPr>
              <a:t> у </a:t>
            </a:r>
            <a:r>
              <a:rPr lang="en-GB" sz="2400" dirty="0" err="1" smtClean="0">
                <a:solidFill>
                  <a:schemeClr val="accent2"/>
                </a:solidFill>
              </a:rPr>
              <a:t>стечају</a:t>
            </a:r>
            <a:r>
              <a:rPr lang="sr-Latn-RS" sz="2400" dirty="0" smtClean="0">
                <a:solidFill>
                  <a:schemeClr val="accent2"/>
                </a:solidFill>
              </a:rPr>
              <a:t>, </a:t>
            </a:r>
            <a:r>
              <a:rPr lang="en-GB" sz="2400" dirty="0" err="1" smtClean="0">
                <a:solidFill>
                  <a:schemeClr val="accent2"/>
                </a:solidFill>
              </a:rPr>
              <a:t>ко</a:t>
            </a:r>
            <a:r>
              <a:rPr lang="sr-Cyrl-RS" sz="2400" dirty="0" smtClean="0">
                <a:solidFill>
                  <a:schemeClr val="accent2"/>
                </a:solidFill>
              </a:rPr>
              <a:t> </a:t>
            </a:r>
            <a:r>
              <a:rPr lang="en-GB" sz="2400" dirty="0" err="1" smtClean="0">
                <a:solidFill>
                  <a:schemeClr val="accent2"/>
                </a:solidFill>
              </a:rPr>
              <a:t>је</a:t>
            </a:r>
            <a:r>
              <a:rPr lang="en-GB" sz="2400" dirty="0" smtClean="0">
                <a:solidFill>
                  <a:schemeClr val="accent2"/>
                </a:solidFill>
              </a:rPr>
              <a:t> </a:t>
            </a:r>
            <a:r>
              <a:rPr lang="en-GB" sz="2400" dirty="0" err="1">
                <a:solidFill>
                  <a:schemeClr val="accent2"/>
                </a:solidFill>
              </a:rPr>
              <a:t>адресат</a:t>
            </a:r>
            <a:r>
              <a:rPr lang="en-GB" sz="2400" dirty="0">
                <a:solidFill>
                  <a:schemeClr val="accent2"/>
                </a:solidFill>
              </a:rPr>
              <a:t> </a:t>
            </a:r>
            <a:r>
              <a:rPr lang="en-GB" sz="2400" dirty="0" err="1">
                <a:solidFill>
                  <a:schemeClr val="accent2"/>
                </a:solidFill>
              </a:rPr>
              <a:t>обавезе</a:t>
            </a:r>
            <a:r>
              <a:rPr lang="en-GB" sz="2400" dirty="0">
                <a:solidFill>
                  <a:schemeClr val="accent2"/>
                </a:solidFill>
              </a:rPr>
              <a:t> </a:t>
            </a:r>
            <a:r>
              <a:rPr lang="en-GB" sz="2400" dirty="0" err="1">
                <a:solidFill>
                  <a:schemeClr val="accent2"/>
                </a:solidFill>
              </a:rPr>
              <a:t>прибављања</a:t>
            </a:r>
            <a:r>
              <a:rPr lang="en-GB" sz="2400" dirty="0">
                <a:solidFill>
                  <a:schemeClr val="accent2"/>
                </a:solidFill>
              </a:rPr>
              <a:t> </a:t>
            </a:r>
            <a:r>
              <a:rPr lang="en-GB" sz="2400" dirty="0" err="1">
                <a:solidFill>
                  <a:schemeClr val="accent2"/>
                </a:solidFill>
              </a:rPr>
              <a:t>датог</a:t>
            </a:r>
            <a:r>
              <a:rPr lang="en-GB" sz="2400" dirty="0">
                <a:solidFill>
                  <a:schemeClr val="accent2"/>
                </a:solidFill>
              </a:rPr>
              <a:t> </a:t>
            </a:r>
            <a:r>
              <a:rPr lang="en-GB" sz="2400" dirty="0" err="1" smtClean="0">
                <a:solidFill>
                  <a:schemeClr val="accent2"/>
                </a:solidFill>
              </a:rPr>
              <a:t>акта</a:t>
            </a:r>
            <a:r>
              <a:rPr lang="sr-Latn-RS" sz="2400" dirty="0" smtClean="0">
                <a:solidFill>
                  <a:schemeClr val="accent2"/>
                </a:solidFill>
              </a:rPr>
              <a:t>, </a:t>
            </a:r>
            <a:r>
              <a:rPr lang="en-GB" sz="2400" dirty="0" err="1">
                <a:solidFill>
                  <a:schemeClr val="accent2"/>
                </a:solidFill>
              </a:rPr>
              <a:t>да</a:t>
            </a:r>
            <a:r>
              <a:rPr lang="en-GB" sz="2400" dirty="0">
                <a:solidFill>
                  <a:schemeClr val="accent2"/>
                </a:solidFill>
              </a:rPr>
              <a:t> </a:t>
            </a:r>
            <a:r>
              <a:rPr lang="en-GB" sz="2400" dirty="0" err="1">
                <a:solidFill>
                  <a:schemeClr val="accent2"/>
                </a:solidFill>
              </a:rPr>
              <a:t>ли</a:t>
            </a:r>
            <a:r>
              <a:rPr lang="en-GB" sz="2400" dirty="0">
                <a:solidFill>
                  <a:schemeClr val="accent2"/>
                </a:solidFill>
              </a:rPr>
              <a:t> </a:t>
            </a:r>
            <a:r>
              <a:rPr lang="en-GB" sz="2400" dirty="0" err="1">
                <a:solidFill>
                  <a:schemeClr val="accent2"/>
                </a:solidFill>
              </a:rPr>
              <a:t>се</a:t>
            </a:r>
            <a:r>
              <a:rPr lang="en-GB" sz="2400" dirty="0">
                <a:solidFill>
                  <a:schemeClr val="accent2"/>
                </a:solidFill>
              </a:rPr>
              <a:t> </a:t>
            </a:r>
            <a:r>
              <a:rPr lang="en-GB" sz="2400" dirty="0" err="1">
                <a:solidFill>
                  <a:schemeClr val="accent2"/>
                </a:solidFill>
              </a:rPr>
              <a:t>може</a:t>
            </a:r>
            <a:r>
              <a:rPr lang="en-GB" sz="2400" dirty="0">
                <a:solidFill>
                  <a:schemeClr val="accent2"/>
                </a:solidFill>
              </a:rPr>
              <a:t> </a:t>
            </a:r>
            <a:r>
              <a:rPr lang="en-GB" sz="2400" dirty="0" err="1">
                <a:solidFill>
                  <a:schemeClr val="accent2"/>
                </a:solidFill>
              </a:rPr>
              <a:t>огласити</a:t>
            </a:r>
            <a:r>
              <a:rPr lang="en-GB" sz="2400" dirty="0">
                <a:solidFill>
                  <a:schemeClr val="accent2"/>
                </a:solidFill>
              </a:rPr>
              <a:t> </a:t>
            </a:r>
            <a:r>
              <a:rPr lang="en-GB" sz="2400" dirty="0" err="1">
                <a:solidFill>
                  <a:schemeClr val="accent2"/>
                </a:solidFill>
              </a:rPr>
              <a:t>продаје</a:t>
            </a:r>
            <a:r>
              <a:rPr lang="en-GB" sz="2400" dirty="0">
                <a:solidFill>
                  <a:schemeClr val="accent2"/>
                </a:solidFill>
              </a:rPr>
              <a:t> </a:t>
            </a:r>
            <a:r>
              <a:rPr lang="en-GB" sz="2400" dirty="0" err="1">
                <a:solidFill>
                  <a:schemeClr val="accent2"/>
                </a:solidFill>
              </a:rPr>
              <a:t>без</a:t>
            </a:r>
            <a:r>
              <a:rPr lang="en-GB" sz="2400" dirty="0">
                <a:solidFill>
                  <a:schemeClr val="accent2"/>
                </a:solidFill>
              </a:rPr>
              <a:t> </a:t>
            </a:r>
            <a:r>
              <a:rPr lang="en-GB" sz="2400" dirty="0" err="1">
                <a:solidFill>
                  <a:schemeClr val="accent2"/>
                </a:solidFill>
              </a:rPr>
              <a:t>одлуке</a:t>
            </a:r>
            <a:r>
              <a:rPr lang="en-GB" sz="2400" dirty="0">
                <a:solidFill>
                  <a:schemeClr val="accent2"/>
                </a:solidFill>
              </a:rPr>
              <a:t> </a:t>
            </a:r>
            <a:r>
              <a:rPr lang="en-GB" sz="2400" dirty="0" err="1">
                <a:solidFill>
                  <a:schemeClr val="accent2"/>
                </a:solidFill>
              </a:rPr>
              <a:t>Комисије</a:t>
            </a:r>
            <a:r>
              <a:rPr lang="en-GB" sz="2400" dirty="0">
                <a:solidFill>
                  <a:schemeClr val="accent2"/>
                </a:solidFill>
              </a:rPr>
              <a:t> </a:t>
            </a:r>
            <a:r>
              <a:rPr lang="en-GB" sz="2400" dirty="0" err="1">
                <a:solidFill>
                  <a:schemeClr val="accent2"/>
                </a:solidFill>
              </a:rPr>
              <a:t>за</a:t>
            </a:r>
            <a:r>
              <a:rPr lang="en-GB" sz="2400" dirty="0">
                <a:solidFill>
                  <a:schemeClr val="accent2"/>
                </a:solidFill>
              </a:rPr>
              <a:t> </a:t>
            </a:r>
            <a:r>
              <a:rPr lang="en-GB" sz="2400" dirty="0" err="1">
                <a:solidFill>
                  <a:schemeClr val="accent2"/>
                </a:solidFill>
              </a:rPr>
              <a:t>заштиту</a:t>
            </a:r>
            <a:r>
              <a:rPr lang="en-GB" sz="2400" dirty="0">
                <a:solidFill>
                  <a:schemeClr val="accent2"/>
                </a:solidFill>
              </a:rPr>
              <a:t> </a:t>
            </a:r>
            <a:r>
              <a:rPr lang="en-GB" sz="2400" dirty="0" err="1">
                <a:solidFill>
                  <a:schemeClr val="accent2"/>
                </a:solidFill>
              </a:rPr>
              <a:t>конкренције</a:t>
            </a:r>
            <a:r>
              <a:rPr lang="sr-Latn-RS" sz="2400" dirty="0">
                <a:solidFill>
                  <a:schemeClr val="accent2"/>
                </a:solidFill>
              </a:rPr>
              <a:t>, </a:t>
            </a:r>
            <a:r>
              <a:rPr lang="en-GB" sz="2400" dirty="0" err="1">
                <a:solidFill>
                  <a:schemeClr val="accent2"/>
                </a:solidFill>
              </a:rPr>
              <a:t>какве</a:t>
            </a:r>
            <a:r>
              <a:rPr lang="en-GB" sz="2400" dirty="0">
                <a:solidFill>
                  <a:schemeClr val="accent2"/>
                </a:solidFill>
              </a:rPr>
              <a:t> </a:t>
            </a:r>
            <a:r>
              <a:rPr lang="en-GB" sz="2400" dirty="0" err="1">
                <a:solidFill>
                  <a:schemeClr val="accent2"/>
                </a:solidFill>
              </a:rPr>
              <a:t>су</a:t>
            </a:r>
            <a:r>
              <a:rPr lang="en-GB" sz="2400" dirty="0">
                <a:solidFill>
                  <a:schemeClr val="accent2"/>
                </a:solidFill>
              </a:rPr>
              <a:t> </a:t>
            </a:r>
            <a:r>
              <a:rPr lang="en-GB" sz="2400" dirty="0" err="1">
                <a:solidFill>
                  <a:schemeClr val="accent2"/>
                </a:solidFill>
              </a:rPr>
              <a:t>правне</a:t>
            </a:r>
            <a:r>
              <a:rPr lang="en-GB" sz="2400" dirty="0">
                <a:solidFill>
                  <a:schemeClr val="accent2"/>
                </a:solidFill>
              </a:rPr>
              <a:t> </a:t>
            </a:r>
            <a:r>
              <a:rPr lang="en-GB" sz="2400" dirty="0" err="1">
                <a:solidFill>
                  <a:schemeClr val="accent2"/>
                </a:solidFill>
              </a:rPr>
              <a:t>последице</a:t>
            </a:r>
            <a:r>
              <a:rPr lang="en-GB" sz="2400" dirty="0">
                <a:solidFill>
                  <a:schemeClr val="accent2"/>
                </a:solidFill>
              </a:rPr>
              <a:t> у </a:t>
            </a:r>
            <a:r>
              <a:rPr lang="en-GB" sz="2400" dirty="0" err="1">
                <a:solidFill>
                  <a:schemeClr val="accent2"/>
                </a:solidFill>
              </a:rPr>
              <a:t>случају</a:t>
            </a:r>
            <a:r>
              <a:rPr lang="en-GB" sz="2400" dirty="0">
                <a:solidFill>
                  <a:schemeClr val="accent2"/>
                </a:solidFill>
              </a:rPr>
              <a:t> </a:t>
            </a:r>
            <a:r>
              <a:rPr lang="en-GB" sz="2400" dirty="0" err="1">
                <a:solidFill>
                  <a:schemeClr val="accent2"/>
                </a:solidFill>
              </a:rPr>
              <a:t>да</a:t>
            </a:r>
            <a:r>
              <a:rPr lang="en-GB" sz="2400" dirty="0">
                <a:solidFill>
                  <a:schemeClr val="accent2"/>
                </a:solidFill>
              </a:rPr>
              <a:t> </a:t>
            </a:r>
            <a:r>
              <a:rPr lang="en-GB" sz="2400" dirty="0" err="1">
                <a:solidFill>
                  <a:schemeClr val="accent2"/>
                </a:solidFill>
              </a:rPr>
              <a:t>Комисија</a:t>
            </a:r>
            <a:r>
              <a:rPr lang="en-GB" sz="2400" dirty="0">
                <a:solidFill>
                  <a:schemeClr val="accent2"/>
                </a:solidFill>
              </a:rPr>
              <a:t> </a:t>
            </a:r>
            <a:r>
              <a:rPr lang="en-GB" sz="2400" dirty="0" err="1">
                <a:solidFill>
                  <a:schemeClr val="accent2"/>
                </a:solidFill>
              </a:rPr>
              <a:t>за</a:t>
            </a:r>
            <a:r>
              <a:rPr lang="en-GB" sz="2400" dirty="0">
                <a:solidFill>
                  <a:schemeClr val="accent2"/>
                </a:solidFill>
              </a:rPr>
              <a:t> </a:t>
            </a:r>
            <a:r>
              <a:rPr lang="en-GB" sz="2400" dirty="0" err="1">
                <a:solidFill>
                  <a:schemeClr val="accent2"/>
                </a:solidFill>
              </a:rPr>
              <a:t>заштиту</a:t>
            </a:r>
            <a:r>
              <a:rPr lang="en-GB" sz="2400" dirty="0">
                <a:solidFill>
                  <a:schemeClr val="accent2"/>
                </a:solidFill>
              </a:rPr>
              <a:t> </a:t>
            </a:r>
            <a:r>
              <a:rPr lang="en-GB" sz="2400" dirty="0" err="1">
                <a:solidFill>
                  <a:schemeClr val="accent2"/>
                </a:solidFill>
              </a:rPr>
              <a:t>конкуренције</a:t>
            </a:r>
            <a:r>
              <a:rPr lang="en-GB" sz="2400" dirty="0">
                <a:solidFill>
                  <a:schemeClr val="accent2"/>
                </a:solidFill>
              </a:rPr>
              <a:t> </a:t>
            </a:r>
            <a:r>
              <a:rPr lang="en-GB" sz="2400" dirty="0" err="1">
                <a:solidFill>
                  <a:schemeClr val="accent2"/>
                </a:solidFill>
              </a:rPr>
              <a:t>не</a:t>
            </a:r>
            <a:r>
              <a:rPr lang="en-GB" sz="2400" dirty="0">
                <a:solidFill>
                  <a:schemeClr val="accent2"/>
                </a:solidFill>
              </a:rPr>
              <a:t> </a:t>
            </a:r>
            <a:r>
              <a:rPr lang="en-GB" sz="2400" dirty="0" err="1">
                <a:solidFill>
                  <a:schemeClr val="accent2"/>
                </a:solidFill>
              </a:rPr>
              <a:t>одобри</a:t>
            </a:r>
            <a:r>
              <a:rPr lang="en-GB" sz="2400" dirty="0">
                <a:solidFill>
                  <a:schemeClr val="accent2"/>
                </a:solidFill>
              </a:rPr>
              <a:t> </a:t>
            </a:r>
            <a:r>
              <a:rPr lang="en-GB" sz="2400" dirty="0" err="1" smtClean="0">
                <a:solidFill>
                  <a:schemeClr val="accent2"/>
                </a:solidFill>
              </a:rPr>
              <a:t>тр</a:t>
            </a:r>
            <a:r>
              <a:rPr lang="sr-Cyrl-RS" sz="2400" dirty="0" smtClean="0">
                <a:solidFill>
                  <a:schemeClr val="accent2"/>
                </a:solidFill>
              </a:rPr>
              <a:t>ан</a:t>
            </a:r>
            <a:r>
              <a:rPr lang="en-GB" sz="2400" dirty="0" err="1" smtClean="0">
                <a:solidFill>
                  <a:schemeClr val="accent2"/>
                </a:solidFill>
              </a:rPr>
              <a:t>сакцију</a:t>
            </a:r>
            <a:r>
              <a:rPr lang="en-GB" sz="2400" dirty="0" smtClean="0">
                <a:solidFill>
                  <a:schemeClr val="accent2"/>
                </a:solidFill>
              </a:rPr>
              <a:t> </a:t>
            </a:r>
            <a:r>
              <a:rPr lang="en-GB" sz="2400" dirty="0" err="1">
                <a:solidFill>
                  <a:schemeClr val="accent2"/>
                </a:solidFill>
              </a:rPr>
              <a:t>куповине</a:t>
            </a:r>
            <a:r>
              <a:rPr lang="en-GB" sz="2400" dirty="0">
                <a:solidFill>
                  <a:schemeClr val="accent2"/>
                </a:solidFill>
              </a:rPr>
              <a:t> у </a:t>
            </a:r>
            <a:r>
              <a:rPr lang="en-GB" sz="2400" dirty="0" err="1">
                <a:solidFill>
                  <a:schemeClr val="accent2"/>
                </a:solidFill>
              </a:rPr>
              <a:t>стечају</a:t>
            </a:r>
            <a:r>
              <a:rPr lang="en-GB" sz="2400" dirty="0">
                <a:solidFill>
                  <a:schemeClr val="accent2"/>
                </a:solidFill>
              </a:rPr>
              <a:t> </a:t>
            </a:r>
            <a:r>
              <a:rPr lang="en-GB" sz="2400" dirty="0" err="1">
                <a:solidFill>
                  <a:schemeClr val="accent2"/>
                </a:solidFill>
              </a:rPr>
              <a:t>из</a:t>
            </a:r>
            <a:r>
              <a:rPr lang="en-GB" sz="2400" dirty="0">
                <a:solidFill>
                  <a:schemeClr val="accent2"/>
                </a:solidFill>
              </a:rPr>
              <a:t> </a:t>
            </a:r>
            <a:r>
              <a:rPr lang="en-GB" sz="2400" dirty="0" err="1">
                <a:solidFill>
                  <a:schemeClr val="accent2"/>
                </a:solidFill>
              </a:rPr>
              <a:t>разлога</a:t>
            </a:r>
            <a:r>
              <a:rPr lang="en-GB" sz="2400" dirty="0">
                <a:solidFill>
                  <a:schemeClr val="accent2"/>
                </a:solidFill>
              </a:rPr>
              <a:t> </a:t>
            </a:r>
            <a:r>
              <a:rPr lang="en-GB" sz="2400" dirty="0" err="1">
                <a:solidFill>
                  <a:schemeClr val="accent2"/>
                </a:solidFill>
              </a:rPr>
              <a:t>што</a:t>
            </a:r>
            <a:r>
              <a:rPr lang="en-GB" sz="2400" dirty="0">
                <a:solidFill>
                  <a:schemeClr val="accent2"/>
                </a:solidFill>
              </a:rPr>
              <a:t> </a:t>
            </a:r>
            <a:r>
              <a:rPr lang="en-GB" sz="2400" dirty="0" err="1">
                <a:solidFill>
                  <a:schemeClr val="accent2"/>
                </a:solidFill>
              </a:rPr>
              <a:t>би</a:t>
            </a:r>
            <a:r>
              <a:rPr lang="en-GB" sz="2400" dirty="0">
                <a:solidFill>
                  <a:schemeClr val="accent2"/>
                </a:solidFill>
              </a:rPr>
              <a:t> </a:t>
            </a:r>
            <a:r>
              <a:rPr lang="en-GB" sz="2400" dirty="0" err="1">
                <a:solidFill>
                  <a:schemeClr val="accent2"/>
                </a:solidFill>
              </a:rPr>
              <a:t>дата</a:t>
            </a:r>
            <a:r>
              <a:rPr lang="en-GB" sz="2400" dirty="0">
                <a:solidFill>
                  <a:schemeClr val="accent2"/>
                </a:solidFill>
              </a:rPr>
              <a:t> </a:t>
            </a:r>
            <a:r>
              <a:rPr lang="en-GB" sz="2400" dirty="0" err="1">
                <a:solidFill>
                  <a:schemeClr val="accent2"/>
                </a:solidFill>
              </a:rPr>
              <a:t>продаја</a:t>
            </a:r>
            <a:r>
              <a:rPr lang="en-GB" sz="2400" dirty="0">
                <a:solidFill>
                  <a:schemeClr val="accent2"/>
                </a:solidFill>
              </a:rPr>
              <a:t> </a:t>
            </a:r>
            <a:r>
              <a:rPr lang="en-GB" sz="2400" dirty="0" err="1">
                <a:solidFill>
                  <a:schemeClr val="accent2"/>
                </a:solidFill>
              </a:rPr>
              <a:t>била</a:t>
            </a:r>
            <a:r>
              <a:rPr lang="en-GB" sz="2400" dirty="0">
                <a:solidFill>
                  <a:schemeClr val="accent2"/>
                </a:solidFill>
              </a:rPr>
              <a:t> у </a:t>
            </a:r>
            <a:r>
              <a:rPr lang="en-GB" sz="2400" dirty="0" err="1">
                <a:solidFill>
                  <a:schemeClr val="accent2"/>
                </a:solidFill>
              </a:rPr>
              <a:t>колизији</a:t>
            </a:r>
            <a:r>
              <a:rPr lang="en-GB" sz="2400" dirty="0">
                <a:solidFill>
                  <a:schemeClr val="accent2"/>
                </a:solidFill>
              </a:rPr>
              <a:t> </a:t>
            </a:r>
            <a:r>
              <a:rPr lang="en-GB" sz="2400" dirty="0" err="1">
                <a:solidFill>
                  <a:schemeClr val="accent2"/>
                </a:solidFill>
              </a:rPr>
              <a:t>са</a:t>
            </a:r>
            <a:r>
              <a:rPr lang="en-GB" sz="2400" dirty="0">
                <a:solidFill>
                  <a:schemeClr val="accent2"/>
                </a:solidFill>
              </a:rPr>
              <a:t> </a:t>
            </a:r>
            <a:r>
              <a:rPr lang="en-GB" sz="2400" dirty="0" err="1">
                <a:solidFill>
                  <a:schemeClr val="accent2"/>
                </a:solidFill>
              </a:rPr>
              <a:t>Законом</a:t>
            </a:r>
            <a:r>
              <a:rPr lang="en-GB" sz="2400" dirty="0">
                <a:solidFill>
                  <a:schemeClr val="accent2"/>
                </a:solidFill>
              </a:rPr>
              <a:t> о </a:t>
            </a:r>
            <a:r>
              <a:rPr lang="en-GB" sz="2400" dirty="0" err="1">
                <a:solidFill>
                  <a:schemeClr val="accent2"/>
                </a:solidFill>
              </a:rPr>
              <a:t>заштити</a:t>
            </a:r>
            <a:r>
              <a:rPr lang="en-GB" sz="2400" dirty="0">
                <a:solidFill>
                  <a:schemeClr val="accent2"/>
                </a:solidFill>
              </a:rPr>
              <a:t> </a:t>
            </a:r>
            <a:r>
              <a:rPr lang="en-GB" sz="2400" dirty="0" err="1" smtClean="0">
                <a:solidFill>
                  <a:schemeClr val="accent2"/>
                </a:solidFill>
              </a:rPr>
              <a:t>конкуренције</a:t>
            </a:r>
            <a:r>
              <a:rPr lang="sr-Latn-RS" sz="2400" dirty="0">
                <a:solidFill>
                  <a:schemeClr val="accent2"/>
                </a:solidFill>
              </a:rPr>
              <a:t>.</a:t>
            </a:r>
            <a:endParaRPr lang="en-US" sz="2400" dirty="0">
              <a:solidFill>
                <a:schemeClr val="accent2"/>
              </a:solidFill>
            </a:endParaRPr>
          </a:p>
          <a:p>
            <a:pPr marL="0" indent="0">
              <a:buNone/>
            </a:pPr>
            <a:endParaRPr lang="en-US" dirty="0"/>
          </a:p>
        </p:txBody>
      </p:sp>
    </p:spTree>
    <p:extLst>
      <p:ext uri="{BB962C8B-B14F-4D97-AF65-F5344CB8AC3E}">
        <p14:creationId xmlns:p14="http://schemas.microsoft.com/office/powerpoint/2010/main" val="47979972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56493"/>
            <a:ext cx="8596668" cy="5384870"/>
          </a:xfrm>
        </p:spPr>
        <p:txBody>
          <a:bodyPr/>
          <a:lstStyle/>
          <a:p>
            <a:pPr marL="0" indent="0">
              <a:buNone/>
            </a:pPr>
            <a:endParaRPr lang="sr-Cyrl-RS" dirty="0" smtClean="0"/>
          </a:p>
          <a:p>
            <a:pPr marL="0" indent="0">
              <a:buNone/>
            </a:pPr>
            <a:endParaRPr lang="sr-Cyrl-RS" dirty="0"/>
          </a:p>
          <a:p>
            <a:pPr marL="0" indent="0" algn="just">
              <a:buNone/>
            </a:pPr>
            <a:r>
              <a:rPr lang="en-GB" sz="2400" dirty="0" err="1" smtClean="0">
                <a:solidFill>
                  <a:schemeClr val="accent2"/>
                </a:solidFill>
              </a:rPr>
              <a:t>Привредни</a:t>
            </a:r>
            <a:r>
              <a:rPr lang="en-GB" sz="2400" dirty="0" smtClean="0">
                <a:solidFill>
                  <a:schemeClr val="accent2"/>
                </a:solidFill>
              </a:rPr>
              <a:t> </a:t>
            </a:r>
            <a:r>
              <a:rPr lang="en-GB" sz="2400" dirty="0" err="1">
                <a:solidFill>
                  <a:schemeClr val="accent2"/>
                </a:solidFill>
              </a:rPr>
              <a:t>апелациони</a:t>
            </a:r>
            <a:r>
              <a:rPr lang="en-GB" sz="2400" dirty="0">
                <a:solidFill>
                  <a:schemeClr val="accent2"/>
                </a:solidFill>
              </a:rPr>
              <a:t> </a:t>
            </a:r>
            <a:r>
              <a:rPr lang="en-GB" sz="2400" dirty="0" err="1">
                <a:solidFill>
                  <a:schemeClr val="accent2"/>
                </a:solidFill>
              </a:rPr>
              <a:t>суд</a:t>
            </a:r>
            <a:r>
              <a:rPr lang="en-GB" sz="2400" dirty="0">
                <a:solidFill>
                  <a:schemeClr val="accent2"/>
                </a:solidFill>
              </a:rPr>
              <a:t> </a:t>
            </a:r>
            <a:r>
              <a:rPr lang="en-GB" sz="2400" dirty="0" err="1" smtClean="0">
                <a:solidFill>
                  <a:schemeClr val="accent2"/>
                </a:solidFill>
              </a:rPr>
              <a:t>је</a:t>
            </a:r>
            <a:r>
              <a:rPr lang="sr-Cyrl-RS" sz="2400" dirty="0" smtClean="0">
                <a:solidFill>
                  <a:schemeClr val="accent2"/>
                </a:solidFill>
              </a:rPr>
              <a:t>,</a:t>
            </a:r>
            <a:r>
              <a:rPr lang="en-GB" sz="2400" dirty="0" smtClean="0">
                <a:solidFill>
                  <a:schemeClr val="accent2"/>
                </a:solidFill>
              </a:rPr>
              <a:t> </a:t>
            </a:r>
            <a:r>
              <a:rPr lang="en-GB" sz="2400" dirty="0" err="1">
                <a:solidFill>
                  <a:schemeClr val="accent2"/>
                </a:solidFill>
              </a:rPr>
              <a:t>кроз</a:t>
            </a:r>
            <a:r>
              <a:rPr lang="en-GB" sz="2400" dirty="0">
                <a:solidFill>
                  <a:schemeClr val="accent2"/>
                </a:solidFill>
              </a:rPr>
              <a:t> </a:t>
            </a:r>
            <a:r>
              <a:rPr lang="en-GB" sz="2400" dirty="0" err="1">
                <a:solidFill>
                  <a:schemeClr val="accent2"/>
                </a:solidFill>
              </a:rPr>
              <a:t>Одговор</a:t>
            </a:r>
            <a:r>
              <a:rPr lang="en-GB" sz="2400" dirty="0">
                <a:solidFill>
                  <a:schemeClr val="accent2"/>
                </a:solidFill>
              </a:rPr>
              <a:t> </a:t>
            </a:r>
            <a:r>
              <a:rPr lang="en-GB" sz="2400" dirty="0" err="1">
                <a:solidFill>
                  <a:schemeClr val="accent2"/>
                </a:solidFill>
              </a:rPr>
              <a:t>на</a:t>
            </a:r>
            <a:r>
              <a:rPr lang="en-GB" sz="2400" dirty="0">
                <a:solidFill>
                  <a:schemeClr val="accent2"/>
                </a:solidFill>
              </a:rPr>
              <a:t> </a:t>
            </a:r>
            <a:r>
              <a:rPr lang="en-GB" sz="2400" dirty="0" err="1">
                <a:solidFill>
                  <a:schemeClr val="accent2"/>
                </a:solidFill>
              </a:rPr>
              <a:t>питања</a:t>
            </a:r>
            <a:r>
              <a:rPr lang="en-GB" sz="2400" dirty="0">
                <a:solidFill>
                  <a:schemeClr val="accent2"/>
                </a:solidFill>
              </a:rPr>
              <a:t> </a:t>
            </a:r>
            <a:r>
              <a:rPr lang="en-GB" sz="2400" dirty="0" err="1">
                <a:solidFill>
                  <a:schemeClr val="accent2"/>
                </a:solidFill>
              </a:rPr>
              <a:t>привредних</a:t>
            </a:r>
            <a:r>
              <a:rPr lang="en-GB" sz="2400" dirty="0">
                <a:solidFill>
                  <a:schemeClr val="accent2"/>
                </a:solidFill>
              </a:rPr>
              <a:t> </a:t>
            </a:r>
            <a:r>
              <a:rPr lang="en-GB" sz="2400" dirty="0" err="1" smtClean="0">
                <a:solidFill>
                  <a:schemeClr val="accent2"/>
                </a:solidFill>
              </a:rPr>
              <a:t>судова</a:t>
            </a:r>
            <a:r>
              <a:rPr lang="sr-Cyrl-RS" sz="2400" dirty="0" smtClean="0">
                <a:solidFill>
                  <a:schemeClr val="accent2"/>
                </a:solidFill>
              </a:rPr>
              <a:t>,</a:t>
            </a:r>
            <a:r>
              <a:rPr lang="en-GB" sz="2400" dirty="0" smtClean="0">
                <a:solidFill>
                  <a:schemeClr val="accent2"/>
                </a:solidFill>
              </a:rPr>
              <a:t> </a:t>
            </a:r>
            <a:r>
              <a:rPr lang="en-GB" sz="2400" dirty="0" err="1">
                <a:solidFill>
                  <a:schemeClr val="accent2"/>
                </a:solidFill>
              </a:rPr>
              <a:t>који</a:t>
            </a:r>
            <a:r>
              <a:rPr lang="en-GB" sz="2400" dirty="0">
                <a:solidFill>
                  <a:schemeClr val="accent2"/>
                </a:solidFill>
              </a:rPr>
              <a:t> </a:t>
            </a:r>
            <a:r>
              <a:rPr lang="en-GB" sz="2400" dirty="0" err="1">
                <a:solidFill>
                  <a:schemeClr val="accent2"/>
                </a:solidFill>
              </a:rPr>
              <a:t>су</a:t>
            </a:r>
            <a:r>
              <a:rPr lang="en-GB" sz="2400" dirty="0">
                <a:solidFill>
                  <a:schemeClr val="accent2"/>
                </a:solidFill>
              </a:rPr>
              <a:t> </a:t>
            </a:r>
            <a:r>
              <a:rPr lang="en-GB" sz="2400" dirty="0" err="1">
                <a:solidFill>
                  <a:schemeClr val="accent2"/>
                </a:solidFill>
              </a:rPr>
              <a:t>утврђени</a:t>
            </a:r>
            <a:r>
              <a:rPr lang="en-GB" sz="2400" dirty="0">
                <a:solidFill>
                  <a:schemeClr val="accent2"/>
                </a:solidFill>
              </a:rPr>
              <a:t> </a:t>
            </a:r>
            <a:r>
              <a:rPr lang="en-GB" sz="2400" dirty="0" err="1">
                <a:solidFill>
                  <a:schemeClr val="accent2"/>
                </a:solidFill>
              </a:rPr>
              <a:t>на</a:t>
            </a:r>
            <a:r>
              <a:rPr lang="en-GB" sz="2400" dirty="0">
                <a:solidFill>
                  <a:schemeClr val="accent2"/>
                </a:solidFill>
              </a:rPr>
              <a:t> </a:t>
            </a:r>
            <a:r>
              <a:rPr lang="en-GB" sz="2400" dirty="0" err="1">
                <a:solidFill>
                  <a:schemeClr val="accent2"/>
                </a:solidFill>
              </a:rPr>
              <a:t>седници</a:t>
            </a:r>
            <a:r>
              <a:rPr lang="en-GB" sz="2400" dirty="0">
                <a:solidFill>
                  <a:schemeClr val="accent2"/>
                </a:solidFill>
              </a:rPr>
              <a:t> </a:t>
            </a:r>
            <a:r>
              <a:rPr lang="en-GB" sz="2400" dirty="0" err="1">
                <a:solidFill>
                  <a:schemeClr val="accent2"/>
                </a:solidFill>
              </a:rPr>
              <a:t>Одељења</a:t>
            </a:r>
            <a:r>
              <a:rPr lang="en-GB" sz="2400" dirty="0">
                <a:solidFill>
                  <a:schemeClr val="accent2"/>
                </a:solidFill>
              </a:rPr>
              <a:t> </a:t>
            </a:r>
            <a:r>
              <a:rPr lang="en-GB" sz="2400" dirty="0" err="1">
                <a:solidFill>
                  <a:schemeClr val="accent2"/>
                </a:solidFill>
              </a:rPr>
              <a:t>за</a:t>
            </a:r>
            <a:r>
              <a:rPr lang="en-GB" sz="2400" dirty="0">
                <a:solidFill>
                  <a:schemeClr val="accent2"/>
                </a:solidFill>
              </a:rPr>
              <a:t> </a:t>
            </a:r>
            <a:r>
              <a:rPr lang="en-GB" sz="2400" dirty="0" err="1">
                <a:solidFill>
                  <a:schemeClr val="accent2"/>
                </a:solidFill>
              </a:rPr>
              <a:t>привредне</a:t>
            </a:r>
            <a:r>
              <a:rPr lang="en-GB" sz="2400" dirty="0">
                <a:solidFill>
                  <a:schemeClr val="accent2"/>
                </a:solidFill>
              </a:rPr>
              <a:t> </a:t>
            </a:r>
            <a:r>
              <a:rPr lang="en-GB" sz="2400" dirty="0" err="1">
                <a:solidFill>
                  <a:schemeClr val="accent2"/>
                </a:solidFill>
              </a:rPr>
              <a:t>спорове</a:t>
            </a:r>
            <a:r>
              <a:rPr lang="en-GB" sz="2400" dirty="0">
                <a:solidFill>
                  <a:schemeClr val="accent2"/>
                </a:solidFill>
              </a:rPr>
              <a:t> </a:t>
            </a:r>
            <a:r>
              <a:rPr lang="en-GB" sz="2400" dirty="0" err="1">
                <a:solidFill>
                  <a:schemeClr val="accent2"/>
                </a:solidFill>
              </a:rPr>
              <a:t>Привредног</a:t>
            </a:r>
            <a:r>
              <a:rPr lang="en-GB" sz="2400" dirty="0">
                <a:solidFill>
                  <a:schemeClr val="accent2"/>
                </a:solidFill>
              </a:rPr>
              <a:t> </a:t>
            </a:r>
            <a:r>
              <a:rPr lang="en-GB" sz="2400" dirty="0" err="1">
                <a:solidFill>
                  <a:schemeClr val="accent2"/>
                </a:solidFill>
              </a:rPr>
              <a:t>апелационог</a:t>
            </a:r>
            <a:r>
              <a:rPr lang="en-GB" sz="2400" dirty="0">
                <a:solidFill>
                  <a:schemeClr val="accent2"/>
                </a:solidFill>
              </a:rPr>
              <a:t> </a:t>
            </a:r>
            <a:r>
              <a:rPr lang="en-GB" sz="2400" dirty="0" err="1" smtClean="0">
                <a:solidFill>
                  <a:schemeClr val="accent2"/>
                </a:solidFill>
              </a:rPr>
              <a:t>суда</a:t>
            </a:r>
            <a:r>
              <a:rPr lang="sr-Cyrl-RS" sz="2400" dirty="0" smtClean="0">
                <a:solidFill>
                  <a:schemeClr val="accent2"/>
                </a:solidFill>
              </a:rPr>
              <a:t>,</a:t>
            </a:r>
            <a:r>
              <a:rPr lang="en-GB" sz="2400" dirty="0" smtClean="0">
                <a:solidFill>
                  <a:schemeClr val="accent2"/>
                </a:solidFill>
              </a:rPr>
              <a:t> </a:t>
            </a:r>
            <a:r>
              <a:rPr lang="en-GB" sz="2400" dirty="0" err="1">
                <a:solidFill>
                  <a:schemeClr val="accent2"/>
                </a:solidFill>
              </a:rPr>
              <a:t>одржаној</a:t>
            </a:r>
            <a:r>
              <a:rPr lang="en-GB" sz="2400" dirty="0">
                <a:solidFill>
                  <a:schemeClr val="accent2"/>
                </a:solidFill>
              </a:rPr>
              <a:t> </a:t>
            </a:r>
            <a:r>
              <a:rPr lang="en-GB" sz="2400" dirty="0" err="1">
                <a:solidFill>
                  <a:schemeClr val="accent2"/>
                </a:solidFill>
              </a:rPr>
              <a:t>дана</a:t>
            </a:r>
            <a:r>
              <a:rPr lang="sr-Latn-RS" sz="2400" dirty="0">
                <a:solidFill>
                  <a:schemeClr val="accent2"/>
                </a:solidFill>
              </a:rPr>
              <a:t> 12.11.2013. </a:t>
            </a:r>
            <a:r>
              <a:rPr lang="en-GB" sz="2400" dirty="0">
                <a:solidFill>
                  <a:schemeClr val="accent2"/>
                </a:solidFill>
              </a:rPr>
              <a:t>и</a:t>
            </a:r>
            <a:r>
              <a:rPr lang="sr-Latn-RS" sz="2400" dirty="0">
                <a:solidFill>
                  <a:schemeClr val="accent2"/>
                </a:solidFill>
              </a:rPr>
              <a:t> 14.11.2013. </a:t>
            </a:r>
            <a:r>
              <a:rPr lang="en-GB" sz="2400" dirty="0" err="1">
                <a:solidFill>
                  <a:schemeClr val="accent2"/>
                </a:solidFill>
              </a:rPr>
              <a:t>године</a:t>
            </a:r>
            <a:r>
              <a:rPr lang="en-GB" sz="2400" dirty="0">
                <a:solidFill>
                  <a:schemeClr val="accent2"/>
                </a:solidFill>
              </a:rPr>
              <a:t> и </a:t>
            </a:r>
            <a:r>
              <a:rPr lang="en-GB" sz="2400" dirty="0" err="1">
                <a:solidFill>
                  <a:schemeClr val="accent2"/>
                </a:solidFill>
              </a:rPr>
              <a:t>на</a:t>
            </a:r>
            <a:r>
              <a:rPr lang="en-GB" sz="2400" dirty="0">
                <a:solidFill>
                  <a:schemeClr val="accent2"/>
                </a:solidFill>
              </a:rPr>
              <a:t> </a:t>
            </a:r>
            <a:r>
              <a:rPr lang="en-GB" sz="2400" dirty="0" err="1">
                <a:solidFill>
                  <a:schemeClr val="accent2"/>
                </a:solidFill>
              </a:rPr>
              <a:t>седници</a:t>
            </a:r>
            <a:r>
              <a:rPr lang="en-GB" sz="2400" dirty="0">
                <a:solidFill>
                  <a:schemeClr val="accent2"/>
                </a:solidFill>
              </a:rPr>
              <a:t> </a:t>
            </a:r>
            <a:r>
              <a:rPr lang="en-GB" sz="2400" dirty="0" err="1">
                <a:solidFill>
                  <a:schemeClr val="accent2"/>
                </a:solidFill>
              </a:rPr>
              <a:t>Одељења</a:t>
            </a:r>
            <a:r>
              <a:rPr lang="en-GB" sz="2400" dirty="0">
                <a:solidFill>
                  <a:schemeClr val="accent2"/>
                </a:solidFill>
              </a:rPr>
              <a:t> </a:t>
            </a:r>
            <a:r>
              <a:rPr lang="en-GB" sz="2400" dirty="0" err="1">
                <a:solidFill>
                  <a:schemeClr val="accent2"/>
                </a:solidFill>
              </a:rPr>
              <a:t>за</a:t>
            </a:r>
            <a:r>
              <a:rPr lang="en-GB" sz="2400" dirty="0">
                <a:solidFill>
                  <a:schemeClr val="accent2"/>
                </a:solidFill>
              </a:rPr>
              <a:t> </a:t>
            </a:r>
            <a:r>
              <a:rPr lang="en-GB" sz="2400" dirty="0" err="1">
                <a:solidFill>
                  <a:schemeClr val="accent2"/>
                </a:solidFill>
              </a:rPr>
              <a:t>привредне</a:t>
            </a:r>
            <a:r>
              <a:rPr lang="en-GB" sz="2400" dirty="0">
                <a:solidFill>
                  <a:schemeClr val="accent2"/>
                </a:solidFill>
              </a:rPr>
              <a:t> </a:t>
            </a:r>
            <a:r>
              <a:rPr lang="en-GB" sz="2400" dirty="0" err="1">
                <a:solidFill>
                  <a:schemeClr val="accent2"/>
                </a:solidFill>
              </a:rPr>
              <a:t>преступе</a:t>
            </a:r>
            <a:r>
              <a:rPr lang="en-GB" sz="2400" dirty="0">
                <a:solidFill>
                  <a:schemeClr val="accent2"/>
                </a:solidFill>
              </a:rPr>
              <a:t> и </a:t>
            </a:r>
            <a:r>
              <a:rPr lang="en-GB" sz="2400" dirty="0" err="1">
                <a:solidFill>
                  <a:schemeClr val="accent2"/>
                </a:solidFill>
              </a:rPr>
              <a:t>управно</a:t>
            </a:r>
            <a:r>
              <a:rPr lang="sr-Latn-RS" sz="2400" dirty="0">
                <a:solidFill>
                  <a:schemeClr val="accent2"/>
                </a:solidFill>
              </a:rPr>
              <a:t>-</a:t>
            </a:r>
            <a:r>
              <a:rPr lang="en-GB" sz="2400" dirty="0" err="1">
                <a:solidFill>
                  <a:schemeClr val="accent2"/>
                </a:solidFill>
              </a:rPr>
              <a:t>рачунске</a:t>
            </a:r>
            <a:r>
              <a:rPr lang="en-GB" sz="2400" dirty="0">
                <a:solidFill>
                  <a:schemeClr val="accent2"/>
                </a:solidFill>
              </a:rPr>
              <a:t> </a:t>
            </a:r>
            <a:r>
              <a:rPr lang="en-GB" sz="2400" dirty="0" err="1" smtClean="0">
                <a:solidFill>
                  <a:schemeClr val="accent2"/>
                </a:solidFill>
              </a:rPr>
              <a:t>спорове</a:t>
            </a:r>
            <a:r>
              <a:rPr lang="sr-Cyrl-RS" sz="2400" dirty="0" smtClean="0">
                <a:solidFill>
                  <a:schemeClr val="accent2"/>
                </a:solidFill>
              </a:rPr>
              <a:t>,</a:t>
            </a:r>
            <a:r>
              <a:rPr lang="en-GB" sz="2400" dirty="0" smtClean="0">
                <a:solidFill>
                  <a:schemeClr val="accent2"/>
                </a:solidFill>
              </a:rPr>
              <a:t> </a:t>
            </a:r>
            <a:r>
              <a:rPr lang="en-GB" sz="2400" dirty="0" err="1">
                <a:solidFill>
                  <a:schemeClr val="accent2"/>
                </a:solidFill>
              </a:rPr>
              <a:t>одржаној</a:t>
            </a:r>
            <a:r>
              <a:rPr lang="en-GB" sz="2400" dirty="0">
                <a:solidFill>
                  <a:schemeClr val="accent2"/>
                </a:solidFill>
              </a:rPr>
              <a:t> </a:t>
            </a:r>
            <a:r>
              <a:rPr lang="en-GB" sz="2400" dirty="0" err="1">
                <a:solidFill>
                  <a:schemeClr val="accent2"/>
                </a:solidFill>
              </a:rPr>
              <a:t>дана</a:t>
            </a:r>
            <a:r>
              <a:rPr lang="sr-Latn-RS" sz="2400" dirty="0">
                <a:solidFill>
                  <a:schemeClr val="accent2"/>
                </a:solidFill>
              </a:rPr>
              <a:t> 6.11.2013. </a:t>
            </a:r>
            <a:r>
              <a:rPr lang="en-GB" sz="2400" dirty="0" err="1">
                <a:solidFill>
                  <a:schemeClr val="accent2"/>
                </a:solidFill>
              </a:rPr>
              <a:t>године</a:t>
            </a:r>
            <a:r>
              <a:rPr lang="sr-Latn-RS" sz="2400" dirty="0">
                <a:solidFill>
                  <a:schemeClr val="accent2"/>
                </a:solidFill>
              </a:rPr>
              <a:t> - </a:t>
            </a:r>
            <a:r>
              <a:rPr lang="en-GB" sz="2400" dirty="0" err="1">
                <a:solidFill>
                  <a:schemeClr val="accent2"/>
                </a:solidFill>
              </a:rPr>
              <a:t>Судска</a:t>
            </a:r>
            <a:r>
              <a:rPr lang="en-GB" sz="2400" dirty="0">
                <a:solidFill>
                  <a:schemeClr val="accent2"/>
                </a:solidFill>
              </a:rPr>
              <a:t> </a:t>
            </a:r>
            <a:r>
              <a:rPr lang="en-GB" sz="2400" dirty="0" err="1">
                <a:solidFill>
                  <a:schemeClr val="accent2"/>
                </a:solidFill>
              </a:rPr>
              <a:t>пракса</a:t>
            </a:r>
            <a:r>
              <a:rPr lang="en-GB" sz="2400" dirty="0">
                <a:solidFill>
                  <a:schemeClr val="accent2"/>
                </a:solidFill>
              </a:rPr>
              <a:t> </a:t>
            </a:r>
            <a:r>
              <a:rPr lang="en-GB" sz="2400" dirty="0" err="1">
                <a:solidFill>
                  <a:schemeClr val="accent2"/>
                </a:solidFill>
              </a:rPr>
              <a:t>привредних</a:t>
            </a:r>
            <a:r>
              <a:rPr lang="en-GB" sz="2400" dirty="0">
                <a:solidFill>
                  <a:schemeClr val="accent2"/>
                </a:solidFill>
              </a:rPr>
              <a:t> </a:t>
            </a:r>
            <a:r>
              <a:rPr lang="en-GB" sz="2400" dirty="0" err="1">
                <a:solidFill>
                  <a:schemeClr val="accent2"/>
                </a:solidFill>
              </a:rPr>
              <a:t>судова</a:t>
            </a:r>
            <a:r>
              <a:rPr lang="sr-Latn-RS" sz="2400" dirty="0">
                <a:solidFill>
                  <a:schemeClr val="accent2"/>
                </a:solidFill>
              </a:rPr>
              <a:t> - </a:t>
            </a:r>
            <a:r>
              <a:rPr lang="en-GB" sz="2400" dirty="0" err="1">
                <a:solidFill>
                  <a:schemeClr val="accent2"/>
                </a:solidFill>
              </a:rPr>
              <a:t>Билтен</a:t>
            </a:r>
            <a:r>
              <a:rPr lang="en-GB" sz="2400" dirty="0">
                <a:solidFill>
                  <a:schemeClr val="accent2"/>
                </a:solidFill>
              </a:rPr>
              <a:t> </a:t>
            </a:r>
            <a:r>
              <a:rPr lang="en-GB" sz="2400" dirty="0" err="1">
                <a:solidFill>
                  <a:schemeClr val="accent2"/>
                </a:solidFill>
              </a:rPr>
              <a:t>бр</a:t>
            </a:r>
            <a:r>
              <a:rPr lang="sr-Latn-RS" sz="2400" dirty="0">
                <a:solidFill>
                  <a:schemeClr val="accent2"/>
                </a:solidFill>
              </a:rPr>
              <a:t>. 3/2013 </a:t>
            </a:r>
            <a:r>
              <a:rPr lang="en-GB" sz="2400" dirty="0">
                <a:solidFill>
                  <a:schemeClr val="accent2"/>
                </a:solidFill>
              </a:rPr>
              <a:t>у </a:t>
            </a:r>
            <a:r>
              <a:rPr lang="en-GB" sz="2400" dirty="0" err="1">
                <a:solidFill>
                  <a:schemeClr val="accent2"/>
                </a:solidFill>
              </a:rPr>
              <a:t>погледу</a:t>
            </a:r>
            <a:r>
              <a:rPr lang="en-GB" sz="2400" dirty="0">
                <a:solidFill>
                  <a:schemeClr val="accent2"/>
                </a:solidFill>
              </a:rPr>
              <a:t> </a:t>
            </a:r>
            <a:r>
              <a:rPr lang="en-GB" sz="2400" dirty="0" err="1">
                <a:solidFill>
                  <a:schemeClr val="accent2"/>
                </a:solidFill>
              </a:rPr>
              <a:t>горе</a:t>
            </a:r>
            <a:r>
              <a:rPr lang="en-GB" sz="2400" dirty="0">
                <a:solidFill>
                  <a:schemeClr val="accent2"/>
                </a:solidFill>
              </a:rPr>
              <a:t> </a:t>
            </a:r>
            <a:r>
              <a:rPr lang="en-GB" sz="2400" dirty="0" err="1">
                <a:solidFill>
                  <a:schemeClr val="accent2"/>
                </a:solidFill>
              </a:rPr>
              <a:t>презентованих</a:t>
            </a:r>
            <a:r>
              <a:rPr lang="en-GB" sz="2400" dirty="0">
                <a:solidFill>
                  <a:schemeClr val="accent2"/>
                </a:solidFill>
              </a:rPr>
              <a:t> </a:t>
            </a:r>
            <a:r>
              <a:rPr lang="en-GB" sz="2400" dirty="0" err="1" smtClean="0">
                <a:solidFill>
                  <a:schemeClr val="accent2"/>
                </a:solidFill>
              </a:rPr>
              <a:t>дилема</a:t>
            </a:r>
            <a:r>
              <a:rPr lang="en-GB" sz="2400" dirty="0" smtClean="0">
                <a:solidFill>
                  <a:schemeClr val="accent2"/>
                </a:solidFill>
              </a:rPr>
              <a:t> </a:t>
            </a:r>
            <a:r>
              <a:rPr lang="en-GB" sz="2400" dirty="0">
                <a:solidFill>
                  <a:schemeClr val="accent2"/>
                </a:solidFill>
              </a:rPr>
              <a:t>у </a:t>
            </a:r>
            <a:r>
              <a:rPr lang="en-GB" sz="2400" dirty="0" err="1">
                <a:solidFill>
                  <a:schemeClr val="accent2"/>
                </a:solidFill>
              </a:rPr>
              <a:t>тумачењу</a:t>
            </a:r>
            <a:r>
              <a:rPr lang="en-GB" sz="2400" dirty="0">
                <a:solidFill>
                  <a:schemeClr val="accent2"/>
                </a:solidFill>
              </a:rPr>
              <a:t> </a:t>
            </a:r>
            <a:r>
              <a:rPr lang="en-GB" sz="2400" dirty="0" err="1">
                <a:solidFill>
                  <a:schemeClr val="accent2"/>
                </a:solidFill>
              </a:rPr>
              <a:t>домашаја</a:t>
            </a:r>
            <a:r>
              <a:rPr lang="en-GB" sz="2400" dirty="0">
                <a:solidFill>
                  <a:schemeClr val="accent2"/>
                </a:solidFill>
              </a:rPr>
              <a:t> </a:t>
            </a:r>
            <a:r>
              <a:rPr lang="en-GB" sz="2400" dirty="0" err="1">
                <a:solidFill>
                  <a:schemeClr val="accent2"/>
                </a:solidFill>
              </a:rPr>
              <a:t>забране</a:t>
            </a:r>
            <a:r>
              <a:rPr lang="en-GB" sz="2400" dirty="0">
                <a:solidFill>
                  <a:schemeClr val="accent2"/>
                </a:solidFill>
              </a:rPr>
              <a:t> </a:t>
            </a:r>
            <a:r>
              <a:rPr lang="en-GB" sz="2400" dirty="0" err="1">
                <a:solidFill>
                  <a:schemeClr val="accent2"/>
                </a:solidFill>
              </a:rPr>
              <a:t>продаје</a:t>
            </a:r>
            <a:r>
              <a:rPr lang="en-GB" sz="2400" dirty="0">
                <a:solidFill>
                  <a:schemeClr val="accent2"/>
                </a:solidFill>
              </a:rPr>
              <a:t> у </a:t>
            </a:r>
            <a:r>
              <a:rPr lang="en-GB" sz="2400" dirty="0" err="1">
                <a:solidFill>
                  <a:schemeClr val="accent2"/>
                </a:solidFill>
              </a:rPr>
              <a:t>контексту</a:t>
            </a:r>
            <a:r>
              <a:rPr lang="sr-Latn-RS" sz="2400" dirty="0">
                <a:solidFill>
                  <a:schemeClr val="accent2"/>
                </a:solidFill>
              </a:rPr>
              <a:t>  </a:t>
            </a:r>
            <a:r>
              <a:rPr lang="en-GB" sz="2400" dirty="0" err="1">
                <a:solidFill>
                  <a:schemeClr val="accent2"/>
                </a:solidFill>
              </a:rPr>
              <a:t>заштите</a:t>
            </a:r>
            <a:r>
              <a:rPr lang="en-GB" sz="2400" dirty="0">
                <a:solidFill>
                  <a:schemeClr val="accent2"/>
                </a:solidFill>
              </a:rPr>
              <a:t> </a:t>
            </a:r>
            <a:r>
              <a:rPr lang="en-GB" sz="2400" dirty="0" err="1" smtClean="0">
                <a:solidFill>
                  <a:schemeClr val="accent2"/>
                </a:solidFill>
              </a:rPr>
              <a:t>конкуренције</a:t>
            </a:r>
            <a:r>
              <a:rPr lang="sr-Cyrl-RS" sz="2400" dirty="0" smtClean="0">
                <a:solidFill>
                  <a:schemeClr val="accent2"/>
                </a:solidFill>
              </a:rPr>
              <a:t>,</a:t>
            </a:r>
            <a:r>
              <a:rPr lang="en-GB" sz="2400" dirty="0" smtClean="0">
                <a:solidFill>
                  <a:schemeClr val="accent2"/>
                </a:solidFill>
              </a:rPr>
              <a:t> </a:t>
            </a:r>
            <a:r>
              <a:rPr lang="en-GB" sz="2400" dirty="0" err="1">
                <a:solidFill>
                  <a:schemeClr val="accent2"/>
                </a:solidFill>
              </a:rPr>
              <a:t>заузео</a:t>
            </a:r>
            <a:r>
              <a:rPr lang="en-GB" sz="2400" dirty="0">
                <a:solidFill>
                  <a:schemeClr val="accent2"/>
                </a:solidFill>
              </a:rPr>
              <a:t> </a:t>
            </a:r>
            <a:r>
              <a:rPr lang="en-GB" sz="2400" dirty="0" err="1">
                <a:solidFill>
                  <a:schemeClr val="accent2"/>
                </a:solidFill>
              </a:rPr>
              <a:t>следећи</a:t>
            </a:r>
            <a:r>
              <a:rPr lang="en-GB" sz="2400" dirty="0">
                <a:solidFill>
                  <a:schemeClr val="accent2"/>
                </a:solidFill>
              </a:rPr>
              <a:t> </a:t>
            </a:r>
            <a:r>
              <a:rPr lang="en-GB" sz="2400" dirty="0" err="1">
                <a:solidFill>
                  <a:schemeClr val="accent2"/>
                </a:solidFill>
              </a:rPr>
              <a:t>правни</a:t>
            </a:r>
            <a:r>
              <a:rPr lang="en-GB" sz="2400" dirty="0">
                <a:solidFill>
                  <a:schemeClr val="accent2"/>
                </a:solidFill>
              </a:rPr>
              <a:t> </a:t>
            </a:r>
            <a:r>
              <a:rPr lang="en-GB" sz="2400" dirty="0" err="1">
                <a:solidFill>
                  <a:schemeClr val="accent2"/>
                </a:solidFill>
              </a:rPr>
              <a:t>став</a:t>
            </a:r>
            <a:r>
              <a:rPr lang="sr-Latn-RS" sz="2400" dirty="0">
                <a:solidFill>
                  <a:schemeClr val="accent2"/>
                </a:solidFill>
              </a:rPr>
              <a:t>:</a:t>
            </a:r>
            <a:endParaRPr lang="en-US" sz="2400" dirty="0">
              <a:solidFill>
                <a:schemeClr val="accent2"/>
              </a:solidFill>
            </a:endParaRPr>
          </a:p>
        </p:txBody>
      </p:sp>
    </p:spTree>
    <p:extLst>
      <p:ext uri="{BB962C8B-B14F-4D97-AF65-F5344CB8AC3E}">
        <p14:creationId xmlns:p14="http://schemas.microsoft.com/office/powerpoint/2010/main" val="368706161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50985"/>
            <a:ext cx="8596668" cy="5490377"/>
          </a:xfrm>
        </p:spPr>
        <p:txBody>
          <a:bodyPr>
            <a:normAutofit lnSpcReduction="10000"/>
          </a:bodyPr>
          <a:lstStyle/>
          <a:p>
            <a:pPr algn="just"/>
            <a:r>
              <a:rPr lang="en-GB" sz="1900" i="1" dirty="0" err="1">
                <a:solidFill>
                  <a:schemeClr val="accent2"/>
                </a:solidFill>
              </a:rPr>
              <a:t>Одредбама</a:t>
            </a:r>
            <a:r>
              <a:rPr lang="en-GB" sz="1900" i="1" dirty="0">
                <a:solidFill>
                  <a:schemeClr val="accent2"/>
                </a:solidFill>
              </a:rPr>
              <a:t> </a:t>
            </a:r>
            <a:r>
              <a:rPr lang="en-GB" sz="1900" i="1" dirty="0" err="1">
                <a:solidFill>
                  <a:schemeClr val="accent2"/>
                </a:solidFill>
              </a:rPr>
              <a:t>члана</a:t>
            </a:r>
            <a:r>
              <a:rPr lang="sr-Latn-RS" sz="1900" i="1" dirty="0">
                <a:solidFill>
                  <a:schemeClr val="accent2"/>
                </a:solidFill>
              </a:rPr>
              <a:t> 132. </a:t>
            </a:r>
            <a:r>
              <a:rPr lang="en-GB" sz="1900" i="1" dirty="0" err="1">
                <a:solidFill>
                  <a:schemeClr val="accent2"/>
                </a:solidFill>
              </a:rPr>
              <a:t>став</a:t>
            </a:r>
            <a:r>
              <a:rPr lang="sr-Latn-RS" sz="1900" i="1" dirty="0">
                <a:solidFill>
                  <a:schemeClr val="accent2"/>
                </a:solidFill>
              </a:rPr>
              <a:t> 10. </a:t>
            </a:r>
            <a:r>
              <a:rPr lang="en-GB" sz="1900" i="1" dirty="0">
                <a:solidFill>
                  <a:schemeClr val="accent2"/>
                </a:solidFill>
              </a:rPr>
              <a:t>и </a:t>
            </a:r>
            <a:r>
              <a:rPr lang="en-GB" sz="1900" i="1" dirty="0" err="1">
                <a:solidFill>
                  <a:schemeClr val="accent2"/>
                </a:solidFill>
              </a:rPr>
              <a:t>члана</a:t>
            </a:r>
            <a:r>
              <a:rPr lang="sr-Latn-RS" sz="1900" i="1" dirty="0">
                <a:solidFill>
                  <a:schemeClr val="accent2"/>
                </a:solidFill>
              </a:rPr>
              <a:t> 135. </a:t>
            </a:r>
            <a:r>
              <a:rPr lang="en-GB" sz="1900" i="1" dirty="0" err="1">
                <a:solidFill>
                  <a:schemeClr val="accent2"/>
                </a:solidFill>
              </a:rPr>
              <a:t>став</a:t>
            </a:r>
            <a:r>
              <a:rPr lang="sr-Latn-RS" sz="1900" i="1" dirty="0">
                <a:solidFill>
                  <a:schemeClr val="accent2"/>
                </a:solidFill>
              </a:rPr>
              <a:t> 3. </a:t>
            </a:r>
            <a:r>
              <a:rPr lang="en-GB" sz="1900" i="1" dirty="0" err="1">
                <a:solidFill>
                  <a:schemeClr val="accent2"/>
                </a:solidFill>
              </a:rPr>
              <a:t>Закона</a:t>
            </a:r>
            <a:r>
              <a:rPr lang="en-GB" sz="1900" i="1" dirty="0">
                <a:solidFill>
                  <a:schemeClr val="accent2"/>
                </a:solidFill>
              </a:rPr>
              <a:t> о </a:t>
            </a:r>
            <a:r>
              <a:rPr lang="en-GB" sz="1900" i="1" dirty="0" err="1">
                <a:solidFill>
                  <a:schemeClr val="accent2"/>
                </a:solidFill>
              </a:rPr>
              <a:t>стечају</a:t>
            </a:r>
            <a:r>
              <a:rPr lang="en-GB" sz="1900" i="1" dirty="0">
                <a:solidFill>
                  <a:schemeClr val="accent2"/>
                </a:solidFill>
              </a:rPr>
              <a:t> </a:t>
            </a:r>
            <a:r>
              <a:rPr lang="en-GB" sz="1900" i="1" dirty="0" err="1">
                <a:solidFill>
                  <a:schemeClr val="accent2"/>
                </a:solidFill>
              </a:rPr>
              <a:t>прописано</a:t>
            </a:r>
            <a:r>
              <a:rPr lang="en-GB" sz="1900" i="1" dirty="0">
                <a:solidFill>
                  <a:schemeClr val="accent2"/>
                </a:solidFill>
              </a:rPr>
              <a:t> </a:t>
            </a:r>
            <a:r>
              <a:rPr lang="en-GB" sz="1900" i="1" dirty="0" err="1">
                <a:solidFill>
                  <a:schemeClr val="accent2"/>
                </a:solidFill>
              </a:rPr>
              <a:t>је</a:t>
            </a:r>
            <a:r>
              <a:rPr lang="en-GB" sz="1900" i="1" dirty="0">
                <a:solidFill>
                  <a:schemeClr val="accent2"/>
                </a:solidFill>
              </a:rPr>
              <a:t> </a:t>
            </a:r>
            <a:r>
              <a:rPr lang="en-GB" sz="1900" i="1" dirty="0" err="1">
                <a:solidFill>
                  <a:schemeClr val="accent2"/>
                </a:solidFill>
              </a:rPr>
              <a:t>да</a:t>
            </a:r>
            <a:r>
              <a:rPr lang="en-GB" sz="1900" i="1" dirty="0">
                <a:solidFill>
                  <a:schemeClr val="accent2"/>
                </a:solidFill>
              </a:rPr>
              <a:t> </a:t>
            </a:r>
            <a:r>
              <a:rPr lang="en-GB" sz="1900" i="1" dirty="0" err="1">
                <a:solidFill>
                  <a:schemeClr val="accent2"/>
                </a:solidFill>
              </a:rPr>
              <a:t>се</a:t>
            </a:r>
            <a:r>
              <a:rPr lang="en-GB" sz="1900" i="1" dirty="0">
                <a:solidFill>
                  <a:schemeClr val="accent2"/>
                </a:solidFill>
              </a:rPr>
              <a:t> </a:t>
            </a:r>
            <a:r>
              <a:rPr lang="en-GB" sz="1900" i="1" dirty="0" err="1">
                <a:solidFill>
                  <a:schemeClr val="accent2"/>
                </a:solidFill>
              </a:rPr>
              <a:t>продаја</a:t>
            </a:r>
            <a:r>
              <a:rPr lang="en-GB" sz="1900" i="1" dirty="0">
                <a:solidFill>
                  <a:schemeClr val="accent2"/>
                </a:solidFill>
              </a:rPr>
              <a:t> </a:t>
            </a:r>
            <a:r>
              <a:rPr lang="en-GB" sz="1900" i="1" dirty="0" err="1">
                <a:solidFill>
                  <a:schemeClr val="accent2"/>
                </a:solidFill>
              </a:rPr>
              <a:t>целокупне</a:t>
            </a:r>
            <a:r>
              <a:rPr lang="en-GB" sz="1900" i="1" dirty="0">
                <a:solidFill>
                  <a:schemeClr val="accent2"/>
                </a:solidFill>
              </a:rPr>
              <a:t> </a:t>
            </a:r>
            <a:r>
              <a:rPr lang="en-GB" sz="1900" i="1" dirty="0" err="1">
                <a:solidFill>
                  <a:schemeClr val="accent2"/>
                </a:solidFill>
              </a:rPr>
              <a:t>имовине</a:t>
            </a:r>
            <a:r>
              <a:rPr lang="en-GB" sz="1900" i="1" dirty="0">
                <a:solidFill>
                  <a:schemeClr val="accent2"/>
                </a:solidFill>
              </a:rPr>
              <a:t> </a:t>
            </a:r>
            <a:r>
              <a:rPr lang="en-GB" sz="1900" i="1" dirty="0" err="1">
                <a:solidFill>
                  <a:schemeClr val="accent2"/>
                </a:solidFill>
              </a:rPr>
              <a:t>стечајног</a:t>
            </a:r>
            <a:r>
              <a:rPr lang="en-GB" sz="1900" i="1" dirty="0">
                <a:solidFill>
                  <a:schemeClr val="accent2"/>
                </a:solidFill>
              </a:rPr>
              <a:t> </a:t>
            </a:r>
            <a:r>
              <a:rPr lang="en-GB" sz="1900" i="1" dirty="0" err="1">
                <a:solidFill>
                  <a:schemeClr val="accent2"/>
                </a:solidFill>
              </a:rPr>
              <a:t>дужника</a:t>
            </a:r>
            <a:r>
              <a:rPr lang="en-GB" sz="1900" i="1" dirty="0">
                <a:solidFill>
                  <a:schemeClr val="accent2"/>
                </a:solidFill>
              </a:rPr>
              <a:t> </a:t>
            </a:r>
            <a:r>
              <a:rPr lang="en-GB" sz="1900" i="1" dirty="0" err="1">
                <a:solidFill>
                  <a:schemeClr val="accent2"/>
                </a:solidFill>
              </a:rPr>
              <a:t>или</a:t>
            </a:r>
            <a:r>
              <a:rPr lang="en-GB" sz="1900" i="1" dirty="0">
                <a:solidFill>
                  <a:schemeClr val="accent2"/>
                </a:solidFill>
              </a:rPr>
              <a:t> </a:t>
            </a:r>
            <a:r>
              <a:rPr lang="en-GB" sz="1900" i="1" dirty="0" err="1">
                <a:solidFill>
                  <a:schemeClr val="accent2"/>
                </a:solidFill>
              </a:rPr>
              <a:t>имовинске</a:t>
            </a:r>
            <a:r>
              <a:rPr lang="en-GB" sz="1900" i="1" dirty="0">
                <a:solidFill>
                  <a:schemeClr val="accent2"/>
                </a:solidFill>
              </a:rPr>
              <a:t> </a:t>
            </a:r>
            <a:r>
              <a:rPr lang="en-GB" sz="1900" i="1" dirty="0" err="1">
                <a:solidFill>
                  <a:schemeClr val="accent2"/>
                </a:solidFill>
              </a:rPr>
              <a:t>целине</a:t>
            </a:r>
            <a:r>
              <a:rPr lang="en-GB" sz="1900" i="1" dirty="0">
                <a:solidFill>
                  <a:schemeClr val="accent2"/>
                </a:solidFill>
              </a:rPr>
              <a:t> </a:t>
            </a:r>
            <a:r>
              <a:rPr lang="en-GB" sz="1900" i="1" dirty="0" err="1">
                <a:solidFill>
                  <a:schemeClr val="accent2"/>
                </a:solidFill>
              </a:rPr>
              <a:t>односно</a:t>
            </a:r>
            <a:r>
              <a:rPr lang="en-GB" sz="1900" i="1" dirty="0">
                <a:solidFill>
                  <a:schemeClr val="accent2"/>
                </a:solidFill>
              </a:rPr>
              <a:t> </a:t>
            </a:r>
            <a:r>
              <a:rPr lang="en-GB" sz="1900" i="1" dirty="0" err="1">
                <a:solidFill>
                  <a:schemeClr val="accent2"/>
                </a:solidFill>
              </a:rPr>
              <a:t>продаја</a:t>
            </a:r>
            <a:r>
              <a:rPr lang="en-GB" sz="1900" i="1" dirty="0">
                <a:solidFill>
                  <a:schemeClr val="accent2"/>
                </a:solidFill>
              </a:rPr>
              <a:t> </a:t>
            </a:r>
            <a:r>
              <a:rPr lang="en-GB" sz="1900" i="1" dirty="0" err="1">
                <a:solidFill>
                  <a:schemeClr val="accent2"/>
                </a:solidFill>
              </a:rPr>
              <a:t>стечајног</a:t>
            </a:r>
            <a:r>
              <a:rPr lang="en-GB" sz="1900" i="1" dirty="0">
                <a:solidFill>
                  <a:schemeClr val="accent2"/>
                </a:solidFill>
              </a:rPr>
              <a:t> </a:t>
            </a:r>
            <a:r>
              <a:rPr lang="en-GB" sz="1900" i="1" dirty="0" err="1">
                <a:solidFill>
                  <a:schemeClr val="accent2"/>
                </a:solidFill>
              </a:rPr>
              <a:t>дужника</a:t>
            </a:r>
            <a:r>
              <a:rPr lang="en-GB" sz="1900" i="1" dirty="0">
                <a:solidFill>
                  <a:schemeClr val="accent2"/>
                </a:solidFill>
              </a:rPr>
              <a:t> </a:t>
            </a:r>
            <a:r>
              <a:rPr lang="en-GB" sz="1900" i="1" dirty="0" err="1">
                <a:solidFill>
                  <a:schemeClr val="accent2"/>
                </a:solidFill>
              </a:rPr>
              <a:t>као</a:t>
            </a:r>
            <a:r>
              <a:rPr lang="en-GB" sz="1900" i="1" dirty="0">
                <a:solidFill>
                  <a:schemeClr val="accent2"/>
                </a:solidFill>
              </a:rPr>
              <a:t> </a:t>
            </a:r>
            <a:r>
              <a:rPr lang="en-GB" sz="1900" i="1" dirty="0" err="1">
                <a:solidFill>
                  <a:schemeClr val="accent2"/>
                </a:solidFill>
              </a:rPr>
              <a:t>правног</a:t>
            </a:r>
            <a:r>
              <a:rPr lang="en-GB" sz="1900" i="1" dirty="0">
                <a:solidFill>
                  <a:schemeClr val="accent2"/>
                </a:solidFill>
              </a:rPr>
              <a:t> </a:t>
            </a:r>
            <a:r>
              <a:rPr lang="en-GB" sz="1900" i="1" dirty="0" err="1">
                <a:solidFill>
                  <a:schemeClr val="accent2"/>
                </a:solidFill>
              </a:rPr>
              <a:t>лица</a:t>
            </a:r>
            <a:r>
              <a:rPr lang="en-GB" sz="1900" i="1" dirty="0">
                <a:solidFill>
                  <a:schemeClr val="accent2"/>
                </a:solidFill>
              </a:rPr>
              <a:t> </a:t>
            </a:r>
            <a:r>
              <a:rPr lang="en-GB" sz="1900" i="1" dirty="0" err="1">
                <a:solidFill>
                  <a:schemeClr val="accent2"/>
                </a:solidFill>
              </a:rPr>
              <a:t>не</a:t>
            </a:r>
            <a:r>
              <a:rPr lang="en-GB" sz="1900" i="1" dirty="0">
                <a:solidFill>
                  <a:schemeClr val="accent2"/>
                </a:solidFill>
              </a:rPr>
              <a:t> </a:t>
            </a:r>
            <a:r>
              <a:rPr lang="en-GB" sz="1900" i="1" dirty="0" err="1">
                <a:solidFill>
                  <a:schemeClr val="accent2"/>
                </a:solidFill>
              </a:rPr>
              <a:t>може</a:t>
            </a:r>
            <a:r>
              <a:rPr lang="en-GB" sz="1900" i="1" dirty="0">
                <a:solidFill>
                  <a:schemeClr val="accent2"/>
                </a:solidFill>
              </a:rPr>
              <a:t> </a:t>
            </a:r>
            <a:r>
              <a:rPr lang="en-GB" sz="1900" i="1" dirty="0" err="1">
                <a:solidFill>
                  <a:schemeClr val="accent2"/>
                </a:solidFill>
              </a:rPr>
              <a:t>вршити</a:t>
            </a:r>
            <a:r>
              <a:rPr lang="en-GB" sz="1900" i="1" dirty="0">
                <a:solidFill>
                  <a:schemeClr val="accent2"/>
                </a:solidFill>
              </a:rPr>
              <a:t> </a:t>
            </a:r>
            <a:r>
              <a:rPr lang="en-GB" sz="1900" i="1" dirty="0" err="1">
                <a:solidFill>
                  <a:schemeClr val="accent2"/>
                </a:solidFill>
              </a:rPr>
              <a:t>супротно</a:t>
            </a:r>
            <a:r>
              <a:rPr lang="en-GB" sz="1900" i="1" dirty="0">
                <a:solidFill>
                  <a:schemeClr val="accent2"/>
                </a:solidFill>
              </a:rPr>
              <a:t> </a:t>
            </a:r>
            <a:r>
              <a:rPr lang="en-GB" sz="1900" i="1" dirty="0" err="1">
                <a:solidFill>
                  <a:schemeClr val="accent2"/>
                </a:solidFill>
              </a:rPr>
              <a:t>одредбама</a:t>
            </a:r>
            <a:r>
              <a:rPr lang="en-GB" sz="1900" i="1" dirty="0">
                <a:solidFill>
                  <a:schemeClr val="accent2"/>
                </a:solidFill>
              </a:rPr>
              <a:t> </a:t>
            </a:r>
            <a:r>
              <a:rPr lang="en-GB" sz="1900" i="1" dirty="0" err="1">
                <a:solidFill>
                  <a:schemeClr val="accent2"/>
                </a:solidFill>
              </a:rPr>
              <a:t>закона</a:t>
            </a:r>
            <a:r>
              <a:rPr lang="en-GB" sz="1900" i="1" dirty="0">
                <a:solidFill>
                  <a:schemeClr val="accent2"/>
                </a:solidFill>
              </a:rPr>
              <a:t> </a:t>
            </a:r>
            <a:r>
              <a:rPr lang="en-GB" sz="1900" i="1" dirty="0" err="1">
                <a:solidFill>
                  <a:schemeClr val="accent2"/>
                </a:solidFill>
              </a:rPr>
              <a:t>којим</a:t>
            </a:r>
            <a:r>
              <a:rPr lang="en-GB" sz="1900" i="1" dirty="0">
                <a:solidFill>
                  <a:schemeClr val="accent2"/>
                </a:solidFill>
              </a:rPr>
              <a:t> </a:t>
            </a:r>
            <a:r>
              <a:rPr lang="en-GB" sz="1900" i="1" dirty="0" err="1">
                <a:solidFill>
                  <a:schemeClr val="accent2"/>
                </a:solidFill>
              </a:rPr>
              <a:t>се</a:t>
            </a:r>
            <a:r>
              <a:rPr lang="en-GB" sz="1900" i="1" dirty="0">
                <a:solidFill>
                  <a:schemeClr val="accent2"/>
                </a:solidFill>
              </a:rPr>
              <a:t> </a:t>
            </a:r>
            <a:r>
              <a:rPr lang="en-GB" sz="1900" i="1" dirty="0" err="1">
                <a:solidFill>
                  <a:schemeClr val="accent2"/>
                </a:solidFill>
              </a:rPr>
              <a:t>уређује</a:t>
            </a:r>
            <a:r>
              <a:rPr lang="en-GB" sz="1900" i="1" dirty="0">
                <a:solidFill>
                  <a:schemeClr val="accent2"/>
                </a:solidFill>
              </a:rPr>
              <a:t> </a:t>
            </a:r>
            <a:r>
              <a:rPr lang="en-GB" sz="1900" i="1" dirty="0" err="1">
                <a:solidFill>
                  <a:schemeClr val="accent2"/>
                </a:solidFill>
              </a:rPr>
              <a:t>заштита</a:t>
            </a:r>
            <a:r>
              <a:rPr lang="en-GB" sz="1900" i="1" dirty="0">
                <a:solidFill>
                  <a:schemeClr val="accent2"/>
                </a:solidFill>
              </a:rPr>
              <a:t> </a:t>
            </a:r>
            <a:r>
              <a:rPr lang="en-GB" sz="1900" i="1" dirty="0" err="1">
                <a:solidFill>
                  <a:schemeClr val="accent2"/>
                </a:solidFill>
              </a:rPr>
              <a:t>конкуренције</a:t>
            </a:r>
            <a:r>
              <a:rPr lang="sr-Latn-RS" sz="1900" i="1" dirty="0">
                <a:solidFill>
                  <a:schemeClr val="accent2"/>
                </a:solidFill>
              </a:rPr>
              <a:t>, </a:t>
            </a:r>
            <a:r>
              <a:rPr lang="en-GB" sz="1900" i="1" dirty="0">
                <a:solidFill>
                  <a:schemeClr val="accent2"/>
                </a:solidFill>
              </a:rPr>
              <a:t>а </a:t>
            </a:r>
            <a:r>
              <a:rPr lang="en-GB" sz="1900" i="1" dirty="0" err="1">
                <a:solidFill>
                  <a:schemeClr val="accent2"/>
                </a:solidFill>
              </a:rPr>
              <a:t>орган</a:t>
            </a:r>
            <a:r>
              <a:rPr lang="en-GB" sz="1900" i="1" dirty="0">
                <a:solidFill>
                  <a:schemeClr val="accent2"/>
                </a:solidFill>
              </a:rPr>
              <a:t> </a:t>
            </a:r>
            <a:r>
              <a:rPr lang="en-GB" sz="1900" i="1" dirty="0" err="1">
                <a:solidFill>
                  <a:schemeClr val="accent2"/>
                </a:solidFill>
              </a:rPr>
              <a:t>надлежан</a:t>
            </a:r>
            <a:r>
              <a:rPr lang="en-GB" sz="1900" i="1" dirty="0">
                <a:solidFill>
                  <a:schemeClr val="accent2"/>
                </a:solidFill>
              </a:rPr>
              <a:t> </a:t>
            </a:r>
            <a:r>
              <a:rPr lang="en-GB" sz="1900" i="1" dirty="0" err="1">
                <a:solidFill>
                  <a:schemeClr val="accent2"/>
                </a:solidFill>
              </a:rPr>
              <a:t>за</a:t>
            </a:r>
            <a:r>
              <a:rPr lang="en-GB" sz="1900" i="1" dirty="0">
                <a:solidFill>
                  <a:schemeClr val="accent2"/>
                </a:solidFill>
              </a:rPr>
              <a:t> </a:t>
            </a:r>
            <a:r>
              <a:rPr lang="en-GB" sz="1900" i="1" dirty="0" err="1">
                <a:solidFill>
                  <a:schemeClr val="accent2"/>
                </a:solidFill>
              </a:rPr>
              <a:t>заштиту</a:t>
            </a:r>
            <a:r>
              <a:rPr lang="en-GB" sz="1900" i="1" dirty="0">
                <a:solidFill>
                  <a:schemeClr val="accent2"/>
                </a:solidFill>
              </a:rPr>
              <a:t> </a:t>
            </a:r>
            <a:r>
              <a:rPr lang="en-GB" sz="1900" i="1" dirty="0" err="1">
                <a:solidFill>
                  <a:schemeClr val="accent2"/>
                </a:solidFill>
              </a:rPr>
              <a:t>конкуренције</a:t>
            </a:r>
            <a:r>
              <a:rPr lang="en-GB" sz="1900" i="1" dirty="0">
                <a:solidFill>
                  <a:schemeClr val="accent2"/>
                </a:solidFill>
              </a:rPr>
              <a:t> </a:t>
            </a:r>
            <a:r>
              <a:rPr lang="en-GB" sz="1900" i="1" dirty="0" err="1">
                <a:solidFill>
                  <a:schemeClr val="accent2"/>
                </a:solidFill>
              </a:rPr>
              <a:t>поступа</a:t>
            </a:r>
            <a:r>
              <a:rPr lang="en-GB" sz="1900" i="1" dirty="0">
                <a:solidFill>
                  <a:schemeClr val="accent2"/>
                </a:solidFill>
              </a:rPr>
              <a:t> </a:t>
            </a:r>
            <a:r>
              <a:rPr lang="en-GB" sz="1900" i="1" dirty="0" err="1">
                <a:solidFill>
                  <a:schemeClr val="accent2"/>
                </a:solidFill>
              </a:rPr>
              <a:t>са</a:t>
            </a:r>
            <a:r>
              <a:rPr lang="en-GB" sz="1900" i="1" dirty="0">
                <a:solidFill>
                  <a:schemeClr val="accent2"/>
                </a:solidFill>
              </a:rPr>
              <a:t> </a:t>
            </a:r>
            <a:r>
              <a:rPr lang="en-GB" sz="1900" i="1" dirty="0" err="1">
                <a:solidFill>
                  <a:schemeClr val="accent2"/>
                </a:solidFill>
              </a:rPr>
              <a:t>нарочитом</a:t>
            </a:r>
            <a:r>
              <a:rPr lang="en-GB" sz="1900" i="1" dirty="0">
                <a:solidFill>
                  <a:schemeClr val="accent2"/>
                </a:solidFill>
              </a:rPr>
              <a:t> </a:t>
            </a:r>
            <a:r>
              <a:rPr lang="en-GB" sz="1900" i="1" dirty="0" err="1">
                <a:solidFill>
                  <a:schemeClr val="accent2"/>
                </a:solidFill>
              </a:rPr>
              <a:t>хитношћу</a:t>
            </a:r>
            <a:r>
              <a:rPr lang="en-GB" sz="1900" i="1" dirty="0">
                <a:solidFill>
                  <a:schemeClr val="accent2"/>
                </a:solidFill>
              </a:rPr>
              <a:t> у </a:t>
            </a:r>
            <a:r>
              <a:rPr lang="en-GB" sz="1900" i="1" dirty="0" err="1">
                <a:solidFill>
                  <a:schemeClr val="accent2"/>
                </a:solidFill>
              </a:rPr>
              <a:t>скраћеном</a:t>
            </a:r>
            <a:r>
              <a:rPr lang="en-GB" sz="1900" i="1" dirty="0">
                <a:solidFill>
                  <a:schemeClr val="accent2"/>
                </a:solidFill>
              </a:rPr>
              <a:t> </a:t>
            </a:r>
            <a:r>
              <a:rPr lang="en-GB" sz="1900" i="1" dirty="0" err="1">
                <a:solidFill>
                  <a:schemeClr val="accent2"/>
                </a:solidFill>
              </a:rPr>
              <a:t>поступку</a:t>
            </a:r>
            <a:r>
              <a:rPr lang="en-GB" sz="1900" i="1" dirty="0">
                <a:solidFill>
                  <a:schemeClr val="accent2"/>
                </a:solidFill>
              </a:rPr>
              <a:t> и </a:t>
            </a:r>
            <a:r>
              <a:rPr lang="en-GB" sz="1900" i="1" dirty="0" err="1">
                <a:solidFill>
                  <a:schemeClr val="accent2"/>
                </a:solidFill>
              </a:rPr>
              <a:t>мишљење</a:t>
            </a:r>
            <a:r>
              <a:rPr lang="en-GB" sz="1900" i="1" dirty="0">
                <a:solidFill>
                  <a:schemeClr val="accent2"/>
                </a:solidFill>
              </a:rPr>
              <a:t> </a:t>
            </a:r>
            <a:r>
              <a:rPr lang="en-GB" sz="1900" i="1" dirty="0" err="1">
                <a:solidFill>
                  <a:schemeClr val="accent2"/>
                </a:solidFill>
              </a:rPr>
              <a:t>Комисије</a:t>
            </a:r>
            <a:r>
              <a:rPr lang="en-GB" sz="1900" i="1" dirty="0">
                <a:solidFill>
                  <a:schemeClr val="accent2"/>
                </a:solidFill>
              </a:rPr>
              <a:t> </a:t>
            </a:r>
            <a:r>
              <a:rPr lang="en-GB" sz="1900" i="1" dirty="0" err="1">
                <a:solidFill>
                  <a:schemeClr val="accent2"/>
                </a:solidFill>
              </a:rPr>
              <a:t>за</a:t>
            </a:r>
            <a:r>
              <a:rPr lang="en-GB" sz="1900" i="1" dirty="0">
                <a:solidFill>
                  <a:schemeClr val="accent2"/>
                </a:solidFill>
              </a:rPr>
              <a:t> </a:t>
            </a:r>
            <a:r>
              <a:rPr lang="en-GB" sz="1900" i="1" dirty="0" err="1">
                <a:solidFill>
                  <a:schemeClr val="accent2"/>
                </a:solidFill>
              </a:rPr>
              <a:t>заштиту</a:t>
            </a:r>
            <a:r>
              <a:rPr lang="en-GB" sz="1900" i="1" dirty="0">
                <a:solidFill>
                  <a:schemeClr val="accent2"/>
                </a:solidFill>
              </a:rPr>
              <a:t> </a:t>
            </a:r>
            <a:r>
              <a:rPr lang="en-GB" sz="1900" i="1" dirty="0" err="1">
                <a:solidFill>
                  <a:schemeClr val="accent2"/>
                </a:solidFill>
              </a:rPr>
              <a:t>конкуренције</a:t>
            </a:r>
            <a:r>
              <a:rPr lang="en-GB" sz="1900" i="1" dirty="0">
                <a:solidFill>
                  <a:schemeClr val="accent2"/>
                </a:solidFill>
              </a:rPr>
              <a:t> </a:t>
            </a:r>
            <a:r>
              <a:rPr lang="en-GB" sz="1900" i="1" dirty="0" err="1">
                <a:solidFill>
                  <a:schemeClr val="accent2"/>
                </a:solidFill>
              </a:rPr>
              <a:t>се</a:t>
            </a:r>
            <a:r>
              <a:rPr lang="en-GB" sz="1900" i="1" dirty="0">
                <a:solidFill>
                  <a:schemeClr val="accent2"/>
                </a:solidFill>
              </a:rPr>
              <a:t> </a:t>
            </a:r>
            <a:r>
              <a:rPr lang="en-GB" sz="1900" i="1" dirty="0" err="1">
                <a:solidFill>
                  <a:schemeClr val="accent2"/>
                </a:solidFill>
              </a:rPr>
              <a:t>не</a:t>
            </a:r>
            <a:r>
              <a:rPr lang="en-GB" sz="1900" i="1" dirty="0">
                <a:solidFill>
                  <a:schemeClr val="accent2"/>
                </a:solidFill>
              </a:rPr>
              <a:t> </a:t>
            </a:r>
            <a:r>
              <a:rPr lang="en-GB" sz="1900" i="1" dirty="0" err="1">
                <a:solidFill>
                  <a:schemeClr val="accent2"/>
                </a:solidFill>
              </a:rPr>
              <a:t>односи</a:t>
            </a:r>
            <a:r>
              <a:rPr lang="en-GB" sz="1900" i="1" dirty="0">
                <a:solidFill>
                  <a:schemeClr val="accent2"/>
                </a:solidFill>
              </a:rPr>
              <a:t> </a:t>
            </a:r>
            <a:r>
              <a:rPr lang="en-GB" sz="1900" i="1" dirty="0" err="1">
                <a:solidFill>
                  <a:schemeClr val="accent2"/>
                </a:solidFill>
              </a:rPr>
              <a:t>на</a:t>
            </a:r>
            <a:r>
              <a:rPr lang="en-GB" sz="1900" i="1" dirty="0">
                <a:solidFill>
                  <a:schemeClr val="accent2"/>
                </a:solidFill>
              </a:rPr>
              <a:t> </a:t>
            </a:r>
            <a:r>
              <a:rPr lang="en-GB" sz="1900" i="1" dirty="0" err="1">
                <a:solidFill>
                  <a:schemeClr val="accent2"/>
                </a:solidFill>
              </a:rPr>
              <a:t>предмет</a:t>
            </a:r>
            <a:r>
              <a:rPr lang="en-GB" sz="1900" i="1" dirty="0">
                <a:solidFill>
                  <a:schemeClr val="accent2"/>
                </a:solidFill>
              </a:rPr>
              <a:t> </a:t>
            </a:r>
            <a:r>
              <a:rPr lang="en-GB" sz="1900" i="1" dirty="0" err="1">
                <a:solidFill>
                  <a:schemeClr val="accent2"/>
                </a:solidFill>
              </a:rPr>
              <a:t>продаје</a:t>
            </a:r>
            <a:r>
              <a:rPr lang="sr-Latn-RS" sz="1900" i="1" dirty="0">
                <a:solidFill>
                  <a:schemeClr val="accent2"/>
                </a:solidFill>
              </a:rPr>
              <a:t>, </a:t>
            </a:r>
            <a:r>
              <a:rPr lang="en-GB" sz="1900" i="1" dirty="0" err="1">
                <a:solidFill>
                  <a:schemeClr val="accent2"/>
                </a:solidFill>
              </a:rPr>
              <a:t>већ</a:t>
            </a:r>
            <a:r>
              <a:rPr lang="en-GB" sz="1900" i="1" dirty="0">
                <a:solidFill>
                  <a:schemeClr val="accent2"/>
                </a:solidFill>
              </a:rPr>
              <a:t> </a:t>
            </a:r>
            <a:r>
              <a:rPr lang="en-GB" sz="1900" i="1" dirty="0" err="1">
                <a:solidFill>
                  <a:schemeClr val="accent2"/>
                </a:solidFill>
              </a:rPr>
              <a:t>на</a:t>
            </a:r>
            <a:r>
              <a:rPr lang="en-GB" sz="1900" i="1" dirty="0">
                <a:solidFill>
                  <a:schemeClr val="accent2"/>
                </a:solidFill>
              </a:rPr>
              <a:t> </a:t>
            </a:r>
            <a:r>
              <a:rPr lang="en-GB" sz="1900" i="1" dirty="0" err="1">
                <a:solidFill>
                  <a:schemeClr val="accent2"/>
                </a:solidFill>
              </a:rPr>
              <a:t>стицаоца</a:t>
            </a:r>
            <a:r>
              <a:rPr lang="en-GB" sz="1900" i="1" dirty="0">
                <a:solidFill>
                  <a:schemeClr val="accent2"/>
                </a:solidFill>
              </a:rPr>
              <a:t> </a:t>
            </a:r>
            <a:r>
              <a:rPr lang="en-GB" sz="1900" i="1" dirty="0" err="1">
                <a:solidFill>
                  <a:schemeClr val="accent2"/>
                </a:solidFill>
              </a:rPr>
              <a:t>предмета</a:t>
            </a:r>
            <a:r>
              <a:rPr lang="en-GB" sz="1900" i="1" dirty="0">
                <a:solidFill>
                  <a:schemeClr val="accent2"/>
                </a:solidFill>
              </a:rPr>
              <a:t> </a:t>
            </a:r>
            <a:r>
              <a:rPr lang="en-GB" sz="1900" i="1" dirty="0" err="1">
                <a:solidFill>
                  <a:schemeClr val="accent2"/>
                </a:solidFill>
              </a:rPr>
              <a:t>продаје</a:t>
            </a:r>
            <a:r>
              <a:rPr lang="sr-Latn-RS" sz="1900" i="1" dirty="0">
                <a:solidFill>
                  <a:schemeClr val="accent2"/>
                </a:solidFill>
              </a:rPr>
              <a:t>, </a:t>
            </a:r>
            <a:r>
              <a:rPr lang="en-GB" sz="1900" i="1" dirty="0" err="1">
                <a:solidFill>
                  <a:schemeClr val="accent2"/>
                </a:solidFill>
              </a:rPr>
              <a:t>из</a:t>
            </a:r>
            <a:r>
              <a:rPr lang="en-GB" sz="1900" i="1" dirty="0">
                <a:solidFill>
                  <a:schemeClr val="accent2"/>
                </a:solidFill>
              </a:rPr>
              <a:t> </a:t>
            </a:r>
            <a:r>
              <a:rPr lang="en-GB" sz="1900" i="1" dirty="0" err="1">
                <a:solidFill>
                  <a:schemeClr val="accent2"/>
                </a:solidFill>
              </a:rPr>
              <a:t>чега</a:t>
            </a:r>
            <a:r>
              <a:rPr lang="en-GB" sz="1900" i="1" dirty="0">
                <a:solidFill>
                  <a:schemeClr val="accent2"/>
                </a:solidFill>
              </a:rPr>
              <a:t> </a:t>
            </a:r>
            <a:r>
              <a:rPr lang="en-GB" sz="1900" i="1" dirty="0" err="1">
                <a:solidFill>
                  <a:schemeClr val="accent2"/>
                </a:solidFill>
              </a:rPr>
              <a:t>произилази</a:t>
            </a:r>
            <a:r>
              <a:rPr lang="en-GB" sz="1900" i="1" dirty="0">
                <a:solidFill>
                  <a:schemeClr val="accent2"/>
                </a:solidFill>
              </a:rPr>
              <a:t> </a:t>
            </a:r>
            <a:r>
              <a:rPr lang="en-GB" sz="1900" i="1" dirty="0" err="1">
                <a:solidFill>
                  <a:schemeClr val="accent2"/>
                </a:solidFill>
              </a:rPr>
              <a:t>да</a:t>
            </a:r>
            <a:r>
              <a:rPr lang="en-GB" sz="1900" i="1" dirty="0">
                <a:solidFill>
                  <a:schemeClr val="accent2"/>
                </a:solidFill>
              </a:rPr>
              <a:t> </a:t>
            </a:r>
            <a:r>
              <a:rPr lang="en-GB" sz="1900" i="1" dirty="0" err="1">
                <a:solidFill>
                  <a:schemeClr val="accent2"/>
                </a:solidFill>
              </a:rPr>
              <a:t>не</a:t>
            </a:r>
            <a:r>
              <a:rPr lang="en-GB" sz="1900" i="1" dirty="0">
                <a:solidFill>
                  <a:schemeClr val="accent2"/>
                </a:solidFill>
              </a:rPr>
              <a:t> </a:t>
            </a:r>
            <a:r>
              <a:rPr lang="en-GB" sz="1900" i="1" dirty="0" err="1">
                <a:solidFill>
                  <a:schemeClr val="accent2"/>
                </a:solidFill>
              </a:rPr>
              <a:t>постоји</a:t>
            </a:r>
            <a:r>
              <a:rPr lang="en-GB" sz="1900" i="1" dirty="0">
                <a:solidFill>
                  <a:schemeClr val="accent2"/>
                </a:solidFill>
              </a:rPr>
              <a:t> </a:t>
            </a:r>
            <a:r>
              <a:rPr lang="en-GB" sz="1900" i="1" dirty="0" err="1">
                <a:solidFill>
                  <a:schemeClr val="accent2"/>
                </a:solidFill>
              </a:rPr>
              <a:t>обавеза</a:t>
            </a:r>
            <a:r>
              <a:rPr lang="en-GB" sz="1900" i="1" dirty="0">
                <a:solidFill>
                  <a:schemeClr val="accent2"/>
                </a:solidFill>
              </a:rPr>
              <a:t> </a:t>
            </a:r>
            <a:r>
              <a:rPr lang="en-GB" sz="1900" i="1" dirty="0" err="1">
                <a:solidFill>
                  <a:schemeClr val="accent2"/>
                </a:solidFill>
              </a:rPr>
              <a:t>стечајног</a:t>
            </a:r>
            <a:r>
              <a:rPr lang="en-GB" sz="1900" i="1" dirty="0">
                <a:solidFill>
                  <a:schemeClr val="accent2"/>
                </a:solidFill>
              </a:rPr>
              <a:t> </a:t>
            </a:r>
            <a:r>
              <a:rPr lang="en-GB" sz="1900" i="1" dirty="0" err="1">
                <a:solidFill>
                  <a:schemeClr val="accent2"/>
                </a:solidFill>
              </a:rPr>
              <a:t>управника</a:t>
            </a:r>
            <a:r>
              <a:rPr lang="en-GB" sz="1900" i="1" dirty="0">
                <a:solidFill>
                  <a:schemeClr val="accent2"/>
                </a:solidFill>
              </a:rPr>
              <a:t> </a:t>
            </a:r>
            <a:r>
              <a:rPr lang="en-GB" sz="1900" i="1" dirty="0" err="1">
                <a:solidFill>
                  <a:schemeClr val="accent2"/>
                </a:solidFill>
              </a:rPr>
              <a:t>да</a:t>
            </a:r>
            <a:r>
              <a:rPr lang="en-GB" sz="1900" i="1" dirty="0">
                <a:solidFill>
                  <a:schemeClr val="accent2"/>
                </a:solidFill>
              </a:rPr>
              <a:t> </a:t>
            </a:r>
            <a:r>
              <a:rPr lang="en-GB" sz="1900" i="1" dirty="0" err="1">
                <a:solidFill>
                  <a:schemeClr val="accent2"/>
                </a:solidFill>
              </a:rPr>
              <a:t>пре</a:t>
            </a:r>
            <a:r>
              <a:rPr lang="en-GB" sz="1900" i="1" dirty="0">
                <a:solidFill>
                  <a:schemeClr val="accent2"/>
                </a:solidFill>
              </a:rPr>
              <a:t> </a:t>
            </a:r>
            <a:r>
              <a:rPr lang="en-GB" sz="1900" i="1" dirty="0" err="1">
                <a:solidFill>
                  <a:schemeClr val="accent2"/>
                </a:solidFill>
              </a:rPr>
              <a:t>сваке</a:t>
            </a:r>
            <a:r>
              <a:rPr lang="en-GB" sz="1900" i="1" dirty="0">
                <a:solidFill>
                  <a:schemeClr val="accent2"/>
                </a:solidFill>
              </a:rPr>
              <a:t> </a:t>
            </a:r>
            <a:r>
              <a:rPr lang="en-GB" sz="1900" i="1" dirty="0" err="1">
                <a:solidFill>
                  <a:schemeClr val="accent2"/>
                </a:solidFill>
              </a:rPr>
              <a:t>продаје</a:t>
            </a:r>
            <a:r>
              <a:rPr lang="en-GB" sz="1900" i="1" dirty="0">
                <a:solidFill>
                  <a:schemeClr val="accent2"/>
                </a:solidFill>
              </a:rPr>
              <a:t> </a:t>
            </a:r>
            <a:r>
              <a:rPr lang="en-GB" sz="1900" i="1" dirty="0" err="1">
                <a:solidFill>
                  <a:schemeClr val="accent2"/>
                </a:solidFill>
              </a:rPr>
              <a:t>прибавља</a:t>
            </a:r>
            <a:r>
              <a:rPr lang="en-GB" sz="1900" i="1" dirty="0">
                <a:solidFill>
                  <a:schemeClr val="accent2"/>
                </a:solidFill>
              </a:rPr>
              <a:t> </a:t>
            </a:r>
            <a:r>
              <a:rPr lang="en-GB" sz="1900" i="1" dirty="0" err="1">
                <a:solidFill>
                  <a:schemeClr val="accent2"/>
                </a:solidFill>
              </a:rPr>
              <a:t>мишљење</a:t>
            </a:r>
            <a:r>
              <a:rPr lang="en-GB" sz="1900" i="1" dirty="0">
                <a:solidFill>
                  <a:schemeClr val="accent2"/>
                </a:solidFill>
              </a:rPr>
              <a:t> </a:t>
            </a:r>
            <a:r>
              <a:rPr lang="en-GB" sz="1900" i="1" dirty="0" err="1">
                <a:solidFill>
                  <a:schemeClr val="accent2"/>
                </a:solidFill>
              </a:rPr>
              <a:t>Комисије</a:t>
            </a:r>
            <a:r>
              <a:rPr lang="en-GB" sz="1900" i="1" dirty="0">
                <a:solidFill>
                  <a:schemeClr val="accent2"/>
                </a:solidFill>
              </a:rPr>
              <a:t> </a:t>
            </a:r>
            <a:r>
              <a:rPr lang="en-GB" sz="1900" i="1" dirty="0" err="1">
                <a:solidFill>
                  <a:schemeClr val="accent2"/>
                </a:solidFill>
              </a:rPr>
              <a:t>за</a:t>
            </a:r>
            <a:r>
              <a:rPr lang="en-GB" sz="1900" i="1" dirty="0">
                <a:solidFill>
                  <a:schemeClr val="accent2"/>
                </a:solidFill>
              </a:rPr>
              <a:t> </a:t>
            </a:r>
            <a:r>
              <a:rPr lang="en-GB" sz="1900" i="1" dirty="0" err="1">
                <a:solidFill>
                  <a:schemeClr val="accent2"/>
                </a:solidFill>
              </a:rPr>
              <a:t>заштиту</a:t>
            </a:r>
            <a:r>
              <a:rPr lang="en-GB" sz="1900" i="1" dirty="0">
                <a:solidFill>
                  <a:schemeClr val="accent2"/>
                </a:solidFill>
              </a:rPr>
              <a:t> </a:t>
            </a:r>
            <a:r>
              <a:rPr lang="en-GB" sz="1900" i="1" dirty="0" err="1">
                <a:solidFill>
                  <a:schemeClr val="accent2"/>
                </a:solidFill>
              </a:rPr>
              <a:t>конкуренције</a:t>
            </a:r>
            <a:r>
              <a:rPr lang="sr-Latn-RS" sz="1900" i="1" dirty="0">
                <a:solidFill>
                  <a:schemeClr val="accent2"/>
                </a:solidFill>
              </a:rPr>
              <a:t>, </a:t>
            </a:r>
            <a:r>
              <a:rPr lang="en-GB" sz="1900" i="1" dirty="0" err="1">
                <a:solidFill>
                  <a:schemeClr val="accent2"/>
                </a:solidFill>
              </a:rPr>
              <a:t>нити</a:t>
            </a:r>
            <a:r>
              <a:rPr lang="en-GB" sz="1900" i="1" dirty="0">
                <a:solidFill>
                  <a:schemeClr val="accent2"/>
                </a:solidFill>
              </a:rPr>
              <a:t> </a:t>
            </a:r>
            <a:r>
              <a:rPr lang="en-GB" sz="1900" i="1" dirty="0" err="1">
                <a:solidFill>
                  <a:schemeClr val="accent2"/>
                </a:solidFill>
              </a:rPr>
              <a:t>обавеза</a:t>
            </a:r>
            <a:r>
              <a:rPr lang="en-GB" sz="1900" i="1" dirty="0">
                <a:solidFill>
                  <a:schemeClr val="accent2"/>
                </a:solidFill>
              </a:rPr>
              <a:t> </a:t>
            </a:r>
            <a:r>
              <a:rPr lang="en-GB" sz="1900" i="1" dirty="0" err="1">
                <a:solidFill>
                  <a:schemeClr val="accent2"/>
                </a:solidFill>
              </a:rPr>
              <a:t>прибављања</a:t>
            </a:r>
            <a:r>
              <a:rPr lang="en-GB" sz="1900" i="1" dirty="0">
                <a:solidFill>
                  <a:schemeClr val="accent2"/>
                </a:solidFill>
              </a:rPr>
              <a:t> </a:t>
            </a:r>
            <a:r>
              <a:rPr lang="en-GB" sz="1900" i="1" dirty="0" err="1">
                <a:solidFill>
                  <a:schemeClr val="accent2"/>
                </a:solidFill>
              </a:rPr>
              <a:t>мишљења</a:t>
            </a:r>
            <a:r>
              <a:rPr lang="en-GB" sz="1900" i="1" dirty="0">
                <a:solidFill>
                  <a:schemeClr val="accent2"/>
                </a:solidFill>
              </a:rPr>
              <a:t> </a:t>
            </a:r>
            <a:r>
              <a:rPr lang="en-GB" sz="1900" i="1" dirty="0" err="1">
                <a:solidFill>
                  <a:schemeClr val="accent2"/>
                </a:solidFill>
              </a:rPr>
              <a:t>зависи</a:t>
            </a:r>
            <a:r>
              <a:rPr lang="en-GB" sz="1900" i="1" dirty="0">
                <a:solidFill>
                  <a:schemeClr val="accent2"/>
                </a:solidFill>
              </a:rPr>
              <a:t> </a:t>
            </a:r>
            <a:r>
              <a:rPr lang="en-GB" sz="1900" i="1" dirty="0" err="1">
                <a:solidFill>
                  <a:schemeClr val="accent2"/>
                </a:solidFill>
              </a:rPr>
              <a:t>од</a:t>
            </a:r>
            <a:r>
              <a:rPr lang="en-GB" sz="1900" i="1" dirty="0">
                <a:solidFill>
                  <a:schemeClr val="accent2"/>
                </a:solidFill>
              </a:rPr>
              <a:t> </a:t>
            </a:r>
            <a:r>
              <a:rPr lang="en-GB" sz="1900" i="1" dirty="0" err="1">
                <a:solidFill>
                  <a:schemeClr val="accent2"/>
                </a:solidFill>
              </a:rPr>
              <a:t>вредности</a:t>
            </a:r>
            <a:r>
              <a:rPr lang="en-GB" sz="1900" i="1" dirty="0">
                <a:solidFill>
                  <a:schemeClr val="accent2"/>
                </a:solidFill>
              </a:rPr>
              <a:t> </a:t>
            </a:r>
            <a:r>
              <a:rPr lang="en-GB" sz="1900" i="1" dirty="0" err="1">
                <a:solidFill>
                  <a:schemeClr val="accent2"/>
                </a:solidFill>
              </a:rPr>
              <a:t>имовине</a:t>
            </a:r>
            <a:r>
              <a:rPr lang="en-GB" sz="1900" i="1" dirty="0">
                <a:solidFill>
                  <a:schemeClr val="accent2"/>
                </a:solidFill>
              </a:rPr>
              <a:t> </a:t>
            </a:r>
            <a:r>
              <a:rPr lang="en-GB" sz="1900" i="1" dirty="0" err="1">
                <a:solidFill>
                  <a:schemeClr val="accent2"/>
                </a:solidFill>
              </a:rPr>
              <a:t>која</a:t>
            </a:r>
            <a:r>
              <a:rPr lang="en-GB" sz="1900" i="1" dirty="0">
                <a:solidFill>
                  <a:schemeClr val="accent2"/>
                </a:solidFill>
              </a:rPr>
              <a:t> </a:t>
            </a:r>
            <a:r>
              <a:rPr lang="en-GB" sz="1900" i="1" dirty="0" err="1">
                <a:solidFill>
                  <a:schemeClr val="accent2"/>
                </a:solidFill>
              </a:rPr>
              <a:t>је</a:t>
            </a:r>
            <a:r>
              <a:rPr lang="en-GB" sz="1900" i="1" dirty="0">
                <a:solidFill>
                  <a:schemeClr val="accent2"/>
                </a:solidFill>
              </a:rPr>
              <a:t> </a:t>
            </a:r>
            <a:r>
              <a:rPr lang="en-GB" sz="1900" i="1" dirty="0" err="1">
                <a:solidFill>
                  <a:schemeClr val="accent2"/>
                </a:solidFill>
              </a:rPr>
              <a:t>предмет</a:t>
            </a:r>
            <a:r>
              <a:rPr lang="en-GB" sz="1900" i="1" dirty="0">
                <a:solidFill>
                  <a:schemeClr val="accent2"/>
                </a:solidFill>
              </a:rPr>
              <a:t> </a:t>
            </a:r>
            <a:r>
              <a:rPr lang="en-GB" sz="1900" i="1" dirty="0" err="1">
                <a:solidFill>
                  <a:schemeClr val="accent2"/>
                </a:solidFill>
              </a:rPr>
              <a:t>продаје</a:t>
            </a:r>
            <a:r>
              <a:rPr lang="sr-Latn-RS" sz="1900" i="1" dirty="0">
                <a:solidFill>
                  <a:schemeClr val="accent2"/>
                </a:solidFill>
              </a:rPr>
              <a:t>. </a:t>
            </a:r>
            <a:r>
              <a:rPr lang="en-GB" sz="1900" i="1" dirty="0" err="1">
                <a:solidFill>
                  <a:schemeClr val="accent2"/>
                </a:solidFill>
              </a:rPr>
              <a:t>Мишљење</a:t>
            </a:r>
            <a:r>
              <a:rPr lang="en-GB" sz="1900" i="1" dirty="0">
                <a:solidFill>
                  <a:schemeClr val="accent2"/>
                </a:solidFill>
              </a:rPr>
              <a:t> </a:t>
            </a:r>
            <a:r>
              <a:rPr lang="en-GB" sz="1900" i="1" dirty="0" err="1">
                <a:solidFill>
                  <a:schemeClr val="accent2"/>
                </a:solidFill>
              </a:rPr>
              <a:t>се</a:t>
            </a:r>
            <a:r>
              <a:rPr lang="en-GB" sz="1900" i="1" dirty="0">
                <a:solidFill>
                  <a:schemeClr val="accent2"/>
                </a:solidFill>
              </a:rPr>
              <a:t> </a:t>
            </a:r>
            <a:r>
              <a:rPr lang="en-GB" sz="1900" i="1" dirty="0" err="1">
                <a:solidFill>
                  <a:schemeClr val="accent2"/>
                </a:solidFill>
              </a:rPr>
              <a:t>прибавља</a:t>
            </a:r>
            <a:r>
              <a:rPr lang="en-GB" sz="1900" i="1" dirty="0">
                <a:solidFill>
                  <a:schemeClr val="accent2"/>
                </a:solidFill>
              </a:rPr>
              <a:t> </a:t>
            </a:r>
            <a:r>
              <a:rPr lang="en-GB" sz="1900" i="1" dirty="0" err="1">
                <a:solidFill>
                  <a:schemeClr val="accent2"/>
                </a:solidFill>
              </a:rPr>
              <a:t>када</a:t>
            </a:r>
            <a:r>
              <a:rPr lang="en-GB" sz="1900" i="1" dirty="0">
                <a:solidFill>
                  <a:schemeClr val="accent2"/>
                </a:solidFill>
              </a:rPr>
              <a:t> </a:t>
            </a:r>
            <a:r>
              <a:rPr lang="en-GB" sz="1900" i="1" dirty="0" err="1">
                <a:solidFill>
                  <a:schemeClr val="accent2"/>
                </a:solidFill>
              </a:rPr>
              <a:t>је</a:t>
            </a:r>
            <a:r>
              <a:rPr lang="en-GB" sz="1900" i="1" dirty="0">
                <a:solidFill>
                  <a:schemeClr val="accent2"/>
                </a:solidFill>
              </a:rPr>
              <a:t> </a:t>
            </a:r>
            <a:r>
              <a:rPr lang="en-GB" sz="1900" i="1" dirty="0" err="1">
                <a:solidFill>
                  <a:schemeClr val="accent2"/>
                </a:solidFill>
              </a:rPr>
              <a:t>већ</a:t>
            </a:r>
            <a:r>
              <a:rPr lang="en-GB" sz="1900" i="1" dirty="0">
                <a:solidFill>
                  <a:schemeClr val="accent2"/>
                </a:solidFill>
              </a:rPr>
              <a:t> </a:t>
            </a:r>
            <a:r>
              <a:rPr lang="en-GB" sz="1900" i="1" dirty="0" err="1">
                <a:solidFill>
                  <a:schemeClr val="accent2"/>
                </a:solidFill>
              </a:rPr>
              <a:t>познат</a:t>
            </a:r>
            <a:r>
              <a:rPr lang="en-GB" sz="1900" i="1" dirty="0">
                <a:solidFill>
                  <a:schemeClr val="accent2"/>
                </a:solidFill>
              </a:rPr>
              <a:t> </a:t>
            </a:r>
            <a:r>
              <a:rPr lang="en-GB" sz="1900" i="1" dirty="0" err="1">
                <a:solidFill>
                  <a:schemeClr val="accent2"/>
                </a:solidFill>
              </a:rPr>
              <a:t>купац</a:t>
            </a:r>
            <a:r>
              <a:rPr lang="en-GB" sz="1900" i="1" dirty="0">
                <a:solidFill>
                  <a:schemeClr val="accent2"/>
                </a:solidFill>
              </a:rPr>
              <a:t> </a:t>
            </a:r>
            <a:r>
              <a:rPr lang="en-GB" sz="1900" i="1" dirty="0" err="1">
                <a:solidFill>
                  <a:schemeClr val="accent2"/>
                </a:solidFill>
              </a:rPr>
              <a:t>имовине</a:t>
            </a:r>
            <a:r>
              <a:rPr lang="en-GB" sz="1900" i="1" dirty="0">
                <a:solidFill>
                  <a:schemeClr val="accent2"/>
                </a:solidFill>
              </a:rPr>
              <a:t> </a:t>
            </a:r>
            <a:r>
              <a:rPr lang="en-GB" sz="1900" i="1" dirty="0" err="1">
                <a:solidFill>
                  <a:schemeClr val="accent2"/>
                </a:solidFill>
              </a:rPr>
              <a:t>стечајног</a:t>
            </a:r>
            <a:r>
              <a:rPr lang="en-GB" sz="1900" i="1" dirty="0">
                <a:solidFill>
                  <a:schemeClr val="accent2"/>
                </a:solidFill>
              </a:rPr>
              <a:t> </a:t>
            </a:r>
            <a:r>
              <a:rPr lang="en-GB" sz="1900" i="1" dirty="0" err="1">
                <a:solidFill>
                  <a:schemeClr val="accent2"/>
                </a:solidFill>
              </a:rPr>
              <a:t>дужника</a:t>
            </a:r>
            <a:r>
              <a:rPr lang="en-GB" sz="1900" i="1" dirty="0">
                <a:solidFill>
                  <a:schemeClr val="accent2"/>
                </a:solidFill>
              </a:rPr>
              <a:t> и </a:t>
            </a:r>
            <a:r>
              <a:rPr lang="en-GB" sz="1900" i="1" dirty="0" err="1">
                <a:solidFill>
                  <a:schemeClr val="accent2"/>
                </a:solidFill>
              </a:rPr>
              <a:t>услов</a:t>
            </a:r>
            <a:r>
              <a:rPr lang="en-GB" sz="1900" i="1" dirty="0">
                <a:solidFill>
                  <a:schemeClr val="accent2"/>
                </a:solidFill>
              </a:rPr>
              <a:t> </a:t>
            </a:r>
            <a:r>
              <a:rPr lang="en-GB" sz="1900" i="1" dirty="0" err="1">
                <a:solidFill>
                  <a:schemeClr val="accent2"/>
                </a:solidFill>
              </a:rPr>
              <a:t>је</a:t>
            </a:r>
            <a:r>
              <a:rPr lang="en-GB" sz="1900" i="1" dirty="0">
                <a:solidFill>
                  <a:schemeClr val="accent2"/>
                </a:solidFill>
              </a:rPr>
              <a:t> </a:t>
            </a:r>
            <a:r>
              <a:rPr lang="en-GB" sz="1900" i="1" dirty="0" err="1">
                <a:solidFill>
                  <a:schemeClr val="accent2"/>
                </a:solidFill>
              </a:rPr>
              <a:t>закључење</a:t>
            </a:r>
            <a:r>
              <a:rPr lang="en-GB" sz="1900" i="1" dirty="0">
                <a:solidFill>
                  <a:schemeClr val="accent2"/>
                </a:solidFill>
              </a:rPr>
              <a:t> </a:t>
            </a:r>
            <a:r>
              <a:rPr lang="en-GB" sz="1900" i="1" dirty="0" err="1">
                <a:solidFill>
                  <a:schemeClr val="accent2"/>
                </a:solidFill>
              </a:rPr>
              <a:t>купопродајног</a:t>
            </a:r>
            <a:r>
              <a:rPr lang="en-GB" sz="1900" i="1" dirty="0">
                <a:solidFill>
                  <a:schemeClr val="accent2"/>
                </a:solidFill>
              </a:rPr>
              <a:t> </a:t>
            </a:r>
            <a:r>
              <a:rPr lang="en-GB" sz="1900" i="1" dirty="0" err="1">
                <a:solidFill>
                  <a:schemeClr val="accent2"/>
                </a:solidFill>
              </a:rPr>
              <a:t>уговора</a:t>
            </a:r>
            <a:r>
              <a:rPr lang="sr-Latn-RS" sz="1900" i="1" dirty="0">
                <a:solidFill>
                  <a:schemeClr val="accent2"/>
                </a:solidFill>
              </a:rPr>
              <a:t>, </a:t>
            </a:r>
            <a:r>
              <a:rPr lang="en-GB" sz="1900" i="1" dirty="0">
                <a:solidFill>
                  <a:schemeClr val="accent2"/>
                </a:solidFill>
              </a:rPr>
              <a:t>а </a:t>
            </a:r>
            <a:r>
              <a:rPr lang="en-GB" sz="1900" i="1" dirty="0" err="1">
                <a:solidFill>
                  <a:schemeClr val="accent2"/>
                </a:solidFill>
              </a:rPr>
              <a:t>ово</a:t>
            </a:r>
            <a:r>
              <a:rPr lang="en-GB" sz="1900" i="1" dirty="0">
                <a:solidFill>
                  <a:schemeClr val="accent2"/>
                </a:solidFill>
              </a:rPr>
              <a:t> у </a:t>
            </a:r>
            <a:r>
              <a:rPr lang="en-GB" sz="1900" i="1" dirty="0" err="1">
                <a:solidFill>
                  <a:schemeClr val="accent2"/>
                </a:solidFill>
              </a:rPr>
              <a:t>сврху</a:t>
            </a:r>
            <a:r>
              <a:rPr lang="en-GB" sz="1900" i="1" dirty="0">
                <a:solidFill>
                  <a:schemeClr val="accent2"/>
                </a:solidFill>
              </a:rPr>
              <a:t> </a:t>
            </a:r>
            <a:r>
              <a:rPr lang="en-GB" sz="1900" i="1" dirty="0" err="1">
                <a:solidFill>
                  <a:schemeClr val="accent2"/>
                </a:solidFill>
              </a:rPr>
              <a:t>да</a:t>
            </a:r>
            <a:r>
              <a:rPr lang="en-GB" sz="1900" i="1" dirty="0">
                <a:solidFill>
                  <a:schemeClr val="accent2"/>
                </a:solidFill>
              </a:rPr>
              <a:t> </a:t>
            </a:r>
            <a:r>
              <a:rPr lang="en-GB" sz="1900" i="1" dirty="0" err="1">
                <a:solidFill>
                  <a:schemeClr val="accent2"/>
                </a:solidFill>
              </a:rPr>
              <a:t>се</a:t>
            </a:r>
            <a:r>
              <a:rPr lang="en-GB" sz="1900" i="1" dirty="0">
                <a:solidFill>
                  <a:schemeClr val="accent2"/>
                </a:solidFill>
              </a:rPr>
              <a:t> </a:t>
            </a:r>
            <a:r>
              <a:rPr lang="en-GB" sz="1900" i="1" dirty="0" err="1">
                <a:solidFill>
                  <a:schemeClr val="accent2"/>
                </a:solidFill>
              </a:rPr>
              <a:t>предупреди</a:t>
            </a:r>
            <a:r>
              <a:rPr lang="en-GB" sz="1900" i="1" dirty="0">
                <a:solidFill>
                  <a:schemeClr val="accent2"/>
                </a:solidFill>
              </a:rPr>
              <a:t> </a:t>
            </a:r>
            <a:r>
              <a:rPr lang="en-GB" sz="1900" i="1" dirty="0" err="1">
                <a:solidFill>
                  <a:schemeClr val="accent2"/>
                </a:solidFill>
              </a:rPr>
              <a:t>злоупотреба</a:t>
            </a:r>
            <a:r>
              <a:rPr lang="en-GB" sz="1900" i="1" dirty="0">
                <a:solidFill>
                  <a:schemeClr val="accent2"/>
                </a:solidFill>
              </a:rPr>
              <a:t> </a:t>
            </a:r>
            <a:r>
              <a:rPr lang="en-GB" sz="1900" i="1" dirty="0" err="1">
                <a:solidFill>
                  <a:schemeClr val="accent2"/>
                </a:solidFill>
              </a:rPr>
              <a:t>доминантног</a:t>
            </a:r>
            <a:r>
              <a:rPr lang="en-GB" sz="1900" i="1" dirty="0">
                <a:solidFill>
                  <a:schemeClr val="accent2"/>
                </a:solidFill>
              </a:rPr>
              <a:t> </a:t>
            </a:r>
            <a:r>
              <a:rPr lang="en-GB" sz="1900" i="1" dirty="0" err="1">
                <a:solidFill>
                  <a:schemeClr val="accent2"/>
                </a:solidFill>
              </a:rPr>
              <a:t>положаја</a:t>
            </a:r>
            <a:r>
              <a:rPr lang="en-GB" sz="1900" i="1" dirty="0">
                <a:solidFill>
                  <a:schemeClr val="accent2"/>
                </a:solidFill>
              </a:rPr>
              <a:t> </a:t>
            </a:r>
            <a:r>
              <a:rPr lang="en-GB" sz="1900" i="1" dirty="0" err="1">
                <a:solidFill>
                  <a:schemeClr val="accent2"/>
                </a:solidFill>
              </a:rPr>
              <a:t>на</a:t>
            </a:r>
            <a:r>
              <a:rPr lang="en-GB" sz="1900" i="1" dirty="0">
                <a:solidFill>
                  <a:schemeClr val="accent2"/>
                </a:solidFill>
              </a:rPr>
              <a:t> </a:t>
            </a:r>
            <a:r>
              <a:rPr lang="en-GB" sz="1900" i="1" dirty="0" err="1">
                <a:solidFill>
                  <a:schemeClr val="accent2"/>
                </a:solidFill>
              </a:rPr>
              <a:t>тржишту</a:t>
            </a:r>
            <a:r>
              <a:rPr lang="en-GB" sz="1900" i="1" dirty="0">
                <a:solidFill>
                  <a:schemeClr val="accent2"/>
                </a:solidFill>
              </a:rPr>
              <a:t> </a:t>
            </a:r>
            <a:r>
              <a:rPr lang="en-GB" sz="1900" i="1" dirty="0" err="1">
                <a:solidFill>
                  <a:schemeClr val="accent2"/>
                </a:solidFill>
              </a:rPr>
              <a:t>или</a:t>
            </a:r>
            <a:r>
              <a:rPr lang="en-GB" sz="1900" i="1" dirty="0">
                <a:solidFill>
                  <a:schemeClr val="accent2"/>
                </a:solidFill>
              </a:rPr>
              <a:t> </a:t>
            </a:r>
            <a:r>
              <a:rPr lang="en-GB" sz="1900" i="1" dirty="0" err="1">
                <a:solidFill>
                  <a:schemeClr val="accent2"/>
                </a:solidFill>
              </a:rPr>
              <a:t>концентрације</a:t>
            </a:r>
            <a:r>
              <a:rPr lang="en-GB" sz="1900" i="1" dirty="0">
                <a:solidFill>
                  <a:schemeClr val="accent2"/>
                </a:solidFill>
              </a:rPr>
              <a:t> </a:t>
            </a:r>
            <a:r>
              <a:rPr lang="en-GB" sz="1900" i="1" dirty="0" err="1">
                <a:solidFill>
                  <a:schemeClr val="accent2"/>
                </a:solidFill>
              </a:rPr>
              <a:t>учесника</a:t>
            </a:r>
            <a:r>
              <a:rPr lang="en-GB" sz="1900" i="1" dirty="0">
                <a:solidFill>
                  <a:schemeClr val="accent2"/>
                </a:solidFill>
              </a:rPr>
              <a:t> </a:t>
            </a:r>
            <a:r>
              <a:rPr lang="en-GB" sz="1900" i="1" dirty="0" err="1">
                <a:solidFill>
                  <a:schemeClr val="accent2"/>
                </a:solidFill>
              </a:rPr>
              <a:t>на</a:t>
            </a:r>
            <a:r>
              <a:rPr lang="en-GB" sz="1900" i="1" dirty="0">
                <a:solidFill>
                  <a:schemeClr val="accent2"/>
                </a:solidFill>
              </a:rPr>
              <a:t> </a:t>
            </a:r>
            <a:r>
              <a:rPr lang="en-GB" sz="1900" i="1" dirty="0" err="1">
                <a:solidFill>
                  <a:schemeClr val="accent2"/>
                </a:solidFill>
              </a:rPr>
              <a:t>тржишту</a:t>
            </a:r>
            <a:r>
              <a:rPr lang="en-GB" sz="1900" i="1" dirty="0">
                <a:solidFill>
                  <a:schemeClr val="accent2"/>
                </a:solidFill>
              </a:rPr>
              <a:t> </a:t>
            </a:r>
            <a:r>
              <a:rPr lang="en-GB" sz="1900" i="1" dirty="0" err="1">
                <a:solidFill>
                  <a:schemeClr val="accent2"/>
                </a:solidFill>
              </a:rPr>
              <a:t>противно</a:t>
            </a:r>
            <a:r>
              <a:rPr lang="en-GB" sz="1900" i="1" dirty="0">
                <a:solidFill>
                  <a:schemeClr val="accent2"/>
                </a:solidFill>
              </a:rPr>
              <a:t> </a:t>
            </a:r>
            <a:r>
              <a:rPr lang="en-GB" sz="1900" i="1" dirty="0" err="1">
                <a:solidFill>
                  <a:schemeClr val="accent2"/>
                </a:solidFill>
              </a:rPr>
              <a:t>одредбама</a:t>
            </a:r>
            <a:r>
              <a:rPr lang="en-GB" sz="1900" i="1" dirty="0">
                <a:solidFill>
                  <a:schemeClr val="accent2"/>
                </a:solidFill>
              </a:rPr>
              <a:t> </a:t>
            </a:r>
            <a:r>
              <a:rPr lang="en-GB" sz="1900" i="1" dirty="0" err="1">
                <a:solidFill>
                  <a:schemeClr val="accent2"/>
                </a:solidFill>
              </a:rPr>
              <a:t>члана</a:t>
            </a:r>
            <a:r>
              <a:rPr lang="sr-Latn-RS" sz="1900" i="1" dirty="0">
                <a:solidFill>
                  <a:schemeClr val="accent2"/>
                </a:solidFill>
              </a:rPr>
              <a:t> 16. </a:t>
            </a:r>
            <a:r>
              <a:rPr lang="en-GB" sz="1900" i="1" dirty="0">
                <a:solidFill>
                  <a:schemeClr val="accent2"/>
                </a:solidFill>
              </a:rPr>
              <a:t>и</a:t>
            </a:r>
            <a:r>
              <a:rPr lang="sr-Latn-RS" sz="1900" i="1" dirty="0">
                <a:solidFill>
                  <a:schemeClr val="accent2"/>
                </a:solidFill>
              </a:rPr>
              <a:t> 17. </a:t>
            </a:r>
            <a:r>
              <a:rPr lang="en-GB" sz="1900" i="1" dirty="0" err="1">
                <a:solidFill>
                  <a:schemeClr val="accent2"/>
                </a:solidFill>
              </a:rPr>
              <a:t>Закона</a:t>
            </a:r>
            <a:r>
              <a:rPr lang="en-GB" sz="1900" i="1" dirty="0">
                <a:solidFill>
                  <a:schemeClr val="accent2"/>
                </a:solidFill>
              </a:rPr>
              <a:t> о </a:t>
            </a:r>
            <a:r>
              <a:rPr lang="en-GB" sz="1900" i="1" dirty="0" err="1">
                <a:solidFill>
                  <a:schemeClr val="accent2"/>
                </a:solidFill>
              </a:rPr>
              <a:t>заштити</a:t>
            </a:r>
            <a:r>
              <a:rPr lang="en-GB" sz="1900" i="1" dirty="0">
                <a:solidFill>
                  <a:schemeClr val="accent2"/>
                </a:solidFill>
              </a:rPr>
              <a:t> </a:t>
            </a:r>
            <a:r>
              <a:rPr lang="en-GB" sz="1900" i="1" dirty="0" err="1">
                <a:solidFill>
                  <a:schemeClr val="accent2"/>
                </a:solidFill>
              </a:rPr>
              <a:t>конкуренције</a:t>
            </a:r>
            <a:r>
              <a:rPr lang="sr-Latn-RS" sz="1900" i="1" dirty="0">
                <a:solidFill>
                  <a:schemeClr val="accent2"/>
                </a:solidFill>
              </a:rPr>
              <a:t>. </a:t>
            </a:r>
            <a:endParaRPr lang="en-US" sz="1900" i="1" dirty="0">
              <a:solidFill>
                <a:schemeClr val="accent2"/>
              </a:solidFill>
            </a:endParaRPr>
          </a:p>
          <a:p>
            <a:r>
              <a:rPr lang="en-GB" dirty="0" err="1">
                <a:solidFill>
                  <a:schemeClr val="accent2"/>
                </a:solidFill>
              </a:rPr>
              <a:t>Доцнијим</a:t>
            </a:r>
            <a:r>
              <a:rPr lang="en-GB" dirty="0">
                <a:solidFill>
                  <a:schemeClr val="accent2"/>
                </a:solidFill>
              </a:rPr>
              <a:t> </a:t>
            </a:r>
            <a:r>
              <a:rPr lang="en-GB" dirty="0" err="1">
                <a:solidFill>
                  <a:schemeClr val="accent2"/>
                </a:solidFill>
              </a:rPr>
              <a:t>новелама</a:t>
            </a:r>
            <a:r>
              <a:rPr lang="en-GB" dirty="0">
                <a:solidFill>
                  <a:schemeClr val="accent2"/>
                </a:solidFill>
              </a:rPr>
              <a:t> </a:t>
            </a:r>
            <a:r>
              <a:rPr lang="en-GB" dirty="0" err="1">
                <a:solidFill>
                  <a:schemeClr val="accent2"/>
                </a:solidFill>
              </a:rPr>
              <a:t>Закона</a:t>
            </a:r>
            <a:r>
              <a:rPr lang="en-GB" dirty="0">
                <a:solidFill>
                  <a:schemeClr val="accent2"/>
                </a:solidFill>
              </a:rPr>
              <a:t> о </a:t>
            </a:r>
            <a:r>
              <a:rPr lang="en-GB" dirty="0" err="1" smtClean="0">
                <a:solidFill>
                  <a:schemeClr val="accent2"/>
                </a:solidFill>
              </a:rPr>
              <a:t>стечају</a:t>
            </a:r>
            <a:r>
              <a:rPr lang="sr-Cyrl-RS" dirty="0" smtClean="0">
                <a:solidFill>
                  <a:schemeClr val="accent2"/>
                </a:solidFill>
              </a:rPr>
              <a:t>,</a:t>
            </a:r>
            <a:r>
              <a:rPr lang="en-GB" dirty="0" smtClean="0">
                <a:solidFill>
                  <a:schemeClr val="accent2"/>
                </a:solidFill>
              </a:rPr>
              <a:t> </a:t>
            </a:r>
            <a:r>
              <a:rPr lang="en-GB" dirty="0" err="1">
                <a:solidFill>
                  <a:schemeClr val="accent2"/>
                </a:solidFill>
              </a:rPr>
              <a:t>напред</a:t>
            </a:r>
            <a:r>
              <a:rPr lang="en-GB" dirty="0">
                <a:solidFill>
                  <a:schemeClr val="accent2"/>
                </a:solidFill>
              </a:rPr>
              <a:t> </a:t>
            </a:r>
            <a:r>
              <a:rPr lang="en-GB" dirty="0" err="1">
                <a:solidFill>
                  <a:schemeClr val="accent2"/>
                </a:solidFill>
              </a:rPr>
              <a:t>означене</a:t>
            </a:r>
            <a:r>
              <a:rPr lang="en-GB" dirty="0">
                <a:solidFill>
                  <a:schemeClr val="accent2"/>
                </a:solidFill>
              </a:rPr>
              <a:t> </a:t>
            </a:r>
            <a:r>
              <a:rPr lang="en-GB" dirty="0" err="1">
                <a:solidFill>
                  <a:schemeClr val="accent2"/>
                </a:solidFill>
              </a:rPr>
              <a:t>одредбе</a:t>
            </a:r>
            <a:r>
              <a:rPr lang="en-GB" dirty="0">
                <a:solidFill>
                  <a:schemeClr val="accent2"/>
                </a:solidFill>
              </a:rPr>
              <a:t> о </a:t>
            </a:r>
            <a:r>
              <a:rPr lang="en-GB" dirty="0" err="1">
                <a:solidFill>
                  <a:schemeClr val="accent2"/>
                </a:solidFill>
              </a:rPr>
              <a:t>забрани</a:t>
            </a:r>
            <a:r>
              <a:rPr lang="en-GB" dirty="0">
                <a:solidFill>
                  <a:schemeClr val="accent2"/>
                </a:solidFill>
              </a:rPr>
              <a:t> </a:t>
            </a:r>
            <a:r>
              <a:rPr lang="en-GB" dirty="0" err="1">
                <a:solidFill>
                  <a:schemeClr val="accent2"/>
                </a:solidFill>
              </a:rPr>
              <a:t>уновчења</a:t>
            </a:r>
            <a:r>
              <a:rPr lang="en-GB" dirty="0">
                <a:solidFill>
                  <a:schemeClr val="accent2"/>
                </a:solidFill>
              </a:rPr>
              <a:t> </a:t>
            </a:r>
            <a:r>
              <a:rPr lang="en-GB" dirty="0" err="1">
                <a:solidFill>
                  <a:schemeClr val="accent2"/>
                </a:solidFill>
              </a:rPr>
              <a:t>имовине</a:t>
            </a:r>
            <a:r>
              <a:rPr lang="en-GB" dirty="0">
                <a:solidFill>
                  <a:schemeClr val="accent2"/>
                </a:solidFill>
              </a:rPr>
              <a:t> </a:t>
            </a:r>
            <a:r>
              <a:rPr lang="en-GB" dirty="0" err="1">
                <a:solidFill>
                  <a:schemeClr val="accent2"/>
                </a:solidFill>
              </a:rPr>
              <a:t>супротно</a:t>
            </a:r>
            <a:r>
              <a:rPr lang="en-GB" dirty="0">
                <a:solidFill>
                  <a:schemeClr val="accent2"/>
                </a:solidFill>
              </a:rPr>
              <a:t> </a:t>
            </a:r>
            <a:r>
              <a:rPr lang="en-GB" dirty="0" err="1">
                <a:solidFill>
                  <a:schemeClr val="accent2"/>
                </a:solidFill>
              </a:rPr>
              <a:t>одредбама</a:t>
            </a:r>
            <a:r>
              <a:rPr lang="en-GB" dirty="0">
                <a:solidFill>
                  <a:schemeClr val="accent2"/>
                </a:solidFill>
              </a:rPr>
              <a:t> </a:t>
            </a:r>
            <a:r>
              <a:rPr lang="en-GB" dirty="0" err="1">
                <a:solidFill>
                  <a:schemeClr val="accent2"/>
                </a:solidFill>
              </a:rPr>
              <a:t>Закона</a:t>
            </a:r>
            <a:r>
              <a:rPr lang="en-GB" dirty="0">
                <a:solidFill>
                  <a:schemeClr val="accent2"/>
                </a:solidFill>
              </a:rPr>
              <a:t> о </a:t>
            </a:r>
            <a:r>
              <a:rPr lang="en-GB" dirty="0" err="1">
                <a:solidFill>
                  <a:schemeClr val="accent2"/>
                </a:solidFill>
              </a:rPr>
              <a:t>заштити</a:t>
            </a:r>
            <a:r>
              <a:rPr lang="en-GB" dirty="0">
                <a:solidFill>
                  <a:schemeClr val="accent2"/>
                </a:solidFill>
              </a:rPr>
              <a:t> </a:t>
            </a:r>
            <a:r>
              <a:rPr lang="en-GB" dirty="0" err="1" smtClean="0">
                <a:solidFill>
                  <a:schemeClr val="accent2"/>
                </a:solidFill>
              </a:rPr>
              <a:t>конкуренције</a:t>
            </a:r>
            <a:r>
              <a:rPr lang="sr-Cyrl-RS" dirty="0" smtClean="0">
                <a:solidFill>
                  <a:schemeClr val="accent2"/>
                </a:solidFill>
              </a:rPr>
              <a:t>, </a:t>
            </a:r>
            <a:r>
              <a:rPr lang="en-GB" dirty="0" err="1" smtClean="0">
                <a:solidFill>
                  <a:schemeClr val="accent2"/>
                </a:solidFill>
              </a:rPr>
              <a:t>су</a:t>
            </a:r>
            <a:r>
              <a:rPr lang="en-GB" dirty="0" smtClean="0">
                <a:solidFill>
                  <a:schemeClr val="accent2"/>
                </a:solidFill>
              </a:rPr>
              <a:t> </a:t>
            </a:r>
            <a:r>
              <a:rPr lang="en-GB" dirty="0" err="1">
                <a:solidFill>
                  <a:schemeClr val="accent2"/>
                </a:solidFill>
              </a:rPr>
              <a:t>брисане</a:t>
            </a:r>
            <a:r>
              <a:rPr lang="en-GB" dirty="0">
                <a:solidFill>
                  <a:schemeClr val="accent2"/>
                </a:solidFill>
              </a:rPr>
              <a:t> </a:t>
            </a:r>
            <a:r>
              <a:rPr lang="en-GB" dirty="0" err="1">
                <a:solidFill>
                  <a:schemeClr val="accent2"/>
                </a:solidFill>
              </a:rPr>
              <a:t>из</a:t>
            </a:r>
            <a:r>
              <a:rPr lang="en-GB" dirty="0">
                <a:solidFill>
                  <a:schemeClr val="accent2"/>
                </a:solidFill>
              </a:rPr>
              <a:t> </a:t>
            </a:r>
            <a:r>
              <a:rPr lang="en-GB" dirty="0" err="1">
                <a:solidFill>
                  <a:schemeClr val="accent2"/>
                </a:solidFill>
              </a:rPr>
              <a:t>законског</a:t>
            </a:r>
            <a:r>
              <a:rPr lang="en-GB" dirty="0">
                <a:solidFill>
                  <a:schemeClr val="accent2"/>
                </a:solidFill>
              </a:rPr>
              <a:t> </a:t>
            </a:r>
            <a:r>
              <a:rPr lang="en-GB" dirty="0" err="1">
                <a:solidFill>
                  <a:schemeClr val="accent2"/>
                </a:solidFill>
              </a:rPr>
              <a:t>текста</a:t>
            </a:r>
            <a:r>
              <a:rPr lang="sr-Latn-RS" dirty="0">
                <a:solidFill>
                  <a:schemeClr val="accent2"/>
                </a:solidFill>
              </a:rPr>
              <a:t>.</a:t>
            </a:r>
            <a:endParaRPr lang="en-US" i="1" dirty="0">
              <a:solidFill>
                <a:schemeClr val="accent2"/>
              </a:solidFill>
            </a:endParaRPr>
          </a:p>
          <a:p>
            <a:pPr marL="0" indent="0">
              <a:buNone/>
            </a:pPr>
            <a:endParaRPr lang="en-US" dirty="0"/>
          </a:p>
        </p:txBody>
      </p:sp>
    </p:spTree>
    <p:extLst>
      <p:ext uri="{BB962C8B-B14F-4D97-AF65-F5344CB8AC3E}">
        <p14:creationId xmlns:p14="http://schemas.microsoft.com/office/powerpoint/2010/main" val="356824329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27539"/>
            <a:ext cx="8596668" cy="5513824"/>
          </a:xfrm>
        </p:spPr>
        <p:txBody>
          <a:bodyPr>
            <a:normAutofit/>
          </a:bodyPr>
          <a:lstStyle/>
          <a:p>
            <a:pPr marL="0" indent="0" algn="just">
              <a:buNone/>
            </a:pPr>
            <a:endParaRPr lang="sr-Cyrl-RS" sz="4400" dirty="0" smtClean="0">
              <a:solidFill>
                <a:schemeClr val="accent2"/>
              </a:solidFill>
            </a:endParaRPr>
          </a:p>
          <a:p>
            <a:pPr marL="0" indent="0" algn="just">
              <a:buNone/>
            </a:pPr>
            <a:endParaRPr lang="sr-Cyrl-RS" sz="4400" dirty="0">
              <a:solidFill>
                <a:schemeClr val="accent2"/>
              </a:solidFill>
            </a:endParaRPr>
          </a:p>
          <a:p>
            <a:pPr marL="0" indent="0" algn="just">
              <a:buNone/>
            </a:pPr>
            <a:endParaRPr lang="sr-Cyrl-RS" sz="4400" dirty="0" smtClean="0">
              <a:solidFill>
                <a:schemeClr val="accent2"/>
              </a:solidFill>
            </a:endParaRPr>
          </a:p>
          <a:p>
            <a:pPr marL="0" indent="0" algn="ctr">
              <a:buNone/>
            </a:pPr>
            <a:r>
              <a:rPr lang="sr-Cyrl-RS" sz="6600" dirty="0" smtClean="0">
                <a:solidFill>
                  <a:schemeClr val="accent2"/>
                </a:solidFill>
              </a:rPr>
              <a:t>ХВАЛА НА ПАЖЊИ!</a:t>
            </a:r>
            <a:endParaRPr lang="en-US" sz="6600" dirty="0">
              <a:solidFill>
                <a:schemeClr val="accent2"/>
              </a:solidFill>
            </a:endParaRPr>
          </a:p>
        </p:txBody>
      </p:sp>
    </p:spTree>
    <p:extLst>
      <p:ext uri="{BB962C8B-B14F-4D97-AF65-F5344CB8AC3E}">
        <p14:creationId xmlns:p14="http://schemas.microsoft.com/office/powerpoint/2010/main" val="24629103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86155"/>
            <a:ext cx="8596668" cy="5455208"/>
          </a:xfrm>
        </p:spPr>
        <p:txBody>
          <a:bodyPr/>
          <a:lstStyle/>
          <a:p>
            <a:pPr marL="0" indent="0" algn="just">
              <a:buNone/>
            </a:pPr>
            <a:endParaRPr lang="sr-Latn-RS" sz="2400" dirty="0" smtClean="0"/>
          </a:p>
          <a:p>
            <a:pPr marL="0" indent="0" algn="just">
              <a:buNone/>
            </a:pPr>
            <a:r>
              <a:rPr lang="sr-Cyrl-RS" sz="2400" dirty="0" smtClean="0">
                <a:solidFill>
                  <a:schemeClr val="accent2"/>
                </a:solidFill>
              </a:rPr>
              <a:t>Поред </a:t>
            </a:r>
            <a:r>
              <a:rPr lang="sr-Cyrl-RS" sz="2400" dirty="0">
                <a:solidFill>
                  <a:schemeClr val="accent2"/>
                </a:solidFill>
              </a:rPr>
              <a:t>напред наведених законских </a:t>
            </a:r>
            <a:r>
              <a:rPr lang="sr-Cyrl-RS" sz="2400" dirty="0" smtClean="0">
                <a:solidFill>
                  <a:schemeClr val="accent2"/>
                </a:solidFill>
              </a:rPr>
              <a:t>прописа, </a:t>
            </a:r>
            <a:r>
              <a:rPr lang="sr-Cyrl-RS" sz="2400" dirty="0">
                <a:solidFill>
                  <a:schemeClr val="accent2"/>
                </a:solidFill>
              </a:rPr>
              <a:t>одлучан значај за уређење начина и услова продаје свакако представља и подзаконски </a:t>
            </a:r>
            <a:r>
              <a:rPr lang="sr-Cyrl-RS" sz="2400" dirty="0" smtClean="0">
                <a:solidFill>
                  <a:schemeClr val="accent2"/>
                </a:solidFill>
              </a:rPr>
              <a:t>акт - </a:t>
            </a:r>
            <a:r>
              <a:rPr lang="sr-Cyrl-RS" sz="2400" dirty="0">
                <a:solidFill>
                  <a:schemeClr val="accent2"/>
                </a:solidFill>
              </a:rPr>
              <a:t>Правилник о утврђивању националних стандарда за управљање стечајном </a:t>
            </a:r>
            <a:r>
              <a:rPr lang="sr-Cyrl-RS" sz="2400" dirty="0" smtClean="0">
                <a:solidFill>
                  <a:schemeClr val="accent2"/>
                </a:solidFill>
              </a:rPr>
              <a:t>масом, </a:t>
            </a:r>
            <a:r>
              <a:rPr lang="sr-Cyrl-RS" sz="2400" dirty="0">
                <a:solidFill>
                  <a:schemeClr val="accent2"/>
                </a:solidFill>
              </a:rPr>
              <a:t>чија редакција зависи од закона по коме се спроводи стечајни </a:t>
            </a:r>
            <a:r>
              <a:rPr lang="sr-Cyrl-RS" sz="2400" dirty="0" smtClean="0">
                <a:solidFill>
                  <a:schemeClr val="accent2"/>
                </a:solidFill>
              </a:rPr>
              <a:t>поступак, </a:t>
            </a:r>
            <a:r>
              <a:rPr lang="sr-Cyrl-RS" sz="2400" dirty="0">
                <a:solidFill>
                  <a:schemeClr val="accent2"/>
                </a:solidFill>
              </a:rPr>
              <a:t>осим у ситуацији када се стечајни поступак спроводи по одредбама </a:t>
            </a:r>
            <a:r>
              <a:rPr lang="sr-Cyrl-RS" sz="2400" dirty="0" smtClean="0">
                <a:solidFill>
                  <a:schemeClr val="accent2"/>
                </a:solidFill>
              </a:rPr>
              <a:t>Закона </a:t>
            </a:r>
            <a:r>
              <a:rPr lang="sr-Cyrl-RS" sz="2400" dirty="0">
                <a:solidFill>
                  <a:schemeClr val="accent2"/>
                </a:solidFill>
              </a:rPr>
              <a:t>о принудном поравнању, стечају и ликвидацији ("Сл. лист СФРЈ", бр. 84/89 и "Сл. лист СРЈ", бр. 37/93 и 28/96</a:t>
            </a:r>
            <a:r>
              <a:rPr lang="sr-Cyrl-RS" sz="2400" dirty="0" smtClean="0">
                <a:solidFill>
                  <a:schemeClr val="accent2"/>
                </a:solidFill>
              </a:rPr>
              <a:t>), </a:t>
            </a:r>
            <a:r>
              <a:rPr lang="sr-Cyrl-RS" sz="2400" dirty="0">
                <a:solidFill>
                  <a:schemeClr val="accent2"/>
                </a:solidFill>
              </a:rPr>
              <a:t>када се национални стандарди за управљање стечајном масом не примењују као подзаконски акт.</a:t>
            </a:r>
            <a:endParaRPr lang="en-US" sz="2400" dirty="0">
              <a:solidFill>
                <a:schemeClr val="accent2"/>
              </a:solidFill>
            </a:endParaRPr>
          </a:p>
          <a:p>
            <a:pPr marL="0" indent="0" algn="just">
              <a:buNone/>
            </a:pPr>
            <a:endParaRPr lang="en-US" dirty="0"/>
          </a:p>
        </p:txBody>
      </p:sp>
    </p:spTree>
    <p:extLst>
      <p:ext uri="{BB962C8B-B14F-4D97-AF65-F5344CB8AC3E}">
        <p14:creationId xmlns:p14="http://schemas.microsoft.com/office/powerpoint/2010/main" val="259800036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86155"/>
            <a:ext cx="8596668" cy="5455208"/>
          </a:xfrm>
        </p:spPr>
        <p:txBody>
          <a:bodyPr>
            <a:normAutofit lnSpcReduction="10000"/>
          </a:bodyPr>
          <a:lstStyle/>
          <a:p>
            <a:pPr algn="just"/>
            <a:r>
              <a:rPr lang="sr-Cyrl-RS" dirty="0">
                <a:solidFill>
                  <a:schemeClr val="accent2"/>
                </a:solidFill>
              </a:rPr>
              <a:t>Закон о стечајном поступку ("Сл. гласник РС", бр. 84/2004 и 85/2005 - др. закон</a:t>
            </a:r>
            <a:r>
              <a:rPr lang="sr-Cyrl-RS" dirty="0" smtClean="0">
                <a:solidFill>
                  <a:schemeClr val="accent2"/>
                </a:solidFill>
              </a:rPr>
              <a:t>)</a:t>
            </a:r>
            <a:endParaRPr lang="sr-Latn-RS" dirty="0">
              <a:solidFill>
                <a:schemeClr val="accent2"/>
              </a:solidFill>
            </a:endParaRPr>
          </a:p>
          <a:p>
            <a:pPr marL="0" indent="0" algn="just">
              <a:buNone/>
            </a:pPr>
            <a:r>
              <a:rPr lang="sr-Latn-RS" dirty="0" smtClean="0">
                <a:solidFill>
                  <a:schemeClr val="accent2"/>
                </a:solidFill>
              </a:rPr>
              <a:t>									</a:t>
            </a:r>
            <a:r>
              <a:rPr lang="sr-Cyrl-RS" dirty="0" smtClean="0">
                <a:solidFill>
                  <a:schemeClr val="accent2"/>
                </a:solidFill>
              </a:rPr>
              <a:t>↓  </a:t>
            </a:r>
            <a:endParaRPr lang="en-US" dirty="0">
              <a:solidFill>
                <a:schemeClr val="accent2"/>
              </a:solidFill>
            </a:endParaRPr>
          </a:p>
          <a:p>
            <a:pPr algn="just"/>
            <a:r>
              <a:rPr lang="sr-Cyrl-RS" dirty="0">
                <a:solidFill>
                  <a:schemeClr val="accent2"/>
                </a:solidFill>
              </a:rPr>
              <a:t>Правилник о утврђивању националних стандарда за управљање стечајном масом ("Сл. гласник РС", бр. 43/2005)</a:t>
            </a:r>
            <a:endParaRPr lang="en-US" dirty="0">
              <a:solidFill>
                <a:schemeClr val="accent2"/>
              </a:solidFill>
            </a:endParaRPr>
          </a:p>
          <a:p>
            <a:pPr marL="0" indent="0" algn="just">
              <a:buNone/>
            </a:pPr>
            <a:endParaRPr lang="en-US" dirty="0">
              <a:solidFill>
                <a:schemeClr val="accent2"/>
              </a:solidFill>
            </a:endParaRPr>
          </a:p>
          <a:p>
            <a:pPr algn="just"/>
            <a:r>
              <a:rPr lang="sr-Cyrl-RS" dirty="0">
                <a:solidFill>
                  <a:schemeClr val="accent2"/>
                </a:solidFill>
              </a:rPr>
              <a:t>Закон о стечају ("Сл. гласник РС", бр. 104/2009, 99/2011 - др. закон, 71/2012 - одлука УС, 83/2014)</a:t>
            </a:r>
            <a:endParaRPr lang="en-US" dirty="0">
              <a:solidFill>
                <a:schemeClr val="accent2"/>
              </a:solidFill>
            </a:endParaRPr>
          </a:p>
          <a:p>
            <a:pPr marL="0" indent="0" algn="just">
              <a:buNone/>
            </a:pPr>
            <a:r>
              <a:rPr lang="sr-Latn-RS" dirty="0" smtClean="0">
                <a:solidFill>
                  <a:schemeClr val="accent2"/>
                </a:solidFill>
              </a:rPr>
              <a:t>									</a:t>
            </a:r>
            <a:r>
              <a:rPr lang="sr-Cyrl-RS" dirty="0" smtClean="0">
                <a:solidFill>
                  <a:schemeClr val="accent2"/>
                </a:solidFill>
              </a:rPr>
              <a:t>↓</a:t>
            </a:r>
            <a:endParaRPr lang="en-US" dirty="0">
              <a:solidFill>
                <a:schemeClr val="accent2"/>
              </a:solidFill>
            </a:endParaRPr>
          </a:p>
          <a:p>
            <a:pPr algn="just"/>
            <a:r>
              <a:rPr lang="sr-Cyrl-RS" dirty="0">
                <a:solidFill>
                  <a:schemeClr val="accent2"/>
                </a:solidFill>
              </a:rPr>
              <a:t>Правилник о утврђивању националних стандарда за управљање стечајном масом ("Службени гласник РС", број 13/10</a:t>
            </a:r>
            <a:r>
              <a:rPr lang="sr-Cyrl-RS" dirty="0" smtClean="0">
                <a:solidFill>
                  <a:schemeClr val="accent2"/>
                </a:solidFill>
              </a:rPr>
              <a:t>)</a:t>
            </a:r>
            <a:endParaRPr lang="sr-Latn-RS" dirty="0">
              <a:solidFill>
                <a:schemeClr val="accent2"/>
              </a:solidFill>
            </a:endParaRPr>
          </a:p>
          <a:p>
            <a:pPr algn="just"/>
            <a:r>
              <a:rPr lang="sr-Cyrl-RS" dirty="0" smtClean="0">
                <a:solidFill>
                  <a:schemeClr val="accent2"/>
                </a:solidFill>
              </a:rPr>
              <a:t>Закон </a:t>
            </a:r>
            <a:r>
              <a:rPr lang="sr-Cyrl-RS" dirty="0">
                <a:solidFill>
                  <a:schemeClr val="accent2"/>
                </a:solidFill>
              </a:rPr>
              <a:t>о стечају ("Сл. гласник РС", бр. 104/2009, 99/2011 - др. закон, 71/2012 - одлука УС, 83/2014, 113/2017, 44/2018 и 95/2018)</a:t>
            </a:r>
            <a:endParaRPr lang="en-US" dirty="0">
              <a:solidFill>
                <a:schemeClr val="accent2"/>
              </a:solidFill>
            </a:endParaRPr>
          </a:p>
          <a:p>
            <a:pPr marL="457200" lvl="1" indent="0" algn="just">
              <a:buNone/>
            </a:pPr>
            <a:r>
              <a:rPr lang="sr-Latn-RS" dirty="0" smtClean="0">
                <a:solidFill>
                  <a:schemeClr val="accent2"/>
                </a:solidFill>
              </a:rPr>
              <a:t>								</a:t>
            </a:r>
            <a:r>
              <a:rPr lang="sr-Cyrl-RS" dirty="0" smtClean="0">
                <a:solidFill>
                  <a:schemeClr val="accent2"/>
                </a:solidFill>
              </a:rPr>
              <a:t>↓</a:t>
            </a:r>
            <a:endParaRPr lang="en-US" dirty="0">
              <a:solidFill>
                <a:schemeClr val="accent2"/>
              </a:solidFill>
            </a:endParaRPr>
          </a:p>
          <a:p>
            <a:pPr algn="just"/>
            <a:r>
              <a:rPr lang="sr-Cyrl-RS" dirty="0">
                <a:solidFill>
                  <a:schemeClr val="accent2"/>
                </a:solidFill>
              </a:rPr>
              <a:t>Правилник о утврђивању националних стандарда за управљање стечајном масом ("Сл. гласник РС", бр. 62/2018)</a:t>
            </a: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175588803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62709"/>
            <a:ext cx="8596668" cy="5478654"/>
          </a:xfrm>
        </p:spPr>
        <p:txBody>
          <a:bodyPr/>
          <a:lstStyle/>
          <a:p>
            <a:pPr marL="0" indent="0" algn="ctr">
              <a:buNone/>
            </a:pPr>
            <a:r>
              <a:rPr lang="sr-Cyrl-RS" sz="4400" b="1" dirty="0" smtClean="0">
                <a:solidFill>
                  <a:schemeClr val="accent2"/>
                </a:solidFill>
              </a:rPr>
              <a:t>Посебно </a:t>
            </a:r>
            <a:r>
              <a:rPr lang="sr-Cyrl-RS" sz="4400" b="1" dirty="0">
                <a:solidFill>
                  <a:schemeClr val="accent2"/>
                </a:solidFill>
              </a:rPr>
              <a:t>стечајно законодавство </a:t>
            </a:r>
            <a:endParaRPr lang="en-US" sz="4400" dirty="0">
              <a:solidFill>
                <a:schemeClr val="accent2"/>
              </a:solidFill>
            </a:endParaRPr>
          </a:p>
          <a:p>
            <a:pPr algn="just"/>
            <a:r>
              <a:rPr lang="sr-Cyrl-RS" dirty="0">
                <a:solidFill>
                  <a:schemeClr val="accent2"/>
                </a:solidFill>
              </a:rPr>
              <a:t>Споредно или посебно стечајно законодавство налази се </a:t>
            </a:r>
            <a:r>
              <a:rPr lang="sr-Cyrl-RS" dirty="0" smtClean="0">
                <a:solidFill>
                  <a:schemeClr val="accent2"/>
                </a:solidFill>
              </a:rPr>
              <a:t>дисперзовано </a:t>
            </a:r>
            <a:r>
              <a:rPr lang="sr-Cyrl-RS" dirty="0">
                <a:solidFill>
                  <a:schemeClr val="accent2"/>
                </a:solidFill>
              </a:rPr>
              <a:t>у оквиру правног поретка у законима и подзаконским актима који регулишу различите друштвене области које у свом домашају имају директан утицај на питања везана за спровођење стечајног </a:t>
            </a:r>
            <a:r>
              <a:rPr lang="sr-Cyrl-RS" dirty="0" smtClean="0">
                <a:solidFill>
                  <a:schemeClr val="accent2"/>
                </a:solidFill>
              </a:rPr>
              <a:t>поступка, </a:t>
            </a:r>
            <a:r>
              <a:rPr lang="sr-Cyrl-RS" dirty="0">
                <a:solidFill>
                  <a:schemeClr val="accent2"/>
                </a:solidFill>
              </a:rPr>
              <a:t>посебно на процесна питања и питања од значаја на уновчење имовине</a:t>
            </a:r>
            <a:r>
              <a:rPr lang="sr-Cyrl-RS" dirty="0" smtClean="0">
                <a:solidFill>
                  <a:schemeClr val="accent2"/>
                </a:solidFill>
              </a:rPr>
              <a:t>.</a:t>
            </a:r>
            <a:r>
              <a:rPr lang="sr-Latn-RS" dirty="0" smtClean="0">
                <a:solidFill>
                  <a:schemeClr val="accent2"/>
                </a:solidFill>
              </a:rPr>
              <a:t> </a:t>
            </a:r>
            <a:r>
              <a:rPr lang="sr-Cyrl-RS" dirty="0" smtClean="0">
                <a:solidFill>
                  <a:schemeClr val="accent2"/>
                </a:solidFill>
              </a:rPr>
              <a:t>У </a:t>
            </a:r>
            <a:r>
              <a:rPr lang="sr-Cyrl-RS" dirty="0">
                <a:solidFill>
                  <a:schemeClr val="accent2"/>
                </a:solidFill>
              </a:rPr>
              <a:t>редовима који следе издвојили смо преглед и анализу нормативног оквира одређених законских решења из области посебног стечајног законодавства које имају превасходни утицај на питање уновчења имовине стечајних дужника у оквиру стечајног поступка</a:t>
            </a:r>
            <a:r>
              <a:rPr lang="sr-Cyrl-RS" dirty="0" smtClean="0">
                <a:solidFill>
                  <a:schemeClr val="accent2"/>
                </a:solidFill>
              </a:rPr>
              <a:t>.</a:t>
            </a:r>
            <a:r>
              <a:rPr lang="sr-Latn-RS" dirty="0" smtClean="0">
                <a:solidFill>
                  <a:schemeClr val="accent2"/>
                </a:solidFill>
              </a:rPr>
              <a:t> </a:t>
            </a:r>
            <a:r>
              <a:rPr lang="sr-Cyrl-RS" dirty="0" smtClean="0">
                <a:solidFill>
                  <a:schemeClr val="accent2"/>
                </a:solidFill>
              </a:rPr>
              <a:t>Иако </a:t>
            </a:r>
            <a:r>
              <a:rPr lang="sr-Cyrl-RS" dirty="0">
                <a:solidFill>
                  <a:schemeClr val="accent2"/>
                </a:solidFill>
              </a:rPr>
              <a:t>правноснажно решење о банкротству представља правни основ за промптно уновчење </a:t>
            </a:r>
            <a:r>
              <a:rPr lang="sr-Cyrl-RS" dirty="0" smtClean="0">
                <a:solidFill>
                  <a:schemeClr val="accent2"/>
                </a:solidFill>
              </a:rPr>
              <a:t>имовине, </a:t>
            </a:r>
            <a:r>
              <a:rPr lang="sr-Cyrl-RS" dirty="0">
                <a:solidFill>
                  <a:schemeClr val="accent2"/>
                </a:solidFill>
              </a:rPr>
              <a:t>постоје одређене ситуације регулисане споредним стечајним законодавством које могу привремено обуставити активности стечајног управника везане за продају имовине која чини стечајну масу.</a:t>
            </a:r>
            <a:endParaRPr lang="en-US" dirty="0">
              <a:solidFill>
                <a:schemeClr val="accent2"/>
              </a:solidFill>
            </a:endParaRPr>
          </a:p>
          <a:p>
            <a:pPr marL="0" indent="0">
              <a:buNone/>
            </a:pPr>
            <a:endParaRPr lang="en-US" dirty="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597877"/>
            <a:ext cx="8596668" cy="5443485"/>
          </a:xfrm>
        </p:spPr>
        <p:txBody>
          <a:bodyPr>
            <a:normAutofit/>
          </a:bodyPr>
          <a:lstStyle/>
          <a:p>
            <a:pPr marL="0" indent="0" algn="just">
              <a:buNone/>
            </a:pPr>
            <a:endParaRPr lang="sr-Latn-RS" sz="3200" b="1" dirty="0" smtClean="0">
              <a:solidFill>
                <a:schemeClr val="accent2"/>
              </a:solidFill>
            </a:endParaRPr>
          </a:p>
          <a:p>
            <a:pPr marL="0" indent="0" algn="ctr">
              <a:buNone/>
            </a:pPr>
            <a:r>
              <a:rPr lang="sr-Cyrl-RS" sz="3200" b="1" dirty="0" smtClean="0">
                <a:solidFill>
                  <a:schemeClr val="accent2"/>
                </a:solidFill>
              </a:rPr>
              <a:t>Закон </a:t>
            </a:r>
            <a:r>
              <a:rPr lang="sr-Cyrl-RS" sz="3200" b="1" dirty="0">
                <a:solidFill>
                  <a:schemeClr val="accent2"/>
                </a:solidFill>
              </a:rPr>
              <a:t>о начину и условима признавања права и враћању земљишта које је прешло у друштвену својину по основу пољопривредног земљишног фонда и конфискацијом због неизвршених обавеза из обавезног откупа пољопривредних производа ("Сл. гласник РС", бр. 18/91, 20/92 и 42/98)</a:t>
            </a:r>
            <a:endParaRPr lang="en-US" sz="3200" dirty="0">
              <a:solidFill>
                <a:schemeClr val="accent2"/>
              </a:solidFill>
            </a:endParaRPr>
          </a:p>
          <a:p>
            <a:endParaRPr lang="en-US" dirty="0"/>
          </a:p>
        </p:txBody>
      </p:sp>
    </p:spTree>
    <p:extLst>
      <p:ext uri="{BB962C8B-B14F-4D97-AF65-F5344CB8AC3E}">
        <p14:creationId xmlns:p14="http://schemas.microsoft.com/office/powerpoint/2010/main" val="316512147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21323"/>
            <a:ext cx="8596668" cy="5420039"/>
          </a:xfrm>
        </p:spPr>
        <p:txBody>
          <a:bodyPr>
            <a:normAutofit fontScale="32500" lnSpcReduction="20000"/>
          </a:bodyPr>
          <a:lstStyle/>
          <a:p>
            <a:pPr algn="just"/>
            <a:r>
              <a:rPr lang="sr-Cyrl-RS" sz="6000" dirty="0">
                <a:solidFill>
                  <a:schemeClr val="accent2"/>
                </a:solidFill>
              </a:rPr>
              <a:t>Давно пре доношења и ступања на правну снагу Закона о враћању одузете имовине и обештећењу у оквиру правног поретка Републике </a:t>
            </a:r>
            <a:r>
              <a:rPr lang="sr-Cyrl-RS" sz="6000" dirty="0" smtClean="0">
                <a:solidFill>
                  <a:schemeClr val="accent2"/>
                </a:solidFill>
              </a:rPr>
              <a:t>Србије, </a:t>
            </a:r>
            <a:r>
              <a:rPr lang="sr-Cyrl-RS" sz="6000" dirty="0">
                <a:solidFill>
                  <a:schemeClr val="accent2"/>
                </a:solidFill>
              </a:rPr>
              <a:t>у контексту уставних промена из </a:t>
            </a:r>
            <a:r>
              <a:rPr lang="sr-Cyrl-RS" sz="6000" dirty="0" smtClean="0">
                <a:solidFill>
                  <a:schemeClr val="accent2"/>
                </a:solidFill>
              </a:rPr>
              <a:t>1990. </a:t>
            </a:r>
            <a:r>
              <a:rPr lang="sr-Cyrl-RS" sz="6000" dirty="0">
                <a:solidFill>
                  <a:schemeClr val="accent2"/>
                </a:solidFill>
              </a:rPr>
              <a:t>године и јачања привате </a:t>
            </a:r>
            <a:r>
              <a:rPr lang="sr-Cyrl-RS" sz="6000" dirty="0" smtClean="0">
                <a:solidFill>
                  <a:schemeClr val="accent2"/>
                </a:solidFill>
              </a:rPr>
              <a:t>својине, </a:t>
            </a:r>
            <a:r>
              <a:rPr lang="sr-Cyrl-RS" sz="6000" dirty="0">
                <a:solidFill>
                  <a:schemeClr val="accent2"/>
                </a:solidFill>
              </a:rPr>
              <a:t>донет </a:t>
            </a:r>
            <a:r>
              <a:rPr lang="sr-Cyrl-RS" sz="6000" dirty="0" smtClean="0">
                <a:solidFill>
                  <a:schemeClr val="accent2"/>
                </a:solidFill>
              </a:rPr>
              <a:t>је, 1991. године, Закон </a:t>
            </a:r>
            <a:r>
              <a:rPr lang="sr-Cyrl-RS" sz="6000" dirty="0">
                <a:solidFill>
                  <a:schemeClr val="accent2"/>
                </a:solidFill>
              </a:rPr>
              <a:t>о начину и условима признавања права и враћању земљишта које је прешло у друштвену својину по основу пољопривредног земљишног фонда и конфискацијом због неизвршених обавеза из обавезног откупа пољопривредних производа ( у даљем тексту: Закон о ПЗФ</a:t>
            </a:r>
            <a:r>
              <a:rPr lang="sr-Cyrl-RS" sz="6000" dirty="0" smtClean="0">
                <a:solidFill>
                  <a:schemeClr val="accent2"/>
                </a:solidFill>
              </a:rPr>
              <a:t>).</a:t>
            </a:r>
            <a:endParaRPr lang="sr-Latn-RS" sz="6000" dirty="0" smtClean="0">
              <a:solidFill>
                <a:schemeClr val="accent2"/>
              </a:solidFill>
            </a:endParaRPr>
          </a:p>
          <a:p>
            <a:pPr algn="just"/>
            <a:r>
              <a:rPr lang="sr-Cyrl-RS" sz="6000" dirty="0">
                <a:solidFill>
                  <a:schemeClr val="accent2"/>
                </a:solidFill>
              </a:rPr>
              <a:t>Датим </a:t>
            </a:r>
            <a:r>
              <a:rPr lang="sr-Cyrl-RS" sz="6000" dirty="0" smtClean="0">
                <a:solidFill>
                  <a:schemeClr val="accent2"/>
                </a:solidFill>
              </a:rPr>
              <a:t>законом </a:t>
            </a:r>
            <a:r>
              <a:rPr lang="sr-Cyrl-RS" sz="6000" dirty="0">
                <a:solidFill>
                  <a:schemeClr val="accent2"/>
                </a:solidFill>
              </a:rPr>
              <a:t>зајемчено је право  ранијим сопственицима и њиховим правним следбеницима да имају право да земљиште одузето по основу Закона о пољопривредном земљишном фонду друштвене својине и додељивању земље пољопривредним организацијама ("Службени лист ФНРЈ", број 22/53, "Службени лист СФРЈ", број 10/65, "Службени гласник СРС", бр. 51/71 и 52/73 и "Службени лист САПВ", број 26/72) и земљиште конфисковано због неизвршених обавеза из обавезног откупа пољопривредних производа по прописима о обавезном откупу</a:t>
            </a:r>
            <a:r>
              <a:rPr lang="en-GB" sz="6000" dirty="0">
                <a:solidFill>
                  <a:schemeClr val="accent2"/>
                </a:solidFill>
              </a:rPr>
              <a:t> </a:t>
            </a:r>
            <a:r>
              <a:rPr lang="sr-Cyrl-RS" sz="6000" dirty="0">
                <a:solidFill>
                  <a:schemeClr val="accent2"/>
                </a:solidFill>
              </a:rPr>
              <a:t>врате у </a:t>
            </a:r>
            <a:r>
              <a:rPr lang="sr-Cyrl-RS" sz="6000" dirty="0" smtClean="0">
                <a:solidFill>
                  <a:schemeClr val="accent2"/>
                </a:solidFill>
              </a:rPr>
              <a:t>својину, с тим </a:t>
            </a:r>
            <a:r>
              <a:rPr lang="sr-Cyrl-RS" sz="6000" dirty="0">
                <a:solidFill>
                  <a:schemeClr val="accent2"/>
                </a:solidFill>
              </a:rPr>
              <a:t>да ће предмет враћања бити оно земљиште које је на дан подношења захтева било у друштвеној својини.</a:t>
            </a:r>
            <a:endParaRPr lang="en-US" sz="6000" dirty="0">
              <a:solidFill>
                <a:schemeClr val="accent2"/>
              </a:solidFill>
            </a:endParaRPr>
          </a:p>
          <a:p>
            <a:pPr algn="just"/>
            <a:endParaRPr lang="en-US" dirty="0"/>
          </a:p>
          <a:p>
            <a:endParaRPr lang="en-US" dirty="0"/>
          </a:p>
        </p:txBody>
      </p:sp>
    </p:spTree>
    <p:extLst>
      <p:ext uri="{BB962C8B-B14F-4D97-AF65-F5344CB8AC3E}">
        <p14:creationId xmlns:p14="http://schemas.microsoft.com/office/powerpoint/2010/main" val="520120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09601"/>
            <a:ext cx="8596668" cy="5431762"/>
          </a:xfrm>
        </p:spPr>
        <p:txBody>
          <a:bodyPr>
            <a:normAutofit fontScale="92500" lnSpcReduction="10000"/>
          </a:bodyPr>
          <a:lstStyle/>
          <a:p>
            <a:pPr marL="0" indent="0">
              <a:buNone/>
            </a:pPr>
            <a:endParaRPr lang="sr-Latn-RS" dirty="0" smtClean="0"/>
          </a:p>
          <a:p>
            <a:pPr marL="0" indent="0">
              <a:buNone/>
            </a:pPr>
            <a:endParaRPr lang="sr-Latn-RS" dirty="0"/>
          </a:p>
          <a:p>
            <a:pPr marL="0" indent="0" algn="just">
              <a:buNone/>
            </a:pPr>
            <a:r>
              <a:rPr lang="sr-Cyrl-RS" sz="2400" dirty="0" smtClean="0">
                <a:solidFill>
                  <a:schemeClr val="accent2"/>
                </a:solidFill>
              </a:rPr>
              <a:t>Ранији </a:t>
            </a:r>
            <a:r>
              <a:rPr lang="sr-Cyrl-RS" sz="2400" dirty="0">
                <a:solidFill>
                  <a:schemeClr val="accent2"/>
                </a:solidFill>
              </a:rPr>
              <a:t>сопственик подноси захтев комисији преко општинског органа управе надлежног за имовинско-правне послове према месту где се земљиште налази, најдоцније у року од десет година од дана ступања на снагу Закона о </a:t>
            </a:r>
            <a:r>
              <a:rPr lang="sr-Cyrl-RS" sz="2400" dirty="0" smtClean="0">
                <a:solidFill>
                  <a:schemeClr val="accent2"/>
                </a:solidFill>
              </a:rPr>
              <a:t>ПЗФ-у. У </a:t>
            </a:r>
            <a:r>
              <a:rPr lang="sr-Cyrl-RS" sz="2400" dirty="0">
                <a:solidFill>
                  <a:schemeClr val="accent2"/>
                </a:solidFill>
              </a:rPr>
              <a:t>случају кад је одузето земљиште било у својини породичне задруге, односно у другим облицима заједничке својине, захтев могу поднети лица која су била чланови те заједнице, односно правни следбеници тих лица. Комисију </a:t>
            </a:r>
            <a:r>
              <a:rPr lang="en-GB" sz="2400" dirty="0">
                <a:solidFill>
                  <a:schemeClr val="accent2"/>
                </a:solidFill>
              </a:rPr>
              <a:t> </a:t>
            </a:r>
            <a:r>
              <a:rPr lang="sr-Cyrl-RS" sz="2400" dirty="0">
                <a:solidFill>
                  <a:schemeClr val="accent2"/>
                </a:solidFill>
              </a:rPr>
              <a:t>образује министар пољопривреде, шумарства и водопривреде на предлог надлежне општине. Комисија се састоји од председника и четири члана који имају заменике</a:t>
            </a:r>
            <a:r>
              <a:rPr lang="sr-Cyrl-RS" sz="2400" dirty="0" smtClean="0">
                <a:solidFill>
                  <a:schemeClr val="accent2"/>
                </a:solidFill>
              </a:rPr>
              <a:t>. За </a:t>
            </a:r>
            <a:r>
              <a:rPr lang="sr-Cyrl-RS" sz="2400" dirty="0">
                <a:solidFill>
                  <a:schemeClr val="accent2"/>
                </a:solidFill>
              </a:rPr>
              <a:t>председника комисије именује се судија, а за чланове комисије један геодетски стручњак, један дипломирани инжењер пољопривреде и два члана из састава надлежне општине.</a:t>
            </a:r>
            <a:endParaRPr lang="en-US" sz="2400" dirty="0">
              <a:solidFill>
                <a:schemeClr val="accent2"/>
              </a:solidFill>
            </a:endParaRPr>
          </a:p>
          <a:p>
            <a:endParaRPr lang="en-US" dirty="0"/>
          </a:p>
        </p:txBody>
      </p:sp>
    </p:spTree>
    <p:extLst>
      <p:ext uri="{BB962C8B-B14F-4D97-AF65-F5344CB8AC3E}">
        <p14:creationId xmlns:p14="http://schemas.microsoft.com/office/powerpoint/2010/main" val="287566116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TotalTime>
  <Words>3843</Words>
  <Application>Microsoft Office PowerPoint</Application>
  <PresentationFormat>Widescreen</PresentationFormat>
  <Paragraphs>97</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Trebuchet MS</vt:lpstr>
      <vt:lpstr>Wingdings 3</vt:lpstr>
      <vt:lpstr>Facet</vt:lpstr>
      <vt:lpstr>                                                   ПРИМЕНА ДРУГИХ ПРОПИСА У СТЕЧАЈНОМ ПОСТУПКУ СА ПОСЕБНИМ ОСВРТОМ НА ПОСЛЕДИЦЕ ЊИХОВЕ ПРИМЕНЕ НА УНОВЧЕЊЕ ИМОВИНЕ СТЕЧАЈНОГ ДУЖНИКА (ЗАКОН О ОЗАКОЊЕЊУ ОБЈЕКАТА, ЗАКОН О ВРАЋАЊУ ОДУЗЕТЕ ИМОВИНЕ И ОБЕШТЕЋЕЊУ И ДР.)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Administrator</cp:lastModifiedBy>
  <cp:revision>77</cp:revision>
  <dcterms:created xsi:type="dcterms:W3CDTF">2015-04-14T07:41:11Z</dcterms:created>
  <dcterms:modified xsi:type="dcterms:W3CDTF">2019-05-29T10:26:43Z</dcterms:modified>
</cp:coreProperties>
</file>