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81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26EC-61C3-48D0-B747-870FBF78FB1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40C0C-9D05-49B6-9BF4-B58B7C94D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905000"/>
          </a:xfr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b="1" dirty="0" smtClean="0">
                <a:solidFill>
                  <a:srgbClr val="006600"/>
                </a:solidFill>
              </a:rPr>
              <a:t>Продаја стечајног дужника као правног лица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sr-Cyrl-CS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Стечајни управник</a:t>
            </a:r>
          </a:p>
          <a:p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мр Јелена Несторов Бизоњ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Cyrl-CS" sz="2200" b="1" dirty="0" smtClean="0"/>
          </a:p>
          <a:p>
            <a:r>
              <a:rPr lang="sr-Cyrl-CS" sz="2200" b="1" dirty="0" smtClean="0"/>
              <a:t>Уколико су испуњени сви претходни услови, у погледу извршених процена, добијених сагласности одбора поверилаца, и у случају када није било приговора разлучних поверилаца (или нису прихваћени), приступа се </a:t>
            </a:r>
            <a:r>
              <a:rPr lang="sr-Cyrl-CS" sz="2200" b="1" u="sng" dirty="0" smtClean="0"/>
              <a:t>продаји стечајног дужника као правног лица у складу са правилима спровођења продаје за одабрани метод продаје.</a:t>
            </a:r>
          </a:p>
          <a:p>
            <a:endParaRPr lang="sr-Cyrl-CS" sz="2200" b="1" u="sng" dirty="0" smtClean="0"/>
          </a:p>
          <a:p>
            <a:r>
              <a:rPr lang="sr-Cyrl-CS" sz="2200" b="1" u="sng" dirty="0" smtClean="0"/>
              <a:t>Обавештење о плану продаје, продајна документација, оглас, продаја, купопродајни уговор, обавештење о извршеној продаји, примопредаја.</a:t>
            </a:r>
          </a:p>
          <a:p>
            <a:endParaRPr lang="sr-Cyrl-CS" sz="2200" b="1" u="sng" dirty="0" smtClean="0"/>
          </a:p>
          <a:p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Специфичности купопродајног уговора код продаје стечајног дужника 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sr-Cyrl-CS" sz="2000" b="1" dirty="0" smtClean="0"/>
              <a:t>Приликом предаје продајне документације потенцијалним купцима - обавезно закључити </a:t>
            </a:r>
            <a:r>
              <a:rPr lang="sr-Cyrl-CS" sz="2000" b="1" u="sng" dirty="0" smtClean="0"/>
              <a:t>Уговор о чувању поверљивих података.</a:t>
            </a:r>
            <a:endParaRPr lang="sr-Latn-CS" sz="2000" u="sng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sr-Cyrl-CS" sz="20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r-Cyrl-CS" sz="2000" b="1" u="sng" dirty="0" smtClean="0"/>
              <a:t>Тражити сагласност од органа надлежног за заштиту конкуренције  -</a:t>
            </a:r>
            <a:r>
              <a:rPr lang="sr-Cyrl-CS" sz="2000" b="1" dirty="0" smtClean="0"/>
              <a:t>продаја стечајног дужника као правног лица </a:t>
            </a:r>
            <a:r>
              <a:rPr lang="sr-Cyrl-CS" sz="2000" b="1" u="sng" dirty="0" smtClean="0"/>
              <a:t>не може се вршити супротно одредбама закона којим се уређује заштита конкуренције</a:t>
            </a:r>
            <a:r>
              <a:rPr lang="sr-Cyrl-CS" sz="2000" b="1" dirty="0" smtClean="0"/>
              <a:t>, а орган надлежан за заштиту конкуренције поступа са нарочитом хитношћу и у скраћеном поступку (члан 135 Закона о стечају).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sr-Cyrl-CS" sz="20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r-Cyrl-CS" sz="2000" b="1" u="sng" dirty="0" smtClean="0"/>
              <a:t>Уговорити раскидни услов </a:t>
            </a:r>
            <a:r>
              <a:rPr lang="sr-Cyrl-CS" sz="2000" b="1" dirty="0" smtClean="0"/>
              <a:t>- за случај да се не добије сагласност органа надлежног за заштиту конкуренције.</a:t>
            </a:r>
          </a:p>
          <a:p>
            <a:endParaRPr lang="sr-Cyrl-CS" sz="2000" b="1" u="sng" dirty="0" smtClean="0"/>
          </a:p>
          <a:p>
            <a:r>
              <a:rPr lang="sr-Cyrl-CS" sz="2000" b="1" u="sng" dirty="0" smtClean="0"/>
              <a:t>Уговорити - да ли купац преузима све судске спорове </a:t>
            </a:r>
            <a:r>
              <a:rPr lang="sr-Cyrl-CS" sz="2000" b="1" dirty="0" smtClean="0"/>
              <a:t>у којима је стечајни дужник активно легитимисан?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Специфичности купопродајног уговора код продаје стечајног дужника као правног лица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sz="2200" b="1" dirty="0" smtClean="0"/>
              <a:t>Уговор о продаји обавезно садржи одредбу да </a:t>
            </a:r>
            <a:r>
              <a:rPr lang="sr-Cyrl-CS" sz="2200" b="1" u="sng" dirty="0" smtClean="0"/>
              <a:t>имовина стечајног дужника која није била предмет процене улази у стечајну масу</a:t>
            </a:r>
            <a:r>
              <a:rPr lang="sr-Cyrl-CS" sz="2200" b="1" dirty="0" smtClean="0"/>
              <a:t>.</a:t>
            </a:r>
          </a:p>
          <a:p>
            <a:endParaRPr lang="sr-Cyrl-CS" sz="2200" b="1" dirty="0" smtClean="0"/>
          </a:p>
          <a:p>
            <a:r>
              <a:rPr lang="sr-Cyrl-CS" sz="2200" b="1" dirty="0" smtClean="0"/>
              <a:t>Навести уговорну одредбу да је: </a:t>
            </a:r>
          </a:p>
          <a:p>
            <a:r>
              <a:rPr lang="sr-Cyrl-CS" sz="2200" b="1" i="1" dirty="0" smtClean="0"/>
              <a:t>"Закључивањем купопродајног уговора </a:t>
            </a:r>
            <a:r>
              <a:rPr lang="sr-Cyrl-CS" sz="2200" b="1" i="1" u="sng" dirty="0" smtClean="0"/>
              <a:t>к</a:t>
            </a:r>
            <a:r>
              <a:rPr lang="ru-RU" sz="2200" b="1" i="1" u="sng" dirty="0" smtClean="0"/>
              <a:t>уп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ц п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ст</a:t>
            </a:r>
            <a:r>
              <a:rPr lang="de-DE" sz="2200" b="1" i="1" u="sng" dirty="0" smtClean="0"/>
              <a:t>ao</a:t>
            </a:r>
            <a:r>
              <a:rPr lang="ru-RU" sz="2200" b="1" i="1" u="sng" dirty="0" smtClean="0"/>
              <a:t> ј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дини 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снив</a:t>
            </a:r>
            <a:r>
              <a:rPr lang="de-DE" sz="2200" b="1" i="1" u="sng" dirty="0" smtClean="0"/>
              <a:t>a</a:t>
            </a:r>
            <a:r>
              <a:rPr lang="sr-Cyrl-CS" sz="2200" b="1" i="1" u="sng" dirty="0" smtClean="0"/>
              <a:t>ч</a:t>
            </a:r>
            <a:r>
              <a:rPr lang="ru-RU" sz="2200" b="1" i="1" u="sng" dirty="0" smtClean="0"/>
              <a:t> ст</a:t>
            </a:r>
            <a:r>
              <a:rPr lang="de-DE" sz="2200" b="1" i="1" u="sng" dirty="0" smtClean="0"/>
              <a:t>e</a:t>
            </a:r>
            <a:r>
              <a:rPr lang="sr-Cyrl-CS" sz="2200" b="1" i="1" u="sng" dirty="0" smtClean="0"/>
              <a:t>ч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јн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г ду</a:t>
            </a:r>
            <a:r>
              <a:rPr lang="sr-Cyrl-CS" sz="2200" b="1" i="1" u="sng" dirty="0" smtClean="0"/>
              <a:t>ж</a:t>
            </a:r>
            <a:r>
              <a:rPr lang="ru-RU" sz="2200" b="1" i="1" u="sng" dirty="0" smtClean="0"/>
              <a:t>ник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, </a:t>
            </a:r>
            <a:r>
              <a:rPr lang="sr-Cyrl-CS" sz="2200" b="1" i="1" u="sng" dirty="0" smtClean="0"/>
              <a:t>ш</a:t>
            </a:r>
            <a:r>
              <a:rPr lang="ru-RU" sz="2200" b="1" i="1" u="sng" dirty="0" smtClean="0"/>
              <a:t>т</a:t>
            </a:r>
            <a:r>
              <a:rPr lang="de-DE" sz="2200" b="1" i="1" u="sng" dirty="0" smtClean="0"/>
              <a:t>o </a:t>
            </a:r>
            <a:r>
              <a:rPr lang="sr-Cyrl-CS" sz="2200" b="1" i="1" u="sng" dirty="0" smtClean="0"/>
              <a:t>ћ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 с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 упис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ти у Р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гист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р привр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дни</a:t>
            </a:r>
            <a:r>
              <a:rPr lang="sr-Cyrl-CS" sz="2200" b="1" i="1" u="sng" dirty="0" smtClean="0"/>
              <a:t>х</a:t>
            </a:r>
            <a:r>
              <a:rPr lang="ru-RU" sz="2200" b="1" i="1" u="sng" dirty="0" smtClean="0"/>
              <a:t> субј</a:t>
            </a:r>
            <a:r>
              <a:rPr lang="de-DE" sz="2200" b="1" i="1" u="sng" dirty="0" smtClean="0"/>
              <a:t>e</a:t>
            </a:r>
            <a:r>
              <a:rPr lang="ru-RU" sz="2200" b="1" i="1" u="sng" dirty="0" smtClean="0"/>
              <a:t>к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т</a:t>
            </a:r>
            <a:r>
              <a:rPr lang="de-DE" sz="2200" b="1" i="1" u="sng" dirty="0" smtClean="0"/>
              <a:t>a</a:t>
            </a:r>
            <a:r>
              <a:rPr lang="sr-Cyrl-CS" sz="2200" b="1" i="1" u="sng" dirty="0" smtClean="0"/>
              <a:t>.</a:t>
            </a:r>
            <a:r>
              <a:rPr lang="ru-RU" sz="2200" i="1" dirty="0" smtClean="0"/>
              <a:t> </a:t>
            </a:r>
            <a:r>
              <a:rPr lang="ru-RU" sz="2200" b="1" i="1" u="sng" dirty="0" smtClean="0"/>
              <a:t>Куп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пр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д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јни уг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в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р</a:t>
            </a:r>
            <a:r>
              <a:rPr lang="sr-Cyrl-CS" sz="2200" b="1" i="1" u="sng" dirty="0" smtClean="0"/>
              <a:t>, </a:t>
            </a:r>
            <a:r>
              <a:rPr lang="ru-RU" sz="2200" b="1" i="1" u="sng" dirty="0" smtClean="0"/>
              <a:t>потврда о уплати купопродајне цене у целости и пр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в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сн</a:t>
            </a:r>
            <a:r>
              <a:rPr lang="de-DE" sz="2200" b="1" i="1" u="sng" dirty="0" smtClean="0"/>
              <a:t>a</a:t>
            </a:r>
            <a:r>
              <a:rPr lang="sr-Cyrl-CS" sz="2200" b="1" i="1" u="sng" dirty="0" smtClean="0"/>
              <a:t>ж</a:t>
            </a:r>
            <a:r>
              <a:rPr lang="ru-RU" sz="2200" b="1" i="1" u="sng" dirty="0" smtClean="0"/>
              <a:t>н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 р</a:t>
            </a:r>
            <a:r>
              <a:rPr lang="de-DE" sz="2200" b="1" i="1" u="sng" dirty="0" smtClean="0"/>
              <a:t>e</a:t>
            </a:r>
            <a:r>
              <a:rPr lang="sr-Cyrl-CS" sz="2200" b="1" i="1" u="sng" dirty="0" smtClean="0"/>
              <a:t>ш</a:t>
            </a:r>
            <a:r>
              <a:rPr lang="de-DE" sz="2200" b="1" i="1" u="sng" dirty="0" smtClean="0"/>
              <a:t>e</a:t>
            </a:r>
            <a:r>
              <a:rPr lang="sr-Cyrl-CS" sz="2200" b="1" i="1" u="sng" dirty="0" smtClean="0"/>
              <a:t>њ</a:t>
            </a:r>
            <a:r>
              <a:rPr lang="de-DE" sz="2200" b="1" i="1" u="sng" dirty="0" smtClean="0"/>
              <a:t>e o o</a:t>
            </a:r>
            <a:r>
              <a:rPr lang="ru-RU" sz="2200" b="1" i="1" u="sng" dirty="0" smtClean="0"/>
              <a:t>буст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в</a:t>
            </a:r>
            <a:r>
              <a:rPr lang="sr-Cyrl-CS" sz="2200" b="1" i="1" u="sng" dirty="0" smtClean="0"/>
              <a:t>љ</a:t>
            </a:r>
            <a:r>
              <a:rPr lang="de-DE" sz="2200" b="1" i="1" u="sng" dirty="0" smtClean="0"/>
              <a:t>a</a:t>
            </a:r>
            <a:r>
              <a:rPr lang="sr-Cyrl-CS" sz="2200" b="1" i="1" u="sng" dirty="0" smtClean="0"/>
              <a:t>њ</a:t>
            </a:r>
            <a:r>
              <a:rPr lang="ru-RU" sz="2200" b="1" i="1" u="sng" dirty="0" smtClean="0"/>
              <a:t>у ст</a:t>
            </a:r>
            <a:r>
              <a:rPr lang="de-DE" sz="2200" b="1" i="1" u="sng" dirty="0" smtClean="0"/>
              <a:t>e</a:t>
            </a:r>
            <a:r>
              <a:rPr lang="sr-Cyrl-CS" sz="2200" b="1" i="1" u="sng" dirty="0" smtClean="0"/>
              <a:t>ч</a:t>
            </a:r>
            <a:r>
              <a:rPr lang="de-DE" sz="2200" b="1" i="1" u="sng" dirty="0" smtClean="0"/>
              <a:t>a</a:t>
            </a:r>
            <a:r>
              <a:rPr lang="ru-RU" sz="2200" b="1" i="1" u="sng" dirty="0" smtClean="0"/>
              <a:t>јн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г п</a:t>
            </a:r>
            <a:r>
              <a:rPr lang="de-DE" sz="2200" b="1" i="1" u="sng" dirty="0" smtClean="0"/>
              <a:t>o</a:t>
            </a:r>
            <a:r>
              <a:rPr lang="ru-RU" sz="2200" b="1" i="1" u="sng" dirty="0" smtClean="0"/>
              <a:t>ступк</a:t>
            </a:r>
            <a:r>
              <a:rPr lang="de-DE" sz="2200" b="1" i="1" u="sng" dirty="0" smtClean="0"/>
              <a:t>a </a:t>
            </a:r>
            <a:r>
              <a:rPr lang="sr-Cyrl-CS" sz="2200" b="1" i="1" dirty="0" smtClean="0"/>
              <a:t>служић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 купцу к</a:t>
            </a:r>
            <a:r>
              <a:rPr lang="de-DE" sz="2200" b="1" i="1" dirty="0" smtClean="0"/>
              <a:t>ao o</a:t>
            </a:r>
            <a:r>
              <a:rPr lang="sr-Cyrl-CS" sz="2200" b="1" i="1" dirty="0" smtClean="0"/>
              <a:t>сн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в з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 спр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в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ђ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њ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 пр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м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н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 у Р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гистру привр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дних субј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к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т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, к</a:t>
            </a:r>
            <a:r>
              <a:rPr lang="de-DE" sz="2200" b="1" i="1" dirty="0" smtClean="0"/>
              <a:t>ao</a:t>
            </a:r>
            <a:r>
              <a:rPr lang="sr-Cyrl-CS" sz="2200" b="1" i="1" dirty="0" smtClean="0"/>
              <a:t> и к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д </a:t>
            </a:r>
            <a:r>
              <a:rPr lang="de-DE" sz="2200" b="1" i="1" dirty="0" smtClean="0"/>
              <a:t>o</a:t>
            </a:r>
            <a:r>
              <a:rPr lang="sr-Cyrl-CS" sz="2200" b="1" i="1" dirty="0" smtClean="0"/>
              <a:t>ст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лих н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дл</a:t>
            </a:r>
            <a:r>
              <a:rPr lang="de-DE" sz="2200" b="1" i="1" dirty="0" smtClean="0"/>
              <a:t>e</a:t>
            </a:r>
            <a:r>
              <a:rPr lang="sr-Cyrl-CS" sz="2200" b="1" i="1" dirty="0" smtClean="0"/>
              <a:t>жних институциј</a:t>
            </a:r>
            <a:r>
              <a:rPr lang="de-DE" sz="2200" b="1" i="1" dirty="0" smtClean="0"/>
              <a:t>a</a:t>
            </a:r>
            <a:r>
              <a:rPr lang="sr-Cyrl-CS" sz="2200" b="1" i="1" dirty="0" smtClean="0"/>
              <a:t>";</a:t>
            </a:r>
            <a:endParaRPr lang="en-US" sz="2200" b="1" i="1" dirty="0" smtClean="0"/>
          </a:p>
          <a:p>
            <a:pPr lvl="0"/>
            <a:endParaRPr lang="en-US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Последице продаје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sz="2000" b="1" dirty="0" smtClean="0"/>
              <a:t>После продаје стечајног дужника као правног лица, </a:t>
            </a:r>
            <a:r>
              <a:rPr lang="sr-Cyrl-CS" sz="2000" b="1" u="sng" dirty="0" smtClean="0"/>
              <a:t>стечајни поступак се у односу на стечајног дужника обуставља </a:t>
            </a:r>
            <a:r>
              <a:rPr lang="sr-Cyrl-CS" sz="2000" b="1" dirty="0" smtClean="0"/>
              <a:t>(члан 136 Закона о стечају). </a:t>
            </a:r>
          </a:p>
          <a:p>
            <a:endParaRPr lang="en-US" sz="2000" b="1" dirty="0" smtClean="0"/>
          </a:p>
          <a:p>
            <a:r>
              <a:rPr lang="sr-Cyrl-CS" sz="2000" b="1" dirty="0" smtClean="0"/>
              <a:t>Новац добијен продајом стечајног дужника улази у </a:t>
            </a:r>
            <a:r>
              <a:rPr lang="sr-Cyrl-CS" sz="2000" b="1" u="sng" dirty="0" smtClean="0"/>
              <a:t>стечајну масу у односу на коју се стечајни поступак наставља. </a:t>
            </a:r>
          </a:p>
          <a:p>
            <a:endParaRPr lang="sr-Cyrl-CS" sz="2000" b="1" u="sng" dirty="0" smtClean="0"/>
          </a:p>
          <a:p>
            <a:r>
              <a:rPr lang="sr-Cyrl-CS" sz="2000" b="1" u="sng" dirty="0" smtClean="0"/>
              <a:t>Разлучни повериоци </a:t>
            </a:r>
            <a:r>
              <a:rPr lang="sr-Cyrl-CS" sz="2000" b="1" dirty="0" smtClean="0"/>
              <a:t>који су имали разлучно право на било ком делу имовине имају </a:t>
            </a:r>
            <a:r>
              <a:rPr lang="sr-Cyrl-CS" sz="2000" b="1" u="sng" dirty="0" smtClean="0"/>
              <a:t>право приоритета </a:t>
            </a:r>
            <a:r>
              <a:rPr lang="sr-Cyrl-CS" sz="2000" b="1" dirty="0" smtClean="0"/>
              <a:t>у деоби средстава остварених продајом, према рангу приоритета</a:t>
            </a:r>
            <a:r>
              <a:rPr lang="de-DE" sz="2000" b="1" dirty="0" smtClean="0"/>
              <a:t>, </a:t>
            </a:r>
            <a:r>
              <a:rPr lang="sr-Cyrl-CS" sz="2000" b="1" dirty="0" smtClean="0"/>
              <a:t>а </a:t>
            </a:r>
            <a:r>
              <a:rPr lang="sr-Cyrl-CS" sz="2000" b="1" u="sng" dirty="0" smtClean="0"/>
              <a:t>сразмерно процењеном учешћу вредности имовине која је предмет разлучног права у односу на процењену вредност правног лица</a:t>
            </a:r>
            <a:r>
              <a:rPr lang="sr-Cyrl-CS" sz="2000" b="1" dirty="0" smtClean="0"/>
              <a:t>.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sr-Cyrl-CS" sz="2000" b="1" u="sng" dirty="0" smtClean="0"/>
              <a:t>Стечајна маса региструје се у Регистру стечајних маса </a:t>
            </a:r>
            <a:r>
              <a:rPr lang="sr-Cyrl-CS" sz="2000" b="1" dirty="0" smtClean="0"/>
              <a:t>које води АПР и заступа је </a:t>
            </a:r>
            <a:r>
              <a:rPr lang="sr-Cyrl-CS" sz="2000" b="1" u="sng" dirty="0" smtClean="0"/>
              <a:t>стечајни управник</a:t>
            </a:r>
            <a:r>
              <a:rPr lang="de-DE" sz="2000" b="1" dirty="0" smtClean="0"/>
              <a:t>. 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 - пример из праксе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sz="1800" b="1" dirty="0" smtClean="0"/>
              <a:t>Стечајни дужник  је на дан стечаја располагао сопственом </a:t>
            </a:r>
            <a:r>
              <a:rPr lang="sr-Cyrl-CS" sz="1800" b="1" u="sng" dirty="0" smtClean="0"/>
              <a:t>опремом, залихама производа и незавршеном производњом</a:t>
            </a:r>
            <a:r>
              <a:rPr lang="sr-Cyrl-CS" sz="1800" b="1" dirty="0" smtClean="0"/>
              <a:t>. </a:t>
            </a:r>
          </a:p>
          <a:p>
            <a:endParaRPr lang="sr-Cyrl-CS" sz="1800" b="1" dirty="0" smtClean="0"/>
          </a:p>
          <a:p>
            <a:r>
              <a:rPr lang="sr-Cyrl-CS" sz="1800" b="1" dirty="0" smtClean="0"/>
              <a:t>На дан отварања стечаја делатност није обављана - иако </a:t>
            </a:r>
            <a:r>
              <a:rPr lang="sr-Cyrl-CS" sz="1800" b="1" u="sng" dirty="0" smtClean="0"/>
              <a:t>тражња на тржишту за производима и услугама предузећа постоји.</a:t>
            </a:r>
          </a:p>
          <a:p>
            <a:endParaRPr lang="sr-Cyrl-CS" sz="1800" b="1" u="sng" dirty="0" smtClean="0"/>
          </a:p>
          <a:p>
            <a:r>
              <a:rPr lang="sr-Cyrl-CS" sz="1800" b="1" dirty="0" smtClean="0"/>
              <a:t>Делатност стечајног дужника је била </a:t>
            </a:r>
            <a:r>
              <a:rPr lang="ru-RU" sz="1800" b="1" u="sng" dirty="0" smtClean="0"/>
              <a:t>производња и сертификација контролних и мерних уређаја и апарата - манометара</a:t>
            </a:r>
            <a:r>
              <a:rPr lang="ru-RU" sz="1800" b="1" dirty="0" smtClean="0"/>
              <a:t>.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Контролу исправности и тачности произведених манометара стечајни дужник је обављао у </a:t>
            </a:r>
            <a:r>
              <a:rPr lang="ru-RU" sz="1800" b="1" dirty="0" smtClean="0"/>
              <a:t>со</a:t>
            </a:r>
            <a:r>
              <a:rPr lang="sr-Cyrl-CS" sz="1800" b="1" dirty="0" smtClean="0"/>
              <a:t>п</a:t>
            </a:r>
            <a:r>
              <a:rPr lang="ru-RU" sz="1800" b="1" dirty="0" smtClean="0"/>
              <a:t>ственој </a:t>
            </a:r>
            <a:r>
              <a:rPr lang="ru-RU" sz="1800" b="1" dirty="0" smtClean="0"/>
              <a:t>лабораторији, која је под надзором Завода за мере и драгоцене метале имала </a:t>
            </a:r>
            <a:r>
              <a:rPr lang="ru-RU" sz="1800" b="1" u="sng" dirty="0" smtClean="0"/>
              <a:t>дозволу за издавање сертификата о правилном функционисању манометара</a:t>
            </a:r>
            <a:r>
              <a:rPr lang="ru-RU" sz="1800" b="1" dirty="0" smtClean="0"/>
              <a:t>.</a:t>
            </a:r>
          </a:p>
          <a:p>
            <a:endParaRPr lang="ru-RU" sz="1800" b="1" dirty="0" smtClean="0"/>
          </a:p>
          <a:p>
            <a:r>
              <a:rPr lang="ru-RU" sz="1800" b="1" u="sng" dirty="0" smtClean="0"/>
              <a:t>Висок квалитет произведених манометара и могућност издавања сертификата купцу -  </a:t>
            </a:r>
            <a:r>
              <a:rPr lang="ru-RU" sz="1800" b="1" i="1" u="sng" dirty="0" smtClean="0">
                <a:solidFill>
                  <a:srgbClr val="006600"/>
                </a:solidFill>
              </a:rPr>
              <a:t>стратешка предност у односу на конкуренцију. </a:t>
            </a:r>
            <a:r>
              <a:rPr lang="ru-RU" sz="1800" b="1" u="sng" dirty="0" smtClean="0"/>
              <a:t>Закључак: постоји вероватноћа да је вредност правног лица виша од вредности опреме.</a:t>
            </a:r>
          </a:p>
          <a:p>
            <a:endParaRPr lang="ru-RU" sz="2000" b="1" dirty="0" smtClean="0"/>
          </a:p>
          <a:p>
            <a:endParaRPr lang="sr-Cyrl-CS" sz="2400" b="1" u="sng" dirty="0" smtClean="0"/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 - пример из праксе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8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sz="2000" b="1" dirty="0" smtClean="0"/>
              <a:t>Процена вредности имовине:</a:t>
            </a:r>
          </a:p>
          <a:p>
            <a:endParaRPr lang="sr-Cyrl-CS" sz="2000" b="1" dirty="0" smtClean="0"/>
          </a:p>
          <a:p>
            <a:endParaRPr lang="sr-Cyrl-CS" sz="2000" b="1" dirty="0" smtClean="0"/>
          </a:p>
          <a:p>
            <a:endParaRPr lang="sr-Cyrl-CS" sz="2000" dirty="0" smtClean="0"/>
          </a:p>
          <a:p>
            <a:endParaRPr lang="sr-Cyrl-CS" dirty="0" smtClean="0"/>
          </a:p>
          <a:p>
            <a:endParaRPr lang="sr-Cyrl-CS" sz="2400" dirty="0" smtClean="0"/>
          </a:p>
          <a:p>
            <a:r>
              <a:rPr lang="sr-Cyrl-CS" sz="2000" b="1" dirty="0" smtClean="0"/>
              <a:t>Имовина под разлучним правима:</a:t>
            </a:r>
          </a:p>
          <a:p>
            <a:endParaRPr lang="sr-Cyrl-CS" sz="2000" b="1" dirty="0" smtClean="0"/>
          </a:p>
          <a:p>
            <a:endParaRPr lang="sr-Cyrl-CS" sz="2400" dirty="0" smtClean="0"/>
          </a:p>
          <a:p>
            <a:endParaRPr lang="sr-Cyrl-CS" sz="2400" dirty="0" smtClean="0"/>
          </a:p>
          <a:p>
            <a:pPr>
              <a:buNone/>
            </a:pPr>
            <a:endParaRPr lang="sr-Cyrl-CS" sz="2400" dirty="0" smtClean="0"/>
          </a:p>
          <a:p>
            <a:pPr>
              <a:buNone/>
            </a:pPr>
            <a:endParaRPr lang="sr-Cyrl-CS" sz="2400" dirty="0" smtClean="0"/>
          </a:p>
          <a:p>
            <a:r>
              <a:rPr lang="sr-Cyrl-CS" sz="2000" b="1" dirty="0" smtClean="0"/>
              <a:t>Процена вредности правног лица: </a:t>
            </a:r>
            <a:r>
              <a:rPr lang="sr-Cyrl-CS" sz="2000" b="1" dirty="0" smtClean="0">
                <a:solidFill>
                  <a:srgbClr val="C00000"/>
                </a:solidFill>
              </a:rPr>
              <a:t>12.600.000,00 </a:t>
            </a:r>
            <a:r>
              <a:rPr lang="sr-Cyrl-CS" sz="2000" b="1" dirty="0" smtClean="0"/>
              <a:t>динара.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676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Опис имовине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Вредност (у динарима)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Опрема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2.000.000,00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Залихе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1.000.000,00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Потраживања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    300.000,00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Укупна имовина: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>
                          <a:solidFill>
                            <a:srgbClr val="C00000"/>
                          </a:solidFill>
                        </a:rPr>
                        <a:t>3.300.000,00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114800"/>
          <a:ext cx="76962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1905000"/>
                <a:gridCol w="3886201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Опис имовине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Вредност (у</a:t>
                      </a:r>
                      <a:r>
                        <a:rPr lang="sr-Cyrl-CS" sz="1600" b="1" baseline="0" dirty="0" smtClean="0"/>
                        <a:t> дин.)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Разлучно право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Опрема (све)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2.000.000,00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Поверилац</a:t>
                      </a:r>
                      <a:r>
                        <a:rPr lang="sr-Cyrl-CS" sz="1600" b="1" baseline="0" dirty="0" smtClean="0"/>
                        <a:t> "А": на опреми - </a:t>
                      </a:r>
                      <a:r>
                        <a:rPr lang="en-US" sz="1600" b="1" baseline="0" dirty="0" smtClean="0"/>
                        <a:t>I</a:t>
                      </a:r>
                      <a:r>
                        <a:rPr lang="sr-Cyrl-CS" sz="1600" b="1" baseline="0" dirty="0" smtClean="0"/>
                        <a:t> реда;</a:t>
                      </a:r>
                    </a:p>
                    <a:p>
                      <a:r>
                        <a:rPr lang="sr-Cyrl-CS" sz="1600" b="1" baseline="0" dirty="0" smtClean="0"/>
                        <a:t>Поверилац "Б": на опреми</a:t>
                      </a:r>
                      <a:r>
                        <a:rPr lang="en-US" sz="1600" b="1" baseline="0" dirty="0" smtClean="0"/>
                        <a:t> - II</a:t>
                      </a:r>
                      <a:r>
                        <a:rPr lang="sr-Cyrl-CS" sz="1600" b="1" baseline="0" dirty="0" smtClean="0"/>
                        <a:t> реда.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Залихе (део)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     50.000,00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Поверилац "Б": на делу залиха </a:t>
                      </a:r>
                      <a:r>
                        <a:rPr lang="en-US" sz="1600" b="1" dirty="0" smtClean="0"/>
                        <a:t>- I </a:t>
                      </a:r>
                      <a:r>
                        <a:rPr lang="sr-Cyrl-CS" sz="1600" b="1" dirty="0" smtClean="0"/>
                        <a:t>реда.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Укупно имовина: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2.050.000,00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1" dirty="0" smtClean="0"/>
                        <a:t>Разлучно право на опреми и делу залиха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 - пример из праксе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sz="2000" b="1" u="sng" dirty="0" smtClean="0"/>
              <a:t>Прва продаја  </a:t>
            </a:r>
            <a:r>
              <a:rPr lang="sr-Cyrl-CS" sz="2000" b="1" dirty="0" smtClean="0"/>
              <a:t>- метод јавног надметања.  Услови продаје:  почетна цена је 6.300.000,00 динара (50% од процењене вредности правног лица), а депозит је 2.520.000,00 динара.  Није било уплаћених депозита - продаја је проглашена неуспешном. </a:t>
            </a:r>
          </a:p>
          <a:p>
            <a:endParaRPr lang="sr-Cyrl-CS" sz="1400" b="1" dirty="0" smtClean="0"/>
          </a:p>
          <a:p>
            <a:r>
              <a:rPr lang="sr-Cyrl-CS" sz="2000" b="1" u="sng" dirty="0" smtClean="0"/>
              <a:t>Друга продаја </a:t>
            </a:r>
            <a:r>
              <a:rPr lang="sr-Cyrl-CS" sz="2000" b="1" dirty="0" smtClean="0"/>
              <a:t>- метод јавног прикупљања понуда. Услови продаје: процењена вредност правног лица је 12.600.000,00 динара, а депозит је 2.520.000,00 динара.  Два понуђача су уплатила депозит. </a:t>
            </a:r>
          </a:p>
          <a:p>
            <a:endParaRPr lang="sr-Cyrl-CS" sz="1400" b="1" dirty="0" smtClean="0"/>
          </a:p>
          <a:p>
            <a:r>
              <a:rPr lang="sr-Cyrl-CS" sz="2000" b="1" dirty="0" smtClean="0"/>
              <a:t>Обе понуде износе </a:t>
            </a:r>
            <a:r>
              <a:rPr lang="sr-Cyrl-CS" sz="2000" b="1" u="sng" dirty="0" smtClean="0"/>
              <a:t>мање од 50% </a:t>
            </a:r>
            <a:r>
              <a:rPr lang="sr-Cyrl-CS" sz="2000" b="1" dirty="0" smtClean="0"/>
              <a:t>од процењене вредности (36% и 34,50% од процењене вредности).</a:t>
            </a:r>
          </a:p>
          <a:p>
            <a:endParaRPr lang="sr-Cyrl-CS" sz="1400" b="1" dirty="0" smtClean="0"/>
          </a:p>
          <a:p>
            <a:r>
              <a:rPr lang="sr-Cyrl-CS" sz="2000" b="1" dirty="0" smtClean="0"/>
              <a:t>Проглашава се најбоља понуда и прослеђује </a:t>
            </a:r>
            <a:r>
              <a:rPr lang="sr-Cyrl-CS" sz="2000" b="1" u="sng" dirty="0" smtClean="0"/>
              <a:t>одбору поверилаца </a:t>
            </a:r>
            <a:r>
              <a:rPr lang="sr-Cyrl-CS" sz="2000" b="1" dirty="0" smtClean="0"/>
              <a:t>у циљу добијања сагласности на прихватање или одбацивање понуде.</a:t>
            </a:r>
          </a:p>
          <a:p>
            <a:endParaRPr lang="sr-Cyrl-CS" sz="1400" b="1" dirty="0" smtClean="0"/>
          </a:p>
          <a:p>
            <a:r>
              <a:rPr lang="sr-Cyrl-CS" sz="2000" b="1" dirty="0" smtClean="0"/>
              <a:t>Одбор поверилаца </a:t>
            </a:r>
            <a:r>
              <a:rPr lang="sr-Cyrl-CS" sz="2000" b="1" u="sng" dirty="0" smtClean="0"/>
              <a:t>прихвата понуду </a:t>
            </a:r>
            <a:r>
              <a:rPr lang="sr-Cyrl-CS" sz="2000" b="1" dirty="0" smtClean="0"/>
              <a:t>најбољег понуђача у висини од 4.536.000,00 динара (36%), и најбољи понуђач се проглашава купцем.</a:t>
            </a:r>
          </a:p>
          <a:p>
            <a:endParaRPr lang="sr-Cyrl-C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 - пример из праксе</a:t>
            </a:r>
            <a:endParaRPr lang="en-US" sz="3200" b="1" dirty="0" smtClean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Cyrl-CS" sz="2000" b="1" dirty="0" smtClean="0"/>
          </a:p>
          <a:p>
            <a:r>
              <a:rPr lang="sr-Cyrl-CS" sz="2000" b="1" u="sng" dirty="0" smtClean="0"/>
              <a:t>Резултат</a:t>
            </a:r>
            <a:r>
              <a:rPr lang="sr-Cyrl-CS" sz="2000" b="1" dirty="0" smtClean="0"/>
              <a:t> продаје стечајног дужника као правног лица: постигнута цена од 4.536.000,00 динара је већа од процењене вредности имовине (3.300.000,00 динара).</a:t>
            </a:r>
          </a:p>
          <a:p>
            <a:endParaRPr lang="sr-Cyrl-CS" sz="2000" b="1" dirty="0" smtClean="0"/>
          </a:p>
          <a:p>
            <a:r>
              <a:rPr lang="sr-Cyrl-CS" sz="2000" b="1" u="sng" dirty="0" smtClean="0"/>
              <a:t>Продаја стечајног дужника као правног лица </a:t>
            </a:r>
            <a:r>
              <a:rPr lang="sr-Cyrl-CS" sz="2000" b="1" dirty="0" smtClean="0"/>
              <a:t>- ретко се користи, а често може допринети остваривању повољније продаје у односу на продају имовине стечајног дужника.</a:t>
            </a:r>
          </a:p>
          <a:p>
            <a:endParaRPr lang="sr-Cyrl-CS" sz="2000" b="1" dirty="0" smtClean="0"/>
          </a:p>
          <a:p>
            <a:r>
              <a:rPr lang="sr-Cyrl-CS" sz="2000" b="1" dirty="0" smtClean="0"/>
              <a:t>Ако процена вредности правног лица докаже да је могуће постићи повољнију продају у односу на продају имовине - </a:t>
            </a:r>
            <a:r>
              <a:rPr lang="sr-Cyrl-CS" sz="2000" b="1" u="sng" dirty="0" smtClean="0"/>
              <a:t>определити се за продају стечајног дужника као правног лица</a:t>
            </a:r>
            <a:r>
              <a:rPr lang="sr-Cyrl-CS" sz="2000" b="1" dirty="0" smtClean="0"/>
              <a:t>.</a:t>
            </a:r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C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sr-Cyrl-C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sr-Cyrl-CS" sz="4000" b="1" dirty="0" smtClean="0">
                <a:solidFill>
                  <a:srgbClr val="006600"/>
                </a:solidFill>
              </a:rPr>
              <a:t>ХВАЛА НА ПАЖЊИ!</a:t>
            </a:r>
            <a:endParaRPr lang="en-US" sz="4000" b="1" dirty="0" smtClean="0">
              <a:solidFill>
                <a:srgbClr val="0066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Продаја стечајног дужника 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sz="2000" b="1" u="sng" dirty="0" smtClean="0"/>
          </a:p>
          <a:p>
            <a:r>
              <a:rPr lang="ru-RU" sz="2000" b="1" u="sng" dirty="0" smtClean="0"/>
              <a:t>Предмет продаје </a:t>
            </a:r>
            <a:r>
              <a:rPr lang="ru-RU" sz="2000" b="1" dirty="0" smtClean="0"/>
              <a:t>у стечају може бити </a:t>
            </a:r>
            <a:r>
              <a:rPr lang="ru-RU" sz="2000" b="1" u="sng" dirty="0" smtClean="0"/>
              <a:t>стечајни дужник као правно лице</a:t>
            </a:r>
            <a:r>
              <a:rPr lang="ru-RU" sz="2000" b="1" dirty="0" smtClean="0"/>
              <a:t> уз сагласност одбора поверилаца и уз претходно обавештавање разлучних поверилаца у складу са чланом </a:t>
            </a:r>
            <a:r>
              <a:rPr lang="de-DE" sz="2000" b="1" dirty="0" smtClean="0"/>
              <a:t>133. </a:t>
            </a:r>
            <a:r>
              <a:rPr lang="sr-Cyrl-CS" sz="2000" b="1" dirty="0" smtClean="0"/>
              <a:t>став</a:t>
            </a:r>
            <a:r>
              <a:rPr lang="de-DE" sz="2000" b="1" dirty="0" smtClean="0"/>
              <a:t> 2. </a:t>
            </a:r>
            <a:r>
              <a:rPr lang="sr-Cyrl-CS" sz="2000" b="1" dirty="0" smtClean="0"/>
              <a:t>Закона о стечају.</a:t>
            </a:r>
          </a:p>
          <a:p>
            <a:endParaRPr lang="sr-Cyrl-CS" sz="2000" b="1" dirty="0" smtClean="0"/>
          </a:p>
          <a:p>
            <a:r>
              <a:rPr lang="sr-Cyrl-CS" sz="2000" b="1" u="sng" dirty="0" smtClean="0"/>
              <a:t>Продаја правног лица</a:t>
            </a:r>
            <a:r>
              <a:rPr lang="sr-Cyrl-CS" sz="2000" b="1" dirty="0" smtClean="0"/>
              <a:t>: </a:t>
            </a:r>
          </a:p>
          <a:p>
            <a:r>
              <a:rPr lang="sr-Cyrl-CS" sz="2000" b="1" dirty="0" smtClean="0"/>
              <a:t>Закон о стечају</a:t>
            </a:r>
            <a:r>
              <a:rPr lang="de-DE" sz="2000" b="1" dirty="0" smtClean="0"/>
              <a:t> </a:t>
            </a:r>
            <a:r>
              <a:rPr lang="sr-Cyrl-CS" sz="2000" b="1" dirty="0" smtClean="0"/>
              <a:t>- </a:t>
            </a:r>
            <a:r>
              <a:rPr lang="ru-RU" sz="2000" b="1" dirty="0" smtClean="0"/>
              <a:t>члан </a:t>
            </a:r>
            <a:r>
              <a:rPr lang="ru-RU" sz="2000" b="1" u="sng" dirty="0" smtClean="0"/>
              <a:t>135</a:t>
            </a:r>
            <a:r>
              <a:rPr lang="ru-RU" sz="2000" b="1" dirty="0" smtClean="0"/>
              <a:t> и 136, уз примену одредби чланова 132 и 133.</a:t>
            </a:r>
          </a:p>
          <a:p>
            <a:r>
              <a:rPr lang="ru-RU" sz="2000" b="1" dirty="0" smtClean="0"/>
              <a:t>Национални стандард број 5  о начину и поступку уновчења имовине стечајног дужника.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Обавезна је </a:t>
            </a:r>
            <a:r>
              <a:rPr lang="ru-RU" sz="2000" b="1" u="sng" dirty="0" smtClean="0"/>
              <a:t>стручна процена вредности стечајног дужника као правног лица </a:t>
            </a:r>
            <a:r>
              <a:rPr lang="ru-RU" sz="2000" b="1" dirty="0" smtClean="0"/>
              <a:t>(која доказује да је овај вид продаје повољнији од продаје имовине стечајног дужника) и </a:t>
            </a:r>
            <a:r>
              <a:rPr lang="ru-RU" sz="2000" b="1" u="sng" dirty="0" smtClean="0"/>
              <a:t>сагласност органа надлежног за заштиту конкуренције.</a:t>
            </a:r>
            <a:endParaRPr lang="ru-RU" sz="2200" b="1" u="sng" dirty="0" smtClean="0"/>
          </a:p>
          <a:p>
            <a:endParaRPr lang="ru-RU" sz="2200" b="1" dirty="0" smtClean="0"/>
          </a:p>
          <a:p>
            <a:endParaRPr lang="ru-RU" sz="2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Када </a:t>
            </a:r>
            <a:r>
              <a:rPr lang="sr-Cyrl-CS" sz="32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треба</a:t>
            </a:r>
            <a:r>
              <a:rPr lang="sr-Cyrl-CS" sz="3200" b="1" dirty="0" smtClean="0">
                <a:solidFill>
                  <a:srgbClr val="006600"/>
                </a:solidFill>
              </a:rPr>
              <a:t> тражити процену вредности стечајног дужника као правног лица?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Cyrl-CS" sz="1800" b="1" u="sng" dirty="0" smtClean="0"/>
          </a:p>
          <a:p>
            <a:r>
              <a:rPr lang="sr-Cyrl-CS" sz="1800" b="1" u="sng" dirty="0" smtClean="0"/>
              <a:t>Оправданост продаје </a:t>
            </a:r>
            <a:r>
              <a:rPr lang="sr-Cyrl-CS" sz="1800" b="1" dirty="0" smtClean="0"/>
              <a:t>стечајног дужника као правног лица се утврђује на основу </a:t>
            </a:r>
            <a:r>
              <a:rPr lang="sr-Cyrl-CS" sz="1800" b="1" u="sng" dirty="0" smtClean="0"/>
              <a:t>стручне процене вредности стечајног дужника као правног лица </a:t>
            </a:r>
            <a:r>
              <a:rPr lang="sr-Cyrl-CS" sz="1800" b="1" dirty="0" smtClean="0"/>
              <a:t>(метод дисконтованих новчаних токова), у односу на </a:t>
            </a:r>
            <a:r>
              <a:rPr lang="sr-Cyrl-CS" sz="1800" b="1" u="sng" dirty="0" smtClean="0"/>
              <a:t>процењену вредност имовине </a:t>
            </a:r>
            <a:r>
              <a:rPr lang="sr-Cyrl-CS" sz="1800" b="1" dirty="0" smtClean="0"/>
              <a:t>(метод ликвидационе вредности), којом се доказује да је продаја правног лица исплативија.</a:t>
            </a:r>
          </a:p>
          <a:p>
            <a:endParaRPr lang="sr-Cyrl-CS" sz="1800" b="1" dirty="0" smtClean="0"/>
          </a:p>
          <a:p>
            <a:r>
              <a:rPr lang="sr-Cyrl-CS" sz="1800" b="1" u="sng" dirty="0" smtClean="0"/>
              <a:t>Сложенији посао </a:t>
            </a:r>
            <a:r>
              <a:rPr lang="sr-Cyrl-CS" sz="1800" b="1" dirty="0" smtClean="0"/>
              <a:t>за процењивача вредности - </a:t>
            </a:r>
            <a:r>
              <a:rPr lang="sr-Cyrl-CS" sz="1800" b="1" u="sng" dirty="0" smtClean="0"/>
              <a:t>виша цена процене</a:t>
            </a:r>
            <a:r>
              <a:rPr lang="sr-Cyrl-CS" sz="1800" b="1" dirty="0" smtClean="0"/>
              <a:t>.</a:t>
            </a:r>
          </a:p>
          <a:p>
            <a:endParaRPr lang="sr-Cyrl-CS" sz="1800" b="1" dirty="0" smtClean="0"/>
          </a:p>
          <a:p>
            <a:r>
              <a:rPr lang="sr-Cyrl-CS" sz="1800" b="1" i="1" dirty="0" smtClean="0"/>
              <a:t>Уколико стечајни управник процени да је </a:t>
            </a:r>
            <a:r>
              <a:rPr lang="sr-Cyrl-CS" sz="1800" b="1" i="1" u="sng" dirty="0" smtClean="0"/>
              <a:t>могуће утврдити оправданост </a:t>
            </a:r>
            <a:r>
              <a:rPr lang="sr-Cyrl-CS" sz="1800" b="1" i="1" dirty="0" smtClean="0"/>
              <a:t>продаје стечајног дужника као правног лица - </a:t>
            </a:r>
            <a:r>
              <a:rPr lang="sr-Cyrl-CS" sz="1800" b="1" i="1" u="sng" dirty="0" smtClean="0"/>
              <a:t>предузети потребне радње да се утврди оправданост - укључујући и процену </a:t>
            </a:r>
            <a:r>
              <a:rPr lang="sr-Cyrl-CS" sz="1800" b="1" i="1" dirty="0" smtClean="0"/>
              <a:t>вредности стечајног дужника као правног лица . </a:t>
            </a:r>
          </a:p>
          <a:p>
            <a:endParaRPr lang="sr-Cyrl-CS" sz="1800" b="1" i="1" dirty="0" smtClean="0"/>
          </a:p>
          <a:p>
            <a:r>
              <a:rPr lang="sr-Cyrl-CS" sz="1800" b="1" dirty="0" smtClean="0"/>
              <a:t>Уколико </a:t>
            </a:r>
            <a:r>
              <a:rPr lang="sr-Cyrl-CS" sz="1800" b="1" u="sng" dirty="0" smtClean="0"/>
              <a:t>нема елемената</a:t>
            </a:r>
            <a:r>
              <a:rPr lang="sr-Cyrl-CS" sz="1800" b="1" dirty="0" smtClean="0"/>
              <a:t> који наводе на закључак да је могуће утврдити оправданост продаје стечајног дужника као правног лице - онда </a:t>
            </a:r>
            <a:r>
              <a:rPr lang="sr-Cyrl-CS" sz="1800" b="1" u="sng" dirty="0" smtClean="0"/>
              <a:t>нема потребе за израдом ове врсте процене вредности</a:t>
            </a:r>
            <a:r>
              <a:rPr lang="sr-Cyrl-CS" sz="1800" b="1" dirty="0" smtClean="0"/>
              <a:t>. </a:t>
            </a:r>
          </a:p>
          <a:p>
            <a:endParaRPr lang="sr-Cyrl-CS" sz="2000" b="1" dirty="0" smtClean="0"/>
          </a:p>
          <a:p>
            <a:endParaRPr lang="sr-Cyrl-CS" sz="2000" b="1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CS" sz="2800" b="1" dirty="0" smtClean="0">
                <a:solidFill>
                  <a:srgbClr val="006600"/>
                </a:solidFill>
              </a:rPr>
              <a:t>Када се може претпоставити да продаја стечајног дужника као правног лица може бити повољнија?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sz="2000" b="1" dirty="0" smtClean="0"/>
              <a:t>Најчешће уколико стечајни дужник располаже </a:t>
            </a:r>
            <a:r>
              <a:rPr lang="sr-Cyrl-CS" sz="2000" b="1" u="sng" dirty="0" smtClean="0"/>
              <a:t>специфичним тржишним вредностима или правима</a:t>
            </a:r>
            <a:r>
              <a:rPr lang="sr-Cyrl-CS" sz="2000" b="1" dirty="0" smtClean="0"/>
              <a:t>, као што су:</a:t>
            </a:r>
          </a:p>
          <a:p>
            <a:endParaRPr lang="sr-Latn-CS" sz="2000" b="1" dirty="0" smtClean="0"/>
          </a:p>
          <a:p>
            <a:r>
              <a:rPr lang="sr-Cyrl-CS" sz="2000" b="1" dirty="0" smtClean="0"/>
              <a:t>познат бренд или марка, географско порекло производа;</a:t>
            </a:r>
          </a:p>
          <a:p>
            <a:r>
              <a:rPr lang="sr-Cyrl-CS" sz="2000" b="1" dirty="0" smtClean="0"/>
              <a:t>познат назив фирме или одређених производа, начин производње, продаје, дистрибуције... </a:t>
            </a:r>
          </a:p>
          <a:p>
            <a:r>
              <a:rPr lang="sr-Cyrl-CS" sz="2000" b="1" dirty="0" smtClean="0"/>
              <a:t>сертификати, лиценце, атести, и слично;</a:t>
            </a:r>
          </a:p>
          <a:p>
            <a:r>
              <a:rPr lang="sr-Cyrl-CS" sz="2000" b="1" dirty="0" smtClean="0"/>
              <a:t>производња роба и услуга или промет у складу са  актуелним међународним стандардима;</a:t>
            </a:r>
          </a:p>
          <a:p>
            <a:r>
              <a:rPr lang="sr-Cyrl-CS" sz="2000" b="1" dirty="0" smtClean="0"/>
              <a:t>ауторска права, права интелектуалне својине, дозволе за рад у одређеним делатностима, и друго.</a:t>
            </a:r>
          </a:p>
          <a:p>
            <a:endParaRPr lang="sr-Cyrl-CS" sz="2000" b="1" dirty="0" smtClean="0"/>
          </a:p>
          <a:p>
            <a:r>
              <a:rPr lang="sr-Cyrl-CS" sz="2000" b="1" i="1" dirty="0" smtClean="0"/>
              <a:t>Наведени случајеви су неки од индикатора да постоји </a:t>
            </a:r>
            <a:r>
              <a:rPr lang="sr-Cyrl-CS" sz="2000" b="1" i="1" u="sng" dirty="0" smtClean="0"/>
              <a:t>велика могућност да је вредност стечајног дужника као правног лица већа од вредности имовине стечајног дужника. </a:t>
            </a:r>
            <a:endParaRPr lang="en-US" sz="2000" b="1" i="1" u="sng" dirty="0" smtClean="0"/>
          </a:p>
          <a:p>
            <a:endParaRPr lang="sr-Cyrl-C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2800" b="1" dirty="0" smtClean="0">
                <a:solidFill>
                  <a:srgbClr val="006600"/>
                </a:solidFill>
              </a:rPr>
              <a:t>Када се може претпоставити да продаја стечајног дужника као правног лица може бити повољнија?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Cyrl-CS" sz="2400" b="1" dirty="0" smtClean="0"/>
          </a:p>
          <a:p>
            <a:r>
              <a:rPr lang="sr-Cyrl-CS" sz="2000" b="1" dirty="0" smtClean="0"/>
              <a:t>Други елементи од значаја за процену стечајног управника да ли је продаја правног лица повољнија од продаје имовине:</a:t>
            </a:r>
          </a:p>
          <a:p>
            <a:endParaRPr lang="sr-Cyrl-CS" sz="2000" b="1" dirty="0" smtClean="0"/>
          </a:p>
          <a:p>
            <a:r>
              <a:rPr lang="sr-Cyrl-CS" sz="2000" b="1" dirty="0" smtClean="0"/>
              <a:t>могућност скраћења стечајног поступка; </a:t>
            </a:r>
          </a:p>
          <a:p>
            <a:endParaRPr lang="sr-Cyrl-CS" sz="2000" b="1" dirty="0" smtClean="0"/>
          </a:p>
          <a:p>
            <a:r>
              <a:rPr lang="sr-Cyrl-CS" sz="2000" b="1" dirty="0" smtClean="0"/>
              <a:t>снижење трошкова стечајног поступка, што резултира већом стечајном масом расположивом за намирење поверилаца.</a:t>
            </a:r>
          </a:p>
          <a:p>
            <a:endParaRPr lang="sr-Cyrl-CS" sz="2000" b="1" dirty="0" smtClean="0"/>
          </a:p>
          <a:p>
            <a:r>
              <a:rPr lang="sr-Cyrl-CS" sz="2000" b="1" dirty="0" smtClean="0"/>
              <a:t>Најбољи индикатор - када постоји </a:t>
            </a:r>
            <a:r>
              <a:rPr lang="sr-Cyrl-CS" sz="2000" b="1" u="sng" dirty="0" smtClean="0"/>
              <a:t>исказан интерес </a:t>
            </a:r>
            <a:r>
              <a:rPr lang="sr-Cyrl-CS" sz="2000" b="1" dirty="0" smtClean="0"/>
              <a:t>за куповину стечајног дужника као правног лица.</a:t>
            </a:r>
          </a:p>
          <a:p>
            <a:endParaRPr lang="sr-Cyrl-C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Процена вредности стечајног дужника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u="sng" dirty="0" smtClean="0"/>
              <a:t>Стечајни управник објављује оглас којим позива стручна лица да доставе понуде </a:t>
            </a:r>
            <a:r>
              <a:rPr lang="ru-RU" sz="2000" b="1" dirty="0" smtClean="0"/>
              <a:t>за вршење процене у најмање једном високотиражном листу који се дистрибуира на територији Републике Србије.</a:t>
            </a:r>
          </a:p>
          <a:p>
            <a:endParaRPr lang="ru-RU" sz="2000" b="1" dirty="0" smtClean="0"/>
          </a:p>
          <a:p>
            <a:r>
              <a:rPr lang="sr-Cyrl-CS" sz="2000" b="1" dirty="0" smtClean="0"/>
              <a:t>Од процењивача се захтева </a:t>
            </a:r>
            <a:r>
              <a:rPr lang="sr-Cyrl-CS" sz="2000" b="1" u="sng" dirty="0" smtClean="0"/>
              <a:t>понуда</a:t>
            </a:r>
            <a:r>
              <a:rPr lang="sr-Cyrl-CS" sz="2000" b="1" dirty="0" smtClean="0"/>
              <a:t> која садржи цену услуге за:</a:t>
            </a:r>
          </a:p>
          <a:p>
            <a:r>
              <a:rPr lang="sr-Cyrl-CS" sz="2000" b="1" dirty="0" smtClean="0"/>
              <a:t>процену вредности </a:t>
            </a:r>
            <a:r>
              <a:rPr lang="ru-RU" sz="2000" b="1" dirty="0" smtClean="0"/>
              <a:t>стечајног дужника као правног лица;</a:t>
            </a:r>
          </a:p>
          <a:p>
            <a:r>
              <a:rPr lang="ru-RU" sz="2000" b="1" dirty="0" smtClean="0"/>
              <a:t>процену вредности имовине стечајног дужника која је предмет разлучног права (уколико постоји разлучно право);</a:t>
            </a:r>
          </a:p>
          <a:p>
            <a:r>
              <a:rPr lang="ru-RU" sz="2000" b="1" dirty="0" smtClean="0"/>
              <a:t>процену вредности имовине.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/>
              <a:t>Листу свих достављених понуда стечајни управник доставља </a:t>
            </a:r>
            <a:r>
              <a:rPr lang="ru-RU" sz="2000" b="1" u="sng" dirty="0" smtClean="0"/>
              <a:t>одбору поверилаца</a:t>
            </a:r>
            <a:r>
              <a:rPr lang="ru-RU" sz="2000" b="1" dirty="0" smtClean="0"/>
              <a:t> који у року од </a:t>
            </a:r>
            <a:r>
              <a:rPr lang="ru-RU" sz="2000" b="1" u="sng" dirty="0" smtClean="0"/>
              <a:t>15 дана </a:t>
            </a:r>
            <a:r>
              <a:rPr lang="ru-RU" sz="2000" b="1" dirty="0" smtClean="0"/>
              <a:t>одлучује о избору понуђача. Осим финансијске понуде, обавезно се при избору понуђача анализира стручност и референце. У случају да одбор поверилаца не донесе одлуку у прописаном року избор </a:t>
            </a:r>
            <a:r>
              <a:rPr lang="sr-Cyrl-CS" sz="2000" b="1" dirty="0" smtClean="0"/>
              <a:t>понуђача врши стечајни управник.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Доношење одлуке о продаји стечајног дужника као правног лица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200" b="1" dirty="0" smtClean="0"/>
          </a:p>
          <a:p>
            <a:r>
              <a:rPr lang="ru-RU" sz="2200" b="1" dirty="0" smtClean="0"/>
              <a:t>Процена приказује да је продаја правног лица </a:t>
            </a:r>
            <a:r>
              <a:rPr lang="ru-RU" sz="2200" b="1" u="sng" dirty="0" smtClean="0"/>
              <a:t>повољнија</a:t>
            </a:r>
            <a:r>
              <a:rPr lang="ru-RU" sz="2200" b="1" dirty="0" smtClean="0"/>
              <a:t>, односно да је процењена вредност правног лица већа од процене укупне вредности појединачних делова </a:t>
            </a:r>
            <a:r>
              <a:rPr lang="sr-Cyrl-CS" sz="2200" b="1" dirty="0" smtClean="0"/>
              <a:t>имовине.</a:t>
            </a:r>
          </a:p>
          <a:p>
            <a:pPr>
              <a:buNone/>
            </a:pPr>
            <a:endParaRPr lang="sr-Cyrl-CS" sz="2200" b="1" dirty="0" smtClean="0"/>
          </a:p>
          <a:p>
            <a:r>
              <a:rPr lang="ru-RU" sz="2200" b="1" u="sng" dirty="0" smtClean="0"/>
              <a:t>Стечајни управник приказује процену вредности одбору поверилаца и тражи сагласност одбора поверилаца за продају стечајног дужника као правног лица</a:t>
            </a:r>
            <a:r>
              <a:rPr lang="ru-RU" sz="2200" b="1" dirty="0" smtClean="0"/>
              <a:t>.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По добијању сагласности, </a:t>
            </a:r>
            <a:r>
              <a:rPr lang="ru-RU" sz="2200" b="1" u="sng" dirty="0" smtClean="0"/>
              <a:t>одлучити о методу продаје </a:t>
            </a:r>
            <a:r>
              <a:rPr lang="ru-RU" sz="2200" b="1" dirty="0" smtClean="0"/>
              <a:t>- одабиром најповољнијег метода за конкретан случај, па </a:t>
            </a:r>
            <a:r>
              <a:rPr lang="ru-RU" sz="2200" b="1" u="sng" dirty="0" smtClean="0"/>
              <a:t>тражити сагласност одбора поверилаца за метод продаје (уколико је потребна).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Обавештавање разлучних поверилаца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По добијању сагласности одбора поверилаца на продају стечајног дужника као правног лица и сагласности на метод продаје - </a:t>
            </a:r>
            <a:r>
              <a:rPr lang="ru-RU" sz="2000" b="1" u="sng" dirty="0" smtClean="0"/>
              <a:t>обавестити разлучне повериоце  о плану продаје</a:t>
            </a:r>
            <a:r>
              <a:rPr lang="ru-RU" sz="2000" b="1" dirty="0" smtClean="0"/>
              <a:t> (у складу са чланом 133 став 2 Закона о стечају). </a:t>
            </a:r>
          </a:p>
          <a:p>
            <a:endParaRPr lang="ru-RU" sz="2000" b="1" dirty="0" smtClean="0"/>
          </a:p>
          <a:p>
            <a:r>
              <a:rPr lang="ru-RU" sz="2000" b="1" u="sng" dirty="0" smtClean="0"/>
              <a:t>Савет:</a:t>
            </a:r>
            <a:r>
              <a:rPr lang="ru-RU" sz="2000" b="1" dirty="0" smtClean="0"/>
              <a:t> обавестити их пре оглашавања - не чекати задњи рок.</a:t>
            </a:r>
          </a:p>
          <a:p>
            <a:endParaRPr lang="ru-RU" sz="2000" b="1" dirty="0" smtClean="0"/>
          </a:p>
          <a:p>
            <a:r>
              <a:rPr lang="ru-RU" sz="2000" b="1" u="sng" dirty="0" smtClean="0"/>
              <a:t>Разлучни поверилац </a:t>
            </a:r>
            <a:r>
              <a:rPr lang="ru-RU" sz="2000" b="1" dirty="0" smtClean="0"/>
              <a:t>може дати </a:t>
            </a:r>
            <a:r>
              <a:rPr lang="ru-RU" sz="2000" b="1" u="sng" dirty="0" smtClean="0"/>
              <a:t>предлог за повољнији начин уновчења</a:t>
            </a:r>
            <a:r>
              <a:rPr lang="ru-RU" sz="2000" b="1" dirty="0" smtClean="0"/>
              <a:t> у року од 10 дана од дана пријема обавештења (члан 133 став 5 Закона о стечају), о чему ће </a:t>
            </a:r>
            <a:r>
              <a:rPr lang="ru-RU" sz="2000" b="1" u="sng" dirty="0" smtClean="0"/>
              <a:t>стечајни судија одлучити закључком у року од 5 дана</a:t>
            </a:r>
            <a:r>
              <a:rPr lang="ru-RU" sz="2000" b="1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CS" sz="3200" b="1" dirty="0" smtClean="0">
                <a:solidFill>
                  <a:srgbClr val="006600"/>
                </a:solidFill>
              </a:rPr>
              <a:t>Последице усвајања предлога </a:t>
            </a:r>
            <a:br>
              <a:rPr lang="sr-Cyrl-CS" sz="3200" b="1" dirty="0" smtClean="0">
                <a:solidFill>
                  <a:srgbClr val="006600"/>
                </a:solidFill>
              </a:rPr>
            </a:br>
            <a:r>
              <a:rPr lang="sr-Cyrl-CS" sz="3200" b="1" dirty="0" smtClean="0">
                <a:solidFill>
                  <a:srgbClr val="006600"/>
                </a:solidFill>
              </a:rPr>
              <a:t>разлучног повериоца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CS" sz="2000" b="1" u="sng" dirty="0" smtClean="0"/>
              <a:t>Стечани судија у случају усвајања предлога разлучног повериоца може наложити </a:t>
            </a:r>
            <a:r>
              <a:rPr lang="sr-Cyrl-CS" sz="2000" b="1" dirty="0" smtClean="0"/>
              <a:t>(члан 135 Закона о стечају):</a:t>
            </a:r>
          </a:p>
          <a:p>
            <a:endParaRPr lang="en-US" sz="2000" b="1" dirty="0" smtClean="0"/>
          </a:p>
          <a:p>
            <a:pPr>
              <a:buNone/>
            </a:pPr>
            <a:r>
              <a:rPr lang="de-DE" sz="2000" b="1" dirty="0" smtClean="0"/>
              <a:t>1) </a:t>
            </a:r>
            <a:r>
              <a:rPr lang="sr-Cyrl-CS" sz="2000" b="1" dirty="0" smtClean="0"/>
              <a:t>одлагање продаје</a:t>
            </a:r>
            <a:r>
              <a:rPr lang="de-DE" sz="2000" b="1" dirty="0" smtClean="0"/>
              <a:t>; </a:t>
            </a:r>
            <a:endParaRPr lang="en-US" sz="2000" b="1" dirty="0" smtClean="0"/>
          </a:p>
          <a:p>
            <a:pPr>
              <a:buNone/>
            </a:pPr>
            <a:r>
              <a:rPr lang="de-DE" sz="2000" b="1" dirty="0" smtClean="0"/>
              <a:t>2) </a:t>
            </a:r>
            <a:r>
              <a:rPr lang="sr-Cyrl-CS" sz="2000" b="1" dirty="0" smtClean="0"/>
              <a:t>вршење нове процене целисходности из члана 132. став 2. Закона или процене вредности стечајног дужника као правног лица, односно имовине која је предмет разлучног права;</a:t>
            </a:r>
            <a:r>
              <a:rPr lang="de-DE" sz="2000" b="1" dirty="0" smtClean="0"/>
              <a:t> </a:t>
            </a:r>
            <a:endParaRPr lang="en-US" sz="2000" b="1" dirty="0" smtClean="0"/>
          </a:p>
          <a:p>
            <a:pPr>
              <a:buNone/>
            </a:pPr>
            <a:r>
              <a:rPr lang="de-DE" sz="2000" b="1" dirty="0" smtClean="0"/>
              <a:t>3) </a:t>
            </a:r>
            <a:r>
              <a:rPr lang="sr-Cyrl-CS" sz="2000" b="1" dirty="0" smtClean="0"/>
              <a:t>издвајање имовине на којој постоји разлучно право из имовине стечајног дужника који се продаје као правно лице и њену одвојену продају; </a:t>
            </a:r>
            <a:endParaRPr lang="en-US" sz="2000" b="1" dirty="0" smtClean="0"/>
          </a:p>
          <a:p>
            <a:pPr>
              <a:buNone/>
            </a:pPr>
            <a:r>
              <a:rPr lang="de-DE" sz="2000" b="1" dirty="0" smtClean="0"/>
              <a:t>4) </a:t>
            </a:r>
            <a:r>
              <a:rPr lang="sr-Cyrl-CS" sz="2000" b="1" dirty="0" smtClean="0"/>
              <a:t>друге мере у циљу адекватне заштите интереса разлучног повериоца. </a:t>
            </a:r>
          </a:p>
          <a:p>
            <a:pPr>
              <a:buNone/>
            </a:pPr>
            <a:r>
              <a:rPr lang="de-DE" sz="2000" b="1" dirty="0" smtClean="0"/>
              <a:t> </a:t>
            </a:r>
            <a:endParaRPr lang="sr-Cyrl-CS" sz="2000" b="1" dirty="0" smtClean="0"/>
          </a:p>
          <a:p>
            <a:r>
              <a:rPr lang="sr-Cyrl-CS" sz="2000" b="1" dirty="0" smtClean="0"/>
              <a:t>У наведеним случајевима - </a:t>
            </a:r>
            <a:r>
              <a:rPr lang="sr-Cyrl-CS" sz="2000" b="1" u="sng" dirty="0" smtClean="0"/>
              <a:t>поново размотрити </a:t>
            </a:r>
            <a:r>
              <a:rPr lang="sr-Cyrl-CS" sz="2000" b="1" dirty="0" smtClean="0"/>
              <a:t>да ли је целисходна одлука о продаји правног лица, зависно од изречених мера од стране стечајног судије. 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1787</Words>
  <Application>Microsoft Office PowerPoint</Application>
  <PresentationFormat>On-screen Show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Продаја стечајног дужника као правног лица</vt:lpstr>
      <vt:lpstr>Продаја стечајног дужника као правног лица</vt:lpstr>
      <vt:lpstr>Када треба тражити процену вредности стечајног дужника као правног лица?</vt:lpstr>
      <vt:lpstr>Када се може претпоставити да продаја стечајног дужника као правног лица може бити повољнија? </vt:lpstr>
      <vt:lpstr>Када се може претпоставити да продаја стечајног дужника као правног лица може бити повољнија? </vt:lpstr>
      <vt:lpstr>Процена вредности стечајног дужника  као правног лица</vt:lpstr>
      <vt:lpstr>Доношење одлуке о продаји стечајног дужника као правног лица</vt:lpstr>
      <vt:lpstr>Обавештавање разлучних поверилаца</vt:lpstr>
      <vt:lpstr>Последице усвајања предлога  разлучног повериоца</vt:lpstr>
      <vt:lpstr>Продаја стечајног дужника као правног лица</vt:lpstr>
      <vt:lpstr>Специфичности купопродајног уговора код продаје стечајног дужника као правног лица</vt:lpstr>
      <vt:lpstr>Специфичности купопродајног уговора код продаје стечајног дужника као правног лица</vt:lpstr>
      <vt:lpstr>Последице продаје стечајног дужника  као правног лица</vt:lpstr>
      <vt:lpstr>Продаја стечајног дужника  као правног лица - пример из праксе</vt:lpstr>
      <vt:lpstr>Продаја стечајног дужника  као правног лица - пример из праксе</vt:lpstr>
      <vt:lpstr>Продаја стечајног дужника  као правног лица - пример из праксе</vt:lpstr>
      <vt:lpstr>Продаја стечајног дужника  као правног лица - пример из праксе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Продаја стечајног дужника као правног лица</dc:title>
  <dc:creator>Jelena</dc:creator>
  <cp:lastModifiedBy>brankica</cp:lastModifiedBy>
  <cp:revision>87</cp:revision>
  <dcterms:created xsi:type="dcterms:W3CDTF">2013-04-22T21:44:07Z</dcterms:created>
  <dcterms:modified xsi:type="dcterms:W3CDTF">2014-03-10T11:54:49Z</dcterms:modified>
</cp:coreProperties>
</file>