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handoutMasterIdLst>
    <p:handoutMasterId r:id="rId40"/>
  </p:handoutMasterIdLst>
  <p:sldIdLst>
    <p:sldId id="256" r:id="rId2"/>
    <p:sldId id="262" r:id="rId3"/>
    <p:sldId id="257" r:id="rId4"/>
    <p:sldId id="263" r:id="rId5"/>
    <p:sldId id="266" r:id="rId6"/>
    <p:sldId id="265" r:id="rId7"/>
    <p:sldId id="264" r:id="rId8"/>
    <p:sldId id="276" r:id="rId9"/>
    <p:sldId id="275" r:id="rId10"/>
    <p:sldId id="274" r:id="rId11"/>
    <p:sldId id="284" r:id="rId12"/>
    <p:sldId id="283" r:id="rId13"/>
    <p:sldId id="282" r:id="rId14"/>
    <p:sldId id="281" r:id="rId15"/>
    <p:sldId id="280" r:id="rId16"/>
    <p:sldId id="279" r:id="rId17"/>
    <p:sldId id="278" r:id="rId18"/>
    <p:sldId id="285" r:id="rId19"/>
    <p:sldId id="286" r:id="rId20"/>
    <p:sldId id="288" r:id="rId21"/>
    <p:sldId id="289" r:id="rId22"/>
    <p:sldId id="287" r:id="rId23"/>
    <p:sldId id="294" r:id="rId24"/>
    <p:sldId id="293" r:id="rId25"/>
    <p:sldId id="292" r:id="rId26"/>
    <p:sldId id="291" r:id="rId27"/>
    <p:sldId id="297" r:id="rId28"/>
    <p:sldId id="296" r:id="rId29"/>
    <p:sldId id="295" r:id="rId30"/>
    <p:sldId id="277" r:id="rId31"/>
    <p:sldId id="273" r:id="rId32"/>
    <p:sldId id="272" r:id="rId33"/>
    <p:sldId id="271" r:id="rId34"/>
    <p:sldId id="270" r:id="rId35"/>
    <p:sldId id="269" r:id="rId36"/>
    <p:sldId id="268" r:id="rId37"/>
    <p:sldId id="300" r:id="rId38"/>
    <p:sldId id="26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58" autoAdjust="0"/>
  </p:normalViewPr>
  <p:slideViewPr>
    <p:cSldViewPr snapToGrid="0">
      <p:cViewPr varScale="1">
        <p:scale>
          <a:sx n="110" d="100"/>
          <a:sy n="110" d="100"/>
        </p:scale>
        <p:origin x="63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00E2A8-4905-4902-8A8A-2BA4E98DA3F5}" type="datetimeFigureOut">
              <a:rPr lang="en-US" smtClean="0"/>
              <a:pPr/>
              <a:t>3/25/2018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BC5F82-932D-40F2-89E0-A35ECEBB2991}" type="slidenum">
              <a:rPr lang="en-US" smtClean="0"/>
              <a:pPr/>
              <a:t>‹#›</a:t>
            </a:fld>
            <a:endParaRPr lang="en-US"/>
          </a:p>
        </p:txBody>
      </p:sp>
    </p:spTree>
    <p:extLst>
      <p:ext uri="{BB962C8B-B14F-4D97-AF65-F5344CB8AC3E}">
        <p14:creationId xmlns:p14="http://schemas.microsoft.com/office/powerpoint/2010/main" val="2259625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926" y="272906"/>
            <a:ext cx="1997343" cy="801461"/>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449" y="105509"/>
            <a:ext cx="1471515" cy="948310"/>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597" y="5254251"/>
            <a:ext cx="3415196" cy="1449977"/>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84983" y="5192665"/>
            <a:ext cx="2371925" cy="167684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4160" y="274778"/>
            <a:ext cx="1890823" cy="756329"/>
          </a:xfrm>
          <a:prstGeom prst="rect">
            <a:avLst/>
          </a:prstGeom>
        </p:spPr>
      </p:pic>
    </p:spTree>
    <p:extLst>
      <p:ext uri="{BB962C8B-B14F-4D97-AF65-F5344CB8AC3E}">
        <p14:creationId xmlns:p14="http://schemas.microsoft.com/office/powerpoint/2010/main" val="65827314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4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67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39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25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7283963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0480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6359710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02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7835466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3896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2324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801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118517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1240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0009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google.rs/search?safe=active&amp;dcr=0&amp;q=modus+acquirendi&amp;spell=1&amp;sa=X&amp;ved=0ahUKEwixx97aoYbaAhWTw6YKHQFTD7YQkeECCCEoAA&amp;biw=1536&amp;bih=752"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p:txBody>
          <a:bodyPr/>
          <a:lstStyle/>
          <a:p>
            <a:r>
              <a:rPr lang="sr-Cyrl-RS" b="1" dirty="0"/>
              <a:t>УПИС У КАТАСТАР НЕПОКРЕТНОСТИ</a:t>
            </a:r>
            <a:endParaRPr lang="en-US" dirty="0"/>
          </a:p>
        </p:txBody>
      </p:sp>
      <p:sp>
        <p:nvSpPr>
          <p:cNvPr id="27" name="Subtitle 26"/>
          <p:cNvSpPr>
            <a:spLocks noGrp="1"/>
          </p:cNvSpPr>
          <p:nvPr>
            <p:ph type="subTitle" idx="1"/>
          </p:nvPr>
        </p:nvSpPr>
        <p:spPr/>
        <p:txBody>
          <a:bodyPr/>
          <a:lstStyle/>
          <a:p>
            <a:endParaRPr lang="en-US"/>
          </a:p>
        </p:txBody>
      </p:sp>
      <p:pic>
        <p:nvPicPr>
          <p:cNvPr id="4" name="Picture 3" descr="svajcarska banka logo.jpg"/>
          <p:cNvPicPr>
            <a:picLocks noChangeAspect="1"/>
          </p:cNvPicPr>
          <p:nvPr/>
        </p:nvPicPr>
        <p:blipFill>
          <a:blip r:embed="rId2"/>
          <a:stretch>
            <a:fillRect/>
          </a:stretch>
        </p:blipFill>
        <p:spPr>
          <a:xfrm>
            <a:off x="4096194" y="5357610"/>
            <a:ext cx="2200863" cy="1171977"/>
          </a:xfrm>
          <a:prstGeom prst="rect">
            <a:avLst/>
          </a:prstGeom>
        </p:spPr>
      </p:pic>
      <p:pic>
        <p:nvPicPr>
          <p:cNvPr id="5" name="Picture 4" descr="Svetska banka logo mali.jpg"/>
          <p:cNvPicPr>
            <a:picLocks noChangeAspect="1"/>
          </p:cNvPicPr>
          <p:nvPr/>
        </p:nvPicPr>
        <p:blipFill>
          <a:blip r:embed="rId3"/>
          <a:stretch>
            <a:fillRect/>
          </a:stretch>
        </p:blipFill>
        <p:spPr>
          <a:xfrm>
            <a:off x="4136505" y="218938"/>
            <a:ext cx="2197516" cy="1098758"/>
          </a:xfrm>
          <a:prstGeom prst="rect">
            <a:avLst/>
          </a:prstGeom>
        </p:spPr>
      </p:pic>
      <p:pic>
        <p:nvPicPr>
          <p:cNvPr id="6" name="Picture 5" descr="untitled.bmp"/>
          <p:cNvPicPr>
            <a:picLocks noChangeAspect="1"/>
          </p:cNvPicPr>
          <p:nvPr/>
        </p:nvPicPr>
        <p:blipFill>
          <a:blip r:embed="rId4"/>
          <a:stretch>
            <a:fillRect/>
          </a:stretch>
        </p:blipFill>
        <p:spPr>
          <a:xfrm>
            <a:off x="1712889" y="5357611"/>
            <a:ext cx="2395471" cy="1199815"/>
          </a:xfrm>
          <a:prstGeom prst="rect">
            <a:avLst/>
          </a:prstGeom>
        </p:spPr>
      </p:pic>
      <p:pic>
        <p:nvPicPr>
          <p:cNvPr id="7" name="Picture 6" descr="untitled.bmp"/>
          <p:cNvPicPr>
            <a:picLocks noChangeAspect="1"/>
          </p:cNvPicPr>
          <p:nvPr/>
        </p:nvPicPr>
        <p:blipFill>
          <a:blip r:embed="rId4"/>
          <a:stretch>
            <a:fillRect/>
          </a:stretch>
        </p:blipFill>
        <p:spPr>
          <a:xfrm>
            <a:off x="7864699" y="6010275"/>
            <a:ext cx="352022" cy="847725"/>
          </a:xfrm>
          <a:prstGeom prst="rect">
            <a:avLst/>
          </a:prstGeom>
        </p:spPr>
      </p:pic>
      <p:pic>
        <p:nvPicPr>
          <p:cNvPr id="8" name="Picture 7" descr="untitled.bmp"/>
          <p:cNvPicPr>
            <a:picLocks noChangeAspect="1"/>
          </p:cNvPicPr>
          <p:nvPr/>
        </p:nvPicPr>
        <p:blipFill>
          <a:blip r:embed="rId4"/>
          <a:stretch>
            <a:fillRect/>
          </a:stretch>
        </p:blipFill>
        <p:spPr>
          <a:xfrm>
            <a:off x="6259132" y="5580912"/>
            <a:ext cx="1648496" cy="884282"/>
          </a:xfrm>
          <a:prstGeom prst="rect">
            <a:avLst/>
          </a:prstGeom>
        </p:spPr>
      </p:pic>
      <p:pic>
        <p:nvPicPr>
          <p:cNvPr id="10" name="Picture 9" descr="alsu mali.jpg"/>
          <p:cNvPicPr>
            <a:picLocks noChangeAspect="1"/>
          </p:cNvPicPr>
          <p:nvPr/>
        </p:nvPicPr>
        <p:blipFill>
          <a:blip r:embed="rId5"/>
          <a:stretch>
            <a:fillRect/>
          </a:stretch>
        </p:blipFill>
        <p:spPr>
          <a:xfrm>
            <a:off x="953036" y="296103"/>
            <a:ext cx="2215166" cy="888865"/>
          </a:xfrm>
          <a:prstGeom prst="rect">
            <a:avLst/>
          </a:prstGeom>
        </p:spPr>
      </p:pic>
      <p:pic>
        <p:nvPicPr>
          <p:cNvPr id="13" name="Picture 12" descr="untitled.bmp"/>
          <p:cNvPicPr>
            <a:picLocks noChangeAspect="1"/>
          </p:cNvPicPr>
          <p:nvPr/>
        </p:nvPicPr>
        <p:blipFill>
          <a:blip r:embed="rId4"/>
          <a:stretch>
            <a:fillRect/>
          </a:stretch>
        </p:blipFill>
        <p:spPr>
          <a:xfrm>
            <a:off x="8203556" y="0"/>
            <a:ext cx="528319" cy="386365"/>
          </a:xfrm>
          <a:prstGeom prst="rect">
            <a:avLst/>
          </a:prstGeom>
        </p:spPr>
      </p:pic>
      <p:pic>
        <p:nvPicPr>
          <p:cNvPr id="28" name="Picture 27" descr="untitled.bmp"/>
          <p:cNvPicPr>
            <a:picLocks noChangeAspect="1"/>
          </p:cNvPicPr>
          <p:nvPr/>
        </p:nvPicPr>
        <p:blipFill>
          <a:blip r:embed="rId6"/>
          <a:stretch>
            <a:fillRect/>
          </a:stretch>
        </p:blipFill>
        <p:spPr>
          <a:xfrm>
            <a:off x="8641724" y="360207"/>
            <a:ext cx="669702" cy="682982"/>
          </a:xfrm>
          <a:prstGeom prst="rect">
            <a:avLst/>
          </a:prstGeom>
        </p:spPr>
      </p:pic>
      <p:pic>
        <p:nvPicPr>
          <p:cNvPr id="15" name="Picture 14" descr="untitled.bmp"/>
          <p:cNvPicPr>
            <a:picLocks noChangeAspect="1"/>
          </p:cNvPicPr>
          <p:nvPr/>
        </p:nvPicPr>
        <p:blipFill>
          <a:blip r:embed="rId6"/>
          <a:stretch>
            <a:fillRect/>
          </a:stretch>
        </p:blipFill>
        <p:spPr>
          <a:xfrm>
            <a:off x="798490" y="308691"/>
            <a:ext cx="167426" cy="1339805"/>
          </a:xfrm>
          <a:prstGeom prst="rect">
            <a:avLst/>
          </a:prstGeom>
        </p:spPr>
      </p:pic>
      <p:pic>
        <p:nvPicPr>
          <p:cNvPr id="2" name="Picture 2" descr="C:\Documents and Settings\marija\Desktop\9ec15154581310b83bca37f2cbaec18f.jpg"/>
          <p:cNvPicPr>
            <a:picLocks noChangeAspect="1" noChangeArrowheads="1"/>
          </p:cNvPicPr>
          <p:nvPr/>
        </p:nvPicPr>
        <p:blipFill>
          <a:blip r:embed="rId7"/>
          <a:srcRect/>
          <a:stretch>
            <a:fillRect/>
          </a:stretch>
        </p:blipFill>
        <p:spPr bwMode="auto">
          <a:xfrm>
            <a:off x="6400800" y="-1"/>
            <a:ext cx="2897747" cy="1378039"/>
          </a:xfrm>
          <a:prstGeom prst="rect">
            <a:avLst/>
          </a:prstGeom>
          <a:noFill/>
        </p:spPr>
      </p:pic>
    </p:spTree>
    <p:extLst>
      <p:ext uri="{BB962C8B-B14F-4D97-AF65-F5344CB8AC3E}">
        <p14:creationId xmlns:p14="http://schemas.microsoft.com/office/powerpoint/2010/main" val="232260469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550125"/>
          </a:xfrm>
        </p:spPr>
        <p:txBody>
          <a:bodyPr>
            <a:normAutofit fontScale="90000"/>
          </a:bodyPr>
          <a:lstStyle/>
          <a:p>
            <a:r>
              <a:rPr lang="en-US" b="1" dirty="0"/>
              <a:t>III.I</a:t>
            </a:r>
            <a:r>
              <a:rPr lang="sr-Latn-RS" b="1" dirty="0"/>
              <a:t>V</a:t>
            </a:r>
            <a:r>
              <a:rPr lang="en-US" b="1" dirty="0"/>
              <a:t>. </a:t>
            </a:r>
            <a:r>
              <a:rPr lang="sr-Cyrl-RS" b="1" dirty="0"/>
              <a:t>Начело јавности </a:t>
            </a:r>
            <a:r>
              <a:rPr lang="en-US" dirty="0"/>
              <a:t/>
            </a:r>
            <a:br>
              <a:rPr lang="en-US" dirty="0"/>
            </a:b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lstStyle/>
          <a:p>
            <a:endParaRPr lang="sr-Latn-RS" dirty="0" smtClean="0"/>
          </a:p>
          <a:p>
            <a:pPr algn="just"/>
            <a:r>
              <a:rPr lang="en-US" dirty="0" err="1" smtClean="0">
                <a:solidFill>
                  <a:schemeClr val="accent1"/>
                </a:solidFill>
              </a:rPr>
              <a:t>Подаци</a:t>
            </a:r>
            <a:r>
              <a:rPr lang="en-US" dirty="0" smtClean="0">
                <a:solidFill>
                  <a:schemeClr val="accent1"/>
                </a:solidFill>
              </a:rPr>
              <a:t> </a:t>
            </a:r>
            <a:r>
              <a:rPr lang="en-US" dirty="0" err="1">
                <a:solidFill>
                  <a:schemeClr val="accent1"/>
                </a:solidFill>
              </a:rPr>
              <a:t>катастра</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r>
              <a:rPr lang="en-US" dirty="0" err="1">
                <a:solidFill>
                  <a:schemeClr val="accent1"/>
                </a:solidFill>
              </a:rPr>
              <a:t>су</a:t>
            </a:r>
            <a:r>
              <a:rPr lang="en-US" dirty="0">
                <a:solidFill>
                  <a:schemeClr val="accent1"/>
                </a:solidFill>
              </a:rPr>
              <a:t> </a:t>
            </a:r>
            <a:r>
              <a:rPr lang="en-US" dirty="0" err="1">
                <a:solidFill>
                  <a:schemeClr val="accent1"/>
                </a:solidFill>
              </a:rPr>
              <a:t>јавни</a:t>
            </a:r>
            <a:r>
              <a:rPr lang="en-US" dirty="0">
                <a:solidFill>
                  <a:schemeClr val="accent1"/>
                </a:solidFill>
              </a:rPr>
              <a:t> и </a:t>
            </a:r>
            <a:r>
              <a:rPr lang="en-US" dirty="0" err="1">
                <a:solidFill>
                  <a:schemeClr val="accent1"/>
                </a:solidFill>
              </a:rPr>
              <a:t>свако</a:t>
            </a:r>
            <a:r>
              <a:rPr lang="en-US" dirty="0">
                <a:solidFill>
                  <a:schemeClr val="accent1"/>
                </a:solidFill>
              </a:rPr>
              <a:t> </a:t>
            </a:r>
            <a:r>
              <a:rPr lang="en-US" dirty="0" err="1">
                <a:solidFill>
                  <a:schemeClr val="accent1"/>
                </a:solidFill>
              </a:rPr>
              <a:t>може</a:t>
            </a:r>
            <a:r>
              <a:rPr lang="en-US" dirty="0">
                <a:solidFill>
                  <a:schemeClr val="accent1"/>
                </a:solidFill>
              </a:rPr>
              <a:t> </a:t>
            </a:r>
            <a:r>
              <a:rPr lang="en-US" dirty="0" err="1">
                <a:solidFill>
                  <a:schemeClr val="accent1"/>
                </a:solidFill>
              </a:rPr>
              <a:t>тражити</a:t>
            </a:r>
            <a:r>
              <a:rPr lang="en-US" dirty="0">
                <a:solidFill>
                  <a:schemeClr val="accent1"/>
                </a:solidFill>
              </a:rPr>
              <a:t> </a:t>
            </a:r>
            <a:r>
              <a:rPr lang="en-US" dirty="0" err="1">
                <a:solidFill>
                  <a:schemeClr val="accent1"/>
                </a:solidFill>
              </a:rPr>
              <a:t>да</a:t>
            </a:r>
            <a:r>
              <a:rPr lang="en-US" dirty="0">
                <a:solidFill>
                  <a:schemeClr val="accent1"/>
                </a:solidFill>
              </a:rPr>
              <a:t> </a:t>
            </a:r>
            <a:r>
              <a:rPr lang="en-US" dirty="0" err="1">
                <a:solidFill>
                  <a:schemeClr val="accent1"/>
                </a:solidFill>
              </a:rPr>
              <a:t>изврши</a:t>
            </a:r>
            <a:r>
              <a:rPr lang="en-US" dirty="0">
                <a:solidFill>
                  <a:schemeClr val="accent1"/>
                </a:solidFill>
              </a:rPr>
              <a:t> </a:t>
            </a:r>
            <a:r>
              <a:rPr lang="en-US" dirty="0" err="1">
                <a:solidFill>
                  <a:schemeClr val="accent1"/>
                </a:solidFill>
              </a:rPr>
              <a:t>увид</a:t>
            </a:r>
            <a:r>
              <a:rPr lang="en-US" dirty="0">
                <a:solidFill>
                  <a:schemeClr val="accent1"/>
                </a:solidFill>
              </a:rPr>
              <a:t> у </a:t>
            </a:r>
            <a:r>
              <a:rPr lang="en-US" dirty="0" err="1">
                <a:solidFill>
                  <a:schemeClr val="accent1"/>
                </a:solidFill>
              </a:rPr>
              <a:t>те</a:t>
            </a:r>
            <a:r>
              <a:rPr lang="en-US" dirty="0">
                <a:solidFill>
                  <a:schemeClr val="accent1"/>
                </a:solidFill>
              </a:rPr>
              <a:t> </a:t>
            </a:r>
            <a:r>
              <a:rPr lang="en-US" dirty="0" err="1">
                <a:solidFill>
                  <a:schemeClr val="accent1"/>
                </a:solidFill>
              </a:rPr>
              <a:t>податке</a:t>
            </a:r>
            <a:r>
              <a:rPr lang="en-US" dirty="0">
                <a:solidFill>
                  <a:schemeClr val="accent1"/>
                </a:solidFill>
              </a:rPr>
              <a:t>, </a:t>
            </a:r>
            <a:r>
              <a:rPr lang="en-US" dirty="0" err="1">
                <a:solidFill>
                  <a:schemeClr val="accent1"/>
                </a:solidFill>
              </a:rPr>
              <a:t>под</a:t>
            </a:r>
            <a:r>
              <a:rPr lang="en-US" dirty="0">
                <a:solidFill>
                  <a:schemeClr val="accent1"/>
                </a:solidFill>
              </a:rPr>
              <a:t> </a:t>
            </a:r>
            <a:r>
              <a:rPr lang="en-US" dirty="0" err="1">
                <a:solidFill>
                  <a:schemeClr val="accent1"/>
                </a:solidFill>
              </a:rPr>
              <a:t>условима</a:t>
            </a:r>
            <a:r>
              <a:rPr lang="en-US" dirty="0">
                <a:solidFill>
                  <a:schemeClr val="accent1"/>
                </a:solidFill>
              </a:rPr>
              <a:t> </a:t>
            </a:r>
            <a:r>
              <a:rPr lang="en-US" dirty="0" err="1">
                <a:solidFill>
                  <a:schemeClr val="accent1"/>
                </a:solidFill>
              </a:rPr>
              <a:t>одређеним</a:t>
            </a:r>
            <a:r>
              <a:rPr lang="en-US" dirty="0">
                <a:solidFill>
                  <a:schemeClr val="accent1"/>
                </a:solidFill>
              </a:rPr>
              <a:t> </a:t>
            </a:r>
            <a:r>
              <a:rPr lang="sr-Cyrl-RS" dirty="0">
                <a:solidFill>
                  <a:schemeClr val="accent1"/>
                </a:solidFill>
              </a:rPr>
              <a:t>З</a:t>
            </a:r>
            <a:r>
              <a:rPr lang="en-US" dirty="0" err="1">
                <a:solidFill>
                  <a:schemeClr val="accent1"/>
                </a:solidFill>
              </a:rPr>
              <a:t>аконом</a:t>
            </a:r>
            <a:r>
              <a:rPr lang="en-US" dirty="0">
                <a:solidFill>
                  <a:schemeClr val="accent1"/>
                </a:solidFill>
              </a:rPr>
              <a:t>. </a:t>
            </a:r>
            <a:r>
              <a:rPr lang="sr-Latn-RS" dirty="0">
                <a:solidFill>
                  <a:schemeClr val="accent1"/>
                </a:solidFill>
              </a:rPr>
              <a:t>Увид у податке геодетско-катастарског информационог система и документацију у аналогном облику, укључујући и збирку исправа, може се извршити непосредно у просторијама </a:t>
            </a:r>
            <a:r>
              <a:rPr lang="sr-Cyrl-RS" dirty="0">
                <a:solidFill>
                  <a:schemeClr val="accent1"/>
                </a:solidFill>
              </a:rPr>
              <a:t>организационе јединице РГЗ </a:t>
            </a:r>
            <a:r>
              <a:rPr lang="sr-Latn-RS" dirty="0">
                <a:solidFill>
                  <a:schemeClr val="accent1"/>
                </a:solidFill>
              </a:rPr>
              <a:t>или путем Интернета. Из геодетско-катастарског информационог система и документације у аналогном облику издају се подаци, уверења, потврде, извештаји и исправе у прописаној форми. </a:t>
            </a:r>
            <a:r>
              <a:rPr lang="en-US" dirty="0" err="1">
                <a:solidFill>
                  <a:schemeClr val="accent1"/>
                </a:solidFill>
              </a:rPr>
              <a:t>Нико</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не</a:t>
            </a:r>
            <a:r>
              <a:rPr lang="en-US" dirty="0">
                <a:solidFill>
                  <a:schemeClr val="accent1"/>
                </a:solidFill>
              </a:rPr>
              <a:t> </a:t>
            </a:r>
            <a:r>
              <a:rPr lang="en-US" dirty="0" err="1">
                <a:solidFill>
                  <a:schemeClr val="accent1"/>
                </a:solidFill>
              </a:rPr>
              <a:t>може</a:t>
            </a:r>
            <a:r>
              <a:rPr lang="en-US" dirty="0">
                <a:solidFill>
                  <a:schemeClr val="accent1"/>
                </a:solidFill>
              </a:rPr>
              <a:t> </a:t>
            </a:r>
            <a:r>
              <a:rPr lang="en-US" dirty="0" err="1">
                <a:solidFill>
                  <a:schemeClr val="accent1"/>
                </a:solidFill>
              </a:rPr>
              <a:t>позивати</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то</a:t>
            </a:r>
            <a:r>
              <a:rPr lang="en-US" dirty="0">
                <a:solidFill>
                  <a:schemeClr val="accent1"/>
                </a:solidFill>
              </a:rPr>
              <a:t> </a:t>
            </a:r>
            <a:r>
              <a:rPr lang="en-US" dirty="0" err="1">
                <a:solidFill>
                  <a:schemeClr val="accent1"/>
                </a:solidFill>
              </a:rPr>
              <a:t>да</a:t>
            </a:r>
            <a:r>
              <a:rPr lang="en-US" dirty="0">
                <a:solidFill>
                  <a:schemeClr val="accent1"/>
                </a:solidFill>
              </a:rPr>
              <a:t> </a:t>
            </a:r>
            <a:r>
              <a:rPr lang="en-US" dirty="0" err="1">
                <a:solidFill>
                  <a:schemeClr val="accent1"/>
                </a:solidFill>
              </a:rPr>
              <a:t>му</a:t>
            </a:r>
            <a:r>
              <a:rPr lang="en-US" dirty="0">
                <a:solidFill>
                  <a:schemeClr val="accent1"/>
                </a:solidFill>
              </a:rPr>
              <a:t> </a:t>
            </a:r>
            <a:r>
              <a:rPr lang="en-US" dirty="0" err="1">
                <a:solidFill>
                  <a:schemeClr val="accent1"/>
                </a:solidFill>
              </a:rPr>
              <a:t>подаци</a:t>
            </a:r>
            <a:r>
              <a:rPr lang="en-US" dirty="0">
                <a:solidFill>
                  <a:schemeClr val="accent1"/>
                </a:solidFill>
              </a:rPr>
              <a:t> </a:t>
            </a:r>
            <a:r>
              <a:rPr lang="en-US" dirty="0" err="1">
                <a:solidFill>
                  <a:schemeClr val="accent1"/>
                </a:solidFill>
              </a:rPr>
              <a:t>уписани</a:t>
            </a:r>
            <a:r>
              <a:rPr lang="en-US" dirty="0">
                <a:solidFill>
                  <a:schemeClr val="accent1"/>
                </a:solidFill>
              </a:rPr>
              <a:t> у </a:t>
            </a:r>
            <a:r>
              <a:rPr lang="en-US" dirty="0" err="1">
                <a:solidFill>
                  <a:schemeClr val="accent1"/>
                </a:solidFill>
              </a:rPr>
              <a:t>катастру</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r>
              <a:rPr lang="en-US" dirty="0" err="1">
                <a:solidFill>
                  <a:schemeClr val="accent1"/>
                </a:solidFill>
              </a:rPr>
              <a:t>нису</a:t>
            </a:r>
            <a:r>
              <a:rPr lang="en-US" dirty="0">
                <a:solidFill>
                  <a:schemeClr val="accent1"/>
                </a:solidFill>
              </a:rPr>
              <a:t> </a:t>
            </a:r>
            <a:r>
              <a:rPr lang="en-US" dirty="0" err="1">
                <a:solidFill>
                  <a:schemeClr val="accent1"/>
                </a:solidFill>
              </a:rPr>
              <a:t>били</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нису</a:t>
            </a:r>
            <a:r>
              <a:rPr lang="en-US" dirty="0">
                <a:solidFill>
                  <a:schemeClr val="accent1"/>
                </a:solidFill>
              </a:rPr>
              <a:t> </a:t>
            </a:r>
            <a:r>
              <a:rPr lang="en-US" dirty="0" err="1">
                <a:solidFill>
                  <a:schemeClr val="accent1"/>
                </a:solidFill>
              </a:rPr>
              <a:t>могли</a:t>
            </a:r>
            <a:r>
              <a:rPr lang="en-US" dirty="0">
                <a:solidFill>
                  <a:schemeClr val="accent1"/>
                </a:solidFill>
              </a:rPr>
              <a:t> </a:t>
            </a:r>
            <a:r>
              <a:rPr lang="en-US" dirty="0" err="1">
                <a:solidFill>
                  <a:schemeClr val="accent1"/>
                </a:solidFill>
              </a:rPr>
              <a:t>бити</a:t>
            </a:r>
            <a:r>
              <a:rPr lang="en-US" dirty="0">
                <a:solidFill>
                  <a:schemeClr val="accent1"/>
                </a:solidFill>
              </a:rPr>
              <a:t> </a:t>
            </a:r>
            <a:r>
              <a:rPr lang="en-US" dirty="0" err="1">
                <a:solidFill>
                  <a:schemeClr val="accent1"/>
                </a:solidFill>
              </a:rPr>
              <a:t>познати</a:t>
            </a:r>
            <a:r>
              <a:rPr lang="en-US" dirty="0">
                <a:solidFill>
                  <a:schemeClr val="accent1"/>
                </a:solidFill>
              </a:rPr>
              <a:t>, </a:t>
            </a:r>
            <a:r>
              <a:rPr lang="en-US" dirty="0" err="1">
                <a:solidFill>
                  <a:schemeClr val="accent1"/>
                </a:solidFill>
              </a:rPr>
              <a:t>нити</a:t>
            </a:r>
            <a:r>
              <a:rPr lang="en-US" dirty="0">
                <a:solidFill>
                  <a:schemeClr val="accent1"/>
                </a:solidFill>
              </a:rPr>
              <a:t> </a:t>
            </a:r>
            <a:r>
              <a:rPr lang="en-US" dirty="0" err="1">
                <a:solidFill>
                  <a:schemeClr val="accent1"/>
                </a:solidFill>
              </a:rPr>
              <a:t>то</a:t>
            </a:r>
            <a:r>
              <a:rPr lang="en-US" dirty="0">
                <a:solidFill>
                  <a:schemeClr val="accent1"/>
                </a:solidFill>
              </a:rPr>
              <a:t> </a:t>
            </a:r>
            <a:r>
              <a:rPr lang="en-US" dirty="0" err="1">
                <a:solidFill>
                  <a:schemeClr val="accent1"/>
                </a:solidFill>
              </a:rPr>
              <a:t>може</a:t>
            </a:r>
            <a:r>
              <a:rPr lang="en-US" dirty="0">
                <a:solidFill>
                  <a:schemeClr val="accent1"/>
                </a:solidFill>
              </a:rPr>
              <a:t> </a:t>
            </a:r>
            <a:r>
              <a:rPr lang="en-US" dirty="0" err="1" smtClean="0">
                <a:solidFill>
                  <a:schemeClr val="accent1"/>
                </a:solidFill>
              </a:rPr>
              <a:t>доказивати</a:t>
            </a:r>
            <a:r>
              <a:rPr lang="sr-Latn-R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410815961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480457"/>
          </a:xfrm>
        </p:spPr>
        <p:txBody>
          <a:bodyPr>
            <a:normAutofit fontScale="90000"/>
          </a:bodyPr>
          <a:lstStyle/>
          <a:p>
            <a:r>
              <a:rPr lang="en-US" b="1" dirty="0"/>
              <a:t>III.</a:t>
            </a:r>
            <a:r>
              <a:rPr lang="sr-Latn-RS" b="1" dirty="0"/>
              <a:t>V</a:t>
            </a:r>
            <a:r>
              <a:rPr lang="en-US" b="1" dirty="0"/>
              <a:t>. </a:t>
            </a:r>
            <a:r>
              <a:rPr lang="sr-Cyrl-RS" b="1" dirty="0"/>
              <a:t>Начело поуздања </a:t>
            </a:r>
            <a:r>
              <a:rPr lang="en-US" dirty="0"/>
              <a:t/>
            </a:r>
            <a:br>
              <a:rPr lang="en-US" dirty="0"/>
            </a:b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lstStyle/>
          <a:p>
            <a:endParaRPr lang="sr-Latn-RS" dirty="0" smtClean="0"/>
          </a:p>
          <a:p>
            <a:endParaRPr lang="sr-Latn-RS" dirty="0"/>
          </a:p>
          <a:p>
            <a:pPr algn="just"/>
            <a:r>
              <a:rPr lang="sr-Latn-RS" dirty="0" smtClean="0">
                <a:solidFill>
                  <a:schemeClr val="accent1"/>
                </a:solidFill>
              </a:rPr>
              <a:t>Подаци </a:t>
            </a:r>
            <a:r>
              <a:rPr lang="sr-Latn-RS" dirty="0">
                <a:solidFill>
                  <a:schemeClr val="accent1"/>
                </a:solidFill>
              </a:rPr>
              <a:t>о непокретностима уписани у катастар непокретности су истинити и поуздани и нико не може сносити штетне последице због тог поуздања. </a:t>
            </a:r>
            <a:r>
              <a:rPr lang="sr-Cyrl-RS" dirty="0">
                <a:solidFill>
                  <a:schemeClr val="accent1"/>
                </a:solidFill>
              </a:rPr>
              <a:t>У случају када се неки правни субјект приликом куповине непокретности или предуземањем неког другог правног посла поузда у податке садржане у катастру непокретности  и при том је савесно прибавиће право својине или друго стварно право чак и кад катастар непокретности непотпуно и нетачно исказује правно стање које стварно постоји.</a:t>
            </a:r>
            <a:endParaRPr lang="en-US" dirty="0">
              <a:solidFill>
                <a:schemeClr val="accent1"/>
              </a:solidFill>
            </a:endParaRPr>
          </a:p>
          <a:p>
            <a:endParaRPr lang="en-US" dirty="0"/>
          </a:p>
        </p:txBody>
      </p:sp>
    </p:spTree>
    <p:extLst>
      <p:ext uri="{BB962C8B-B14F-4D97-AF65-F5344CB8AC3E}">
        <p14:creationId xmlns:p14="http://schemas.microsoft.com/office/powerpoint/2010/main" val="280734654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a:bodyPr>
          <a:lstStyle/>
          <a:p>
            <a:r>
              <a:rPr lang="en-US" b="1" dirty="0"/>
              <a:t>III.</a:t>
            </a:r>
            <a:r>
              <a:rPr lang="sr-Latn-RS" b="1" dirty="0"/>
              <a:t>VI</a:t>
            </a:r>
            <a:r>
              <a:rPr lang="en-US" b="1" dirty="0"/>
              <a:t>. </a:t>
            </a:r>
            <a:r>
              <a:rPr lang="sr-Cyrl-RS" b="1" dirty="0"/>
              <a:t>Начело законитости</a:t>
            </a:r>
            <a:endParaRPr lang="en-US" dirty="0"/>
          </a:p>
        </p:txBody>
      </p:sp>
      <p:sp>
        <p:nvSpPr>
          <p:cNvPr id="7" name="Text Placeholder 6"/>
          <p:cNvSpPr>
            <a:spLocks noGrp="1"/>
          </p:cNvSpPr>
          <p:nvPr>
            <p:ph type="body" idx="1"/>
          </p:nvPr>
        </p:nvSpPr>
        <p:spPr>
          <a:xfrm>
            <a:off x="677335" y="1506583"/>
            <a:ext cx="8596668" cy="4754880"/>
          </a:xfrm>
        </p:spPr>
        <p:txBody>
          <a:bodyPr/>
          <a:lstStyle/>
          <a:p>
            <a:pPr algn="just"/>
            <a:endParaRPr lang="sr-Latn-RS" dirty="0" smtClean="0">
              <a:solidFill>
                <a:schemeClr val="accent1"/>
              </a:solidFill>
            </a:endParaRPr>
          </a:p>
          <a:p>
            <a:pPr algn="just"/>
            <a:endParaRPr lang="sr-Latn-RS" dirty="0">
              <a:solidFill>
                <a:schemeClr val="accent1"/>
              </a:solidFill>
            </a:endParaRPr>
          </a:p>
          <a:p>
            <a:pPr algn="just"/>
            <a:r>
              <a:rPr lang="sr-Latn-RS" dirty="0">
                <a:solidFill>
                  <a:schemeClr val="accent1"/>
                </a:solidFill>
              </a:rPr>
              <a:t>У поступку уписа у катастар непокретности проверава се да ли су испуњени услови за упис прописани Законом и другим прописима. </a:t>
            </a:r>
            <a:r>
              <a:rPr lang="sr-Cyrl-RS" dirty="0">
                <a:solidFill>
                  <a:schemeClr val="accent1"/>
                </a:solidFill>
              </a:rPr>
              <a:t>Катастар непокретности утврђује да ли је захтев за упис уредан и да ли садржи све прописане законске елементе, да ли је поднет од овлашћеног лица , да ли исправе исупњавају по својој правној форми услове да могу представљати правни основ за спрвођење уписа.</a:t>
            </a:r>
            <a:endParaRPr lang="en-US" dirty="0">
              <a:solidFill>
                <a:schemeClr val="accent1"/>
              </a:solidFill>
            </a:endParaRPr>
          </a:p>
          <a:p>
            <a:endParaRPr lang="en-US" dirty="0"/>
          </a:p>
        </p:txBody>
      </p:sp>
    </p:spTree>
    <p:extLst>
      <p:ext uri="{BB962C8B-B14F-4D97-AF65-F5344CB8AC3E}">
        <p14:creationId xmlns:p14="http://schemas.microsoft.com/office/powerpoint/2010/main" val="3860035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532708"/>
          </a:xfrm>
        </p:spPr>
        <p:txBody>
          <a:bodyPr>
            <a:normAutofit fontScale="90000"/>
          </a:bodyPr>
          <a:lstStyle/>
          <a:p>
            <a:r>
              <a:rPr lang="en-US" b="1" dirty="0"/>
              <a:t>III.</a:t>
            </a:r>
            <a:r>
              <a:rPr lang="sr-Latn-RS" b="1" dirty="0"/>
              <a:t>VII</a:t>
            </a:r>
            <a:r>
              <a:rPr lang="en-US" b="1" dirty="0"/>
              <a:t>. </a:t>
            </a:r>
            <a:r>
              <a:rPr lang="sr-Cyrl-RS" b="1" dirty="0"/>
              <a:t>Начело првенства </a:t>
            </a:r>
            <a:r>
              <a:rPr lang="en-US" dirty="0"/>
              <a:t/>
            </a:r>
            <a:br>
              <a:rPr lang="en-US" dirty="0"/>
            </a:br>
            <a:r>
              <a:rPr lang="sr-Cyrl-RS" b="1" dirty="0" smtClean="0"/>
              <a:t>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92500" lnSpcReduction="20000"/>
          </a:bodyPr>
          <a:lstStyle/>
          <a:p>
            <a:pPr algn="just"/>
            <a:r>
              <a:rPr lang="sr-Latn-RS" dirty="0">
                <a:solidFill>
                  <a:schemeClr val="accent1"/>
                </a:solidFill>
              </a:rPr>
              <a:t>Упис у катастар непокретности и утврђивање реда првенства права врши се према временском редоследу пријема захтева за упис, осим ако је </a:t>
            </a:r>
            <a:r>
              <a:rPr lang="sr-Cyrl-RS" dirty="0">
                <a:solidFill>
                  <a:schemeClr val="accent1"/>
                </a:solidFill>
              </a:rPr>
              <a:t>з</a:t>
            </a:r>
            <a:r>
              <a:rPr lang="sr-Latn-RS" dirty="0">
                <a:solidFill>
                  <a:schemeClr val="accent1"/>
                </a:solidFill>
              </a:rPr>
              <a:t>аконом друкчије одређено</a:t>
            </a:r>
            <a:r>
              <a:rPr lang="sr-Cyrl-RS" dirty="0">
                <a:solidFill>
                  <a:schemeClr val="accent1"/>
                </a:solidFill>
              </a:rPr>
              <a:t> по принципу први у времену јачи у праву </a:t>
            </a:r>
            <a:r>
              <a:rPr lang="sr-Latn-RS" dirty="0">
                <a:solidFill>
                  <a:schemeClr val="accent1"/>
                </a:solidFill>
              </a:rPr>
              <a:t>(Prior tempore potior iure). Служба </a:t>
            </a:r>
            <a:r>
              <a:rPr lang="sr-Cyrl-RS" dirty="0">
                <a:solidFill>
                  <a:schemeClr val="accent1"/>
                </a:solidFill>
              </a:rPr>
              <a:t>катастра непокретности </a:t>
            </a:r>
            <a:r>
              <a:rPr lang="sr-Latn-RS" dirty="0">
                <a:solidFill>
                  <a:schemeClr val="accent1"/>
                </a:solidFill>
              </a:rPr>
              <a:t>уписује годину, месец, дан, час, минут и секунд пријема захтева за упис и истовремено на непокретности на коју се односи захтев уписује забележбу времена пријема и број предмета под којим је захтев заведен. Време пријема и број предмета одређује се према тренутку пријема писаног захтева у пријемној канцеларији, независно од тога када је и на који начин захтев упућен. Када је поднето више захтева за упис на истој непокретности, односно истом уделу на непокретности, прво ће се узети у поступак захтев који је први примљен. По коначном решавању ранијег захтева, узимају се у поступак остали захтеви, по редоследу пријема. </a:t>
            </a:r>
            <a:r>
              <a:rPr lang="sr-Cyrl-RS" dirty="0">
                <a:solidFill>
                  <a:schemeClr val="accent1"/>
                </a:solidFill>
              </a:rPr>
              <a:t>Изузетно од реда првенства уписа може се одступити у законом прописаним случајева као што су забележба хипотекране продаје, </a:t>
            </a:r>
            <a:r>
              <a:rPr lang="sr-Latn-RS" dirty="0">
                <a:solidFill>
                  <a:schemeClr val="accent1"/>
                </a:solidFill>
              </a:rPr>
              <a:t>упис права својине у случају вансудске продаје непокретности на основу одредаба Закона о хипотеци </a:t>
            </a:r>
            <a:r>
              <a:rPr lang="sr-Cyrl-RS" dirty="0">
                <a:solidFill>
                  <a:schemeClr val="accent1"/>
                </a:solidFill>
              </a:rPr>
              <a:t>или на захтев уписа измене првенствено реда који подноси ималац права уз сагласност свих лица чија права би била повређена изменом првенственог реда уписа.</a:t>
            </a:r>
            <a:endParaRPr lang="en-US" dirty="0">
              <a:solidFill>
                <a:schemeClr val="accent1"/>
              </a:solidFill>
            </a:endParaRPr>
          </a:p>
          <a:p>
            <a:endParaRPr lang="en-US" dirty="0"/>
          </a:p>
        </p:txBody>
      </p:sp>
    </p:spTree>
    <p:extLst>
      <p:ext uri="{BB962C8B-B14F-4D97-AF65-F5344CB8AC3E}">
        <p14:creationId xmlns:p14="http://schemas.microsoft.com/office/powerpoint/2010/main" val="108548261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sr-Cyrl-RS" b="1" dirty="0" smtClean="0"/>
              <a:t> </a:t>
            </a:r>
            <a:r>
              <a:rPr lang="en-US" dirty="0"/>
              <a:t/>
            </a:r>
            <a:br>
              <a:rPr lang="en-US" dirty="0"/>
            </a:br>
            <a:r>
              <a:rPr lang="en-US" b="1" dirty="0"/>
              <a:t>III.</a:t>
            </a:r>
            <a:r>
              <a:rPr lang="sr-Latn-RS" b="1" dirty="0"/>
              <a:t>VIII</a:t>
            </a:r>
            <a:r>
              <a:rPr lang="en-US" b="1" dirty="0"/>
              <a:t>. </a:t>
            </a:r>
            <a:r>
              <a:rPr lang="sr-Cyrl-RS" b="1" dirty="0"/>
              <a:t>Начело </a:t>
            </a:r>
            <a:r>
              <a:rPr lang="sr-Latn-RS" b="1" dirty="0"/>
              <a:t>одређености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lstStyle/>
          <a:p>
            <a:endParaRPr lang="sr-Latn-RS" dirty="0" smtClean="0"/>
          </a:p>
          <a:p>
            <a:endParaRPr lang="sr-Latn-RS" dirty="0"/>
          </a:p>
          <a:p>
            <a:endParaRPr lang="sr-Latn-RS" dirty="0" smtClean="0"/>
          </a:p>
          <a:p>
            <a:pPr algn="just"/>
            <a:r>
              <a:rPr lang="sr-Latn-RS" dirty="0">
                <a:solidFill>
                  <a:schemeClr val="accent1"/>
                </a:solidFill>
              </a:rPr>
              <a:t>Садржина сваког уписа у катастар непокретности мора бити потпуно одређена у погледу непокретности на коју се упис односи, врсте уписа, права, односно друге чињенице која се уписује, као и у погледу субјекта уписа, редоследа првенства уписа и исправа на основу којих је упис извршен. </a:t>
            </a:r>
            <a:endParaRPr lang="en-US" dirty="0">
              <a:solidFill>
                <a:schemeClr val="accent1"/>
              </a:solidFill>
            </a:endParaRPr>
          </a:p>
          <a:p>
            <a:endParaRPr lang="en-US" dirty="0"/>
          </a:p>
        </p:txBody>
      </p:sp>
    </p:spTree>
    <p:extLst>
      <p:ext uri="{BB962C8B-B14F-4D97-AF65-F5344CB8AC3E}">
        <p14:creationId xmlns:p14="http://schemas.microsoft.com/office/powerpoint/2010/main" val="348210893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sr-Latn-RS" b="1" dirty="0"/>
              <a:t>IV </a:t>
            </a:r>
            <a:r>
              <a:rPr lang="sr-Cyrl-RS" b="1" dirty="0"/>
              <a:t>Врсте уписа у катастар непокретности </a:t>
            </a:r>
            <a:endParaRPr lang="en-US" dirty="0"/>
          </a:p>
        </p:txBody>
      </p:sp>
      <p:sp>
        <p:nvSpPr>
          <p:cNvPr id="7" name="Text Placeholder 6"/>
          <p:cNvSpPr>
            <a:spLocks noGrp="1"/>
          </p:cNvSpPr>
          <p:nvPr>
            <p:ph type="body" idx="1"/>
          </p:nvPr>
        </p:nvSpPr>
        <p:spPr>
          <a:xfrm>
            <a:off x="677335" y="1506583"/>
            <a:ext cx="8596668" cy="4754880"/>
          </a:xfrm>
        </p:spPr>
        <p:txBody>
          <a:bodyPr>
            <a:normAutofit fontScale="62500" lnSpcReduction="20000"/>
          </a:bodyPr>
          <a:lstStyle/>
          <a:p>
            <a:pPr algn="just"/>
            <a:r>
              <a:rPr lang="sr-Cyrl-RS" dirty="0">
                <a:solidFill>
                  <a:schemeClr val="accent1"/>
                </a:solidFill>
              </a:rPr>
              <a:t>У катастру непокретности се врши </a:t>
            </a:r>
            <a:r>
              <a:rPr lang="sr-Cyrl-RS" b="1" dirty="0">
                <a:solidFill>
                  <a:schemeClr val="accent1"/>
                </a:solidFill>
              </a:rPr>
              <a:t>упис непокретности, упис права, предбележба и забележба </a:t>
            </a:r>
            <a:r>
              <a:rPr lang="sr-Cyrl-RS" dirty="0">
                <a:solidFill>
                  <a:schemeClr val="accent1"/>
                </a:solidFill>
              </a:rPr>
              <a:t>врсте уписа у катастар непокретности таксативно су одређене Законом.</a:t>
            </a:r>
            <a:endParaRPr lang="en-US" dirty="0">
              <a:solidFill>
                <a:schemeClr val="accent1"/>
              </a:solidFill>
            </a:endParaRPr>
          </a:p>
          <a:p>
            <a:pPr algn="just"/>
            <a:r>
              <a:rPr lang="sr-Cyrl-RS" b="1" dirty="0">
                <a:solidFill>
                  <a:schemeClr val="accent1"/>
                </a:solidFill>
              </a:rPr>
              <a:t>Упис непокретности</a:t>
            </a:r>
            <a:r>
              <a:rPr lang="sr-Cyrl-RS" dirty="0">
                <a:solidFill>
                  <a:schemeClr val="accent1"/>
                </a:solidFill>
              </a:rPr>
              <a:t> подразумева упис података о парцели, објекту и посебном делу објекта. Подаци о парцели </a:t>
            </a:r>
            <a:r>
              <a:rPr lang="en-US" dirty="0" err="1">
                <a:solidFill>
                  <a:schemeClr val="accent1"/>
                </a:solidFill>
              </a:rPr>
              <a:t>уписују</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основу</a:t>
            </a:r>
            <a:r>
              <a:rPr lang="en-US" dirty="0">
                <a:solidFill>
                  <a:schemeClr val="accent1"/>
                </a:solidFill>
              </a:rPr>
              <a:t> </a:t>
            </a:r>
            <a:r>
              <a:rPr lang="en-US" dirty="0" err="1">
                <a:solidFill>
                  <a:schemeClr val="accent1"/>
                </a:solidFill>
              </a:rPr>
              <a:t>елабората</a:t>
            </a:r>
            <a:r>
              <a:rPr lang="en-US" dirty="0">
                <a:solidFill>
                  <a:schemeClr val="accent1"/>
                </a:solidFill>
              </a:rPr>
              <a:t> </a:t>
            </a:r>
            <a:r>
              <a:rPr lang="en-US" dirty="0" err="1">
                <a:solidFill>
                  <a:schemeClr val="accent1"/>
                </a:solidFill>
              </a:rPr>
              <a:t>премера</a:t>
            </a:r>
            <a:r>
              <a:rPr lang="en-US" dirty="0">
                <a:solidFill>
                  <a:schemeClr val="accent1"/>
                </a:solidFill>
              </a:rPr>
              <a:t>, </a:t>
            </a:r>
            <a:r>
              <a:rPr lang="en-US" dirty="0" err="1">
                <a:solidFill>
                  <a:schemeClr val="accent1"/>
                </a:solidFill>
              </a:rPr>
              <a:t>односно</a:t>
            </a:r>
            <a:r>
              <a:rPr lang="en-US" dirty="0">
                <a:solidFill>
                  <a:schemeClr val="accent1"/>
                </a:solidFill>
              </a:rPr>
              <a:t> </a:t>
            </a:r>
            <a:r>
              <a:rPr lang="en-US" dirty="0" err="1">
                <a:solidFill>
                  <a:schemeClr val="accent1"/>
                </a:solidFill>
              </a:rPr>
              <a:t>елабората</a:t>
            </a:r>
            <a:r>
              <a:rPr lang="en-US" dirty="0">
                <a:solidFill>
                  <a:schemeClr val="accent1"/>
                </a:solidFill>
              </a:rPr>
              <a:t> </a:t>
            </a:r>
            <a:r>
              <a:rPr lang="en-US" dirty="0" err="1">
                <a:solidFill>
                  <a:schemeClr val="accent1"/>
                </a:solidFill>
              </a:rPr>
              <a:t>геодетских</a:t>
            </a:r>
            <a:r>
              <a:rPr lang="en-US" dirty="0">
                <a:solidFill>
                  <a:schemeClr val="accent1"/>
                </a:solidFill>
              </a:rPr>
              <a:t> </a:t>
            </a:r>
            <a:r>
              <a:rPr lang="en-US" dirty="0" err="1">
                <a:solidFill>
                  <a:schemeClr val="accent1"/>
                </a:solidFill>
              </a:rPr>
              <a:t>радова</a:t>
            </a:r>
            <a:r>
              <a:rPr lang="en-US" dirty="0">
                <a:solidFill>
                  <a:schemeClr val="accent1"/>
                </a:solidFill>
              </a:rPr>
              <a:t> и </a:t>
            </a:r>
            <a:r>
              <a:rPr lang="en-US" dirty="0" err="1">
                <a:solidFill>
                  <a:schemeClr val="accent1"/>
                </a:solidFill>
              </a:rPr>
              <a:t>исправе</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упис</a:t>
            </a:r>
            <a:r>
              <a:rPr lang="en-US" dirty="0">
                <a:solidFill>
                  <a:schemeClr val="accent1"/>
                </a:solidFill>
              </a:rPr>
              <a:t> </a:t>
            </a:r>
            <a:r>
              <a:rPr lang="en-US" dirty="0" err="1">
                <a:solidFill>
                  <a:schemeClr val="accent1"/>
                </a:solidFill>
              </a:rPr>
              <a:t>када</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то</a:t>
            </a:r>
            <a:r>
              <a:rPr lang="en-US" dirty="0">
                <a:solidFill>
                  <a:schemeClr val="accent1"/>
                </a:solidFill>
              </a:rPr>
              <a:t> </a:t>
            </a:r>
            <a:r>
              <a:rPr lang="en-US" dirty="0" err="1">
                <a:solidFill>
                  <a:schemeClr val="accent1"/>
                </a:solidFill>
              </a:rPr>
              <a:t>одређено</a:t>
            </a:r>
            <a:r>
              <a:rPr lang="en-US" dirty="0">
                <a:solidFill>
                  <a:schemeClr val="accent1"/>
                </a:solidFill>
              </a:rPr>
              <a:t> </a:t>
            </a:r>
            <a:r>
              <a:rPr lang="en-US" dirty="0" err="1">
                <a:solidFill>
                  <a:schemeClr val="accent1"/>
                </a:solidFill>
              </a:rPr>
              <a:t>законом</a:t>
            </a:r>
            <a:r>
              <a:rPr lang="sr-Cyrl-RS" dirty="0">
                <a:solidFill>
                  <a:schemeClr val="accent1"/>
                </a:solidFill>
              </a:rPr>
              <a:t>.</a:t>
            </a:r>
            <a:r>
              <a:rPr lang="en-US" dirty="0">
                <a:solidFill>
                  <a:schemeClr val="accent1"/>
                </a:solidFill>
              </a:rPr>
              <a:t> </a:t>
            </a:r>
            <a:r>
              <a:rPr lang="en-US" dirty="0" err="1">
                <a:solidFill>
                  <a:schemeClr val="accent1"/>
                </a:solidFill>
              </a:rPr>
              <a:t>Подаци</a:t>
            </a:r>
            <a:r>
              <a:rPr lang="en-US" dirty="0">
                <a:solidFill>
                  <a:schemeClr val="accent1"/>
                </a:solidFill>
              </a:rPr>
              <a:t> о </a:t>
            </a:r>
            <a:r>
              <a:rPr lang="en-US" dirty="0" err="1">
                <a:solidFill>
                  <a:schemeClr val="accent1"/>
                </a:solidFill>
              </a:rPr>
              <a:t>објекту</a:t>
            </a:r>
            <a:r>
              <a:rPr lang="en-US" dirty="0">
                <a:solidFill>
                  <a:schemeClr val="accent1"/>
                </a:solidFill>
              </a:rPr>
              <a:t> и </a:t>
            </a:r>
            <a:r>
              <a:rPr lang="en-US" dirty="0" err="1">
                <a:solidFill>
                  <a:schemeClr val="accent1"/>
                </a:solidFill>
              </a:rPr>
              <a:t>посебним</a:t>
            </a:r>
            <a:r>
              <a:rPr lang="en-US" dirty="0">
                <a:solidFill>
                  <a:schemeClr val="accent1"/>
                </a:solidFill>
              </a:rPr>
              <a:t> </a:t>
            </a:r>
            <a:r>
              <a:rPr lang="en-US" dirty="0" err="1">
                <a:solidFill>
                  <a:schemeClr val="accent1"/>
                </a:solidFill>
              </a:rPr>
              <a:t>деловима</a:t>
            </a:r>
            <a:r>
              <a:rPr lang="en-US" dirty="0">
                <a:solidFill>
                  <a:schemeClr val="accent1"/>
                </a:solidFill>
              </a:rPr>
              <a:t> </a:t>
            </a:r>
            <a:r>
              <a:rPr lang="en-US" dirty="0" err="1">
                <a:solidFill>
                  <a:schemeClr val="accent1"/>
                </a:solidFill>
              </a:rPr>
              <a:t>објекта</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који</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издата</a:t>
            </a:r>
            <a:r>
              <a:rPr lang="en-US" dirty="0">
                <a:solidFill>
                  <a:schemeClr val="accent1"/>
                </a:solidFill>
              </a:rPr>
              <a:t> </a:t>
            </a:r>
            <a:r>
              <a:rPr lang="en-US" dirty="0" err="1">
                <a:solidFill>
                  <a:schemeClr val="accent1"/>
                </a:solidFill>
              </a:rPr>
              <a:t>употребна</a:t>
            </a:r>
            <a:r>
              <a:rPr lang="en-US" dirty="0">
                <a:solidFill>
                  <a:schemeClr val="accent1"/>
                </a:solidFill>
              </a:rPr>
              <a:t> </a:t>
            </a:r>
            <a:r>
              <a:rPr lang="en-US" dirty="0" err="1">
                <a:solidFill>
                  <a:schemeClr val="accent1"/>
                </a:solidFill>
              </a:rPr>
              <a:t>дозвола</a:t>
            </a:r>
            <a:r>
              <a:rPr lang="en-US" dirty="0">
                <a:solidFill>
                  <a:schemeClr val="accent1"/>
                </a:solidFill>
              </a:rPr>
              <a:t> у </a:t>
            </a:r>
            <a:r>
              <a:rPr lang="en-US" dirty="0" err="1">
                <a:solidFill>
                  <a:schemeClr val="accent1"/>
                </a:solidFill>
              </a:rPr>
              <a:t>обједињеној</a:t>
            </a:r>
            <a:r>
              <a:rPr lang="en-US" dirty="0">
                <a:solidFill>
                  <a:schemeClr val="accent1"/>
                </a:solidFill>
              </a:rPr>
              <a:t> </a:t>
            </a:r>
            <a:r>
              <a:rPr lang="en-US" dirty="0" err="1">
                <a:solidFill>
                  <a:schemeClr val="accent1"/>
                </a:solidFill>
              </a:rPr>
              <a:t>процедури</a:t>
            </a:r>
            <a:r>
              <a:rPr lang="en-US" dirty="0">
                <a:solidFill>
                  <a:schemeClr val="accent1"/>
                </a:solidFill>
              </a:rPr>
              <a:t> </a:t>
            </a:r>
            <a:r>
              <a:rPr lang="en-US" dirty="0" err="1">
                <a:solidFill>
                  <a:schemeClr val="accent1"/>
                </a:solidFill>
              </a:rPr>
              <a:t>сходно</a:t>
            </a:r>
            <a:r>
              <a:rPr lang="en-US" dirty="0">
                <a:solidFill>
                  <a:schemeClr val="accent1"/>
                </a:solidFill>
              </a:rPr>
              <a:t> </a:t>
            </a:r>
            <a:r>
              <a:rPr lang="en-US" dirty="0" err="1">
                <a:solidFill>
                  <a:schemeClr val="accent1"/>
                </a:solidFill>
              </a:rPr>
              <a:t>закону</a:t>
            </a:r>
            <a:r>
              <a:rPr lang="en-US" dirty="0">
                <a:solidFill>
                  <a:schemeClr val="accent1"/>
                </a:solidFill>
              </a:rPr>
              <a:t> </a:t>
            </a:r>
            <a:r>
              <a:rPr lang="en-US" dirty="0" err="1">
                <a:solidFill>
                  <a:schemeClr val="accent1"/>
                </a:solidFill>
              </a:rPr>
              <a:t>којим</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уређује</a:t>
            </a:r>
            <a:r>
              <a:rPr lang="en-US" dirty="0">
                <a:solidFill>
                  <a:schemeClr val="accent1"/>
                </a:solidFill>
              </a:rPr>
              <a:t> </a:t>
            </a:r>
            <a:r>
              <a:rPr lang="en-US" dirty="0" err="1">
                <a:solidFill>
                  <a:schemeClr val="accent1"/>
                </a:solidFill>
              </a:rPr>
              <a:t>планирање</a:t>
            </a:r>
            <a:r>
              <a:rPr lang="en-US" dirty="0">
                <a:solidFill>
                  <a:schemeClr val="accent1"/>
                </a:solidFill>
              </a:rPr>
              <a:t> и </a:t>
            </a:r>
            <a:r>
              <a:rPr lang="en-US" dirty="0" err="1">
                <a:solidFill>
                  <a:schemeClr val="accent1"/>
                </a:solidFill>
              </a:rPr>
              <a:t>изградња</a:t>
            </a:r>
            <a:r>
              <a:rPr lang="en-US" dirty="0">
                <a:solidFill>
                  <a:schemeClr val="accent1"/>
                </a:solidFill>
              </a:rPr>
              <a:t>, </a:t>
            </a:r>
            <a:r>
              <a:rPr lang="en-US" dirty="0" err="1">
                <a:solidFill>
                  <a:schemeClr val="accent1"/>
                </a:solidFill>
              </a:rPr>
              <a:t>уписују</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основу</a:t>
            </a:r>
            <a:r>
              <a:rPr lang="en-US" dirty="0">
                <a:solidFill>
                  <a:schemeClr val="accent1"/>
                </a:solidFill>
              </a:rPr>
              <a:t> </a:t>
            </a:r>
            <a:r>
              <a:rPr lang="en-US" dirty="0" err="1">
                <a:solidFill>
                  <a:schemeClr val="accent1"/>
                </a:solidFill>
              </a:rPr>
              <a:t>употребне</a:t>
            </a:r>
            <a:r>
              <a:rPr lang="en-US" dirty="0">
                <a:solidFill>
                  <a:schemeClr val="accent1"/>
                </a:solidFill>
              </a:rPr>
              <a:t> </a:t>
            </a:r>
            <a:r>
              <a:rPr lang="en-US" dirty="0" err="1">
                <a:solidFill>
                  <a:schemeClr val="accent1"/>
                </a:solidFill>
              </a:rPr>
              <a:t>дозволе</a:t>
            </a:r>
            <a:r>
              <a:rPr lang="en-US" dirty="0">
                <a:solidFill>
                  <a:schemeClr val="accent1"/>
                </a:solidFill>
              </a:rPr>
              <a:t> и </a:t>
            </a:r>
            <a:r>
              <a:rPr lang="en-US" dirty="0" err="1">
                <a:solidFill>
                  <a:schemeClr val="accent1"/>
                </a:solidFill>
              </a:rPr>
              <a:t>елабората</a:t>
            </a:r>
            <a:r>
              <a:rPr lang="en-US" dirty="0">
                <a:solidFill>
                  <a:schemeClr val="accent1"/>
                </a:solidFill>
              </a:rPr>
              <a:t> </a:t>
            </a:r>
            <a:r>
              <a:rPr lang="en-US" dirty="0" err="1">
                <a:solidFill>
                  <a:schemeClr val="accent1"/>
                </a:solidFill>
              </a:rPr>
              <a:t>геодетских</a:t>
            </a:r>
            <a:r>
              <a:rPr lang="en-US" dirty="0">
                <a:solidFill>
                  <a:schemeClr val="accent1"/>
                </a:solidFill>
              </a:rPr>
              <a:t> </a:t>
            </a:r>
            <a:r>
              <a:rPr lang="en-US" dirty="0" err="1">
                <a:solidFill>
                  <a:schemeClr val="accent1"/>
                </a:solidFill>
              </a:rPr>
              <a:t>радова</a:t>
            </a:r>
            <a:r>
              <a:rPr lang="sr-Cyrl-RS" dirty="0">
                <a:solidFill>
                  <a:schemeClr val="accent1"/>
                </a:solidFill>
              </a:rPr>
              <a:t>. Обједињена процедура представља  с</a:t>
            </a:r>
            <a:r>
              <a:rPr lang="en-US" dirty="0" err="1">
                <a:solidFill>
                  <a:schemeClr val="accent1"/>
                </a:solidFill>
              </a:rPr>
              <a:t>куп</a:t>
            </a:r>
            <a:r>
              <a:rPr lang="en-US" dirty="0">
                <a:solidFill>
                  <a:schemeClr val="accent1"/>
                </a:solidFill>
              </a:rPr>
              <a:t> </a:t>
            </a:r>
            <a:r>
              <a:rPr lang="en-US" dirty="0" err="1">
                <a:solidFill>
                  <a:schemeClr val="accent1"/>
                </a:solidFill>
              </a:rPr>
              <a:t>поступака</a:t>
            </a:r>
            <a:r>
              <a:rPr lang="en-US" dirty="0">
                <a:solidFill>
                  <a:schemeClr val="accent1"/>
                </a:solidFill>
              </a:rPr>
              <a:t> и </a:t>
            </a:r>
            <a:r>
              <a:rPr lang="en-US" dirty="0" err="1">
                <a:solidFill>
                  <a:schemeClr val="accent1"/>
                </a:solidFill>
              </a:rPr>
              <a:t>активности</a:t>
            </a:r>
            <a:r>
              <a:rPr lang="en-US" dirty="0">
                <a:solidFill>
                  <a:schemeClr val="accent1"/>
                </a:solidFill>
              </a:rPr>
              <a:t> </a:t>
            </a:r>
            <a:r>
              <a:rPr lang="en-US" dirty="0" err="1">
                <a:solidFill>
                  <a:schemeClr val="accent1"/>
                </a:solidFill>
              </a:rPr>
              <a:t>које</a:t>
            </a:r>
            <a:r>
              <a:rPr lang="en-US" dirty="0">
                <a:solidFill>
                  <a:schemeClr val="accent1"/>
                </a:solidFill>
              </a:rPr>
              <a:t> </a:t>
            </a:r>
            <a:r>
              <a:rPr lang="en-US" dirty="0" err="1">
                <a:solidFill>
                  <a:schemeClr val="accent1"/>
                </a:solidFill>
              </a:rPr>
              <a:t>спроводи</a:t>
            </a:r>
            <a:r>
              <a:rPr lang="en-US" dirty="0">
                <a:solidFill>
                  <a:schemeClr val="accent1"/>
                </a:solidFill>
              </a:rPr>
              <a:t> </a:t>
            </a:r>
            <a:r>
              <a:rPr lang="en-US" dirty="0" err="1">
                <a:solidFill>
                  <a:schemeClr val="accent1"/>
                </a:solidFill>
              </a:rPr>
              <a:t>надлежни</a:t>
            </a:r>
            <a:r>
              <a:rPr lang="en-US" dirty="0">
                <a:solidFill>
                  <a:schemeClr val="accent1"/>
                </a:solidFill>
              </a:rPr>
              <a:t> </a:t>
            </a:r>
            <a:r>
              <a:rPr lang="en-US" dirty="0" err="1">
                <a:solidFill>
                  <a:schemeClr val="accent1"/>
                </a:solidFill>
              </a:rPr>
              <a:t>орган</a:t>
            </a:r>
            <a:r>
              <a:rPr lang="en-US" dirty="0">
                <a:solidFill>
                  <a:schemeClr val="accent1"/>
                </a:solidFill>
              </a:rPr>
              <a:t> у </a:t>
            </a:r>
            <a:r>
              <a:rPr lang="en-US" dirty="0" err="1">
                <a:solidFill>
                  <a:schemeClr val="accent1"/>
                </a:solidFill>
              </a:rPr>
              <a:t>вези</a:t>
            </a:r>
            <a:r>
              <a:rPr lang="en-US" dirty="0">
                <a:solidFill>
                  <a:schemeClr val="accent1"/>
                </a:solidFill>
              </a:rPr>
              <a:t> </a:t>
            </a:r>
            <a:r>
              <a:rPr lang="en-US" dirty="0" err="1">
                <a:solidFill>
                  <a:schemeClr val="accent1"/>
                </a:solidFill>
              </a:rPr>
              <a:t>са</a:t>
            </a:r>
            <a:r>
              <a:rPr lang="en-US" dirty="0">
                <a:solidFill>
                  <a:schemeClr val="accent1"/>
                </a:solidFill>
              </a:rPr>
              <a:t> </a:t>
            </a:r>
            <a:r>
              <a:rPr lang="en-US" dirty="0" err="1">
                <a:solidFill>
                  <a:schemeClr val="accent1"/>
                </a:solidFill>
              </a:rPr>
              <a:t>изградњом</a:t>
            </a:r>
            <a:r>
              <a:rPr lang="en-US" dirty="0">
                <a:solidFill>
                  <a:schemeClr val="accent1"/>
                </a:solidFill>
              </a:rPr>
              <a:t>, </a:t>
            </a:r>
            <a:r>
              <a:rPr lang="en-US" dirty="0" err="1">
                <a:solidFill>
                  <a:schemeClr val="accent1"/>
                </a:solidFill>
              </a:rPr>
              <a:t>доградњом</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реконструкцијом</a:t>
            </a:r>
            <a:r>
              <a:rPr lang="en-US" dirty="0">
                <a:solidFill>
                  <a:schemeClr val="accent1"/>
                </a:solidFill>
              </a:rPr>
              <a:t> </a:t>
            </a:r>
            <a:r>
              <a:rPr lang="en-US" dirty="0" err="1">
                <a:solidFill>
                  <a:schemeClr val="accent1"/>
                </a:solidFill>
              </a:rPr>
              <a:t>објеката</a:t>
            </a:r>
            <a:r>
              <a:rPr lang="en-US" dirty="0">
                <a:solidFill>
                  <a:schemeClr val="accent1"/>
                </a:solidFill>
              </a:rPr>
              <a:t>, </a:t>
            </a:r>
            <a:r>
              <a:rPr lang="en-US" dirty="0" err="1">
                <a:solidFill>
                  <a:schemeClr val="accent1"/>
                </a:solidFill>
              </a:rPr>
              <a:t>односно</a:t>
            </a:r>
            <a:r>
              <a:rPr lang="en-US" dirty="0">
                <a:solidFill>
                  <a:schemeClr val="accent1"/>
                </a:solidFill>
              </a:rPr>
              <a:t> </a:t>
            </a:r>
            <a:r>
              <a:rPr lang="en-US" dirty="0" err="1">
                <a:solidFill>
                  <a:schemeClr val="accent1"/>
                </a:solidFill>
              </a:rPr>
              <a:t>извођењем</a:t>
            </a:r>
            <a:r>
              <a:rPr lang="en-US" dirty="0">
                <a:solidFill>
                  <a:schemeClr val="accent1"/>
                </a:solidFill>
              </a:rPr>
              <a:t> </a:t>
            </a:r>
            <a:r>
              <a:rPr lang="en-US" dirty="0" err="1">
                <a:solidFill>
                  <a:schemeClr val="accent1"/>
                </a:solidFill>
              </a:rPr>
              <a:t>радова</a:t>
            </a:r>
            <a:r>
              <a:rPr lang="sr-Cyrl-RS" dirty="0">
                <a:solidFill>
                  <a:schemeClr val="accent1"/>
                </a:solidFill>
              </a:rPr>
              <a:t> као што су издавање локацијских услова, издавање грађевинске дозволе, </a:t>
            </a:r>
            <a:r>
              <a:rPr lang="en-US" dirty="0" err="1">
                <a:solidFill>
                  <a:schemeClr val="accent1"/>
                </a:solidFill>
              </a:rPr>
              <a:t>пријаву</a:t>
            </a:r>
            <a:r>
              <a:rPr lang="en-US" dirty="0">
                <a:solidFill>
                  <a:schemeClr val="accent1"/>
                </a:solidFill>
              </a:rPr>
              <a:t> </a:t>
            </a:r>
            <a:r>
              <a:rPr lang="en-US" dirty="0" err="1">
                <a:solidFill>
                  <a:schemeClr val="accent1"/>
                </a:solidFill>
              </a:rPr>
              <a:t>радова</a:t>
            </a:r>
            <a:r>
              <a:rPr lang="en-US" dirty="0">
                <a:solidFill>
                  <a:schemeClr val="accent1"/>
                </a:solidFill>
              </a:rPr>
              <a:t>, </a:t>
            </a:r>
            <a:r>
              <a:rPr lang="en-US" dirty="0" err="1">
                <a:solidFill>
                  <a:schemeClr val="accent1"/>
                </a:solidFill>
              </a:rPr>
              <a:t>пријаву</a:t>
            </a:r>
            <a:r>
              <a:rPr lang="en-US" dirty="0">
                <a:solidFill>
                  <a:schemeClr val="accent1"/>
                </a:solidFill>
              </a:rPr>
              <a:t> </a:t>
            </a:r>
            <a:r>
              <a:rPr lang="en-US" dirty="0" err="1">
                <a:solidFill>
                  <a:schemeClr val="accent1"/>
                </a:solidFill>
              </a:rPr>
              <a:t>завршетка</a:t>
            </a:r>
            <a:r>
              <a:rPr lang="en-US" dirty="0">
                <a:solidFill>
                  <a:schemeClr val="accent1"/>
                </a:solidFill>
              </a:rPr>
              <a:t> </a:t>
            </a:r>
            <a:r>
              <a:rPr lang="en-US" dirty="0" err="1">
                <a:solidFill>
                  <a:schemeClr val="accent1"/>
                </a:solidFill>
              </a:rPr>
              <a:t>израде</a:t>
            </a:r>
            <a:r>
              <a:rPr lang="en-US" dirty="0">
                <a:solidFill>
                  <a:schemeClr val="accent1"/>
                </a:solidFill>
              </a:rPr>
              <a:t> </a:t>
            </a:r>
            <a:r>
              <a:rPr lang="en-US" dirty="0" err="1">
                <a:solidFill>
                  <a:schemeClr val="accent1"/>
                </a:solidFill>
              </a:rPr>
              <a:t>темеља</a:t>
            </a:r>
            <a:r>
              <a:rPr lang="en-US" dirty="0">
                <a:solidFill>
                  <a:schemeClr val="accent1"/>
                </a:solidFill>
              </a:rPr>
              <a:t> и </a:t>
            </a:r>
            <a:r>
              <a:rPr lang="en-US" dirty="0" err="1">
                <a:solidFill>
                  <a:schemeClr val="accent1"/>
                </a:solidFill>
              </a:rPr>
              <a:t>завршетка</a:t>
            </a:r>
            <a:r>
              <a:rPr lang="en-US" dirty="0">
                <a:solidFill>
                  <a:schemeClr val="accent1"/>
                </a:solidFill>
              </a:rPr>
              <a:t> </a:t>
            </a:r>
            <a:r>
              <a:rPr lang="en-US" dirty="0" err="1">
                <a:solidFill>
                  <a:schemeClr val="accent1"/>
                </a:solidFill>
              </a:rPr>
              <a:t>објекта</a:t>
            </a:r>
            <a:r>
              <a:rPr lang="en-US" dirty="0">
                <a:solidFill>
                  <a:schemeClr val="accent1"/>
                </a:solidFill>
              </a:rPr>
              <a:t> у </a:t>
            </a:r>
            <a:r>
              <a:rPr lang="en-US" dirty="0" err="1">
                <a:solidFill>
                  <a:schemeClr val="accent1"/>
                </a:solidFill>
              </a:rPr>
              <a:t>конструктивном</a:t>
            </a:r>
            <a:r>
              <a:rPr lang="en-US" dirty="0">
                <a:solidFill>
                  <a:schemeClr val="accent1"/>
                </a:solidFill>
              </a:rPr>
              <a:t> </a:t>
            </a:r>
            <a:r>
              <a:rPr lang="en-US" dirty="0" err="1">
                <a:solidFill>
                  <a:schemeClr val="accent1"/>
                </a:solidFill>
              </a:rPr>
              <a:t>смислу</a:t>
            </a:r>
            <a:r>
              <a:rPr lang="en-US" dirty="0">
                <a:solidFill>
                  <a:schemeClr val="accent1"/>
                </a:solidFill>
              </a:rPr>
              <a:t>, </a:t>
            </a:r>
            <a:r>
              <a:rPr lang="en-US" dirty="0" err="1">
                <a:solidFill>
                  <a:schemeClr val="accent1"/>
                </a:solidFill>
              </a:rPr>
              <a:t>издавање</a:t>
            </a:r>
            <a:r>
              <a:rPr lang="en-US" dirty="0">
                <a:solidFill>
                  <a:schemeClr val="accent1"/>
                </a:solidFill>
              </a:rPr>
              <a:t> </a:t>
            </a:r>
            <a:r>
              <a:rPr lang="en-US" dirty="0" err="1">
                <a:solidFill>
                  <a:schemeClr val="accent1"/>
                </a:solidFill>
              </a:rPr>
              <a:t>употребне</a:t>
            </a:r>
            <a:r>
              <a:rPr lang="en-US" dirty="0">
                <a:solidFill>
                  <a:schemeClr val="accent1"/>
                </a:solidFill>
              </a:rPr>
              <a:t> </a:t>
            </a:r>
            <a:r>
              <a:rPr lang="en-US" dirty="0" err="1">
                <a:solidFill>
                  <a:schemeClr val="accent1"/>
                </a:solidFill>
              </a:rPr>
              <a:t>дозволе</a:t>
            </a:r>
            <a:r>
              <a:rPr lang="en-US" dirty="0">
                <a:solidFill>
                  <a:schemeClr val="accent1"/>
                </a:solidFill>
              </a:rPr>
              <a:t>, </a:t>
            </a:r>
            <a:r>
              <a:rPr lang="en-US" dirty="0" err="1">
                <a:solidFill>
                  <a:schemeClr val="accent1"/>
                </a:solidFill>
              </a:rPr>
              <a:t>обезбеђење</a:t>
            </a:r>
            <a:r>
              <a:rPr lang="en-US" dirty="0">
                <a:solidFill>
                  <a:schemeClr val="accent1"/>
                </a:solidFill>
              </a:rPr>
              <a:t> </a:t>
            </a:r>
            <a:r>
              <a:rPr lang="en-US" dirty="0" err="1">
                <a:solidFill>
                  <a:schemeClr val="accent1"/>
                </a:solidFill>
              </a:rPr>
              <a:t>прикључења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инфраструктурну</a:t>
            </a:r>
            <a:r>
              <a:rPr lang="en-US" dirty="0">
                <a:solidFill>
                  <a:schemeClr val="accent1"/>
                </a:solidFill>
              </a:rPr>
              <a:t> </a:t>
            </a:r>
            <a:r>
              <a:rPr lang="en-US" dirty="0" err="1">
                <a:solidFill>
                  <a:schemeClr val="accent1"/>
                </a:solidFill>
              </a:rPr>
              <a:t>мрежу</a:t>
            </a:r>
            <a:r>
              <a:rPr lang="en-US" dirty="0">
                <a:solidFill>
                  <a:schemeClr val="accent1"/>
                </a:solidFill>
              </a:rPr>
              <a:t>, </a:t>
            </a:r>
            <a:r>
              <a:rPr lang="en-US" dirty="0" err="1">
                <a:solidFill>
                  <a:schemeClr val="accent1"/>
                </a:solidFill>
              </a:rPr>
              <a:t>упис</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својине</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изграђеном</a:t>
            </a:r>
            <a:r>
              <a:rPr lang="en-US" dirty="0">
                <a:solidFill>
                  <a:schemeClr val="accent1"/>
                </a:solidFill>
              </a:rPr>
              <a:t> </a:t>
            </a:r>
            <a:r>
              <a:rPr lang="en-US" dirty="0" err="1">
                <a:solidFill>
                  <a:schemeClr val="accent1"/>
                </a:solidFill>
              </a:rPr>
              <a:t>објекту</a:t>
            </a:r>
            <a:r>
              <a:rPr lang="en-US" dirty="0">
                <a:solidFill>
                  <a:schemeClr val="accent1"/>
                </a:solidFill>
              </a:rPr>
              <a:t> и </a:t>
            </a:r>
            <a:r>
              <a:rPr lang="en-US" dirty="0" err="1">
                <a:solidFill>
                  <a:schemeClr val="accent1"/>
                </a:solidFill>
              </a:rPr>
              <a:t>измену</a:t>
            </a:r>
            <a:r>
              <a:rPr lang="en-US" dirty="0">
                <a:solidFill>
                  <a:schemeClr val="accent1"/>
                </a:solidFill>
              </a:rPr>
              <a:t> </a:t>
            </a:r>
            <a:r>
              <a:rPr lang="en-US" dirty="0" err="1">
                <a:solidFill>
                  <a:schemeClr val="accent1"/>
                </a:solidFill>
              </a:rPr>
              <a:t>аката</a:t>
            </a:r>
            <a:r>
              <a:rPr lang="en-US" dirty="0">
                <a:solidFill>
                  <a:schemeClr val="accent1"/>
                </a:solidFill>
              </a:rPr>
              <a:t> </a:t>
            </a:r>
            <a:r>
              <a:rPr lang="en-US" dirty="0" err="1">
                <a:solidFill>
                  <a:schemeClr val="accent1"/>
                </a:solidFill>
              </a:rPr>
              <a:t>који</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прибављају</a:t>
            </a:r>
            <a:r>
              <a:rPr lang="en-US" dirty="0">
                <a:solidFill>
                  <a:schemeClr val="accent1"/>
                </a:solidFill>
              </a:rPr>
              <a:t> у </a:t>
            </a:r>
            <a:r>
              <a:rPr lang="en-US" dirty="0" err="1">
                <a:solidFill>
                  <a:schemeClr val="accent1"/>
                </a:solidFill>
              </a:rPr>
              <a:t>овој</a:t>
            </a:r>
            <a:r>
              <a:rPr lang="en-US" dirty="0">
                <a:solidFill>
                  <a:schemeClr val="accent1"/>
                </a:solidFill>
              </a:rPr>
              <a:t> </a:t>
            </a:r>
            <a:r>
              <a:rPr lang="en-US" dirty="0" err="1">
                <a:solidFill>
                  <a:schemeClr val="accent1"/>
                </a:solidFill>
              </a:rPr>
              <a:t>процедури</a:t>
            </a:r>
            <a:r>
              <a:rPr lang="en-US" dirty="0">
                <a:solidFill>
                  <a:schemeClr val="accent1"/>
                </a:solidFill>
              </a:rPr>
              <a:t>, </a:t>
            </a:r>
            <a:r>
              <a:rPr lang="en-US" dirty="0" err="1">
                <a:solidFill>
                  <a:schemeClr val="accent1"/>
                </a:solidFill>
              </a:rPr>
              <a:t>као</a:t>
            </a:r>
            <a:r>
              <a:rPr lang="en-US" dirty="0">
                <a:solidFill>
                  <a:schemeClr val="accent1"/>
                </a:solidFill>
              </a:rPr>
              <a:t> и </a:t>
            </a:r>
            <a:r>
              <a:rPr lang="en-US" dirty="0" err="1">
                <a:solidFill>
                  <a:schemeClr val="accent1"/>
                </a:solidFill>
              </a:rPr>
              <a:t>прибављање</a:t>
            </a:r>
            <a:r>
              <a:rPr lang="en-US" dirty="0">
                <a:solidFill>
                  <a:schemeClr val="accent1"/>
                </a:solidFill>
              </a:rPr>
              <a:t> </a:t>
            </a:r>
            <a:r>
              <a:rPr lang="en-US" dirty="0" err="1">
                <a:solidFill>
                  <a:schemeClr val="accent1"/>
                </a:solidFill>
              </a:rPr>
              <a:t>услова</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пројектовање</a:t>
            </a:r>
            <a:r>
              <a:rPr lang="en-US" dirty="0">
                <a:solidFill>
                  <a:schemeClr val="accent1"/>
                </a:solidFill>
              </a:rPr>
              <a:t>, </a:t>
            </a:r>
            <a:r>
              <a:rPr lang="en-US" dirty="0" err="1">
                <a:solidFill>
                  <a:schemeClr val="accent1"/>
                </a:solidFill>
              </a:rPr>
              <a:t>односно</a:t>
            </a:r>
            <a:r>
              <a:rPr lang="en-US" dirty="0">
                <a:solidFill>
                  <a:schemeClr val="accent1"/>
                </a:solidFill>
              </a:rPr>
              <a:t> </a:t>
            </a:r>
            <a:r>
              <a:rPr lang="en-US" dirty="0" err="1">
                <a:solidFill>
                  <a:schemeClr val="accent1"/>
                </a:solidFill>
              </a:rPr>
              <a:t>прикључење</a:t>
            </a:r>
            <a:r>
              <a:rPr lang="en-US" dirty="0">
                <a:solidFill>
                  <a:schemeClr val="accent1"/>
                </a:solidFill>
              </a:rPr>
              <a:t> </a:t>
            </a:r>
            <a:r>
              <a:rPr lang="en-US" dirty="0" err="1">
                <a:solidFill>
                  <a:schemeClr val="accent1"/>
                </a:solidFill>
              </a:rPr>
              <a:t>објеката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инфраструктурну</a:t>
            </a:r>
            <a:r>
              <a:rPr lang="en-US" dirty="0">
                <a:solidFill>
                  <a:schemeClr val="accent1"/>
                </a:solidFill>
              </a:rPr>
              <a:t> </a:t>
            </a:r>
            <a:r>
              <a:rPr lang="en-US" dirty="0" err="1">
                <a:solidFill>
                  <a:schemeClr val="accent1"/>
                </a:solidFill>
              </a:rPr>
              <a:t>мрежу</a:t>
            </a:r>
            <a:r>
              <a:rPr lang="en-US" dirty="0">
                <a:solidFill>
                  <a:schemeClr val="accent1"/>
                </a:solidFill>
              </a:rPr>
              <a:t>, </a:t>
            </a:r>
            <a:r>
              <a:rPr lang="en-US" dirty="0" err="1">
                <a:solidFill>
                  <a:schemeClr val="accent1"/>
                </a:solidFill>
              </a:rPr>
              <a:t>прибављање</a:t>
            </a:r>
            <a:r>
              <a:rPr lang="en-US" dirty="0">
                <a:solidFill>
                  <a:schemeClr val="accent1"/>
                </a:solidFill>
              </a:rPr>
              <a:t> </a:t>
            </a:r>
            <a:r>
              <a:rPr lang="en-US" dirty="0" err="1">
                <a:solidFill>
                  <a:schemeClr val="accent1"/>
                </a:solidFill>
              </a:rPr>
              <a:t>сагласности</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техничку</a:t>
            </a:r>
            <a:r>
              <a:rPr lang="en-US" dirty="0">
                <a:solidFill>
                  <a:schemeClr val="accent1"/>
                </a:solidFill>
              </a:rPr>
              <a:t> </a:t>
            </a:r>
            <a:r>
              <a:rPr lang="en-US" dirty="0" err="1">
                <a:solidFill>
                  <a:schemeClr val="accent1"/>
                </a:solidFill>
              </a:rPr>
              <a:t>документацију</a:t>
            </a:r>
            <a:r>
              <a:rPr lang="en-US" dirty="0">
                <a:solidFill>
                  <a:schemeClr val="accent1"/>
                </a:solidFill>
              </a:rPr>
              <a:t> и </a:t>
            </a:r>
            <a:r>
              <a:rPr lang="en-US" dirty="0" err="1">
                <a:solidFill>
                  <a:schemeClr val="accent1"/>
                </a:solidFill>
              </a:rPr>
              <a:t>прибављање</a:t>
            </a:r>
            <a:r>
              <a:rPr lang="en-US" dirty="0">
                <a:solidFill>
                  <a:schemeClr val="accent1"/>
                </a:solidFill>
              </a:rPr>
              <a:t> </a:t>
            </a:r>
            <a:r>
              <a:rPr lang="en-US" dirty="0" err="1">
                <a:solidFill>
                  <a:schemeClr val="accent1"/>
                </a:solidFill>
              </a:rPr>
              <a:t>исправа</a:t>
            </a:r>
            <a:r>
              <a:rPr lang="en-US" dirty="0">
                <a:solidFill>
                  <a:schemeClr val="accent1"/>
                </a:solidFill>
              </a:rPr>
              <a:t> и </a:t>
            </a:r>
            <a:r>
              <a:rPr lang="en-US" dirty="0" err="1">
                <a:solidFill>
                  <a:schemeClr val="accent1"/>
                </a:solidFill>
              </a:rPr>
              <a:t>других</a:t>
            </a:r>
            <a:r>
              <a:rPr lang="en-US" dirty="0">
                <a:solidFill>
                  <a:schemeClr val="accent1"/>
                </a:solidFill>
              </a:rPr>
              <a:t> </a:t>
            </a:r>
            <a:r>
              <a:rPr lang="en-US" dirty="0" err="1">
                <a:solidFill>
                  <a:schemeClr val="accent1"/>
                </a:solidFill>
              </a:rPr>
              <a:t>докумената</a:t>
            </a:r>
            <a:r>
              <a:rPr lang="en-US" dirty="0">
                <a:solidFill>
                  <a:schemeClr val="accent1"/>
                </a:solidFill>
              </a:rPr>
              <a:t> </a:t>
            </a:r>
            <a:r>
              <a:rPr lang="en-US" dirty="0" err="1">
                <a:solidFill>
                  <a:schemeClr val="accent1"/>
                </a:solidFill>
              </a:rPr>
              <a:t>које</a:t>
            </a:r>
            <a:r>
              <a:rPr lang="en-US" dirty="0">
                <a:solidFill>
                  <a:schemeClr val="accent1"/>
                </a:solidFill>
              </a:rPr>
              <a:t> </a:t>
            </a:r>
            <a:r>
              <a:rPr lang="en-US" dirty="0" err="1">
                <a:solidFill>
                  <a:schemeClr val="accent1"/>
                </a:solidFill>
              </a:rPr>
              <a:t>издају</a:t>
            </a:r>
            <a:r>
              <a:rPr lang="en-US" dirty="0">
                <a:solidFill>
                  <a:schemeClr val="accent1"/>
                </a:solidFill>
              </a:rPr>
              <a:t> </a:t>
            </a:r>
            <a:r>
              <a:rPr lang="en-US" dirty="0" err="1">
                <a:solidFill>
                  <a:schemeClr val="accent1"/>
                </a:solidFill>
              </a:rPr>
              <a:t>имаоци</a:t>
            </a:r>
            <a:r>
              <a:rPr lang="en-US" dirty="0">
                <a:solidFill>
                  <a:schemeClr val="accent1"/>
                </a:solidFill>
              </a:rPr>
              <a:t> </a:t>
            </a:r>
            <a:r>
              <a:rPr lang="en-US" dirty="0" err="1">
                <a:solidFill>
                  <a:schemeClr val="accent1"/>
                </a:solidFill>
              </a:rPr>
              <a:t>јавних</a:t>
            </a:r>
            <a:r>
              <a:rPr lang="en-US" dirty="0">
                <a:solidFill>
                  <a:schemeClr val="accent1"/>
                </a:solidFill>
              </a:rPr>
              <a:t> </a:t>
            </a:r>
            <a:r>
              <a:rPr lang="en-US" dirty="0" err="1">
                <a:solidFill>
                  <a:schemeClr val="accent1"/>
                </a:solidFill>
              </a:rPr>
              <a:t>овлашћења</a:t>
            </a:r>
            <a:r>
              <a:rPr lang="en-US" dirty="0">
                <a:solidFill>
                  <a:schemeClr val="accent1"/>
                </a:solidFill>
              </a:rPr>
              <a:t>, а </a:t>
            </a:r>
            <a:r>
              <a:rPr lang="en-US" dirty="0" err="1">
                <a:solidFill>
                  <a:schemeClr val="accent1"/>
                </a:solidFill>
              </a:rPr>
              <a:t>услов</a:t>
            </a:r>
            <a:r>
              <a:rPr lang="en-US" dirty="0">
                <a:solidFill>
                  <a:schemeClr val="accent1"/>
                </a:solidFill>
              </a:rPr>
              <a:t> </a:t>
            </a:r>
            <a:r>
              <a:rPr lang="en-US" dirty="0" err="1">
                <a:solidFill>
                  <a:schemeClr val="accent1"/>
                </a:solidFill>
              </a:rPr>
              <a:t>су</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изградњу</a:t>
            </a:r>
            <a:r>
              <a:rPr lang="en-US" dirty="0">
                <a:solidFill>
                  <a:schemeClr val="accent1"/>
                </a:solidFill>
              </a:rPr>
              <a:t> </a:t>
            </a:r>
            <a:r>
              <a:rPr lang="en-US" dirty="0" err="1">
                <a:solidFill>
                  <a:schemeClr val="accent1"/>
                </a:solidFill>
              </a:rPr>
              <a:t>објеката</a:t>
            </a:r>
            <a:r>
              <a:rPr lang="en-US" dirty="0">
                <a:solidFill>
                  <a:schemeClr val="accent1"/>
                </a:solidFill>
              </a:rPr>
              <a:t>, </a:t>
            </a:r>
            <a:r>
              <a:rPr lang="en-US" dirty="0" err="1">
                <a:solidFill>
                  <a:schemeClr val="accent1"/>
                </a:solidFill>
              </a:rPr>
              <a:t>односно</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издавање</a:t>
            </a:r>
            <a:r>
              <a:rPr lang="en-US" dirty="0">
                <a:solidFill>
                  <a:schemeClr val="accent1"/>
                </a:solidFill>
              </a:rPr>
              <a:t> </a:t>
            </a:r>
            <a:r>
              <a:rPr lang="en-US" dirty="0" err="1">
                <a:solidFill>
                  <a:schemeClr val="accent1"/>
                </a:solidFill>
              </a:rPr>
              <a:t>локацијских</a:t>
            </a:r>
            <a:r>
              <a:rPr lang="en-US" dirty="0">
                <a:solidFill>
                  <a:schemeClr val="accent1"/>
                </a:solidFill>
              </a:rPr>
              <a:t> </a:t>
            </a:r>
            <a:r>
              <a:rPr lang="en-US" dirty="0" err="1">
                <a:solidFill>
                  <a:schemeClr val="accent1"/>
                </a:solidFill>
              </a:rPr>
              <a:t>услова</a:t>
            </a:r>
            <a:r>
              <a:rPr lang="en-US" dirty="0">
                <a:solidFill>
                  <a:schemeClr val="accent1"/>
                </a:solidFill>
              </a:rPr>
              <a:t>, </a:t>
            </a:r>
            <a:r>
              <a:rPr lang="en-US" dirty="0" err="1">
                <a:solidFill>
                  <a:schemeClr val="accent1"/>
                </a:solidFill>
              </a:rPr>
              <a:t>грађевинске</a:t>
            </a:r>
            <a:r>
              <a:rPr lang="en-US" dirty="0">
                <a:solidFill>
                  <a:schemeClr val="accent1"/>
                </a:solidFill>
              </a:rPr>
              <a:t> и </a:t>
            </a:r>
            <a:r>
              <a:rPr lang="en-US" dirty="0" err="1">
                <a:solidFill>
                  <a:schemeClr val="accent1"/>
                </a:solidFill>
              </a:rPr>
              <a:t>употребне</a:t>
            </a:r>
            <a:r>
              <a:rPr lang="en-US" dirty="0">
                <a:solidFill>
                  <a:schemeClr val="accent1"/>
                </a:solidFill>
              </a:rPr>
              <a:t> </a:t>
            </a:r>
            <a:r>
              <a:rPr lang="en-US" dirty="0" err="1">
                <a:solidFill>
                  <a:schemeClr val="accent1"/>
                </a:solidFill>
              </a:rPr>
              <a:t>дозволе</a:t>
            </a:r>
            <a:r>
              <a:rPr lang="en-US" dirty="0">
                <a:solidFill>
                  <a:schemeClr val="accent1"/>
                </a:solidFill>
              </a:rPr>
              <a:t> </a:t>
            </a:r>
            <a:r>
              <a:rPr lang="en-US" dirty="0" err="1">
                <a:solidFill>
                  <a:schemeClr val="accent1"/>
                </a:solidFill>
              </a:rPr>
              <a:t>из</a:t>
            </a:r>
            <a:r>
              <a:rPr lang="en-US" dirty="0">
                <a:solidFill>
                  <a:schemeClr val="accent1"/>
                </a:solidFill>
              </a:rPr>
              <a:t> </a:t>
            </a:r>
            <a:r>
              <a:rPr lang="en-US" dirty="0" err="1">
                <a:solidFill>
                  <a:schemeClr val="accent1"/>
                </a:solidFill>
              </a:rPr>
              <a:t>њихове</a:t>
            </a:r>
            <a:r>
              <a:rPr lang="en-US" dirty="0">
                <a:solidFill>
                  <a:schemeClr val="accent1"/>
                </a:solidFill>
              </a:rPr>
              <a:t> </a:t>
            </a:r>
            <a:r>
              <a:rPr lang="en-US" dirty="0" err="1">
                <a:solidFill>
                  <a:schemeClr val="accent1"/>
                </a:solidFill>
              </a:rPr>
              <a:t>надлежности</a:t>
            </a:r>
            <a:r>
              <a:rPr lang="sr-Cyrl-RS" dirty="0">
                <a:solidFill>
                  <a:schemeClr val="accent1"/>
                </a:solidFill>
              </a:rPr>
              <a:t>. Када употребна дозвола није издата у поступку обједињене процедуре подаци о објекту </a:t>
            </a:r>
            <a:r>
              <a:rPr lang="en-US" dirty="0" err="1">
                <a:solidFill>
                  <a:schemeClr val="accent1"/>
                </a:solidFill>
              </a:rPr>
              <a:t>уписују</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основу</a:t>
            </a:r>
            <a:r>
              <a:rPr lang="en-US" dirty="0">
                <a:solidFill>
                  <a:schemeClr val="accent1"/>
                </a:solidFill>
              </a:rPr>
              <a:t> </a:t>
            </a:r>
            <a:r>
              <a:rPr lang="en-US" dirty="0" err="1">
                <a:solidFill>
                  <a:schemeClr val="accent1"/>
                </a:solidFill>
              </a:rPr>
              <a:t>елабората</a:t>
            </a:r>
            <a:r>
              <a:rPr lang="en-US" dirty="0">
                <a:solidFill>
                  <a:schemeClr val="accent1"/>
                </a:solidFill>
              </a:rPr>
              <a:t> </a:t>
            </a:r>
            <a:r>
              <a:rPr lang="en-US" dirty="0" err="1">
                <a:solidFill>
                  <a:schemeClr val="accent1"/>
                </a:solidFill>
              </a:rPr>
              <a:t>премера</a:t>
            </a:r>
            <a:r>
              <a:rPr lang="en-US" dirty="0">
                <a:solidFill>
                  <a:schemeClr val="accent1"/>
                </a:solidFill>
              </a:rPr>
              <a:t>, </a:t>
            </a:r>
            <a:r>
              <a:rPr lang="en-US" dirty="0" err="1">
                <a:solidFill>
                  <a:schemeClr val="accent1"/>
                </a:solidFill>
              </a:rPr>
              <a:t>односно</a:t>
            </a:r>
            <a:r>
              <a:rPr lang="en-US" dirty="0">
                <a:solidFill>
                  <a:schemeClr val="accent1"/>
                </a:solidFill>
              </a:rPr>
              <a:t> </a:t>
            </a:r>
            <a:r>
              <a:rPr lang="en-US" dirty="0" err="1">
                <a:solidFill>
                  <a:schemeClr val="accent1"/>
                </a:solidFill>
              </a:rPr>
              <a:t>елабората</a:t>
            </a:r>
            <a:r>
              <a:rPr lang="en-US" dirty="0">
                <a:solidFill>
                  <a:schemeClr val="accent1"/>
                </a:solidFill>
              </a:rPr>
              <a:t> </a:t>
            </a:r>
            <a:r>
              <a:rPr lang="en-US" dirty="0" err="1">
                <a:solidFill>
                  <a:schemeClr val="accent1"/>
                </a:solidFill>
              </a:rPr>
              <a:t>геодетских</a:t>
            </a:r>
            <a:r>
              <a:rPr lang="en-US" dirty="0">
                <a:solidFill>
                  <a:schemeClr val="accent1"/>
                </a:solidFill>
              </a:rPr>
              <a:t> </a:t>
            </a:r>
            <a:r>
              <a:rPr lang="en-US" dirty="0" err="1">
                <a:solidFill>
                  <a:schemeClr val="accent1"/>
                </a:solidFill>
              </a:rPr>
              <a:t>радова</a:t>
            </a:r>
            <a:r>
              <a:rPr lang="en-US" dirty="0">
                <a:solidFill>
                  <a:schemeClr val="accent1"/>
                </a:solidFill>
              </a:rPr>
              <a:t> и </a:t>
            </a:r>
            <a:r>
              <a:rPr lang="en-US" dirty="0" err="1">
                <a:solidFill>
                  <a:schemeClr val="accent1"/>
                </a:solidFill>
              </a:rPr>
              <a:t>техничке</a:t>
            </a:r>
            <a:r>
              <a:rPr lang="en-US" dirty="0">
                <a:solidFill>
                  <a:schemeClr val="accent1"/>
                </a:solidFill>
              </a:rPr>
              <a:t> </a:t>
            </a:r>
            <a:r>
              <a:rPr lang="en-US" dirty="0" err="1">
                <a:solidFill>
                  <a:schemeClr val="accent1"/>
                </a:solidFill>
              </a:rPr>
              <a:t>документације</a:t>
            </a:r>
            <a:r>
              <a:rPr lang="en-US" dirty="0">
                <a:solidFill>
                  <a:schemeClr val="accent1"/>
                </a:solidFill>
              </a:rPr>
              <a:t> </a:t>
            </a:r>
            <a:r>
              <a:rPr lang="en-US" dirty="0" err="1">
                <a:solidFill>
                  <a:schemeClr val="accent1"/>
                </a:solidFill>
              </a:rPr>
              <a:t>ако</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објекат</a:t>
            </a:r>
            <a:r>
              <a:rPr lang="en-US" dirty="0">
                <a:solidFill>
                  <a:schemeClr val="accent1"/>
                </a:solidFill>
              </a:rPr>
              <a:t> </a:t>
            </a:r>
            <a:r>
              <a:rPr lang="en-US" dirty="0" err="1">
                <a:solidFill>
                  <a:schemeClr val="accent1"/>
                </a:solidFill>
              </a:rPr>
              <a:t>издата</a:t>
            </a:r>
            <a:r>
              <a:rPr lang="en-US" dirty="0">
                <a:solidFill>
                  <a:schemeClr val="accent1"/>
                </a:solidFill>
              </a:rPr>
              <a:t> </a:t>
            </a:r>
            <a:r>
              <a:rPr lang="en-US" dirty="0" err="1">
                <a:solidFill>
                  <a:schemeClr val="accent1"/>
                </a:solidFill>
              </a:rPr>
              <a:t>грађевинска</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употребна</a:t>
            </a:r>
            <a:r>
              <a:rPr lang="en-US" dirty="0">
                <a:solidFill>
                  <a:schemeClr val="accent1"/>
                </a:solidFill>
              </a:rPr>
              <a:t> </a:t>
            </a:r>
            <a:r>
              <a:rPr lang="en-US" dirty="0" err="1">
                <a:solidFill>
                  <a:schemeClr val="accent1"/>
                </a:solidFill>
              </a:rPr>
              <a:t>дозвола</a:t>
            </a:r>
            <a:r>
              <a:rPr lang="sr-Cyrl-RS" dirty="0">
                <a:solidFill>
                  <a:schemeClr val="accent1"/>
                </a:solidFill>
              </a:rPr>
              <a:t>. Посебне делови обејкта за које је издата употребна дозвола ван поступка обједињене процедуре  уписују се на основу података из  употребене дозволе или техничке документације на основу које је издата употребна и грађевинска дозвола, уверења надлежног органа или налаза и  мишљења судског вештака. Поред изнетог, упис посебних делова обејкта може се вршити и на основу  преузетих података из  </a:t>
            </a:r>
            <a:r>
              <a:rPr lang="en-US" dirty="0" err="1">
                <a:solidFill>
                  <a:schemeClr val="accent1"/>
                </a:solidFill>
              </a:rPr>
              <a:t>земљишне</a:t>
            </a:r>
            <a:r>
              <a:rPr lang="en-US" dirty="0">
                <a:solidFill>
                  <a:schemeClr val="accent1"/>
                </a:solidFill>
              </a:rPr>
              <a:t> </a:t>
            </a:r>
            <a:r>
              <a:rPr lang="en-US" dirty="0" err="1">
                <a:solidFill>
                  <a:schemeClr val="accent1"/>
                </a:solidFill>
              </a:rPr>
              <a:t>књиге</a:t>
            </a:r>
            <a:r>
              <a:rPr lang="en-US" dirty="0">
                <a:solidFill>
                  <a:schemeClr val="accent1"/>
                </a:solidFill>
              </a:rPr>
              <a:t>, </a:t>
            </a:r>
            <a:r>
              <a:rPr lang="en-US" dirty="0" err="1">
                <a:solidFill>
                  <a:schemeClr val="accent1"/>
                </a:solidFill>
              </a:rPr>
              <a:t>књиге</a:t>
            </a:r>
            <a:r>
              <a:rPr lang="en-US" dirty="0">
                <a:solidFill>
                  <a:schemeClr val="accent1"/>
                </a:solidFill>
              </a:rPr>
              <a:t> </a:t>
            </a:r>
            <a:r>
              <a:rPr lang="en-US" dirty="0" err="1">
                <a:solidFill>
                  <a:schemeClr val="accent1"/>
                </a:solidFill>
              </a:rPr>
              <a:t>тапија</a:t>
            </a:r>
            <a:r>
              <a:rPr lang="en-US" dirty="0">
                <a:solidFill>
                  <a:schemeClr val="accent1"/>
                </a:solidFill>
              </a:rPr>
              <a:t>, </a:t>
            </a:r>
            <a:r>
              <a:rPr lang="en-US" dirty="0" err="1">
                <a:solidFill>
                  <a:schemeClr val="accent1"/>
                </a:solidFill>
              </a:rPr>
              <a:t>интабулационе</a:t>
            </a:r>
            <a:r>
              <a:rPr lang="en-US" dirty="0">
                <a:solidFill>
                  <a:schemeClr val="accent1"/>
                </a:solidFill>
              </a:rPr>
              <a:t> </a:t>
            </a:r>
            <a:r>
              <a:rPr lang="en-US" dirty="0" err="1">
                <a:solidFill>
                  <a:schemeClr val="accent1"/>
                </a:solidFill>
              </a:rPr>
              <a:t>књиге</a:t>
            </a:r>
            <a:r>
              <a:rPr lang="en-US" dirty="0">
                <a:solidFill>
                  <a:schemeClr val="accent1"/>
                </a:solidFill>
              </a:rPr>
              <a:t> и </a:t>
            </a:r>
            <a:r>
              <a:rPr lang="en-US" dirty="0" err="1">
                <a:solidFill>
                  <a:schemeClr val="accent1"/>
                </a:solidFill>
              </a:rPr>
              <a:t>књиге</a:t>
            </a:r>
            <a:r>
              <a:rPr lang="en-US" dirty="0">
                <a:solidFill>
                  <a:schemeClr val="accent1"/>
                </a:solidFill>
              </a:rPr>
              <a:t> </a:t>
            </a:r>
            <a:r>
              <a:rPr lang="en-US" dirty="0" err="1">
                <a:solidFill>
                  <a:schemeClr val="accent1"/>
                </a:solidFill>
              </a:rPr>
              <a:t>продатих</a:t>
            </a:r>
            <a:r>
              <a:rPr lang="en-US" dirty="0">
                <a:solidFill>
                  <a:schemeClr val="accent1"/>
                </a:solidFill>
              </a:rPr>
              <a:t> </a:t>
            </a:r>
            <a:r>
              <a:rPr lang="en-US" dirty="0" err="1">
                <a:solidFill>
                  <a:schemeClr val="accent1"/>
                </a:solidFill>
              </a:rPr>
              <a:t>друштвених</a:t>
            </a:r>
            <a:r>
              <a:rPr lang="en-US" dirty="0">
                <a:solidFill>
                  <a:schemeClr val="accent1"/>
                </a:solidFill>
              </a:rPr>
              <a:t> </a:t>
            </a:r>
            <a:r>
              <a:rPr lang="en-US" dirty="0" err="1">
                <a:solidFill>
                  <a:schemeClr val="accent1"/>
                </a:solidFill>
              </a:rPr>
              <a:t>станова</a:t>
            </a:r>
            <a:r>
              <a:rPr lang="en-US" dirty="0">
                <a:solidFill>
                  <a:schemeClr val="accent1"/>
                </a:solidFill>
              </a:rPr>
              <a:t> </a:t>
            </a:r>
            <a:r>
              <a:rPr lang="en-US" dirty="0" err="1">
                <a:solidFill>
                  <a:schemeClr val="accent1"/>
                </a:solidFill>
              </a:rPr>
              <a:t>са</a:t>
            </a:r>
            <a:r>
              <a:rPr lang="en-US" dirty="0">
                <a:solidFill>
                  <a:schemeClr val="accent1"/>
                </a:solidFill>
              </a:rPr>
              <a:t> </a:t>
            </a:r>
            <a:r>
              <a:rPr lang="en-US" dirty="0" err="1">
                <a:solidFill>
                  <a:schemeClr val="accent1"/>
                </a:solidFill>
              </a:rPr>
              <a:t>хипотеком</a:t>
            </a:r>
            <a:r>
              <a:rPr lang="sr-Cyrl-RS" dirty="0">
                <a:solidFill>
                  <a:schemeClr val="accent1"/>
                </a:solidFill>
              </a:rPr>
              <a:t>.</a:t>
            </a:r>
            <a:r>
              <a:rPr lang="en-US" dirty="0">
                <a:solidFill>
                  <a:schemeClr val="accent1"/>
                </a:solidFill>
              </a:rPr>
              <a:t> </a:t>
            </a:r>
            <a:r>
              <a:rPr lang="en-US" dirty="0" err="1">
                <a:solidFill>
                  <a:schemeClr val="accent1"/>
                </a:solidFill>
              </a:rPr>
              <a:t>Када</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објекат</a:t>
            </a:r>
            <a:r>
              <a:rPr lang="en-US" dirty="0">
                <a:solidFill>
                  <a:schemeClr val="accent1"/>
                </a:solidFill>
              </a:rPr>
              <a:t> </a:t>
            </a:r>
            <a:r>
              <a:rPr lang="en-US" dirty="0" err="1">
                <a:solidFill>
                  <a:schemeClr val="accent1"/>
                </a:solidFill>
              </a:rPr>
              <a:t>није</a:t>
            </a:r>
            <a:r>
              <a:rPr lang="en-US" dirty="0">
                <a:solidFill>
                  <a:schemeClr val="accent1"/>
                </a:solidFill>
              </a:rPr>
              <a:t> </a:t>
            </a:r>
            <a:r>
              <a:rPr lang="en-US" dirty="0" err="1">
                <a:solidFill>
                  <a:schemeClr val="accent1"/>
                </a:solidFill>
              </a:rPr>
              <a:t>издата</a:t>
            </a:r>
            <a:r>
              <a:rPr lang="en-US" dirty="0">
                <a:solidFill>
                  <a:schemeClr val="accent1"/>
                </a:solidFill>
              </a:rPr>
              <a:t> </a:t>
            </a:r>
            <a:r>
              <a:rPr lang="en-US" dirty="0" err="1">
                <a:solidFill>
                  <a:schemeClr val="accent1"/>
                </a:solidFill>
              </a:rPr>
              <a:t>грађевинска</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употребна</a:t>
            </a:r>
            <a:r>
              <a:rPr lang="en-US" dirty="0">
                <a:solidFill>
                  <a:schemeClr val="accent1"/>
                </a:solidFill>
              </a:rPr>
              <a:t> </a:t>
            </a:r>
            <a:r>
              <a:rPr lang="en-US" dirty="0" err="1">
                <a:solidFill>
                  <a:schemeClr val="accent1"/>
                </a:solidFill>
              </a:rPr>
              <a:t>дозвола</a:t>
            </a:r>
            <a:r>
              <a:rPr lang="en-US" dirty="0">
                <a:solidFill>
                  <a:schemeClr val="accent1"/>
                </a:solidFill>
              </a:rPr>
              <a:t>, </a:t>
            </a:r>
            <a:r>
              <a:rPr lang="en-US" dirty="0" err="1">
                <a:solidFill>
                  <a:schemeClr val="accent1"/>
                </a:solidFill>
              </a:rPr>
              <a:t>када</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објекат</a:t>
            </a:r>
            <a:r>
              <a:rPr lang="en-US" dirty="0">
                <a:solidFill>
                  <a:schemeClr val="accent1"/>
                </a:solidFill>
              </a:rPr>
              <a:t> </a:t>
            </a:r>
            <a:r>
              <a:rPr lang="en-US" dirty="0" err="1">
                <a:solidFill>
                  <a:schemeClr val="accent1"/>
                </a:solidFill>
              </a:rPr>
              <a:t>изграђен</a:t>
            </a:r>
            <a:r>
              <a:rPr lang="en-US" dirty="0">
                <a:solidFill>
                  <a:schemeClr val="accent1"/>
                </a:solidFill>
              </a:rPr>
              <a:t> </a:t>
            </a:r>
            <a:r>
              <a:rPr lang="en-US" dirty="0" err="1">
                <a:solidFill>
                  <a:schemeClr val="accent1"/>
                </a:solidFill>
              </a:rPr>
              <a:t>прекорачењем</a:t>
            </a:r>
            <a:r>
              <a:rPr lang="en-US" dirty="0">
                <a:solidFill>
                  <a:schemeClr val="accent1"/>
                </a:solidFill>
              </a:rPr>
              <a:t> </a:t>
            </a:r>
            <a:r>
              <a:rPr lang="en-US" dirty="0" err="1">
                <a:solidFill>
                  <a:schemeClr val="accent1"/>
                </a:solidFill>
              </a:rPr>
              <a:t>овлашћења</a:t>
            </a:r>
            <a:r>
              <a:rPr lang="en-US" dirty="0">
                <a:solidFill>
                  <a:schemeClr val="accent1"/>
                </a:solidFill>
              </a:rPr>
              <a:t> </a:t>
            </a:r>
            <a:r>
              <a:rPr lang="en-US" dirty="0" err="1">
                <a:solidFill>
                  <a:schemeClr val="accent1"/>
                </a:solidFill>
              </a:rPr>
              <a:t>из</a:t>
            </a:r>
            <a:r>
              <a:rPr lang="en-US" dirty="0">
                <a:solidFill>
                  <a:schemeClr val="accent1"/>
                </a:solidFill>
              </a:rPr>
              <a:t> </a:t>
            </a:r>
            <a:r>
              <a:rPr lang="en-US" dirty="0" err="1">
                <a:solidFill>
                  <a:schemeClr val="accent1"/>
                </a:solidFill>
              </a:rPr>
              <a:t>грађевинске</a:t>
            </a:r>
            <a:r>
              <a:rPr lang="en-US" dirty="0">
                <a:solidFill>
                  <a:schemeClr val="accent1"/>
                </a:solidFill>
              </a:rPr>
              <a:t> </a:t>
            </a:r>
            <a:r>
              <a:rPr lang="en-US" dirty="0" err="1">
                <a:solidFill>
                  <a:schemeClr val="accent1"/>
                </a:solidFill>
              </a:rPr>
              <a:t>дозволе</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објекат</a:t>
            </a:r>
            <a:r>
              <a:rPr lang="en-US" dirty="0">
                <a:solidFill>
                  <a:schemeClr val="accent1"/>
                </a:solidFill>
              </a:rPr>
              <a:t> </a:t>
            </a:r>
            <a:r>
              <a:rPr lang="en-US" dirty="0" err="1">
                <a:solidFill>
                  <a:schemeClr val="accent1"/>
                </a:solidFill>
              </a:rPr>
              <a:t>привремени</a:t>
            </a:r>
            <a:r>
              <a:rPr lang="en-US" dirty="0">
                <a:solidFill>
                  <a:schemeClr val="accent1"/>
                </a:solidFill>
              </a:rPr>
              <a:t>, </a:t>
            </a:r>
            <a:r>
              <a:rPr lang="en-US" dirty="0" err="1">
                <a:solidFill>
                  <a:schemeClr val="accent1"/>
                </a:solidFill>
              </a:rPr>
              <a:t>уписује</a:t>
            </a:r>
            <a:r>
              <a:rPr lang="en-US" dirty="0">
                <a:solidFill>
                  <a:schemeClr val="accent1"/>
                </a:solidFill>
              </a:rPr>
              <a:t> </a:t>
            </a:r>
            <a:r>
              <a:rPr lang="en-US" dirty="0" err="1">
                <a:solidFill>
                  <a:schemeClr val="accent1"/>
                </a:solidFill>
              </a:rPr>
              <a:t>се</a:t>
            </a:r>
            <a:r>
              <a:rPr lang="en-US" dirty="0">
                <a:solidFill>
                  <a:schemeClr val="accent1"/>
                </a:solidFill>
              </a:rPr>
              <a:t> и </a:t>
            </a:r>
            <a:r>
              <a:rPr lang="en-US" dirty="0" err="1">
                <a:solidFill>
                  <a:schemeClr val="accent1"/>
                </a:solidFill>
              </a:rPr>
              <a:t>одговарајућа</a:t>
            </a:r>
            <a:r>
              <a:rPr lang="en-US" dirty="0">
                <a:solidFill>
                  <a:schemeClr val="accent1"/>
                </a:solidFill>
              </a:rPr>
              <a:t> </a:t>
            </a:r>
            <a:r>
              <a:rPr lang="en-US" dirty="0" err="1">
                <a:solidFill>
                  <a:schemeClr val="accent1"/>
                </a:solidFill>
              </a:rPr>
              <a:t>забележба</a:t>
            </a:r>
            <a:r>
              <a:rPr lang="en-US" dirty="0">
                <a:solidFill>
                  <a:schemeClr val="accent1"/>
                </a:solidFill>
              </a:rPr>
              <a:t> </a:t>
            </a:r>
            <a:r>
              <a:rPr lang="sr-Cyrl-RS" dirty="0">
                <a:solidFill>
                  <a:schemeClr val="accent1"/>
                </a:solidFill>
              </a:rPr>
              <a:t>у катастар непокретности</a:t>
            </a:r>
            <a:r>
              <a:rPr lang="en-US" dirty="0">
                <a:solidFill>
                  <a:schemeClr val="accent1"/>
                </a:solidFill>
              </a:rPr>
              <a:t>. </a:t>
            </a:r>
          </a:p>
          <a:p>
            <a:endParaRPr lang="en-US" dirty="0"/>
          </a:p>
        </p:txBody>
      </p:sp>
    </p:spTree>
    <p:extLst>
      <p:ext uri="{BB962C8B-B14F-4D97-AF65-F5344CB8AC3E}">
        <p14:creationId xmlns:p14="http://schemas.microsoft.com/office/powerpoint/2010/main" val="230141733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393371"/>
          </a:xfrm>
        </p:spPr>
        <p:txBody>
          <a:bodyPr>
            <a:normAutofit fontScale="90000"/>
          </a:bodyPr>
          <a:lstStyle/>
          <a:p>
            <a:r>
              <a:rPr lang="sr-Latn-RS" b="1" dirty="0" smtClean="0"/>
              <a:t/>
            </a:r>
            <a:br>
              <a:rPr lang="sr-Latn-RS" b="1" dirty="0" smtClean="0"/>
            </a:br>
            <a:r>
              <a:rPr lang="sr-Latn-RS" b="1" dirty="0" smtClean="0"/>
              <a:t>IV </a:t>
            </a:r>
            <a:r>
              <a:rPr lang="sr-Cyrl-RS" b="1" dirty="0"/>
              <a:t>Врсте уписа у катастар непокретности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70000" lnSpcReduction="20000"/>
          </a:bodyPr>
          <a:lstStyle/>
          <a:p>
            <a:pPr algn="just"/>
            <a:r>
              <a:rPr lang="sr-Cyrl-RS" dirty="0">
                <a:solidFill>
                  <a:schemeClr val="accent1"/>
                </a:solidFill>
              </a:rPr>
              <a:t>На основу правноснажног решења о озакоњењу и елабората геодетских радова  у смислу одредби Закона о</a:t>
            </a:r>
            <a:r>
              <a:rPr lang="en-US" dirty="0">
                <a:solidFill>
                  <a:schemeClr val="accent1"/>
                </a:solidFill>
              </a:rPr>
              <a:t> </a:t>
            </a:r>
            <a:r>
              <a:rPr lang="en-US" dirty="0" err="1">
                <a:solidFill>
                  <a:schemeClr val="accent1"/>
                </a:solidFill>
              </a:rPr>
              <a:t>озакоњењу</a:t>
            </a:r>
            <a:r>
              <a:rPr lang="en-US" dirty="0">
                <a:solidFill>
                  <a:schemeClr val="accent1"/>
                </a:solidFill>
              </a:rPr>
              <a:t> </a:t>
            </a:r>
            <a:r>
              <a:rPr lang="en-US" dirty="0" err="1">
                <a:solidFill>
                  <a:schemeClr val="accent1"/>
                </a:solidFill>
              </a:rPr>
              <a:t>објеката</a:t>
            </a:r>
            <a:r>
              <a:rPr lang="en-US" dirty="0">
                <a:solidFill>
                  <a:schemeClr val="accent1"/>
                </a:solidFill>
              </a:rPr>
              <a:t> ("</a:t>
            </a:r>
            <a:r>
              <a:rPr lang="en-US" dirty="0" err="1">
                <a:solidFill>
                  <a:schemeClr val="accent1"/>
                </a:solidFill>
              </a:rPr>
              <a:t>Сл</a:t>
            </a:r>
            <a:r>
              <a:rPr lang="en-US" dirty="0">
                <a:solidFill>
                  <a:schemeClr val="accent1"/>
                </a:solidFill>
              </a:rPr>
              <a:t>. </a:t>
            </a:r>
            <a:r>
              <a:rPr lang="en-US" dirty="0" err="1">
                <a:solidFill>
                  <a:schemeClr val="accent1"/>
                </a:solidFill>
              </a:rPr>
              <a:t>гласник</a:t>
            </a:r>
            <a:r>
              <a:rPr lang="en-US" dirty="0">
                <a:solidFill>
                  <a:schemeClr val="accent1"/>
                </a:solidFill>
              </a:rPr>
              <a:t> РС", </a:t>
            </a:r>
            <a:r>
              <a:rPr lang="en-US" dirty="0" err="1">
                <a:solidFill>
                  <a:schemeClr val="accent1"/>
                </a:solidFill>
              </a:rPr>
              <a:t>бр</a:t>
            </a:r>
            <a:r>
              <a:rPr lang="en-US" dirty="0">
                <a:solidFill>
                  <a:schemeClr val="accent1"/>
                </a:solidFill>
              </a:rPr>
              <a:t>. 96/2015) </a:t>
            </a:r>
            <a:r>
              <a:rPr lang="en-US" dirty="0" err="1">
                <a:solidFill>
                  <a:schemeClr val="accent1"/>
                </a:solidFill>
              </a:rPr>
              <a:t>Орган</a:t>
            </a:r>
            <a:r>
              <a:rPr lang="en-US" dirty="0">
                <a:solidFill>
                  <a:schemeClr val="accent1"/>
                </a:solidFill>
              </a:rPr>
              <a:t> </a:t>
            </a:r>
            <a:r>
              <a:rPr lang="en-US" dirty="0" err="1">
                <a:solidFill>
                  <a:schemeClr val="accent1"/>
                </a:solidFill>
              </a:rPr>
              <a:t>надлежан</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послове</a:t>
            </a:r>
            <a:r>
              <a:rPr lang="en-US" dirty="0">
                <a:solidFill>
                  <a:schemeClr val="accent1"/>
                </a:solidFill>
              </a:rPr>
              <a:t> </a:t>
            </a:r>
            <a:r>
              <a:rPr lang="en-US" dirty="0" err="1">
                <a:solidFill>
                  <a:schemeClr val="accent1"/>
                </a:solidFill>
              </a:rPr>
              <a:t>државног</a:t>
            </a:r>
            <a:r>
              <a:rPr lang="en-US" dirty="0">
                <a:solidFill>
                  <a:schemeClr val="accent1"/>
                </a:solidFill>
              </a:rPr>
              <a:t> </a:t>
            </a:r>
            <a:r>
              <a:rPr lang="en-US" dirty="0" err="1">
                <a:solidFill>
                  <a:schemeClr val="accent1"/>
                </a:solidFill>
              </a:rPr>
              <a:t>премера</a:t>
            </a:r>
            <a:r>
              <a:rPr lang="en-US" dirty="0">
                <a:solidFill>
                  <a:schemeClr val="accent1"/>
                </a:solidFill>
              </a:rPr>
              <a:t> и </a:t>
            </a:r>
            <a:r>
              <a:rPr lang="en-US" dirty="0" err="1">
                <a:solidFill>
                  <a:schemeClr val="accent1"/>
                </a:solidFill>
              </a:rPr>
              <a:t>катастра</a:t>
            </a:r>
            <a:r>
              <a:rPr lang="en-US" dirty="0">
                <a:solidFill>
                  <a:schemeClr val="accent1"/>
                </a:solidFill>
              </a:rPr>
              <a:t> </a:t>
            </a:r>
            <a:r>
              <a:rPr lang="en-US" dirty="0" err="1">
                <a:solidFill>
                  <a:schemeClr val="accent1"/>
                </a:solidFill>
              </a:rPr>
              <a:t>доноси</a:t>
            </a:r>
            <a:r>
              <a:rPr lang="en-US" dirty="0">
                <a:solidFill>
                  <a:schemeClr val="accent1"/>
                </a:solidFill>
              </a:rPr>
              <a:t> </a:t>
            </a:r>
            <a:r>
              <a:rPr lang="en-US" dirty="0" err="1">
                <a:solidFill>
                  <a:schemeClr val="accent1"/>
                </a:solidFill>
              </a:rPr>
              <a:t>решење</a:t>
            </a:r>
            <a:r>
              <a:rPr lang="en-US" dirty="0">
                <a:solidFill>
                  <a:schemeClr val="accent1"/>
                </a:solidFill>
              </a:rPr>
              <a:t> о </a:t>
            </a:r>
            <a:r>
              <a:rPr lang="en-US" dirty="0" err="1">
                <a:solidFill>
                  <a:schemeClr val="accent1"/>
                </a:solidFill>
              </a:rPr>
              <a:t>кућном</a:t>
            </a:r>
            <a:r>
              <a:rPr lang="en-US" dirty="0">
                <a:solidFill>
                  <a:schemeClr val="accent1"/>
                </a:solidFill>
              </a:rPr>
              <a:t> </a:t>
            </a:r>
            <a:r>
              <a:rPr lang="en-US" dirty="0" err="1">
                <a:solidFill>
                  <a:schemeClr val="accent1"/>
                </a:solidFill>
              </a:rPr>
              <a:t>броју</a:t>
            </a:r>
            <a:r>
              <a:rPr lang="en-US" dirty="0">
                <a:solidFill>
                  <a:schemeClr val="accent1"/>
                </a:solidFill>
              </a:rPr>
              <a:t> и </a:t>
            </a:r>
            <a:r>
              <a:rPr lang="en-US" dirty="0" err="1">
                <a:solidFill>
                  <a:schemeClr val="accent1"/>
                </a:solidFill>
              </a:rPr>
              <a:t>врши</a:t>
            </a:r>
            <a:r>
              <a:rPr lang="en-US" dirty="0">
                <a:solidFill>
                  <a:schemeClr val="accent1"/>
                </a:solidFill>
              </a:rPr>
              <a:t> </a:t>
            </a:r>
            <a:r>
              <a:rPr lang="en-US" dirty="0" err="1">
                <a:solidFill>
                  <a:schemeClr val="accent1"/>
                </a:solidFill>
              </a:rPr>
              <a:t>упис</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својине</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објекту</a:t>
            </a:r>
            <a:r>
              <a:rPr lang="en-US" dirty="0">
                <a:solidFill>
                  <a:schemeClr val="accent1"/>
                </a:solidFill>
              </a:rPr>
              <a:t>, </a:t>
            </a:r>
            <a:r>
              <a:rPr lang="en-US" dirty="0" err="1">
                <a:solidFill>
                  <a:schemeClr val="accent1"/>
                </a:solidFill>
              </a:rPr>
              <a:t>односно</a:t>
            </a:r>
            <a:r>
              <a:rPr lang="en-US" dirty="0">
                <a:solidFill>
                  <a:schemeClr val="accent1"/>
                </a:solidFill>
              </a:rPr>
              <a:t> </a:t>
            </a:r>
            <a:r>
              <a:rPr lang="en-US" dirty="0" err="1">
                <a:solidFill>
                  <a:schemeClr val="accent1"/>
                </a:solidFill>
              </a:rPr>
              <a:t>посебним</a:t>
            </a:r>
            <a:r>
              <a:rPr lang="en-US" dirty="0">
                <a:solidFill>
                  <a:schemeClr val="accent1"/>
                </a:solidFill>
              </a:rPr>
              <a:t> </a:t>
            </a:r>
            <a:r>
              <a:rPr lang="en-US" dirty="0" err="1">
                <a:solidFill>
                  <a:schemeClr val="accent1"/>
                </a:solidFill>
              </a:rPr>
              <a:t>деловима</a:t>
            </a:r>
            <a:r>
              <a:rPr lang="en-US" dirty="0">
                <a:solidFill>
                  <a:schemeClr val="accent1"/>
                </a:solidFill>
              </a:rPr>
              <a:t> </a:t>
            </a:r>
            <a:r>
              <a:rPr lang="en-US" dirty="0" err="1">
                <a:solidFill>
                  <a:schemeClr val="accent1"/>
                </a:solidFill>
              </a:rPr>
              <a:t>објекта</a:t>
            </a:r>
            <a:r>
              <a:rPr lang="sr-Cyrl-RS" dirty="0">
                <a:solidFill>
                  <a:schemeClr val="accent1"/>
                </a:solidFill>
              </a:rPr>
              <a:t> након достављања датог решења од стране надлежног органа за озакоњење</a:t>
            </a:r>
            <a:r>
              <a:rPr lang="en-US" dirty="0">
                <a:solidFill>
                  <a:schemeClr val="accent1"/>
                </a:solidFill>
              </a:rPr>
              <a:t>.</a:t>
            </a:r>
          </a:p>
          <a:p>
            <a:pPr algn="just"/>
            <a:r>
              <a:rPr lang="sr-Cyrl-RS" dirty="0">
                <a:solidFill>
                  <a:schemeClr val="accent1"/>
                </a:solidFill>
              </a:rPr>
              <a:t> 	</a:t>
            </a:r>
            <a:r>
              <a:rPr lang="sr-Cyrl-RS" b="1" dirty="0">
                <a:solidFill>
                  <a:schemeClr val="accent1"/>
                </a:solidFill>
              </a:rPr>
              <a:t>Упис права</a:t>
            </a:r>
            <a:r>
              <a:rPr lang="sr-Cyrl-RS" dirty="0">
                <a:solidFill>
                  <a:schemeClr val="accent1"/>
                </a:solidFill>
              </a:rPr>
              <a:t> представља врсту уписа којом се</a:t>
            </a:r>
            <a:r>
              <a:rPr lang="sr-Latn-RS" dirty="0">
                <a:solidFill>
                  <a:schemeClr val="accent1"/>
                </a:solidFill>
              </a:rPr>
              <a:t> стичу, преносе, ограничавају или престају право својине и друга стварна права на непокретностима</a:t>
            </a:r>
            <a:r>
              <a:rPr lang="sr-Cyrl-RS" dirty="0">
                <a:solidFill>
                  <a:schemeClr val="accent1"/>
                </a:solidFill>
              </a:rPr>
              <a:t>. Врсте стварних права  и њихова садржина устанвољена су по принципу </a:t>
            </a:r>
            <a:r>
              <a:rPr lang="sr-Latn-RS" i="1" dirty="0">
                <a:solidFill>
                  <a:schemeClr val="accent1"/>
                </a:solidFill>
              </a:rPr>
              <a:t>numerus clausus</a:t>
            </a:r>
            <a:r>
              <a:rPr lang="sr-Cyrl-RS" dirty="0">
                <a:solidFill>
                  <a:schemeClr val="accent1"/>
                </a:solidFill>
              </a:rPr>
              <a:t>, стварна права искључиво су прописана и одређена императивним прописима и правни субјекти не могу уговором установљавати нове облике стварних права. Закон посебно дефинише упис права својине и то као упис права својине у ужем смислу  </a:t>
            </a:r>
            <a:r>
              <a:rPr lang="sr-Latn-RS" dirty="0">
                <a:solidFill>
                  <a:schemeClr val="accent1"/>
                </a:solidFill>
              </a:rPr>
              <a:t>у корист искључивог власника целе непокретности</a:t>
            </a:r>
            <a:r>
              <a:rPr lang="sr-Cyrl-RS" dirty="0">
                <a:solidFill>
                  <a:schemeClr val="accent1"/>
                </a:solidFill>
              </a:rPr>
              <a:t>, упис сусвојине </a:t>
            </a:r>
            <a:r>
              <a:rPr lang="sr-Latn-RS" dirty="0">
                <a:solidFill>
                  <a:schemeClr val="accent1"/>
                </a:solidFill>
              </a:rPr>
              <a:t>у корист сувласника са одређеним уделима у односу на целину непокретности или у складу са законом којим се уређује стицање права на грађевинском земљишту</a:t>
            </a:r>
            <a:r>
              <a:rPr lang="sr-Cyrl-RS" dirty="0">
                <a:solidFill>
                  <a:schemeClr val="accent1"/>
                </a:solidFill>
              </a:rPr>
              <a:t> и упис з</a:t>
            </a:r>
            <a:r>
              <a:rPr lang="sr-Latn-RS" dirty="0">
                <a:solidFill>
                  <a:schemeClr val="accent1"/>
                </a:solidFill>
              </a:rPr>
              <a:t>аједничк</a:t>
            </a:r>
            <a:r>
              <a:rPr lang="sr-Cyrl-RS" dirty="0">
                <a:solidFill>
                  <a:schemeClr val="accent1"/>
                </a:solidFill>
              </a:rPr>
              <a:t>е</a:t>
            </a:r>
            <a:r>
              <a:rPr lang="sr-Latn-RS" dirty="0">
                <a:solidFill>
                  <a:schemeClr val="accent1"/>
                </a:solidFill>
              </a:rPr>
              <a:t> својин</a:t>
            </a:r>
            <a:r>
              <a:rPr lang="sr-Cyrl-RS" dirty="0">
                <a:solidFill>
                  <a:schemeClr val="accent1"/>
                </a:solidFill>
              </a:rPr>
              <a:t>е</a:t>
            </a:r>
            <a:r>
              <a:rPr lang="sr-Latn-RS" dirty="0">
                <a:solidFill>
                  <a:schemeClr val="accent1"/>
                </a:solidFill>
              </a:rPr>
              <a:t> на непокретности </a:t>
            </a:r>
            <a:r>
              <a:rPr lang="sr-Cyrl-RS" dirty="0">
                <a:solidFill>
                  <a:schemeClr val="accent1"/>
                </a:solidFill>
              </a:rPr>
              <a:t>као упис који се врши </a:t>
            </a:r>
            <a:r>
              <a:rPr lang="sr-Latn-RS" dirty="0">
                <a:solidFill>
                  <a:schemeClr val="accent1"/>
                </a:solidFill>
              </a:rPr>
              <a:t>на име свих заједничара. </a:t>
            </a:r>
            <a:r>
              <a:rPr lang="sr-Cyrl-RS" dirty="0">
                <a:solidFill>
                  <a:schemeClr val="accent1"/>
                </a:solidFill>
              </a:rPr>
              <a:t>Поред права својине као најзначајнијег облика стварног права, Закон дефинише и уписе других стварних права попут  </a:t>
            </a:r>
            <a:r>
              <a:rPr lang="sr-Latn-RS" dirty="0">
                <a:solidFill>
                  <a:schemeClr val="accent1"/>
                </a:solidFill>
              </a:rPr>
              <a:t>прав</a:t>
            </a:r>
            <a:r>
              <a:rPr lang="sr-Cyrl-RS" dirty="0">
                <a:solidFill>
                  <a:schemeClr val="accent1"/>
                </a:solidFill>
              </a:rPr>
              <a:t>а</a:t>
            </a:r>
            <a:r>
              <a:rPr lang="sr-Latn-RS" dirty="0">
                <a:solidFill>
                  <a:schemeClr val="accent1"/>
                </a:solidFill>
              </a:rPr>
              <a:t> коришћења непокретности у случајевима предвиђеним Законом о јавној својини, право закупа грађевинског земљишта ради изградње, право службености, хипотека и друга стварна права на непокретностима прописана законом. </a:t>
            </a:r>
            <a:r>
              <a:rPr lang="sr-Cyrl-RS" dirty="0">
                <a:solidFill>
                  <a:schemeClr val="accent1"/>
                </a:solidFill>
              </a:rPr>
              <a:t>Свакако да се у те  друге облике стварних права према традиционалној подели могу уврстити и личне службености (плодоуживање). Закон посебно наглашава се приликом уписа хипотеке у</a:t>
            </a:r>
            <a:r>
              <a:rPr lang="sr-Latn-RS" dirty="0">
                <a:solidFill>
                  <a:schemeClr val="accent1"/>
                </a:solidFill>
              </a:rPr>
              <a:t>писују подаци о повериоцу и дужнику, износу обезбеђеног потраживања, валути, каматној стопи и основу за упис. </a:t>
            </a:r>
            <a:r>
              <a:rPr lang="sr-Cyrl-RS" dirty="0">
                <a:solidFill>
                  <a:schemeClr val="accent1"/>
                </a:solidFill>
              </a:rPr>
              <a:t>Као што смо то и раније напоменули поред стварних права предмет уписа у катастар непокретности могу бити и одређена облигациона права као што су  у</a:t>
            </a:r>
            <a:r>
              <a:rPr lang="en-US" dirty="0" err="1">
                <a:solidFill>
                  <a:schemeClr val="accent1"/>
                </a:solidFill>
              </a:rPr>
              <a:t>говорно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прече</a:t>
            </a:r>
            <a:r>
              <a:rPr lang="en-US" dirty="0">
                <a:solidFill>
                  <a:schemeClr val="accent1"/>
                </a:solidFill>
              </a:rPr>
              <a:t> </a:t>
            </a:r>
            <a:r>
              <a:rPr lang="en-US" dirty="0" err="1">
                <a:solidFill>
                  <a:schemeClr val="accent1"/>
                </a:solidFill>
              </a:rPr>
              <a:t>куповине</a:t>
            </a:r>
            <a:r>
              <a:rPr lang="en-US" dirty="0">
                <a:solidFill>
                  <a:schemeClr val="accent1"/>
                </a:solidFill>
              </a:rPr>
              <a:t>, </a:t>
            </a:r>
            <a:r>
              <a:rPr lang="en-US" dirty="0" err="1">
                <a:solidFill>
                  <a:schemeClr val="accent1"/>
                </a:solidFill>
              </a:rPr>
              <a:t>закуп</a:t>
            </a:r>
            <a:r>
              <a:rPr lang="en-US" dirty="0">
                <a:solidFill>
                  <a:schemeClr val="accent1"/>
                </a:solidFill>
              </a:rPr>
              <a:t> и </a:t>
            </a:r>
            <a:r>
              <a:rPr lang="en-US" dirty="0" err="1">
                <a:solidFill>
                  <a:schemeClr val="accent1"/>
                </a:solidFill>
              </a:rPr>
              <a:t>друга</a:t>
            </a:r>
            <a:r>
              <a:rPr lang="en-US" dirty="0">
                <a:solidFill>
                  <a:schemeClr val="accent1"/>
                </a:solidFill>
              </a:rPr>
              <a:t> </a:t>
            </a:r>
            <a:r>
              <a:rPr lang="en-US" dirty="0" err="1">
                <a:solidFill>
                  <a:schemeClr val="accent1"/>
                </a:solidFill>
              </a:rPr>
              <a:t>облигациона</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r>
              <a:rPr lang="en-US" dirty="0" err="1">
                <a:solidFill>
                  <a:schemeClr val="accent1"/>
                </a:solidFill>
              </a:rPr>
              <a:t>чији</a:t>
            </a:r>
            <a:r>
              <a:rPr lang="en-US" dirty="0">
                <a:solidFill>
                  <a:schemeClr val="accent1"/>
                </a:solidFill>
              </a:rPr>
              <a:t> </a:t>
            </a:r>
            <a:r>
              <a:rPr lang="en-US" dirty="0" err="1">
                <a:solidFill>
                  <a:schemeClr val="accent1"/>
                </a:solidFill>
              </a:rPr>
              <a:t>упис</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предвиђен</a:t>
            </a:r>
            <a:r>
              <a:rPr lang="en-US" dirty="0">
                <a:solidFill>
                  <a:schemeClr val="accent1"/>
                </a:solidFill>
              </a:rPr>
              <a:t> </a:t>
            </a:r>
            <a:r>
              <a:rPr lang="en-US" dirty="0" err="1" smtClean="0">
                <a:solidFill>
                  <a:schemeClr val="accent1"/>
                </a:solidFill>
              </a:rPr>
              <a:t>законом</a:t>
            </a:r>
            <a:r>
              <a:rPr lang="sr-Latn-R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75520710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393371"/>
          </a:xfrm>
        </p:spPr>
        <p:txBody>
          <a:bodyPr>
            <a:normAutofit fontScale="90000"/>
          </a:bodyPr>
          <a:lstStyle/>
          <a:p>
            <a:r>
              <a:rPr lang="sr-Latn-RS" dirty="0" smtClean="0"/>
              <a:t/>
            </a:r>
            <a:br>
              <a:rPr lang="sr-Latn-RS" dirty="0" smtClean="0"/>
            </a:br>
            <a:r>
              <a:rPr lang="sr-Latn-RS" dirty="0"/>
              <a:t/>
            </a:r>
            <a:br>
              <a:rPr lang="sr-Latn-RS" dirty="0"/>
            </a:br>
            <a:r>
              <a:rPr lang="sr-Latn-RS" b="1" dirty="0"/>
              <a:t>IV </a:t>
            </a:r>
            <a:r>
              <a:rPr lang="sr-Cyrl-RS" b="1" dirty="0"/>
              <a:t>Врсте уписа у катастар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92500" lnSpcReduction="10000"/>
          </a:bodyPr>
          <a:lstStyle/>
          <a:p>
            <a:endParaRPr lang="sr-Latn-RS" dirty="0" smtClean="0"/>
          </a:p>
          <a:p>
            <a:pPr algn="just"/>
            <a:r>
              <a:rPr lang="sr-Cyrl-RS" b="1" dirty="0">
                <a:solidFill>
                  <a:schemeClr val="accent1"/>
                </a:solidFill>
              </a:rPr>
              <a:t>Предбележба</a:t>
            </a:r>
            <a:r>
              <a:rPr lang="sr-Cyrl-RS" dirty="0">
                <a:solidFill>
                  <a:schemeClr val="accent1"/>
                </a:solidFill>
              </a:rPr>
              <a:t> представља врсту уписа у катастар непокретности којом се условно стичу п</a:t>
            </a:r>
            <a:r>
              <a:rPr lang="sr-Latn-RS" dirty="0">
                <a:solidFill>
                  <a:schemeClr val="accent1"/>
                </a:solidFill>
              </a:rPr>
              <a:t>реносе, ограничавају или престају стварна права на непокретностима. </a:t>
            </a:r>
            <a:r>
              <a:rPr lang="sr-Cyrl-RS" dirty="0">
                <a:solidFill>
                  <a:schemeClr val="accent1"/>
                </a:solidFill>
              </a:rPr>
              <a:t>Смисао предбележбе је у задобијању првенственог реда онда када неки правни субјект, који жели да стекне одређено стварно право, није у стању да постигне упис из разлога што исправа на основу које се тражи упис има неки недостатак и то ако је у исправи </a:t>
            </a:r>
            <a:r>
              <a:rPr lang="sr-Latn-RS" dirty="0">
                <a:solidFill>
                  <a:schemeClr val="accent1"/>
                </a:solidFill>
              </a:rPr>
              <a:t>постављен услов или одложни рок за стицање права, а услов и рок нису испуњени</a:t>
            </a:r>
            <a:r>
              <a:rPr lang="sr-Cyrl-RS" dirty="0">
                <a:solidFill>
                  <a:schemeClr val="accent1"/>
                </a:solidFill>
              </a:rPr>
              <a:t> или ако је у одлуци </a:t>
            </a:r>
            <a:r>
              <a:rPr lang="sr-Latn-RS" dirty="0">
                <a:solidFill>
                  <a:schemeClr val="accent1"/>
                </a:solidFill>
              </a:rPr>
              <a:t>вршиоца јавних овлашћења одређен упис предбележбе. </a:t>
            </a:r>
            <a:r>
              <a:rPr lang="sr-Cyrl-RS" dirty="0">
                <a:solidFill>
                  <a:schemeClr val="accent1"/>
                </a:solidFill>
              </a:rPr>
              <a:t>Предбележба се уписује на рок од 30 дана или на рок одређен у исправи вршиоца јавних овлашћења. Предбележба се оправдава отклањањем сметње садржане у исправи која није била подобна за правно перфектан упис стварног права, након оправдавања предбележбе доноси се решење којим се стиче предбележно право са дејством од момента уписа предбележбе. </a:t>
            </a:r>
            <a:r>
              <a:rPr lang="sr-Latn-RS" dirty="0">
                <a:solidFill>
                  <a:schemeClr val="accent1"/>
                </a:solidFill>
              </a:rPr>
              <a:t>Предбележба се брише решењем по службеној дужности или по захтеву странке, ако не буде оправдана у року.</a:t>
            </a:r>
            <a:endParaRPr lang="en-US" dirty="0">
              <a:solidFill>
                <a:schemeClr val="accent1"/>
              </a:solidFill>
            </a:endParaRPr>
          </a:p>
          <a:p>
            <a:endParaRPr lang="en-US" dirty="0"/>
          </a:p>
        </p:txBody>
      </p:sp>
    </p:spTree>
    <p:extLst>
      <p:ext uri="{BB962C8B-B14F-4D97-AF65-F5344CB8AC3E}">
        <p14:creationId xmlns:p14="http://schemas.microsoft.com/office/powerpoint/2010/main" val="188786632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959428"/>
          </a:xfrm>
        </p:spPr>
        <p:txBody>
          <a:bodyPr>
            <a:normAutofit fontScale="90000"/>
          </a:bodyPr>
          <a:lstStyle/>
          <a:p>
            <a:r>
              <a:rPr lang="sr-Latn-RS" dirty="0"/>
              <a:t/>
            </a:r>
            <a:br>
              <a:rPr lang="sr-Latn-RS" dirty="0"/>
            </a:br>
            <a:r>
              <a:rPr lang="sr-Latn-RS" b="1" dirty="0"/>
              <a:t>IV </a:t>
            </a:r>
            <a:r>
              <a:rPr lang="sr-Cyrl-RS" b="1" dirty="0"/>
              <a:t>Врсте уписа у катастар непокретности</a:t>
            </a:r>
            <a:r>
              <a:rPr lang="en-US" dirty="0"/>
              <a:t/>
            </a:r>
            <a:br>
              <a:rPr lang="en-US" dirty="0"/>
            </a:b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lstStyle/>
          <a:p>
            <a:pPr algn="just"/>
            <a:endParaRPr lang="sr-Latn-RS" b="1" dirty="0" smtClean="0">
              <a:solidFill>
                <a:schemeClr val="accent1"/>
              </a:solidFill>
            </a:endParaRPr>
          </a:p>
          <a:p>
            <a:pPr algn="just"/>
            <a:r>
              <a:rPr lang="sr-Cyrl-RS" b="1" dirty="0" smtClean="0">
                <a:solidFill>
                  <a:schemeClr val="accent1"/>
                </a:solidFill>
              </a:rPr>
              <a:t>Забележба</a:t>
            </a:r>
            <a:r>
              <a:rPr lang="sr-Cyrl-RS" dirty="0" smtClean="0">
                <a:solidFill>
                  <a:schemeClr val="accent1"/>
                </a:solidFill>
              </a:rPr>
              <a:t> </a:t>
            </a:r>
            <a:r>
              <a:rPr lang="sr-Latn-RS" dirty="0">
                <a:solidFill>
                  <a:schemeClr val="accent1"/>
                </a:solidFill>
              </a:rPr>
              <a:t>је </a:t>
            </a:r>
            <a:r>
              <a:rPr lang="sr-Cyrl-RS" dirty="0">
                <a:solidFill>
                  <a:schemeClr val="accent1"/>
                </a:solidFill>
              </a:rPr>
              <a:t>врста </a:t>
            </a:r>
            <a:r>
              <a:rPr lang="sr-Latn-RS" dirty="0">
                <a:solidFill>
                  <a:schemeClr val="accent1"/>
                </a:solidFill>
              </a:rPr>
              <a:t>упис</a:t>
            </a:r>
            <a:r>
              <a:rPr lang="sr-Cyrl-RS" dirty="0">
                <a:solidFill>
                  <a:schemeClr val="accent1"/>
                </a:solidFill>
              </a:rPr>
              <a:t>а</a:t>
            </a:r>
            <a:r>
              <a:rPr lang="sr-Latn-RS" dirty="0">
                <a:solidFill>
                  <a:schemeClr val="accent1"/>
                </a:solidFill>
              </a:rPr>
              <a:t> којим се у катастар непокретности уписују чињенице које су од значаја за заснивање, измену, престанак или пренос стварних права на непокретностима, које се односе на личност имаоца права, на саму непокретност или на правне односе поводом непокретности. Упис забележбе не спречава даље уписе на непокретности на који се та забележба односи, осим ако је супротно изричито прописано законом, већ су од уписа забележбе која је од значаја за заснивање, измену, престанак или пренос стварних права на непокретностима, сва располагања имаоца права и уписи у катастру непокретности који су противни сврси уписане забележбе, условни и зависе од исхода решавања стварних права на непокретности због којих је забележба уписана.</a:t>
            </a:r>
            <a:endParaRPr lang="en-US" dirty="0">
              <a:solidFill>
                <a:schemeClr val="accent1"/>
              </a:solidFill>
            </a:endParaRPr>
          </a:p>
          <a:p>
            <a:endParaRPr lang="en-US" dirty="0"/>
          </a:p>
        </p:txBody>
      </p:sp>
    </p:spTree>
    <p:extLst>
      <p:ext uri="{BB962C8B-B14F-4D97-AF65-F5344CB8AC3E}">
        <p14:creationId xmlns:p14="http://schemas.microsoft.com/office/powerpoint/2010/main" val="304122408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2055222"/>
          </a:xfrm>
        </p:spPr>
        <p:txBody>
          <a:bodyPr>
            <a:normAutofit fontScale="90000"/>
          </a:bodyPr>
          <a:lstStyle/>
          <a:p>
            <a:r>
              <a:rPr lang="sr-Latn-RS" dirty="0"/>
              <a:t>У катастар непокретности уписују се следеће забележбе: </a:t>
            </a:r>
            <a:r>
              <a:rPr lang="en-US" dirty="0"/>
              <a:t/>
            </a:r>
            <a:br>
              <a:rPr lang="en-US" dirty="0"/>
            </a:br>
            <a:r>
              <a:rPr lang="sr-Cyrl-RS" b="1" dirty="0" smtClean="0"/>
              <a:t>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70000" lnSpcReduction="20000"/>
          </a:bodyPr>
          <a:lstStyle/>
          <a:p>
            <a:pPr algn="just"/>
            <a:r>
              <a:rPr lang="en-US" dirty="0">
                <a:solidFill>
                  <a:schemeClr val="accent1"/>
                </a:solidFill>
              </a:rPr>
              <a:t>1) </a:t>
            </a:r>
            <a:r>
              <a:rPr lang="en-US" dirty="0" err="1">
                <a:solidFill>
                  <a:schemeClr val="accent1"/>
                </a:solidFill>
              </a:rPr>
              <a:t>забележба</a:t>
            </a:r>
            <a:r>
              <a:rPr lang="en-US" dirty="0">
                <a:solidFill>
                  <a:schemeClr val="accent1"/>
                </a:solidFill>
              </a:rPr>
              <a:t> </a:t>
            </a:r>
            <a:r>
              <a:rPr lang="en-US" dirty="0" err="1">
                <a:solidFill>
                  <a:schemeClr val="accent1"/>
                </a:solidFill>
              </a:rPr>
              <a:t>личних</a:t>
            </a:r>
            <a:r>
              <a:rPr lang="en-US" dirty="0">
                <a:solidFill>
                  <a:schemeClr val="accent1"/>
                </a:solidFill>
              </a:rPr>
              <a:t> </a:t>
            </a:r>
            <a:r>
              <a:rPr lang="en-US" dirty="0" err="1">
                <a:solidFill>
                  <a:schemeClr val="accent1"/>
                </a:solidFill>
              </a:rPr>
              <a:t>стања</a:t>
            </a:r>
            <a:r>
              <a:rPr lang="en-US" dirty="0">
                <a:solidFill>
                  <a:schemeClr val="accent1"/>
                </a:solidFill>
              </a:rPr>
              <a:t> </a:t>
            </a:r>
            <a:r>
              <a:rPr lang="en-US" dirty="0" err="1">
                <a:solidFill>
                  <a:schemeClr val="accent1"/>
                </a:solidFill>
              </a:rPr>
              <a:t>имаоца</a:t>
            </a:r>
            <a:r>
              <a:rPr lang="en-US" dirty="0">
                <a:solidFill>
                  <a:schemeClr val="accent1"/>
                </a:solidFill>
              </a:rPr>
              <a:t> </a:t>
            </a:r>
            <a:r>
              <a:rPr lang="en-US" dirty="0" err="1">
                <a:solidFill>
                  <a:schemeClr val="accent1"/>
                </a:solidFill>
              </a:rPr>
              <a:t>права</a:t>
            </a:r>
            <a:r>
              <a:rPr lang="en-US" dirty="0">
                <a:solidFill>
                  <a:schemeClr val="accent1"/>
                </a:solidFill>
              </a:rPr>
              <a:t>; </a:t>
            </a:r>
          </a:p>
          <a:p>
            <a:pPr algn="just"/>
            <a:r>
              <a:rPr lang="en-US" dirty="0">
                <a:solidFill>
                  <a:schemeClr val="accent1"/>
                </a:solidFill>
              </a:rPr>
              <a:t>2)</a:t>
            </a:r>
            <a:r>
              <a:rPr lang="en-US" dirty="0" err="1">
                <a:solidFill>
                  <a:schemeClr val="accent1"/>
                </a:solidFill>
              </a:rPr>
              <a:t>забележба</a:t>
            </a:r>
            <a:r>
              <a:rPr lang="en-US" dirty="0">
                <a:solidFill>
                  <a:schemeClr val="accent1"/>
                </a:solidFill>
              </a:rPr>
              <a:t> </a:t>
            </a:r>
            <a:r>
              <a:rPr lang="en-US" dirty="0" err="1">
                <a:solidFill>
                  <a:schemeClr val="accent1"/>
                </a:solidFill>
              </a:rPr>
              <a:t>спора</a:t>
            </a:r>
            <a:r>
              <a:rPr lang="en-US" dirty="0">
                <a:solidFill>
                  <a:schemeClr val="accent1"/>
                </a:solidFill>
              </a:rPr>
              <a:t>, </a:t>
            </a:r>
            <a:r>
              <a:rPr lang="en-US" dirty="0" err="1">
                <a:solidFill>
                  <a:schemeClr val="accent1"/>
                </a:solidFill>
              </a:rPr>
              <a:t>односно</a:t>
            </a:r>
            <a:r>
              <a:rPr lang="en-US" dirty="0">
                <a:solidFill>
                  <a:schemeClr val="accent1"/>
                </a:solidFill>
              </a:rPr>
              <a:t> </a:t>
            </a:r>
            <a:r>
              <a:rPr lang="en-US" dirty="0" err="1">
                <a:solidFill>
                  <a:schemeClr val="accent1"/>
                </a:solidFill>
              </a:rPr>
              <a:t>другог</a:t>
            </a:r>
            <a:r>
              <a:rPr lang="en-US" dirty="0">
                <a:solidFill>
                  <a:schemeClr val="accent1"/>
                </a:solidFill>
              </a:rPr>
              <a:t> </a:t>
            </a:r>
            <a:r>
              <a:rPr lang="en-US" dirty="0" err="1">
                <a:solidFill>
                  <a:schemeClr val="accent1"/>
                </a:solidFill>
              </a:rPr>
              <a:t>поступка</a:t>
            </a:r>
            <a:r>
              <a:rPr lang="en-US" dirty="0">
                <a:solidFill>
                  <a:schemeClr val="accent1"/>
                </a:solidFill>
              </a:rPr>
              <a:t> </a:t>
            </a:r>
            <a:r>
              <a:rPr lang="en-US" dirty="0" err="1">
                <a:solidFill>
                  <a:schemeClr val="accent1"/>
                </a:solidFill>
              </a:rPr>
              <a:t>који</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води</a:t>
            </a:r>
            <a:r>
              <a:rPr lang="en-US" dirty="0">
                <a:solidFill>
                  <a:schemeClr val="accent1"/>
                </a:solidFill>
              </a:rPr>
              <a:t> </a:t>
            </a:r>
            <a:r>
              <a:rPr lang="en-US" dirty="0" err="1">
                <a:solidFill>
                  <a:schemeClr val="accent1"/>
                </a:solidFill>
              </a:rPr>
              <a:t>пред</a:t>
            </a:r>
            <a:r>
              <a:rPr lang="en-US" dirty="0">
                <a:solidFill>
                  <a:schemeClr val="accent1"/>
                </a:solidFill>
              </a:rPr>
              <a:t> </a:t>
            </a:r>
            <a:r>
              <a:rPr lang="en-US" dirty="0" err="1">
                <a:solidFill>
                  <a:schemeClr val="accent1"/>
                </a:solidFill>
              </a:rPr>
              <a:t>судом</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вршиоцем</a:t>
            </a:r>
            <a:r>
              <a:rPr lang="en-US" dirty="0">
                <a:solidFill>
                  <a:schemeClr val="accent1"/>
                </a:solidFill>
              </a:rPr>
              <a:t> </a:t>
            </a:r>
            <a:r>
              <a:rPr lang="en-US" dirty="0" err="1">
                <a:solidFill>
                  <a:schemeClr val="accent1"/>
                </a:solidFill>
              </a:rPr>
              <a:t>јавних</a:t>
            </a:r>
            <a:r>
              <a:rPr lang="en-US" dirty="0">
                <a:solidFill>
                  <a:schemeClr val="accent1"/>
                </a:solidFill>
              </a:rPr>
              <a:t> </a:t>
            </a:r>
            <a:r>
              <a:rPr lang="en-US" dirty="0" err="1">
                <a:solidFill>
                  <a:schemeClr val="accent1"/>
                </a:solidFill>
              </a:rPr>
              <a:t>овлашћења</a:t>
            </a:r>
            <a:r>
              <a:rPr lang="en-US" dirty="0">
                <a:solidFill>
                  <a:schemeClr val="accent1"/>
                </a:solidFill>
              </a:rPr>
              <a:t>, а </a:t>
            </a:r>
            <a:r>
              <a:rPr lang="en-US" dirty="0" err="1">
                <a:solidFill>
                  <a:schemeClr val="accent1"/>
                </a:solidFill>
              </a:rPr>
              <a:t>који</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исход</a:t>
            </a:r>
            <a:r>
              <a:rPr lang="en-US" dirty="0">
                <a:solidFill>
                  <a:schemeClr val="accent1"/>
                </a:solidFill>
              </a:rPr>
              <a:t> </a:t>
            </a:r>
            <a:r>
              <a:rPr lang="en-US" dirty="0" err="1">
                <a:solidFill>
                  <a:schemeClr val="accent1"/>
                </a:solidFill>
              </a:rPr>
              <a:t>може</a:t>
            </a:r>
            <a:r>
              <a:rPr lang="en-US" dirty="0">
                <a:solidFill>
                  <a:schemeClr val="accent1"/>
                </a:solidFill>
              </a:rPr>
              <a:t> </a:t>
            </a:r>
            <a:r>
              <a:rPr lang="en-US" dirty="0" err="1">
                <a:solidFill>
                  <a:schemeClr val="accent1"/>
                </a:solidFill>
              </a:rPr>
              <a:t>имати</a:t>
            </a:r>
            <a:r>
              <a:rPr lang="en-US" dirty="0">
                <a:solidFill>
                  <a:schemeClr val="accent1"/>
                </a:solidFill>
              </a:rPr>
              <a:t> </a:t>
            </a:r>
            <a:r>
              <a:rPr lang="en-US" dirty="0" err="1">
                <a:solidFill>
                  <a:schemeClr val="accent1"/>
                </a:solidFill>
              </a:rPr>
              <a:t>промену</a:t>
            </a:r>
            <a:r>
              <a:rPr lang="en-US" dirty="0">
                <a:solidFill>
                  <a:schemeClr val="accent1"/>
                </a:solidFill>
              </a:rPr>
              <a:t> </a:t>
            </a:r>
            <a:r>
              <a:rPr lang="en-US" dirty="0" err="1">
                <a:solidFill>
                  <a:schemeClr val="accent1"/>
                </a:solidFill>
              </a:rPr>
              <a:t>уписа</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p>
          <a:p>
            <a:pPr algn="just"/>
            <a:r>
              <a:rPr lang="en-US" dirty="0">
                <a:solidFill>
                  <a:schemeClr val="accent1"/>
                </a:solidFill>
              </a:rPr>
              <a:t>3) </a:t>
            </a:r>
            <a:r>
              <a:rPr lang="en-US" dirty="0" err="1">
                <a:solidFill>
                  <a:schemeClr val="accent1"/>
                </a:solidFill>
              </a:rPr>
              <a:t>забележба</a:t>
            </a:r>
            <a:r>
              <a:rPr lang="en-US" dirty="0">
                <a:solidFill>
                  <a:schemeClr val="accent1"/>
                </a:solidFill>
              </a:rPr>
              <a:t> </a:t>
            </a:r>
            <a:r>
              <a:rPr lang="en-US" dirty="0" err="1">
                <a:solidFill>
                  <a:schemeClr val="accent1"/>
                </a:solidFill>
              </a:rPr>
              <a:t>да</a:t>
            </a:r>
            <a:r>
              <a:rPr lang="en-US" dirty="0">
                <a:solidFill>
                  <a:schemeClr val="accent1"/>
                </a:solidFill>
              </a:rPr>
              <a:t> </a:t>
            </a:r>
            <a:r>
              <a:rPr lang="en-US" dirty="0" err="1">
                <a:solidFill>
                  <a:schemeClr val="accent1"/>
                </a:solidFill>
              </a:rPr>
              <a:t>првостепена</a:t>
            </a:r>
            <a:r>
              <a:rPr lang="en-US" dirty="0">
                <a:solidFill>
                  <a:schemeClr val="accent1"/>
                </a:solidFill>
              </a:rPr>
              <a:t> </a:t>
            </a:r>
            <a:r>
              <a:rPr lang="en-US" dirty="0" err="1">
                <a:solidFill>
                  <a:schemeClr val="accent1"/>
                </a:solidFill>
              </a:rPr>
              <a:t>одлука</a:t>
            </a:r>
            <a:r>
              <a:rPr lang="en-US" dirty="0">
                <a:solidFill>
                  <a:schemeClr val="accent1"/>
                </a:solidFill>
              </a:rPr>
              <a:t> </a:t>
            </a:r>
            <a:r>
              <a:rPr lang="en-US" dirty="0" err="1">
                <a:solidFill>
                  <a:schemeClr val="accent1"/>
                </a:solidFill>
              </a:rPr>
              <a:t>није</a:t>
            </a:r>
            <a:r>
              <a:rPr lang="en-US" dirty="0">
                <a:solidFill>
                  <a:schemeClr val="accent1"/>
                </a:solidFill>
              </a:rPr>
              <a:t> </a:t>
            </a:r>
            <a:r>
              <a:rPr lang="en-US" dirty="0" err="1">
                <a:solidFill>
                  <a:schemeClr val="accent1"/>
                </a:solidFill>
              </a:rPr>
              <a:t>коначна</a:t>
            </a:r>
            <a:r>
              <a:rPr lang="en-US" dirty="0">
                <a:solidFill>
                  <a:schemeClr val="accent1"/>
                </a:solidFill>
              </a:rPr>
              <a:t>; </a:t>
            </a:r>
          </a:p>
          <a:p>
            <a:pPr algn="just"/>
            <a:r>
              <a:rPr lang="en-US" dirty="0">
                <a:solidFill>
                  <a:schemeClr val="accent1"/>
                </a:solidFill>
              </a:rPr>
              <a:t>4) </a:t>
            </a:r>
            <a:r>
              <a:rPr lang="en-US" dirty="0" err="1">
                <a:solidFill>
                  <a:schemeClr val="accent1"/>
                </a:solidFill>
              </a:rPr>
              <a:t>забележба</a:t>
            </a:r>
            <a:r>
              <a:rPr lang="en-US" dirty="0">
                <a:solidFill>
                  <a:schemeClr val="accent1"/>
                </a:solidFill>
              </a:rPr>
              <a:t> </a:t>
            </a:r>
            <a:r>
              <a:rPr lang="en-US" dirty="0" err="1">
                <a:solidFill>
                  <a:schemeClr val="accent1"/>
                </a:solidFill>
              </a:rPr>
              <a:t>да</a:t>
            </a:r>
            <a:r>
              <a:rPr lang="en-US" dirty="0">
                <a:solidFill>
                  <a:schemeClr val="accent1"/>
                </a:solidFill>
              </a:rPr>
              <a:t> </a:t>
            </a:r>
            <a:r>
              <a:rPr lang="en-US" dirty="0" err="1">
                <a:solidFill>
                  <a:schemeClr val="accent1"/>
                </a:solidFill>
              </a:rPr>
              <a:t>првостепена</a:t>
            </a:r>
            <a:r>
              <a:rPr lang="en-US" dirty="0">
                <a:solidFill>
                  <a:schemeClr val="accent1"/>
                </a:solidFill>
              </a:rPr>
              <a:t> </a:t>
            </a:r>
            <a:r>
              <a:rPr lang="en-US" dirty="0" err="1">
                <a:solidFill>
                  <a:schemeClr val="accent1"/>
                </a:solidFill>
              </a:rPr>
              <a:t>одлука</a:t>
            </a:r>
            <a:r>
              <a:rPr lang="en-US" dirty="0">
                <a:solidFill>
                  <a:schemeClr val="accent1"/>
                </a:solidFill>
              </a:rPr>
              <a:t> </a:t>
            </a:r>
            <a:r>
              <a:rPr lang="en-US" dirty="0" err="1">
                <a:solidFill>
                  <a:schemeClr val="accent1"/>
                </a:solidFill>
              </a:rPr>
              <a:t>није</a:t>
            </a:r>
            <a:r>
              <a:rPr lang="en-US" dirty="0">
                <a:solidFill>
                  <a:schemeClr val="accent1"/>
                </a:solidFill>
              </a:rPr>
              <a:t> </a:t>
            </a:r>
            <a:r>
              <a:rPr lang="en-US" dirty="0" err="1">
                <a:solidFill>
                  <a:schemeClr val="accent1"/>
                </a:solidFill>
              </a:rPr>
              <a:t>правноснажна</a:t>
            </a:r>
            <a:r>
              <a:rPr lang="en-US" dirty="0">
                <a:solidFill>
                  <a:schemeClr val="accent1"/>
                </a:solidFill>
              </a:rPr>
              <a:t>; </a:t>
            </a:r>
          </a:p>
          <a:p>
            <a:pPr algn="just"/>
            <a:r>
              <a:rPr lang="en-US" dirty="0">
                <a:solidFill>
                  <a:schemeClr val="accent1"/>
                </a:solidFill>
              </a:rPr>
              <a:t>5) </a:t>
            </a:r>
            <a:r>
              <a:rPr lang="en-US" dirty="0" err="1">
                <a:solidFill>
                  <a:schemeClr val="accent1"/>
                </a:solidFill>
              </a:rPr>
              <a:t>забележба</a:t>
            </a:r>
            <a:r>
              <a:rPr lang="en-US" dirty="0">
                <a:solidFill>
                  <a:schemeClr val="accent1"/>
                </a:solidFill>
              </a:rPr>
              <a:t> </a:t>
            </a:r>
            <a:r>
              <a:rPr lang="en-US" dirty="0" err="1">
                <a:solidFill>
                  <a:schemeClr val="accent1"/>
                </a:solidFill>
              </a:rPr>
              <a:t>управног</a:t>
            </a:r>
            <a:r>
              <a:rPr lang="en-US" dirty="0">
                <a:solidFill>
                  <a:schemeClr val="accent1"/>
                </a:solidFill>
              </a:rPr>
              <a:t> </a:t>
            </a:r>
            <a:r>
              <a:rPr lang="en-US" dirty="0" err="1">
                <a:solidFill>
                  <a:schemeClr val="accent1"/>
                </a:solidFill>
              </a:rPr>
              <a:t>спора</a:t>
            </a:r>
            <a:r>
              <a:rPr lang="en-US" dirty="0">
                <a:solidFill>
                  <a:schemeClr val="accent1"/>
                </a:solidFill>
              </a:rPr>
              <a:t> </a:t>
            </a:r>
            <a:r>
              <a:rPr lang="en-US" dirty="0" err="1">
                <a:solidFill>
                  <a:schemeClr val="accent1"/>
                </a:solidFill>
              </a:rPr>
              <a:t>против</a:t>
            </a:r>
            <a:r>
              <a:rPr lang="en-US" dirty="0">
                <a:solidFill>
                  <a:schemeClr val="accent1"/>
                </a:solidFill>
              </a:rPr>
              <a:t> </a:t>
            </a:r>
            <a:r>
              <a:rPr lang="en-US" dirty="0" err="1">
                <a:solidFill>
                  <a:schemeClr val="accent1"/>
                </a:solidFill>
              </a:rPr>
              <a:t>другостепене</a:t>
            </a:r>
            <a:r>
              <a:rPr lang="en-US" dirty="0">
                <a:solidFill>
                  <a:schemeClr val="accent1"/>
                </a:solidFill>
              </a:rPr>
              <a:t> </a:t>
            </a:r>
            <a:r>
              <a:rPr lang="en-US" dirty="0" err="1">
                <a:solidFill>
                  <a:schemeClr val="accent1"/>
                </a:solidFill>
              </a:rPr>
              <a:t>одлуке</a:t>
            </a:r>
            <a:r>
              <a:rPr lang="en-US" dirty="0">
                <a:solidFill>
                  <a:schemeClr val="accent1"/>
                </a:solidFill>
              </a:rPr>
              <a:t> у </a:t>
            </a:r>
            <a:r>
              <a:rPr lang="en-US" dirty="0" err="1">
                <a:solidFill>
                  <a:schemeClr val="accent1"/>
                </a:solidFill>
              </a:rPr>
              <a:t>катастру</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p>
          <a:p>
            <a:pPr algn="just"/>
            <a:r>
              <a:rPr lang="en-US" dirty="0">
                <a:solidFill>
                  <a:schemeClr val="accent1"/>
                </a:solidFill>
              </a:rPr>
              <a:t>6) </a:t>
            </a:r>
            <a:r>
              <a:rPr lang="en-US" dirty="0" err="1">
                <a:solidFill>
                  <a:schemeClr val="accent1"/>
                </a:solidFill>
              </a:rPr>
              <a:t>забележба</a:t>
            </a:r>
            <a:r>
              <a:rPr lang="en-US" dirty="0">
                <a:solidFill>
                  <a:schemeClr val="accent1"/>
                </a:solidFill>
              </a:rPr>
              <a:t> </a:t>
            </a:r>
            <a:r>
              <a:rPr lang="en-US" dirty="0" err="1">
                <a:solidFill>
                  <a:schemeClr val="accent1"/>
                </a:solidFill>
              </a:rPr>
              <a:t>одлуке</a:t>
            </a:r>
            <a:r>
              <a:rPr lang="en-US" dirty="0">
                <a:solidFill>
                  <a:schemeClr val="accent1"/>
                </a:solidFill>
              </a:rPr>
              <a:t> о </a:t>
            </a:r>
            <a:r>
              <a:rPr lang="en-US" dirty="0" err="1">
                <a:solidFill>
                  <a:schemeClr val="accent1"/>
                </a:solidFill>
              </a:rPr>
              <a:t>забрани</a:t>
            </a:r>
            <a:r>
              <a:rPr lang="en-US" dirty="0">
                <a:solidFill>
                  <a:schemeClr val="accent1"/>
                </a:solidFill>
              </a:rPr>
              <a:t> </a:t>
            </a:r>
            <a:r>
              <a:rPr lang="en-US" dirty="0" err="1">
                <a:solidFill>
                  <a:schemeClr val="accent1"/>
                </a:solidFill>
              </a:rPr>
              <a:t>отуђења</a:t>
            </a:r>
            <a:r>
              <a:rPr lang="en-US" dirty="0">
                <a:solidFill>
                  <a:schemeClr val="accent1"/>
                </a:solidFill>
              </a:rPr>
              <a:t> и </a:t>
            </a:r>
            <a:r>
              <a:rPr lang="en-US" dirty="0" err="1">
                <a:solidFill>
                  <a:schemeClr val="accent1"/>
                </a:solidFill>
              </a:rPr>
              <a:t>оптерећења</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p>
          <a:p>
            <a:pPr algn="just"/>
            <a:r>
              <a:rPr lang="en-US" dirty="0">
                <a:solidFill>
                  <a:schemeClr val="accent1"/>
                </a:solidFill>
              </a:rPr>
              <a:t>7) </a:t>
            </a:r>
            <a:r>
              <a:rPr lang="en-US" dirty="0" err="1">
                <a:solidFill>
                  <a:schemeClr val="accent1"/>
                </a:solidFill>
              </a:rPr>
              <a:t>забележба</a:t>
            </a:r>
            <a:r>
              <a:rPr lang="en-US" dirty="0">
                <a:solidFill>
                  <a:schemeClr val="accent1"/>
                </a:solidFill>
              </a:rPr>
              <a:t> </a:t>
            </a:r>
            <a:r>
              <a:rPr lang="en-US" dirty="0" err="1">
                <a:solidFill>
                  <a:schemeClr val="accent1"/>
                </a:solidFill>
              </a:rPr>
              <a:t>одлуке</a:t>
            </a:r>
            <a:r>
              <a:rPr lang="en-US" dirty="0">
                <a:solidFill>
                  <a:schemeClr val="accent1"/>
                </a:solidFill>
              </a:rPr>
              <a:t> о </a:t>
            </a:r>
            <a:r>
              <a:rPr lang="en-US" dirty="0" err="1">
                <a:solidFill>
                  <a:schemeClr val="accent1"/>
                </a:solidFill>
              </a:rPr>
              <a:t>забрани</a:t>
            </a:r>
            <a:r>
              <a:rPr lang="en-US" dirty="0">
                <a:solidFill>
                  <a:schemeClr val="accent1"/>
                </a:solidFill>
              </a:rPr>
              <a:t> </a:t>
            </a:r>
            <a:r>
              <a:rPr lang="en-US" dirty="0" err="1">
                <a:solidFill>
                  <a:schemeClr val="accent1"/>
                </a:solidFill>
              </a:rPr>
              <a:t>уписа</a:t>
            </a:r>
            <a:r>
              <a:rPr lang="en-US" dirty="0">
                <a:solidFill>
                  <a:schemeClr val="accent1"/>
                </a:solidFill>
              </a:rPr>
              <a:t>; </a:t>
            </a:r>
          </a:p>
          <a:p>
            <a:pPr algn="just"/>
            <a:r>
              <a:rPr lang="en-US" dirty="0">
                <a:solidFill>
                  <a:schemeClr val="accent1"/>
                </a:solidFill>
              </a:rPr>
              <a:t>8) </a:t>
            </a:r>
            <a:r>
              <a:rPr lang="en-US" dirty="0" err="1">
                <a:solidFill>
                  <a:schemeClr val="accent1"/>
                </a:solidFill>
              </a:rPr>
              <a:t>забележба</a:t>
            </a:r>
            <a:r>
              <a:rPr lang="en-US" dirty="0">
                <a:solidFill>
                  <a:schemeClr val="accent1"/>
                </a:solidFill>
              </a:rPr>
              <a:t> </a:t>
            </a:r>
            <a:r>
              <a:rPr lang="en-US" dirty="0" err="1">
                <a:solidFill>
                  <a:schemeClr val="accent1"/>
                </a:solidFill>
              </a:rPr>
              <a:t>постојања</a:t>
            </a:r>
            <a:r>
              <a:rPr lang="en-US" dirty="0">
                <a:solidFill>
                  <a:schemeClr val="accent1"/>
                </a:solidFill>
              </a:rPr>
              <a:t> </a:t>
            </a:r>
            <a:r>
              <a:rPr lang="en-US" dirty="0" err="1">
                <a:solidFill>
                  <a:schemeClr val="accent1"/>
                </a:solidFill>
              </a:rPr>
              <a:t>уговора</a:t>
            </a:r>
            <a:r>
              <a:rPr lang="en-US" dirty="0">
                <a:solidFill>
                  <a:schemeClr val="accent1"/>
                </a:solidFill>
              </a:rPr>
              <a:t> о </a:t>
            </a:r>
            <a:r>
              <a:rPr lang="en-US" dirty="0" err="1">
                <a:solidFill>
                  <a:schemeClr val="accent1"/>
                </a:solidFill>
              </a:rPr>
              <a:t>доживотном</a:t>
            </a:r>
            <a:r>
              <a:rPr lang="en-US" dirty="0">
                <a:solidFill>
                  <a:schemeClr val="accent1"/>
                </a:solidFill>
              </a:rPr>
              <a:t> </a:t>
            </a:r>
            <a:r>
              <a:rPr lang="en-US" dirty="0" err="1">
                <a:solidFill>
                  <a:schemeClr val="accent1"/>
                </a:solidFill>
              </a:rPr>
              <a:t>издржавању</a:t>
            </a:r>
            <a:r>
              <a:rPr lang="en-US" dirty="0">
                <a:solidFill>
                  <a:schemeClr val="accent1"/>
                </a:solidFill>
              </a:rPr>
              <a:t>; </a:t>
            </a:r>
          </a:p>
          <a:p>
            <a:pPr algn="just"/>
            <a:r>
              <a:rPr lang="en-US" dirty="0">
                <a:solidFill>
                  <a:schemeClr val="accent1"/>
                </a:solidFill>
              </a:rPr>
              <a:t>9) </a:t>
            </a:r>
            <a:r>
              <a:rPr lang="en-US" dirty="0" err="1">
                <a:solidFill>
                  <a:schemeClr val="accent1"/>
                </a:solidFill>
              </a:rPr>
              <a:t>забележба</a:t>
            </a:r>
            <a:r>
              <a:rPr lang="en-US" dirty="0">
                <a:solidFill>
                  <a:schemeClr val="accent1"/>
                </a:solidFill>
              </a:rPr>
              <a:t> </a:t>
            </a:r>
            <a:r>
              <a:rPr lang="en-US" dirty="0" err="1">
                <a:solidFill>
                  <a:schemeClr val="accent1"/>
                </a:solidFill>
              </a:rPr>
              <a:t>постојања</a:t>
            </a:r>
            <a:r>
              <a:rPr lang="en-US" dirty="0">
                <a:solidFill>
                  <a:schemeClr val="accent1"/>
                </a:solidFill>
              </a:rPr>
              <a:t> </a:t>
            </a:r>
            <a:r>
              <a:rPr lang="en-US" dirty="0" err="1">
                <a:solidFill>
                  <a:schemeClr val="accent1"/>
                </a:solidFill>
              </a:rPr>
              <a:t>брачног</a:t>
            </a:r>
            <a:r>
              <a:rPr lang="en-US" dirty="0">
                <a:solidFill>
                  <a:schemeClr val="accent1"/>
                </a:solidFill>
              </a:rPr>
              <a:t> </a:t>
            </a:r>
            <a:r>
              <a:rPr lang="en-US" dirty="0" err="1">
                <a:solidFill>
                  <a:schemeClr val="accent1"/>
                </a:solidFill>
              </a:rPr>
              <a:t>уговора</a:t>
            </a:r>
            <a:r>
              <a:rPr lang="en-US" dirty="0">
                <a:solidFill>
                  <a:schemeClr val="accent1"/>
                </a:solidFill>
              </a:rPr>
              <a:t>; </a:t>
            </a:r>
          </a:p>
          <a:p>
            <a:pPr algn="just"/>
            <a:r>
              <a:rPr lang="en-US" dirty="0">
                <a:solidFill>
                  <a:schemeClr val="accent1"/>
                </a:solidFill>
              </a:rPr>
              <a:t>10) </a:t>
            </a:r>
            <a:r>
              <a:rPr lang="en-US" dirty="0" err="1">
                <a:solidFill>
                  <a:schemeClr val="accent1"/>
                </a:solidFill>
              </a:rPr>
              <a:t>забележба</a:t>
            </a:r>
            <a:r>
              <a:rPr lang="en-US" dirty="0">
                <a:solidFill>
                  <a:schemeClr val="accent1"/>
                </a:solidFill>
              </a:rPr>
              <a:t> </a:t>
            </a:r>
            <a:r>
              <a:rPr lang="en-US" dirty="0" err="1">
                <a:solidFill>
                  <a:schemeClr val="accent1"/>
                </a:solidFill>
              </a:rPr>
              <a:t>првенственог</a:t>
            </a:r>
            <a:r>
              <a:rPr lang="en-US" dirty="0">
                <a:solidFill>
                  <a:schemeClr val="accent1"/>
                </a:solidFill>
              </a:rPr>
              <a:t> </a:t>
            </a:r>
            <a:r>
              <a:rPr lang="en-US" dirty="0" err="1">
                <a:solidFill>
                  <a:schemeClr val="accent1"/>
                </a:solidFill>
              </a:rPr>
              <a:t>реда</a:t>
            </a:r>
            <a:r>
              <a:rPr lang="en-US" dirty="0">
                <a:solidFill>
                  <a:schemeClr val="accent1"/>
                </a:solidFill>
              </a:rPr>
              <a:t>; </a:t>
            </a:r>
          </a:p>
          <a:p>
            <a:pPr algn="just"/>
            <a:r>
              <a:rPr lang="en-US" dirty="0">
                <a:solidFill>
                  <a:schemeClr val="accent1"/>
                </a:solidFill>
              </a:rPr>
              <a:t>11) </a:t>
            </a:r>
            <a:r>
              <a:rPr lang="en-US" dirty="0" err="1">
                <a:solidFill>
                  <a:schemeClr val="accent1"/>
                </a:solidFill>
              </a:rPr>
              <a:t>забележба</a:t>
            </a:r>
            <a:r>
              <a:rPr lang="en-US" dirty="0">
                <a:solidFill>
                  <a:schemeClr val="accent1"/>
                </a:solidFill>
              </a:rPr>
              <a:t> </a:t>
            </a:r>
            <a:r>
              <a:rPr lang="en-US" dirty="0" err="1">
                <a:solidFill>
                  <a:schemeClr val="accent1"/>
                </a:solidFill>
              </a:rPr>
              <a:t>покретања</a:t>
            </a:r>
            <a:r>
              <a:rPr lang="en-US" dirty="0">
                <a:solidFill>
                  <a:schemeClr val="accent1"/>
                </a:solidFill>
              </a:rPr>
              <a:t> </a:t>
            </a:r>
            <a:r>
              <a:rPr lang="en-US" dirty="0" err="1">
                <a:solidFill>
                  <a:schemeClr val="accent1"/>
                </a:solidFill>
              </a:rPr>
              <a:t>поступка</a:t>
            </a:r>
            <a:r>
              <a:rPr lang="en-US" dirty="0">
                <a:solidFill>
                  <a:schemeClr val="accent1"/>
                </a:solidFill>
              </a:rPr>
              <a:t> </a:t>
            </a:r>
            <a:r>
              <a:rPr lang="en-US" dirty="0" err="1">
                <a:solidFill>
                  <a:schemeClr val="accent1"/>
                </a:solidFill>
              </a:rPr>
              <a:t>експропријације</a:t>
            </a:r>
            <a:r>
              <a:rPr lang="en-US" dirty="0">
                <a:solidFill>
                  <a:schemeClr val="accent1"/>
                </a:solidFill>
              </a:rPr>
              <a:t>; </a:t>
            </a:r>
          </a:p>
          <a:p>
            <a:pPr algn="just"/>
            <a:r>
              <a:rPr lang="en-US" dirty="0">
                <a:solidFill>
                  <a:schemeClr val="accent1"/>
                </a:solidFill>
              </a:rPr>
              <a:t>12) </a:t>
            </a:r>
            <a:r>
              <a:rPr lang="en-US" dirty="0" err="1">
                <a:solidFill>
                  <a:schemeClr val="accent1"/>
                </a:solidFill>
              </a:rPr>
              <a:t>остале</a:t>
            </a:r>
            <a:r>
              <a:rPr lang="en-US" dirty="0">
                <a:solidFill>
                  <a:schemeClr val="accent1"/>
                </a:solidFill>
              </a:rPr>
              <a:t> </a:t>
            </a:r>
            <a:r>
              <a:rPr lang="en-US" dirty="0" err="1">
                <a:solidFill>
                  <a:schemeClr val="accent1"/>
                </a:solidFill>
              </a:rPr>
              <a:t>забележбе</a:t>
            </a:r>
            <a:r>
              <a:rPr lang="en-US" dirty="0">
                <a:solidFill>
                  <a:schemeClr val="accent1"/>
                </a:solidFill>
              </a:rPr>
              <a:t> </a:t>
            </a:r>
            <a:r>
              <a:rPr lang="en-US" dirty="0" err="1">
                <a:solidFill>
                  <a:schemeClr val="accent1"/>
                </a:solidFill>
              </a:rPr>
              <a:t>прописане</a:t>
            </a:r>
            <a:r>
              <a:rPr lang="en-US" dirty="0">
                <a:solidFill>
                  <a:schemeClr val="accent1"/>
                </a:solidFill>
              </a:rPr>
              <a:t> </a:t>
            </a:r>
            <a:r>
              <a:rPr lang="en-US" dirty="0" err="1">
                <a:solidFill>
                  <a:schemeClr val="accent1"/>
                </a:solidFill>
              </a:rPr>
              <a:t>законом</a:t>
            </a:r>
            <a:r>
              <a:rPr lang="en-US" dirty="0">
                <a:solidFill>
                  <a:schemeClr val="accent1"/>
                </a:solidFill>
              </a:rPr>
              <a:t>; </a:t>
            </a:r>
          </a:p>
          <a:p>
            <a:pPr algn="just"/>
            <a:r>
              <a:rPr lang="en-US" dirty="0">
                <a:solidFill>
                  <a:schemeClr val="accent1"/>
                </a:solidFill>
              </a:rPr>
              <a:t>13) </a:t>
            </a:r>
            <a:r>
              <a:rPr lang="en-US" dirty="0" err="1">
                <a:solidFill>
                  <a:schemeClr val="accent1"/>
                </a:solidFill>
              </a:rPr>
              <a:t>решење</a:t>
            </a:r>
            <a:r>
              <a:rPr lang="en-US" dirty="0">
                <a:solidFill>
                  <a:schemeClr val="accent1"/>
                </a:solidFill>
              </a:rPr>
              <a:t> о </a:t>
            </a:r>
            <a:r>
              <a:rPr lang="en-US" dirty="0" err="1">
                <a:solidFill>
                  <a:schemeClr val="accent1"/>
                </a:solidFill>
              </a:rPr>
              <a:t>издавању</a:t>
            </a:r>
            <a:r>
              <a:rPr lang="en-US" dirty="0">
                <a:solidFill>
                  <a:schemeClr val="accent1"/>
                </a:solidFill>
              </a:rPr>
              <a:t> </a:t>
            </a:r>
            <a:r>
              <a:rPr lang="en-US" dirty="0" err="1">
                <a:solidFill>
                  <a:schemeClr val="accent1"/>
                </a:solidFill>
              </a:rPr>
              <a:t>грађевинске</a:t>
            </a:r>
            <a:r>
              <a:rPr lang="en-US" dirty="0">
                <a:solidFill>
                  <a:schemeClr val="accent1"/>
                </a:solidFill>
              </a:rPr>
              <a:t> </a:t>
            </a:r>
            <a:r>
              <a:rPr lang="en-US" dirty="0" err="1">
                <a:solidFill>
                  <a:schemeClr val="accent1"/>
                </a:solidFill>
              </a:rPr>
              <a:t>дозволе</a:t>
            </a:r>
            <a:r>
              <a:rPr lang="en-US" dirty="0">
                <a:solidFill>
                  <a:schemeClr val="accent1"/>
                </a:solidFill>
              </a:rPr>
              <a:t> </a:t>
            </a:r>
            <a:r>
              <a:rPr lang="en-US" dirty="0" err="1">
                <a:solidFill>
                  <a:schemeClr val="accent1"/>
                </a:solidFill>
              </a:rPr>
              <a:t>уписује</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као</a:t>
            </a:r>
            <a:r>
              <a:rPr lang="en-US" dirty="0">
                <a:solidFill>
                  <a:schemeClr val="accent1"/>
                </a:solidFill>
              </a:rPr>
              <a:t> </a:t>
            </a:r>
            <a:r>
              <a:rPr lang="en-US" dirty="0" err="1">
                <a:solidFill>
                  <a:schemeClr val="accent1"/>
                </a:solidFill>
              </a:rPr>
              <a:t>забележба</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градње</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парцели</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којој</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издата</a:t>
            </a:r>
            <a:r>
              <a:rPr lang="en-US" dirty="0">
                <a:solidFill>
                  <a:schemeClr val="accent1"/>
                </a:solidFill>
              </a:rPr>
              <a:t> </a:t>
            </a:r>
            <a:r>
              <a:rPr lang="en-US" dirty="0" err="1">
                <a:solidFill>
                  <a:schemeClr val="accent1"/>
                </a:solidFill>
              </a:rPr>
              <a:t>грађевинска</a:t>
            </a:r>
            <a:r>
              <a:rPr lang="en-US" dirty="0">
                <a:solidFill>
                  <a:schemeClr val="accent1"/>
                </a:solidFill>
              </a:rPr>
              <a:t> </a:t>
            </a:r>
            <a:r>
              <a:rPr lang="en-US" dirty="0" err="1">
                <a:solidFill>
                  <a:schemeClr val="accent1"/>
                </a:solidFill>
              </a:rPr>
              <a:t>дозвола</a:t>
            </a:r>
            <a:r>
              <a:rPr lang="en-US" dirty="0">
                <a:solidFill>
                  <a:schemeClr val="accent1"/>
                </a:solidFill>
              </a:rPr>
              <a:t> и </a:t>
            </a:r>
            <a:r>
              <a:rPr lang="en-US" dirty="0" err="1">
                <a:solidFill>
                  <a:schemeClr val="accent1"/>
                </a:solidFill>
              </a:rPr>
              <a:t>садржи</a:t>
            </a:r>
            <a:r>
              <a:rPr lang="en-US" dirty="0">
                <a:solidFill>
                  <a:schemeClr val="accent1"/>
                </a:solidFill>
              </a:rPr>
              <a:t> </a:t>
            </a:r>
            <a:r>
              <a:rPr lang="en-US" dirty="0" err="1">
                <a:solidFill>
                  <a:schemeClr val="accent1"/>
                </a:solidFill>
              </a:rPr>
              <a:t>податке</a:t>
            </a:r>
            <a:r>
              <a:rPr lang="en-US" dirty="0">
                <a:solidFill>
                  <a:schemeClr val="accent1"/>
                </a:solidFill>
              </a:rPr>
              <a:t> о </a:t>
            </a:r>
            <a:r>
              <a:rPr lang="en-US" dirty="0" err="1">
                <a:solidFill>
                  <a:schemeClr val="accent1"/>
                </a:solidFill>
              </a:rPr>
              <a:t>инвеститору</a:t>
            </a:r>
            <a:r>
              <a:rPr lang="en-US" dirty="0">
                <a:solidFill>
                  <a:schemeClr val="accent1"/>
                </a:solidFill>
              </a:rPr>
              <a:t>, </a:t>
            </a:r>
            <a:r>
              <a:rPr lang="en-US" dirty="0" err="1">
                <a:solidFill>
                  <a:schemeClr val="accent1"/>
                </a:solidFill>
              </a:rPr>
              <a:t>техничкој</a:t>
            </a:r>
            <a:r>
              <a:rPr lang="en-US" dirty="0">
                <a:solidFill>
                  <a:schemeClr val="accent1"/>
                </a:solidFill>
              </a:rPr>
              <a:t> </a:t>
            </a:r>
            <a:r>
              <a:rPr lang="en-US" dirty="0" err="1">
                <a:solidFill>
                  <a:schemeClr val="accent1"/>
                </a:solidFill>
              </a:rPr>
              <a:t>документацији</a:t>
            </a:r>
            <a:r>
              <a:rPr lang="en-US" dirty="0">
                <a:solidFill>
                  <a:schemeClr val="accent1"/>
                </a:solidFill>
              </a:rPr>
              <a:t>, </a:t>
            </a:r>
            <a:r>
              <a:rPr lang="en-US" dirty="0" err="1">
                <a:solidFill>
                  <a:schemeClr val="accent1"/>
                </a:solidFill>
              </a:rPr>
              <a:t>грађевинској</a:t>
            </a:r>
            <a:r>
              <a:rPr lang="en-US" dirty="0">
                <a:solidFill>
                  <a:schemeClr val="accent1"/>
                </a:solidFill>
              </a:rPr>
              <a:t> </a:t>
            </a:r>
            <a:r>
              <a:rPr lang="en-US" dirty="0" err="1">
                <a:solidFill>
                  <a:schemeClr val="accent1"/>
                </a:solidFill>
              </a:rPr>
              <a:t>дозволи</a:t>
            </a:r>
            <a:r>
              <a:rPr lang="en-US" dirty="0">
                <a:solidFill>
                  <a:schemeClr val="accent1"/>
                </a:solidFill>
              </a:rPr>
              <a:t> и </a:t>
            </a:r>
            <a:r>
              <a:rPr lang="en-US" dirty="0" err="1">
                <a:solidFill>
                  <a:schemeClr val="accent1"/>
                </a:solidFill>
              </a:rPr>
              <a:t>другим</a:t>
            </a:r>
            <a:r>
              <a:rPr lang="en-US" dirty="0">
                <a:solidFill>
                  <a:schemeClr val="accent1"/>
                </a:solidFill>
              </a:rPr>
              <a:t> </a:t>
            </a:r>
            <a:r>
              <a:rPr lang="en-US" dirty="0" err="1">
                <a:solidFill>
                  <a:schemeClr val="accent1"/>
                </a:solidFill>
              </a:rPr>
              <a:t>чињеницама</a:t>
            </a:r>
            <a:r>
              <a:rPr lang="en-US" dirty="0">
                <a:solidFill>
                  <a:schemeClr val="accent1"/>
                </a:solidFill>
              </a:rPr>
              <a:t> </a:t>
            </a:r>
            <a:r>
              <a:rPr lang="en-US" dirty="0" err="1">
                <a:solidFill>
                  <a:schemeClr val="accent1"/>
                </a:solidFill>
              </a:rPr>
              <a:t>од</a:t>
            </a:r>
            <a:r>
              <a:rPr lang="en-US" dirty="0">
                <a:solidFill>
                  <a:schemeClr val="accent1"/>
                </a:solidFill>
              </a:rPr>
              <a:t> </a:t>
            </a:r>
            <a:r>
              <a:rPr lang="en-US" dirty="0" err="1">
                <a:solidFill>
                  <a:schemeClr val="accent1"/>
                </a:solidFill>
              </a:rPr>
              <a:t>значаја</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упис</a:t>
            </a:r>
            <a:r>
              <a:rPr lang="en-US" dirty="0">
                <a:solidFill>
                  <a:schemeClr val="accent1"/>
                </a:solidFill>
              </a:rPr>
              <a:t> </a:t>
            </a:r>
            <a:r>
              <a:rPr lang="en-US" dirty="0" err="1">
                <a:solidFill>
                  <a:schemeClr val="accent1"/>
                </a:solidFill>
              </a:rPr>
              <a:t>забележбе</a:t>
            </a:r>
            <a:r>
              <a:rPr lang="en-US" dirty="0">
                <a:solidFill>
                  <a:schemeClr val="accent1"/>
                </a:solidFill>
              </a:rPr>
              <a:t>.</a:t>
            </a:r>
          </a:p>
          <a:p>
            <a:endParaRPr lang="en-US" dirty="0"/>
          </a:p>
        </p:txBody>
      </p:sp>
    </p:spTree>
    <p:extLst>
      <p:ext uri="{BB962C8B-B14F-4D97-AF65-F5344CB8AC3E}">
        <p14:creationId xmlns:p14="http://schemas.microsoft.com/office/powerpoint/2010/main" val="340706369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799" y="609600"/>
            <a:ext cx="8588203" cy="844731"/>
          </a:xfrm>
        </p:spPr>
        <p:txBody>
          <a:bodyPr>
            <a:normAutofit fontScale="90000"/>
          </a:bodyPr>
          <a:lstStyle/>
          <a:p>
            <a:r>
              <a:rPr lang="sr-Latn-RS" b="1" dirty="0"/>
              <a:t>I </a:t>
            </a:r>
            <a:r>
              <a:rPr lang="sr-Cyrl-RS" b="1" dirty="0"/>
              <a:t>Увод </a:t>
            </a:r>
            <a:r>
              <a:rPr lang="en-US" dirty="0"/>
              <a:t/>
            </a:r>
            <a:br>
              <a:rPr lang="en-US" dirty="0"/>
            </a:br>
            <a:endParaRPr lang="en-US" dirty="0"/>
          </a:p>
        </p:txBody>
      </p:sp>
      <p:sp>
        <p:nvSpPr>
          <p:cNvPr id="8" name="Text Placeholder 7"/>
          <p:cNvSpPr>
            <a:spLocks noGrp="1"/>
          </p:cNvSpPr>
          <p:nvPr>
            <p:ph type="body" sz="quarter" idx="13"/>
          </p:nvPr>
        </p:nvSpPr>
        <p:spPr>
          <a:xfrm>
            <a:off x="677332" y="1584960"/>
            <a:ext cx="8596669" cy="2942488"/>
          </a:xfrm>
        </p:spPr>
        <p:txBody>
          <a:bodyPr/>
          <a:lstStyle/>
          <a:p>
            <a:pPr algn="just"/>
            <a:endParaRPr lang="sr-Latn-RS" sz="1600" dirty="0" smtClean="0"/>
          </a:p>
          <a:p>
            <a:pPr algn="just"/>
            <a:endParaRPr lang="sr-Latn-RS" sz="1600" dirty="0"/>
          </a:p>
          <a:p>
            <a:pPr algn="just"/>
            <a:endParaRPr lang="sr-Latn-RS" sz="1600" dirty="0" smtClean="0"/>
          </a:p>
          <a:p>
            <a:pPr algn="just"/>
            <a:endParaRPr lang="sr-Latn-RS" sz="1400" dirty="0"/>
          </a:p>
          <a:p>
            <a:pPr algn="just"/>
            <a:endParaRPr lang="sr-Latn-RS" sz="1400" dirty="0" smtClean="0"/>
          </a:p>
          <a:p>
            <a:pPr algn="just"/>
            <a:r>
              <a:rPr lang="sr-Cyrl-RS" sz="1200" dirty="0" smtClean="0"/>
              <a:t>Евиденција </a:t>
            </a:r>
            <a:r>
              <a:rPr lang="sr-Cyrl-RS" sz="1200" dirty="0"/>
              <a:t>о правима на непокретности у Републици Србији вођена је до 1988. године у земљишним књигама, књигама тапија, интабулационим књигама, катастру земљишта, књигама продатих друштвених станова са хипотеком. Први пропис који је на целовит начин регулисао питање евиденције непокретности јесте Закон о премеру и катастру и уписима права на непокретностима, донет 1988. године. Након овог законског прописа све доцније законске новеле прописивале су обавезу израде катастра непокретности, уместо земљишних књига и књига тапија, као нове врсте јавне књиге која представља јединствену правну евиденцију на непокретностима и субјектима свих права на њима</a:t>
            </a:r>
            <a:r>
              <a:rPr lang="sr-Cyrl-RS" sz="1200" dirty="0" smtClean="0"/>
              <a:t>.</a:t>
            </a:r>
            <a:endParaRPr lang="sr-Latn-RS" sz="1200" dirty="0" smtClean="0"/>
          </a:p>
          <a:p>
            <a:pPr algn="just"/>
            <a:r>
              <a:rPr lang="en-US" sz="1200" dirty="0" err="1"/>
              <a:t>Закон</a:t>
            </a:r>
            <a:r>
              <a:rPr lang="en-US" sz="1200" dirty="0"/>
              <a:t> о </a:t>
            </a:r>
            <a:r>
              <a:rPr lang="en-US" sz="1200" dirty="0" err="1"/>
              <a:t>државном</a:t>
            </a:r>
            <a:r>
              <a:rPr lang="en-US" sz="1200" dirty="0"/>
              <a:t> </a:t>
            </a:r>
            <a:r>
              <a:rPr lang="en-US" sz="1200" dirty="0" err="1"/>
              <a:t>премеру</a:t>
            </a:r>
            <a:r>
              <a:rPr lang="en-US" sz="1200" dirty="0"/>
              <a:t> и </a:t>
            </a:r>
            <a:r>
              <a:rPr lang="en-US" sz="1200" dirty="0" err="1"/>
              <a:t>катастру</a:t>
            </a:r>
            <a:r>
              <a:rPr lang="en-US" sz="1200" dirty="0"/>
              <a:t> ("</a:t>
            </a:r>
            <a:r>
              <a:rPr lang="en-US" sz="1200" dirty="0" err="1"/>
              <a:t>Сл</a:t>
            </a:r>
            <a:r>
              <a:rPr lang="en-US" sz="1200" dirty="0"/>
              <a:t>. </a:t>
            </a:r>
            <a:r>
              <a:rPr lang="en-US" sz="1200" dirty="0" err="1"/>
              <a:t>гласник</a:t>
            </a:r>
            <a:r>
              <a:rPr lang="en-US" sz="1200" dirty="0"/>
              <a:t> РС", </a:t>
            </a:r>
            <a:r>
              <a:rPr lang="en-US" sz="1200" dirty="0" err="1"/>
              <a:t>бр</a:t>
            </a:r>
            <a:r>
              <a:rPr lang="en-US" sz="1200" dirty="0"/>
              <a:t>. 72/2009, 18/2010, 65/2013, 15/2015 - </a:t>
            </a:r>
            <a:r>
              <a:rPr lang="en-US" sz="1200" dirty="0" err="1"/>
              <a:t>одлука</a:t>
            </a:r>
            <a:r>
              <a:rPr lang="en-US" sz="1200" dirty="0"/>
              <a:t> УС, 96/2015, 47/2017 - </a:t>
            </a:r>
            <a:r>
              <a:rPr lang="en-US" sz="1200" dirty="0" err="1"/>
              <a:t>аутентично</a:t>
            </a:r>
            <a:r>
              <a:rPr lang="en-US" sz="1200" dirty="0"/>
              <a:t> </a:t>
            </a:r>
            <a:r>
              <a:rPr lang="en-US" sz="1200" dirty="0" err="1"/>
              <a:t>тумачење</a:t>
            </a:r>
            <a:r>
              <a:rPr lang="en-US" sz="1200" dirty="0"/>
              <a:t> и 113/2017 - </a:t>
            </a:r>
            <a:r>
              <a:rPr lang="en-US" sz="1200" dirty="0" err="1"/>
              <a:t>др</a:t>
            </a:r>
            <a:r>
              <a:rPr lang="en-US" sz="1200" dirty="0"/>
              <a:t>. </a:t>
            </a:r>
            <a:r>
              <a:rPr lang="en-US" sz="1200" dirty="0" err="1"/>
              <a:t>закон</a:t>
            </a:r>
            <a:r>
              <a:rPr lang="sr-Cyrl-RS" sz="1200" dirty="0"/>
              <a:t> и даљем тексту: Закон </a:t>
            </a:r>
            <a:r>
              <a:rPr lang="en-US" sz="1200" dirty="0"/>
              <a:t>)</a:t>
            </a:r>
            <a:r>
              <a:rPr lang="sr-Cyrl-RS" sz="1200" dirty="0"/>
              <a:t> представља у овом моменту позитивни пропис, који у оквиру правног поретка Републике Србије уређује питање уписа у катастар непокретности.</a:t>
            </a:r>
            <a:endParaRPr lang="en-US" sz="1200" dirty="0"/>
          </a:p>
          <a:p>
            <a:pPr algn="just"/>
            <a:endParaRPr lang="en-US" sz="1600" dirty="0"/>
          </a:p>
          <a:p>
            <a:endParaRPr lang="en-US" dirty="0"/>
          </a:p>
        </p:txBody>
      </p:sp>
      <p:sp>
        <p:nvSpPr>
          <p:cNvPr id="7" name="Text Placeholder 6"/>
          <p:cNvSpPr>
            <a:spLocks noGrp="1"/>
          </p:cNvSpPr>
          <p:nvPr>
            <p:ph type="body" idx="1"/>
          </p:nvPr>
        </p:nvSpPr>
        <p:spPr/>
        <p:txBody>
          <a:bodyPr>
            <a:normAutofit/>
          </a:bodyPr>
          <a:lstStyle/>
          <a:p>
            <a:r>
              <a:rPr lang="sr-Cyrl-RS" sz="1200" dirty="0">
                <a:solidFill>
                  <a:schemeClr val="accent1"/>
                </a:solidFill>
              </a:rPr>
              <a:t>Поред општег законског режима који прописује упис  у катастар непокретности сам </a:t>
            </a:r>
            <a:r>
              <a:rPr lang="en-US" sz="1200" dirty="0" err="1">
                <a:solidFill>
                  <a:schemeClr val="accent1"/>
                </a:solidFill>
              </a:rPr>
              <a:t>Закон</a:t>
            </a:r>
            <a:r>
              <a:rPr lang="en-US" sz="1200" dirty="0">
                <a:solidFill>
                  <a:schemeClr val="accent1"/>
                </a:solidFill>
              </a:rPr>
              <a:t> о </a:t>
            </a:r>
            <a:r>
              <a:rPr lang="en-US" sz="1200" dirty="0" err="1">
                <a:solidFill>
                  <a:schemeClr val="accent1"/>
                </a:solidFill>
              </a:rPr>
              <a:t>државном</a:t>
            </a:r>
            <a:r>
              <a:rPr lang="en-US" sz="1200" dirty="0">
                <a:solidFill>
                  <a:schemeClr val="accent1"/>
                </a:solidFill>
              </a:rPr>
              <a:t> </a:t>
            </a:r>
            <a:r>
              <a:rPr lang="en-US" sz="1200" dirty="0" err="1">
                <a:solidFill>
                  <a:schemeClr val="accent1"/>
                </a:solidFill>
              </a:rPr>
              <a:t>премеру</a:t>
            </a:r>
            <a:r>
              <a:rPr lang="en-US" sz="1200" dirty="0">
                <a:solidFill>
                  <a:schemeClr val="accent1"/>
                </a:solidFill>
              </a:rPr>
              <a:t> и </a:t>
            </a:r>
            <a:r>
              <a:rPr lang="en-US" sz="1200" dirty="0" err="1">
                <a:solidFill>
                  <a:schemeClr val="accent1"/>
                </a:solidFill>
              </a:rPr>
              <a:t>катастру</a:t>
            </a:r>
            <a:r>
              <a:rPr lang="en-US" sz="1200" dirty="0">
                <a:solidFill>
                  <a:schemeClr val="accent1"/>
                </a:solidFill>
              </a:rPr>
              <a:t> ("</a:t>
            </a:r>
            <a:r>
              <a:rPr lang="en-US" sz="1200" dirty="0" err="1">
                <a:solidFill>
                  <a:schemeClr val="accent1"/>
                </a:solidFill>
              </a:rPr>
              <a:t>Сл</a:t>
            </a:r>
            <a:r>
              <a:rPr lang="en-US" sz="1200" dirty="0">
                <a:solidFill>
                  <a:schemeClr val="accent1"/>
                </a:solidFill>
              </a:rPr>
              <a:t>. </a:t>
            </a:r>
            <a:r>
              <a:rPr lang="en-US" sz="1200" dirty="0" err="1">
                <a:solidFill>
                  <a:schemeClr val="accent1"/>
                </a:solidFill>
              </a:rPr>
              <a:t>гласник</a:t>
            </a:r>
            <a:r>
              <a:rPr lang="en-US" sz="1200" dirty="0">
                <a:solidFill>
                  <a:schemeClr val="accent1"/>
                </a:solidFill>
              </a:rPr>
              <a:t> РС", </a:t>
            </a:r>
            <a:r>
              <a:rPr lang="en-US" sz="1200" dirty="0" err="1">
                <a:solidFill>
                  <a:schemeClr val="accent1"/>
                </a:solidFill>
              </a:rPr>
              <a:t>бр</a:t>
            </a:r>
            <a:r>
              <a:rPr lang="en-US" sz="1200" dirty="0">
                <a:solidFill>
                  <a:schemeClr val="accent1"/>
                </a:solidFill>
              </a:rPr>
              <a:t>. 72/2009, 18/2010, 65/2013, 15/2015 - </a:t>
            </a:r>
            <a:r>
              <a:rPr lang="en-US" sz="1200" dirty="0" err="1">
                <a:solidFill>
                  <a:schemeClr val="accent1"/>
                </a:solidFill>
              </a:rPr>
              <a:t>одлука</a:t>
            </a:r>
            <a:r>
              <a:rPr lang="en-US" sz="1200" dirty="0">
                <a:solidFill>
                  <a:schemeClr val="accent1"/>
                </a:solidFill>
              </a:rPr>
              <a:t> УС, 96/2015, 47/2017 - </a:t>
            </a:r>
            <a:r>
              <a:rPr lang="en-US" sz="1200" dirty="0" err="1">
                <a:solidFill>
                  <a:schemeClr val="accent1"/>
                </a:solidFill>
              </a:rPr>
              <a:t>аутентично</a:t>
            </a:r>
            <a:r>
              <a:rPr lang="en-US" sz="1200" dirty="0">
                <a:solidFill>
                  <a:schemeClr val="accent1"/>
                </a:solidFill>
              </a:rPr>
              <a:t> </a:t>
            </a:r>
            <a:r>
              <a:rPr lang="en-US" sz="1200" dirty="0" err="1">
                <a:solidFill>
                  <a:schemeClr val="accent1"/>
                </a:solidFill>
              </a:rPr>
              <a:t>тумачење</a:t>
            </a:r>
            <a:r>
              <a:rPr lang="en-US" sz="1200" dirty="0">
                <a:solidFill>
                  <a:schemeClr val="accent1"/>
                </a:solidFill>
              </a:rPr>
              <a:t> и 113/2017 - </a:t>
            </a:r>
            <a:r>
              <a:rPr lang="en-US" sz="1200" dirty="0" err="1">
                <a:solidFill>
                  <a:schemeClr val="accent1"/>
                </a:solidFill>
              </a:rPr>
              <a:t>др</a:t>
            </a:r>
            <a:r>
              <a:rPr lang="en-US" sz="1200" dirty="0">
                <a:solidFill>
                  <a:schemeClr val="accent1"/>
                </a:solidFill>
              </a:rPr>
              <a:t>. </a:t>
            </a:r>
            <a:r>
              <a:rPr lang="en-US" sz="1200" dirty="0" err="1">
                <a:solidFill>
                  <a:schemeClr val="accent1"/>
                </a:solidFill>
              </a:rPr>
              <a:t>закон</a:t>
            </a:r>
            <a:r>
              <a:rPr lang="en-US" sz="1200" dirty="0">
                <a:solidFill>
                  <a:schemeClr val="accent1"/>
                </a:solidFill>
              </a:rPr>
              <a:t>) </a:t>
            </a:r>
            <a:r>
              <a:rPr lang="sr-Cyrl-RS" sz="1200" dirty="0">
                <a:solidFill>
                  <a:schemeClr val="accent1"/>
                </a:solidFill>
              </a:rPr>
              <a:t>за поједина питања која нису регулисана датим законом сходно ће се  применити одредбе Закона о општем управном поступку </a:t>
            </a:r>
            <a:r>
              <a:rPr lang="en-US" sz="1200" dirty="0">
                <a:solidFill>
                  <a:schemeClr val="accent1"/>
                </a:solidFill>
              </a:rPr>
              <a:t>("</a:t>
            </a:r>
            <a:r>
              <a:rPr lang="en-US" sz="1200" dirty="0" err="1">
                <a:solidFill>
                  <a:schemeClr val="accent1"/>
                </a:solidFill>
              </a:rPr>
              <a:t>Сл</a:t>
            </a:r>
            <a:r>
              <a:rPr lang="en-US" sz="1200" dirty="0">
                <a:solidFill>
                  <a:schemeClr val="accent1"/>
                </a:solidFill>
              </a:rPr>
              <a:t>. </a:t>
            </a:r>
            <a:r>
              <a:rPr lang="en-US" sz="1200" dirty="0" err="1">
                <a:solidFill>
                  <a:schemeClr val="accent1"/>
                </a:solidFill>
              </a:rPr>
              <a:t>гласник</a:t>
            </a:r>
            <a:r>
              <a:rPr lang="en-US" sz="1200" dirty="0">
                <a:solidFill>
                  <a:schemeClr val="accent1"/>
                </a:solidFill>
              </a:rPr>
              <a:t> РС", </a:t>
            </a:r>
            <a:r>
              <a:rPr lang="en-US" sz="1200" dirty="0" err="1">
                <a:solidFill>
                  <a:schemeClr val="accent1"/>
                </a:solidFill>
              </a:rPr>
              <a:t>бр</a:t>
            </a:r>
            <a:r>
              <a:rPr lang="en-US" sz="1200" dirty="0">
                <a:solidFill>
                  <a:schemeClr val="accent1"/>
                </a:solidFill>
              </a:rPr>
              <a:t>. 18/2016)</a:t>
            </a:r>
            <a:r>
              <a:rPr lang="sr-Cyrl-RS" sz="1200" dirty="0">
                <a:solidFill>
                  <a:schemeClr val="accent1"/>
                </a:solidFill>
              </a:rPr>
              <a:t> у погледу процесних правила поступка уписа и материјално правни прописи којима се  </a:t>
            </a:r>
            <a:r>
              <a:rPr lang="en-US" sz="1200" dirty="0" err="1">
                <a:solidFill>
                  <a:schemeClr val="accent1"/>
                </a:solidFill>
              </a:rPr>
              <a:t>уређује</a:t>
            </a:r>
            <a:r>
              <a:rPr lang="en-US" sz="1200" dirty="0">
                <a:solidFill>
                  <a:schemeClr val="accent1"/>
                </a:solidFill>
              </a:rPr>
              <a:t> </a:t>
            </a:r>
            <a:r>
              <a:rPr lang="en-US" sz="1200" dirty="0" err="1">
                <a:solidFill>
                  <a:schemeClr val="accent1"/>
                </a:solidFill>
              </a:rPr>
              <a:t>својина</a:t>
            </a:r>
            <a:r>
              <a:rPr lang="en-US" sz="1200" dirty="0">
                <a:solidFill>
                  <a:schemeClr val="accent1"/>
                </a:solidFill>
              </a:rPr>
              <a:t> и </a:t>
            </a:r>
            <a:r>
              <a:rPr lang="en-US" sz="1200" dirty="0" err="1">
                <a:solidFill>
                  <a:schemeClr val="accent1"/>
                </a:solidFill>
              </a:rPr>
              <a:t>друга</a:t>
            </a:r>
            <a:r>
              <a:rPr lang="en-US" sz="1200" dirty="0">
                <a:solidFill>
                  <a:schemeClr val="accent1"/>
                </a:solidFill>
              </a:rPr>
              <a:t> </a:t>
            </a:r>
            <a:r>
              <a:rPr lang="en-US" sz="1200" dirty="0" err="1">
                <a:solidFill>
                  <a:schemeClr val="accent1"/>
                </a:solidFill>
              </a:rPr>
              <a:t>стварна</a:t>
            </a:r>
            <a:r>
              <a:rPr lang="en-US" sz="1200" dirty="0">
                <a:solidFill>
                  <a:schemeClr val="accent1"/>
                </a:solidFill>
              </a:rPr>
              <a:t> </a:t>
            </a:r>
            <a:r>
              <a:rPr lang="en-US" sz="1200" dirty="0" err="1">
                <a:solidFill>
                  <a:schemeClr val="accent1"/>
                </a:solidFill>
              </a:rPr>
              <a:t>права</a:t>
            </a:r>
            <a:r>
              <a:rPr lang="sr-Cyrl-RS" sz="1200" dirty="0">
                <a:solidFill>
                  <a:schemeClr val="accent1"/>
                </a:solidFill>
              </a:rPr>
              <a:t> у погледу мериторне оцене поднетих захтева за упис у катастар непокретности.</a:t>
            </a:r>
            <a:endParaRPr lang="en-US" sz="1200" dirty="0">
              <a:solidFill>
                <a:schemeClr val="accent1"/>
              </a:solidFill>
            </a:endParaRPr>
          </a:p>
          <a:p>
            <a:endParaRPr lang="en-US" dirty="0"/>
          </a:p>
        </p:txBody>
      </p:sp>
    </p:spTree>
    <p:extLst>
      <p:ext uri="{BB962C8B-B14F-4D97-AF65-F5344CB8AC3E}">
        <p14:creationId xmlns:p14="http://schemas.microsoft.com/office/powerpoint/2010/main" val="376839869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en-US" dirty="0"/>
              <a:t/>
            </a:r>
            <a:br>
              <a:rPr lang="en-US" dirty="0"/>
            </a:br>
            <a:endParaRPr lang="en-US" dirty="0"/>
          </a:p>
        </p:txBody>
      </p:sp>
      <p:sp>
        <p:nvSpPr>
          <p:cNvPr id="7" name="Text Placeholder 6"/>
          <p:cNvSpPr>
            <a:spLocks noGrp="1"/>
          </p:cNvSpPr>
          <p:nvPr>
            <p:ph type="body" idx="1"/>
          </p:nvPr>
        </p:nvSpPr>
        <p:spPr>
          <a:xfrm>
            <a:off x="677335" y="374469"/>
            <a:ext cx="8596668" cy="5886994"/>
          </a:xfrm>
        </p:spPr>
        <p:txBody>
          <a:bodyPr>
            <a:normAutofit fontScale="85000" lnSpcReduction="20000"/>
          </a:bodyPr>
          <a:lstStyle/>
          <a:p>
            <a:pPr algn="just"/>
            <a:r>
              <a:rPr lang="sr-Cyrl-RS" dirty="0">
                <a:solidFill>
                  <a:schemeClr val="accent1"/>
                </a:solidFill>
              </a:rPr>
              <a:t>Забележба ће се уписати у катастар непокретности и у случају да се </a:t>
            </a:r>
            <a:r>
              <a:rPr lang="sr-Latn-RS" dirty="0">
                <a:solidFill>
                  <a:schemeClr val="accent1"/>
                </a:solidFill>
              </a:rPr>
              <a:t>тражи забележба спора за поништавање или раскид одређеног правног посла, односно поништавање или стављање ван снаге одлуке надлежног органа, </a:t>
            </a:r>
            <a:r>
              <a:rPr lang="sr-Cyrl-RS" dirty="0">
                <a:solidFill>
                  <a:schemeClr val="accent1"/>
                </a:solidFill>
              </a:rPr>
              <a:t>под условом </a:t>
            </a:r>
            <a:r>
              <a:rPr lang="sr-Latn-RS" dirty="0">
                <a:solidFill>
                  <a:schemeClr val="accent1"/>
                </a:solidFill>
              </a:rPr>
              <a:t>ако је тај правни посао, односно одлука надлежног органа представљала основ за упис у катастар непокретности.</a:t>
            </a:r>
            <a:endParaRPr lang="en-US" dirty="0">
              <a:solidFill>
                <a:schemeClr val="accent1"/>
              </a:solidFill>
            </a:endParaRPr>
          </a:p>
          <a:p>
            <a:pPr algn="just"/>
            <a:r>
              <a:rPr lang="sr-Cyrl-RS" dirty="0">
                <a:solidFill>
                  <a:schemeClr val="accent1"/>
                </a:solidFill>
              </a:rPr>
              <a:t>	</a:t>
            </a:r>
            <a:endParaRPr lang="en-US" dirty="0">
              <a:solidFill>
                <a:schemeClr val="accent1"/>
              </a:solidFill>
            </a:endParaRPr>
          </a:p>
          <a:p>
            <a:pPr algn="just"/>
            <a:r>
              <a:rPr lang="sr-Cyrl-RS" dirty="0">
                <a:solidFill>
                  <a:schemeClr val="accent1"/>
                </a:solidFill>
              </a:rPr>
              <a:t>Код забележбе судског спора Народна скупштина РС је усвојила аутентично тумачње дате законске одредбе и одредила њен правни домашај на начин да дату одредбу треба разумети </a:t>
            </a:r>
            <a:r>
              <a:rPr lang="sr-Latn-RS" dirty="0">
                <a:solidFill>
                  <a:schemeClr val="accent1"/>
                </a:solidFill>
              </a:rPr>
              <a:t>тако да се забележба спора као врста уписа у катастру непокретности односи на парнични поступак који се води по тужби претходно уписаног носиоца права на непокретности, против тренутно уписаног носиоца права, ради брисања уписаног права и успостављања претходног стања уписа. Парнични поступци који се воде по тужбама трећих лица (лица која нису претходно уписани носиоци права на непокретности), могу се забележити, под условима из Закона о државном премеру и катастру, само када се ради о парничним поступцима за утврђење права својине услед одржаја и парничним поступцима по тужбама поверилаца за побијање правних радњи дужника по одредбама чл. 280-285. Закона о облигационим односима ("Службени лист СФРЈ", бр. 29/78, 39/85, 57/89 и "Службени лист СРЈ", број 31/93), као и у случају парница које је тужилац покренуо јер је на то упућен од стране ванпарничног суда или другог надлежног органа. </a:t>
            </a:r>
            <a:r>
              <a:rPr lang="sr-Cyrl-RS" dirty="0">
                <a:solidFill>
                  <a:schemeClr val="accent1"/>
                </a:solidFill>
              </a:rPr>
              <a:t>Може се приметити да је у овој ситуацији законодавац приликом дефинисања аутентичног тумачења пропусти да поред редовног побијања дужникових правних радњи </a:t>
            </a:r>
            <a:r>
              <a:rPr lang="sr-Latn-RS" dirty="0">
                <a:solidFill>
                  <a:schemeClr val="accent1"/>
                </a:solidFill>
              </a:rPr>
              <a:t>по одредбама чл. 280-285. Закона о облигационим односима ("Службени лист СФРЈ", бр. 29/78, 39/85, 57/89 и "Службени лист СРЈ", број 31/93) </a:t>
            </a:r>
            <a:r>
              <a:rPr lang="sr-Cyrl-RS" dirty="0">
                <a:solidFill>
                  <a:schemeClr val="accent1"/>
                </a:solidFill>
              </a:rPr>
              <a:t>пропустио да уврсти и побијање правних радњи стечајног дужника у складу са одредбама Закона о стечају.</a:t>
            </a:r>
            <a:endParaRPr lang="en-US" dirty="0">
              <a:solidFill>
                <a:schemeClr val="accent1"/>
              </a:solidFill>
            </a:endParaRPr>
          </a:p>
          <a:p>
            <a:endParaRPr lang="en-US" dirty="0"/>
          </a:p>
        </p:txBody>
      </p:sp>
    </p:spTree>
    <p:extLst>
      <p:ext uri="{BB962C8B-B14F-4D97-AF65-F5344CB8AC3E}">
        <p14:creationId xmlns:p14="http://schemas.microsoft.com/office/powerpoint/2010/main" val="199145510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en-US" dirty="0"/>
              <a:t/>
            </a:r>
            <a:br>
              <a:rPr lang="en-US" dirty="0"/>
            </a:br>
            <a:endParaRPr lang="en-US" dirty="0"/>
          </a:p>
        </p:txBody>
      </p:sp>
      <p:sp>
        <p:nvSpPr>
          <p:cNvPr id="7" name="Text Placeholder 6"/>
          <p:cNvSpPr>
            <a:spLocks noGrp="1"/>
          </p:cNvSpPr>
          <p:nvPr>
            <p:ph type="body" idx="1"/>
          </p:nvPr>
        </p:nvSpPr>
        <p:spPr>
          <a:xfrm>
            <a:off x="677335" y="243840"/>
            <a:ext cx="8596668" cy="6017623"/>
          </a:xfrm>
        </p:spPr>
        <p:txBody>
          <a:bodyPr>
            <a:normAutofit fontScale="85000" lnSpcReduction="10000"/>
          </a:bodyPr>
          <a:lstStyle/>
          <a:p>
            <a:pPr algn="just"/>
            <a:r>
              <a:rPr lang="sr-Cyrl-RS" dirty="0">
                <a:solidFill>
                  <a:schemeClr val="accent1"/>
                </a:solidFill>
              </a:rPr>
              <a:t>У катастру непокретности се врши и упис заблежбе вођења управног спора покренутог пред Управним судом против коначних другостепених решења Републучког геодетског завода, с тим да одлука донета у управном  спору производи дејство </a:t>
            </a:r>
            <a:r>
              <a:rPr lang="sr-Latn-RS" dirty="0">
                <a:solidFill>
                  <a:schemeClr val="accent1"/>
                </a:solidFill>
              </a:rPr>
              <a:t>против лица у погледу чијег уписа се водио управни спор, укључујући и стицаоца, односно друга лица која су уписана на истој непокретности даном забележбе управног спора.</a:t>
            </a:r>
            <a:endParaRPr lang="en-US" dirty="0">
              <a:solidFill>
                <a:schemeClr val="accent1"/>
              </a:solidFill>
            </a:endParaRPr>
          </a:p>
          <a:p>
            <a:pPr algn="just"/>
            <a:r>
              <a:rPr lang="sr-Cyrl-RS" dirty="0">
                <a:solidFill>
                  <a:schemeClr val="accent1"/>
                </a:solidFill>
              </a:rPr>
              <a:t>Једна од важних забележби у катастру непокретности јесте и забележба решења о извршењу која се спроводи на основу одредбе члана 151. у вези члана 154. Закона о извршењу и обезбеђењу </a:t>
            </a:r>
            <a:r>
              <a:rPr lang="sr-Latn-RS" dirty="0">
                <a:solidFill>
                  <a:schemeClr val="accent1"/>
                </a:solidFill>
              </a:rPr>
              <a:t>("Сл. гласник РС", бр. 106/2015, 106/2016 - аутентично тумачење и 113/2017 - аутентично тумачење)</a:t>
            </a:r>
            <a:r>
              <a:rPr lang="sr-Cyrl-RS" dirty="0">
                <a:solidFill>
                  <a:schemeClr val="accent1"/>
                </a:solidFill>
              </a:rPr>
              <a:t>.</a:t>
            </a:r>
            <a:r>
              <a:rPr lang="sr-Latn-RS" dirty="0">
                <a:solidFill>
                  <a:schemeClr val="accent1"/>
                </a:solidFill>
              </a:rPr>
              <a:t> Од уписа забележбе решења о извршењу није дозвољено да се у катастар непокретности упише промена права својине на непокретности, нити које друго стварно право засновано на располагању власника, без обзира када је располагање учињено.</a:t>
            </a:r>
            <a:r>
              <a:rPr lang="sr-Cyrl-RS" dirty="0">
                <a:solidFill>
                  <a:schemeClr val="accent1"/>
                </a:solidFill>
              </a:rPr>
              <a:t> </a:t>
            </a:r>
            <a:endParaRPr lang="en-US" dirty="0">
              <a:solidFill>
                <a:schemeClr val="accent1"/>
              </a:solidFill>
            </a:endParaRPr>
          </a:p>
          <a:p>
            <a:pPr algn="just"/>
            <a:r>
              <a:rPr lang="sr-Cyrl-RS" dirty="0">
                <a:solidFill>
                  <a:schemeClr val="accent1"/>
                </a:solidFill>
              </a:rPr>
              <a:t>Такође упис забележбе решења о извршењу је од значаја и стицање статуса разлучног повериоца у стечајном поступку у смислу одредбе члана 49. Закона о стечају. Одредбом члана 155. Закона о извршењу и обезбеђењу </a:t>
            </a:r>
            <a:r>
              <a:rPr lang="sr-Latn-RS" dirty="0">
                <a:solidFill>
                  <a:schemeClr val="accent1"/>
                </a:solidFill>
              </a:rPr>
              <a:t>("Сл. гласник РС", бр. 106/2015, 106/2016 - аутентично тумачење и 113/2017 - аутентично тумачење)</a:t>
            </a:r>
            <a:r>
              <a:rPr lang="sr-Cyrl-RS" dirty="0">
                <a:solidFill>
                  <a:schemeClr val="accent1"/>
                </a:solidFill>
              </a:rPr>
              <a:t> прописано је да у</a:t>
            </a:r>
            <a:r>
              <a:rPr lang="sr-Latn-RS" dirty="0">
                <a:solidFill>
                  <a:schemeClr val="accent1"/>
                </a:solidFill>
              </a:rPr>
              <a:t>писом забележбе решења о извршењу извршни поверилац стиче право да се намири на непокретности (право на намирење) и ако друго лице касније стекне својину на њој. Извршни поверилац који пре уписа забележбе решења о извршењу није стекао заложно право, стиче од уписа забележбе право да се намири пре сваког ко после тога стекне заложно право или право на намирење на непокретности.</a:t>
            </a:r>
            <a:endParaRPr lang="en-US" dirty="0">
              <a:solidFill>
                <a:schemeClr val="accent1"/>
              </a:solidFill>
            </a:endParaRPr>
          </a:p>
          <a:p>
            <a:endParaRPr lang="en-US" dirty="0"/>
          </a:p>
        </p:txBody>
      </p:sp>
    </p:spTree>
    <p:extLst>
      <p:ext uri="{BB962C8B-B14F-4D97-AF65-F5344CB8AC3E}">
        <p14:creationId xmlns:p14="http://schemas.microsoft.com/office/powerpoint/2010/main" val="223501963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436914"/>
          </a:xfrm>
        </p:spPr>
        <p:txBody>
          <a:bodyPr>
            <a:normAutofit fontScale="90000"/>
          </a:bodyPr>
          <a:lstStyle/>
          <a:p>
            <a:r>
              <a:rPr lang="en-US" b="1" dirty="0"/>
              <a:t>V </a:t>
            </a:r>
            <a:r>
              <a:rPr lang="sr-Cyrl-RS" b="1" dirty="0"/>
              <a:t>Општи услови за упис у катастар непокретности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lnSpcReduction="10000"/>
          </a:bodyPr>
          <a:lstStyle/>
          <a:p>
            <a:pPr algn="just"/>
            <a:r>
              <a:rPr lang="sr-Cyrl-RS" dirty="0">
                <a:solidFill>
                  <a:schemeClr val="accent1"/>
                </a:solidFill>
              </a:rPr>
              <a:t>Упис у катастар непокретности може остварити искључиво ако су испуњени општи кумулативни услови за спровођење уписа непокретности , </a:t>
            </a:r>
            <a:r>
              <a:rPr lang="sr-Latn-RS" dirty="0">
                <a:solidFill>
                  <a:schemeClr val="accent1"/>
                </a:solidFill>
              </a:rPr>
              <a:t>стварних права, предбележбе и забележбе</a:t>
            </a:r>
            <a:r>
              <a:rPr lang="sr-Cyrl-RS" dirty="0">
                <a:solidFill>
                  <a:schemeClr val="accent1"/>
                </a:solidFill>
              </a:rPr>
              <a:t>. Наиме, да би се спровео упис у </a:t>
            </a:r>
            <a:r>
              <a:rPr lang="sr-Latn-RS" dirty="0">
                <a:solidFill>
                  <a:schemeClr val="accent1"/>
                </a:solidFill>
              </a:rPr>
              <a:t>тренутку подношења захтева, </a:t>
            </a:r>
            <a:r>
              <a:rPr lang="sr-Latn-RS" b="1" dirty="0">
                <a:solidFill>
                  <a:schemeClr val="accent1"/>
                </a:solidFill>
              </a:rPr>
              <a:t>непокретност мора бити уписана у катастру непокретности или може бити уписана истовремено са уписом стварног права</a:t>
            </a:r>
            <a:r>
              <a:rPr lang="sr-Latn-RS" dirty="0">
                <a:solidFill>
                  <a:schemeClr val="accent1"/>
                </a:solidFill>
              </a:rPr>
              <a:t>. </a:t>
            </a:r>
            <a:r>
              <a:rPr lang="sr-Cyrl-RS" dirty="0">
                <a:solidFill>
                  <a:schemeClr val="accent1"/>
                </a:solidFill>
              </a:rPr>
              <a:t>Упис у катастар непокретности дозвољен је само </a:t>
            </a:r>
            <a:r>
              <a:rPr lang="sr-Latn-RS" dirty="0">
                <a:solidFill>
                  <a:schemeClr val="accent1"/>
                </a:solidFill>
              </a:rPr>
              <a:t>против лица које је у тренутку пријема захтева за упис већ уписано у катастар непокретности као ималац права у погледу којег се упис захтева или је предбележено као ималац тог права</a:t>
            </a:r>
            <a:r>
              <a:rPr lang="sr-Cyrl-RS" dirty="0">
                <a:solidFill>
                  <a:schemeClr val="accent1"/>
                </a:solidFill>
              </a:rPr>
              <a:t> тзв. </a:t>
            </a:r>
            <a:r>
              <a:rPr lang="sr-Cyrl-RS" b="1" dirty="0">
                <a:solidFill>
                  <a:schemeClr val="accent1"/>
                </a:solidFill>
              </a:rPr>
              <a:t>уписани предходник, </a:t>
            </a:r>
            <a:r>
              <a:rPr lang="sr-Cyrl-RS" dirty="0">
                <a:solidFill>
                  <a:schemeClr val="accent1"/>
                </a:solidFill>
              </a:rPr>
              <a:t>с тим што ће се упис дозволити и у ситацији</a:t>
            </a:r>
            <a:r>
              <a:rPr lang="sr-Cyrl-RS" b="1" dirty="0">
                <a:solidFill>
                  <a:schemeClr val="accent1"/>
                </a:solidFill>
              </a:rPr>
              <a:t> </a:t>
            </a:r>
            <a:r>
              <a:rPr lang="sr-Latn-RS" dirty="0">
                <a:solidFill>
                  <a:schemeClr val="accent1"/>
                </a:solidFill>
              </a:rPr>
              <a:t>ако се уз захтев приложе исправе којима се доказује правни континуитет између лица против којег се тражи упис и уписаног претходника. Кад се врши упис стварних права на новоизграђеном објекту или на стану стеченом уговором о откупу стана у друштвеној, односно државној својини не захтева се постојање уписаног претходника.</a:t>
            </a:r>
            <a:endParaRPr lang="en-US" dirty="0">
              <a:solidFill>
                <a:schemeClr val="accent1"/>
              </a:solidFill>
            </a:endParaRPr>
          </a:p>
          <a:p>
            <a:endParaRPr lang="en-US" dirty="0"/>
          </a:p>
        </p:txBody>
      </p:sp>
    </p:spTree>
    <p:extLst>
      <p:ext uri="{BB962C8B-B14F-4D97-AF65-F5344CB8AC3E}">
        <p14:creationId xmlns:p14="http://schemas.microsoft.com/office/powerpoint/2010/main" val="79169829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sr-Latn-RS" b="1" dirty="0"/>
              <a:t>VI </a:t>
            </a:r>
            <a:r>
              <a:rPr lang="sr-Cyrl-RS" b="1" dirty="0"/>
              <a:t>Исправе подобне за упис у катастар непокретности</a:t>
            </a:r>
            <a:endParaRPr lang="en-US" dirty="0"/>
          </a:p>
        </p:txBody>
      </p:sp>
      <p:sp>
        <p:nvSpPr>
          <p:cNvPr id="7" name="Text Placeholder 6"/>
          <p:cNvSpPr>
            <a:spLocks noGrp="1"/>
          </p:cNvSpPr>
          <p:nvPr>
            <p:ph type="body" idx="1"/>
          </p:nvPr>
        </p:nvSpPr>
        <p:spPr>
          <a:xfrm>
            <a:off x="677335" y="1506583"/>
            <a:ext cx="8596668" cy="4754880"/>
          </a:xfrm>
        </p:spPr>
        <p:txBody>
          <a:bodyPr>
            <a:normAutofit fontScale="85000" lnSpcReduction="10000"/>
          </a:bodyPr>
          <a:lstStyle/>
          <a:p>
            <a:pPr algn="just"/>
            <a:r>
              <a:rPr lang="sr-Latn-RS" dirty="0">
                <a:solidFill>
                  <a:schemeClr val="accent1"/>
                </a:solidFill>
              </a:rPr>
              <a:t>Упис у катастар непокретности врши се </a:t>
            </a:r>
            <a:r>
              <a:rPr lang="sr-Latn-RS" b="1" dirty="0">
                <a:solidFill>
                  <a:schemeClr val="accent1"/>
                </a:solidFill>
              </a:rPr>
              <a:t>на основу приватне или јавне исправе, која је по садржини и форми подобна за упис</a:t>
            </a:r>
            <a:r>
              <a:rPr lang="sr-Latn-RS" dirty="0">
                <a:solidFill>
                  <a:schemeClr val="accent1"/>
                </a:solidFill>
              </a:rPr>
              <a:t>. Исправа за упис мора бити приложена у оригиналу или овереној копији или у другом облику прописаном законом, а ако је исправа на страном језику уз њу треба доставити и оверен превод.</a:t>
            </a:r>
            <a:r>
              <a:rPr lang="sr-Cyrl-RS" dirty="0">
                <a:solidFill>
                  <a:schemeClr val="accent1"/>
                </a:solidFill>
              </a:rPr>
              <a:t> Материјално правни прописи из области стварног права ближе одређују правни облик и садржину исправа подобних за стицање стварних права . </a:t>
            </a:r>
            <a:endParaRPr lang="en-US" dirty="0">
              <a:solidFill>
                <a:schemeClr val="accent1"/>
              </a:solidFill>
            </a:endParaRPr>
          </a:p>
          <a:p>
            <a:pPr algn="just"/>
            <a:r>
              <a:rPr lang="sr-Cyrl-RS" dirty="0">
                <a:solidFill>
                  <a:schemeClr val="accent1"/>
                </a:solidFill>
              </a:rPr>
              <a:t>Закон о промету непокретности </a:t>
            </a:r>
            <a:r>
              <a:rPr lang="sr-Latn-RS" dirty="0">
                <a:solidFill>
                  <a:schemeClr val="accent1"/>
                </a:solidFill>
              </a:rPr>
              <a:t>("Сл. гласник РС", бр. 93/2014, 121/2014 и 6/2015) </a:t>
            </a:r>
            <a:r>
              <a:rPr lang="sr-Cyrl-RS" dirty="0">
                <a:solidFill>
                  <a:schemeClr val="accent1"/>
                </a:solidFill>
              </a:rPr>
              <a:t>прописује да се уговор о промету непокретности </a:t>
            </a:r>
            <a:r>
              <a:rPr lang="sr-Latn-RS" dirty="0">
                <a:solidFill>
                  <a:schemeClr val="accent1"/>
                </a:solidFill>
              </a:rPr>
              <a:t>закључује у облику јавнобележнички потврђене (солемнизоване) исправе</a:t>
            </a:r>
            <a:r>
              <a:rPr lang="sr-Cyrl-RS" dirty="0">
                <a:solidFill>
                  <a:schemeClr val="accent1"/>
                </a:solidFill>
              </a:rPr>
              <a:t> под претњом ништавости</a:t>
            </a:r>
            <a:r>
              <a:rPr lang="sr-Latn-RS" dirty="0">
                <a:solidFill>
                  <a:schemeClr val="accent1"/>
                </a:solidFill>
              </a:rPr>
              <a:t>.</a:t>
            </a:r>
            <a:r>
              <a:rPr lang="sr-Cyrl-RS" dirty="0">
                <a:solidFill>
                  <a:schemeClr val="accent1"/>
                </a:solidFill>
              </a:rPr>
              <a:t> Закон о хипотеци </a:t>
            </a:r>
            <a:r>
              <a:rPr lang="sr-Latn-RS" dirty="0">
                <a:solidFill>
                  <a:schemeClr val="accent1"/>
                </a:solidFill>
              </a:rPr>
              <a:t>("Сл. гласник РС", бр. 115/2005, 60/2015, 63/2015 - одлука УС и 83/2015)</a:t>
            </a:r>
            <a:r>
              <a:rPr lang="sr-Cyrl-RS" dirty="0">
                <a:solidFill>
                  <a:schemeClr val="accent1"/>
                </a:solidFill>
              </a:rPr>
              <a:t> прописује да се </a:t>
            </a:r>
            <a:r>
              <a:rPr lang="sr-Latn-RS" dirty="0">
                <a:solidFill>
                  <a:schemeClr val="accent1"/>
                </a:solidFill>
              </a:rPr>
              <a:t>Уговор о хипотеци</a:t>
            </a:r>
            <a:r>
              <a:rPr lang="sr-Cyrl-RS" dirty="0">
                <a:solidFill>
                  <a:schemeClr val="accent1"/>
                </a:solidFill>
              </a:rPr>
              <a:t> и заложна изјава </a:t>
            </a:r>
            <a:r>
              <a:rPr lang="sr-Latn-RS" dirty="0">
                <a:solidFill>
                  <a:schemeClr val="accent1"/>
                </a:solidFill>
              </a:rPr>
              <a:t> закључуј</a:t>
            </a:r>
            <a:r>
              <a:rPr lang="sr-Cyrl-RS" dirty="0">
                <a:solidFill>
                  <a:schemeClr val="accent1"/>
                </a:solidFill>
              </a:rPr>
              <a:t>у</a:t>
            </a:r>
            <a:r>
              <a:rPr lang="sr-Latn-RS" dirty="0">
                <a:solidFill>
                  <a:schemeClr val="accent1"/>
                </a:solidFill>
              </a:rPr>
              <a:t>  у облику јавнобележничког записа или јавнобележнички потврђене (солемнизоване) исправе</a:t>
            </a:r>
            <a:r>
              <a:rPr lang="sr-Cyrl-RS" dirty="0">
                <a:solidFill>
                  <a:schemeClr val="accent1"/>
                </a:solidFill>
              </a:rPr>
              <a:t>, с тим да исправа о заснивању  извршне вансудске хипотеке мора бити сачињена у форми јавнобележничког записа</a:t>
            </a:r>
            <a:r>
              <a:rPr lang="sr-Latn-RS" dirty="0">
                <a:solidFill>
                  <a:schemeClr val="accent1"/>
                </a:solidFill>
              </a:rPr>
              <a:t>. Закон о јавном бележништву ("Сл. гласник РС", бр. 31/2011, 85/2012, 19/2013, 55/2014 - др. закон, 93/2014 - др. закон, 121/2014, 6/2015 и 106/2015) </a:t>
            </a:r>
            <a:r>
              <a:rPr lang="sr-Cyrl-RS" dirty="0">
                <a:solidFill>
                  <a:schemeClr val="accent1"/>
                </a:solidFill>
              </a:rPr>
              <a:t>прописује да се уговор о располгању непокретностима пословно неспособних лица закључује у форми јавнобележничког записа који исправа има </a:t>
            </a:r>
            <a:r>
              <a:rPr lang="sr-Latn-RS" dirty="0">
                <a:solidFill>
                  <a:schemeClr val="accent1"/>
                </a:solidFill>
              </a:rPr>
              <a:t>исту доказну снагу као да су сачињени у суду или пред другим државним органом.</a:t>
            </a:r>
            <a:endParaRPr lang="en-US" dirty="0">
              <a:solidFill>
                <a:schemeClr val="accent1"/>
              </a:solidFill>
            </a:endParaRPr>
          </a:p>
          <a:p>
            <a:endParaRPr lang="en-US" dirty="0"/>
          </a:p>
        </p:txBody>
      </p:sp>
    </p:spTree>
    <p:extLst>
      <p:ext uri="{BB962C8B-B14F-4D97-AF65-F5344CB8AC3E}">
        <p14:creationId xmlns:p14="http://schemas.microsoft.com/office/powerpoint/2010/main" val="57925995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sr-Latn-RS" b="1" dirty="0"/>
              <a:t>VI </a:t>
            </a:r>
            <a:r>
              <a:rPr lang="sr-Cyrl-RS" b="1" dirty="0"/>
              <a:t>Исправе подобне за упис у катастар непокретности</a:t>
            </a:r>
            <a:endParaRPr lang="en-US" dirty="0"/>
          </a:p>
        </p:txBody>
      </p:sp>
      <p:sp>
        <p:nvSpPr>
          <p:cNvPr id="7" name="Text Placeholder 6"/>
          <p:cNvSpPr>
            <a:spLocks noGrp="1"/>
          </p:cNvSpPr>
          <p:nvPr>
            <p:ph type="body" idx="1"/>
          </p:nvPr>
        </p:nvSpPr>
        <p:spPr>
          <a:xfrm>
            <a:off x="677335" y="1506583"/>
            <a:ext cx="8596668" cy="4754880"/>
          </a:xfrm>
        </p:spPr>
        <p:txBody>
          <a:bodyPr>
            <a:normAutofit lnSpcReduction="10000"/>
          </a:bodyPr>
          <a:lstStyle/>
          <a:p>
            <a:pPr algn="just"/>
            <a:r>
              <a:rPr lang="sr-Cyrl-RS" dirty="0">
                <a:solidFill>
                  <a:schemeClr val="accent1"/>
                </a:solidFill>
              </a:rPr>
              <a:t>Исправе за упис морају садржати законом прописане податке месту и времену сачињавања тј. овере, означење непокретности са индетификационим подацима из катастра непокретности (катастарска парцела, катастарска општина, површина, етц.) као и идентификациони лични подаци правног субјекта који захтева уписа права и уписаног предходника против кога се захтева уписа права.</a:t>
            </a:r>
            <a:endParaRPr lang="en-US" dirty="0">
              <a:solidFill>
                <a:schemeClr val="accent1"/>
              </a:solidFill>
            </a:endParaRPr>
          </a:p>
          <a:p>
            <a:pPr algn="just"/>
            <a:r>
              <a:rPr lang="sr-Cyrl-RS" dirty="0">
                <a:solidFill>
                  <a:schemeClr val="accent1"/>
                </a:solidFill>
              </a:rPr>
              <a:t>Приватне исправе морају бити сачињене у форми која је прописана законом за конкретан пренос стварног права и обавезно мора садржати </a:t>
            </a:r>
            <a:r>
              <a:rPr lang="sr-Latn-RS" dirty="0">
                <a:solidFill>
                  <a:schemeClr val="accent1"/>
                </a:solidFill>
              </a:rPr>
              <a:t>изјаву о дозволи уписа, која није условљена нити орочена</a:t>
            </a:r>
            <a:r>
              <a:rPr lang="sr-Cyrl-RS" dirty="0">
                <a:solidFill>
                  <a:schemeClr val="accent1"/>
                </a:solidFill>
              </a:rPr>
              <a:t> тзв. </a:t>
            </a:r>
            <a:r>
              <a:rPr lang="sr-Latn-RS" dirty="0">
                <a:solidFill>
                  <a:schemeClr val="accent1"/>
                </a:solidFill>
              </a:rPr>
              <a:t>c</a:t>
            </a:r>
            <a:r>
              <a:rPr lang="en-US" dirty="0" err="1">
                <a:solidFill>
                  <a:schemeClr val="accent1"/>
                </a:solidFill>
              </a:rPr>
              <a:t>lausula</a:t>
            </a:r>
            <a:r>
              <a:rPr lang="en-US" dirty="0">
                <a:solidFill>
                  <a:schemeClr val="accent1"/>
                </a:solidFill>
              </a:rPr>
              <a:t> </a:t>
            </a:r>
            <a:r>
              <a:rPr lang="en-US" dirty="0" err="1">
                <a:solidFill>
                  <a:schemeClr val="accent1"/>
                </a:solidFill>
              </a:rPr>
              <a:t>intabulandi</a:t>
            </a:r>
            <a:r>
              <a:rPr lang="sr-Latn-RS" dirty="0">
                <a:solidFill>
                  <a:schemeClr val="accent1"/>
                </a:solidFill>
              </a:rPr>
              <a:t>. </a:t>
            </a:r>
            <a:r>
              <a:rPr lang="sr-Cyrl-RS" dirty="0">
                <a:solidFill>
                  <a:schemeClr val="accent1"/>
                </a:solidFill>
              </a:rPr>
              <a:t>Дата изјава мора бити издата од стране уписаног предходника који безусловно и неорочено пристаје да се подносилац захтева може у катастру непокретности уписати право  на које је захтев усмерен, с тим што иста може бити садржана у самој исправи или посебној исправи уз оверу потписа издаваоца код надлежног органа овере.</a:t>
            </a:r>
            <a:endParaRPr lang="en-US" dirty="0">
              <a:solidFill>
                <a:schemeClr val="accent1"/>
              </a:solidFill>
            </a:endParaRPr>
          </a:p>
          <a:p>
            <a:endParaRPr lang="en-US" dirty="0"/>
          </a:p>
        </p:txBody>
      </p:sp>
    </p:spTree>
    <p:extLst>
      <p:ext uri="{BB962C8B-B14F-4D97-AF65-F5344CB8AC3E}">
        <p14:creationId xmlns:p14="http://schemas.microsoft.com/office/powerpoint/2010/main" val="324969339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489165"/>
          </a:xfrm>
        </p:spPr>
        <p:txBody>
          <a:bodyPr>
            <a:normAutofit fontScale="90000"/>
          </a:bodyPr>
          <a:lstStyle/>
          <a:p>
            <a:r>
              <a:rPr lang="sr-Latn-RS" b="1" dirty="0"/>
              <a:t>VI </a:t>
            </a:r>
            <a:r>
              <a:rPr lang="sr-Cyrl-RS" b="1" dirty="0"/>
              <a:t>Исправе подобне за упис у катастар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92500" lnSpcReduction="20000"/>
          </a:bodyPr>
          <a:lstStyle/>
          <a:p>
            <a:pPr algn="just"/>
            <a:r>
              <a:rPr lang="sr-Latn-RS" dirty="0">
                <a:solidFill>
                  <a:schemeClr val="accent1"/>
                </a:solidFill>
              </a:rPr>
              <a:t>Јавна исправа је исправа коју је у прописаном облику издао суд, надлежни државни и други орган у границама својих овлашћења, као и исправа коју је у таквом облику издала, односно сачинила, у вршењу јавних овлашћења, друга организација или лице. Јавне исправе су и јавнобележничке исправе и одлуке које су сачинили, издали, донели или потврдили јавни бележници. Јавна исправа да би била подобна за упис мора бити правноснажна, односно извршна. Страна јавна исправа, односно исправа која се у држави састављања сматра јавном исправом, сматра се подобном за упис, ако је призната у Републици Србији, у складу са законом.</a:t>
            </a:r>
            <a:endParaRPr lang="en-US" dirty="0">
              <a:solidFill>
                <a:schemeClr val="accent1"/>
              </a:solidFill>
            </a:endParaRPr>
          </a:p>
          <a:p>
            <a:pPr algn="just"/>
            <a:r>
              <a:rPr lang="sr-Latn-RS" dirty="0">
                <a:solidFill>
                  <a:schemeClr val="accent1"/>
                </a:solidFill>
              </a:rPr>
              <a:t> </a:t>
            </a:r>
            <a:endParaRPr lang="en-US" dirty="0">
              <a:solidFill>
                <a:schemeClr val="accent1"/>
              </a:solidFill>
            </a:endParaRPr>
          </a:p>
          <a:p>
            <a:pPr algn="just"/>
            <a:r>
              <a:rPr lang="sr-Latn-RS" dirty="0">
                <a:solidFill>
                  <a:schemeClr val="accent1"/>
                </a:solidFill>
              </a:rPr>
              <a:t> </a:t>
            </a:r>
            <a:endParaRPr lang="en-US" dirty="0">
              <a:solidFill>
                <a:schemeClr val="accent1"/>
              </a:solidFill>
            </a:endParaRPr>
          </a:p>
          <a:p>
            <a:pPr algn="just"/>
            <a:r>
              <a:rPr lang="sr-Latn-RS" dirty="0">
                <a:solidFill>
                  <a:schemeClr val="accent1"/>
                </a:solidFill>
              </a:rPr>
              <a:t>Упис у катастар непокретности, осим уписа права, врши се и на основу одговарајућих потврда и уверења које издају надлежни органи, односно вршиоци јавних овлашћења, елабората премера, односно елабората геодетских радова, налаза и мишљења сталног судског вештака и тужбе поднете надлежном суду којима се доказују чињенице које су од утицаја на податке катастра непокретности.</a:t>
            </a:r>
            <a:endParaRPr lang="en-US" dirty="0">
              <a:solidFill>
                <a:schemeClr val="accent1"/>
              </a:solidFill>
            </a:endParaRPr>
          </a:p>
          <a:p>
            <a:endParaRPr lang="en-US" dirty="0"/>
          </a:p>
        </p:txBody>
      </p:sp>
    </p:spTree>
    <p:extLst>
      <p:ext uri="{BB962C8B-B14F-4D97-AF65-F5344CB8AC3E}">
        <p14:creationId xmlns:p14="http://schemas.microsoft.com/office/powerpoint/2010/main" val="216439453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2229394"/>
          </a:xfrm>
        </p:spPr>
        <p:txBody>
          <a:bodyPr>
            <a:normAutofit fontScale="90000"/>
          </a:bodyPr>
          <a:lstStyle/>
          <a:p>
            <a:r>
              <a:rPr lang="sr-Latn-RS" b="1" dirty="0"/>
              <a:t>VII </a:t>
            </a:r>
            <a:r>
              <a:rPr lang="sr-Cyrl-RS" b="1" dirty="0"/>
              <a:t>Поступак уписа у катастар непокретности</a:t>
            </a:r>
            <a:r>
              <a:rPr lang="en-US" dirty="0"/>
              <a:t/>
            </a:r>
            <a:br>
              <a:rPr lang="en-US" dirty="0"/>
            </a:b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85000" lnSpcReduction="10000"/>
          </a:bodyPr>
          <a:lstStyle/>
          <a:p>
            <a:pPr algn="just"/>
            <a:endParaRPr lang="sr-Latn-RS" dirty="0" smtClean="0">
              <a:solidFill>
                <a:schemeClr val="accent1"/>
              </a:solidFill>
            </a:endParaRPr>
          </a:p>
          <a:p>
            <a:pPr algn="just"/>
            <a:r>
              <a:rPr lang="sr-Cyrl-RS" dirty="0" smtClean="0">
                <a:solidFill>
                  <a:schemeClr val="accent1"/>
                </a:solidFill>
              </a:rPr>
              <a:t>Упис </a:t>
            </a:r>
            <a:r>
              <a:rPr lang="sr-Cyrl-RS" dirty="0">
                <a:solidFill>
                  <a:schemeClr val="accent1"/>
                </a:solidFill>
              </a:rPr>
              <a:t>у катастар непокретности покреће се иницијалним актом –захтевом за упис који се подноси као паприни или електронски документ. У прилогу захтева морају бити садржане исправе у складу са захтевом које по својој форми и садржини представљају јавне или приватне исправе које су подобне за стицање, измену, ограничење или престанак неког стварног права у складу са законом.Захтев мора бити поднет од стране активно легитимисаног лица за његово подношење које има статус странке у поступку уписа. Странке у поступку су </a:t>
            </a:r>
            <a:r>
              <a:rPr lang="sr-Latn-RS" dirty="0">
                <a:solidFill>
                  <a:schemeClr val="accent1"/>
                </a:solidFill>
              </a:rPr>
              <a:t>лиц</a:t>
            </a:r>
            <a:r>
              <a:rPr lang="sr-Cyrl-RS" dirty="0">
                <a:solidFill>
                  <a:schemeClr val="accent1"/>
                </a:solidFill>
              </a:rPr>
              <a:t>а</a:t>
            </a:r>
            <a:r>
              <a:rPr lang="sr-Latn-RS" dirty="0">
                <a:solidFill>
                  <a:schemeClr val="accent1"/>
                </a:solidFill>
              </a:rPr>
              <a:t> у чију корист се одлучује о упису</a:t>
            </a:r>
            <a:r>
              <a:rPr lang="sr-Cyrl-RS" dirty="0">
                <a:solidFill>
                  <a:schemeClr val="accent1"/>
                </a:solidFill>
              </a:rPr>
              <a:t>,</a:t>
            </a:r>
            <a:r>
              <a:rPr lang="sr-Latn-RS" dirty="0">
                <a:solidFill>
                  <a:schemeClr val="accent1"/>
                </a:solidFill>
              </a:rPr>
              <a:t> уписани претходник</a:t>
            </a:r>
            <a:r>
              <a:rPr lang="sr-Cyrl-RS" dirty="0">
                <a:solidFill>
                  <a:schemeClr val="accent1"/>
                </a:solidFill>
              </a:rPr>
              <a:t> и </a:t>
            </a:r>
            <a:r>
              <a:rPr lang="sr-Latn-RS" dirty="0">
                <a:solidFill>
                  <a:schemeClr val="accent1"/>
                </a:solidFill>
              </a:rPr>
              <a:t>свако</a:t>
            </a:r>
            <a:r>
              <a:rPr lang="sr-Cyrl-RS" dirty="0">
                <a:solidFill>
                  <a:schemeClr val="accent1"/>
                </a:solidFill>
              </a:rPr>
              <a:t> друго</a:t>
            </a:r>
            <a:r>
              <a:rPr lang="sr-Latn-RS" dirty="0">
                <a:solidFill>
                  <a:schemeClr val="accent1"/>
                </a:solidFill>
              </a:rPr>
              <a:t> лице ради заштите својих права или правних интереса</a:t>
            </a:r>
            <a:r>
              <a:rPr lang="sr-Cyrl-RS" dirty="0">
                <a:solidFill>
                  <a:schemeClr val="accent1"/>
                </a:solidFill>
              </a:rPr>
              <a:t>.Странка захтев може поднети непосредно или преко лица које за подношења захтева овлашћено. </a:t>
            </a:r>
            <a:r>
              <a:rPr lang="sr-Latn-RS" dirty="0">
                <a:solidFill>
                  <a:schemeClr val="accent1"/>
                </a:solidFill>
              </a:rPr>
              <a:t>Странка може одустати од свог захтева до доношења првостепене одлуке, о чему се доноси закључак о обустави поступка. Странка може једном у току поступка проширити, изменити или прецизирати захтев ако се заснива на истом правном основу, као и достављати нове исправе и доказе, све до доношења првостепене одлуке. У том случају рок за одлучивање почиње да тече од дана проширења, измене или прецизирања захтева, односно од дана достављања нових исправа и доказа.</a:t>
            </a:r>
            <a:r>
              <a:rPr lang="sr-Cyrl-RS" dirty="0">
                <a:solidFill>
                  <a:schemeClr val="accent1"/>
                </a:solidFill>
              </a:rPr>
              <a:t> Захтев мора бити уредан и садржати све законом прописане податке у вези подносиоца захтева , непокретности исправа уз доказ о уплати прописане таксе.</a:t>
            </a:r>
            <a:endParaRPr lang="en-US" dirty="0">
              <a:solidFill>
                <a:schemeClr val="accent1"/>
              </a:solidFill>
            </a:endParaRPr>
          </a:p>
          <a:p>
            <a:pPr algn="just"/>
            <a:endParaRPr lang="en-US" dirty="0">
              <a:solidFill>
                <a:schemeClr val="accent1"/>
              </a:solidFill>
            </a:endParaRPr>
          </a:p>
        </p:txBody>
      </p:sp>
    </p:spTree>
    <p:extLst>
      <p:ext uri="{BB962C8B-B14F-4D97-AF65-F5344CB8AC3E}">
        <p14:creationId xmlns:p14="http://schemas.microsoft.com/office/powerpoint/2010/main" val="197117755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680754"/>
          </a:xfrm>
        </p:spPr>
        <p:txBody>
          <a:bodyPr>
            <a:normAutofit fontScale="90000"/>
          </a:bodyPr>
          <a:lstStyle/>
          <a:p>
            <a:r>
              <a:rPr lang="sr-Latn-RS" b="1" dirty="0"/>
              <a:t>VII </a:t>
            </a:r>
            <a:r>
              <a:rPr lang="sr-Cyrl-RS" b="1" dirty="0"/>
              <a:t>Поступак уписа у катастар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92500" lnSpcReduction="10000"/>
          </a:bodyPr>
          <a:lstStyle/>
          <a:p>
            <a:pPr algn="just"/>
            <a:r>
              <a:rPr lang="sr-Latn-RS" dirty="0">
                <a:solidFill>
                  <a:schemeClr val="accent1"/>
                </a:solidFill>
              </a:rPr>
              <a:t>О захтеву за упис одлучује се решењем на основу исправа и доказа поднетих уз захтев. Захтев се усваја и дозвољава упис кад су испуњени услови прописани законом и кад је захтев у складу са садржином поднесене исправе. Ако нису испуњени услови за упис захтев се одбија решењем. Ако захтев није уредан, </a:t>
            </a:r>
            <a:r>
              <a:rPr lang="sr-Cyrl-RS" dirty="0">
                <a:solidFill>
                  <a:schemeClr val="accent1"/>
                </a:solidFill>
              </a:rPr>
              <a:t> надлежна организациона јединица катастра непокретности </a:t>
            </a:r>
            <a:r>
              <a:rPr lang="sr-Latn-RS" dirty="0">
                <a:solidFill>
                  <a:schemeClr val="accent1"/>
                </a:solidFill>
              </a:rPr>
              <a:t>није дужна да обавештава странку о недостацима у погледу поднетог захтева и приложених исправа, већ ће решењем одбацити захтев</a:t>
            </a:r>
            <a:r>
              <a:rPr lang="sr-Cyrl-RS" dirty="0">
                <a:solidFill>
                  <a:schemeClr val="accent1"/>
                </a:solidFill>
              </a:rPr>
              <a:t>, осим када се захтев</a:t>
            </a:r>
            <a:r>
              <a:rPr lang="sr-Latn-RS" dirty="0">
                <a:solidFill>
                  <a:schemeClr val="accent1"/>
                </a:solidFill>
              </a:rPr>
              <a:t> односи на упис непокретности, </a:t>
            </a:r>
            <a:r>
              <a:rPr lang="sr-Cyrl-RS" dirty="0">
                <a:solidFill>
                  <a:schemeClr val="accent1"/>
                </a:solidFill>
              </a:rPr>
              <a:t>тада надлежна организациона јединица катастра непокретности позива </a:t>
            </a:r>
            <a:r>
              <a:rPr lang="sr-Latn-RS" dirty="0">
                <a:solidFill>
                  <a:schemeClr val="accent1"/>
                </a:solidFill>
              </a:rPr>
              <a:t>подносилац захтева  да у року од осам дана отклони недостатке, после чега се о захтеву одлучује. О захтеву за упис, који по редоследу првенства може да се решава, одлучује се у року од 15 радних дана од дана пријема захтева, осим у случају уписа објекта и посебног дела објекта за који је издата употребна дозвола у обједињеној процедури, упис хипотеке, забележбе хипотекарне продаје, забележбе решења о извршењу, као и једноставније управне ствари, када је рок за упис седам радних дана од дана пријема захтева.</a:t>
            </a:r>
            <a:endParaRPr lang="en-US" dirty="0">
              <a:solidFill>
                <a:schemeClr val="accent1"/>
              </a:solidFill>
            </a:endParaRPr>
          </a:p>
          <a:p>
            <a:endParaRPr lang="en-US" dirty="0"/>
          </a:p>
        </p:txBody>
      </p:sp>
    </p:spTree>
    <p:extLst>
      <p:ext uri="{BB962C8B-B14F-4D97-AF65-F5344CB8AC3E}">
        <p14:creationId xmlns:p14="http://schemas.microsoft.com/office/powerpoint/2010/main" val="358316140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584960"/>
          </a:xfrm>
        </p:spPr>
        <p:txBody>
          <a:bodyPr>
            <a:normAutofit fontScale="90000"/>
          </a:bodyPr>
          <a:lstStyle/>
          <a:p>
            <a:r>
              <a:rPr lang="sr-Latn-RS" b="1" dirty="0"/>
              <a:t>VII </a:t>
            </a:r>
            <a:r>
              <a:rPr lang="sr-Cyrl-RS" b="1" dirty="0"/>
              <a:t>Поступак уписа у катастар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85000" lnSpcReduction="10000"/>
          </a:bodyPr>
          <a:lstStyle/>
          <a:p>
            <a:pPr algn="just"/>
            <a:endParaRPr lang="sr-Latn-RS" dirty="0" smtClean="0">
              <a:solidFill>
                <a:schemeClr val="accent1"/>
              </a:solidFill>
            </a:endParaRPr>
          </a:p>
          <a:p>
            <a:pPr algn="just"/>
            <a:r>
              <a:rPr lang="sr-Cyrl-RS" dirty="0" smtClean="0">
                <a:solidFill>
                  <a:schemeClr val="accent1"/>
                </a:solidFill>
              </a:rPr>
              <a:t>Упис </a:t>
            </a:r>
            <a:r>
              <a:rPr lang="sr-Cyrl-RS" dirty="0">
                <a:solidFill>
                  <a:schemeClr val="accent1"/>
                </a:solidFill>
              </a:rPr>
              <a:t>у катастар непокретности покреће се иницијалним актом –захтевом за упис који се подноси као паприни или електронски документ. У прилогу захтева морају бити садржане исправе у складу са захтевом које по својој форми и садржини представљају јавне или приватне исправе које су подобне за стицање, измену, ограничење или престанак неког стварног права у складу са законом.Захтев мора бити поднет од стране активно легитимисаног лица за његово подношење које има статус странке у поступку уписа. Странке у поступку су </a:t>
            </a:r>
            <a:r>
              <a:rPr lang="sr-Latn-RS" dirty="0">
                <a:solidFill>
                  <a:schemeClr val="accent1"/>
                </a:solidFill>
              </a:rPr>
              <a:t>лиц</a:t>
            </a:r>
            <a:r>
              <a:rPr lang="sr-Cyrl-RS" dirty="0">
                <a:solidFill>
                  <a:schemeClr val="accent1"/>
                </a:solidFill>
              </a:rPr>
              <a:t>а</a:t>
            </a:r>
            <a:r>
              <a:rPr lang="sr-Latn-RS" dirty="0">
                <a:solidFill>
                  <a:schemeClr val="accent1"/>
                </a:solidFill>
              </a:rPr>
              <a:t> у чију корист се одлучује о упису</a:t>
            </a:r>
            <a:r>
              <a:rPr lang="sr-Cyrl-RS" dirty="0">
                <a:solidFill>
                  <a:schemeClr val="accent1"/>
                </a:solidFill>
              </a:rPr>
              <a:t>,</a:t>
            </a:r>
            <a:r>
              <a:rPr lang="sr-Latn-RS" dirty="0">
                <a:solidFill>
                  <a:schemeClr val="accent1"/>
                </a:solidFill>
              </a:rPr>
              <a:t> уписани претходник</a:t>
            </a:r>
            <a:r>
              <a:rPr lang="sr-Cyrl-RS" dirty="0">
                <a:solidFill>
                  <a:schemeClr val="accent1"/>
                </a:solidFill>
              </a:rPr>
              <a:t> и </a:t>
            </a:r>
            <a:r>
              <a:rPr lang="sr-Latn-RS" dirty="0">
                <a:solidFill>
                  <a:schemeClr val="accent1"/>
                </a:solidFill>
              </a:rPr>
              <a:t>свако</a:t>
            </a:r>
            <a:r>
              <a:rPr lang="sr-Cyrl-RS" dirty="0">
                <a:solidFill>
                  <a:schemeClr val="accent1"/>
                </a:solidFill>
              </a:rPr>
              <a:t> друго</a:t>
            </a:r>
            <a:r>
              <a:rPr lang="sr-Latn-RS" dirty="0">
                <a:solidFill>
                  <a:schemeClr val="accent1"/>
                </a:solidFill>
              </a:rPr>
              <a:t> лице ради заштите својих права или правних интереса</a:t>
            </a:r>
            <a:r>
              <a:rPr lang="sr-Cyrl-RS" dirty="0">
                <a:solidFill>
                  <a:schemeClr val="accent1"/>
                </a:solidFill>
              </a:rPr>
              <a:t>.Странка захтев може поднети непосредно или преко лица које за подношења захтева овлашћено. </a:t>
            </a:r>
            <a:r>
              <a:rPr lang="sr-Latn-RS" dirty="0">
                <a:solidFill>
                  <a:schemeClr val="accent1"/>
                </a:solidFill>
              </a:rPr>
              <a:t>Странка може одустати од свог захтева до доношења првостепене одлуке, о чему се доноси закључак о обустави поступка. Странка може једном у току поступка проширити, изменити или прецизирати захтев ако се заснива на истом правном основу, као и достављати нове исправе и доказе, све до доношења првостепене одлуке. У том случају рок за одлучивање почиње да тече од дана проширења, измене или прецизирања захтева, односно од дана достављања нових исправа и доказа.</a:t>
            </a:r>
            <a:r>
              <a:rPr lang="sr-Cyrl-RS" dirty="0">
                <a:solidFill>
                  <a:schemeClr val="accent1"/>
                </a:solidFill>
              </a:rPr>
              <a:t> Захтев мора бити уредан и садржати све законом прописане податке у вези подносиоца захтева , непокретности исправа уз доказ о уплати прописане таксе.</a:t>
            </a:r>
            <a:endParaRPr lang="en-US" dirty="0">
              <a:solidFill>
                <a:schemeClr val="accent1"/>
              </a:solidFill>
            </a:endParaRPr>
          </a:p>
          <a:p>
            <a:endParaRPr lang="en-US" dirty="0"/>
          </a:p>
        </p:txBody>
      </p:sp>
    </p:spTree>
    <p:extLst>
      <p:ext uri="{BB962C8B-B14F-4D97-AF65-F5344CB8AC3E}">
        <p14:creationId xmlns:p14="http://schemas.microsoft.com/office/powerpoint/2010/main" val="183744973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550125"/>
          </a:xfrm>
        </p:spPr>
        <p:txBody>
          <a:bodyPr>
            <a:normAutofit fontScale="90000"/>
          </a:bodyPr>
          <a:lstStyle/>
          <a:p>
            <a:r>
              <a:rPr lang="sr-Latn-RS" b="1" dirty="0"/>
              <a:t>VII </a:t>
            </a:r>
            <a:r>
              <a:rPr lang="sr-Cyrl-RS" b="1" dirty="0"/>
              <a:t>Поступак уписа у катастар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92500" lnSpcReduction="10000"/>
          </a:bodyPr>
          <a:lstStyle/>
          <a:p>
            <a:pPr algn="just"/>
            <a:r>
              <a:rPr lang="sr-Latn-RS" dirty="0">
                <a:solidFill>
                  <a:schemeClr val="accent1"/>
                </a:solidFill>
              </a:rPr>
              <a:t>О захтеву за упис одлучује се решењем на основу исправа и доказа поднетих уз захтев. Захтев се усваја и дозвољава упис кад су испуњени услови прописани законом и кад је захтев у складу са садржином поднесене исправе. Ако нису испуњени услови за упис захтев се одбија решењем. Ако захтев није уредан, </a:t>
            </a:r>
            <a:r>
              <a:rPr lang="sr-Cyrl-RS" dirty="0">
                <a:solidFill>
                  <a:schemeClr val="accent1"/>
                </a:solidFill>
              </a:rPr>
              <a:t> надлежна организациона јединица катастра непокретности </a:t>
            </a:r>
            <a:r>
              <a:rPr lang="sr-Latn-RS" dirty="0">
                <a:solidFill>
                  <a:schemeClr val="accent1"/>
                </a:solidFill>
              </a:rPr>
              <a:t>није дужна да обавештава странку о недостацима у погледу поднетог захтева и приложених исправа, већ ће решењем одбацити захтев</a:t>
            </a:r>
            <a:r>
              <a:rPr lang="sr-Cyrl-RS" dirty="0">
                <a:solidFill>
                  <a:schemeClr val="accent1"/>
                </a:solidFill>
              </a:rPr>
              <a:t>, осим када се захтев</a:t>
            </a:r>
            <a:r>
              <a:rPr lang="sr-Latn-RS" dirty="0">
                <a:solidFill>
                  <a:schemeClr val="accent1"/>
                </a:solidFill>
              </a:rPr>
              <a:t> односи на упис непокретности, </a:t>
            </a:r>
            <a:r>
              <a:rPr lang="sr-Cyrl-RS" dirty="0">
                <a:solidFill>
                  <a:schemeClr val="accent1"/>
                </a:solidFill>
              </a:rPr>
              <a:t>тада надлежна организациона јединица катастра непокретности позива </a:t>
            </a:r>
            <a:r>
              <a:rPr lang="sr-Latn-RS" dirty="0">
                <a:solidFill>
                  <a:schemeClr val="accent1"/>
                </a:solidFill>
              </a:rPr>
              <a:t>подносилац захтева  да у року од осам дана отклони недостатке, после чега се о захтеву одлучује. О захтеву за упис, који по редоследу првенства може да се решава, одлучује се у року од 15 радних дана од дана пријема захтева, осим у случају уписа објекта и посебног дела објекта за који је издата употребна дозвола у обједињеној процедури, упис хипотеке, забележбе хипотекарне продаје, забележбе решења о извршењу, као и једноставније управне ствари, када је рок за упис седам радних дана од дана пријема захтева.</a:t>
            </a:r>
            <a:endParaRPr lang="en-US" dirty="0">
              <a:solidFill>
                <a:schemeClr val="accent1"/>
              </a:solidFill>
            </a:endParaRPr>
          </a:p>
          <a:p>
            <a:endParaRPr lang="en-US" dirty="0"/>
          </a:p>
        </p:txBody>
      </p:sp>
    </p:spTree>
    <p:extLst>
      <p:ext uri="{BB962C8B-B14F-4D97-AF65-F5344CB8AC3E}">
        <p14:creationId xmlns:p14="http://schemas.microsoft.com/office/powerpoint/2010/main" val="218488158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70"/>
            <a:ext cx="8596668" cy="827314"/>
          </a:xfrm>
        </p:spPr>
        <p:txBody>
          <a:bodyPr/>
          <a:lstStyle/>
          <a:p>
            <a:r>
              <a:rPr lang="sr-Latn-RS" b="1" dirty="0"/>
              <a:t>II </a:t>
            </a:r>
            <a:r>
              <a:rPr lang="sr-Cyrl-RS" b="1" dirty="0"/>
              <a:t>Појам катастра непокретности </a:t>
            </a:r>
            <a:endParaRPr lang="en-US" dirty="0"/>
          </a:p>
        </p:txBody>
      </p:sp>
      <p:sp>
        <p:nvSpPr>
          <p:cNvPr id="7" name="Text Placeholder 6"/>
          <p:cNvSpPr>
            <a:spLocks noGrp="1"/>
          </p:cNvSpPr>
          <p:nvPr>
            <p:ph type="body" idx="1"/>
          </p:nvPr>
        </p:nvSpPr>
        <p:spPr>
          <a:xfrm>
            <a:off x="677335" y="1506583"/>
            <a:ext cx="8596668" cy="4754880"/>
          </a:xfrm>
        </p:spPr>
        <p:txBody>
          <a:bodyPr>
            <a:normAutofit fontScale="92500" lnSpcReduction="20000"/>
          </a:bodyPr>
          <a:lstStyle/>
          <a:p>
            <a:pPr algn="just"/>
            <a:r>
              <a:rPr lang="sr-Cyrl-RS" dirty="0">
                <a:solidFill>
                  <a:schemeClr val="accent1"/>
                </a:solidFill>
              </a:rPr>
              <a:t>Катастар непокретности представља </a:t>
            </a:r>
            <a:r>
              <a:rPr lang="en-US" dirty="0" err="1">
                <a:solidFill>
                  <a:schemeClr val="accent1"/>
                </a:solidFill>
              </a:rPr>
              <a:t>основни</a:t>
            </a:r>
            <a:r>
              <a:rPr lang="en-US" dirty="0">
                <a:solidFill>
                  <a:schemeClr val="accent1"/>
                </a:solidFill>
              </a:rPr>
              <a:t> и </a:t>
            </a:r>
            <a:r>
              <a:rPr lang="en-US" dirty="0" err="1">
                <a:solidFill>
                  <a:schemeClr val="accent1"/>
                </a:solidFill>
              </a:rPr>
              <a:t>јавни</a:t>
            </a:r>
            <a:r>
              <a:rPr lang="en-US" dirty="0">
                <a:solidFill>
                  <a:schemeClr val="accent1"/>
                </a:solidFill>
              </a:rPr>
              <a:t> </a:t>
            </a:r>
            <a:r>
              <a:rPr lang="en-US" dirty="0" err="1">
                <a:solidFill>
                  <a:schemeClr val="accent1"/>
                </a:solidFill>
              </a:rPr>
              <a:t>регистар</a:t>
            </a:r>
            <a:r>
              <a:rPr lang="en-US" dirty="0">
                <a:solidFill>
                  <a:schemeClr val="accent1"/>
                </a:solidFill>
              </a:rPr>
              <a:t> о </a:t>
            </a:r>
            <a:r>
              <a:rPr lang="en-US" dirty="0" err="1">
                <a:solidFill>
                  <a:schemeClr val="accent1"/>
                </a:solidFill>
              </a:rPr>
              <a:t>непокретностима</a:t>
            </a:r>
            <a:r>
              <a:rPr lang="en-US" dirty="0">
                <a:solidFill>
                  <a:schemeClr val="accent1"/>
                </a:solidFill>
              </a:rPr>
              <a:t> и </a:t>
            </a:r>
            <a:r>
              <a:rPr lang="en-US" dirty="0" err="1">
                <a:solidFill>
                  <a:schemeClr val="accent1"/>
                </a:solidFill>
              </a:rPr>
              <a:t>стварним</a:t>
            </a:r>
            <a:r>
              <a:rPr lang="en-US" dirty="0">
                <a:solidFill>
                  <a:schemeClr val="accent1"/>
                </a:solidFill>
              </a:rPr>
              <a:t> </a:t>
            </a:r>
            <a:r>
              <a:rPr lang="en-US" dirty="0" err="1">
                <a:solidFill>
                  <a:schemeClr val="accent1"/>
                </a:solidFill>
              </a:rPr>
              <a:t>правима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њима</a:t>
            </a:r>
            <a:r>
              <a:rPr lang="en-US" dirty="0">
                <a:solidFill>
                  <a:schemeClr val="accent1"/>
                </a:solidFill>
              </a:rPr>
              <a:t>. </a:t>
            </a:r>
            <a:r>
              <a:rPr lang="sr-Cyrl-RS" dirty="0">
                <a:solidFill>
                  <a:schemeClr val="accent1"/>
                </a:solidFill>
              </a:rPr>
              <a:t>Републички геодетски завод као посебна управна организација надлежна је, поред осталих послова из делокруга своји законских ингеренција за </a:t>
            </a:r>
            <a:r>
              <a:rPr lang="en-US" dirty="0" err="1">
                <a:solidFill>
                  <a:schemeClr val="accent1"/>
                </a:solidFill>
              </a:rPr>
              <a:t>оснивање</a:t>
            </a:r>
            <a:r>
              <a:rPr lang="en-US" dirty="0">
                <a:solidFill>
                  <a:schemeClr val="accent1"/>
                </a:solidFill>
              </a:rPr>
              <a:t>, </a:t>
            </a:r>
            <a:r>
              <a:rPr lang="en-US" dirty="0" err="1">
                <a:solidFill>
                  <a:schemeClr val="accent1"/>
                </a:solidFill>
              </a:rPr>
              <a:t>обнову</a:t>
            </a:r>
            <a:r>
              <a:rPr lang="en-US" dirty="0">
                <a:solidFill>
                  <a:schemeClr val="accent1"/>
                </a:solidFill>
              </a:rPr>
              <a:t> и </a:t>
            </a:r>
            <a:r>
              <a:rPr lang="en-US" dirty="0" err="1">
                <a:solidFill>
                  <a:schemeClr val="accent1"/>
                </a:solidFill>
              </a:rPr>
              <a:t>одржавање</a:t>
            </a:r>
            <a:r>
              <a:rPr lang="en-US" dirty="0">
                <a:solidFill>
                  <a:schemeClr val="accent1"/>
                </a:solidFill>
              </a:rPr>
              <a:t> </a:t>
            </a:r>
            <a:r>
              <a:rPr lang="en-US" dirty="0" err="1">
                <a:solidFill>
                  <a:schemeClr val="accent1"/>
                </a:solidFill>
              </a:rPr>
              <a:t>катастра</a:t>
            </a:r>
            <a:r>
              <a:rPr lang="en-US" dirty="0">
                <a:solidFill>
                  <a:schemeClr val="accent1"/>
                </a:solidFill>
              </a:rPr>
              <a:t> </a:t>
            </a:r>
            <a:r>
              <a:rPr lang="en-US" dirty="0" err="1">
                <a:solidFill>
                  <a:schemeClr val="accent1"/>
                </a:solidFill>
              </a:rPr>
              <a:t>непокретности</a:t>
            </a:r>
            <a:r>
              <a:rPr lang="sr-Cyrl-RS" dirty="0">
                <a:solidFill>
                  <a:schemeClr val="accent1"/>
                </a:solidFill>
              </a:rPr>
              <a:t>.</a:t>
            </a:r>
            <a:endParaRPr lang="en-US" dirty="0">
              <a:solidFill>
                <a:schemeClr val="accent1"/>
              </a:solidFill>
            </a:endParaRPr>
          </a:p>
          <a:p>
            <a:pPr algn="just"/>
            <a:r>
              <a:rPr lang="sr-Cyrl-RS" dirty="0">
                <a:solidFill>
                  <a:schemeClr val="accent1"/>
                </a:solidFill>
              </a:rPr>
              <a:t>У катастар непокрености се уписује з</a:t>
            </a:r>
            <a:r>
              <a:rPr lang="en-US" dirty="0" err="1">
                <a:solidFill>
                  <a:schemeClr val="accent1"/>
                </a:solidFill>
              </a:rPr>
              <a:t>емљиште</a:t>
            </a:r>
            <a:r>
              <a:rPr lang="en-US" dirty="0">
                <a:solidFill>
                  <a:schemeClr val="accent1"/>
                </a:solidFill>
              </a:rPr>
              <a:t> (</a:t>
            </a:r>
            <a:r>
              <a:rPr lang="en-US" dirty="0" err="1">
                <a:solidFill>
                  <a:schemeClr val="accent1"/>
                </a:solidFill>
              </a:rPr>
              <a:t>катастарске</a:t>
            </a:r>
            <a:r>
              <a:rPr lang="en-US" dirty="0">
                <a:solidFill>
                  <a:schemeClr val="accent1"/>
                </a:solidFill>
              </a:rPr>
              <a:t> </a:t>
            </a:r>
            <a:r>
              <a:rPr lang="en-US" dirty="0" err="1">
                <a:solidFill>
                  <a:schemeClr val="accent1"/>
                </a:solidFill>
              </a:rPr>
              <a:t>парцеле</a:t>
            </a:r>
            <a:r>
              <a:rPr lang="en-US" dirty="0">
                <a:solidFill>
                  <a:schemeClr val="accent1"/>
                </a:solidFill>
              </a:rPr>
              <a:t> </a:t>
            </a:r>
            <a:r>
              <a:rPr lang="en-US" dirty="0" err="1">
                <a:solidFill>
                  <a:schemeClr val="accent1"/>
                </a:solidFill>
              </a:rPr>
              <a:t>пољопривредног</a:t>
            </a:r>
            <a:r>
              <a:rPr lang="en-US" dirty="0">
                <a:solidFill>
                  <a:schemeClr val="accent1"/>
                </a:solidFill>
              </a:rPr>
              <a:t>, </a:t>
            </a:r>
            <a:r>
              <a:rPr lang="en-US" dirty="0" err="1">
                <a:solidFill>
                  <a:schemeClr val="accent1"/>
                </a:solidFill>
              </a:rPr>
              <a:t>шумског</a:t>
            </a:r>
            <a:r>
              <a:rPr lang="en-US" dirty="0">
                <a:solidFill>
                  <a:schemeClr val="accent1"/>
                </a:solidFill>
              </a:rPr>
              <a:t>, </a:t>
            </a:r>
            <a:r>
              <a:rPr lang="en-US" dirty="0" err="1">
                <a:solidFill>
                  <a:schemeClr val="accent1"/>
                </a:solidFill>
              </a:rPr>
              <a:t>грађевинског</a:t>
            </a:r>
            <a:r>
              <a:rPr lang="en-US" dirty="0">
                <a:solidFill>
                  <a:schemeClr val="accent1"/>
                </a:solidFill>
              </a:rPr>
              <a:t>, </a:t>
            </a:r>
            <a:r>
              <a:rPr lang="en-US" dirty="0" err="1">
                <a:solidFill>
                  <a:schemeClr val="accent1"/>
                </a:solidFill>
              </a:rPr>
              <a:t>водног</a:t>
            </a:r>
            <a:r>
              <a:rPr lang="en-US" dirty="0">
                <a:solidFill>
                  <a:schemeClr val="accent1"/>
                </a:solidFill>
              </a:rPr>
              <a:t> и </a:t>
            </a:r>
            <a:r>
              <a:rPr lang="en-US" dirty="0" err="1">
                <a:solidFill>
                  <a:schemeClr val="accent1"/>
                </a:solidFill>
              </a:rPr>
              <a:t>другог</a:t>
            </a:r>
            <a:r>
              <a:rPr lang="en-US" dirty="0">
                <a:solidFill>
                  <a:schemeClr val="accent1"/>
                </a:solidFill>
              </a:rPr>
              <a:t> </a:t>
            </a:r>
            <a:r>
              <a:rPr lang="en-US" dirty="0" err="1">
                <a:solidFill>
                  <a:schemeClr val="accent1"/>
                </a:solidFill>
              </a:rPr>
              <a:t>земљишта</a:t>
            </a:r>
            <a:r>
              <a:rPr lang="en-US" dirty="0">
                <a:solidFill>
                  <a:schemeClr val="accent1"/>
                </a:solidFill>
              </a:rPr>
              <a:t>), </a:t>
            </a:r>
            <a:r>
              <a:rPr lang="en-US" dirty="0" err="1">
                <a:solidFill>
                  <a:schemeClr val="accent1"/>
                </a:solidFill>
              </a:rPr>
              <a:t>надземни</a:t>
            </a:r>
            <a:r>
              <a:rPr lang="en-US" dirty="0">
                <a:solidFill>
                  <a:schemeClr val="accent1"/>
                </a:solidFill>
              </a:rPr>
              <a:t> и </a:t>
            </a:r>
            <a:r>
              <a:rPr lang="en-US" dirty="0" err="1">
                <a:solidFill>
                  <a:schemeClr val="accent1"/>
                </a:solidFill>
              </a:rPr>
              <a:t>подземни</a:t>
            </a:r>
            <a:r>
              <a:rPr lang="en-US" dirty="0">
                <a:solidFill>
                  <a:schemeClr val="accent1"/>
                </a:solidFill>
              </a:rPr>
              <a:t> </a:t>
            </a:r>
            <a:r>
              <a:rPr lang="en-US" dirty="0" err="1">
                <a:solidFill>
                  <a:schemeClr val="accent1"/>
                </a:solidFill>
              </a:rPr>
              <a:t>грађевински</a:t>
            </a:r>
            <a:r>
              <a:rPr lang="en-US" dirty="0">
                <a:solidFill>
                  <a:schemeClr val="accent1"/>
                </a:solidFill>
              </a:rPr>
              <a:t> </a:t>
            </a:r>
            <a:r>
              <a:rPr lang="en-US" dirty="0" err="1">
                <a:solidFill>
                  <a:schemeClr val="accent1"/>
                </a:solidFill>
              </a:rPr>
              <a:t>објекти</a:t>
            </a:r>
            <a:r>
              <a:rPr lang="en-US" dirty="0">
                <a:solidFill>
                  <a:schemeClr val="accent1"/>
                </a:solidFill>
              </a:rPr>
              <a:t>; </a:t>
            </a:r>
            <a:r>
              <a:rPr lang="en-US" dirty="0" err="1">
                <a:solidFill>
                  <a:schemeClr val="accent1"/>
                </a:solidFill>
              </a:rPr>
              <a:t>посебни</a:t>
            </a:r>
            <a:r>
              <a:rPr lang="en-US" dirty="0">
                <a:solidFill>
                  <a:schemeClr val="accent1"/>
                </a:solidFill>
              </a:rPr>
              <a:t> </a:t>
            </a:r>
            <a:r>
              <a:rPr lang="en-US" dirty="0" err="1">
                <a:solidFill>
                  <a:schemeClr val="accent1"/>
                </a:solidFill>
              </a:rPr>
              <a:t>делови</a:t>
            </a:r>
            <a:r>
              <a:rPr lang="en-US" dirty="0">
                <a:solidFill>
                  <a:schemeClr val="accent1"/>
                </a:solidFill>
              </a:rPr>
              <a:t> </a:t>
            </a:r>
            <a:r>
              <a:rPr lang="en-US" dirty="0" err="1">
                <a:solidFill>
                  <a:schemeClr val="accent1"/>
                </a:solidFill>
              </a:rPr>
              <a:t>објеката</a:t>
            </a:r>
            <a:r>
              <a:rPr lang="en-US" dirty="0">
                <a:solidFill>
                  <a:schemeClr val="accent1"/>
                </a:solidFill>
              </a:rPr>
              <a:t> </a:t>
            </a:r>
            <a:r>
              <a:rPr lang="en-US" dirty="0" err="1">
                <a:solidFill>
                  <a:schemeClr val="accent1"/>
                </a:solidFill>
              </a:rPr>
              <a:t>који</a:t>
            </a:r>
            <a:r>
              <a:rPr lang="en-US" dirty="0">
                <a:solidFill>
                  <a:schemeClr val="accent1"/>
                </a:solidFill>
              </a:rPr>
              <a:t> </a:t>
            </a:r>
            <a:r>
              <a:rPr lang="en-US" dirty="0" err="1">
                <a:solidFill>
                  <a:schemeClr val="accent1"/>
                </a:solidFill>
              </a:rPr>
              <a:t>чине</a:t>
            </a:r>
            <a:r>
              <a:rPr lang="en-US" dirty="0">
                <a:solidFill>
                  <a:schemeClr val="accent1"/>
                </a:solidFill>
              </a:rPr>
              <a:t> </a:t>
            </a:r>
            <a:r>
              <a:rPr lang="en-US" dirty="0" err="1">
                <a:solidFill>
                  <a:schemeClr val="accent1"/>
                </a:solidFill>
              </a:rPr>
              <a:t>грађевинску</a:t>
            </a:r>
            <a:r>
              <a:rPr lang="en-US" dirty="0">
                <a:solidFill>
                  <a:schemeClr val="accent1"/>
                </a:solidFill>
              </a:rPr>
              <a:t> </a:t>
            </a:r>
            <a:r>
              <a:rPr lang="en-US" dirty="0" err="1">
                <a:solidFill>
                  <a:schemeClr val="accent1"/>
                </a:solidFill>
              </a:rPr>
              <a:t>целину</a:t>
            </a:r>
            <a:r>
              <a:rPr lang="en-US" dirty="0">
                <a:solidFill>
                  <a:schemeClr val="accent1"/>
                </a:solidFill>
              </a:rPr>
              <a:t> (</a:t>
            </a:r>
            <a:r>
              <a:rPr lang="en-US" dirty="0" err="1">
                <a:solidFill>
                  <a:schemeClr val="accent1"/>
                </a:solidFill>
              </a:rPr>
              <a:t>стан</a:t>
            </a:r>
            <a:r>
              <a:rPr lang="en-US" dirty="0">
                <a:solidFill>
                  <a:schemeClr val="accent1"/>
                </a:solidFill>
              </a:rPr>
              <a:t>, </a:t>
            </a:r>
            <a:r>
              <a:rPr lang="en-US" dirty="0" err="1">
                <a:solidFill>
                  <a:schemeClr val="accent1"/>
                </a:solidFill>
              </a:rPr>
              <a:t>пословни</a:t>
            </a:r>
            <a:r>
              <a:rPr lang="en-US" dirty="0">
                <a:solidFill>
                  <a:schemeClr val="accent1"/>
                </a:solidFill>
              </a:rPr>
              <a:t> </a:t>
            </a:r>
            <a:r>
              <a:rPr lang="en-US" dirty="0" err="1">
                <a:solidFill>
                  <a:schemeClr val="accent1"/>
                </a:solidFill>
              </a:rPr>
              <a:t>простор</a:t>
            </a:r>
            <a:r>
              <a:rPr lang="en-US" dirty="0">
                <a:solidFill>
                  <a:schemeClr val="accent1"/>
                </a:solidFill>
              </a:rPr>
              <a:t>, </a:t>
            </a:r>
            <a:r>
              <a:rPr lang="en-US" dirty="0" err="1">
                <a:solidFill>
                  <a:schemeClr val="accent1"/>
                </a:solidFill>
              </a:rPr>
              <a:t>гаража</a:t>
            </a:r>
            <a:r>
              <a:rPr lang="en-US" dirty="0">
                <a:solidFill>
                  <a:schemeClr val="accent1"/>
                </a:solidFill>
              </a:rPr>
              <a:t> и </a:t>
            </a:r>
            <a:r>
              <a:rPr lang="en-US" dirty="0" err="1">
                <a:solidFill>
                  <a:schemeClr val="accent1"/>
                </a:solidFill>
              </a:rPr>
              <a:t>други</a:t>
            </a:r>
            <a:r>
              <a:rPr lang="en-US" dirty="0">
                <a:solidFill>
                  <a:schemeClr val="accent1"/>
                </a:solidFill>
              </a:rPr>
              <a:t>). </a:t>
            </a:r>
            <a:r>
              <a:rPr lang="en-US" dirty="0" err="1">
                <a:solidFill>
                  <a:schemeClr val="accent1"/>
                </a:solidFill>
              </a:rPr>
              <a:t>Објекти</a:t>
            </a:r>
            <a:r>
              <a:rPr lang="sr-Cyrl-RS" dirty="0">
                <a:solidFill>
                  <a:schemeClr val="accent1"/>
                </a:solidFill>
              </a:rPr>
              <a:t> који представљају предмет уписа јесу </a:t>
            </a:r>
            <a:r>
              <a:rPr lang="en-US" dirty="0" err="1">
                <a:solidFill>
                  <a:schemeClr val="accent1"/>
                </a:solidFill>
              </a:rPr>
              <a:t>зграде</a:t>
            </a:r>
            <a:r>
              <a:rPr lang="en-US" dirty="0">
                <a:solidFill>
                  <a:schemeClr val="accent1"/>
                </a:solidFill>
              </a:rPr>
              <a:t> </a:t>
            </a:r>
            <a:r>
              <a:rPr lang="en-US" dirty="0" err="1">
                <a:solidFill>
                  <a:schemeClr val="accent1"/>
                </a:solidFill>
              </a:rPr>
              <a:t>свих</a:t>
            </a:r>
            <a:r>
              <a:rPr lang="en-US" dirty="0">
                <a:solidFill>
                  <a:schemeClr val="accent1"/>
                </a:solidFill>
              </a:rPr>
              <a:t> </a:t>
            </a:r>
            <a:r>
              <a:rPr lang="en-US" dirty="0" err="1">
                <a:solidFill>
                  <a:schemeClr val="accent1"/>
                </a:solidFill>
              </a:rPr>
              <a:t>врста</a:t>
            </a:r>
            <a:r>
              <a:rPr lang="en-US" dirty="0">
                <a:solidFill>
                  <a:schemeClr val="accent1"/>
                </a:solidFill>
              </a:rPr>
              <a:t>, </a:t>
            </a:r>
            <a:r>
              <a:rPr lang="en-US" dirty="0" err="1">
                <a:solidFill>
                  <a:schemeClr val="accent1"/>
                </a:solidFill>
              </a:rPr>
              <a:t>привредни</a:t>
            </a:r>
            <a:r>
              <a:rPr lang="en-US" dirty="0">
                <a:solidFill>
                  <a:schemeClr val="accent1"/>
                </a:solidFill>
              </a:rPr>
              <a:t> </a:t>
            </a:r>
            <a:r>
              <a:rPr lang="en-US" dirty="0" err="1">
                <a:solidFill>
                  <a:schemeClr val="accent1"/>
                </a:solidFill>
              </a:rPr>
              <a:t>објекти</a:t>
            </a:r>
            <a:r>
              <a:rPr lang="en-US" dirty="0">
                <a:solidFill>
                  <a:schemeClr val="accent1"/>
                </a:solidFill>
              </a:rPr>
              <a:t>, </a:t>
            </a:r>
            <a:r>
              <a:rPr lang="en-US" dirty="0" err="1">
                <a:solidFill>
                  <a:schemeClr val="accent1"/>
                </a:solidFill>
              </a:rPr>
              <a:t>објекти</a:t>
            </a:r>
            <a:r>
              <a:rPr lang="en-US" dirty="0">
                <a:solidFill>
                  <a:schemeClr val="accent1"/>
                </a:solidFill>
              </a:rPr>
              <a:t> </a:t>
            </a:r>
            <a:r>
              <a:rPr lang="en-US" dirty="0" err="1">
                <a:solidFill>
                  <a:schemeClr val="accent1"/>
                </a:solidFill>
              </a:rPr>
              <a:t>културе</a:t>
            </a:r>
            <a:r>
              <a:rPr lang="en-US" dirty="0">
                <a:solidFill>
                  <a:schemeClr val="accent1"/>
                </a:solidFill>
              </a:rPr>
              <a:t>, </a:t>
            </a:r>
            <a:r>
              <a:rPr lang="en-US" dirty="0" err="1">
                <a:solidFill>
                  <a:schemeClr val="accent1"/>
                </a:solidFill>
              </a:rPr>
              <a:t>спорта</a:t>
            </a:r>
            <a:r>
              <a:rPr lang="en-US" dirty="0">
                <a:solidFill>
                  <a:schemeClr val="accent1"/>
                </a:solidFill>
              </a:rPr>
              <a:t> и </a:t>
            </a:r>
            <a:r>
              <a:rPr lang="en-US" dirty="0" err="1">
                <a:solidFill>
                  <a:schemeClr val="accent1"/>
                </a:solidFill>
              </a:rPr>
              <a:t>рекреације</a:t>
            </a:r>
            <a:r>
              <a:rPr lang="en-US" dirty="0">
                <a:solidFill>
                  <a:schemeClr val="accent1"/>
                </a:solidFill>
              </a:rPr>
              <a:t>, </a:t>
            </a:r>
            <a:r>
              <a:rPr lang="en-US" dirty="0" err="1">
                <a:solidFill>
                  <a:schemeClr val="accent1"/>
                </a:solidFill>
              </a:rPr>
              <a:t>склоништа</a:t>
            </a:r>
            <a:r>
              <a:rPr lang="en-US" dirty="0">
                <a:solidFill>
                  <a:schemeClr val="accent1"/>
                </a:solidFill>
              </a:rPr>
              <a:t> и </a:t>
            </a:r>
            <a:r>
              <a:rPr lang="en-US" dirty="0" err="1">
                <a:solidFill>
                  <a:schemeClr val="accent1"/>
                </a:solidFill>
              </a:rPr>
              <a:t>други</a:t>
            </a:r>
            <a:r>
              <a:rPr lang="en-US" dirty="0">
                <a:solidFill>
                  <a:schemeClr val="accent1"/>
                </a:solidFill>
              </a:rPr>
              <a:t> </a:t>
            </a:r>
            <a:r>
              <a:rPr lang="en-US" dirty="0" err="1">
                <a:solidFill>
                  <a:schemeClr val="accent1"/>
                </a:solidFill>
              </a:rPr>
              <a:t>грађевински</a:t>
            </a:r>
            <a:r>
              <a:rPr lang="en-US" dirty="0">
                <a:solidFill>
                  <a:schemeClr val="accent1"/>
                </a:solidFill>
              </a:rPr>
              <a:t> </a:t>
            </a:r>
            <a:r>
              <a:rPr lang="en-US" dirty="0" err="1">
                <a:solidFill>
                  <a:schemeClr val="accent1"/>
                </a:solidFill>
              </a:rPr>
              <a:t>објекти</a:t>
            </a:r>
            <a:r>
              <a:rPr lang="en-US" dirty="0">
                <a:solidFill>
                  <a:schemeClr val="accent1"/>
                </a:solidFill>
              </a:rPr>
              <a:t>. </a:t>
            </a:r>
            <a:r>
              <a:rPr lang="sr-Cyrl-RS" dirty="0">
                <a:solidFill>
                  <a:schemeClr val="accent1"/>
                </a:solidFill>
              </a:rPr>
              <a:t>Стварна права која се могу уписати у катастар непокрентости јесу право својине, право коришћења н</a:t>
            </a:r>
            <a:r>
              <a:rPr lang="en-US" dirty="0" err="1">
                <a:solidFill>
                  <a:schemeClr val="accent1"/>
                </a:solidFill>
              </a:rPr>
              <a:t>епокретности</a:t>
            </a:r>
            <a:r>
              <a:rPr lang="en-US" dirty="0">
                <a:solidFill>
                  <a:schemeClr val="accent1"/>
                </a:solidFill>
              </a:rPr>
              <a:t> у </a:t>
            </a:r>
            <a:r>
              <a:rPr lang="en-US" dirty="0" err="1">
                <a:solidFill>
                  <a:schemeClr val="accent1"/>
                </a:solidFill>
              </a:rPr>
              <a:t>случајевима</a:t>
            </a:r>
            <a:r>
              <a:rPr lang="en-US" dirty="0">
                <a:solidFill>
                  <a:schemeClr val="accent1"/>
                </a:solidFill>
              </a:rPr>
              <a:t> </a:t>
            </a:r>
            <a:r>
              <a:rPr lang="en-US" dirty="0" err="1">
                <a:solidFill>
                  <a:schemeClr val="accent1"/>
                </a:solidFill>
              </a:rPr>
              <a:t>предвиђеним</a:t>
            </a:r>
            <a:r>
              <a:rPr lang="en-US" dirty="0">
                <a:solidFill>
                  <a:schemeClr val="accent1"/>
                </a:solidFill>
              </a:rPr>
              <a:t> </a:t>
            </a:r>
            <a:r>
              <a:rPr lang="en-US" dirty="0" err="1">
                <a:solidFill>
                  <a:schemeClr val="accent1"/>
                </a:solidFill>
              </a:rPr>
              <a:t>Законом</a:t>
            </a:r>
            <a:r>
              <a:rPr lang="en-US" dirty="0">
                <a:solidFill>
                  <a:schemeClr val="accent1"/>
                </a:solidFill>
              </a:rPr>
              <a:t> о </a:t>
            </a:r>
            <a:r>
              <a:rPr lang="en-US" dirty="0" err="1">
                <a:solidFill>
                  <a:schemeClr val="accent1"/>
                </a:solidFill>
              </a:rPr>
              <a:t>јавној</a:t>
            </a:r>
            <a:r>
              <a:rPr lang="en-US" dirty="0">
                <a:solidFill>
                  <a:schemeClr val="accent1"/>
                </a:solidFill>
              </a:rPr>
              <a:t> </a:t>
            </a:r>
            <a:r>
              <a:rPr lang="en-US" dirty="0" err="1">
                <a:solidFill>
                  <a:schemeClr val="accent1"/>
                </a:solidFill>
              </a:rPr>
              <a:t>својини</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закупа</a:t>
            </a:r>
            <a:r>
              <a:rPr lang="en-US" dirty="0">
                <a:solidFill>
                  <a:schemeClr val="accent1"/>
                </a:solidFill>
              </a:rPr>
              <a:t> </a:t>
            </a:r>
            <a:r>
              <a:rPr lang="en-US" dirty="0" err="1">
                <a:solidFill>
                  <a:schemeClr val="accent1"/>
                </a:solidFill>
              </a:rPr>
              <a:t>грађевинског</a:t>
            </a:r>
            <a:r>
              <a:rPr lang="en-US" dirty="0">
                <a:solidFill>
                  <a:schemeClr val="accent1"/>
                </a:solidFill>
              </a:rPr>
              <a:t> </a:t>
            </a:r>
            <a:r>
              <a:rPr lang="en-US" dirty="0" err="1">
                <a:solidFill>
                  <a:schemeClr val="accent1"/>
                </a:solidFill>
              </a:rPr>
              <a:t>земљишта</a:t>
            </a:r>
            <a:r>
              <a:rPr lang="en-US" dirty="0">
                <a:solidFill>
                  <a:schemeClr val="accent1"/>
                </a:solidFill>
              </a:rPr>
              <a:t> </a:t>
            </a:r>
            <a:r>
              <a:rPr lang="en-US" dirty="0" err="1">
                <a:solidFill>
                  <a:schemeClr val="accent1"/>
                </a:solidFill>
              </a:rPr>
              <a:t>ради</a:t>
            </a:r>
            <a:r>
              <a:rPr lang="en-US" dirty="0">
                <a:solidFill>
                  <a:schemeClr val="accent1"/>
                </a:solidFill>
              </a:rPr>
              <a:t> </a:t>
            </a:r>
            <a:r>
              <a:rPr lang="en-US" dirty="0" err="1">
                <a:solidFill>
                  <a:schemeClr val="accent1"/>
                </a:solidFill>
              </a:rPr>
              <a:t>изградње</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службености</a:t>
            </a:r>
            <a:r>
              <a:rPr lang="en-US" dirty="0">
                <a:solidFill>
                  <a:schemeClr val="accent1"/>
                </a:solidFill>
              </a:rPr>
              <a:t>, </a:t>
            </a:r>
            <a:r>
              <a:rPr lang="en-US" dirty="0" err="1">
                <a:solidFill>
                  <a:schemeClr val="accent1"/>
                </a:solidFill>
              </a:rPr>
              <a:t>хипотека</a:t>
            </a:r>
            <a:r>
              <a:rPr lang="en-US" dirty="0">
                <a:solidFill>
                  <a:schemeClr val="accent1"/>
                </a:solidFill>
              </a:rPr>
              <a:t> и </a:t>
            </a:r>
            <a:r>
              <a:rPr lang="en-US" dirty="0" err="1">
                <a:solidFill>
                  <a:schemeClr val="accent1"/>
                </a:solidFill>
              </a:rPr>
              <a:t>друга</a:t>
            </a:r>
            <a:r>
              <a:rPr lang="en-US" dirty="0">
                <a:solidFill>
                  <a:schemeClr val="accent1"/>
                </a:solidFill>
              </a:rPr>
              <a:t> </a:t>
            </a:r>
            <a:r>
              <a:rPr lang="en-US" dirty="0" err="1">
                <a:solidFill>
                  <a:schemeClr val="accent1"/>
                </a:solidFill>
              </a:rPr>
              <a:t>стварна</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непокретностима</a:t>
            </a:r>
            <a:r>
              <a:rPr lang="en-US" dirty="0">
                <a:solidFill>
                  <a:schemeClr val="accent1"/>
                </a:solidFill>
              </a:rPr>
              <a:t> </a:t>
            </a:r>
            <a:r>
              <a:rPr lang="en-US" dirty="0" err="1">
                <a:solidFill>
                  <a:schemeClr val="accent1"/>
                </a:solidFill>
              </a:rPr>
              <a:t>прописана</a:t>
            </a:r>
            <a:r>
              <a:rPr lang="en-US" dirty="0">
                <a:solidFill>
                  <a:schemeClr val="accent1"/>
                </a:solidFill>
              </a:rPr>
              <a:t> </a:t>
            </a:r>
            <a:r>
              <a:rPr lang="en-US" dirty="0" err="1">
                <a:solidFill>
                  <a:schemeClr val="accent1"/>
                </a:solidFill>
              </a:rPr>
              <a:t>законом</a:t>
            </a:r>
            <a:r>
              <a:rPr lang="en-US" dirty="0">
                <a:solidFill>
                  <a:schemeClr val="accent1"/>
                </a:solidFill>
              </a:rPr>
              <a:t> </a:t>
            </a:r>
            <a:r>
              <a:rPr lang="en-US" dirty="0" err="1">
                <a:solidFill>
                  <a:schemeClr val="accent1"/>
                </a:solidFill>
              </a:rPr>
              <a:t>као</a:t>
            </a:r>
            <a:r>
              <a:rPr lang="en-US" dirty="0">
                <a:solidFill>
                  <a:schemeClr val="accent1"/>
                </a:solidFill>
              </a:rPr>
              <a:t> </a:t>
            </a:r>
            <a:r>
              <a:rPr lang="en-US" dirty="0" err="1">
                <a:solidFill>
                  <a:schemeClr val="accent1"/>
                </a:solidFill>
              </a:rPr>
              <a:t>што</a:t>
            </a:r>
            <a:r>
              <a:rPr lang="en-US" dirty="0">
                <a:solidFill>
                  <a:schemeClr val="accent1"/>
                </a:solidFill>
              </a:rPr>
              <a:t> </a:t>
            </a:r>
            <a:r>
              <a:rPr lang="en-US" dirty="0" err="1">
                <a:solidFill>
                  <a:schemeClr val="accent1"/>
                </a:solidFill>
              </a:rPr>
              <a:t>су</a:t>
            </a:r>
            <a:r>
              <a:rPr lang="en-US" dirty="0">
                <a:solidFill>
                  <a:schemeClr val="accent1"/>
                </a:solidFill>
              </a:rPr>
              <a:t> </a:t>
            </a:r>
            <a:r>
              <a:rPr lang="en-US" dirty="0" err="1">
                <a:solidFill>
                  <a:schemeClr val="accent1"/>
                </a:solidFill>
              </a:rPr>
              <a:t>стварне</a:t>
            </a:r>
            <a:r>
              <a:rPr lang="en-US" dirty="0">
                <a:solidFill>
                  <a:schemeClr val="accent1"/>
                </a:solidFill>
              </a:rPr>
              <a:t> и </a:t>
            </a:r>
            <a:r>
              <a:rPr lang="en-US" dirty="0" err="1">
                <a:solidFill>
                  <a:schemeClr val="accent1"/>
                </a:solidFill>
              </a:rPr>
              <a:t>личне</a:t>
            </a:r>
            <a:r>
              <a:rPr lang="en-US" dirty="0">
                <a:solidFill>
                  <a:schemeClr val="accent1"/>
                </a:solidFill>
              </a:rPr>
              <a:t> </a:t>
            </a:r>
            <a:r>
              <a:rPr lang="en-US" dirty="0" err="1">
                <a:solidFill>
                  <a:schemeClr val="accent1"/>
                </a:solidFill>
              </a:rPr>
              <a:t>службености</a:t>
            </a:r>
            <a:r>
              <a:rPr lang="en-US" dirty="0">
                <a:solidFill>
                  <a:schemeClr val="accent1"/>
                </a:solidFill>
              </a:rPr>
              <a:t> (</a:t>
            </a:r>
            <a:r>
              <a:rPr lang="en-US" dirty="0" err="1">
                <a:solidFill>
                  <a:schemeClr val="accent1"/>
                </a:solidFill>
              </a:rPr>
              <a:t>плодоуживање</a:t>
            </a:r>
            <a:r>
              <a:rPr lang="en-US" dirty="0">
                <a:solidFill>
                  <a:schemeClr val="accent1"/>
                </a:solidFill>
              </a:rPr>
              <a:t>). </a:t>
            </a:r>
          </a:p>
          <a:p>
            <a:endParaRPr lang="en-US" dirty="0"/>
          </a:p>
        </p:txBody>
      </p:sp>
    </p:spTree>
    <p:extLst>
      <p:ext uri="{BB962C8B-B14F-4D97-AF65-F5344CB8AC3E}">
        <p14:creationId xmlns:p14="http://schemas.microsoft.com/office/powerpoint/2010/main" val="5055257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619794"/>
          </a:xfrm>
        </p:spPr>
        <p:txBody>
          <a:bodyPr>
            <a:normAutofit fontScale="90000"/>
          </a:bodyPr>
          <a:lstStyle/>
          <a:p>
            <a:r>
              <a:rPr lang="sr-Latn-RS" b="1" dirty="0"/>
              <a:t>VII </a:t>
            </a:r>
            <a:r>
              <a:rPr lang="sr-Cyrl-RS" b="1" dirty="0"/>
              <a:t>Поступак уписа у катастар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lstStyle/>
          <a:p>
            <a:endParaRPr lang="sr-Latn-RS" dirty="0" smtClean="0"/>
          </a:p>
          <a:p>
            <a:pPr algn="just"/>
            <a:endParaRPr lang="sr-Latn-RS" dirty="0">
              <a:solidFill>
                <a:schemeClr val="accent1"/>
              </a:solidFill>
            </a:endParaRPr>
          </a:p>
          <a:p>
            <a:pPr algn="just"/>
            <a:r>
              <a:rPr lang="sr-Latn-RS" dirty="0" smtClean="0">
                <a:solidFill>
                  <a:schemeClr val="accent1"/>
                </a:solidFill>
              </a:rPr>
              <a:t>Упис </a:t>
            </a:r>
            <a:r>
              <a:rPr lang="sr-Cyrl-RS" dirty="0">
                <a:solidFill>
                  <a:schemeClr val="accent1"/>
                </a:solidFill>
              </a:rPr>
              <a:t>и брисање права </a:t>
            </a:r>
            <a:r>
              <a:rPr lang="sr-Latn-RS" dirty="0">
                <a:solidFill>
                  <a:schemeClr val="accent1"/>
                </a:solidFill>
              </a:rPr>
              <a:t>у катастар непокретности врши се даном доношења решења којим је упис</a:t>
            </a:r>
            <a:r>
              <a:rPr lang="sr-Cyrl-RS" dirty="0">
                <a:solidFill>
                  <a:schemeClr val="accent1"/>
                </a:solidFill>
              </a:rPr>
              <a:t> или брисање</a:t>
            </a:r>
            <a:r>
              <a:rPr lang="sr-Latn-RS" dirty="0">
                <a:solidFill>
                  <a:schemeClr val="accent1"/>
                </a:solidFill>
              </a:rPr>
              <a:t> дозвољен, са дејством од момента пријема захтева, уз истовремени упис по службеној дужности забележбе ради чињења видљивим да решење о упису није коначно, броја решења, као и брисање забележбе поднетог захтева. Упис </a:t>
            </a:r>
            <a:r>
              <a:rPr lang="sr-Cyrl-RS" dirty="0">
                <a:solidFill>
                  <a:schemeClr val="accent1"/>
                </a:solidFill>
              </a:rPr>
              <a:t>и брисање права </a:t>
            </a:r>
            <a:r>
              <a:rPr lang="sr-Latn-RS" dirty="0">
                <a:solidFill>
                  <a:schemeClr val="accent1"/>
                </a:solidFill>
              </a:rPr>
              <a:t>у катастар непокретности врши се и на основу другостепеног решења којим се дозвољава упис</a:t>
            </a:r>
            <a:r>
              <a:rPr lang="sr-Cyrl-RS" dirty="0">
                <a:solidFill>
                  <a:schemeClr val="accent1"/>
                </a:solidFill>
              </a:rPr>
              <a:t> или брисање</a:t>
            </a:r>
            <a:r>
              <a:rPr lang="sr-Latn-RS" dirty="0">
                <a:solidFill>
                  <a:schemeClr val="accent1"/>
                </a:solidFill>
              </a:rPr>
              <a:t> или на основу судске одлуке из управног спора, даном пријема другостепеног решења, односно судске одлуке.</a:t>
            </a:r>
            <a:endParaRPr lang="en-US" dirty="0">
              <a:solidFill>
                <a:schemeClr val="accent1"/>
              </a:solidFill>
            </a:endParaRPr>
          </a:p>
          <a:p>
            <a:endParaRPr lang="en-US" dirty="0"/>
          </a:p>
        </p:txBody>
      </p:sp>
    </p:spTree>
    <p:extLst>
      <p:ext uri="{BB962C8B-B14F-4D97-AF65-F5344CB8AC3E}">
        <p14:creationId xmlns:p14="http://schemas.microsoft.com/office/powerpoint/2010/main" val="222311431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558834"/>
          </a:xfrm>
        </p:spPr>
        <p:txBody>
          <a:bodyPr>
            <a:normAutofit fontScale="90000"/>
          </a:bodyPr>
          <a:lstStyle/>
          <a:p>
            <a:r>
              <a:rPr lang="sr-Latn-RS" b="1" dirty="0"/>
              <a:t>VII </a:t>
            </a:r>
            <a:r>
              <a:rPr lang="sr-Cyrl-RS" b="1" dirty="0"/>
              <a:t>Поступак уписа у катастар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85000" lnSpcReduction="20000"/>
          </a:bodyPr>
          <a:lstStyle/>
          <a:p>
            <a:pPr algn="just"/>
            <a:r>
              <a:rPr lang="sr-Cyrl-RS" dirty="0">
                <a:solidFill>
                  <a:schemeClr val="accent1"/>
                </a:solidFill>
              </a:rPr>
              <a:t>Решење којем је одлучено о поднетом захтеву  </a:t>
            </a:r>
            <a:r>
              <a:rPr lang="sr-Latn-RS" dirty="0">
                <a:solidFill>
                  <a:schemeClr val="accent1"/>
                </a:solidFill>
              </a:rPr>
              <a:t>доставља се странкама у поступку уписа поштом препоручено, непосредно у просторијама Службе или путем Интернет апликације. Решење се доставља јавним саопштењем на огласној табли надлежне Службе</a:t>
            </a:r>
            <a:r>
              <a:rPr lang="sr-Cyrl-RS" dirty="0">
                <a:solidFill>
                  <a:schemeClr val="accent1"/>
                </a:solidFill>
              </a:rPr>
              <a:t> катастра непокретности</a:t>
            </a:r>
            <a:r>
              <a:rPr lang="sr-Latn-RS" dirty="0">
                <a:solidFill>
                  <a:schemeClr val="accent1"/>
                </a:solidFill>
              </a:rPr>
              <a:t> и Интернет страници Завода ако је адреса пребивалишта, боравишта, односно седишта странке непозната, адреса наведена у захтеву непозната, пошиљка враћена са напоменом достављача да је прималац непознат на адреси, односно одсељен или да пошиљку није преузео у остављеном року. </a:t>
            </a:r>
            <a:r>
              <a:rPr lang="sr-Cyrl-RS" dirty="0">
                <a:solidFill>
                  <a:schemeClr val="accent1"/>
                </a:solidFill>
              </a:rPr>
              <a:t>С</a:t>
            </a:r>
            <a:r>
              <a:rPr lang="sr-Latn-RS" dirty="0">
                <a:solidFill>
                  <a:schemeClr val="accent1"/>
                </a:solidFill>
              </a:rPr>
              <a:t>матра се да је решење достављено протеком рока од осам дана од дана истицања на огласној табли и интернет страници </a:t>
            </a:r>
            <a:r>
              <a:rPr lang="sr-Cyrl-RS" dirty="0">
                <a:solidFill>
                  <a:schemeClr val="accent1"/>
                </a:solidFill>
              </a:rPr>
              <a:t>РГЗ.</a:t>
            </a:r>
            <a:endParaRPr lang="en-US" dirty="0">
              <a:solidFill>
                <a:schemeClr val="accent1"/>
              </a:solidFill>
            </a:endParaRPr>
          </a:p>
          <a:p>
            <a:pPr algn="just"/>
            <a:r>
              <a:rPr lang="sr-Latn-RS" dirty="0">
                <a:solidFill>
                  <a:schemeClr val="accent1"/>
                </a:solidFill>
              </a:rPr>
              <a:t>Против решења, односно закључка донетог у првом степену </a:t>
            </a:r>
            <a:r>
              <a:rPr lang="sr-Cyrl-RS" dirty="0">
                <a:solidFill>
                  <a:schemeClr val="accent1"/>
                </a:solidFill>
              </a:rPr>
              <a:t>од стране надлежне службе катастра непокретности </a:t>
            </a:r>
            <a:r>
              <a:rPr lang="sr-Latn-RS" dirty="0">
                <a:solidFill>
                  <a:schemeClr val="accent1"/>
                </a:solidFill>
              </a:rPr>
              <a:t>може се изјавити жалба</a:t>
            </a:r>
            <a:r>
              <a:rPr lang="sr-Cyrl-RS" dirty="0">
                <a:solidFill>
                  <a:schemeClr val="accent1"/>
                </a:solidFill>
              </a:rPr>
              <a:t> РГЗ-а</a:t>
            </a:r>
            <a:r>
              <a:rPr lang="sr-Latn-RS" dirty="0">
                <a:solidFill>
                  <a:schemeClr val="accent1"/>
                </a:solidFill>
              </a:rPr>
              <a:t>, у року од осам дана од дана достављања решења, односно закључка, преко надлежне </a:t>
            </a:r>
            <a:r>
              <a:rPr lang="sr-Cyrl-RS" dirty="0">
                <a:solidFill>
                  <a:schemeClr val="accent1"/>
                </a:solidFill>
              </a:rPr>
              <a:t>службе која је донела одлуку у првом степену</a:t>
            </a:r>
            <a:r>
              <a:rPr lang="sr-Latn-RS" dirty="0">
                <a:solidFill>
                  <a:schemeClr val="accent1"/>
                </a:solidFill>
              </a:rPr>
              <a:t>. Странка се може одрећи права на жалбу, а до доношења другостепеног решења може повући изјављену жалбу, изјавама које се не могу опозвати. Ако </a:t>
            </a:r>
            <a:r>
              <a:rPr lang="sr-Cyrl-RS" dirty="0">
                <a:solidFill>
                  <a:schemeClr val="accent1"/>
                </a:solidFill>
              </a:rPr>
              <a:t>надлежна служба катастра непокретности која је одлучивала у првом степену </a:t>
            </a:r>
            <a:r>
              <a:rPr lang="sr-Latn-RS" dirty="0">
                <a:solidFill>
                  <a:schemeClr val="accent1"/>
                </a:solidFill>
              </a:rPr>
              <a:t> нађе да је жалба основана, дужна је да усвоји жалбу и замени одлуку у року од седам радних дана, а у противном, жалбу са списима предмета достави </a:t>
            </a:r>
            <a:r>
              <a:rPr lang="sr-Cyrl-RS" dirty="0">
                <a:solidFill>
                  <a:schemeClr val="accent1"/>
                </a:solidFill>
              </a:rPr>
              <a:t>РГЗ-у </a:t>
            </a:r>
            <a:r>
              <a:rPr lang="sr-Latn-RS" dirty="0">
                <a:solidFill>
                  <a:schemeClr val="accent1"/>
                </a:solidFill>
              </a:rPr>
              <a:t>у истом року</a:t>
            </a:r>
            <a:r>
              <a:rPr lang="sr-Cyrl-RS" dirty="0">
                <a:solidFill>
                  <a:schemeClr val="accent1"/>
                </a:solidFill>
              </a:rPr>
              <a:t>,  у циљу доношења одлуке у другостпеном поступку. </a:t>
            </a:r>
            <a:r>
              <a:rPr lang="sr-Latn-RS" dirty="0">
                <a:solidFill>
                  <a:schemeClr val="accent1"/>
                </a:solidFill>
              </a:rPr>
              <a:t>До коначности одлуке донете у првом степену неће се одлучивати по новом захтеву за упис на истој непокретности, односно на истом уделу на непокретности.</a:t>
            </a:r>
            <a:endParaRPr lang="en-US" dirty="0">
              <a:solidFill>
                <a:schemeClr val="accent1"/>
              </a:solidFill>
            </a:endParaRPr>
          </a:p>
          <a:p>
            <a:endParaRPr lang="en-US" dirty="0"/>
          </a:p>
        </p:txBody>
      </p:sp>
    </p:spTree>
    <p:extLst>
      <p:ext uri="{BB962C8B-B14F-4D97-AF65-F5344CB8AC3E}">
        <p14:creationId xmlns:p14="http://schemas.microsoft.com/office/powerpoint/2010/main" val="87324808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593668"/>
          </a:xfrm>
        </p:spPr>
        <p:txBody>
          <a:bodyPr>
            <a:normAutofit fontScale="90000"/>
          </a:bodyPr>
          <a:lstStyle/>
          <a:p>
            <a:r>
              <a:rPr lang="sr-Latn-RS" b="1" dirty="0"/>
              <a:t>VII </a:t>
            </a:r>
            <a:r>
              <a:rPr lang="sr-Cyrl-RS" b="1" dirty="0"/>
              <a:t>Поступак уписа у катастар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92500" lnSpcReduction="20000"/>
          </a:bodyPr>
          <a:lstStyle/>
          <a:p>
            <a:pPr algn="just"/>
            <a:r>
              <a:rPr lang="sr-Latn-RS" dirty="0">
                <a:solidFill>
                  <a:schemeClr val="accent1"/>
                </a:solidFill>
              </a:rPr>
              <a:t>Против другостепених решења донетих </a:t>
            </a:r>
            <a:r>
              <a:rPr lang="sr-Cyrl-RS" dirty="0">
                <a:solidFill>
                  <a:schemeClr val="accent1"/>
                </a:solidFill>
              </a:rPr>
              <a:t>од стране РГЗ-а </a:t>
            </a:r>
            <a:r>
              <a:rPr lang="sr-Latn-RS" dirty="0">
                <a:solidFill>
                  <a:schemeClr val="accent1"/>
                </a:solidFill>
              </a:rPr>
              <a:t>може се водити управни спор</a:t>
            </a:r>
            <a:r>
              <a:rPr lang="sr-Cyrl-RS" dirty="0">
                <a:solidFill>
                  <a:schemeClr val="accent1"/>
                </a:solidFill>
              </a:rPr>
              <a:t> у циљу оцене законитости коначних управних аката донетих у поступку уписа права у катастар од стране РГЗ-а, тужба се подноси у року 30 дана од дана достављања непосредно Управном суду.</a:t>
            </a:r>
            <a:r>
              <a:rPr lang="sr-Latn-RS" dirty="0">
                <a:solidFill>
                  <a:schemeClr val="accent1"/>
                </a:solidFill>
              </a:rPr>
              <a:t> Странка која је покренула управни спор дужна је да одмах достави и </a:t>
            </a:r>
            <a:r>
              <a:rPr lang="sr-Cyrl-RS" dirty="0">
                <a:solidFill>
                  <a:schemeClr val="accent1"/>
                </a:solidFill>
              </a:rPr>
              <a:t>првостепеном органу</a:t>
            </a:r>
            <a:r>
              <a:rPr lang="sr-Latn-RS" dirty="0">
                <a:solidFill>
                  <a:schemeClr val="accent1"/>
                </a:solidFill>
              </a:rPr>
              <a:t> доказ о покретању управног спора ради уписа забележбе покретања управног спора, о чему се обавештавају странке у управном поступку.</a:t>
            </a:r>
            <a:endParaRPr lang="en-US" dirty="0">
              <a:solidFill>
                <a:schemeClr val="accent1"/>
              </a:solidFill>
            </a:endParaRPr>
          </a:p>
          <a:p>
            <a:pPr algn="just"/>
            <a:r>
              <a:rPr lang="sr-Latn-RS" dirty="0">
                <a:solidFill>
                  <a:schemeClr val="accent1"/>
                </a:solidFill>
              </a:rPr>
              <a:t>У поступку одржавања катастра непокретности Служба по службеној дужности или по захтеву странке, исправља све утврђене грешке, недостатке и пропусте у подацима о непокретностима.</a:t>
            </a:r>
            <a:r>
              <a:rPr lang="en-US" dirty="0">
                <a:solidFill>
                  <a:schemeClr val="accent1"/>
                </a:solidFill>
              </a:rPr>
              <a:t> </a:t>
            </a:r>
            <a:r>
              <a:rPr lang="en-US" dirty="0" err="1">
                <a:solidFill>
                  <a:schemeClr val="accent1"/>
                </a:solidFill>
              </a:rPr>
              <a:t>Грешке</a:t>
            </a:r>
            <a:r>
              <a:rPr lang="en-US" dirty="0">
                <a:solidFill>
                  <a:schemeClr val="accent1"/>
                </a:solidFill>
              </a:rPr>
              <a:t>, </a:t>
            </a:r>
            <a:r>
              <a:rPr lang="en-US" dirty="0" err="1">
                <a:solidFill>
                  <a:schemeClr val="accent1"/>
                </a:solidFill>
              </a:rPr>
              <a:t>недостаци</a:t>
            </a:r>
            <a:r>
              <a:rPr lang="en-US" dirty="0">
                <a:solidFill>
                  <a:schemeClr val="accent1"/>
                </a:solidFill>
              </a:rPr>
              <a:t> и </a:t>
            </a:r>
            <a:r>
              <a:rPr lang="en-US" dirty="0" err="1">
                <a:solidFill>
                  <a:schemeClr val="accent1"/>
                </a:solidFill>
              </a:rPr>
              <a:t>пропусти</a:t>
            </a:r>
            <a:r>
              <a:rPr lang="en-US" dirty="0">
                <a:solidFill>
                  <a:schemeClr val="accent1"/>
                </a:solidFill>
              </a:rPr>
              <a:t> о </a:t>
            </a:r>
            <a:r>
              <a:rPr lang="en-US" dirty="0" err="1">
                <a:solidFill>
                  <a:schemeClr val="accent1"/>
                </a:solidFill>
              </a:rPr>
              <a:t>уписаним</a:t>
            </a:r>
            <a:r>
              <a:rPr lang="en-US" dirty="0">
                <a:solidFill>
                  <a:schemeClr val="accent1"/>
                </a:solidFill>
              </a:rPr>
              <a:t> </a:t>
            </a:r>
            <a:r>
              <a:rPr lang="en-US" dirty="0" err="1">
                <a:solidFill>
                  <a:schemeClr val="accent1"/>
                </a:solidFill>
              </a:rPr>
              <a:t>стварним</a:t>
            </a:r>
            <a:r>
              <a:rPr lang="en-US" dirty="0">
                <a:solidFill>
                  <a:schemeClr val="accent1"/>
                </a:solidFill>
              </a:rPr>
              <a:t> </a:t>
            </a:r>
            <a:r>
              <a:rPr lang="en-US" dirty="0" err="1">
                <a:solidFill>
                  <a:schemeClr val="accent1"/>
                </a:solidFill>
              </a:rPr>
              <a:t>правима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непокретностима</a:t>
            </a:r>
            <a:r>
              <a:rPr lang="en-US" dirty="0">
                <a:solidFill>
                  <a:schemeClr val="accent1"/>
                </a:solidFill>
              </a:rPr>
              <a:t>, </a:t>
            </a:r>
            <a:r>
              <a:rPr lang="en-US" dirty="0" err="1">
                <a:solidFill>
                  <a:schemeClr val="accent1"/>
                </a:solidFill>
              </a:rPr>
              <a:t>могу</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исправити</a:t>
            </a:r>
            <a:r>
              <a:rPr lang="en-US" dirty="0">
                <a:solidFill>
                  <a:schemeClr val="accent1"/>
                </a:solidFill>
              </a:rPr>
              <a:t> у </a:t>
            </a:r>
            <a:r>
              <a:rPr lang="en-US" dirty="0" err="1">
                <a:solidFill>
                  <a:schemeClr val="accent1"/>
                </a:solidFill>
              </a:rPr>
              <a:t>року</a:t>
            </a:r>
            <a:r>
              <a:rPr lang="en-US" dirty="0">
                <a:solidFill>
                  <a:schemeClr val="accent1"/>
                </a:solidFill>
              </a:rPr>
              <a:t> </a:t>
            </a:r>
            <a:r>
              <a:rPr lang="en-US" dirty="0" err="1">
                <a:solidFill>
                  <a:schemeClr val="accent1"/>
                </a:solidFill>
              </a:rPr>
              <a:t>од</a:t>
            </a:r>
            <a:r>
              <a:rPr lang="en-US" dirty="0">
                <a:solidFill>
                  <a:schemeClr val="accent1"/>
                </a:solidFill>
              </a:rPr>
              <a:t> </a:t>
            </a:r>
            <a:r>
              <a:rPr lang="en-US" dirty="0" err="1">
                <a:solidFill>
                  <a:schemeClr val="accent1"/>
                </a:solidFill>
              </a:rPr>
              <a:t>десет</a:t>
            </a:r>
            <a:r>
              <a:rPr lang="en-US" dirty="0">
                <a:solidFill>
                  <a:schemeClr val="accent1"/>
                </a:solidFill>
              </a:rPr>
              <a:t> </a:t>
            </a:r>
            <a:r>
              <a:rPr lang="en-US" dirty="0" err="1">
                <a:solidFill>
                  <a:schemeClr val="accent1"/>
                </a:solidFill>
              </a:rPr>
              <a:t>година</a:t>
            </a:r>
            <a:r>
              <a:rPr lang="en-US" dirty="0">
                <a:solidFill>
                  <a:schemeClr val="accent1"/>
                </a:solidFill>
              </a:rPr>
              <a:t> </a:t>
            </a:r>
            <a:r>
              <a:rPr lang="en-US" dirty="0" err="1">
                <a:solidFill>
                  <a:schemeClr val="accent1"/>
                </a:solidFill>
              </a:rPr>
              <a:t>од</a:t>
            </a:r>
            <a:r>
              <a:rPr lang="en-US" dirty="0">
                <a:solidFill>
                  <a:schemeClr val="accent1"/>
                </a:solidFill>
              </a:rPr>
              <a:t> </a:t>
            </a:r>
            <a:r>
              <a:rPr lang="en-US" dirty="0" err="1">
                <a:solidFill>
                  <a:schemeClr val="accent1"/>
                </a:solidFill>
              </a:rPr>
              <a:t>дана</a:t>
            </a:r>
            <a:r>
              <a:rPr lang="en-US" dirty="0">
                <a:solidFill>
                  <a:schemeClr val="accent1"/>
                </a:solidFill>
              </a:rPr>
              <a:t> </a:t>
            </a:r>
            <a:r>
              <a:rPr lang="en-US" dirty="0" err="1">
                <a:solidFill>
                  <a:schemeClr val="accent1"/>
                </a:solidFill>
              </a:rPr>
              <a:t>уписа</a:t>
            </a:r>
            <a:r>
              <a:rPr lang="en-US" dirty="0">
                <a:solidFill>
                  <a:schemeClr val="accent1"/>
                </a:solidFill>
              </a:rPr>
              <a:t> у </a:t>
            </a:r>
            <a:r>
              <a:rPr lang="en-US" dirty="0" err="1">
                <a:solidFill>
                  <a:schemeClr val="accent1"/>
                </a:solidFill>
              </a:rPr>
              <a:t>одржавању</a:t>
            </a:r>
            <a:r>
              <a:rPr lang="en-US" dirty="0">
                <a:solidFill>
                  <a:schemeClr val="accent1"/>
                </a:solidFill>
              </a:rPr>
              <a:t> </a:t>
            </a:r>
            <a:r>
              <a:rPr lang="en-US" dirty="0" err="1">
                <a:solidFill>
                  <a:schemeClr val="accent1"/>
                </a:solidFill>
              </a:rPr>
              <a:t>катастра</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r>
              <a:rPr lang="en-US" dirty="0" err="1">
                <a:solidFill>
                  <a:schemeClr val="accent1"/>
                </a:solidFill>
              </a:rPr>
              <a:t>или</a:t>
            </a:r>
            <a:r>
              <a:rPr lang="en-US" dirty="0">
                <a:solidFill>
                  <a:schemeClr val="accent1"/>
                </a:solidFill>
              </a:rPr>
              <a:t> у </a:t>
            </a:r>
            <a:r>
              <a:rPr lang="en-US" dirty="0" err="1">
                <a:solidFill>
                  <a:schemeClr val="accent1"/>
                </a:solidFill>
              </a:rPr>
              <a:t>року</a:t>
            </a:r>
            <a:r>
              <a:rPr lang="en-US" dirty="0">
                <a:solidFill>
                  <a:schemeClr val="accent1"/>
                </a:solidFill>
              </a:rPr>
              <a:t> </a:t>
            </a:r>
            <a:r>
              <a:rPr lang="en-US" dirty="0" err="1">
                <a:solidFill>
                  <a:schemeClr val="accent1"/>
                </a:solidFill>
              </a:rPr>
              <a:t>од</a:t>
            </a:r>
            <a:r>
              <a:rPr lang="en-US" dirty="0">
                <a:solidFill>
                  <a:schemeClr val="accent1"/>
                </a:solidFill>
              </a:rPr>
              <a:t> </a:t>
            </a:r>
            <a:r>
              <a:rPr lang="en-US" dirty="0" err="1">
                <a:solidFill>
                  <a:schemeClr val="accent1"/>
                </a:solidFill>
              </a:rPr>
              <a:t>десет</a:t>
            </a:r>
            <a:r>
              <a:rPr lang="en-US" dirty="0">
                <a:solidFill>
                  <a:schemeClr val="accent1"/>
                </a:solidFill>
              </a:rPr>
              <a:t> </a:t>
            </a:r>
            <a:r>
              <a:rPr lang="en-US" dirty="0" err="1">
                <a:solidFill>
                  <a:schemeClr val="accent1"/>
                </a:solidFill>
              </a:rPr>
              <a:t>година</a:t>
            </a:r>
            <a:r>
              <a:rPr lang="en-US" dirty="0">
                <a:solidFill>
                  <a:schemeClr val="accent1"/>
                </a:solidFill>
              </a:rPr>
              <a:t> </a:t>
            </a:r>
            <a:r>
              <a:rPr lang="en-US" dirty="0" err="1">
                <a:solidFill>
                  <a:schemeClr val="accent1"/>
                </a:solidFill>
              </a:rPr>
              <a:t>од</a:t>
            </a:r>
            <a:r>
              <a:rPr lang="en-US" dirty="0">
                <a:solidFill>
                  <a:schemeClr val="accent1"/>
                </a:solidFill>
              </a:rPr>
              <a:t> </a:t>
            </a:r>
            <a:r>
              <a:rPr lang="en-US" dirty="0" err="1">
                <a:solidFill>
                  <a:schemeClr val="accent1"/>
                </a:solidFill>
              </a:rPr>
              <a:t>дана</a:t>
            </a:r>
            <a:r>
              <a:rPr lang="en-US" dirty="0">
                <a:solidFill>
                  <a:schemeClr val="accent1"/>
                </a:solidFill>
              </a:rPr>
              <a:t> </a:t>
            </a:r>
            <a:r>
              <a:rPr lang="en-US" dirty="0" err="1">
                <a:solidFill>
                  <a:schemeClr val="accent1"/>
                </a:solidFill>
              </a:rPr>
              <a:t>почетка</a:t>
            </a:r>
            <a:r>
              <a:rPr lang="en-US" dirty="0">
                <a:solidFill>
                  <a:schemeClr val="accent1"/>
                </a:solidFill>
              </a:rPr>
              <a:t> </a:t>
            </a:r>
            <a:r>
              <a:rPr lang="en-US" dirty="0" err="1">
                <a:solidFill>
                  <a:schemeClr val="accent1"/>
                </a:solidFill>
              </a:rPr>
              <a:t>примене</a:t>
            </a:r>
            <a:r>
              <a:rPr lang="en-US" dirty="0">
                <a:solidFill>
                  <a:schemeClr val="accent1"/>
                </a:solidFill>
              </a:rPr>
              <a:t> </a:t>
            </a:r>
            <a:r>
              <a:rPr lang="en-US" dirty="0" err="1">
                <a:solidFill>
                  <a:schemeClr val="accent1"/>
                </a:solidFill>
              </a:rPr>
              <a:t>катастра</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r>
              <a:rPr lang="en-US" dirty="0" err="1">
                <a:solidFill>
                  <a:schemeClr val="accent1"/>
                </a:solidFill>
              </a:rPr>
              <a:t>Не</a:t>
            </a:r>
            <a:r>
              <a:rPr lang="en-US" dirty="0">
                <a:solidFill>
                  <a:schemeClr val="accent1"/>
                </a:solidFill>
              </a:rPr>
              <a:t> </a:t>
            </a:r>
            <a:r>
              <a:rPr lang="en-US" dirty="0" err="1">
                <a:solidFill>
                  <a:schemeClr val="accent1"/>
                </a:solidFill>
              </a:rPr>
              <a:t>може</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исправити</a:t>
            </a:r>
            <a:r>
              <a:rPr lang="en-US" dirty="0">
                <a:solidFill>
                  <a:schemeClr val="accent1"/>
                </a:solidFill>
              </a:rPr>
              <a:t> </a:t>
            </a:r>
            <a:r>
              <a:rPr lang="en-US" dirty="0" err="1">
                <a:solidFill>
                  <a:schemeClr val="accent1"/>
                </a:solidFill>
              </a:rPr>
              <a:t>грешка</a:t>
            </a:r>
            <a:r>
              <a:rPr lang="en-US" dirty="0">
                <a:solidFill>
                  <a:schemeClr val="accent1"/>
                </a:solidFill>
              </a:rPr>
              <a:t> </a:t>
            </a:r>
            <a:r>
              <a:rPr lang="en-US" dirty="0" err="1">
                <a:solidFill>
                  <a:schemeClr val="accent1"/>
                </a:solidFill>
              </a:rPr>
              <a:t>ако</a:t>
            </a:r>
            <a:r>
              <a:rPr lang="en-US" dirty="0">
                <a:solidFill>
                  <a:schemeClr val="accent1"/>
                </a:solidFill>
              </a:rPr>
              <a:t> </a:t>
            </a:r>
            <a:r>
              <a:rPr lang="en-US" dirty="0" err="1">
                <a:solidFill>
                  <a:schemeClr val="accent1"/>
                </a:solidFill>
              </a:rPr>
              <a:t>нема</a:t>
            </a:r>
            <a:r>
              <a:rPr lang="en-US" dirty="0">
                <a:solidFill>
                  <a:schemeClr val="accent1"/>
                </a:solidFill>
              </a:rPr>
              <a:t> </a:t>
            </a:r>
            <a:r>
              <a:rPr lang="en-US" dirty="0" err="1">
                <a:solidFill>
                  <a:schemeClr val="accent1"/>
                </a:solidFill>
              </a:rPr>
              <a:t>сагласности</a:t>
            </a:r>
            <a:r>
              <a:rPr lang="en-US" dirty="0">
                <a:solidFill>
                  <a:schemeClr val="accent1"/>
                </a:solidFill>
              </a:rPr>
              <a:t> </a:t>
            </a:r>
            <a:r>
              <a:rPr lang="en-US" dirty="0" err="1">
                <a:solidFill>
                  <a:schemeClr val="accent1"/>
                </a:solidFill>
              </a:rPr>
              <a:t>лица</a:t>
            </a:r>
            <a:r>
              <a:rPr lang="en-US" dirty="0">
                <a:solidFill>
                  <a:schemeClr val="accent1"/>
                </a:solidFill>
              </a:rPr>
              <a:t> </a:t>
            </a:r>
            <a:r>
              <a:rPr lang="en-US" dirty="0" err="1">
                <a:solidFill>
                  <a:schemeClr val="accent1"/>
                </a:solidFill>
              </a:rPr>
              <a:t>које</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после</a:t>
            </a:r>
            <a:r>
              <a:rPr lang="en-US" dirty="0">
                <a:solidFill>
                  <a:schemeClr val="accent1"/>
                </a:solidFill>
              </a:rPr>
              <a:t> </a:t>
            </a:r>
            <a:r>
              <a:rPr lang="en-US" dirty="0" err="1">
                <a:solidFill>
                  <a:schemeClr val="accent1"/>
                </a:solidFill>
              </a:rPr>
              <a:t>погрешног</a:t>
            </a:r>
            <a:r>
              <a:rPr lang="en-US" dirty="0">
                <a:solidFill>
                  <a:schemeClr val="accent1"/>
                </a:solidFill>
              </a:rPr>
              <a:t> </a:t>
            </a:r>
            <a:r>
              <a:rPr lang="en-US" dirty="0" err="1">
                <a:solidFill>
                  <a:schemeClr val="accent1"/>
                </a:solidFill>
              </a:rPr>
              <a:t>уписа</a:t>
            </a:r>
            <a:r>
              <a:rPr lang="en-US" dirty="0">
                <a:solidFill>
                  <a:schemeClr val="accent1"/>
                </a:solidFill>
              </a:rPr>
              <a:t>, </a:t>
            </a:r>
            <a:r>
              <a:rPr lang="en-US" dirty="0" err="1">
                <a:solidFill>
                  <a:schemeClr val="accent1"/>
                </a:solidFill>
              </a:rPr>
              <a:t>уписало</a:t>
            </a:r>
            <a:r>
              <a:rPr lang="en-US" dirty="0">
                <a:solidFill>
                  <a:schemeClr val="accent1"/>
                </a:solidFill>
              </a:rPr>
              <a:t> </a:t>
            </a:r>
            <a:r>
              <a:rPr lang="en-US" dirty="0" err="1">
                <a:solidFill>
                  <a:schemeClr val="accent1"/>
                </a:solidFill>
              </a:rPr>
              <a:t>своје</a:t>
            </a:r>
            <a:r>
              <a:rPr lang="en-US" dirty="0">
                <a:solidFill>
                  <a:schemeClr val="accent1"/>
                </a:solidFill>
              </a:rPr>
              <a:t> </a:t>
            </a:r>
            <a:r>
              <a:rPr lang="en-US" dirty="0" err="1">
                <a:solidFill>
                  <a:schemeClr val="accent1"/>
                </a:solidFill>
              </a:rPr>
              <a:t>стварно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сматрајући</a:t>
            </a:r>
            <a:r>
              <a:rPr lang="en-US" dirty="0">
                <a:solidFill>
                  <a:schemeClr val="accent1"/>
                </a:solidFill>
              </a:rPr>
              <a:t> </a:t>
            </a:r>
            <a:r>
              <a:rPr lang="en-US" dirty="0" err="1">
                <a:solidFill>
                  <a:schemeClr val="accent1"/>
                </a:solidFill>
              </a:rPr>
              <a:t>податке</a:t>
            </a:r>
            <a:r>
              <a:rPr lang="en-US" dirty="0">
                <a:solidFill>
                  <a:schemeClr val="accent1"/>
                </a:solidFill>
              </a:rPr>
              <a:t> </a:t>
            </a:r>
            <a:r>
              <a:rPr lang="en-US" dirty="0" err="1">
                <a:solidFill>
                  <a:schemeClr val="accent1"/>
                </a:solidFill>
              </a:rPr>
              <a:t>катастра</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r>
              <a:rPr lang="en-US" dirty="0" err="1">
                <a:solidFill>
                  <a:schemeClr val="accent1"/>
                </a:solidFill>
              </a:rPr>
              <a:t>истинитим</a:t>
            </a:r>
            <a:r>
              <a:rPr lang="en-US" dirty="0">
                <a:solidFill>
                  <a:schemeClr val="accent1"/>
                </a:solidFill>
              </a:rPr>
              <a:t> и </a:t>
            </a:r>
            <a:r>
              <a:rPr lang="en-US" dirty="0" err="1">
                <a:solidFill>
                  <a:schemeClr val="accent1"/>
                </a:solidFill>
              </a:rPr>
              <a:t>потпуним</a:t>
            </a:r>
            <a:r>
              <a:rPr lang="en-US" dirty="0">
                <a:solidFill>
                  <a:schemeClr val="accent1"/>
                </a:solidFill>
              </a:rPr>
              <a:t>, у </a:t>
            </a:r>
            <a:r>
              <a:rPr lang="en-US" dirty="0" err="1">
                <a:solidFill>
                  <a:schemeClr val="accent1"/>
                </a:solidFill>
              </a:rPr>
              <a:t>складу</a:t>
            </a:r>
            <a:r>
              <a:rPr lang="en-US" dirty="0">
                <a:solidFill>
                  <a:schemeClr val="accent1"/>
                </a:solidFill>
              </a:rPr>
              <a:t> </a:t>
            </a:r>
            <a:r>
              <a:rPr lang="en-US" dirty="0" err="1">
                <a:solidFill>
                  <a:schemeClr val="accent1"/>
                </a:solidFill>
              </a:rPr>
              <a:t>са</a:t>
            </a:r>
            <a:r>
              <a:rPr lang="en-US" dirty="0">
                <a:solidFill>
                  <a:schemeClr val="accent1"/>
                </a:solidFill>
              </a:rPr>
              <a:t> </a:t>
            </a:r>
            <a:r>
              <a:rPr lang="en-US" dirty="0" err="1">
                <a:solidFill>
                  <a:schemeClr val="accent1"/>
                </a:solidFill>
              </a:rPr>
              <a:t>начелом</a:t>
            </a:r>
            <a:r>
              <a:rPr lang="en-US" dirty="0">
                <a:solidFill>
                  <a:schemeClr val="accent1"/>
                </a:solidFill>
              </a:rPr>
              <a:t> </a:t>
            </a:r>
            <a:r>
              <a:rPr lang="en-US" dirty="0" err="1">
                <a:solidFill>
                  <a:schemeClr val="accent1"/>
                </a:solidFill>
              </a:rPr>
              <a:t>поуздања</a:t>
            </a:r>
            <a:r>
              <a:rPr lang="en-US" dirty="0">
                <a:solidFill>
                  <a:schemeClr val="accent1"/>
                </a:solidFill>
              </a:rPr>
              <a:t>. </a:t>
            </a:r>
          </a:p>
          <a:p>
            <a:endParaRPr lang="en-US" dirty="0"/>
          </a:p>
        </p:txBody>
      </p:sp>
    </p:spTree>
    <p:extLst>
      <p:ext uri="{BB962C8B-B14F-4D97-AF65-F5344CB8AC3E}">
        <p14:creationId xmlns:p14="http://schemas.microsoft.com/office/powerpoint/2010/main" val="39039341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611085"/>
          </a:xfrm>
        </p:spPr>
        <p:txBody>
          <a:bodyPr>
            <a:normAutofit fontScale="90000"/>
          </a:bodyPr>
          <a:lstStyle/>
          <a:p>
            <a:r>
              <a:rPr lang="sr-Latn-RS" b="1" dirty="0"/>
              <a:t>VIII </a:t>
            </a:r>
            <a:r>
              <a:rPr lang="sr-Cyrl-RS" b="1" dirty="0"/>
              <a:t>Стечај и упис у катастру непокретности</a:t>
            </a:r>
            <a:r>
              <a:rPr lang="sr-Cyrl-RS" b="1" dirty="0" smtClean="0"/>
              <a:t>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92500" lnSpcReduction="10000"/>
          </a:bodyPr>
          <a:lstStyle/>
          <a:p>
            <a:pPr algn="just"/>
            <a:r>
              <a:rPr lang="sr-Cyrl-RS" dirty="0">
                <a:solidFill>
                  <a:schemeClr val="accent1"/>
                </a:solidFill>
              </a:rPr>
              <a:t>Закон о стечају у више одредби на директан и индиректан начин тангира питање уписа у катастар непокретности, како у погледу процесних тако и материјално правних последица које отварање стечајног поступка може проузроковати на ток управног поступка тако и на остварење права одређених лица која су странке или учесници у стечајном поступку , а која зависе од уписа у катастар непокретности.</a:t>
            </a:r>
            <a:endParaRPr lang="en-US" dirty="0">
              <a:solidFill>
                <a:schemeClr val="accent1"/>
              </a:solidFill>
            </a:endParaRPr>
          </a:p>
          <a:p>
            <a:pPr algn="just"/>
            <a:r>
              <a:rPr lang="sr-Cyrl-RS" dirty="0">
                <a:solidFill>
                  <a:schemeClr val="accent1"/>
                </a:solidFill>
              </a:rPr>
              <a:t>	Правне последице отварања стечајног поступка наступају </a:t>
            </a:r>
            <a:r>
              <a:rPr lang="en-US" dirty="0" err="1">
                <a:solidFill>
                  <a:schemeClr val="accent1"/>
                </a:solidFill>
              </a:rPr>
              <a:t>даном</a:t>
            </a:r>
            <a:r>
              <a:rPr lang="en-US" dirty="0">
                <a:solidFill>
                  <a:schemeClr val="accent1"/>
                </a:solidFill>
              </a:rPr>
              <a:t> </a:t>
            </a:r>
            <a:r>
              <a:rPr lang="en-US" dirty="0" err="1">
                <a:solidFill>
                  <a:schemeClr val="accent1"/>
                </a:solidFill>
              </a:rPr>
              <a:t>објављивања</a:t>
            </a:r>
            <a:r>
              <a:rPr lang="en-US" dirty="0">
                <a:solidFill>
                  <a:schemeClr val="accent1"/>
                </a:solidFill>
              </a:rPr>
              <a:t> </a:t>
            </a:r>
            <a:r>
              <a:rPr lang="en-US" dirty="0" err="1">
                <a:solidFill>
                  <a:schemeClr val="accent1"/>
                </a:solidFill>
              </a:rPr>
              <a:t>огласа</a:t>
            </a:r>
            <a:r>
              <a:rPr lang="en-US" dirty="0">
                <a:solidFill>
                  <a:schemeClr val="accent1"/>
                </a:solidFill>
              </a:rPr>
              <a:t> о </a:t>
            </a:r>
            <a:r>
              <a:rPr lang="en-US" dirty="0" err="1">
                <a:solidFill>
                  <a:schemeClr val="accent1"/>
                </a:solidFill>
              </a:rPr>
              <a:t>отварању</a:t>
            </a:r>
            <a:r>
              <a:rPr lang="en-US" dirty="0">
                <a:solidFill>
                  <a:schemeClr val="accent1"/>
                </a:solidFill>
              </a:rPr>
              <a:t> </a:t>
            </a:r>
            <a:r>
              <a:rPr lang="en-US" dirty="0" err="1">
                <a:solidFill>
                  <a:schemeClr val="accent1"/>
                </a:solidFill>
              </a:rPr>
              <a:t>поступка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огласној</a:t>
            </a:r>
            <a:r>
              <a:rPr lang="en-US" dirty="0">
                <a:solidFill>
                  <a:schemeClr val="accent1"/>
                </a:solidFill>
              </a:rPr>
              <a:t> </a:t>
            </a:r>
            <a:r>
              <a:rPr lang="en-US" dirty="0" err="1">
                <a:solidFill>
                  <a:schemeClr val="accent1"/>
                </a:solidFill>
              </a:rPr>
              <a:t>табли</a:t>
            </a:r>
            <a:r>
              <a:rPr lang="en-US" dirty="0">
                <a:solidFill>
                  <a:schemeClr val="accent1"/>
                </a:solidFill>
              </a:rPr>
              <a:t> </a:t>
            </a:r>
            <a:r>
              <a:rPr lang="sr-Cyrl-RS" dirty="0">
                <a:solidFill>
                  <a:schemeClr val="accent1"/>
                </a:solidFill>
              </a:rPr>
              <a:t>надлежног </a:t>
            </a:r>
            <a:r>
              <a:rPr lang="en-US" dirty="0" err="1">
                <a:solidFill>
                  <a:schemeClr val="accent1"/>
                </a:solidFill>
              </a:rPr>
              <a:t>суда</a:t>
            </a:r>
            <a:r>
              <a:rPr lang="en-US" dirty="0">
                <a:solidFill>
                  <a:schemeClr val="accent1"/>
                </a:solidFill>
              </a:rPr>
              <a:t>.</a:t>
            </a:r>
            <a:r>
              <a:rPr lang="sr-Cyrl-RS" dirty="0">
                <a:solidFill>
                  <a:schemeClr val="accent1"/>
                </a:solidFill>
              </a:rPr>
              <a:t> Од датог момента </a:t>
            </a:r>
            <a:r>
              <a:rPr lang="en-US" dirty="0" err="1">
                <a:solidFill>
                  <a:schemeClr val="accent1"/>
                </a:solidFill>
              </a:rPr>
              <a:t>правни</a:t>
            </a:r>
            <a:r>
              <a:rPr lang="en-US" dirty="0">
                <a:solidFill>
                  <a:schemeClr val="accent1"/>
                </a:solidFill>
              </a:rPr>
              <a:t> </a:t>
            </a:r>
            <a:r>
              <a:rPr lang="en-US" dirty="0" err="1">
                <a:solidFill>
                  <a:schemeClr val="accent1"/>
                </a:solidFill>
              </a:rPr>
              <a:t>посао</a:t>
            </a:r>
            <a:r>
              <a:rPr lang="en-US" dirty="0">
                <a:solidFill>
                  <a:schemeClr val="accent1"/>
                </a:solidFill>
              </a:rPr>
              <a:t> </a:t>
            </a:r>
            <a:r>
              <a:rPr lang="en-US" dirty="0" err="1">
                <a:solidFill>
                  <a:schemeClr val="accent1"/>
                </a:solidFill>
              </a:rPr>
              <a:t>располагања</a:t>
            </a:r>
            <a:r>
              <a:rPr lang="en-US" dirty="0">
                <a:solidFill>
                  <a:schemeClr val="accent1"/>
                </a:solidFill>
              </a:rPr>
              <a:t> </a:t>
            </a:r>
            <a:r>
              <a:rPr lang="en-US" dirty="0" err="1">
                <a:solidFill>
                  <a:schemeClr val="accent1"/>
                </a:solidFill>
              </a:rPr>
              <a:t>стварима</a:t>
            </a:r>
            <a:r>
              <a:rPr lang="en-US" dirty="0">
                <a:solidFill>
                  <a:schemeClr val="accent1"/>
                </a:solidFill>
              </a:rPr>
              <a:t> и </a:t>
            </a:r>
            <a:r>
              <a:rPr lang="en-US" dirty="0" err="1">
                <a:solidFill>
                  <a:schemeClr val="accent1"/>
                </a:solidFill>
              </a:rPr>
              <a:t>правима</a:t>
            </a:r>
            <a:r>
              <a:rPr lang="en-US" dirty="0">
                <a:solidFill>
                  <a:schemeClr val="accent1"/>
                </a:solidFill>
              </a:rPr>
              <a:t> </a:t>
            </a:r>
            <a:r>
              <a:rPr lang="en-US" dirty="0" err="1">
                <a:solidFill>
                  <a:schemeClr val="accent1"/>
                </a:solidFill>
              </a:rPr>
              <a:t>која</a:t>
            </a:r>
            <a:r>
              <a:rPr lang="en-US" dirty="0">
                <a:solidFill>
                  <a:schemeClr val="accent1"/>
                </a:solidFill>
              </a:rPr>
              <a:t> </a:t>
            </a:r>
            <a:r>
              <a:rPr lang="en-US" dirty="0" err="1">
                <a:solidFill>
                  <a:schemeClr val="accent1"/>
                </a:solidFill>
              </a:rPr>
              <a:t>улазе</a:t>
            </a:r>
            <a:r>
              <a:rPr lang="en-US" dirty="0">
                <a:solidFill>
                  <a:schemeClr val="accent1"/>
                </a:solidFill>
              </a:rPr>
              <a:t> у </a:t>
            </a:r>
            <a:r>
              <a:rPr lang="en-US" dirty="0" err="1">
                <a:solidFill>
                  <a:schemeClr val="accent1"/>
                </a:solidFill>
              </a:rPr>
              <a:t>стечајну</a:t>
            </a:r>
            <a:r>
              <a:rPr lang="en-US" dirty="0">
                <a:solidFill>
                  <a:schemeClr val="accent1"/>
                </a:solidFill>
              </a:rPr>
              <a:t> </a:t>
            </a:r>
            <a:r>
              <a:rPr lang="en-US" dirty="0" err="1">
                <a:solidFill>
                  <a:schemeClr val="accent1"/>
                </a:solidFill>
              </a:rPr>
              <a:t>масу</a:t>
            </a:r>
            <a:r>
              <a:rPr lang="en-US" dirty="0">
                <a:solidFill>
                  <a:schemeClr val="accent1"/>
                </a:solidFill>
              </a:rPr>
              <a:t>, </a:t>
            </a:r>
            <a:r>
              <a:rPr lang="en-US" dirty="0" err="1">
                <a:solidFill>
                  <a:schemeClr val="accent1"/>
                </a:solidFill>
              </a:rPr>
              <a:t>који</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стечајни</a:t>
            </a:r>
            <a:r>
              <a:rPr lang="en-US" dirty="0">
                <a:solidFill>
                  <a:schemeClr val="accent1"/>
                </a:solidFill>
              </a:rPr>
              <a:t> </a:t>
            </a:r>
            <a:r>
              <a:rPr lang="en-US" dirty="0" err="1">
                <a:solidFill>
                  <a:schemeClr val="accent1"/>
                </a:solidFill>
              </a:rPr>
              <a:t>дужник</a:t>
            </a:r>
            <a:r>
              <a:rPr lang="en-US" dirty="0">
                <a:solidFill>
                  <a:schemeClr val="accent1"/>
                </a:solidFill>
              </a:rPr>
              <a:t> </a:t>
            </a:r>
            <a:r>
              <a:rPr lang="en-US" dirty="0" err="1">
                <a:solidFill>
                  <a:schemeClr val="accent1"/>
                </a:solidFill>
              </a:rPr>
              <a:t>закључио</a:t>
            </a:r>
            <a:r>
              <a:rPr lang="en-US" dirty="0">
                <a:solidFill>
                  <a:schemeClr val="accent1"/>
                </a:solidFill>
              </a:rPr>
              <a:t> </a:t>
            </a:r>
            <a:r>
              <a:rPr lang="en-US" dirty="0" err="1">
                <a:solidFill>
                  <a:schemeClr val="accent1"/>
                </a:solidFill>
              </a:rPr>
              <a:t>после</a:t>
            </a:r>
            <a:r>
              <a:rPr lang="en-US" dirty="0">
                <a:solidFill>
                  <a:schemeClr val="accent1"/>
                </a:solidFill>
              </a:rPr>
              <a:t> </a:t>
            </a:r>
            <a:r>
              <a:rPr lang="en-US" dirty="0" err="1">
                <a:solidFill>
                  <a:schemeClr val="accent1"/>
                </a:solidFill>
              </a:rPr>
              <a:t>отварања</a:t>
            </a:r>
            <a:r>
              <a:rPr lang="en-US" dirty="0">
                <a:solidFill>
                  <a:schemeClr val="accent1"/>
                </a:solidFill>
              </a:rPr>
              <a:t> </a:t>
            </a:r>
            <a:r>
              <a:rPr lang="en-US" dirty="0" err="1">
                <a:solidFill>
                  <a:schemeClr val="accent1"/>
                </a:solidFill>
              </a:rPr>
              <a:t>стечајног</a:t>
            </a:r>
            <a:r>
              <a:rPr lang="en-US" dirty="0">
                <a:solidFill>
                  <a:schemeClr val="accent1"/>
                </a:solidFill>
              </a:rPr>
              <a:t> </a:t>
            </a:r>
            <a:r>
              <a:rPr lang="en-US" dirty="0" err="1">
                <a:solidFill>
                  <a:schemeClr val="accent1"/>
                </a:solidFill>
              </a:rPr>
              <a:t>поступка</a:t>
            </a:r>
            <a:r>
              <a:rPr lang="en-US" dirty="0">
                <a:solidFill>
                  <a:schemeClr val="accent1"/>
                </a:solidFill>
              </a:rPr>
              <a:t>, </a:t>
            </a:r>
            <a:r>
              <a:rPr lang="en-US" dirty="0" err="1">
                <a:solidFill>
                  <a:schemeClr val="accent1"/>
                </a:solidFill>
              </a:rPr>
              <a:t>не</a:t>
            </a:r>
            <a:r>
              <a:rPr lang="en-US" dirty="0">
                <a:solidFill>
                  <a:schemeClr val="accent1"/>
                </a:solidFill>
              </a:rPr>
              <a:t> </a:t>
            </a:r>
            <a:r>
              <a:rPr lang="en-US" dirty="0" err="1">
                <a:solidFill>
                  <a:schemeClr val="accent1"/>
                </a:solidFill>
              </a:rPr>
              <a:t>производи</a:t>
            </a:r>
            <a:r>
              <a:rPr lang="en-US" dirty="0">
                <a:solidFill>
                  <a:schemeClr val="accent1"/>
                </a:solidFill>
              </a:rPr>
              <a:t> </a:t>
            </a:r>
            <a:r>
              <a:rPr lang="en-US" dirty="0" err="1">
                <a:solidFill>
                  <a:schemeClr val="accent1"/>
                </a:solidFill>
              </a:rPr>
              <a:t>правно</a:t>
            </a:r>
            <a:r>
              <a:rPr lang="en-US" dirty="0">
                <a:solidFill>
                  <a:schemeClr val="accent1"/>
                </a:solidFill>
              </a:rPr>
              <a:t> </a:t>
            </a:r>
            <a:r>
              <a:rPr lang="en-US" dirty="0" err="1">
                <a:solidFill>
                  <a:schemeClr val="accent1"/>
                </a:solidFill>
              </a:rPr>
              <a:t>дејство</a:t>
            </a:r>
            <a:r>
              <a:rPr lang="en-US" dirty="0">
                <a:solidFill>
                  <a:schemeClr val="accent1"/>
                </a:solidFill>
              </a:rPr>
              <a:t>, </a:t>
            </a:r>
            <a:r>
              <a:rPr lang="en-US" dirty="0" err="1">
                <a:solidFill>
                  <a:schemeClr val="accent1"/>
                </a:solidFill>
              </a:rPr>
              <a:t>осим</a:t>
            </a:r>
            <a:r>
              <a:rPr lang="en-US" dirty="0">
                <a:solidFill>
                  <a:schemeClr val="accent1"/>
                </a:solidFill>
              </a:rPr>
              <a:t> у </a:t>
            </a:r>
            <a:r>
              <a:rPr lang="en-US" dirty="0" err="1">
                <a:solidFill>
                  <a:schemeClr val="accent1"/>
                </a:solidFill>
              </a:rPr>
              <a:t>случају</a:t>
            </a:r>
            <a:r>
              <a:rPr lang="en-US" dirty="0">
                <a:solidFill>
                  <a:schemeClr val="accent1"/>
                </a:solidFill>
              </a:rPr>
              <a:t> </a:t>
            </a:r>
            <a:r>
              <a:rPr lang="en-US" dirty="0" err="1">
                <a:solidFill>
                  <a:schemeClr val="accent1"/>
                </a:solidFill>
              </a:rPr>
              <a:t>располагања</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која</a:t>
            </a:r>
            <a:r>
              <a:rPr lang="en-US" dirty="0">
                <a:solidFill>
                  <a:schemeClr val="accent1"/>
                </a:solidFill>
              </a:rPr>
              <a:t> </a:t>
            </a:r>
            <a:r>
              <a:rPr lang="en-US" dirty="0" err="1">
                <a:solidFill>
                  <a:schemeClr val="accent1"/>
                </a:solidFill>
              </a:rPr>
              <a:t>важе</a:t>
            </a:r>
            <a:r>
              <a:rPr lang="en-US" dirty="0">
                <a:solidFill>
                  <a:schemeClr val="accent1"/>
                </a:solidFill>
              </a:rPr>
              <a:t> </a:t>
            </a:r>
            <a:r>
              <a:rPr lang="en-US" dirty="0" err="1">
                <a:solidFill>
                  <a:schemeClr val="accent1"/>
                </a:solidFill>
              </a:rPr>
              <a:t>општа</a:t>
            </a:r>
            <a:r>
              <a:rPr lang="en-US" dirty="0">
                <a:solidFill>
                  <a:schemeClr val="accent1"/>
                </a:solidFill>
              </a:rPr>
              <a:t> </a:t>
            </a:r>
            <a:r>
              <a:rPr lang="en-US" dirty="0" err="1">
                <a:solidFill>
                  <a:schemeClr val="accent1"/>
                </a:solidFill>
              </a:rPr>
              <a:t>правила</a:t>
            </a:r>
            <a:r>
              <a:rPr lang="en-US" dirty="0">
                <a:solidFill>
                  <a:schemeClr val="accent1"/>
                </a:solidFill>
              </a:rPr>
              <a:t> </a:t>
            </a:r>
            <a:r>
              <a:rPr lang="en-US" dirty="0" err="1">
                <a:solidFill>
                  <a:schemeClr val="accent1"/>
                </a:solidFill>
              </a:rPr>
              <a:t>поуздања</a:t>
            </a:r>
            <a:r>
              <a:rPr lang="en-US" dirty="0">
                <a:solidFill>
                  <a:schemeClr val="accent1"/>
                </a:solidFill>
              </a:rPr>
              <a:t> у </a:t>
            </a:r>
            <a:r>
              <a:rPr lang="en-US" dirty="0" err="1">
                <a:solidFill>
                  <a:schemeClr val="accent1"/>
                </a:solidFill>
              </a:rPr>
              <a:t>јавне</a:t>
            </a:r>
            <a:r>
              <a:rPr lang="en-US" dirty="0">
                <a:solidFill>
                  <a:schemeClr val="accent1"/>
                </a:solidFill>
              </a:rPr>
              <a:t> </a:t>
            </a:r>
            <a:r>
              <a:rPr lang="en-US" dirty="0" err="1">
                <a:solidFill>
                  <a:schemeClr val="accent1"/>
                </a:solidFill>
              </a:rPr>
              <a:t>књиге</a:t>
            </a:r>
            <a:r>
              <a:rPr lang="en-US" dirty="0">
                <a:solidFill>
                  <a:schemeClr val="accent1"/>
                </a:solidFill>
              </a:rPr>
              <a:t>, а </a:t>
            </a:r>
            <a:r>
              <a:rPr lang="en-US" dirty="0" err="1">
                <a:solidFill>
                  <a:schemeClr val="accent1"/>
                </a:solidFill>
              </a:rPr>
              <a:t>друга</a:t>
            </a:r>
            <a:r>
              <a:rPr lang="en-US" dirty="0">
                <a:solidFill>
                  <a:schemeClr val="accent1"/>
                </a:solidFill>
              </a:rPr>
              <a:t> </a:t>
            </a:r>
            <a:r>
              <a:rPr lang="en-US" dirty="0" err="1">
                <a:solidFill>
                  <a:schemeClr val="accent1"/>
                </a:solidFill>
              </a:rPr>
              <a:t>страна</a:t>
            </a:r>
            <a:r>
              <a:rPr lang="en-US" dirty="0">
                <a:solidFill>
                  <a:schemeClr val="accent1"/>
                </a:solidFill>
              </a:rPr>
              <a:t> </a:t>
            </a:r>
            <a:r>
              <a:rPr lang="en-US" dirty="0" err="1">
                <a:solidFill>
                  <a:schemeClr val="accent1"/>
                </a:solidFill>
              </a:rPr>
              <a:t>има</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да</a:t>
            </a:r>
            <a:r>
              <a:rPr lang="en-US" dirty="0">
                <a:solidFill>
                  <a:schemeClr val="accent1"/>
                </a:solidFill>
              </a:rPr>
              <a:t> </a:t>
            </a:r>
            <a:r>
              <a:rPr lang="en-US" dirty="0" err="1">
                <a:solidFill>
                  <a:schemeClr val="accent1"/>
                </a:solidFill>
              </a:rPr>
              <a:t>захтева</a:t>
            </a:r>
            <a:r>
              <a:rPr lang="en-US" dirty="0">
                <a:solidFill>
                  <a:schemeClr val="accent1"/>
                </a:solidFill>
              </a:rPr>
              <a:t> </a:t>
            </a:r>
            <a:r>
              <a:rPr lang="en-US" dirty="0" err="1">
                <a:solidFill>
                  <a:schemeClr val="accent1"/>
                </a:solidFill>
              </a:rPr>
              <a:t>враћање</a:t>
            </a:r>
            <a:r>
              <a:rPr lang="en-US" dirty="0">
                <a:solidFill>
                  <a:schemeClr val="accent1"/>
                </a:solidFill>
              </a:rPr>
              <a:t> </a:t>
            </a:r>
            <a:r>
              <a:rPr lang="en-US" dirty="0" err="1">
                <a:solidFill>
                  <a:schemeClr val="accent1"/>
                </a:solidFill>
              </a:rPr>
              <a:t>противчинидбе</a:t>
            </a:r>
            <a:r>
              <a:rPr lang="en-US" dirty="0">
                <a:solidFill>
                  <a:schemeClr val="accent1"/>
                </a:solidFill>
              </a:rPr>
              <a:t> </a:t>
            </a:r>
            <a:r>
              <a:rPr lang="en-US" dirty="0" err="1">
                <a:solidFill>
                  <a:schemeClr val="accent1"/>
                </a:solidFill>
              </a:rPr>
              <a:t>из</a:t>
            </a:r>
            <a:r>
              <a:rPr lang="en-US" dirty="0">
                <a:solidFill>
                  <a:schemeClr val="accent1"/>
                </a:solidFill>
              </a:rPr>
              <a:t> </a:t>
            </a:r>
            <a:r>
              <a:rPr lang="en-US" dirty="0" err="1">
                <a:solidFill>
                  <a:schemeClr val="accent1"/>
                </a:solidFill>
              </a:rPr>
              <a:t>стечајне</a:t>
            </a:r>
            <a:r>
              <a:rPr lang="en-US" dirty="0">
                <a:solidFill>
                  <a:schemeClr val="accent1"/>
                </a:solidFill>
              </a:rPr>
              <a:t> </a:t>
            </a:r>
            <a:r>
              <a:rPr lang="en-US" dirty="0" err="1">
                <a:solidFill>
                  <a:schemeClr val="accent1"/>
                </a:solidFill>
              </a:rPr>
              <a:t>масе</a:t>
            </a:r>
            <a:r>
              <a:rPr lang="en-US" dirty="0">
                <a:solidFill>
                  <a:schemeClr val="accent1"/>
                </a:solidFill>
              </a:rPr>
              <a:t> </a:t>
            </a:r>
            <a:r>
              <a:rPr lang="en-US" dirty="0" err="1">
                <a:solidFill>
                  <a:schemeClr val="accent1"/>
                </a:solidFill>
              </a:rPr>
              <a:t>као</a:t>
            </a:r>
            <a:r>
              <a:rPr lang="en-US" dirty="0">
                <a:solidFill>
                  <a:schemeClr val="accent1"/>
                </a:solidFill>
              </a:rPr>
              <a:t> </a:t>
            </a:r>
            <a:r>
              <a:rPr lang="en-US" dirty="0" err="1">
                <a:solidFill>
                  <a:schemeClr val="accent1"/>
                </a:solidFill>
              </a:rPr>
              <a:t>стечајни</a:t>
            </a:r>
            <a:r>
              <a:rPr lang="en-US" dirty="0">
                <a:solidFill>
                  <a:schemeClr val="accent1"/>
                </a:solidFill>
              </a:rPr>
              <a:t> </a:t>
            </a:r>
            <a:r>
              <a:rPr lang="en-US" dirty="0" err="1">
                <a:solidFill>
                  <a:schemeClr val="accent1"/>
                </a:solidFill>
              </a:rPr>
              <a:t>поверилац</a:t>
            </a:r>
            <a:r>
              <a:rPr lang="en-US" dirty="0">
                <a:solidFill>
                  <a:schemeClr val="accent1"/>
                </a:solidFill>
              </a:rPr>
              <a:t>.</a:t>
            </a:r>
            <a:r>
              <a:rPr lang="sr-Cyrl-RS" dirty="0">
                <a:solidFill>
                  <a:schemeClr val="accent1"/>
                </a:solidFill>
              </a:rPr>
              <a:t> Само правни посао који је настао на бази начела поуздања у јавни регистар па самим и у катастар непокретности може одржати на снази одређени прави посао закључен након отварања стечајног поступка под условом да је стицалац савестан.</a:t>
            </a:r>
            <a:endParaRPr lang="en-US" dirty="0">
              <a:solidFill>
                <a:schemeClr val="accent1"/>
              </a:solidFill>
            </a:endParaRPr>
          </a:p>
        </p:txBody>
      </p:sp>
    </p:spTree>
    <p:extLst>
      <p:ext uri="{BB962C8B-B14F-4D97-AF65-F5344CB8AC3E}">
        <p14:creationId xmlns:p14="http://schemas.microsoft.com/office/powerpoint/2010/main" val="375583420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733005"/>
          </a:xfrm>
        </p:spPr>
        <p:txBody>
          <a:bodyPr>
            <a:normAutofit fontScale="90000"/>
          </a:bodyPr>
          <a:lstStyle/>
          <a:p>
            <a:r>
              <a:rPr lang="sr-Latn-RS" b="1" dirty="0"/>
              <a:t>VIII </a:t>
            </a:r>
            <a:r>
              <a:rPr lang="sr-Cyrl-RS" b="1" dirty="0"/>
              <a:t>Стечај и упис у катастру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62500" lnSpcReduction="20000"/>
          </a:bodyPr>
          <a:lstStyle/>
          <a:p>
            <a:pPr algn="just"/>
            <a:endParaRPr lang="sr-Latn-RS" dirty="0" smtClean="0">
              <a:solidFill>
                <a:schemeClr val="accent1"/>
              </a:solidFill>
            </a:endParaRPr>
          </a:p>
          <a:p>
            <a:pPr algn="just"/>
            <a:r>
              <a:rPr lang="sr-Cyrl-RS" dirty="0" smtClean="0">
                <a:solidFill>
                  <a:schemeClr val="accent1"/>
                </a:solidFill>
              </a:rPr>
              <a:t>Отварање </a:t>
            </a:r>
            <a:r>
              <a:rPr lang="sr-Cyrl-RS" dirty="0">
                <a:solidFill>
                  <a:schemeClr val="accent1"/>
                </a:solidFill>
              </a:rPr>
              <a:t>стечајног поступка се може уписати у катастар непокретности у својству заблежбе личног стања имаоца права. Катастар непокретности је дужан да на захтев стечајног управника без накнаде </a:t>
            </a:r>
            <a:r>
              <a:rPr lang="en-US" dirty="0" err="1">
                <a:solidFill>
                  <a:schemeClr val="accent1"/>
                </a:solidFill>
              </a:rPr>
              <a:t>достави</a:t>
            </a:r>
            <a:r>
              <a:rPr lang="en-US" dirty="0">
                <a:solidFill>
                  <a:schemeClr val="accent1"/>
                </a:solidFill>
              </a:rPr>
              <a:t> </a:t>
            </a:r>
            <a:r>
              <a:rPr lang="en-US" dirty="0" err="1">
                <a:solidFill>
                  <a:schemeClr val="accent1"/>
                </a:solidFill>
              </a:rPr>
              <a:t>податке</a:t>
            </a:r>
            <a:r>
              <a:rPr lang="en-US" dirty="0">
                <a:solidFill>
                  <a:schemeClr val="accent1"/>
                </a:solidFill>
              </a:rPr>
              <a:t> </a:t>
            </a:r>
            <a:r>
              <a:rPr lang="sr-Cyrl-RS" dirty="0">
                <a:solidFill>
                  <a:schemeClr val="accent1"/>
                </a:solidFill>
              </a:rPr>
              <a:t>о имовини </a:t>
            </a:r>
            <a:r>
              <a:rPr lang="en-US" dirty="0">
                <a:solidFill>
                  <a:schemeClr val="accent1"/>
                </a:solidFill>
              </a:rPr>
              <a:t>и </a:t>
            </a:r>
            <a:r>
              <a:rPr lang="en-US" dirty="0" err="1">
                <a:solidFill>
                  <a:schemeClr val="accent1"/>
                </a:solidFill>
              </a:rPr>
              <a:t>правима</a:t>
            </a:r>
            <a:r>
              <a:rPr lang="en-US" dirty="0">
                <a:solidFill>
                  <a:schemeClr val="accent1"/>
                </a:solidFill>
              </a:rPr>
              <a:t> </a:t>
            </a:r>
            <a:r>
              <a:rPr lang="sr-Cyrl-RS" dirty="0">
                <a:solidFill>
                  <a:schemeClr val="accent1"/>
                </a:solidFill>
              </a:rPr>
              <a:t>стечајног дужника </a:t>
            </a:r>
            <a:r>
              <a:rPr lang="en-US" dirty="0" err="1">
                <a:solidFill>
                  <a:schemeClr val="accent1"/>
                </a:solidFill>
              </a:rPr>
              <a:t>за</a:t>
            </a:r>
            <a:r>
              <a:rPr lang="en-US" dirty="0">
                <a:solidFill>
                  <a:schemeClr val="accent1"/>
                </a:solidFill>
              </a:rPr>
              <a:t> </a:t>
            </a:r>
            <a:r>
              <a:rPr lang="en-US" dirty="0" err="1">
                <a:solidFill>
                  <a:schemeClr val="accent1"/>
                </a:solidFill>
              </a:rPr>
              <a:t>период</a:t>
            </a:r>
            <a:r>
              <a:rPr lang="en-US" dirty="0">
                <a:solidFill>
                  <a:schemeClr val="accent1"/>
                </a:solidFill>
              </a:rPr>
              <a:t> </a:t>
            </a:r>
            <a:r>
              <a:rPr lang="sr-Cyrl-RS" dirty="0">
                <a:solidFill>
                  <a:schemeClr val="accent1"/>
                </a:solidFill>
              </a:rPr>
              <a:t>до пет година пре отварања стечајног поступка </a:t>
            </a:r>
            <a:r>
              <a:rPr lang="en-US" dirty="0" err="1">
                <a:solidFill>
                  <a:schemeClr val="accent1"/>
                </a:solidFill>
              </a:rPr>
              <a:t>из</a:t>
            </a:r>
            <a:r>
              <a:rPr lang="en-US" dirty="0">
                <a:solidFill>
                  <a:schemeClr val="accent1"/>
                </a:solidFill>
              </a:rPr>
              <a:t> </a:t>
            </a:r>
            <a:r>
              <a:rPr lang="sr-Cyrl-RS" dirty="0">
                <a:solidFill>
                  <a:schemeClr val="accent1"/>
                </a:solidFill>
              </a:rPr>
              <a:t>збирке исправа и базе података.</a:t>
            </a:r>
            <a:endParaRPr lang="en-US" dirty="0">
              <a:solidFill>
                <a:schemeClr val="accent1"/>
              </a:solidFill>
            </a:endParaRPr>
          </a:p>
          <a:p>
            <a:pPr algn="just"/>
            <a:r>
              <a:rPr lang="sr-Cyrl-RS" dirty="0">
                <a:solidFill>
                  <a:schemeClr val="accent1"/>
                </a:solidFill>
              </a:rPr>
              <a:t> </a:t>
            </a:r>
            <a:endParaRPr lang="en-US" dirty="0">
              <a:solidFill>
                <a:schemeClr val="accent1"/>
              </a:solidFill>
            </a:endParaRPr>
          </a:p>
          <a:p>
            <a:pPr algn="just"/>
            <a:r>
              <a:rPr lang="sr-Cyrl-RS" dirty="0">
                <a:solidFill>
                  <a:schemeClr val="accent1"/>
                </a:solidFill>
              </a:rPr>
              <a:t>Поступак уписа у катастар непокретности представља посебан облик управног поступак на шта јасно упућује одредба члана 7.  </a:t>
            </a:r>
            <a:r>
              <a:rPr lang="en-US" dirty="0" err="1">
                <a:solidFill>
                  <a:schemeClr val="accent1"/>
                </a:solidFill>
              </a:rPr>
              <a:t>Закон</a:t>
            </a:r>
            <a:r>
              <a:rPr lang="sr-Cyrl-RS" dirty="0">
                <a:solidFill>
                  <a:schemeClr val="accent1"/>
                </a:solidFill>
              </a:rPr>
              <a:t>а</a:t>
            </a:r>
            <a:r>
              <a:rPr lang="en-US" dirty="0">
                <a:solidFill>
                  <a:schemeClr val="accent1"/>
                </a:solidFill>
              </a:rPr>
              <a:t> о </a:t>
            </a:r>
            <a:r>
              <a:rPr lang="en-US" dirty="0" err="1">
                <a:solidFill>
                  <a:schemeClr val="accent1"/>
                </a:solidFill>
              </a:rPr>
              <a:t>државном</a:t>
            </a:r>
            <a:r>
              <a:rPr lang="en-US" dirty="0">
                <a:solidFill>
                  <a:schemeClr val="accent1"/>
                </a:solidFill>
              </a:rPr>
              <a:t> </a:t>
            </a:r>
            <a:r>
              <a:rPr lang="en-US" dirty="0" err="1">
                <a:solidFill>
                  <a:schemeClr val="accent1"/>
                </a:solidFill>
              </a:rPr>
              <a:t>премеру</a:t>
            </a:r>
            <a:r>
              <a:rPr lang="en-US" dirty="0">
                <a:solidFill>
                  <a:schemeClr val="accent1"/>
                </a:solidFill>
              </a:rPr>
              <a:t> и </a:t>
            </a:r>
            <a:r>
              <a:rPr lang="en-US" dirty="0" err="1">
                <a:solidFill>
                  <a:schemeClr val="accent1"/>
                </a:solidFill>
              </a:rPr>
              <a:t>катастру</a:t>
            </a:r>
            <a:r>
              <a:rPr lang="en-US" dirty="0">
                <a:solidFill>
                  <a:schemeClr val="accent1"/>
                </a:solidFill>
              </a:rPr>
              <a:t> ("</a:t>
            </a:r>
            <a:r>
              <a:rPr lang="en-US" dirty="0" err="1">
                <a:solidFill>
                  <a:schemeClr val="accent1"/>
                </a:solidFill>
              </a:rPr>
              <a:t>Сл</a:t>
            </a:r>
            <a:r>
              <a:rPr lang="en-US" dirty="0">
                <a:solidFill>
                  <a:schemeClr val="accent1"/>
                </a:solidFill>
              </a:rPr>
              <a:t>. </a:t>
            </a:r>
            <a:r>
              <a:rPr lang="en-US" dirty="0" err="1">
                <a:solidFill>
                  <a:schemeClr val="accent1"/>
                </a:solidFill>
              </a:rPr>
              <a:t>гласник</a:t>
            </a:r>
            <a:r>
              <a:rPr lang="en-US" dirty="0">
                <a:solidFill>
                  <a:schemeClr val="accent1"/>
                </a:solidFill>
              </a:rPr>
              <a:t> РС", </a:t>
            </a:r>
            <a:r>
              <a:rPr lang="en-US" dirty="0" err="1">
                <a:solidFill>
                  <a:schemeClr val="accent1"/>
                </a:solidFill>
              </a:rPr>
              <a:t>бр</a:t>
            </a:r>
            <a:r>
              <a:rPr lang="en-US" dirty="0">
                <a:solidFill>
                  <a:schemeClr val="accent1"/>
                </a:solidFill>
              </a:rPr>
              <a:t>. 72/2009, 18/2010, 65/2013, 15/2015 - </a:t>
            </a:r>
            <a:r>
              <a:rPr lang="en-US" dirty="0" err="1">
                <a:solidFill>
                  <a:schemeClr val="accent1"/>
                </a:solidFill>
              </a:rPr>
              <a:t>одлука</a:t>
            </a:r>
            <a:r>
              <a:rPr lang="en-US" dirty="0">
                <a:solidFill>
                  <a:schemeClr val="accent1"/>
                </a:solidFill>
              </a:rPr>
              <a:t> УС, 96/2015, 47/2017 - </a:t>
            </a:r>
            <a:r>
              <a:rPr lang="en-US" dirty="0" err="1">
                <a:solidFill>
                  <a:schemeClr val="accent1"/>
                </a:solidFill>
              </a:rPr>
              <a:t>аутентично</a:t>
            </a:r>
            <a:r>
              <a:rPr lang="en-US" dirty="0">
                <a:solidFill>
                  <a:schemeClr val="accent1"/>
                </a:solidFill>
              </a:rPr>
              <a:t> </a:t>
            </a:r>
            <a:r>
              <a:rPr lang="en-US" dirty="0" err="1">
                <a:solidFill>
                  <a:schemeClr val="accent1"/>
                </a:solidFill>
              </a:rPr>
              <a:t>тумачење</a:t>
            </a:r>
            <a:r>
              <a:rPr lang="en-US" dirty="0">
                <a:solidFill>
                  <a:schemeClr val="accent1"/>
                </a:solidFill>
              </a:rPr>
              <a:t> и 113/2017 - </a:t>
            </a:r>
            <a:r>
              <a:rPr lang="en-US" dirty="0" err="1">
                <a:solidFill>
                  <a:schemeClr val="accent1"/>
                </a:solidFill>
              </a:rPr>
              <a:t>др</a:t>
            </a:r>
            <a:r>
              <a:rPr lang="en-US" dirty="0">
                <a:solidFill>
                  <a:schemeClr val="accent1"/>
                </a:solidFill>
              </a:rPr>
              <a:t>. </a:t>
            </a:r>
            <a:r>
              <a:rPr lang="en-US" dirty="0" err="1">
                <a:solidFill>
                  <a:schemeClr val="accent1"/>
                </a:solidFill>
              </a:rPr>
              <a:t>закон</a:t>
            </a:r>
            <a:r>
              <a:rPr lang="en-US" dirty="0">
                <a:solidFill>
                  <a:schemeClr val="accent1"/>
                </a:solidFill>
              </a:rPr>
              <a:t> )</a:t>
            </a:r>
            <a:r>
              <a:rPr lang="sr-Cyrl-RS" dirty="0">
                <a:solidFill>
                  <a:schemeClr val="accent1"/>
                </a:solidFill>
              </a:rPr>
              <a:t>. Одредба члана  88. Закона о стечају прописује да се након наступања правних последица стечаја прекидају сви управни поступци покренути захтевом стечајног дужника што имплицира да и захтеви покренути за упис права у катастар непокретности морају бити прекинути по сили закона.  Остаје нејасно из ког разлога  законодавац није прописао да се прекидају управни поступци покренути против стечајног дужника. У погледу поступака везаних за упис права у катастар непокретности прекид поступка који се води против стечајног дужника као уписаног предходника итекако је оправдан из разлога што би се на тај начин омогућило стечајном управнику да након преузимања имовине стечајног дужника сагледа валидност правног основа преноса имовине из стечајне масе, процени да ли правни посао преноса представља правну радњу стечајног дужника којом се оштећују поверици и да ли је целисходно против дате правне радње поднети побојну тужбу и привремену меру. Након ступања на снагу новог Закона о општем управном поступку </a:t>
            </a:r>
            <a:r>
              <a:rPr lang="en-US" dirty="0">
                <a:solidFill>
                  <a:schemeClr val="accent1"/>
                </a:solidFill>
              </a:rPr>
              <a:t>("</a:t>
            </a:r>
            <a:r>
              <a:rPr lang="en-US" dirty="0" err="1">
                <a:solidFill>
                  <a:schemeClr val="accent1"/>
                </a:solidFill>
              </a:rPr>
              <a:t>Сл</a:t>
            </a:r>
            <a:r>
              <a:rPr lang="en-US" dirty="0">
                <a:solidFill>
                  <a:schemeClr val="accent1"/>
                </a:solidFill>
              </a:rPr>
              <a:t>. </a:t>
            </a:r>
            <a:r>
              <a:rPr lang="en-US" dirty="0" err="1">
                <a:solidFill>
                  <a:schemeClr val="accent1"/>
                </a:solidFill>
              </a:rPr>
              <a:t>гласник</a:t>
            </a:r>
            <a:r>
              <a:rPr lang="en-US" dirty="0">
                <a:solidFill>
                  <a:schemeClr val="accent1"/>
                </a:solidFill>
              </a:rPr>
              <a:t> РС", </a:t>
            </a:r>
            <a:r>
              <a:rPr lang="en-US" dirty="0" err="1">
                <a:solidFill>
                  <a:schemeClr val="accent1"/>
                </a:solidFill>
              </a:rPr>
              <a:t>бр</a:t>
            </a:r>
            <a:r>
              <a:rPr lang="en-US" dirty="0">
                <a:solidFill>
                  <a:schemeClr val="accent1"/>
                </a:solidFill>
              </a:rPr>
              <a:t>. 18/2016)</a:t>
            </a:r>
            <a:r>
              <a:rPr lang="sr-Cyrl-RS" dirty="0">
                <a:solidFill>
                  <a:schemeClr val="accent1"/>
                </a:solidFill>
              </a:rPr>
              <a:t> и ситуација у којој је поднет захтев у управном поступку против стечајно дужника добила је другачији нормативни домашај. Одредбом члана 100. став 1. тачка 4. цитираног закона прописано је да се сви управни поступци прекидају даном наступања правних последица стечаја те да се управни поступак наставља када стечајни управник ступи у поступак. На овај начин су ефекти правних последица стечаја на ток поступка изједначени између управног и парничног поступка.</a:t>
            </a:r>
            <a:endParaRPr lang="en-US" dirty="0">
              <a:solidFill>
                <a:schemeClr val="accent1"/>
              </a:solidFill>
            </a:endParaRPr>
          </a:p>
          <a:p>
            <a:endParaRPr lang="en-US" dirty="0"/>
          </a:p>
        </p:txBody>
      </p:sp>
    </p:spTree>
    <p:extLst>
      <p:ext uri="{BB962C8B-B14F-4D97-AF65-F5344CB8AC3E}">
        <p14:creationId xmlns:p14="http://schemas.microsoft.com/office/powerpoint/2010/main" val="67896466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en-US" b="1" dirty="0"/>
              <a:t>III.II. </a:t>
            </a:r>
            <a:r>
              <a:rPr lang="sr-Cyrl-RS" b="1" dirty="0"/>
              <a:t>Начело уписа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lstStyle/>
          <a:p>
            <a:pPr algn="just"/>
            <a:r>
              <a:rPr lang="sr-Cyrl-RS" dirty="0">
                <a:solidFill>
                  <a:schemeClr val="accent1"/>
                </a:solidFill>
              </a:rPr>
              <a:t>Упис у катастар непокретности у стечајном поступку садржински одређује процесну улогу и статус излучног повериоца. Излучни поверилац је управно онај правни субјект који захтева да се по основу неког стварног права које њему припада одређена ствар издвоји из стечајне масе. Када су у питању непокретности излучни поверилац то своје право мора доказати изводом из листа непокретности или уврењем издатим из катастра непокретности да је уписан као титилар права својине на ствари која се налази у државни стечајног дужника. </a:t>
            </a:r>
            <a:r>
              <a:rPr lang="en-US" dirty="0" err="1">
                <a:solidFill>
                  <a:schemeClr val="accent1"/>
                </a:solidFill>
              </a:rPr>
              <a:t>Ако</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излучно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уписано</a:t>
            </a:r>
            <a:r>
              <a:rPr lang="en-US" dirty="0">
                <a:solidFill>
                  <a:schemeClr val="accent1"/>
                </a:solidFill>
              </a:rPr>
              <a:t> у </a:t>
            </a:r>
            <a:r>
              <a:rPr lang="en-US" dirty="0" err="1">
                <a:solidFill>
                  <a:schemeClr val="accent1"/>
                </a:solidFill>
              </a:rPr>
              <a:t>земљишну</a:t>
            </a:r>
            <a:r>
              <a:rPr lang="en-US" dirty="0">
                <a:solidFill>
                  <a:schemeClr val="accent1"/>
                </a:solidFill>
              </a:rPr>
              <a:t> </a:t>
            </a:r>
            <a:r>
              <a:rPr lang="en-US" dirty="0" err="1">
                <a:solidFill>
                  <a:schemeClr val="accent1"/>
                </a:solidFill>
              </a:rPr>
              <a:t>или</a:t>
            </a:r>
            <a:r>
              <a:rPr lang="en-US" dirty="0">
                <a:solidFill>
                  <a:schemeClr val="accent1"/>
                </a:solidFill>
              </a:rPr>
              <a:t> у </a:t>
            </a:r>
            <a:r>
              <a:rPr lang="en-US" dirty="0" err="1">
                <a:solidFill>
                  <a:schemeClr val="accent1"/>
                </a:solidFill>
              </a:rPr>
              <a:t>другу</a:t>
            </a:r>
            <a:r>
              <a:rPr lang="en-US" dirty="0">
                <a:solidFill>
                  <a:schemeClr val="accent1"/>
                </a:solidFill>
              </a:rPr>
              <a:t> </a:t>
            </a:r>
            <a:r>
              <a:rPr lang="en-US" dirty="0" err="1">
                <a:solidFill>
                  <a:schemeClr val="accent1"/>
                </a:solidFill>
              </a:rPr>
              <a:t>јавну</a:t>
            </a:r>
            <a:r>
              <a:rPr lang="en-US" dirty="0">
                <a:solidFill>
                  <a:schemeClr val="accent1"/>
                </a:solidFill>
              </a:rPr>
              <a:t> </a:t>
            </a:r>
            <a:r>
              <a:rPr lang="en-US" dirty="0" err="1">
                <a:solidFill>
                  <a:schemeClr val="accent1"/>
                </a:solidFill>
              </a:rPr>
              <a:t>књигу</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регистар</a:t>
            </a:r>
            <a:r>
              <a:rPr lang="en-US" dirty="0">
                <a:solidFill>
                  <a:schemeClr val="accent1"/>
                </a:solidFill>
              </a:rPr>
              <a:t>, </a:t>
            </a:r>
            <a:r>
              <a:rPr lang="en-US" dirty="0" err="1">
                <a:solidFill>
                  <a:schemeClr val="accent1"/>
                </a:solidFill>
              </a:rPr>
              <a:t>терет</a:t>
            </a:r>
            <a:r>
              <a:rPr lang="en-US" dirty="0">
                <a:solidFill>
                  <a:schemeClr val="accent1"/>
                </a:solidFill>
              </a:rPr>
              <a:t> </a:t>
            </a:r>
            <a:r>
              <a:rPr lang="en-US" dirty="0" err="1">
                <a:solidFill>
                  <a:schemeClr val="accent1"/>
                </a:solidFill>
              </a:rPr>
              <a:t>доказивања</a:t>
            </a:r>
            <a:r>
              <a:rPr lang="en-US" dirty="0">
                <a:solidFill>
                  <a:schemeClr val="accent1"/>
                </a:solidFill>
              </a:rPr>
              <a:t> </a:t>
            </a:r>
            <a:r>
              <a:rPr lang="en-US" dirty="0" err="1">
                <a:solidFill>
                  <a:schemeClr val="accent1"/>
                </a:solidFill>
              </a:rPr>
              <a:t>да</a:t>
            </a:r>
            <a:r>
              <a:rPr lang="en-US" dirty="0">
                <a:solidFill>
                  <a:schemeClr val="accent1"/>
                </a:solidFill>
              </a:rPr>
              <a:t> </a:t>
            </a:r>
            <a:r>
              <a:rPr lang="en-US" dirty="0" err="1">
                <a:solidFill>
                  <a:schemeClr val="accent1"/>
                </a:solidFill>
              </a:rPr>
              <a:t>ствар</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којој</a:t>
            </a:r>
            <a:r>
              <a:rPr lang="en-US" dirty="0">
                <a:solidFill>
                  <a:schemeClr val="accent1"/>
                </a:solidFill>
              </a:rPr>
              <a:t> </a:t>
            </a:r>
            <a:r>
              <a:rPr lang="en-US" dirty="0" err="1">
                <a:solidFill>
                  <a:schemeClr val="accent1"/>
                </a:solidFill>
              </a:rPr>
              <a:t>постоји</a:t>
            </a:r>
            <a:r>
              <a:rPr lang="en-US" dirty="0">
                <a:solidFill>
                  <a:schemeClr val="accent1"/>
                </a:solidFill>
              </a:rPr>
              <a:t> </a:t>
            </a:r>
            <a:r>
              <a:rPr lang="en-US" dirty="0" err="1">
                <a:solidFill>
                  <a:schemeClr val="accent1"/>
                </a:solidFill>
              </a:rPr>
              <a:t>такво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улази</a:t>
            </a:r>
            <a:r>
              <a:rPr lang="en-US" dirty="0">
                <a:solidFill>
                  <a:schemeClr val="accent1"/>
                </a:solidFill>
              </a:rPr>
              <a:t> у </a:t>
            </a:r>
            <a:r>
              <a:rPr lang="en-US" dirty="0" err="1">
                <a:solidFill>
                  <a:schemeClr val="accent1"/>
                </a:solidFill>
              </a:rPr>
              <a:t>стечајну</a:t>
            </a:r>
            <a:r>
              <a:rPr lang="en-US" dirty="0">
                <a:solidFill>
                  <a:schemeClr val="accent1"/>
                </a:solidFill>
              </a:rPr>
              <a:t> </a:t>
            </a:r>
            <a:r>
              <a:rPr lang="en-US" dirty="0" err="1">
                <a:solidFill>
                  <a:schemeClr val="accent1"/>
                </a:solidFill>
              </a:rPr>
              <a:t>масу</a:t>
            </a:r>
            <a:r>
              <a:rPr lang="en-US" dirty="0">
                <a:solidFill>
                  <a:schemeClr val="accent1"/>
                </a:solidFill>
              </a:rPr>
              <a:t> </a:t>
            </a:r>
            <a:r>
              <a:rPr lang="en-US" dirty="0" err="1">
                <a:solidFill>
                  <a:schemeClr val="accent1"/>
                </a:solidFill>
              </a:rPr>
              <a:t>пада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стечајног</a:t>
            </a:r>
            <a:r>
              <a:rPr lang="en-US" dirty="0">
                <a:solidFill>
                  <a:schemeClr val="accent1"/>
                </a:solidFill>
              </a:rPr>
              <a:t> </a:t>
            </a:r>
            <a:r>
              <a:rPr lang="en-US" dirty="0" err="1">
                <a:solidFill>
                  <a:schemeClr val="accent1"/>
                </a:solidFill>
              </a:rPr>
              <a:t>дужника</a:t>
            </a:r>
            <a:r>
              <a:rPr lang="en-US" dirty="0">
                <a:solidFill>
                  <a:schemeClr val="accent1"/>
                </a:solidFill>
              </a:rPr>
              <a:t>.</a:t>
            </a:r>
          </a:p>
          <a:p>
            <a:endParaRPr lang="en-US" dirty="0"/>
          </a:p>
        </p:txBody>
      </p:sp>
    </p:spTree>
    <p:extLst>
      <p:ext uri="{BB962C8B-B14F-4D97-AF65-F5344CB8AC3E}">
        <p14:creationId xmlns:p14="http://schemas.microsoft.com/office/powerpoint/2010/main" val="235733266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70"/>
            <a:ext cx="8596668" cy="1628501"/>
          </a:xfrm>
        </p:spPr>
        <p:txBody>
          <a:bodyPr>
            <a:normAutofit fontScale="90000"/>
          </a:bodyPr>
          <a:lstStyle/>
          <a:p>
            <a:r>
              <a:rPr lang="sr-Latn-RS" b="1" dirty="0"/>
              <a:t>VIII </a:t>
            </a:r>
            <a:r>
              <a:rPr lang="sr-Cyrl-RS" b="1" dirty="0"/>
              <a:t>Стечај и упис у катастру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77500" lnSpcReduction="20000"/>
          </a:bodyPr>
          <a:lstStyle/>
          <a:p>
            <a:pPr algn="just"/>
            <a:r>
              <a:rPr lang="en-US" dirty="0" err="1">
                <a:solidFill>
                  <a:schemeClr val="accent1"/>
                </a:solidFill>
              </a:rPr>
              <a:t>Разлучни</a:t>
            </a:r>
            <a:r>
              <a:rPr lang="en-US" dirty="0">
                <a:solidFill>
                  <a:schemeClr val="accent1"/>
                </a:solidFill>
              </a:rPr>
              <a:t> </a:t>
            </a:r>
            <a:r>
              <a:rPr lang="en-US" dirty="0" err="1">
                <a:solidFill>
                  <a:schemeClr val="accent1"/>
                </a:solidFill>
              </a:rPr>
              <a:t>повериоци</a:t>
            </a:r>
            <a:r>
              <a:rPr lang="en-US" dirty="0">
                <a:solidFill>
                  <a:schemeClr val="accent1"/>
                </a:solidFill>
              </a:rPr>
              <a:t> </a:t>
            </a:r>
            <a:r>
              <a:rPr lang="en-US" dirty="0" err="1">
                <a:solidFill>
                  <a:schemeClr val="accent1"/>
                </a:solidFill>
              </a:rPr>
              <a:t>су</a:t>
            </a:r>
            <a:r>
              <a:rPr lang="en-US" dirty="0">
                <a:solidFill>
                  <a:schemeClr val="accent1"/>
                </a:solidFill>
              </a:rPr>
              <a:t> </a:t>
            </a:r>
            <a:r>
              <a:rPr lang="en-US" dirty="0" err="1">
                <a:solidFill>
                  <a:schemeClr val="accent1"/>
                </a:solidFill>
              </a:rPr>
              <a:t>повериоци</a:t>
            </a:r>
            <a:r>
              <a:rPr lang="en-US" dirty="0">
                <a:solidFill>
                  <a:schemeClr val="accent1"/>
                </a:solidFill>
              </a:rPr>
              <a:t> </a:t>
            </a:r>
            <a:r>
              <a:rPr lang="en-US" dirty="0" err="1">
                <a:solidFill>
                  <a:schemeClr val="accent1"/>
                </a:solidFill>
              </a:rPr>
              <a:t>који</a:t>
            </a:r>
            <a:r>
              <a:rPr lang="en-US" dirty="0">
                <a:solidFill>
                  <a:schemeClr val="accent1"/>
                </a:solidFill>
              </a:rPr>
              <a:t> </a:t>
            </a:r>
            <a:r>
              <a:rPr lang="en-US" dirty="0" err="1">
                <a:solidFill>
                  <a:schemeClr val="accent1"/>
                </a:solidFill>
              </a:rPr>
              <a:t>имају</a:t>
            </a:r>
            <a:r>
              <a:rPr lang="en-US" dirty="0">
                <a:solidFill>
                  <a:schemeClr val="accent1"/>
                </a:solidFill>
              </a:rPr>
              <a:t> </a:t>
            </a:r>
            <a:r>
              <a:rPr lang="en-US" dirty="0" err="1">
                <a:solidFill>
                  <a:schemeClr val="accent1"/>
                </a:solidFill>
              </a:rPr>
              <a:t>заложно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законско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задржавања</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намирења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стварима</a:t>
            </a:r>
            <a:r>
              <a:rPr lang="en-US" dirty="0">
                <a:solidFill>
                  <a:schemeClr val="accent1"/>
                </a:solidFill>
              </a:rPr>
              <a:t> и </a:t>
            </a:r>
            <a:r>
              <a:rPr lang="en-US" dirty="0" err="1">
                <a:solidFill>
                  <a:schemeClr val="accent1"/>
                </a:solidFill>
              </a:rPr>
              <a:t>правима</a:t>
            </a:r>
            <a:r>
              <a:rPr lang="en-US" dirty="0">
                <a:solidFill>
                  <a:schemeClr val="accent1"/>
                </a:solidFill>
              </a:rPr>
              <a:t> о </a:t>
            </a:r>
            <a:r>
              <a:rPr lang="en-US" dirty="0" err="1">
                <a:solidFill>
                  <a:schemeClr val="accent1"/>
                </a:solidFill>
              </a:rPr>
              <a:t>којима</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воде</a:t>
            </a:r>
            <a:r>
              <a:rPr lang="en-US" dirty="0">
                <a:solidFill>
                  <a:schemeClr val="accent1"/>
                </a:solidFill>
              </a:rPr>
              <a:t> </a:t>
            </a:r>
            <a:r>
              <a:rPr lang="en-US" dirty="0" err="1">
                <a:solidFill>
                  <a:schemeClr val="accent1"/>
                </a:solidFill>
              </a:rPr>
              <a:t>јавне</a:t>
            </a:r>
            <a:r>
              <a:rPr lang="en-US" dirty="0">
                <a:solidFill>
                  <a:schemeClr val="accent1"/>
                </a:solidFill>
              </a:rPr>
              <a:t> </a:t>
            </a:r>
            <a:r>
              <a:rPr lang="en-US" dirty="0" err="1">
                <a:solidFill>
                  <a:schemeClr val="accent1"/>
                </a:solidFill>
              </a:rPr>
              <a:t>књиге</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регистри</a:t>
            </a:r>
            <a:r>
              <a:rPr lang="en-US" dirty="0">
                <a:solidFill>
                  <a:schemeClr val="accent1"/>
                </a:solidFill>
              </a:rPr>
              <a:t> и </a:t>
            </a:r>
            <a:r>
              <a:rPr lang="en-US" dirty="0" err="1">
                <a:solidFill>
                  <a:schemeClr val="accent1"/>
                </a:solidFill>
              </a:rPr>
              <a:t>имају</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првенствено</a:t>
            </a:r>
            <a:r>
              <a:rPr lang="en-US" dirty="0">
                <a:solidFill>
                  <a:schemeClr val="accent1"/>
                </a:solidFill>
              </a:rPr>
              <a:t> </a:t>
            </a:r>
            <a:r>
              <a:rPr lang="en-US" dirty="0" err="1">
                <a:solidFill>
                  <a:schemeClr val="accent1"/>
                </a:solidFill>
              </a:rPr>
              <a:t>намирење</a:t>
            </a:r>
            <a:r>
              <a:rPr lang="en-US" dirty="0">
                <a:solidFill>
                  <a:schemeClr val="accent1"/>
                </a:solidFill>
              </a:rPr>
              <a:t> </a:t>
            </a:r>
            <a:r>
              <a:rPr lang="en-US" dirty="0" err="1">
                <a:solidFill>
                  <a:schemeClr val="accent1"/>
                </a:solidFill>
              </a:rPr>
              <a:t>из</a:t>
            </a:r>
            <a:r>
              <a:rPr lang="en-US" dirty="0">
                <a:solidFill>
                  <a:schemeClr val="accent1"/>
                </a:solidFill>
              </a:rPr>
              <a:t> </a:t>
            </a:r>
            <a:r>
              <a:rPr lang="en-US" dirty="0" err="1">
                <a:solidFill>
                  <a:schemeClr val="accent1"/>
                </a:solidFill>
              </a:rPr>
              <a:t>средстава</a:t>
            </a:r>
            <a:r>
              <a:rPr lang="en-US" dirty="0">
                <a:solidFill>
                  <a:schemeClr val="accent1"/>
                </a:solidFill>
              </a:rPr>
              <a:t> </a:t>
            </a:r>
            <a:r>
              <a:rPr lang="en-US" dirty="0" err="1">
                <a:solidFill>
                  <a:schemeClr val="accent1"/>
                </a:solidFill>
              </a:rPr>
              <a:t>остварених</a:t>
            </a:r>
            <a:r>
              <a:rPr lang="en-US" dirty="0">
                <a:solidFill>
                  <a:schemeClr val="accent1"/>
                </a:solidFill>
              </a:rPr>
              <a:t> </a:t>
            </a:r>
            <a:r>
              <a:rPr lang="en-US" dirty="0" err="1">
                <a:solidFill>
                  <a:schemeClr val="accent1"/>
                </a:solidFill>
              </a:rPr>
              <a:t>продајом</a:t>
            </a:r>
            <a:r>
              <a:rPr lang="en-US" dirty="0">
                <a:solidFill>
                  <a:schemeClr val="accent1"/>
                </a:solidFill>
              </a:rPr>
              <a:t> </a:t>
            </a:r>
            <a:r>
              <a:rPr lang="en-US" dirty="0" err="1">
                <a:solidFill>
                  <a:schemeClr val="accent1"/>
                </a:solidFill>
              </a:rPr>
              <a:t>имовине</a:t>
            </a:r>
            <a:r>
              <a:rPr lang="en-US" dirty="0">
                <a:solidFill>
                  <a:schemeClr val="accent1"/>
                </a:solidFill>
              </a:rPr>
              <a:t>, </a:t>
            </a:r>
            <a:r>
              <a:rPr lang="en-US" dirty="0" err="1">
                <a:solidFill>
                  <a:schemeClr val="accent1"/>
                </a:solidFill>
              </a:rPr>
              <a:t>односно</a:t>
            </a:r>
            <a:r>
              <a:rPr lang="en-US" dirty="0">
                <a:solidFill>
                  <a:schemeClr val="accent1"/>
                </a:solidFill>
              </a:rPr>
              <a:t> </a:t>
            </a:r>
            <a:r>
              <a:rPr lang="en-US" dirty="0" err="1">
                <a:solidFill>
                  <a:schemeClr val="accent1"/>
                </a:solidFill>
              </a:rPr>
              <a:t>наплате</a:t>
            </a:r>
            <a:r>
              <a:rPr lang="en-US" dirty="0">
                <a:solidFill>
                  <a:schemeClr val="accent1"/>
                </a:solidFill>
              </a:rPr>
              <a:t> </a:t>
            </a:r>
            <a:r>
              <a:rPr lang="en-US" dirty="0" err="1">
                <a:solidFill>
                  <a:schemeClr val="accent1"/>
                </a:solidFill>
              </a:rPr>
              <a:t>потраживања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којој</a:t>
            </a:r>
            <a:r>
              <a:rPr lang="en-US" dirty="0">
                <a:solidFill>
                  <a:schemeClr val="accent1"/>
                </a:solidFill>
              </a:rPr>
              <a:t> </a:t>
            </a:r>
            <a:r>
              <a:rPr lang="en-US" dirty="0" err="1">
                <a:solidFill>
                  <a:schemeClr val="accent1"/>
                </a:solidFill>
              </a:rPr>
              <a:t>су</a:t>
            </a:r>
            <a:r>
              <a:rPr lang="en-US" dirty="0">
                <a:solidFill>
                  <a:schemeClr val="accent1"/>
                </a:solidFill>
              </a:rPr>
              <a:t> </a:t>
            </a:r>
            <a:r>
              <a:rPr lang="en-US" dirty="0" err="1">
                <a:solidFill>
                  <a:schemeClr val="accent1"/>
                </a:solidFill>
              </a:rPr>
              <a:t>стекли</a:t>
            </a:r>
            <a:r>
              <a:rPr lang="en-US" dirty="0">
                <a:solidFill>
                  <a:schemeClr val="accent1"/>
                </a:solidFill>
              </a:rPr>
              <a:t> </a:t>
            </a:r>
            <a:r>
              <a:rPr lang="en-US" dirty="0" err="1">
                <a:solidFill>
                  <a:schemeClr val="accent1"/>
                </a:solidFill>
              </a:rPr>
              <a:t>то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Разлучна</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стечена</a:t>
            </a:r>
            <a:r>
              <a:rPr lang="en-US" dirty="0">
                <a:solidFill>
                  <a:schemeClr val="accent1"/>
                </a:solidFill>
              </a:rPr>
              <a:t> </a:t>
            </a:r>
            <a:r>
              <a:rPr lang="en-US" dirty="0" err="1">
                <a:solidFill>
                  <a:schemeClr val="accent1"/>
                </a:solidFill>
              </a:rPr>
              <a:t>извршењем</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обезбеђењем</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последњих</a:t>
            </a:r>
            <a:r>
              <a:rPr lang="en-US" dirty="0">
                <a:solidFill>
                  <a:schemeClr val="accent1"/>
                </a:solidFill>
              </a:rPr>
              <a:t> 60 </a:t>
            </a:r>
            <a:r>
              <a:rPr lang="en-US" dirty="0" err="1">
                <a:solidFill>
                  <a:schemeClr val="accent1"/>
                </a:solidFill>
              </a:rPr>
              <a:t>дана</a:t>
            </a:r>
            <a:r>
              <a:rPr lang="en-US" dirty="0">
                <a:solidFill>
                  <a:schemeClr val="accent1"/>
                </a:solidFill>
              </a:rPr>
              <a:t> </a:t>
            </a:r>
            <a:r>
              <a:rPr lang="en-US" dirty="0" err="1">
                <a:solidFill>
                  <a:schemeClr val="accent1"/>
                </a:solidFill>
              </a:rPr>
              <a:t>пре</a:t>
            </a:r>
            <a:r>
              <a:rPr lang="en-US" dirty="0">
                <a:solidFill>
                  <a:schemeClr val="accent1"/>
                </a:solidFill>
              </a:rPr>
              <a:t> </a:t>
            </a:r>
            <a:r>
              <a:rPr lang="en-US" dirty="0" err="1">
                <a:solidFill>
                  <a:schemeClr val="accent1"/>
                </a:solidFill>
              </a:rPr>
              <a:t>дана</a:t>
            </a:r>
            <a:r>
              <a:rPr lang="en-US" dirty="0">
                <a:solidFill>
                  <a:schemeClr val="accent1"/>
                </a:solidFill>
              </a:rPr>
              <a:t> </a:t>
            </a:r>
            <a:r>
              <a:rPr lang="en-US" dirty="0" err="1">
                <a:solidFill>
                  <a:schemeClr val="accent1"/>
                </a:solidFill>
              </a:rPr>
              <a:t>отварања</a:t>
            </a:r>
            <a:r>
              <a:rPr lang="en-US" dirty="0">
                <a:solidFill>
                  <a:schemeClr val="accent1"/>
                </a:solidFill>
              </a:rPr>
              <a:t> </a:t>
            </a:r>
            <a:r>
              <a:rPr lang="en-US" dirty="0" err="1">
                <a:solidFill>
                  <a:schemeClr val="accent1"/>
                </a:solidFill>
              </a:rPr>
              <a:t>стечајног</a:t>
            </a:r>
            <a:r>
              <a:rPr lang="en-US" dirty="0">
                <a:solidFill>
                  <a:schemeClr val="accent1"/>
                </a:solidFill>
              </a:rPr>
              <a:t> </a:t>
            </a:r>
            <a:r>
              <a:rPr lang="en-US" dirty="0" err="1">
                <a:solidFill>
                  <a:schemeClr val="accent1"/>
                </a:solidFill>
              </a:rPr>
              <a:t>поступка</a:t>
            </a:r>
            <a:r>
              <a:rPr lang="en-US" dirty="0">
                <a:solidFill>
                  <a:schemeClr val="accent1"/>
                </a:solidFill>
              </a:rPr>
              <a:t> </a:t>
            </a:r>
            <a:r>
              <a:rPr lang="en-US" dirty="0" err="1">
                <a:solidFill>
                  <a:schemeClr val="accent1"/>
                </a:solidFill>
              </a:rPr>
              <a:t>ради</a:t>
            </a:r>
            <a:r>
              <a:rPr lang="en-US" dirty="0">
                <a:solidFill>
                  <a:schemeClr val="accent1"/>
                </a:solidFill>
              </a:rPr>
              <a:t> </a:t>
            </a:r>
            <a:r>
              <a:rPr lang="en-US" dirty="0" err="1">
                <a:solidFill>
                  <a:schemeClr val="accent1"/>
                </a:solidFill>
              </a:rPr>
              <a:t>принудног</a:t>
            </a:r>
            <a:r>
              <a:rPr lang="en-US" dirty="0">
                <a:solidFill>
                  <a:schemeClr val="accent1"/>
                </a:solidFill>
              </a:rPr>
              <a:t> </a:t>
            </a:r>
            <a:r>
              <a:rPr lang="en-US" dirty="0" err="1">
                <a:solidFill>
                  <a:schemeClr val="accent1"/>
                </a:solidFill>
              </a:rPr>
              <a:t>намирења</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обезбеђења</a:t>
            </a:r>
            <a:r>
              <a:rPr lang="en-US" dirty="0">
                <a:solidFill>
                  <a:schemeClr val="accent1"/>
                </a:solidFill>
              </a:rPr>
              <a:t> </a:t>
            </a:r>
            <a:r>
              <a:rPr lang="en-US" dirty="0" err="1">
                <a:solidFill>
                  <a:schemeClr val="accent1"/>
                </a:solidFill>
              </a:rPr>
              <a:t>престају</a:t>
            </a:r>
            <a:r>
              <a:rPr lang="en-US" dirty="0">
                <a:solidFill>
                  <a:schemeClr val="accent1"/>
                </a:solidFill>
              </a:rPr>
              <a:t> </a:t>
            </a:r>
            <a:r>
              <a:rPr lang="en-US" dirty="0" err="1">
                <a:solidFill>
                  <a:schemeClr val="accent1"/>
                </a:solidFill>
              </a:rPr>
              <a:t>да</a:t>
            </a:r>
            <a:r>
              <a:rPr lang="en-US" dirty="0">
                <a:solidFill>
                  <a:schemeClr val="accent1"/>
                </a:solidFill>
              </a:rPr>
              <a:t> </a:t>
            </a:r>
            <a:r>
              <a:rPr lang="en-US" dirty="0" err="1">
                <a:solidFill>
                  <a:schemeClr val="accent1"/>
                </a:solidFill>
              </a:rPr>
              <a:t>важе</a:t>
            </a:r>
            <a:r>
              <a:rPr lang="en-US" dirty="0">
                <a:solidFill>
                  <a:schemeClr val="accent1"/>
                </a:solidFill>
              </a:rPr>
              <a:t> и </a:t>
            </a:r>
            <a:r>
              <a:rPr lang="en-US" dirty="0" err="1">
                <a:solidFill>
                  <a:schemeClr val="accent1"/>
                </a:solidFill>
              </a:rPr>
              <a:t>такви</a:t>
            </a:r>
            <a:r>
              <a:rPr lang="en-US" dirty="0">
                <a:solidFill>
                  <a:schemeClr val="accent1"/>
                </a:solidFill>
              </a:rPr>
              <a:t> </a:t>
            </a:r>
            <a:r>
              <a:rPr lang="en-US" dirty="0" err="1">
                <a:solidFill>
                  <a:schemeClr val="accent1"/>
                </a:solidFill>
              </a:rPr>
              <a:t>повериоци</a:t>
            </a:r>
            <a:r>
              <a:rPr lang="en-US" dirty="0">
                <a:solidFill>
                  <a:schemeClr val="accent1"/>
                </a:solidFill>
              </a:rPr>
              <a:t> </a:t>
            </a:r>
            <a:r>
              <a:rPr lang="en-US" dirty="0" err="1">
                <a:solidFill>
                  <a:schemeClr val="accent1"/>
                </a:solidFill>
              </a:rPr>
              <a:t>нису</a:t>
            </a:r>
            <a:r>
              <a:rPr lang="en-US" dirty="0">
                <a:solidFill>
                  <a:schemeClr val="accent1"/>
                </a:solidFill>
              </a:rPr>
              <a:t> </a:t>
            </a:r>
            <a:r>
              <a:rPr lang="en-US" dirty="0" err="1">
                <a:solidFill>
                  <a:schemeClr val="accent1"/>
                </a:solidFill>
              </a:rPr>
              <a:t>разлучни</a:t>
            </a:r>
            <a:r>
              <a:rPr lang="en-US" dirty="0">
                <a:solidFill>
                  <a:schemeClr val="accent1"/>
                </a:solidFill>
              </a:rPr>
              <a:t> </a:t>
            </a:r>
            <a:r>
              <a:rPr lang="en-US" dirty="0" err="1">
                <a:solidFill>
                  <a:schemeClr val="accent1"/>
                </a:solidFill>
              </a:rPr>
              <a:t>повериоци</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основу</a:t>
            </a:r>
            <a:r>
              <a:rPr lang="en-US" dirty="0">
                <a:solidFill>
                  <a:schemeClr val="accent1"/>
                </a:solidFill>
              </a:rPr>
              <a:t> </a:t>
            </a:r>
            <a:r>
              <a:rPr lang="en-US" dirty="0" err="1">
                <a:solidFill>
                  <a:schemeClr val="accent1"/>
                </a:solidFill>
              </a:rPr>
              <a:t>решења</a:t>
            </a:r>
            <a:r>
              <a:rPr lang="en-US" dirty="0">
                <a:solidFill>
                  <a:schemeClr val="accent1"/>
                </a:solidFill>
              </a:rPr>
              <a:t> </a:t>
            </a:r>
            <a:r>
              <a:rPr lang="en-US" dirty="0" err="1">
                <a:solidFill>
                  <a:schemeClr val="accent1"/>
                </a:solidFill>
              </a:rPr>
              <a:t>стечајног</a:t>
            </a:r>
            <a:r>
              <a:rPr lang="en-US" dirty="0">
                <a:solidFill>
                  <a:schemeClr val="accent1"/>
                </a:solidFill>
              </a:rPr>
              <a:t> </a:t>
            </a:r>
            <a:r>
              <a:rPr lang="en-US" dirty="0" err="1">
                <a:solidFill>
                  <a:schemeClr val="accent1"/>
                </a:solidFill>
              </a:rPr>
              <a:t>судије</a:t>
            </a:r>
            <a:r>
              <a:rPr lang="en-US" dirty="0">
                <a:solidFill>
                  <a:schemeClr val="accent1"/>
                </a:solidFill>
              </a:rPr>
              <a:t>, </a:t>
            </a:r>
            <a:r>
              <a:rPr lang="en-US" dirty="0" err="1">
                <a:solidFill>
                  <a:schemeClr val="accent1"/>
                </a:solidFill>
              </a:rPr>
              <a:t>надлежни</a:t>
            </a:r>
            <a:r>
              <a:rPr lang="en-US" dirty="0">
                <a:solidFill>
                  <a:schemeClr val="accent1"/>
                </a:solidFill>
              </a:rPr>
              <a:t> </a:t>
            </a:r>
            <a:r>
              <a:rPr lang="en-US" dirty="0" err="1">
                <a:solidFill>
                  <a:schemeClr val="accent1"/>
                </a:solidFill>
              </a:rPr>
              <a:t>орган</a:t>
            </a:r>
            <a:r>
              <a:rPr lang="en-US" dirty="0">
                <a:solidFill>
                  <a:schemeClr val="accent1"/>
                </a:solidFill>
              </a:rPr>
              <a:t> </a:t>
            </a:r>
            <a:r>
              <a:rPr lang="en-US" dirty="0" err="1">
                <a:solidFill>
                  <a:schemeClr val="accent1"/>
                </a:solidFill>
              </a:rPr>
              <a:t>који</a:t>
            </a:r>
            <a:r>
              <a:rPr lang="en-US" dirty="0">
                <a:solidFill>
                  <a:schemeClr val="accent1"/>
                </a:solidFill>
              </a:rPr>
              <a:t> </a:t>
            </a:r>
            <a:r>
              <a:rPr lang="en-US" dirty="0" err="1">
                <a:solidFill>
                  <a:schemeClr val="accent1"/>
                </a:solidFill>
              </a:rPr>
              <a:t>води</a:t>
            </a:r>
            <a:r>
              <a:rPr lang="en-US" dirty="0">
                <a:solidFill>
                  <a:schemeClr val="accent1"/>
                </a:solidFill>
              </a:rPr>
              <a:t> </a:t>
            </a:r>
            <a:r>
              <a:rPr lang="en-US" dirty="0" err="1">
                <a:solidFill>
                  <a:schemeClr val="accent1"/>
                </a:solidFill>
              </a:rPr>
              <a:t>одговарајуће</a:t>
            </a:r>
            <a:r>
              <a:rPr lang="en-US" dirty="0">
                <a:solidFill>
                  <a:schemeClr val="accent1"/>
                </a:solidFill>
              </a:rPr>
              <a:t> </a:t>
            </a:r>
            <a:r>
              <a:rPr lang="en-US" dirty="0" err="1">
                <a:solidFill>
                  <a:schemeClr val="accent1"/>
                </a:solidFill>
              </a:rPr>
              <a:t>јавне</a:t>
            </a:r>
            <a:r>
              <a:rPr lang="en-US" dirty="0">
                <a:solidFill>
                  <a:schemeClr val="accent1"/>
                </a:solidFill>
              </a:rPr>
              <a:t> </a:t>
            </a:r>
            <a:r>
              <a:rPr lang="en-US" dirty="0" err="1">
                <a:solidFill>
                  <a:schemeClr val="accent1"/>
                </a:solidFill>
              </a:rPr>
              <a:t>књиге</a:t>
            </a:r>
            <a:r>
              <a:rPr lang="en-US" dirty="0">
                <a:solidFill>
                  <a:schemeClr val="accent1"/>
                </a:solidFill>
              </a:rPr>
              <a:t>, </a:t>
            </a:r>
            <a:r>
              <a:rPr lang="en-US" dirty="0" err="1">
                <a:solidFill>
                  <a:schemeClr val="accent1"/>
                </a:solidFill>
              </a:rPr>
              <a:t>дужан</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да</a:t>
            </a:r>
            <a:r>
              <a:rPr lang="en-US" dirty="0">
                <a:solidFill>
                  <a:schemeClr val="accent1"/>
                </a:solidFill>
              </a:rPr>
              <a:t> </a:t>
            </a:r>
            <a:r>
              <a:rPr lang="en-US" dirty="0" err="1">
                <a:solidFill>
                  <a:schemeClr val="accent1"/>
                </a:solidFill>
              </a:rPr>
              <a:t>изврши</a:t>
            </a:r>
            <a:r>
              <a:rPr lang="en-US" dirty="0">
                <a:solidFill>
                  <a:schemeClr val="accent1"/>
                </a:solidFill>
              </a:rPr>
              <a:t> </a:t>
            </a:r>
            <a:r>
              <a:rPr lang="en-US" dirty="0" err="1">
                <a:solidFill>
                  <a:schemeClr val="accent1"/>
                </a:solidFill>
              </a:rPr>
              <a:t>брисање</a:t>
            </a:r>
            <a:r>
              <a:rPr lang="en-US" dirty="0">
                <a:solidFill>
                  <a:schemeClr val="accent1"/>
                </a:solidFill>
              </a:rPr>
              <a:t> </a:t>
            </a:r>
            <a:r>
              <a:rPr lang="en-US" dirty="0" err="1">
                <a:solidFill>
                  <a:schemeClr val="accent1"/>
                </a:solidFill>
              </a:rPr>
              <a:t>овако</a:t>
            </a:r>
            <a:r>
              <a:rPr lang="en-US" dirty="0">
                <a:solidFill>
                  <a:schemeClr val="accent1"/>
                </a:solidFill>
              </a:rPr>
              <a:t> </a:t>
            </a:r>
            <a:r>
              <a:rPr lang="en-US" dirty="0" err="1">
                <a:solidFill>
                  <a:schemeClr val="accent1"/>
                </a:solidFill>
              </a:rPr>
              <a:t>стечених</a:t>
            </a:r>
            <a:r>
              <a:rPr lang="en-US" dirty="0">
                <a:solidFill>
                  <a:schemeClr val="accent1"/>
                </a:solidFill>
              </a:rPr>
              <a:t> </a:t>
            </a:r>
            <a:r>
              <a:rPr lang="en-US" dirty="0" err="1">
                <a:solidFill>
                  <a:schemeClr val="accent1"/>
                </a:solidFill>
              </a:rPr>
              <a:t>разлучних</a:t>
            </a:r>
            <a:r>
              <a:rPr lang="en-US" dirty="0">
                <a:solidFill>
                  <a:schemeClr val="accent1"/>
                </a:solidFill>
              </a:rPr>
              <a:t> </a:t>
            </a:r>
            <a:r>
              <a:rPr lang="en-US" dirty="0" err="1">
                <a:solidFill>
                  <a:schemeClr val="accent1"/>
                </a:solidFill>
              </a:rPr>
              <a:t>права</a:t>
            </a:r>
            <a:r>
              <a:rPr lang="en-US" dirty="0">
                <a:solidFill>
                  <a:schemeClr val="accent1"/>
                </a:solidFill>
              </a:rPr>
              <a:t>.</a:t>
            </a:r>
            <a:r>
              <a:rPr lang="sr-Cyrl-RS" dirty="0">
                <a:solidFill>
                  <a:schemeClr val="accent1"/>
                </a:solidFill>
              </a:rPr>
              <a:t> Да би се одређено лице могло легитимисати у стечајном поступку као разлучни поверилац оно мора уз благовремену пријаву потраживања доставити доказ да је у катасту непокретности извршен упис његовог заложног права или забележбе решења о извршењу која му даје право на првенствено намирење у року 60 дана пре отварања стечајног поступк над стечајним дужником. Приликом испитивања пријава потраживања стечајни управници посебно морају бити опрезни јер у одређеним ситуацијама разлучни поверилац неће доставити доказ да је уписан у катастру непокретности, али ће доставити доказ да је подне захтев за упис заложног права у катастар непокретности.Ако је дати захтев поднет 60 дана пре отварања стечаја , а  упис буде дозвољен од стране катастра непокретности исти ће производити дејство од дана подношења захтева. Зато би такве пријаве потраживање разлучних поверилаца могле бити условно признате до момента правноснажном решењу о упису када би разлучни повериоци правно перфектно стекли разлучно право.</a:t>
            </a:r>
            <a:endParaRPr lang="en-US" dirty="0">
              <a:solidFill>
                <a:schemeClr val="accent1"/>
              </a:solidFill>
            </a:endParaRPr>
          </a:p>
          <a:p>
            <a:endParaRPr lang="en-US" dirty="0"/>
          </a:p>
        </p:txBody>
      </p:sp>
    </p:spTree>
    <p:extLst>
      <p:ext uri="{BB962C8B-B14F-4D97-AF65-F5344CB8AC3E}">
        <p14:creationId xmlns:p14="http://schemas.microsoft.com/office/powerpoint/2010/main" val="103869193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70"/>
            <a:ext cx="8596668" cy="1628501"/>
          </a:xfrm>
        </p:spPr>
        <p:txBody>
          <a:bodyPr>
            <a:normAutofit fontScale="90000"/>
          </a:bodyPr>
          <a:lstStyle/>
          <a:p>
            <a:r>
              <a:rPr lang="sr-Latn-RS" b="1" dirty="0"/>
              <a:t>VIII </a:t>
            </a:r>
            <a:r>
              <a:rPr lang="sr-Cyrl-RS" b="1" dirty="0"/>
              <a:t>Стечај и упис у катастру непокретности</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85000" lnSpcReduction="20000"/>
          </a:bodyPr>
          <a:lstStyle/>
          <a:p>
            <a:pPr algn="just"/>
            <a:r>
              <a:rPr lang="en-US" dirty="0" err="1">
                <a:solidFill>
                  <a:schemeClr val="accent1"/>
                </a:solidFill>
              </a:rPr>
              <a:t>Заложни</a:t>
            </a:r>
            <a:r>
              <a:rPr lang="en-US" dirty="0">
                <a:solidFill>
                  <a:schemeClr val="accent1"/>
                </a:solidFill>
              </a:rPr>
              <a:t> </a:t>
            </a:r>
            <a:r>
              <a:rPr lang="en-US" dirty="0" err="1">
                <a:solidFill>
                  <a:schemeClr val="accent1"/>
                </a:solidFill>
              </a:rPr>
              <a:t>повериоци</a:t>
            </a:r>
            <a:r>
              <a:rPr lang="en-US" dirty="0">
                <a:solidFill>
                  <a:schemeClr val="accent1"/>
                </a:solidFill>
              </a:rPr>
              <a:t> </a:t>
            </a:r>
            <a:r>
              <a:rPr lang="en-US" dirty="0" err="1">
                <a:solidFill>
                  <a:schemeClr val="accent1"/>
                </a:solidFill>
              </a:rPr>
              <a:t>су</a:t>
            </a:r>
            <a:r>
              <a:rPr lang="en-US" dirty="0">
                <a:solidFill>
                  <a:schemeClr val="accent1"/>
                </a:solidFill>
              </a:rPr>
              <a:t> </a:t>
            </a:r>
            <a:r>
              <a:rPr lang="en-US" dirty="0" err="1">
                <a:solidFill>
                  <a:schemeClr val="accent1"/>
                </a:solidFill>
              </a:rPr>
              <a:t>повериоци</a:t>
            </a:r>
            <a:r>
              <a:rPr lang="en-US" dirty="0">
                <a:solidFill>
                  <a:schemeClr val="accent1"/>
                </a:solidFill>
              </a:rPr>
              <a:t> </a:t>
            </a:r>
            <a:r>
              <a:rPr lang="en-US" dirty="0" err="1">
                <a:solidFill>
                  <a:schemeClr val="accent1"/>
                </a:solidFill>
              </a:rPr>
              <a:t>који</a:t>
            </a:r>
            <a:r>
              <a:rPr lang="en-US" dirty="0">
                <a:solidFill>
                  <a:schemeClr val="accent1"/>
                </a:solidFill>
              </a:rPr>
              <a:t> </a:t>
            </a:r>
            <a:r>
              <a:rPr lang="en-US" dirty="0" err="1">
                <a:solidFill>
                  <a:schemeClr val="accent1"/>
                </a:solidFill>
              </a:rPr>
              <a:t>имају</a:t>
            </a:r>
            <a:r>
              <a:rPr lang="en-US" dirty="0">
                <a:solidFill>
                  <a:schemeClr val="accent1"/>
                </a:solidFill>
              </a:rPr>
              <a:t> </a:t>
            </a:r>
            <a:r>
              <a:rPr lang="en-US" dirty="0" err="1">
                <a:solidFill>
                  <a:schemeClr val="accent1"/>
                </a:solidFill>
              </a:rPr>
              <a:t>заложно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стварима</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правима</a:t>
            </a:r>
            <a:r>
              <a:rPr lang="en-US" dirty="0">
                <a:solidFill>
                  <a:schemeClr val="accent1"/>
                </a:solidFill>
              </a:rPr>
              <a:t> </a:t>
            </a:r>
            <a:r>
              <a:rPr lang="en-US" dirty="0" err="1">
                <a:solidFill>
                  <a:schemeClr val="accent1"/>
                </a:solidFill>
              </a:rPr>
              <a:t>стечајног</a:t>
            </a:r>
            <a:r>
              <a:rPr lang="en-US" dirty="0">
                <a:solidFill>
                  <a:schemeClr val="accent1"/>
                </a:solidFill>
              </a:rPr>
              <a:t> </a:t>
            </a:r>
            <a:r>
              <a:rPr lang="en-US" dirty="0" err="1">
                <a:solidFill>
                  <a:schemeClr val="accent1"/>
                </a:solidFill>
              </a:rPr>
              <a:t>дужника</a:t>
            </a:r>
            <a:r>
              <a:rPr lang="en-US" dirty="0">
                <a:solidFill>
                  <a:schemeClr val="accent1"/>
                </a:solidFill>
              </a:rPr>
              <a:t> о </a:t>
            </a:r>
            <a:r>
              <a:rPr lang="en-US" dirty="0" err="1">
                <a:solidFill>
                  <a:schemeClr val="accent1"/>
                </a:solidFill>
              </a:rPr>
              <a:t>којима</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воде</a:t>
            </a:r>
            <a:r>
              <a:rPr lang="en-US" dirty="0">
                <a:solidFill>
                  <a:schemeClr val="accent1"/>
                </a:solidFill>
              </a:rPr>
              <a:t> </a:t>
            </a:r>
            <a:r>
              <a:rPr lang="en-US" dirty="0" err="1">
                <a:solidFill>
                  <a:schemeClr val="accent1"/>
                </a:solidFill>
              </a:rPr>
              <a:t>јавне</a:t>
            </a:r>
            <a:r>
              <a:rPr lang="en-US" dirty="0">
                <a:solidFill>
                  <a:schemeClr val="accent1"/>
                </a:solidFill>
              </a:rPr>
              <a:t> </a:t>
            </a:r>
            <a:r>
              <a:rPr lang="en-US" dirty="0" err="1">
                <a:solidFill>
                  <a:schemeClr val="accent1"/>
                </a:solidFill>
              </a:rPr>
              <a:t>књиге</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регистри</a:t>
            </a:r>
            <a:r>
              <a:rPr lang="en-US" dirty="0">
                <a:solidFill>
                  <a:schemeClr val="accent1"/>
                </a:solidFill>
              </a:rPr>
              <a:t>, а </a:t>
            </a:r>
            <a:r>
              <a:rPr lang="en-US" dirty="0" err="1">
                <a:solidFill>
                  <a:schemeClr val="accent1"/>
                </a:solidFill>
              </a:rPr>
              <a:t>немају</a:t>
            </a:r>
            <a:r>
              <a:rPr lang="en-US" dirty="0">
                <a:solidFill>
                  <a:schemeClr val="accent1"/>
                </a:solidFill>
              </a:rPr>
              <a:t> </a:t>
            </a:r>
            <a:r>
              <a:rPr lang="en-US" dirty="0" err="1">
                <a:solidFill>
                  <a:schemeClr val="accent1"/>
                </a:solidFill>
              </a:rPr>
              <a:t>новчано</a:t>
            </a:r>
            <a:r>
              <a:rPr lang="en-US" dirty="0">
                <a:solidFill>
                  <a:schemeClr val="accent1"/>
                </a:solidFill>
              </a:rPr>
              <a:t> </a:t>
            </a:r>
            <a:r>
              <a:rPr lang="en-US" dirty="0" err="1">
                <a:solidFill>
                  <a:schemeClr val="accent1"/>
                </a:solidFill>
              </a:rPr>
              <a:t>потраживање</a:t>
            </a:r>
            <a:r>
              <a:rPr lang="en-US" dirty="0">
                <a:solidFill>
                  <a:schemeClr val="accent1"/>
                </a:solidFill>
              </a:rPr>
              <a:t> </a:t>
            </a:r>
            <a:r>
              <a:rPr lang="en-US" dirty="0" err="1">
                <a:solidFill>
                  <a:schemeClr val="accent1"/>
                </a:solidFill>
              </a:rPr>
              <a:t>према</a:t>
            </a:r>
            <a:r>
              <a:rPr lang="en-US" dirty="0">
                <a:solidFill>
                  <a:schemeClr val="accent1"/>
                </a:solidFill>
              </a:rPr>
              <a:t> </a:t>
            </a:r>
            <a:r>
              <a:rPr lang="en-US" dirty="0" err="1">
                <a:solidFill>
                  <a:schemeClr val="accent1"/>
                </a:solidFill>
              </a:rPr>
              <a:t>стечајном</a:t>
            </a:r>
            <a:r>
              <a:rPr lang="en-US" dirty="0">
                <a:solidFill>
                  <a:schemeClr val="accent1"/>
                </a:solidFill>
              </a:rPr>
              <a:t> </a:t>
            </a:r>
            <a:r>
              <a:rPr lang="en-US" dirty="0" err="1">
                <a:solidFill>
                  <a:schemeClr val="accent1"/>
                </a:solidFill>
              </a:rPr>
              <a:t>дужнику</a:t>
            </a:r>
            <a:r>
              <a:rPr lang="en-US" dirty="0">
                <a:solidFill>
                  <a:schemeClr val="accent1"/>
                </a:solidFill>
              </a:rPr>
              <a:t> </a:t>
            </a:r>
            <a:r>
              <a:rPr lang="en-US" dirty="0" err="1">
                <a:solidFill>
                  <a:schemeClr val="accent1"/>
                </a:solidFill>
              </a:rPr>
              <a:t>које</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тим</a:t>
            </a:r>
            <a:r>
              <a:rPr lang="en-US" dirty="0">
                <a:solidFill>
                  <a:schemeClr val="accent1"/>
                </a:solidFill>
              </a:rPr>
              <a:t> </a:t>
            </a:r>
            <a:r>
              <a:rPr lang="en-US" dirty="0" err="1">
                <a:solidFill>
                  <a:schemeClr val="accent1"/>
                </a:solidFill>
              </a:rPr>
              <a:t>заложним</a:t>
            </a:r>
            <a:r>
              <a:rPr lang="en-US" dirty="0">
                <a:solidFill>
                  <a:schemeClr val="accent1"/>
                </a:solidFill>
              </a:rPr>
              <a:t> </a:t>
            </a:r>
            <a:r>
              <a:rPr lang="en-US" dirty="0" err="1">
                <a:solidFill>
                  <a:schemeClr val="accent1"/>
                </a:solidFill>
              </a:rPr>
              <a:t>правом</a:t>
            </a:r>
            <a:r>
              <a:rPr lang="en-US" dirty="0">
                <a:solidFill>
                  <a:schemeClr val="accent1"/>
                </a:solidFill>
              </a:rPr>
              <a:t> </a:t>
            </a:r>
            <a:r>
              <a:rPr lang="en-US" dirty="0" err="1">
                <a:solidFill>
                  <a:schemeClr val="accent1"/>
                </a:solidFill>
              </a:rPr>
              <a:t>обезбеђено</a:t>
            </a:r>
            <a:r>
              <a:rPr lang="en-US" dirty="0">
                <a:solidFill>
                  <a:schemeClr val="accent1"/>
                </a:solidFill>
              </a:rPr>
              <a:t>. </a:t>
            </a:r>
            <a:r>
              <a:rPr lang="en-US" dirty="0" err="1">
                <a:solidFill>
                  <a:schemeClr val="accent1"/>
                </a:solidFill>
              </a:rPr>
              <a:t>Заложни</a:t>
            </a:r>
            <a:r>
              <a:rPr lang="en-US" dirty="0">
                <a:solidFill>
                  <a:schemeClr val="accent1"/>
                </a:solidFill>
              </a:rPr>
              <a:t> </a:t>
            </a:r>
            <a:r>
              <a:rPr lang="en-US" dirty="0" err="1">
                <a:solidFill>
                  <a:schemeClr val="accent1"/>
                </a:solidFill>
              </a:rPr>
              <a:t>повериоци</a:t>
            </a:r>
            <a:r>
              <a:rPr lang="en-US" dirty="0">
                <a:solidFill>
                  <a:schemeClr val="accent1"/>
                </a:solidFill>
              </a:rPr>
              <a:t> </a:t>
            </a:r>
            <a:r>
              <a:rPr lang="en-US" dirty="0" err="1">
                <a:solidFill>
                  <a:schemeClr val="accent1"/>
                </a:solidFill>
              </a:rPr>
              <a:t>су</a:t>
            </a:r>
            <a:r>
              <a:rPr lang="en-US" dirty="0">
                <a:solidFill>
                  <a:schemeClr val="accent1"/>
                </a:solidFill>
              </a:rPr>
              <a:t> </a:t>
            </a:r>
            <a:r>
              <a:rPr lang="en-US" dirty="0" err="1">
                <a:solidFill>
                  <a:schemeClr val="accent1"/>
                </a:solidFill>
              </a:rPr>
              <a:t>дужни</a:t>
            </a:r>
            <a:r>
              <a:rPr lang="en-US" dirty="0">
                <a:solidFill>
                  <a:schemeClr val="accent1"/>
                </a:solidFill>
              </a:rPr>
              <a:t> </a:t>
            </a:r>
            <a:r>
              <a:rPr lang="en-US" dirty="0" err="1">
                <a:solidFill>
                  <a:schemeClr val="accent1"/>
                </a:solidFill>
              </a:rPr>
              <a:t>да</a:t>
            </a:r>
            <a:r>
              <a:rPr lang="en-US" dirty="0">
                <a:solidFill>
                  <a:schemeClr val="accent1"/>
                </a:solidFill>
              </a:rPr>
              <a:t> у </a:t>
            </a:r>
            <a:r>
              <a:rPr lang="en-US" dirty="0" err="1">
                <a:solidFill>
                  <a:schemeClr val="accent1"/>
                </a:solidFill>
              </a:rPr>
              <a:t>року</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подношење</a:t>
            </a:r>
            <a:r>
              <a:rPr lang="en-US" dirty="0">
                <a:solidFill>
                  <a:schemeClr val="accent1"/>
                </a:solidFill>
              </a:rPr>
              <a:t> </a:t>
            </a:r>
            <a:r>
              <a:rPr lang="en-US" dirty="0" err="1">
                <a:solidFill>
                  <a:schemeClr val="accent1"/>
                </a:solidFill>
              </a:rPr>
              <a:t>пријаве</a:t>
            </a:r>
            <a:r>
              <a:rPr lang="en-US" dirty="0">
                <a:solidFill>
                  <a:schemeClr val="accent1"/>
                </a:solidFill>
              </a:rPr>
              <a:t> </a:t>
            </a:r>
            <a:r>
              <a:rPr lang="en-US" dirty="0" err="1">
                <a:solidFill>
                  <a:schemeClr val="accent1"/>
                </a:solidFill>
              </a:rPr>
              <a:t>потраживања</a:t>
            </a:r>
            <a:r>
              <a:rPr lang="en-US" dirty="0">
                <a:solidFill>
                  <a:schemeClr val="accent1"/>
                </a:solidFill>
              </a:rPr>
              <a:t> </a:t>
            </a:r>
            <a:r>
              <a:rPr lang="en-US" dirty="0" err="1">
                <a:solidFill>
                  <a:schemeClr val="accent1"/>
                </a:solidFill>
              </a:rPr>
              <a:t>обавесте</a:t>
            </a:r>
            <a:r>
              <a:rPr lang="en-US" dirty="0">
                <a:solidFill>
                  <a:schemeClr val="accent1"/>
                </a:solidFill>
              </a:rPr>
              <a:t> </a:t>
            </a:r>
            <a:r>
              <a:rPr lang="en-US" dirty="0" err="1">
                <a:solidFill>
                  <a:schemeClr val="accent1"/>
                </a:solidFill>
              </a:rPr>
              <a:t>суд</a:t>
            </a:r>
            <a:r>
              <a:rPr lang="en-US" dirty="0">
                <a:solidFill>
                  <a:schemeClr val="accent1"/>
                </a:solidFill>
              </a:rPr>
              <a:t> о </a:t>
            </a:r>
            <a:r>
              <a:rPr lang="en-US" dirty="0" err="1">
                <a:solidFill>
                  <a:schemeClr val="accent1"/>
                </a:solidFill>
              </a:rPr>
              <a:t>заложном</a:t>
            </a:r>
            <a:r>
              <a:rPr lang="en-US" dirty="0">
                <a:solidFill>
                  <a:schemeClr val="accent1"/>
                </a:solidFill>
              </a:rPr>
              <a:t> </a:t>
            </a:r>
            <a:r>
              <a:rPr lang="en-US" dirty="0" err="1">
                <a:solidFill>
                  <a:schemeClr val="accent1"/>
                </a:solidFill>
              </a:rPr>
              <a:t>праву</a:t>
            </a:r>
            <a:r>
              <a:rPr lang="en-US" dirty="0">
                <a:solidFill>
                  <a:schemeClr val="accent1"/>
                </a:solidFill>
              </a:rPr>
              <a:t>, </a:t>
            </a:r>
            <a:r>
              <a:rPr lang="en-US" dirty="0" err="1">
                <a:solidFill>
                  <a:schemeClr val="accent1"/>
                </a:solidFill>
              </a:rPr>
              <a:t>уз</a:t>
            </a:r>
            <a:r>
              <a:rPr lang="en-US" dirty="0">
                <a:solidFill>
                  <a:schemeClr val="accent1"/>
                </a:solidFill>
              </a:rPr>
              <a:t> </a:t>
            </a:r>
            <a:r>
              <a:rPr lang="en-US" dirty="0" err="1">
                <a:solidFill>
                  <a:schemeClr val="accent1"/>
                </a:solidFill>
              </a:rPr>
              <a:t>достављање</a:t>
            </a:r>
            <a:r>
              <a:rPr lang="en-US" dirty="0">
                <a:solidFill>
                  <a:schemeClr val="accent1"/>
                </a:solidFill>
              </a:rPr>
              <a:t> </a:t>
            </a:r>
            <a:r>
              <a:rPr lang="en-US" dirty="0" err="1">
                <a:solidFill>
                  <a:schemeClr val="accent1"/>
                </a:solidFill>
              </a:rPr>
              <a:t>доказа</a:t>
            </a:r>
            <a:r>
              <a:rPr lang="en-US" dirty="0">
                <a:solidFill>
                  <a:schemeClr val="accent1"/>
                </a:solidFill>
              </a:rPr>
              <a:t> о </a:t>
            </a:r>
            <a:r>
              <a:rPr lang="en-US" dirty="0" err="1">
                <a:solidFill>
                  <a:schemeClr val="accent1"/>
                </a:solidFill>
              </a:rPr>
              <a:t>постојању</a:t>
            </a:r>
            <a:r>
              <a:rPr lang="en-US" dirty="0">
                <a:solidFill>
                  <a:schemeClr val="accent1"/>
                </a:solidFill>
              </a:rPr>
              <a:t> </a:t>
            </a:r>
            <a:r>
              <a:rPr lang="en-US" dirty="0" err="1">
                <a:solidFill>
                  <a:schemeClr val="accent1"/>
                </a:solidFill>
              </a:rPr>
              <a:t>заложног</a:t>
            </a:r>
            <a:r>
              <a:rPr lang="en-US" dirty="0">
                <a:solidFill>
                  <a:schemeClr val="accent1"/>
                </a:solidFill>
              </a:rPr>
              <a:t> </a:t>
            </a:r>
            <a:r>
              <a:rPr lang="en-US" dirty="0" err="1">
                <a:solidFill>
                  <a:schemeClr val="accent1"/>
                </a:solidFill>
              </a:rPr>
              <a:t>права</a:t>
            </a:r>
            <a:r>
              <a:rPr lang="en-US" dirty="0">
                <a:solidFill>
                  <a:schemeClr val="accent1"/>
                </a:solidFill>
              </a:rPr>
              <a:t> и </a:t>
            </a:r>
            <a:r>
              <a:rPr lang="en-US" dirty="0" err="1">
                <a:solidFill>
                  <a:schemeClr val="accent1"/>
                </a:solidFill>
              </a:rPr>
              <a:t>изјаве</a:t>
            </a:r>
            <a:r>
              <a:rPr lang="en-US" dirty="0">
                <a:solidFill>
                  <a:schemeClr val="accent1"/>
                </a:solidFill>
              </a:rPr>
              <a:t> о </a:t>
            </a:r>
            <a:r>
              <a:rPr lang="en-US" dirty="0" err="1">
                <a:solidFill>
                  <a:schemeClr val="accent1"/>
                </a:solidFill>
              </a:rPr>
              <a:t>износу</a:t>
            </a:r>
            <a:r>
              <a:rPr lang="en-US" dirty="0">
                <a:solidFill>
                  <a:schemeClr val="accent1"/>
                </a:solidFill>
              </a:rPr>
              <a:t> </a:t>
            </a:r>
            <a:r>
              <a:rPr lang="en-US" dirty="0" err="1">
                <a:solidFill>
                  <a:schemeClr val="accent1"/>
                </a:solidFill>
              </a:rPr>
              <a:t>новчаног</a:t>
            </a:r>
            <a:r>
              <a:rPr lang="en-US" dirty="0">
                <a:solidFill>
                  <a:schemeClr val="accent1"/>
                </a:solidFill>
              </a:rPr>
              <a:t> </a:t>
            </a:r>
            <a:r>
              <a:rPr lang="en-US" dirty="0" err="1">
                <a:solidFill>
                  <a:schemeClr val="accent1"/>
                </a:solidFill>
              </a:rPr>
              <a:t>потраживања</a:t>
            </a:r>
            <a:r>
              <a:rPr lang="en-US" dirty="0">
                <a:solidFill>
                  <a:schemeClr val="accent1"/>
                </a:solidFill>
              </a:rPr>
              <a:t> </a:t>
            </a:r>
            <a:r>
              <a:rPr lang="en-US" dirty="0" err="1">
                <a:solidFill>
                  <a:schemeClr val="accent1"/>
                </a:solidFill>
              </a:rPr>
              <a:t>према</a:t>
            </a:r>
            <a:r>
              <a:rPr lang="en-US" dirty="0">
                <a:solidFill>
                  <a:schemeClr val="accent1"/>
                </a:solidFill>
              </a:rPr>
              <a:t> </a:t>
            </a:r>
            <a:r>
              <a:rPr lang="en-US" dirty="0" err="1">
                <a:solidFill>
                  <a:schemeClr val="accent1"/>
                </a:solidFill>
              </a:rPr>
              <a:t>трећем</a:t>
            </a:r>
            <a:r>
              <a:rPr lang="en-US" dirty="0">
                <a:solidFill>
                  <a:schemeClr val="accent1"/>
                </a:solidFill>
              </a:rPr>
              <a:t> </a:t>
            </a:r>
            <a:r>
              <a:rPr lang="en-US" dirty="0" err="1">
                <a:solidFill>
                  <a:schemeClr val="accent1"/>
                </a:solidFill>
              </a:rPr>
              <a:t>лицу</a:t>
            </a:r>
            <a:r>
              <a:rPr lang="en-US" dirty="0">
                <a:solidFill>
                  <a:schemeClr val="accent1"/>
                </a:solidFill>
              </a:rPr>
              <a:t> </a:t>
            </a:r>
            <a:r>
              <a:rPr lang="en-US" dirty="0" err="1">
                <a:solidFill>
                  <a:schemeClr val="accent1"/>
                </a:solidFill>
              </a:rPr>
              <a:t>које</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тим</a:t>
            </a:r>
            <a:r>
              <a:rPr lang="en-US" dirty="0">
                <a:solidFill>
                  <a:schemeClr val="accent1"/>
                </a:solidFill>
              </a:rPr>
              <a:t> </a:t>
            </a:r>
            <a:r>
              <a:rPr lang="en-US" dirty="0" err="1">
                <a:solidFill>
                  <a:schemeClr val="accent1"/>
                </a:solidFill>
              </a:rPr>
              <a:t>правом</a:t>
            </a:r>
            <a:r>
              <a:rPr lang="en-US" dirty="0">
                <a:solidFill>
                  <a:schemeClr val="accent1"/>
                </a:solidFill>
              </a:rPr>
              <a:t> </a:t>
            </a:r>
            <a:r>
              <a:rPr lang="en-US" dirty="0" err="1">
                <a:solidFill>
                  <a:schemeClr val="accent1"/>
                </a:solidFill>
              </a:rPr>
              <a:t>обезбеђено</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дан</a:t>
            </a:r>
            <a:r>
              <a:rPr lang="en-US" dirty="0">
                <a:solidFill>
                  <a:schemeClr val="accent1"/>
                </a:solidFill>
              </a:rPr>
              <a:t> </a:t>
            </a:r>
            <a:r>
              <a:rPr lang="en-US" dirty="0" err="1">
                <a:solidFill>
                  <a:schemeClr val="accent1"/>
                </a:solidFill>
              </a:rPr>
              <a:t>отварања</a:t>
            </a:r>
            <a:r>
              <a:rPr lang="en-US" dirty="0">
                <a:solidFill>
                  <a:schemeClr val="accent1"/>
                </a:solidFill>
              </a:rPr>
              <a:t> </a:t>
            </a:r>
            <a:r>
              <a:rPr lang="en-US" dirty="0" err="1">
                <a:solidFill>
                  <a:schemeClr val="accent1"/>
                </a:solidFill>
              </a:rPr>
              <a:t>стечајног</a:t>
            </a:r>
            <a:r>
              <a:rPr lang="en-US" dirty="0">
                <a:solidFill>
                  <a:schemeClr val="accent1"/>
                </a:solidFill>
              </a:rPr>
              <a:t> </a:t>
            </a:r>
            <a:r>
              <a:rPr lang="en-US" dirty="0" err="1">
                <a:solidFill>
                  <a:schemeClr val="accent1"/>
                </a:solidFill>
              </a:rPr>
              <a:t>поступка</a:t>
            </a:r>
            <a:r>
              <a:rPr lang="en-US" dirty="0">
                <a:solidFill>
                  <a:schemeClr val="accent1"/>
                </a:solidFill>
              </a:rPr>
              <a:t>, </a:t>
            </a:r>
            <a:r>
              <a:rPr lang="en-US" dirty="0" err="1">
                <a:solidFill>
                  <a:schemeClr val="accent1"/>
                </a:solidFill>
              </a:rPr>
              <a:t>чиме</a:t>
            </a:r>
            <a:r>
              <a:rPr lang="en-US" dirty="0">
                <a:solidFill>
                  <a:schemeClr val="accent1"/>
                </a:solidFill>
              </a:rPr>
              <a:t> </a:t>
            </a:r>
            <a:r>
              <a:rPr lang="en-US" dirty="0" err="1">
                <a:solidFill>
                  <a:schemeClr val="accent1"/>
                </a:solidFill>
              </a:rPr>
              <a:t>стичу</a:t>
            </a:r>
            <a:r>
              <a:rPr lang="en-US" dirty="0">
                <a:solidFill>
                  <a:schemeClr val="accent1"/>
                </a:solidFill>
              </a:rPr>
              <a:t> </a:t>
            </a:r>
            <a:r>
              <a:rPr lang="en-US" dirty="0" err="1">
                <a:solidFill>
                  <a:schemeClr val="accent1"/>
                </a:solidFill>
              </a:rPr>
              <a:t>својство</a:t>
            </a:r>
            <a:r>
              <a:rPr lang="en-US" dirty="0">
                <a:solidFill>
                  <a:schemeClr val="accent1"/>
                </a:solidFill>
              </a:rPr>
              <a:t> </a:t>
            </a:r>
            <a:r>
              <a:rPr lang="en-US" dirty="0" err="1">
                <a:solidFill>
                  <a:schemeClr val="accent1"/>
                </a:solidFill>
              </a:rPr>
              <a:t>странке</a:t>
            </a:r>
            <a:r>
              <a:rPr lang="en-US" dirty="0">
                <a:solidFill>
                  <a:schemeClr val="accent1"/>
                </a:solidFill>
              </a:rPr>
              <a:t>.</a:t>
            </a:r>
          </a:p>
          <a:p>
            <a:pPr algn="just"/>
            <a:r>
              <a:rPr lang="sr-Cyrl-RS" dirty="0">
                <a:solidFill>
                  <a:schemeClr val="accent1"/>
                </a:solidFill>
              </a:rPr>
              <a:t>Након продаје имовине стечајног дужника која је била оптрећена заложним правом стечајни судија по сили Закона доноси посебно решење из члана 133. став 12. Закона о стечају </a:t>
            </a:r>
            <a:r>
              <a:rPr lang="en-US" dirty="0" err="1">
                <a:solidFill>
                  <a:schemeClr val="accent1"/>
                </a:solidFill>
              </a:rPr>
              <a:t>којим</a:t>
            </a:r>
            <a:r>
              <a:rPr lang="en-US" dirty="0">
                <a:solidFill>
                  <a:schemeClr val="accent1"/>
                </a:solidFill>
              </a:rPr>
              <a:t>  </a:t>
            </a:r>
            <a:r>
              <a:rPr lang="en-US" dirty="0" err="1">
                <a:solidFill>
                  <a:schemeClr val="accent1"/>
                </a:solidFill>
              </a:rPr>
              <a:t>констатује</a:t>
            </a:r>
            <a:r>
              <a:rPr lang="en-US" dirty="0">
                <a:solidFill>
                  <a:schemeClr val="accent1"/>
                </a:solidFill>
              </a:rPr>
              <a:t> </a:t>
            </a:r>
            <a:r>
              <a:rPr lang="en-US" dirty="0" err="1">
                <a:solidFill>
                  <a:schemeClr val="accent1"/>
                </a:solidFill>
              </a:rPr>
              <a:t>да</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продаја</a:t>
            </a:r>
            <a:r>
              <a:rPr lang="en-US" dirty="0">
                <a:solidFill>
                  <a:schemeClr val="accent1"/>
                </a:solidFill>
              </a:rPr>
              <a:t> </a:t>
            </a:r>
            <a:r>
              <a:rPr lang="en-US" dirty="0" err="1">
                <a:solidFill>
                  <a:schemeClr val="accent1"/>
                </a:solidFill>
              </a:rPr>
              <a:t>извршена</a:t>
            </a:r>
            <a:r>
              <a:rPr lang="en-US" dirty="0">
                <a:solidFill>
                  <a:schemeClr val="accent1"/>
                </a:solidFill>
              </a:rPr>
              <a:t> и </a:t>
            </a:r>
            <a:r>
              <a:rPr lang="en-US" dirty="0" err="1">
                <a:solidFill>
                  <a:schemeClr val="accent1"/>
                </a:solidFill>
              </a:rPr>
              <a:t>наложе</a:t>
            </a:r>
            <a:r>
              <a:rPr lang="en-US" dirty="0">
                <a:solidFill>
                  <a:schemeClr val="accent1"/>
                </a:solidFill>
              </a:rPr>
              <a:t> </a:t>
            </a:r>
            <a:r>
              <a:rPr lang="en-US" dirty="0" err="1">
                <a:solidFill>
                  <a:schemeClr val="accent1"/>
                </a:solidFill>
              </a:rPr>
              <a:t>одговарајућем</a:t>
            </a:r>
            <a:r>
              <a:rPr lang="en-US" dirty="0">
                <a:solidFill>
                  <a:schemeClr val="accent1"/>
                </a:solidFill>
              </a:rPr>
              <a:t> </a:t>
            </a:r>
            <a:r>
              <a:rPr lang="en-US" dirty="0" err="1">
                <a:solidFill>
                  <a:schemeClr val="accent1"/>
                </a:solidFill>
              </a:rPr>
              <a:t>регистру</a:t>
            </a:r>
            <a:r>
              <a:rPr lang="en-US" dirty="0">
                <a:solidFill>
                  <a:schemeClr val="accent1"/>
                </a:solidFill>
              </a:rPr>
              <a:t> </a:t>
            </a:r>
            <a:r>
              <a:rPr lang="en-US" dirty="0" err="1">
                <a:solidFill>
                  <a:schemeClr val="accent1"/>
                </a:solidFill>
              </a:rPr>
              <a:t>упис</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својине</a:t>
            </a:r>
            <a:r>
              <a:rPr lang="en-US" dirty="0">
                <a:solidFill>
                  <a:schemeClr val="accent1"/>
                </a:solidFill>
              </a:rPr>
              <a:t> и </a:t>
            </a:r>
            <a:r>
              <a:rPr lang="en-US" dirty="0" err="1">
                <a:solidFill>
                  <a:schemeClr val="accent1"/>
                </a:solidFill>
              </a:rPr>
              <a:t>брисање</a:t>
            </a:r>
            <a:r>
              <a:rPr lang="en-US" dirty="0">
                <a:solidFill>
                  <a:schemeClr val="accent1"/>
                </a:solidFill>
              </a:rPr>
              <a:t> </a:t>
            </a:r>
            <a:r>
              <a:rPr lang="en-US" dirty="0" err="1">
                <a:solidFill>
                  <a:schemeClr val="accent1"/>
                </a:solidFill>
              </a:rPr>
              <a:t>терета</a:t>
            </a:r>
            <a:r>
              <a:rPr lang="en-US" dirty="0">
                <a:solidFill>
                  <a:schemeClr val="accent1"/>
                </a:solidFill>
              </a:rPr>
              <a:t> </a:t>
            </a:r>
            <a:r>
              <a:rPr lang="en-US" dirty="0" err="1">
                <a:solidFill>
                  <a:schemeClr val="accent1"/>
                </a:solidFill>
              </a:rPr>
              <a:t>насталих</a:t>
            </a:r>
            <a:r>
              <a:rPr lang="en-US" dirty="0">
                <a:solidFill>
                  <a:schemeClr val="accent1"/>
                </a:solidFill>
              </a:rPr>
              <a:t> </a:t>
            </a:r>
            <a:r>
              <a:rPr lang="en-US" dirty="0" err="1">
                <a:solidFill>
                  <a:schemeClr val="accent1"/>
                </a:solidFill>
              </a:rPr>
              <a:t>пре</a:t>
            </a:r>
            <a:r>
              <a:rPr lang="en-US" dirty="0">
                <a:solidFill>
                  <a:schemeClr val="accent1"/>
                </a:solidFill>
              </a:rPr>
              <a:t> </a:t>
            </a:r>
            <a:r>
              <a:rPr lang="en-US" dirty="0" err="1">
                <a:solidFill>
                  <a:schemeClr val="accent1"/>
                </a:solidFill>
              </a:rPr>
              <a:t>извршене</a:t>
            </a:r>
            <a:r>
              <a:rPr lang="en-US" dirty="0">
                <a:solidFill>
                  <a:schemeClr val="accent1"/>
                </a:solidFill>
              </a:rPr>
              <a:t> </a:t>
            </a:r>
            <a:r>
              <a:rPr lang="en-US" dirty="0" err="1">
                <a:solidFill>
                  <a:schemeClr val="accent1"/>
                </a:solidFill>
              </a:rPr>
              <a:t>продаје</a:t>
            </a:r>
            <a:r>
              <a:rPr lang="en-US" dirty="0">
                <a:solidFill>
                  <a:schemeClr val="accent1"/>
                </a:solidFill>
              </a:rPr>
              <a:t>, </a:t>
            </a:r>
            <a:r>
              <a:rPr lang="en-US" dirty="0" err="1">
                <a:solidFill>
                  <a:schemeClr val="accent1"/>
                </a:solidFill>
              </a:rPr>
              <a:t>односно</a:t>
            </a:r>
            <a:r>
              <a:rPr lang="en-US" dirty="0">
                <a:solidFill>
                  <a:schemeClr val="accent1"/>
                </a:solidFill>
              </a:rPr>
              <a:t> </a:t>
            </a:r>
            <a:r>
              <a:rPr lang="en-US" dirty="0" err="1">
                <a:solidFill>
                  <a:schemeClr val="accent1"/>
                </a:solidFill>
              </a:rPr>
              <a:t>упис</a:t>
            </a:r>
            <a:r>
              <a:rPr lang="en-US" dirty="0">
                <a:solidFill>
                  <a:schemeClr val="accent1"/>
                </a:solidFill>
              </a:rPr>
              <a:t> </a:t>
            </a:r>
            <a:r>
              <a:rPr lang="en-US" dirty="0" err="1">
                <a:solidFill>
                  <a:schemeClr val="accent1"/>
                </a:solidFill>
              </a:rPr>
              <a:t>других</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стечених</a:t>
            </a:r>
            <a:r>
              <a:rPr lang="en-US" dirty="0">
                <a:solidFill>
                  <a:schemeClr val="accent1"/>
                </a:solidFill>
              </a:rPr>
              <a:t> </a:t>
            </a:r>
            <a:r>
              <a:rPr lang="en-US" dirty="0" err="1">
                <a:solidFill>
                  <a:schemeClr val="accent1"/>
                </a:solidFill>
              </a:rPr>
              <a:t>продајом</a:t>
            </a:r>
            <a:r>
              <a:rPr lang="en-US" dirty="0">
                <a:solidFill>
                  <a:schemeClr val="accent1"/>
                </a:solidFill>
              </a:rPr>
              <a:t>. </a:t>
            </a:r>
            <a:r>
              <a:rPr lang="en-US" dirty="0" err="1">
                <a:solidFill>
                  <a:schemeClr val="accent1"/>
                </a:solidFill>
              </a:rPr>
              <a:t>Наведено</a:t>
            </a:r>
            <a:r>
              <a:rPr lang="en-US" dirty="0">
                <a:solidFill>
                  <a:schemeClr val="accent1"/>
                </a:solidFill>
              </a:rPr>
              <a:t> </a:t>
            </a:r>
            <a:r>
              <a:rPr lang="en-US" dirty="0" err="1">
                <a:solidFill>
                  <a:schemeClr val="accent1"/>
                </a:solidFill>
              </a:rPr>
              <a:t>решење</a:t>
            </a:r>
            <a:r>
              <a:rPr lang="en-US" dirty="0">
                <a:solidFill>
                  <a:schemeClr val="accent1"/>
                </a:solidFill>
              </a:rPr>
              <a:t> </a:t>
            </a:r>
            <a:r>
              <a:rPr lang="en-US" dirty="0" err="1">
                <a:solidFill>
                  <a:schemeClr val="accent1"/>
                </a:solidFill>
              </a:rPr>
              <a:t>са</a:t>
            </a:r>
            <a:r>
              <a:rPr lang="en-US" dirty="0">
                <a:solidFill>
                  <a:schemeClr val="accent1"/>
                </a:solidFill>
              </a:rPr>
              <a:t> </a:t>
            </a:r>
            <a:r>
              <a:rPr lang="en-US" dirty="0" err="1">
                <a:solidFill>
                  <a:schemeClr val="accent1"/>
                </a:solidFill>
              </a:rPr>
              <a:t>доказом</a:t>
            </a:r>
            <a:r>
              <a:rPr lang="en-US" dirty="0">
                <a:solidFill>
                  <a:schemeClr val="accent1"/>
                </a:solidFill>
              </a:rPr>
              <a:t> о </a:t>
            </a:r>
            <a:r>
              <a:rPr lang="en-US" dirty="0" err="1">
                <a:solidFill>
                  <a:schemeClr val="accent1"/>
                </a:solidFill>
              </a:rPr>
              <a:t>уплати</a:t>
            </a:r>
            <a:r>
              <a:rPr lang="en-US" dirty="0">
                <a:solidFill>
                  <a:schemeClr val="accent1"/>
                </a:solidFill>
              </a:rPr>
              <a:t> </a:t>
            </a:r>
            <a:r>
              <a:rPr lang="en-US" dirty="0" err="1">
                <a:solidFill>
                  <a:schemeClr val="accent1"/>
                </a:solidFill>
              </a:rPr>
              <a:t>цене</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основ</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стицање</a:t>
            </a:r>
            <a:r>
              <a:rPr lang="en-US" dirty="0">
                <a:solidFill>
                  <a:schemeClr val="accent1"/>
                </a:solidFill>
              </a:rPr>
              <a:t> и </a:t>
            </a:r>
            <a:r>
              <a:rPr lang="en-US" dirty="0" err="1">
                <a:solidFill>
                  <a:schemeClr val="accent1"/>
                </a:solidFill>
              </a:rPr>
              <a:t>упис</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својине</a:t>
            </a:r>
            <a:r>
              <a:rPr lang="en-US" dirty="0">
                <a:solidFill>
                  <a:schemeClr val="accent1"/>
                </a:solidFill>
              </a:rPr>
              <a:t> </a:t>
            </a:r>
            <a:r>
              <a:rPr lang="en-US" dirty="0" err="1">
                <a:solidFill>
                  <a:schemeClr val="accent1"/>
                </a:solidFill>
              </a:rPr>
              <a:t>купца</a:t>
            </a:r>
            <a:r>
              <a:rPr lang="en-US" dirty="0">
                <a:solidFill>
                  <a:schemeClr val="accent1"/>
                </a:solidFill>
              </a:rPr>
              <a:t>, </a:t>
            </a:r>
            <a:r>
              <a:rPr lang="en-US" dirty="0" err="1">
                <a:solidFill>
                  <a:schemeClr val="accent1"/>
                </a:solidFill>
              </a:rPr>
              <a:t>без</a:t>
            </a:r>
            <a:r>
              <a:rPr lang="en-US" dirty="0">
                <a:solidFill>
                  <a:schemeClr val="accent1"/>
                </a:solidFill>
              </a:rPr>
              <a:t> </a:t>
            </a:r>
            <a:r>
              <a:rPr lang="en-US" dirty="0" err="1">
                <a:solidFill>
                  <a:schemeClr val="accent1"/>
                </a:solidFill>
              </a:rPr>
              <a:t>обзира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раније</a:t>
            </a:r>
            <a:r>
              <a:rPr lang="en-US" dirty="0">
                <a:solidFill>
                  <a:schemeClr val="accent1"/>
                </a:solidFill>
              </a:rPr>
              <a:t> </a:t>
            </a:r>
            <a:r>
              <a:rPr lang="en-US" dirty="0" err="1">
                <a:solidFill>
                  <a:schemeClr val="accent1"/>
                </a:solidFill>
              </a:rPr>
              <a:t>уписе</a:t>
            </a:r>
            <a:r>
              <a:rPr lang="en-US" dirty="0">
                <a:solidFill>
                  <a:schemeClr val="accent1"/>
                </a:solidFill>
              </a:rPr>
              <a:t> и </a:t>
            </a:r>
            <a:r>
              <a:rPr lang="en-US" dirty="0" err="1">
                <a:solidFill>
                  <a:schemeClr val="accent1"/>
                </a:solidFill>
              </a:rPr>
              <a:t>без</a:t>
            </a:r>
            <a:r>
              <a:rPr lang="en-US" dirty="0">
                <a:solidFill>
                  <a:schemeClr val="accent1"/>
                </a:solidFill>
              </a:rPr>
              <a:t> </a:t>
            </a:r>
            <a:r>
              <a:rPr lang="en-US" dirty="0" err="1">
                <a:solidFill>
                  <a:schemeClr val="accent1"/>
                </a:solidFill>
              </a:rPr>
              <a:t>терета</a:t>
            </a:r>
            <a:r>
              <a:rPr lang="en-US" dirty="0">
                <a:solidFill>
                  <a:schemeClr val="accent1"/>
                </a:solidFill>
              </a:rPr>
              <a:t>, </a:t>
            </a:r>
            <a:r>
              <a:rPr lang="en-US" dirty="0" err="1">
                <a:solidFill>
                  <a:schemeClr val="accent1"/>
                </a:solidFill>
              </a:rPr>
              <a:t>као</a:t>
            </a:r>
            <a:r>
              <a:rPr lang="en-US" dirty="0">
                <a:solidFill>
                  <a:schemeClr val="accent1"/>
                </a:solidFill>
              </a:rPr>
              <a:t> и </a:t>
            </a:r>
            <a:r>
              <a:rPr lang="en-US" dirty="0" err="1">
                <a:solidFill>
                  <a:schemeClr val="accent1"/>
                </a:solidFill>
              </a:rPr>
              <a:t>без</a:t>
            </a:r>
            <a:r>
              <a:rPr lang="en-US" dirty="0">
                <a:solidFill>
                  <a:schemeClr val="accent1"/>
                </a:solidFill>
              </a:rPr>
              <a:t> </a:t>
            </a:r>
            <a:r>
              <a:rPr lang="en-US" dirty="0" err="1">
                <a:solidFill>
                  <a:schemeClr val="accent1"/>
                </a:solidFill>
              </a:rPr>
              <a:t>икаквих</a:t>
            </a:r>
            <a:r>
              <a:rPr lang="en-US" dirty="0">
                <a:solidFill>
                  <a:schemeClr val="accent1"/>
                </a:solidFill>
              </a:rPr>
              <a:t> </a:t>
            </a:r>
            <a:r>
              <a:rPr lang="en-US" dirty="0" err="1">
                <a:solidFill>
                  <a:schemeClr val="accent1"/>
                </a:solidFill>
              </a:rPr>
              <a:t>обавеза</a:t>
            </a:r>
            <a:r>
              <a:rPr lang="en-US" dirty="0">
                <a:solidFill>
                  <a:schemeClr val="accent1"/>
                </a:solidFill>
              </a:rPr>
              <a:t> </a:t>
            </a:r>
            <a:r>
              <a:rPr lang="en-US" dirty="0" err="1">
                <a:solidFill>
                  <a:schemeClr val="accent1"/>
                </a:solidFill>
              </a:rPr>
              <a:t>насталих</a:t>
            </a:r>
            <a:r>
              <a:rPr lang="en-US" dirty="0">
                <a:solidFill>
                  <a:schemeClr val="accent1"/>
                </a:solidFill>
              </a:rPr>
              <a:t> </a:t>
            </a:r>
            <a:r>
              <a:rPr lang="en-US" dirty="0" err="1">
                <a:solidFill>
                  <a:schemeClr val="accent1"/>
                </a:solidFill>
              </a:rPr>
              <a:t>пре</a:t>
            </a:r>
            <a:r>
              <a:rPr lang="en-US" dirty="0">
                <a:solidFill>
                  <a:schemeClr val="accent1"/>
                </a:solidFill>
              </a:rPr>
              <a:t> </a:t>
            </a:r>
            <a:r>
              <a:rPr lang="en-US" dirty="0" err="1">
                <a:solidFill>
                  <a:schemeClr val="accent1"/>
                </a:solidFill>
              </a:rPr>
              <a:t>извршене</a:t>
            </a:r>
            <a:r>
              <a:rPr lang="en-US" dirty="0">
                <a:solidFill>
                  <a:schemeClr val="accent1"/>
                </a:solidFill>
              </a:rPr>
              <a:t> </a:t>
            </a:r>
            <a:r>
              <a:rPr lang="en-US" dirty="0" err="1">
                <a:solidFill>
                  <a:schemeClr val="accent1"/>
                </a:solidFill>
              </a:rPr>
              <a:t>купопродаје</a:t>
            </a:r>
            <a:r>
              <a:rPr lang="en-US" dirty="0">
                <a:solidFill>
                  <a:schemeClr val="accent1"/>
                </a:solidFill>
              </a:rPr>
              <a:t>, </a:t>
            </a:r>
            <a:r>
              <a:rPr lang="en-US" dirty="0" err="1">
                <a:solidFill>
                  <a:schemeClr val="accent1"/>
                </a:solidFill>
              </a:rPr>
              <a:t>укључујући</a:t>
            </a:r>
            <a:r>
              <a:rPr lang="en-US" dirty="0">
                <a:solidFill>
                  <a:schemeClr val="accent1"/>
                </a:solidFill>
              </a:rPr>
              <a:t> и </a:t>
            </a:r>
            <a:r>
              <a:rPr lang="en-US" dirty="0" err="1">
                <a:solidFill>
                  <a:schemeClr val="accent1"/>
                </a:solidFill>
              </a:rPr>
              <a:t>пореске</a:t>
            </a:r>
            <a:r>
              <a:rPr lang="en-US" dirty="0">
                <a:solidFill>
                  <a:schemeClr val="accent1"/>
                </a:solidFill>
              </a:rPr>
              <a:t> </a:t>
            </a:r>
            <a:r>
              <a:rPr lang="en-US" dirty="0" err="1">
                <a:solidFill>
                  <a:schemeClr val="accent1"/>
                </a:solidFill>
              </a:rPr>
              <a:t>обавезе</a:t>
            </a:r>
            <a:r>
              <a:rPr lang="en-US" dirty="0">
                <a:solidFill>
                  <a:schemeClr val="accent1"/>
                </a:solidFill>
              </a:rPr>
              <a:t> и </a:t>
            </a:r>
            <a:r>
              <a:rPr lang="en-US" dirty="0" err="1">
                <a:solidFill>
                  <a:schemeClr val="accent1"/>
                </a:solidFill>
              </a:rPr>
              <a:t>обавезе</a:t>
            </a:r>
            <a:r>
              <a:rPr lang="en-US" dirty="0">
                <a:solidFill>
                  <a:schemeClr val="accent1"/>
                </a:solidFill>
              </a:rPr>
              <a:t> </a:t>
            </a:r>
            <a:r>
              <a:rPr lang="en-US" dirty="0" err="1">
                <a:solidFill>
                  <a:schemeClr val="accent1"/>
                </a:solidFill>
              </a:rPr>
              <a:t>према</a:t>
            </a:r>
            <a:r>
              <a:rPr lang="en-US" dirty="0">
                <a:solidFill>
                  <a:schemeClr val="accent1"/>
                </a:solidFill>
              </a:rPr>
              <a:t> </a:t>
            </a:r>
            <a:r>
              <a:rPr lang="en-US" dirty="0" err="1">
                <a:solidFill>
                  <a:schemeClr val="accent1"/>
                </a:solidFill>
              </a:rPr>
              <a:t>привредним</a:t>
            </a:r>
            <a:r>
              <a:rPr lang="en-US" dirty="0">
                <a:solidFill>
                  <a:schemeClr val="accent1"/>
                </a:solidFill>
              </a:rPr>
              <a:t> </a:t>
            </a:r>
            <a:r>
              <a:rPr lang="en-US" dirty="0" err="1">
                <a:solidFill>
                  <a:schemeClr val="accent1"/>
                </a:solidFill>
              </a:rPr>
              <a:t>субјектима</a:t>
            </a:r>
            <a:r>
              <a:rPr lang="en-US" dirty="0">
                <a:solidFill>
                  <a:schemeClr val="accent1"/>
                </a:solidFill>
              </a:rPr>
              <a:t> </a:t>
            </a:r>
            <a:r>
              <a:rPr lang="en-US" dirty="0" err="1">
                <a:solidFill>
                  <a:schemeClr val="accent1"/>
                </a:solidFill>
              </a:rPr>
              <a:t>пружаоцима</a:t>
            </a:r>
            <a:r>
              <a:rPr lang="en-US" dirty="0">
                <a:solidFill>
                  <a:schemeClr val="accent1"/>
                </a:solidFill>
              </a:rPr>
              <a:t> </a:t>
            </a:r>
            <a:r>
              <a:rPr lang="en-US" dirty="0" err="1">
                <a:solidFill>
                  <a:schemeClr val="accent1"/>
                </a:solidFill>
              </a:rPr>
              <a:t>услуга</a:t>
            </a:r>
            <a:r>
              <a:rPr lang="en-US" dirty="0">
                <a:solidFill>
                  <a:schemeClr val="accent1"/>
                </a:solidFill>
              </a:rPr>
              <a:t> </a:t>
            </a:r>
            <a:r>
              <a:rPr lang="en-US" dirty="0" err="1">
                <a:solidFill>
                  <a:schemeClr val="accent1"/>
                </a:solidFill>
              </a:rPr>
              <a:t>од</a:t>
            </a:r>
            <a:r>
              <a:rPr lang="en-US" dirty="0">
                <a:solidFill>
                  <a:schemeClr val="accent1"/>
                </a:solidFill>
              </a:rPr>
              <a:t> </a:t>
            </a:r>
            <a:r>
              <a:rPr lang="en-US" dirty="0" err="1">
                <a:solidFill>
                  <a:schemeClr val="accent1"/>
                </a:solidFill>
              </a:rPr>
              <a:t>општег</a:t>
            </a:r>
            <a:r>
              <a:rPr lang="en-US" dirty="0">
                <a:solidFill>
                  <a:schemeClr val="accent1"/>
                </a:solidFill>
              </a:rPr>
              <a:t> </a:t>
            </a:r>
            <a:r>
              <a:rPr lang="en-US" dirty="0" err="1">
                <a:solidFill>
                  <a:schemeClr val="accent1"/>
                </a:solidFill>
              </a:rPr>
              <a:t>интереса</a:t>
            </a:r>
            <a:r>
              <a:rPr lang="en-US" dirty="0">
                <a:solidFill>
                  <a:schemeClr val="accent1"/>
                </a:solidFill>
              </a:rPr>
              <a:t> </a:t>
            </a:r>
            <a:r>
              <a:rPr lang="en-US" dirty="0" err="1">
                <a:solidFill>
                  <a:schemeClr val="accent1"/>
                </a:solidFill>
              </a:rPr>
              <a:t>које</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односе</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купљену</a:t>
            </a:r>
            <a:r>
              <a:rPr lang="en-US" dirty="0">
                <a:solidFill>
                  <a:schemeClr val="accent1"/>
                </a:solidFill>
              </a:rPr>
              <a:t> </a:t>
            </a:r>
            <a:r>
              <a:rPr lang="en-US" dirty="0" err="1">
                <a:solidFill>
                  <a:schemeClr val="accent1"/>
                </a:solidFill>
              </a:rPr>
              <a:t>имовину</a:t>
            </a:r>
            <a:r>
              <a:rPr lang="sr-Cyrl-RS" dirty="0">
                <a:solidFill>
                  <a:schemeClr val="accent1"/>
                </a:solidFill>
              </a:rPr>
              <a:t>.</a:t>
            </a:r>
            <a:endParaRPr lang="en-US" dirty="0">
              <a:solidFill>
                <a:schemeClr val="accent1"/>
              </a:solidFill>
            </a:endParaRPr>
          </a:p>
          <a:p>
            <a:pPr algn="just"/>
            <a:r>
              <a:rPr lang="sr-Cyrl-RS" dirty="0">
                <a:solidFill>
                  <a:schemeClr val="accent1"/>
                </a:solidFill>
              </a:rPr>
              <a:t> </a:t>
            </a:r>
            <a:endParaRPr lang="en-US" dirty="0">
              <a:solidFill>
                <a:schemeClr val="accent1"/>
              </a:solidFill>
            </a:endParaRPr>
          </a:p>
          <a:p>
            <a:endParaRPr lang="en-US" dirty="0"/>
          </a:p>
        </p:txBody>
      </p:sp>
    </p:spTree>
    <p:extLst>
      <p:ext uri="{BB962C8B-B14F-4D97-AF65-F5344CB8AC3E}">
        <p14:creationId xmlns:p14="http://schemas.microsoft.com/office/powerpoint/2010/main" val="9576034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593668"/>
          </a:xfrm>
        </p:spPr>
        <p:txBody>
          <a:bodyPr>
            <a:normAutofit/>
          </a:bodyPr>
          <a:lstStyle/>
          <a:p>
            <a:pPr algn="ctr"/>
            <a:r>
              <a:rPr lang="sr-Cyrl-RS" b="1" dirty="0" smtClean="0"/>
              <a:t>Аутор:</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lstStyle/>
          <a:p>
            <a:pPr algn="ctr"/>
            <a:r>
              <a:rPr lang="sr-Cyrl-RS" sz="6600" dirty="0">
                <a:solidFill>
                  <a:schemeClr val="accent1"/>
                </a:solidFill>
              </a:rPr>
              <a:t>Михајло </a:t>
            </a:r>
            <a:r>
              <a:rPr lang="sr-Cyrl-RS" sz="6600" dirty="0" smtClean="0">
                <a:solidFill>
                  <a:schemeClr val="accent1"/>
                </a:solidFill>
              </a:rPr>
              <a:t>Р. Срдић</a:t>
            </a:r>
            <a:endParaRPr lang="en-US" sz="6600" dirty="0">
              <a:solidFill>
                <a:schemeClr val="accent1"/>
              </a:solidFill>
            </a:endParaRPr>
          </a:p>
          <a:p>
            <a:pPr algn="ctr"/>
            <a:r>
              <a:rPr lang="sr-Cyrl-RS" sz="6600" dirty="0">
                <a:solidFill>
                  <a:schemeClr val="accent1"/>
                </a:solidFill>
              </a:rPr>
              <a:t>адвокат </a:t>
            </a:r>
            <a:endParaRPr lang="en-US" sz="6600" dirty="0">
              <a:solidFill>
                <a:schemeClr val="accent1"/>
              </a:solidFill>
            </a:endParaRPr>
          </a:p>
          <a:p>
            <a:endParaRPr lang="en-US" dirty="0"/>
          </a:p>
        </p:txBody>
      </p:sp>
    </p:spTree>
    <p:extLst>
      <p:ext uri="{BB962C8B-B14F-4D97-AF65-F5344CB8AC3E}">
        <p14:creationId xmlns:p14="http://schemas.microsoft.com/office/powerpoint/2010/main" val="368007661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70"/>
            <a:ext cx="8596668" cy="827314"/>
          </a:xfrm>
        </p:spPr>
        <p:txBody>
          <a:bodyPr/>
          <a:lstStyle/>
          <a:p>
            <a:r>
              <a:rPr lang="sr-Latn-RS" b="1" dirty="0"/>
              <a:t>II </a:t>
            </a:r>
            <a:r>
              <a:rPr lang="sr-Cyrl-RS" b="1" dirty="0"/>
              <a:t>Појам катастра непокретности </a:t>
            </a:r>
            <a:endParaRPr lang="en-US" dirty="0"/>
          </a:p>
        </p:txBody>
      </p:sp>
      <p:sp>
        <p:nvSpPr>
          <p:cNvPr id="7" name="Text Placeholder 6"/>
          <p:cNvSpPr>
            <a:spLocks noGrp="1"/>
          </p:cNvSpPr>
          <p:nvPr>
            <p:ph type="body" idx="1"/>
          </p:nvPr>
        </p:nvSpPr>
        <p:spPr>
          <a:xfrm>
            <a:off x="677335" y="1506583"/>
            <a:ext cx="8596668" cy="4754880"/>
          </a:xfrm>
        </p:spPr>
        <p:txBody>
          <a:bodyPr>
            <a:normAutofit fontScale="92500" lnSpcReduction="20000"/>
          </a:bodyPr>
          <a:lstStyle/>
          <a:p>
            <a:pPr algn="just"/>
            <a:r>
              <a:rPr lang="sr-Cyrl-RS" dirty="0">
                <a:solidFill>
                  <a:schemeClr val="accent1"/>
                </a:solidFill>
              </a:rPr>
              <a:t>Поред стварних права предмет уписа у катастар непокретности могу бити и одређена облигациона права као што су у</a:t>
            </a:r>
            <a:r>
              <a:rPr lang="en-US" dirty="0" err="1">
                <a:solidFill>
                  <a:schemeClr val="accent1"/>
                </a:solidFill>
              </a:rPr>
              <a:t>говорно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прече</a:t>
            </a:r>
            <a:r>
              <a:rPr lang="en-US" dirty="0">
                <a:solidFill>
                  <a:schemeClr val="accent1"/>
                </a:solidFill>
              </a:rPr>
              <a:t> </a:t>
            </a:r>
            <a:r>
              <a:rPr lang="en-US" dirty="0" err="1">
                <a:solidFill>
                  <a:schemeClr val="accent1"/>
                </a:solidFill>
              </a:rPr>
              <a:t>куповине</a:t>
            </a:r>
            <a:r>
              <a:rPr lang="en-US" dirty="0">
                <a:solidFill>
                  <a:schemeClr val="accent1"/>
                </a:solidFill>
              </a:rPr>
              <a:t>, </a:t>
            </a:r>
            <a:r>
              <a:rPr lang="en-US" dirty="0" err="1">
                <a:solidFill>
                  <a:schemeClr val="accent1"/>
                </a:solidFill>
              </a:rPr>
              <a:t>закуп</a:t>
            </a:r>
            <a:r>
              <a:rPr lang="en-US" dirty="0">
                <a:solidFill>
                  <a:schemeClr val="accent1"/>
                </a:solidFill>
              </a:rPr>
              <a:t> и </a:t>
            </a:r>
            <a:r>
              <a:rPr lang="en-US" dirty="0" err="1">
                <a:solidFill>
                  <a:schemeClr val="accent1"/>
                </a:solidFill>
              </a:rPr>
              <a:t>друга</a:t>
            </a:r>
            <a:r>
              <a:rPr lang="en-US" dirty="0">
                <a:solidFill>
                  <a:schemeClr val="accent1"/>
                </a:solidFill>
              </a:rPr>
              <a:t> </a:t>
            </a:r>
            <a:r>
              <a:rPr lang="en-US" dirty="0" err="1">
                <a:solidFill>
                  <a:schemeClr val="accent1"/>
                </a:solidFill>
              </a:rPr>
              <a:t>облигациона</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r>
              <a:rPr lang="en-US" dirty="0" err="1">
                <a:solidFill>
                  <a:schemeClr val="accent1"/>
                </a:solidFill>
              </a:rPr>
              <a:t>чији</a:t>
            </a:r>
            <a:r>
              <a:rPr lang="en-US" dirty="0">
                <a:solidFill>
                  <a:schemeClr val="accent1"/>
                </a:solidFill>
              </a:rPr>
              <a:t> </a:t>
            </a:r>
            <a:r>
              <a:rPr lang="en-US" dirty="0" err="1">
                <a:solidFill>
                  <a:schemeClr val="accent1"/>
                </a:solidFill>
              </a:rPr>
              <a:t>упис</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предвиђен</a:t>
            </a:r>
            <a:r>
              <a:rPr lang="en-US" dirty="0">
                <a:solidFill>
                  <a:schemeClr val="accent1"/>
                </a:solidFill>
              </a:rPr>
              <a:t> </a:t>
            </a:r>
            <a:r>
              <a:rPr lang="en-US" dirty="0" err="1">
                <a:solidFill>
                  <a:schemeClr val="accent1"/>
                </a:solidFill>
              </a:rPr>
              <a:t>законом</a:t>
            </a:r>
            <a:r>
              <a:rPr lang="sr-Cyrl-RS" dirty="0">
                <a:solidFill>
                  <a:schemeClr val="accent1"/>
                </a:solidFill>
              </a:rPr>
              <a:t>.</a:t>
            </a:r>
            <a:endParaRPr lang="en-US" dirty="0">
              <a:solidFill>
                <a:schemeClr val="accent1"/>
              </a:solidFill>
            </a:endParaRPr>
          </a:p>
          <a:p>
            <a:pPr algn="just"/>
            <a:r>
              <a:rPr lang="sr-Cyrl-RS" dirty="0">
                <a:solidFill>
                  <a:schemeClr val="accent1"/>
                </a:solidFill>
              </a:rPr>
              <a:t>Катастар непокретности по својој садржини се састоји од  </a:t>
            </a:r>
            <a:r>
              <a:rPr lang="sr-Cyrl-RS" b="1" dirty="0">
                <a:solidFill>
                  <a:schemeClr val="accent1"/>
                </a:solidFill>
              </a:rPr>
              <a:t>елабората премера, збирке исправа и базе података катастра непокретности</a:t>
            </a:r>
            <a:r>
              <a:rPr lang="sr-Cyrl-RS" dirty="0">
                <a:solidFill>
                  <a:schemeClr val="accent1"/>
                </a:solidFill>
              </a:rPr>
              <a:t>. </a:t>
            </a:r>
            <a:r>
              <a:rPr lang="en-US" dirty="0" err="1">
                <a:solidFill>
                  <a:schemeClr val="accent1"/>
                </a:solidFill>
              </a:rPr>
              <a:t>Елаборат</a:t>
            </a:r>
            <a:r>
              <a:rPr lang="en-US" dirty="0">
                <a:solidFill>
                  <a:schemeClr val="accent1"/>
                </a:solidFill>
              </a:rPr>
              <a:t> </a:t>
            </a:r>
            <a:r>
              <a:rPr lang="en-US" dirty="0" err="1">
                <a:solidFill>
                  <a:schemeClr val="accent1"/>
                </a:solidFill>
              </a:rPr>
              <a:t>премера</a:t>
            </a:r>
            <a:r>
              <a:rPr lang="en-US" dirty="0">
                <a:solidFill>
                  <a:schemeClr val="accent1"/>
                </a:solidFill>
              </a:rPr>
              <a:t> </a:t>
            </a:r>
            <a:r>
              <a:rPr lang="en-US" dirty="0" err="1">
                <a:solidFill>
                  <a:schemeClr val="accent1"/>
                </a:solidFill>
              </a:rPr>
              <a:t>јесте</a:t>
            </a:r>
            <a:r>
              <a:rPr lang="en-US" dirty="0">
                <a:solidFill>
                  <a:schemeClr val="accent1"/>
                </a:solidFill>
              </a:rPr>
              <a:t> </a:t>
            </a:r>
            <a:r>
              <a:rPr lang="en-US" dirty="0" err="1">
                <a:solidFill>
                  <a:schemeClr val="accent1"/>
                </a:solidFill>
              </a:rPr>
              <a:t>скуп</a:t>
            </a:r>
            <a:r>
              <a:rPr lang="en-US" dirty="0">
                <a:solidFill>
                  <a:schemeClr val="accent1"/>
                </a:solidFill>
              </a:rPr>
              <a:t> </a:t>
            </a:r>
            <a:r>
              <a:rPr lang="en-US" dirty="0" err="1">
                <a:solidFill>
                  <a:schemeClr val="accent1"/>
                </a:solidFill>
              </a:rPr>
              <a:t>докумената</a:t>
            </a:r>
            <a:r>
              <a:rPr lang="en-US" dirty="0">
                <a:solidFill>
                  <a:schemeClr val="accent1"/>
                </a:solidFill>
              </a:rPr>
              <a:t> и </a:t>
            </a:r>
            <a:r>
              <a:rPr lang="en-US" dirty="0" err="1">
                <a:solidFill>
                  <a:schemeClr val="accent1"/>
                </a:solidFill>
              </a:rPr>
              <a:t>података</a:t>
            </a:r>
            <a:r>
              <a:rPr lang="en-US" dirty="0">
                <a:solidFill>
                  <a:schemeClr val="accent1"/>
                </a:solidFill>
              </a:rPr>
              <a:t> </a:t>
            </a:r>
            <a:r>
              <a:rPr lang="en-US" dirty="0" err="1">
                <a:solidFill>
                  <a:schemeClr val="accent1"/>
                </a:solidFill>
              </a:rPr>
              <a:t>насталих</a:t>
            </a:r>
            <a:r>
              <a:rPr lang="en-US" dirty="0">
                <a:solidFill>
                  <a:schemeClr val="accent1"/>
                </a:solidFill>
              </a:rPr>
              <a:t> у </a:t>
            </a:r>
            <a:r>
              <a:rPr lang="en-US" dirty="0" err="1">
                <a:solidFill>
                  <a:schemeClr val="accent1"/>
                </a:solidFill>
              </a:rPr>
              <a:t>поступку</a:t>
            </a:r>
            <a:r>
              <a:rPr lang="en-US" dirty="0">
                <a:solidFill>
                  <a:schemeClr val="accent1"/>
                </a:solidFill>
              </a:rPr>
              <a:t> </a:t>
            </a:r>
            <a:r>
              <a:rPr lang="en-US" dirty="0" err="1">
                <a:solidFill>
                  <a:schemeClr val="accent1"/>
                </a:solidFill>
              </a:rPr>
              <a:t>пројектовања</a:t>
            </a:r>
            <a:r>
              <a:rPr lang="en-US" dirty="0">
                <a:solidFill>
                  <a:schemeClr val="accent1"/>
                </a:solidFill>
              </a:rPr>
              <a:t> и </a:t>
            </a:r>
            <a:r>
              <a:rPr lang="en-US" dirty="0" err="1">
                <a:solidFill>
                  <a:schemeClr val="accent1"/>
                </a:solidFill>
              </a:rPr>
              <a:t>реализације</a:t>
            </a:r>
            <a:r>
              <a:rPr lang="en-US" dirty="0">
                <a:solidFill>
                  <a:schemeClr val="accent1"/>
                </a:solidFill>
              </a:rPr>
              <a:t> </a:t>
            </a:r>
            <a:r>
              <a:rPr lang="en-US" dirty="0" err="1">
                <a:solidFill>
                  <a:schemeClr val="accent1"/>
                </a:solidFill>
              </a:rPr>
              <a:t>катастарског</a:t>
            </a:r>
            <a:r>
              <a:rPr lang="en-US" dirty="0">
                <a:solidFill>
                  <a:schemeClr val="accent1"/>
                </a:solidFill>
              </a:rPr>
              <a:t> </a:t>
            </a:r>
            <a:r>
              <a:rPr lang="en-US" dirty="0" err="1">
                <a:solidFill>
                  <a:schemeClr val="accent1"/>
                </a:solidFill>
              </a:rPr>
              <a:t>премера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основу</a:t>
            </a:r>
            <a:r>
              <a:rPr lang="en-US" dirty="0">
                <a:solidFill>
                  <a:schemeClr val="accent1"/>
                </a:solidFill>
              </a:rPr>
              <a:t> </a:t>
            </a:r>
            <a:r>
              <a:rPr lang="en-US" dirty="0" err="1">
                <a:solidFill>
                  <a:schemeClr val="accent1"/>
                </a:solidFill>
              </a:rPr>
              <a:t>којих</a:t>
            </a:r>
            <a:r>
              <a:rPr lang="en-US" dirty="0">
                <a:solidFill>
                  <a:schemeClr val="accent1"/>
                </a:solidFill>
              </a:rPr>
              <a:t> </a:t>
            </a:r>
            <a:r>
              <a:rPr lang="en-US" dirty="0" err="1">
                <a:solidFill>
                  <a:schemeClr val="accent1"/>
                </a:solidFill>
              </a:rPr>
              <a:t>се</a:t>
            </a:r>
            <a:r>
              <a:rPr lang="en-US" dirty="0">
                <a:solidFill>
                  <a:schemeClr val="accent1"/>
                </a:solidFill>
              </a:rPr>
              <a:t> </a:t>
            </a:r>
            <a:r>
              <a:rPr lang="en-US" dirty="0" err="1">
                <a:solidFill>
                  <a:schemeClr val="accent1"/>
                </a:solidFill>
              </a:rPr>
              <a:t>оснива</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обнавља</a:t>
            </a:r>
            <a:r>
              <a:rPr lang="en-US" dirty="0">
                <a:solidFill>
                  <a:schemeClr val="accent1"/>
                </a:solidFill>
              </a:rPr>
              <a:t> </a:t>
            </a:r>
            <a:r>
              <a:rPr lang="en-US" dirty="0" err="1">
                <a:solidFill>
                  <a:schemeClr val="accent1"/>
                </a:solidFill>
              </a:rPr>
              <a:t>катастар</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r>
              <a:rPr lang="en-US" dirty="0" err="1">
                <a:solidFill>
                  <a:schemeClr val="accent1"/>
                </a:solidFill>
              </a:rPr>
              <a:t>Збирка</a:t>
            </a:r>
            <a:r>
              <a:rPr lang="en-US" dirty="0">
                <a:solidFill>
                  <a:schemeClr val="accent1"/>
                </a:solidFill>
              </a:rPr>
              <a:t> </a:t>
            </a:r>
            <a:r>
              <a:rPr lang="en-US" dirty="0" err="1">
                <a:solidFill>
                  <a:schemeClr val="accent1"/>
                </a:solidFill>
              </a:rPr>
              <a:t>исправа</a:t>
            </a:r>
            <a:r>
              <a:rPr lang="en-US" dirty="0">
                <a:solidFill>
                  <a:schemeClr val="accent1"/>
                </a:solidFill>
              </a:rPr>
              <a:t> </a:t>
            </a:r>
            <a:r>
              <a:rPr lang="en-US" dirty="0" err="1">
                <a:solidFill>
                  <a:schemeClr val="accent1"/>
                </a:solidFill>
              </a:rPr>
              <a:t>јесте</a:t>
            </a:r>
            <a:r>
              <a:rPr lang="en-US" dirty="0">
                <a:solidFill>
                  <a:schemeClr val="accent1"/>
                </a:solidFill>
              </a:rPr>
              <a:t> </a:t>
            </a:r>
            <a:r>
              <a:rPr lang="en-US" dirty="0" err="1">
                <a:solidFill>
                  <a:schemeClr val="accent1"/>
                </a:solidFill>
              </a:rPr>
              <a:t>скуп</a:t>
            </a:r>
            <a:r>
              <a:rPr lang="en-US" dirty="0">
                <a:solidFill>
                  <a:schemeClr val="accent1"/>
                </a:solidFill>
              </a:rPr>
              <a:t> </a:t>
            </a:r>
            <a:r>
              <a:rPr lang="en-US" dirty="0" err="1">
                <a:solidFill>
                  <a:schemeClr val="accent1"/>
                </a:solidFill>
              </a:rPr>
              <a:t>исправа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основу</a:t>
            </a:r>
            <a:r>
              <a:rPr lang="en-US" dirty="0">
                <a:solidFill>
                  <a:schemeClr val="accent1"/>
                </a:solidFill>
              </a:rPr>
              <a:t> </a:t>
            </a:r>
            <a:r>
              <a:rPr lang="en-US" dirty="0" err="1">
                <a:solidFill>
                  <a:schemeClr val="accent1"/>
                </a:solidFill>
              </a:rPr>
              <a:t>којих</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извршен</a:t>
            </a:r>
            <a:r>
              <a:rPr lang="en-US" dirty="0">
                <a:solidFill>
                  <a:schemeClr val="accent1"/>
                </a:solidFill>
              </a:rPr>
              <a:t> </a:t>
            </a:r>
            <a:r>
              <a:rPr lang="en-US" dirty="0" err="1">
                <a:solidFill>
                  <a:schemeClr val="accent1"/>
                </a:solidFill>
              </a:rPr>
              <a:t>упис</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брисање</a:t>
            </a:r>
            <a:r>
              <a:rPr lang="en-US" dirty="0">
                <a:solidFill>
                  <a:schemeClr val="accent1"/>
                </a:solidFill>
              </a:rPr>
              <a:t> </a:t>
            </a:r>
            <a:r>
              <a:rPr lang="en-US" dirty="0" err="1">
                <a:solidFill>
                  <a:schemeClr val="accent1"/>
                </a:solidFill>
              </a:rPr>
              <a:t>уписа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непокретностима</a:t>
            </a:r>
            <a:r>
              <a:rPr lang="sr-Cyrl-RS" dirty="0">
                <a:solidFill>
                  <a:schemeClr val="accent1"/>
                </a:solidFill>
              </a:rPr>
              <a:t>. </a:t>
            </a:r>
            <a:r>
              <a:rPr lang="en-US" dirty="0" err="1">
                <a:solidFill>
                  <a:schemeClr val="accent1"/>
                </a:solidFill>
              </a:rPr>
              <a:t>База</a:t>
            </a:r>
            <a:r>
              <a:rPr lang="en-US" dirty="0">
                <a:solidFill>
                  <a:schemeClr val="accent1"/>
                </a:solidFill>
              </a:rPr>
              <a:t> </a:t>
            </a:r>
            <a:r>
              <a:rPr lang="en-US" dirty="0" err="1">
                <a:solidFill>
                  <a:schemeClr val="accent1"/>
                </a:solidFill>
              </a:rPr>
              <a:t>података</a:t>
            </a:r>
            <a:r>
              <a:rPr lang="en-US" dirty="0">
                <a:solidFill>
                  <a:schemeClr val="accent1"/>
                </a:solidFill>
              </a:rPr>
              <a:t> </a:t>
            </a:r>
            <a:r>
              <a:rPr lang="en-US" dirty="0" err="1">
                <a:solidFill>
                  <a:schemeClr val="accent1"/>
                </a:solidFill>
              </a:rPr>
              <a:t>катастра</a:t>
            </a:r>
            <a:r>
              <a:rPr lang="en-US" dirty="0">
                <a:solidFill>
                  <a:schemeClr val="accent1"/>
                </a:solidFill>
              </a:rPr>
              <a:t> </a:t>
            </a:r>
            <a:r>
              <a:rPr lang="en-US" dirty="0" err="1">
                <a:solidFill>
                  <a:schemeClr val="accent1"/>
                </a:solidFill>
              </a:rPr>
              <a:t>непокретности</a:t>
            </a:r>
            <a:r>
              <a:rPr lang="en-US" dirty="0">
                <a:solidFill>
                  <a:schemeClr val="accent1"/>
                </a:solidFill>
              </a:rPr>
              <a:t>, </a:t>
            </a:r>
            <a:r>
              <a:rPr lang="en-US" dirty="0" err="1">
                <a:solidFill>
                  <a:schemeClr val="accent1"/>
                </a:solidFill>
              </a:rPr>
              <a:t>јесте</a:t>
            </a:r>
            <a:r>
              <a:rPr lang="en-US" dirty="0">
                <a:solidFill>
                  <a:schemeClr val="accent1"/>
                </a:solidFill>
              </a:rPr>
              <a:t> </a:t>
            </a:r>
            <a:r>
              <a:rPr lang="en-US" dirty="0" err="1">
                <a:solidFill>
                  <a:schemeClr val="accent1"/>
                </a:solidFill>
              </a:rPr>
              <a:t>скуп</a:t>
            </a:r>
            <a:r>
              <a:rPr lang="en-US" dirty="0">
                <a:solidFill>
                  <a:schemeClr val="accent1"/>
                </a:solidFill>
              </a:rPr>
              <a:t> </a:t>
            </a:r>
            <a:r>
              <a:rPr lang="en-US" dirty="0" err="1">
                <a:solidFill>
                  <a:schemeClr val="accent1"/>
                </a:solidFill>
              </a:rPr>
              <a:t>геопросторних</a:t>
            </a:r>
            <a:r>
              <a:rPr lang="en-US" dirty="0">
                <a:solidFill>
                  <a:schemeClr val="accent1"/>
                </a:solidFill>
              </a:rPr>
              <a:t> и </a:t>
            </a:r>
            <a:r>
              <a:rPr lang="en-US" dirty="0" err="1">
                <a:solidFill>
                  <a:schemeClr val="accent1"/>
                </a:solidFill>
              </a:rPr>
              <a:t>других</a:t>
            </a:r>
            <a:r>
              <a:rPr lang="en-US" dirty="0">
                <a:solidFill>
                  <a:schemeClr val="accent1"/>
                </a:solidFill>
              </a:rPr>
              <a:t> </a:t>
            </a:r>
            <a:r>
              <a:rPr lang="en-US" dirty="0" err="1">
                <a:solidFill>
                  <a:schemeClr val="accent1"/>
                </a:solidFill>
              </a:rPr>
              <a:t>података</a:t>
            </a:r>
            <a:r>
              <a:rPr lang="en-US" dirty="0">
                <a:solidFill>
                  <a:schemeClr val="accent1"/>
                </a:solidFill>
              </a:rPr>
              <a:t> о </a:t>
            </a:r>
            <a:r>
              <a:rPr lang="en-US" dirty="0" err="1">
                <a:solidFill>
                  <a:schemeClr val="accent1"/>
                </a:solidFill>
              </a:rPr>
              <a:t>непокретностима</a:t>
            </a:r>
            <a:r>
              <a:rPr lang="en-US" dirty="0">
                <a:solidFill>
                  <a:schemeClr val="accent1"/>
                </a:solidFill>
              </a:rPr>
              <a:t>, </a:t>
            </a:r>
            <a:r>
              <a:rPr lang="en-US" dirty="0" err="1">
                <a:solidFill>
                  <a:schemeClr val="accent1"/>
                </a:solidFill>
              </a:rPr>
              <a:t>стварним</a:t>
            </a:r>
            <a:r>
              <a:rPr lang="en-US" dirty="0">
                <a:solidFill>
                  <a:schemeClr val="accent1"/>
                </a:solidFill>
              </a:rPr>
              <a:t> </a:t>
            </a:r>
            <a:r>
              <a:rPr lang="en-US" dirty="0" err="1">
                <a:solidFill>
                  <a:schemeClr val="accent1"/>
                </a:solidFill>
              </a:rPr>
              <a:t>правима</a:t>
            </a:r>
            <a:r>
              <a:rPr lang="en-US" dirty="0">
                <a:solidFill>
                  <a:schemeClr val="accent1"/>
                </a:solidFill>
              </a:rPr>
              <a:t> и </a:t>
            </a:r>
            <a:r>
              <a:rPr lang="en-US" dirty="0" err="1">
                <a:solidFill>
                  <a:schemeClr val="accent1"/>
                </a:solidFill>
              </a:rPr>
              <a:t>одређеним</a:t>
            </a:r>
            <a:r>
              <a:rPr lang="en-US" dirty="0">
                <a:solidFill>
                  <a:schemeClr val="accent1"/>
                </a:solidFill>
              </a:rPr>
              <a:t> </a:t>
            </a:r>
            <a:r>
              <a:rPr lang="en-US" dirty="0" err="1">
                <a:solidFill>
                  <a:schemeClr val="accent1"/>
                </a:solidFill>
              </a:rPr>
              <a:t>облигационим</a:t>
            </a:r>
            <a:r>
              <a:rPr lang="en-US" dirty="0">
                <a:solidFill>
                  <a:schemeClr val="accent1"/>
                </a:solidFill>
              </a:rPr>
              <a:t> </a:t>
            </a:r>
            <a:r>
              <a:rPr lang="en-US" dirty="0" err="1">
                <a:solidFill>
                  <a:schemeClr val="accent1"/>
                </a:solidFill>
              </a:rPr>
              <a:t>правима</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њима</a:t>
            </a:r>
            <a:r>
              <a:rPr lang="en-US" dirty="0">
                <a:solidFill>
                  <a:schemeClr val="accent1"/>
                </a:solidFill>
              </a:rPr>
              <a:t> </a:t>
            </a:r>
            <a:r>
              <a:rPr lang="sr-Cyrl-RS" dirty="0">
                <a:solidFill>
                  <a:schemeClr val="accent1"/>
                </a:solidFill>
              </a:rPr>
              <a:t>која садржи податке о парцелама, објектима, посебним деловима објеката, имаоцима права на непокретности. Из базе података издају се катастарски план за једну или више парцела и лист непокретности који се издаје са подацима о  непокретности и имаоцу права тј. </a:t>
            </a:r>
            <a:r>
              <a:rPr lang="en-US" dirty="0" err="1">
                <a:solidFill>
                  <a:schemeClr val="accent1"/>
                </a:solidFill>
              </a:rPr>
              <a:t>лицу</a:t>
            </a:r>
            <a:r>
              <a:rPr lang="en-US" dirty="0">
                <a:solidFill>
                  <a:schemeClr val="accent1"/>
                </a:solidFill>
              </a:rPr>
              <a:t> </a:t>
            </a:r>
            <a:r>
              <a:rPr lang="en-US" dirty="0" err="1">
                <a:solidFill>
                  <a:schemeClr val="accent1"/>
                </a:solidFill>
              </a:rPr>
              <a:t>које</a:t>
            </a:r>
            <a:r>
              <a:rPr lang="en-US" dirty="0">
                <a:solidFill>
                  <a:schemeClr val="accent1"/>
                </a:solidFill>
              </a:rPr>
              <a:t> </a:t>
            </a:r>
            <a:r>
              <a:rPr lang="en-US" dirty="0" err="1">
                <a:solidFill>
                  <a:schemeClr val="accent1"/>
                </a:solidFill>
              </a:rPr>
              <a:t>има</a:t>
            </a:r>
            <a:r>
              <a:rPr lang="en-US" dirty="0">
                <a:solidFill>
                  <a:schemeClr val="accent1"/>
                </a:solidFill>
              </a:rPr>
              <a:t> </a:t>
            </a:r>
            <a:r>
              <a:rPr lang="en-US" dirty="0" err="1">
                <a:solidFill>
                  <a:schemeClr val="accent1"/>
                </a:solidFill>
              </a:rPr>
              <a:t>својину</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катастарској</a:t>
            </a:r>
            <a:r>
              <a:rPr lang="en-US" dirty="0">
                <a:solidFill>
                  <a:schemeClr val="accent1"/>
                </a:solidFill>
              </a:rPr>
              <a:t> </a:t>
            </a:r>
            <a:r>
              <a:rPr lang="en-US" dirty="0" err="1">
                <a:solidFill>
                  <a:schemeClr val="accent1"/>
                </a:solidFill>
              </a:rPr>
              <a:t>парцели</a:t>
            </a:r>
            <a:r>
              <a:rPr lang="en-US" dirty="0">
                <a:solidFill>
                  <a:schemeClr val="accent1"/>
                </a:solidFill>
              </a:rPr>
              <a:t>, </a:t>
            </a:r>
            <a:r>
              <a:rPr lang="en-US" dirty="0" err="1">
                <a:solidFill>
                  <a:schemeClr val="accent1"/>
                </a:solidFill>
              </a:rPr>
              <a:t>објекту</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посебном</a:t>
            </a:r>
            <a:r>
              <a:rPr lang="en-US" dirty="0">
                <a:solidFill>
                  <a:schemeClr val="accent1"/>
                </a:solidFill>
              </a:rPr>
              <a:t> </a:t>
            </a:r>
            <a:r>
              <a:rPr lang="en-US" dirty="0" err="1">
                <a:solidFill>
                  <a:schemeClr val="accent1"/>
                </a:solidFill>
              </a:rPr>
              <a:t>делу</a:t>
            </a:r>
            <a:r>
              <a:rPr lang="en-US" dirty="0">
                <a:solidFill>
                  <a:schemeClr val="accent1"/>
                </a:solidFill>
              </a:rPr>
              <a:t> </a:t>
            </a:r>
            <a:r>
              <a:rPr lang="en-US" dirty="0" err="1">
                <a:solidFill>
                  <a:schemeClr val="accent1"/>
                </a:solidFill>
              </a:rPr>
              <a:t>објекта</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лице</a:t>
            </a:r>
            <a:r>
              <a:rPr lang="en-US" dirty="0">
                <a:solidFill>
                  <a:schemeClr val="accent1"/>
                </a:solidFill>
              </a:rPr>
              <a:t> </a:t>
            </a:r>
            <a:r>
              <a:rPr lang="en-US" dirty="0" err="1">
                <a:solidFill>
                  <a:schemeClr val="accent1"/>
                </a:solidFill>
              </a:rPr>
              <a:t>које</a:t>
            </a:r>
            <a:r>
              <a:rPr lang="en-US" dirty="0">
                <a:solidFill>
                  <a:schemeClr val="accent1"/>
                </a:solidFill>
              </a:rPr>
              <a:t> </a:t>
            </a:r>
            <a:r>
              <a:rPr lang="en-US" dirty="0" err="1">
                <a:solidFill>
                  <a:schemeClr val="accent1"/>
                </a:solidFill>
              </a:rPr>
              <a:t>има</a:t>
            </a:r>
            <a:r>
              <a:rPr lang="en-US" dirty="0">
                <a:solidFill>
                  <a:schemeClr val="accent1"/>
                </a:solidFill>
              </a:rPr>
              <a:t> </a:t>
            </a:r>
            <a:r>
              <a:rPr lang="en-US" dirty="0" err="1">
                <a:solidFill>
                  <a:schemeClr val="accent1"/>
                </a:solidFill>
              </a:rPr>
              <a:t>друго</a:t>
            </a:r>
            <a:r>
              <a:rPr lang="en-US" dirty="0">
                <a:solidFill>
                  <a:schemeClr val="accent1"/>
                </a:solidFill>
              </a:rPr>
              <a:t> </a:t>
            </a:r>
            <a:r>
              <a:rPr lang="en-US" dirty="0" err="1">
                <a:solidFill>
                  <a:schemeClr val="accent1"/>
                </a:solidFill>
              </a:rPr>
              <a:t>стварно</a:t>
            </a:r>
            <a:r>
              <a:rPr lang="en-US" dirty="0">
                <a:solidFill>
                  <a:schemeClr val="accent1"/>
                </a:solidFill>
              </a:rPr>
              <a:t> </a:t>
            </a:r>
            <a:r>
              <a:rPr lang="en-US" dirty="0" err="1">
                <a:solidFill>
                  <a:schemeClr val="accent1"/>
                </a:solidFill>
              </a:rPr>
              <a:t>или</a:t>
            </a:r>
            <a:r>
              <a:rPr lang="en-US" dirty="0">
                <a:solidFill>
                  <a:schemeClr val="accent1"/>
                </a:solidFill>
              </a:rPr>
              <a:t> </a:t>
            </a:r>
            <a:r>
              <a:rPr lang="en-US" dirty="0" err="1">
                <a:solidFill>
                  <a:schemeClr val="accent1"/>
                </a:solidFill>
              </a:rPr>
              <a:t>облигационо</a:t>
            </a:r>
            <a:r>
              <a:rPr lang="en-US" dirty="0">
                <a:solidFill>
                  <a:schemeClr val="accent1"/>
                </a:solidFill>
              </a:rPr>
              <a:t> </a:t>
            </a:r>
            <a:r>
              <a:rPr lang="en-US" dirty="0" err="1">
                <a:solidFill>
                  <a:schemeClr val="accent1"/>
                </a:solidFill>
              </a:rPr>
              <a:t>право</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непокретности</a:t>
            </a:r>
            <a:r>
              <a:rPr lang="en-US" dirty="0">
                <a:solidFill>
                  <a:schemeClr val="accent1"/>
                </a:solidFill>
              </a:rPr>
              <a:t>.</a:t>
            </a:r>
          </a:p>
          <a:p>
            <a:endParaRPr lang="en-US" dirty="0"/>
          </a:p>
        </p:txBody>
      </p:sp>
    </p:spTree>
    <p:extLst>
      <p:ext uri="{BB962C8B-B14F-4D97-AF65-F5344CB8AC3E}">
        <p14:creationId xmlns:p14="http://schemas.microsoft.com/office/powerpoint/2010/main" val="353358308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70"/>
            <a:ext cx="8596668" cy="1053736"/>
          </a:xfrm>
        </p:spPr>
        <p:txBody>
          <a:bodyPr>
            <a:normAutofit fontScale="90000"/>
          </a:bodyPr>
          <a:lstStyle/>
          <a:p>
            <a:r>
              <a:rPr lang="sr-Latn-RS" b="1" dirty="0"/>
              <a:t>III </a:t>
            </a:r>
            <a:r>
              <a:rPr lang="sr-Cyrl-RS" b="1" dirty="0"/>
              <a:t>Начела уписа у катастар непокретности</a:t>
            </a:r>
            <a:endParaRPr lang="en-US" dirty="0"/>
          </a:p>
        </p:txBody>
      </p:sp>
      <p:sp>
        <p:nvSpPr>
          <p:cNvPr id="7" name="Text Placeholder 6"/>
          <p:cNvSpPr>
            <a:spLocks noGrp="1"/>
          </p:cNvSpPr>
          <p:nvPr>
            <p:ph type="body" idx="1"/>
          </p:nvPr>
        </p:nvSpPr>
        <p:spPr>
          <a:xfrm>
            <a:off x="677335" y="1506583"/>
            <a:ext cx="8596668" cy="4754880"/>
          </a:xfrm>
        </p:spPr>
        <p:txBody>
          <a:bodyPr>
            <a:normAutofit lnSpcReduction="10000"/>
          </a:bodyPr>
          <a:lstStyle/>
          <a:p>
            <a:r>
              <a:rPr lang="sr-Cyrl-RS" dirty="0">
                <a:solidFill>
                  <a:schemeClr val="accent1"/>
                </a:solidFill>
              </a:rPr>
              <a:t>Под начелима уписа у катастар непокретности подразумевају се најопштија правила која важе у области реглисања правних односа који настају приликом уписа права и њихових ималаца  у катастар непокретности. Закон прописује следећа начела на којима се темељи упис у катастар непокретности:</a:t>
            </a:r>
            <a:endParaRPr lang="en-US" dirty="0">
              <a:solidFill>
                <a:schemeClr val="accent1"/>
              </a:solidFill>
            </a:endParaRPr>
          </a:p>
          <a:p>
            <a:r>
              <a:rPr lang="sr-Latn-RS" b="1" dirty="0">
                <a:solidFill>
                  <a:schemeClr val="accent1"/>
                </a:solidFill>
              </a:rPr>
              <a:t>III.I. </a:t>
            </a:r>
            <a:r>
              <a:rPr lang="sr-Cyrl-RS" b="1" dirty="0">
                <a:solidFill>
                  <a:schemeClr val="accent1"/>
                </a:solidFill>
              </a:rPr>
              <a:t>Начело државног премера</a:t>
            </a:r>
            <a:endParaRPr lang="en-US" dirty="0">
              <a:solidFill>
                <a:schemeClr val="accent1"/>
              </a:solidFill>
            </a:endParaRPr>
          </a:p>
          <a:p>
            <a:r>
              <a:rPr lang="en-US" b="1" dirty="0">
                <a:solidFill>
                  <a:schemeClr val="accent1"/>
                </a:solidFill>
              </a:rPr>
              <a:t>III.II. </a:t>
            </a:r>
            <a:r>
              <a:rPr lang="sr-Cyrl-RS" b="1" dirty="0">
                <a:solidFill>
                  <a:schemeClr val="accent1"/>
                </a:solidFill>
              </a:rPr>
              <a:t>Начело уписа </a:t>
            </a:r>
            <a:endParaRPr lang="en-US" dirty="0">
              <a:solidFill>
                <a:schemeClr val="accent1"/>
              </a:solidFill>
            </a:endParaRPr>
          </a:p>
          <a:p>
            <a:r>
              <a:rPr lang="en-US" b="1" dirty="0">
                <a:solidFill>
                  <a:schemeClr val="accent1"/>
                </a:solidFill>
              </a:rPr>
              <a:t>III.II</a:t>
            </a:r>
            <a:r>
              <a:rPr lang="sr-Latn-RS" b="1" dirty="0">
                <a:solidFill>
                  <a:schemeClr val="accent1"/>
                </a:solidFill>
              </a:rPr>
              <a:t>I</a:t>
            </a:r>
            <a:r>
              <a:rPr lang="en-US" b="1" dirty="0">
                <a:solidFill>
                  <a:schemeClr val="accent1"/>
                </a:solidFill>
              </a:rPr>
              <a:t>. </a:t>
            </a:r>
            <a:r>
              <a:rPr lang="sr-Cyrl-RS" b="1" dirty="0">
                <a:solidFill>
                  <a:schemeClr val="accent1"/>
                </a:solidFill>
              </a:rPr>
              <a:t>Начело обавезности </a:t>
            </a:r>
            <a:endParaRPr lang="sr-Latn-RS" b="1" dirty="0" smtClean="0">
              <a:solidFill>
                <a:schemeClr val="accent1"/>
              </a:solidFill>
            </a:endParaRPr>
          </a:p>
          <a:p>
            <a:r>
              <a:rPr lang="en-US" b="1" dirty="0">
                <a:solidFill>
                  <a:schemeClr val="accent1"/>
                </a:solidFill>
              </a:rPr>
              <a:t>III.I</a:t>
            </a:r>
            <a:r>
              <a:rPr lang="sr-Latn-RS" b="1" dirty="0">
                <a:solidFill>
                  <a:schemeClr val="accent1"/>
                </a:solidFill>
              </a:rPr>
              <a:t>V</a:t>
            </a:r>
            <a:r>
              <a:rPr lang="en-US" b="1" dirty="0">
                <a:solidFill>
                  <a:schemeClr val="accent1"/>
                </a:solidFill>
              </a:rPr>
              <a:t>. </a:t>
            </a:r>
            <a:r>
              <a:rPr lang="sr-Cyrl-RS" b="1" dirty="0">
                <a:solidFill>
                  <a:schemeClr val="accent1"/>
                </a:solidFill>
              </a:rPr>
              <a:t>Начело јавности </a:t>
            </a:r>
            <a:endParaRPr lang="en-US" dirty="0">
              <a:solidFill>
                <a:schemeClr val="accent1"/>
              </a:solidFill>
            </a:endParaRPr>
          </a:p>
          <a:p>
            <a:r>
              <a:rPr lang="en-US" b="1" dirty="0">
                <a:solidFill>
                  <a:schemeClr val="accent1"/>
                </a:solidFill>
              </a:rPr>
              <a:t>III.</a:t>
            </a:r>
            <a:r>
              <a:rPr lang="sr-Latn-RS" b="1" dirty="0">
                <a:solidFill>
                  <a:schemeClr val="accent1"/>
                </a:solidFill>
              </a:rPr>
              <a:t>V</a:t>
            </a:r>
            <a:r>
              <a:rPr lang="en-US" b="1" dirty="0">
                <a:solidFill>
                  <a:schemeClr val="accent1"/>
                </a:solidFill>
              </a:rPr>
              <a:t>. </a:t>
            </a:r>
            <a:r>
              <a:rPr lang="sr-Cyrl-RS" b="1" dirty="0">
                <a:solidFill>
                  <a:schemeClr val="accent1"/>
                </a:solidFill>
              </a:rPr>
              <a:t>Начело поуздања </a:t>
            </a:r>
            <a:endParaRPr lang="en-US" dirty="0">
              <a:solidFill>
                <a:schemeClr val="accent1"/>
              </a:solidFill>
            </a:endParaRPr>
          </a:p>
          <a:p>
            <a:r>
              <a:rPr lang="en-US" b="1" dirty="0">
                <a:solidFill>
                  <a:schemeClr val="accent1"/>
                </a:solidFill>
              </a:rPr>
              <a:t>III.</a:t>
            </a:r>
            <a:r>
              <a:rPr lang="sr-Latn-RS" b="1" dirty="0">
                <a:solidFill>
                  <a:schemeClr val="accent1"/>
                </a:solidFill>
              </a:rPr>
              <a:t>VI</a:t>
            </a:r>
            <a:r>
              <a:rPr lang="en-US" b="1" dirty="0">
                <a:solidFill>
                  <a:schemeClr val="accent1"/>
                </a:solidFill>
              </a:rPr>
              <a:t>. </a:t>
            </a:r>
            <a:r>
              <a:rPr lang="sr-Cyrl-RS" b="1" dirty="0">
                <a:solidFill>
                  <a:schemeClr val="accent1"/>
                </a:solidFill>
              </a:rPr>
              <a:t>Начело законитости</a:t>
            </a:r>
            <a:endParaRPr lang="en-US" dirty="0">
              <a:solidFill>
                <a:schemeClr val="accent1"/>
              </a:solidFill>
            </a:endParaRPr>
          </a:p>
          <a:p>
            <a:r>
              <a:rPr lang="en-US" b="1" dirty="0">
                <a:solidFill>
                  <a:schemeClr val="accent1"/>
                </a:solidFill>
              </a:rPr>
              <a:t>III.</a:t>
            </a:r>
            <a:r>
              <a:rPr lang="sr-Latn-RS" b="1" dirty="0">
                <a:solidFill>
                  <a:schemeClr val="accent1"/>
                </a:solidFill>
              </a:rPr>
              <a:t>VII</a:t>
            </a:r>
            <a:r>
              <a:rPr lang="en-US" b="1" dirty="0">
                <a:solidFill>
                  <a:schemeClr val="accent1"/>
                </a:solidFill>
              </a:rPr>
              <a:t>. </a:t>
            </a:r>
            <a:r>
              <a:rPr lang="sr-Cyrl-RS" b="1" dirty="0">
                <a:solidFill>
                  <a:schemeClr val="accent1"/>
                </a:solidFill>
              </a:rPr>
              <a:t>Начело првенства </a:t>
            </a:r>
            <a:endParaRPr lang="sr-Latn-RS" b="1" dirty="0" smtClean="0">
              <a:solidFill>
                <a:schemeClr val="accent1"/>
              </a:solidFill>
            </a:endParaRPr>
          </a:p>
          <a:p>
            <a:r>
              <a:rPr lang="en-US" b="1" dirty="0">
                <a:solidFill>
                  <a:schemeClr val="accent1"/>
                </a:solidFill>
              </a:rPr>
              <a:t>III.</a:t>
            </a:r>
            <a:r>
              <a:rPr lang="sr-Latn-RS" b="1" dirty="0">
                <a:solidFill>
                  <a:schemeClr val="accent1"/>
                </a:solidFill>
              </a:rPr>
              <a:t>VIII</a:t>
            </a:r>
            <a:r>
              <a:rPr lang="en-US" b="1" dirty="0">
                <a:solidFill>
                  <a:schemeClr val="accent1"/>
                </a:solidFill>
              </a:rPr>
              <a:t>. </a:t>
            </a:r>
            <a:r>
              <a:rPr lang="sr-Cyrl-RS" b="1" dirty="0">
                <a:solidFill>
                  <a:schemeClr val="accent1"/>
                </a:solidFill>
              </a:rPr>
              <a:t>Начело </a:t>
            </a:r>
            <a:r>
              <a:rPr lang="sr-Latn-RS" b="1" dirty="0">
                <a:solidFill>
                  <a:schemeClr val="accent1"/>
                </a:solidFill>
              </a:rPr>
              <a:t>одређености </a:t>
            </a:r>
            <a:endParaRPr lang="en-US" dirty="0">
              <a:solidFill>
                <a:schemeClr val="accent1"/>
              </a:solidFill>
            </a:endParaRPr>
          </a:p>
          <a:p>
            <a:endParaRPr lang="en-US" dirty="0"/>
          </a:p>
        </p:txBody>
      </p:sp>
    </p:spTree>
    <p:extLst>
      <p:ext uri="{BB962C8B-B14F-4D97-AF65-F5344CB8AC3E}">
        <p14:creationId xmlns:p14="http://schemas.microsoft.com/office/powerpoint/2010/main" val="204993272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70"/>
            <a:ext cx="8596668" cy="1027610"/>
          </a:xfrm>
        </p:spPr>
        <p:txBody>
          <a:bodyPr>
            <a:normAutofit fontScale="90000"/>
          </a:bodyPr>
          <a:lstStyle/>
          <a:p>
            <a:r>
              <a:rPr lang="sr-Latn-RS" b="1" dirty="0"/>
              <a:t>III.I. </a:t>
            </a:r>
            <a:r>
              <a:rPr lang="sr-Cyrl-RS" b="1" dirty="0"/>
              <a:t>Начело државног премера</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lstStyle/>
          <a:p>
            <a:pPr algn="just"/>
            <a:r>
              <a:rPr lang="sr-Latn-RS" dirty="0">
                <a:solidFill>
                  <a:schemeClr val="accent1"/>
                </a:solidFill>
              </a:rPr>
              <a:t>Катастар непокретности заснива се на подацима државног премера. Катастарски премер јесте геодетско мерење и прикупљање података о непокретностима и имаоцима права на непокретностима. </a:t>
            </a:r>
            <a:r>
              <a:rPr lang="en-US" dirty="0" err="1">
                <a:solidFill>
                  <a:schemeClr val="accent1"/>
                </a:solidFill>
              </a:rPr>
              <a:t>Премер</a:t>
            </a:r>
            <a:r>
              <a:rPr lang="en-US" dirty="0">
                <a:solidFill>
                  <a:schemeClr val="accent1"/>
                </a:solidFill>
              </a:rPr>
              <a:t> </a:t>
            </a:r>
            <a:r>
              <a:rPr lang="sr-Cyrl-RS" dirty="0">
                <a:solidFill>
                  <a:schemeClr val="accent1"/>
                </a:solidFill>
              </a:rPr>
              <a:t>се </a:t>
            </a:r>
            <a:r>
              <a:rPr lang="en-US" dirty="0" err="1">
                <a:solidFill>
                  <a:schemeClr val="accent1"/>
                </a:solidFill>
              </a:rPr>
              <a:t>врши</a:t>
            </a:r>
            <a:r>
              <a:rPr lang="sr-Latn-RS" dirty="0">
                <a:solidFill>
                  <a:schemeClr val="accent1"/>
                </a:solidFill>
              </a:rPr>
              <a:t>  </a:t>
            </a:r>
            <a:r>
              <a:rPr lang="en-US" dirty="0" err="1">
                <a:solidFill>
                  <a:schemeClr val="accent1"/>
                </a:solidFill>
              </a:rPr>
              <a:t>ради</a:t>
            </a:r>
            <a:r>
              <a:rPr lang="en-US" dirty="0">
                <a:solidFill>
                  <a:schemeClr val="accent1"/>
                </a:solidFill>
              </a:rPr>
              <a:t> </a:t>
            </a:r>
            <a:r>
              <a:rPr lang="en-US" dirty="0" err="1">
                <a:solidFill>
                  <a:schemeClr val="accent1"/>
                </a:solidFill>
              </a:rPr>
              <a:t>утврђивања</a:t>
            </a:r>
            <a:r>
              <a:rPr lang="en-US" dirty="0">
                <a:solidFill>
                  <a:schemeClr val="accent1"/>
                </a:solidFill>
              </a:rPr>
              <a:t> </a:t>
            </a:r>
            <a:r>
              <a:rPr lang="en-US" dirty="0" err="1">
                <a:solidFill>
                  <a:schemeClr val="accent1"/>
                </a:solidFill>
              </a:rPr>
              <a:t>података</a:t>
            </a:r>
            <a:r>
              <a:rPr lang="en-US" dirty="0">
                <a:solidFill>
                  <a:schemeClr val="accent1"/>
                </a:solidFill>
              </a:rPr>
              <a:t> </a:t>
            </a:r>
            <a:r>
              <a:rPr lang="en-US" dirty="0" err="1">
                <a:solidFill>
                  <a:schemeClr val="accent1"/>
                </a:solidFill>
              </a:rPr>
              <a:t>потребних</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хоризонталну</a:t>
            </a:r>
            <a:r>
              <a:rPr lang="en-US" dirty="0">
                <a:solidFill>
                  <a:schemeClr val="accent1"/>
                </a:solidFill>
              </a:rPr>
              <a:t> и </a:t>
            </a:r>
            <a:r>
              <a:rPr lang="en-US" dirty="0" err="1">
                <a:solidFill>
                  <a:schemeClr val="accent1"/>
                </a:solidFill>
              </a:rPr>
              <a:t>висинску</a:t>
            </a:r>
            <a:r>
              <a:rPr lang="en-US" dirty="0">
                <a:solidFill>
                  <a:schemeClr val="accent1"/>
                </a:solidFill>
              </a:rPr>
              <a:t> </a:t>
            </a:r>
            <a:r>
              <a:rPr lang="en-US" dirty="0" err="1">
                <a:solidFill>
                  <a:schemeClr val="accent1"/>
                </a:solidFill>
              </a:rPr>
              <a:t>представу</a:t>
            </a:r>
            <a:r>
              <a:rPr lang="en-US" dirty="0">
                <a:solidFill>
                  <a:schemeClr val="accent1"/>
                </a:solidFill>
              </a:rPr>
              <a:t> </a:t>
            </a:r>
            <a:r>
              <a:rPr lang="en-US" dirty="0" err="1">
                <a:solidFill>
                  <a:schemeClr val="accent1"/>
                </a:solidFill>
              </a:rPr>
              <a:t>терена</a:t>
            </a:r>
            <a:r>
              <a:rPr lang="en-US" dirty="0">
                <a:solidFill>
                  <a:schemeClr val="accent1"/>
                </a:solidFill>
              </a:rPr>
              <a:t> </a:t>
            </a:r>
            <a:r>
              <a:rPr lang="en-US" dirty="0" err="1">
                <a:solidFill>
                  <a:schemeClr val="accent1"/>
                </a:solidFill>
              </a:rPr>
              <a:t>територије</a:t>
            </a:r>
            <a:r>
              <a:rPr lang="en-US" dirty="0">
                <a:solidFill>
                  <a:schemeClr val="accent1"/>
                </a:solidFill>
              </a:rPr>
              <a:t> </a:t>
            </a:r>
            <a:r>
              <a:rPr lang="en-US" dirty="0" err="1">
                <a:solidFill>
                  <a:schemeClr val="accent1"/>
                </a:solidFill>
              </a:rPr>
              <a:t>Републике</a:t>
            </a:r>
            <a:r>
              <a:rPr lang="en-US" dirty="0">
                <a:solidFill>
                  <a:schemeClr val="accent1"/>
                </a:solidFill>
              </a:rPr>
              <a:t> </a:t>
            </a:r>
            <a:r>
              <a:rPr lang="en-US" dirty="0" err="1">
                <a:solidFill>
                  <a:schemeClr val="accent1"/>
                </a:solidFill>
              </a:rPr>
              <a:t>Србије</a:t>
            </a:r>
            <a:r>
              <a:rPr lang="sr-Latn-RS" dirty="0">
                <a:solidFill>
                  <a:schemeClr val="accent1"/>
                </a:solidFill>
              </a:rPr>
              <a:t>. Катастарски премер врши се у циљу оснивања или обнове катастра непокретности</a:t>
            </a:r>
            <a:r>
              <a:rPr lang="sr-Cyrl-RS" dirty="0">
                <a:solidFill>
                  <a:schemeClr val="accent1"/>
                </a:solidFill>
              </a:rPr>
              <a:t>. Премером се омогућава да се утврди тачно простирање, величина и облик земљишта и да се одреди његов положај у односу на друга земљишта.</a:t>
            </a:r>
            <a:endParaRPr lang="en-US" dirty="0">
              <a:solidFill>
                <a:schemeClr val="accent1"/>
              </a:solidFill>
            </a:endParaRPr>
          </a:p>
          <a:p>
            <a:endParaRPr lang="en-US" dirty="0"/>
          </a:p>
        </p:txBody>
      </p:sp>
    </p:spTree>
    <p:extLst>
      <p:ext uri="{BB962C8B-B14F-4D97-AF65-F5344CB8AC3E}">
        <p14:creationId xmlns:p14="http://schemas.microsoft.com/office/powerpoint/2010/main" val="186344311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en-US" b="1" dirty="0"/>
              <a:t>III.II. </a:t>
            </a:r>
            <a:r>
              <a:rPr lang="sr-Cyrl-RS" b="1" dirty="0"/>
              <a:t>Начело уписа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85000" lnSpcReduction="20000"/>
          </a:bodyPr>
          <a:lstStyle/>
          <a:p>
            <a:pPr algn="just"/>
            <a:r>
              <a:rPr lang="sr-Latn-RS" dirty="0">
                <a:solidFill>
                  <a:schemeClr val="accent1"/>
                </a:solidFill>
              </a:rPr>
              <a:t>Својина и друга стварна права на непокретностима стичу се, преносе и ограничавају уписом у катастар непокретности, а престају брисањем уписа.</a:t>
            </a:r>
            <a:r>
              <a:rPr lang="sr-Cyrl-RS" dirty="0">
                <a:solidFill>
                  <a:schemeClr val="accent1"/>
                </a:solidFill>
              </a:rPr>
              <a:t> Садржина означеног начела прокламује конститутивност уписа у катастар непокретности у погледу стицања стварних права. Упис у катастар непокретности има карактер начина стицања стварних права на непокретности </a:t>
            </a:r>
            <a:r>
              <a:rPr lang="sr-Latn-RS" dirty="0">
                <a:solidFill>
                  <a:schemeClr val="accent1"/>
                </a:solidFill>
              </a:rPr>
              <a:t>(</a:t>
            </a:r>
            <a:r>
              <a:rPr lang="en-US" i="1" u="sng" dirty="0">
                <a:solidFill>
                  <a:schemeClr val="accent1"/>
                </a:solidFill>
                <a:hlinkClick r:id="rId2"/>
              </a:rPr>
              <a:t>modus </a:t>
            </a:r>
            <a:r>
              <a:rPr lang="en-US" i="1" u="sng" dirty="0" err="1">
                <a:solidFill>
                  <a:schemeClr val="accent1"/>
                </a:solidFill>
                <a:hlinkClick r:id="rId2"/>
              </a:rPr>
              <a:t>acquirendi</a:t>
            </a:r>
            <a:r>
              <a:rPr lang="en-US" i="1" dirty="0">
                <a:solidFill>
                  <a:schemeClr val="accent1"/>
                </a:solidFill>
              </a:rPr>
              <a:t>) </a:t>
            </a:r>
            <a:r>
              <a:rPr lang="sr-Cyrl-RS" dirty="0">
                <a:solidFill>
                  <a:schemeClr val="accent1"/>
                </a:solidFill>
              </a:rPr>
              <a:t>у случају када основ стицања представља неки правни посао. Тако одредба члана 33. Закона о основама својинско правних односа</a:t>
            </a:r>
            <a:r>
              <a:rPr lang="sr-Latn-RS" dirty="0">
                <a:solidFill>
                  <a:schemeClr val="accent1"/>
                </a:solidFill>
              </a:rPr>
              <a:t> ("Сл. лист СФРЈ", бр. 6/80 и 36/90, "Сл. лист СРЈ", бр. 29/96 и "Сл. гласник РС", бр. 115/2005 - др. закон)</a:t>
            </a:r>
            <a:r>
              <a:rPr lang="sr-Cyrl-RS" dirty="0">
                <a:solidFill>
                  <a:schemeClr val="accent1"/>
                </a:solidFill>
              </a:rPr>
              <a:t> прописује да се </a:t>
            </a:r>
            <a:r>
              <a:rPr lang="sr-Latn-RS" dirty="0">
                <a:solidFill>
                  <a:schemeClr val="accent1"/>
                </a:solidFill>
              </a:rPr>
              <a:t>основу правног посла право својине на непокретност стиче  уписом у јавну књигу или на други одговарајући начин одређен законом</a:t>
            </a:r>
            <a:r>
              <a:rPr lang="sr-Cyrl-RS" dirty="0">
                <a:solidFill>
                  <a:schemeClr val="accent1"/>
                </a:solidFill>
              </a:rPr>
              <a:t> , док одредба члана 8. Закона о хипотеци </a:t>
            </a:r>
            <a:r>
              <a:rPr lang="sr-Latn-RS" dirty="0">
                <a:solidFill>
                  <a:schemeClr val="accent1"/>
                </a:solidFill>
              </a:rPr>
              <a:t>("Сл. гласник РС", бр. 115/2005, 60/2015, 63/2015 - одлука УС и 83/2015)</a:t>
            </a:r>
            <a:r>
              <a:rPr lang="sr-Cyrl-RS" dirty="0">
                <a:solidFill>
                  <a:schemeClr val="accent1"/>
                </a:solidFill>
              </a:rPr>
              <a:t> прописује да хипотека </a:t>
            </a:r>
            <a:r>
              <a:rPr lang="sr-Latn-RS" dirty="0">
                <a:solidFill>
                  <a:schemeClr val="accent1"/>
                </a:solidFill>
              </a:rPr>
              <a:t>настаје уписом у надлежни регистар непокретност</a:t>
            </a:r>
            <a:r>
              <a:rPr lang="sr-Cyrl-RS" dirty="0">
                <a:solidFill>
                  <a:schemeClr val="accent1"/>
                </a:solidFill>
              </a:rPr>
              <a:t>и.</a:t>
            </a:r>
            <a:endParaRPr lang="en-US" dirty="0">
              <a:solidFill>
                <a:schemeClr val="accent1"/>
              </a:solidFill>
            </a:endParaRPr>
          </a:p>
          <a:p>
            <a:pPr algn="just"/>
            <a:r>
              <a:rPr lang="sr-Cyrl-RS" dirty="0">
                <a:solidFill>
                  <a:schemeClr val="accent1"/>
                </a:solidFill>
              </a:rPr>
              <a:t>Међутим, упис у катастар непокретности нема увек конститутивни значај у погледу стицања стварних права. </a:t>
            </a:r>
            <a:r>
              <a:rPr lang="sr-Latn-RS" dirty="0">
                <a:solidFill>
                  <a:schemeClr val="accent1"/>
                </a:solidFill>
              </a:rPr>
              <a:t>У случајевима одређеним законом, својина и друга стварна права на непокретностима могу се стећи и пре уписа у катастар непокретности, а </a:t>
            </a:r>
            <a:r>
              <a:rPr lang="sr-Cyrl-RS" dirty="0">
                <a:solidFill>
                  <a:schemeClr val="accent1"/>
                </a:solidFill>
              </a:rPr>
              <a:t>тек </a:t>
            </a:r>
            <a:r>
              <a:rPr lang="sr-Latn-RS" dirty="0">
                <a:solidFill>
                  <a:schemeClr val="accent1"/>
                </a:solidFill>
              </a:rPr>
              <a:t>уписом производе правно дејство према трећим лицима (декларативност уписа). Закон о основама својинско правних од</a:t>
            </a:r>
            <a:r>
              <a:rPr lang="sr-Cyrl-RS" dirty="0">
                <a:solidFill>
                  <a:schemeClr val="accent1"/>
                </a:solidFill>
              </a:rPr>
              <a:t>носа </a:t>
            </a:r>
            <a:r>
              <a:rPr lang="sr-Latn-RS" dirty="0">
                <a:solidFill>
                  <a:schemeClr val="accent1"/>
                </a:solidFill>
              </a:rPr>
              <a:t>("Сл. лист СФРЈ", бр. 6/80 и 36/90, "Сл. лист СРЈ", бр. 29/96 и "Сл. гласник РС", бр. 115/2005 - др. закон) </a:t>
            </a:r>
            <a:r>
              <a:rPr lang="sr-Cyrl-RS" dirty="0">
                <a:solidFill>
                  <a:schemeClr val="accent1"/>
                </a:solidFill>
              </a:rPr>
              <a:t> у оквиру одредбе члана 20. став 2. прописује да се п</a:t>
            </a:r>
            <a:r>
              <a:rPr lang="sr-Latn-RS" dirty="0">
                <a:solidFill>
                  <a:schemeClr val="accent1"/>
                </a:solidFill>
              </a:rPr>
              <a:t>раво својине стиче  и одлуком државног органа, на начин и под условима одређеним законом.</a:t>
            </a:r>
            <a:endParaRPr lang="en-US" dirty="0">
              <a:solidFill>
                <a:schemeClr val="accent1"/>
              </a:solidFill>
            </a:endParaRPr>
          </a:p>
          <a:p>
            <a:endParaRPr lang="en-US" dirty="0"/>
          </a:p>
        </p:txBody>
      </p:sp>
    </p:spTree>
    <p:extLst>
      <p:ext uri="{BB962C8B-B14F-4D97-AF65-F5344CB8AC3E}">
        <p14:creationId xmlns:p14="http://schemas.microsoft.com/office/powerpoint/2010/main" val="325698238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en-US" b="1" dirty="0"/>
              <a:t>III.II. </a:t>
            </a:r>
            <a:r>
              <a:rPr lang="sr-Cyrl-RS" b="1" dirty="0"/>
              <a:t>Начело уписа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normAutofit fontScale="85000" lnSpcReduction="10000"/>
          </a:bodyPr>
          <a:lstStyle/>
          <a:p>
            <a:pPr algn="just"/>
            <a:r>
              <a:rPr lang="sr-Cyrl-RS" dirty="0">
                <a:solidFill>
                  <a:schemeClr val="accent1"/>
                </a:solidFill>
              </a:rPr>
              <a:t>Као пример декларативности уписа наводимо упис права својине купца имовине у стечајном поступку. Привредни апелациони суд  као суд републичког ранга у опису делокруга својих надлежности сагласно одредби члана 26. став 2. Закона у уређењу судова </a:t>
            </a:r>
            <a:r>
              <a:rPr lang="sr-Latn-RS" dirty="0">
                <a:solidFill>
                  <a:schemeClr val="accent1"/>
                </a:solidFill>
              </a:rPr>
              <a:t>("Сл. гласник РС", бр. 116/2008, 104/2009, 101/2010, 31/2011 - др. закон, 78/2011 - др. закон, 101/2011, 101/2013, 106/2015, 40/2015 - др. закон, 13/2016, 108/2016 и 113/2017) утврђује правне ставове ради јединствене примене закона из надлежности привредних судова</a:t>
            </a:r>
            <a:r>
              <a:rPr lang="sr-Cyrl-RS" dirty="0">
                <a:solidFill>
                  <a:schemeClr val="accent1"/>
                </a:solidFill>
              </a:rPr>
              <a:t>. У оквиру  одговора  </a:t>
            </a:r>
            <a:r>
              <a:rPr lang="en-US" dirty="0" err="1">
                <a:solidFill>
                  <a:schemeClr val="accent1"/>
                </a:solidFill>
              </a:rPr>
              <a:t>на</a:t>
            </a:r>
            <a:r>
              <a:rPr lang="en-US" dirty="0">
                <a:solidFill>
                  <a:schemeClr val="accent1"/>
                </a:solidFill>
              </a:rPr>
              <a:t> </a:t>
            </a:r>
            <a:r>
              <a:rPr lang="en-US" dirty="0" err="1">
                <a:solidFill>
                  <a:schemeClr val="accent1"/>
                </a:solidFill>
              </a:rPr>
              <a:t>питања</a:t>
            </a:r>
            <a:r>
              <a:rPr lang="en-US" dirty="0">
                <a:solidFill>
                  <a:schemeClr val="accent1"/>
                </a:solidFill>
              </a:rPr>
              <a:t> </a:t>
            </a:r>
            <a:r>
              <a:rPr lang="en-US" dirty="0" err="1">
                <a:solidFill>
                  <a:schemeClr val="accent1"/>
                </a:solidFill>
              </a:rPr>
              <a:t>привредних</a:t>
            </a:r>
            <a:r>
              <a:rPr lang="en-US" dirty="0">
                <a:solidFill>
                  <a:schemeClr val="accent1"/>
                </a:solidFill>
              </a:rPr>
              <a:t> </a:t>
            </a:r>
            <a:r>
              <a:rPr lang="en-US" dirty="0" err="1">
                <a:solidFill>
                  <a:schemeClr val="accent1"/>
                </a:solidFill>
              </a:rPr>
              <a:t>судова</a:t>
            </a:r>
            <a:r>
              <a:rPr lang="en-US" dirty="0">
                <a:solidFill>
                  <a:schemeClr val="accent1"/>
                </a:solidFill>
              </a:rPr>
              <a:t> </a:t>
            </a:r>
            <a:r>
              <a:rPr lang="en-US" dirty="0" err="1">
                <a:solidFill>
                  <a:schemeClr val="accent1"/>
                </a:solidFill>
              </a:rPr>
              <a:t>који</a:t>
            </a:r>
            <a:r>
              <a:rPr lang="en-US" dirty="0">
                <a:solidFill>
                  <a:schemeClr val="accent1"/>
                </a:solidFill>
              </a:rPr>
              <a:t> </a:t>
            </a:r>
            <a:r>
              <a:rPr lang="en-US" dirty="0" err="1">
                <a:solidFill>
                  <a:schemeClr val="accent1"/>
                </a:solidFill>
              </a:rPr>
              <a:t>су</a:t>
            </a:r>
            <a:r>
              <a:rPr lang="en-US" dirty="0">
                <a:solidFill>
                  <a:schemeClr val="accent1"/>
                </a:solidFill>
              </a:rPr>
              <a:t> </a:t>
            </a:r>
            <a:r>
              <a:rPr lang="en-US" dirty="0" err="1">
                <a:solidFill>
                  <a:schemeClr val="accent1"/>
                </a:solidFill>
              </a:rPr>
              <a:t>утврђени</a:t>
            </a:r>
            <a:r>
              <a:rPr lang="en-US" dirty="0">
                <a:solidFill>
                  <a:schemeClr val="accent1"/>
                </a:solidFill>
              </a:rPr>
              <a:t> </a:t>
            </a:r>
            <a:r>
              <a:rPr lang="en-US" dirty="0" err="1">
                <a:solidFill>
                  <a:schemeClr val="accent1"/>
                </a:solidFill>
              </a:rPr>
              <a:t>на</a:t>
            </a:r>
            <a:r>
              <a:rPr lang="en-US" dirty="0">
                <a:solidFill>
                  <a:schemeClr val="accent1"/>
                </a:solidFill>
              </a:rPr>
              <a:t> </a:t>
            </a:r>
            <a:r>
              <a:rPr lang="en-US" dirty="0" err="1">
                <a:solidFill>
                  <a:schemeClr val="accent1"/>
                </a:solidFill>
              </a:rPr>
              <a:t>седници</a:t>
            </a:r>
            <a:r>
              <a:rPr lang="en-US" dirty="0">
                <a:solidFill>
                  <a:schemeClr val="accent1"/>
                </a:solidFill>
              </a:rPr>
              <a:t> </a:t>
            </a:r>
            <a:r>
              <a:rPr lang="en-US" dirty="0" err="1">
                <a:solidFill>
                  <a:schemeClr val="accent1"/>
                </a:solidFill>
              </a:rPr>
              <a:t>Одељења</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привредне</a:t>
            </a:r>
            <a:r>
              <a:rPr lang="en-US" dirty="0">
                <a:solidFill>
                  <a:schemeClr val="accent1"/>
                </a:solidFill>
              </a:rPr>
              <a:t> </a:t>
            </a:r>
            <a:r>
              <a:rPr lang="en-US" dirty="0" err="1">
                <a:solidFill>
                  <a:schemeClr val="accent1"/>
                </a:solidFill>
              </a:rPr>
              <a:t>спорове</a:t>
            </a:r>
            <a:r>
              <a:rPr lang="en-US" dirty="0">
                <a:solidFill>
                  <a:schemeClr val="accent1"/>
                </a:solidFill>
              </a:rPr>
              <a:t> </a:t>
            </a:r>
            <a:r>
              <a:rPr lang="en-US" dirty="0" err="1">
                <a:solidFill>
                  <a:schemeClr val="accent1"/>
                </a:solidFill>
              </a:rPr>
              <a:t>Привредног</a:t>
            </a:r>
            <a:r>
              <a:rPr lang="en-US" dirty="0">
                <a:solidFill>
                  <a:schemeClr val="accent1"/>
                </a:solidFill>
              </a:rPr>
              <a:t> </a:t>
            </a:r>
            <a:r>
              <a:rPr lang="en-US" dirty="0" err="1">
                <a:solidFill>
                  <a:schemeClr val="accent1"/>
                </a:solidFill>
              </a:rPr>
              <a:t>апелационог</a:t>
            </a:r>
            <a:r>
              <a:rPr lang="en-US" dirty="0">
                <a:solidFill>
                  <a:schemeClr val="accent1"/>
                </a:solidFill>
              </a:rPr>
              <a:t> </a:t>
            </a:r>
            <a:r>
              <a:rPr lang="en-US" dirty="0" err="1">
                <a:solidFill>
                  <a:schemeClr val="accent1"/>
                </a:solidFill>
              </a:rPr>
              <a:t>суда</a:t>
            </a:r>
            <a:r>
              <a:rPr lang="en-US" dirty="0">
                <a:solidFill>
                  <a:schemeClr val="accent1"/>
                </a:solidFill>
              </a:rPr>
              <a:t> </a:t>
            </a:r>
            <a:r>
              <a:rPr lang="en-US" dirty="0" err="1">
                <a:solidFill>
                  <a:schemeClr val="accent1"/>
                </a:solidFill>
              </a:rPr>
              <a:t>одржаној</a:t>
            </a:r>
            <a:r>
              <a:rPr lang="en-US" dirty="0">
                <a:solidFill>
                  <a:schemeClr val="accent1"/>
                </a:solidFill>
              </a:rPr>
              <a:t> </a:t>
            </a:r>
            <a:r>
              <a:rPr lang="en-US" dirty="0" err="1">
                <a:solidFill>
                  <a:schemeClr val="accent1"/>
                </a:solidFill>
              </a:rPr>
              <a:t>дана</a:t>
            </a:r>
            <a:r>
              <a:rPr lang="en-US" dirty="0">
                <a:solidFill>
                  <a:schemeClr val="accent1"/>
                </a:solidFill>
              </a:rPr>
              <a:t> 26.11.2014. и 27.11.2014. </a:t>
            </a:r>
            <a:r>
              <a:rPr lang="en-US" dirty="0" err="1">
                <a:solidFill>
                  <a:schemeClr val="accent1"/>
                </a:solidFill>
              </a:rPr>
              <a:t>године</a:t>
            </a:r>
            <a:r>
              <a:rPr lang="en-US" dirty="0">
                <a:solidFill>
                  <a:schemeClr val="accent1"/>
                </a:solidFill>
              </a:rPr>
              <a:t> и </a:t>
            </a:r>
            <a:r>
              <a:rPr lang="en-US" dirty="0" err="1">
                <a:solidFill>
                  <a:schemeClr val="accent1"/>
                </a:solidFill>
              </a:rPr>
              <a:t>на</a:t>
            </a:r>
            <a:r>
              <a:rPr lang="en-US" dirty="0">
                <a:solidFill>
                  <a:schemeClr val="accent1"/>
                </a:solidFill>
              </a:rPr>
              <a:t> </a:t>
            </a:r>
            <a:r>
              <a:rPr lang="en-US" dirty="0" err="1">
                <a:solidFill>
                  <a:schemeClr val="accent1"/>
                </a:solidFill>
              </a:rPr>
              <a:t>седници</a:t>
            </a:r>
            <a:r>
              <a:rPr lang="en-US" dirty="0">
                <a:solidFill>
                  <a:schemeClr val="accent1"/>
                </a:solidFill>
              </a:rPr>
              <a:t> </a:t>
            </a:r>
            <a:r>
              <a:rPr lang="en-US" dirty="0" err="1">
                <a:solidFill>
                  <a:schemeClr val="accent1"/>
                </a:solidFill>
              </a:rPr>
              <a:t>Одељења</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привредне</a:t>
            </a:r>
            <a:r>
              <a:rPr lang="en-US" dirty="0">
                <a:solidFill>
                  <a:schemeClr val="accent1"/>
                </a:solidFill>
              </a:rPr>
              <a:t> </a:t>
            </a:r>
            <a:r>
              <a:rPr lang="en-US" dirty="0" err="1">
                <a:solidFill>
                  <a:schemeClr val="accent1"/>
                </a:solidFill>
              </a:rPr>
              <a:t>преступе</a:t>
            </a:r>
            <a:r>
              <a:rPr lang="en-US" dirty="0">
                <a:solidFill>
                  <a:schemeClr val="accent1"/>
                </a:solidFill>
              </a:rPr>
              <a:t> и </a:t>
            </a:r>
            <a:r>
              <a:rPr lang="en-US" dirty="0" err="1">
                <a:solidFill>
                  <a:schemeClr val="accent1"/>
                </a:solidFill>
              </a:rPr>
              <a:t>управно-рачунске</a:t>
            </a:r>
            <a:r>
              <a:rPr lang="en-US" dirty="0">
                <a:solidFill>
                  <a:schemeClr val="accent1"/>
                </a:solidFill>
              </a:rPr>
              <a:t> </a:t>
            </a:r>
            <a:r>
              <a:rPr lang="en-US" dirty="0" err="1">
                <a:solidFill>
                  <a:schemeClr val="accent1"/>
                </a:solidFill>
              </a:rPr>
              <a:t>спорове</a:t>
            </a:r>
            <a:r>
              <a:rPr lang="en-US" dirty="0">
                <a:solidFill>
                  <a:schemeClr val="accent1"/>
                </a:solidFill>
              </a:rPr>
              <a:t> </a:t>
            </a:r>
            <a:r>
              <a:rPr lang="en-US" dirty="0" err="1">
                <a:solidFill>
                  <a:schemeClr val="accent1"/>
                </a:solidFill>
              </a:rPr>
              <a:t>одржаној</a:t>
            </a:r>
            <a:r>
              <a:rPr lang="en-US" dirty="0">
                <a:solidFill>
                  <a:schemeClr val="accent1"/>
                </a:solidFill>
              </a:rPr>
              <a:t> </a:t>
            </a:r>
            <a:r>
              <a:rPr lang="en-US" dirty="0" err="1">
                <a:solidFill>
                  <a:schemeClr val="accent1"/>
                </a:solidFill>
              </a:rPr>
              <a:t>дана</a:t>
            </a:r>
            <a:r>
              <a:rPr lang="en-US" dirty="0">
                <a:solidFill>
                  <a:schemeClr val="accent1"/>
                </a:solidFill>
              </a:rPr>
              <a:t> 3.12.2014. </a:t>
            </a:r>
            <a:r>
              <a:rPr lang="en-US" dirty="0" err="1">
                <a:solidFill>
                  <a:schemeClr val="accent1"/>
                </a:solidFill>
              </a:rPr>
              <a:t>године</a:t>
            </a:r>
            <a:r>
              <a:rPr lang="en-US" dirty="0">
                <a:solidFill>
                  <a:schemeClr val="accent1"/>
                </a:solidFill>
              </a:rPr>
              <a:t> - </a:t>
            </a:r>
            <a:r>
              <a:rPr lang="en-US" dirty="0" err="1">
                <a:solidFill>
                  <a:schemeClr val="accent1"/>
                </a:solidFill>
              </a:rPr>
              <a:t>Судска</a:t>
            </a:r>
            <a:r>
              <a:rPr lang="en-US" dirty="0">
                <a:solidFill>
                  <a:schemeClr val="accent1"/>
                </a:solidFill>
              </a:rPr>
              <a:t> </a:t>
            </a:r>
            <a:r>
              <a:rPr lang="en-US" dirty="0" err="1">
                <a:solidFill>
                  <a:schemeClr val="accent1"/>
                </a:solidFill>
              </a:rPr>
              <a:t>пракса</a:t>
            </a:r>
            <a:r>
              <a:rPr lang="en-US" dirty="0">
                <a:solidFill>
                  <a:schemeClr val="accent1"/>
                </a:solidFill>
              </a:rPr>
              <a:t> </a:t>
            </a:r>
            <a:r>
              <a:rPr lang="en-US" dirty="0" err="1">
                <a:solidFill>
                  <a:schemeClr val="accent1"/>
                </a:solidFill>
              </a:rPr>
              <a:t>привредних</a:t>
            </a:r>
            <a:r>
              <a:rPr lang="en-US" dirty="0">
                <a:solidFill>
                  <a:schemeClr val="accent1"/>
                </a:solidFill>
              </a:rPr>
              <a:t> </a:t>
            </a:r>
            <a:r>
              <a:rPr lang="en-US" dirty="0" err="1">
                <a:solidFill>
                  <a:schemeClr val="accent1"/>
                </a:solidFill>
              </a:rPr>
              <a:t>судова</a:t>
            </a:r>
            <a:r>
              <a:rPr lang="en-US" dirty="0">
                <a:solidFill>
                  <a:schemeClr val="accent1"/>
                </a:solidFill>
              </a:rPr>
              <a:t> - </a:t>
            </a:r>
            <a:r>
              <a:rPr lang="en-US" dirty="0" err="1">
                <a:solidFill>
                  <a:schemeClr val="accent1"/>
                </a:solidFill>
              </a:rPr>
              <a:t>Билтен</a:t>
            </a:r>
            <a:r>
              <a:rPr lang="en-US" dirty="0">
                <a:solidFill>
                  <a:schemeClr val="accent1"/>
                </a:solidFill>
              </a:rPr>
              <a:t> </a:t>
            </a:r>
            <a:r>
              <a:rPr lang="en-US" dirty="0" err="1">
                <a:solidFill>
                  <a:schemeClr val="accent1"/>
                </a:solidFill>
              </a:rPr>
              <a:t>бр</a:t>
            </a:r>
            <a:r>
              <a:rPr lang="en-US" dirty="0">
                <a:solidFill>
                  <a:schemeClr val="accent1"/>
                </a:solidFill>
              </a:rPr>
              <a:t>. 4/2014</a:t>
            </a:r>
            <a:r>
              <a:rPr lang="sr-Cyrl-RS" dirty="0">
                <a:solidFill>
                  <a:schemeClr val="accent1"/>
                </a:solidFill>
              </a:rPr>
              <a:t> заузет је правни став да се</a:t>
            </a:r>
            <a:r>
              <a:rPr lang="sr-Cyrl-RS" b="1" dirty="0">
                <a:solidFill>
                  <a:schemeClr val="accent1"/>
                </a:solidFill>
              </a:rPr>
              <a:t> </a:t>
            </a:r>
            <a:r>
              <a:rPr lang="en-US" dirty="0" err="1">
                <a:solidFill>
                  <a:schemeClr val="accent1"/>
                </a:solidFill>
              </a:rPr>
              <a:t>продаја</a:t>
            </a:r>
            <a:r>
              <a:rPr lang="en-US" dirty="0">
                <a:solidFill>
                  <a:schemeClr val="accent1"/>
                </a:solidFill>
              </a:rPr>
              <a:t> </a:t>
            </a:r>
            <a:r>
              <a:rPr lang="en-US" dirty="0" err="1">
                <a:solidFill>
                  <a:schemeClr val="accent1"/>
                </a:solidFill>
              </a:rPr>
              <a:t>имовине</a:t>
            </a:r>
            <a:r>
              <a:rPr lang="en-US" dirty="0">
                <a:solidFill>
                  <a:schemeClr val="accent1"/>
                </a:solidFill>
              </a:rPr>
              <a:t> </a:t>
            </a:r>
            <a:r>
              <a:rPr lang="en-US" dirty="0" err="1">
                <a:solidFill>
                  <a:schemeClr val="accent1"/>
                </a:solidFill>
              </a:rPr>
              <a:t>стечајног</a:t>
            </a:r>
            <a:r>
              <a:rPr lang="en-US" dirty="0">
                <a:solidFill>
                  <a:schemeClr val="accent1"/>
                </a:solidFill>
              </a:rPr>
              <a:t> </a:t>
            </a:r>
            <a:r>
              <a:rPr lang="en-US" dirty="0" err="1">
                <a:solidFill>
                  <a:schemeClr val="accent1"/>
                </a:solidFill>
              </a:rPr>
              <a:t>дужника</a:t>
            </a:r>
            <a:r>
              <a:rPr lang="en-US" dirty="0">
                <a:solidFill>
                  <a:schemeClr val="accent1"/>
                </a:solidFill>
              </a:rPr>
              <a:t> </a:t>
            </a:r>
            <a:r>
              <a:rPr lang="en-US" dirty="0" err="1">
                <a:solidFill>
                  <a:schemeClr val="accent1"/>
                </a:solidFill>
              </a:rPr>
              <a:t>врши</a:t>
            </a:r>
            <a:r>
              <a:rPr lang="en-US" dirty="0">
                <a:solidFill>
                  <a:schemeClr val="accent1"/>
                </a:solidFill>
              </a:rPr>
              <a:t>  у </a:t>
            </a:r>
            <a:r>
              <a:rPr lang="en-US" dirty="0" err="1">
                <a:solidFill>
                  <a:schemeClr val="accent1"/>
                </a:solidFill>
              </a:rPr>
              <a:t>стечајном</a:t>
            </a:r>
            <a:r>
              <a:rPr lang="en-US" dirty="0">
                <a:solidFill>
                  <a:schemeClr val="accent1"/>
                </a:solidFill>
              </a:rPr>
              <a:t> </a:t>
            </a:r>
            <a:r>
              <a:rPr lang="en-US" dirty="0" err="1">
                <a:solidFill>
                  <a:schemeClr val="accent1"/>
                </a:solidFill>
              </a:rPr>
              <a:t>поступку</a:t>
            </a:r>
            <a:r>
              <a:rPr lang="en-US" dirty="0">
                <a:solidFill>
                  <a:schemeClr val="accent1"/>
                </a:solidFill>
              </a:rPr>
              <a:t> - </a:t>
            </a:r>
            <a:r>
              <a:rPr lang="en-US" dirty="0" err="1">
                <a:solidFill>
                  <a:schemeClr val="accent1"/>
                </a:solidFill>
              </a:rPr>
              <a:t>судском</a:t>
            </a:r>
            <a:r>
              <a:rPr lang="en-US" dirty="0">
                <a:solidFill>
                  <a:schemeClr val="accent1"/>
                </a:solidFill>
              </a:rPr>
              <a:t> </a:t>
            </a:r>
            <a:r>
              <a:rPr lang="en-US" dirty="0" err="1">
                <a:solidFill>
                  <a:schemeClr val="accent1"/>
                </a:solidFill>
              </a:rPr>
              <a:t>поступку</a:t>
            </a:r>
            <a:r>
              <a:rPr lang="en-US" dirty="0">
                <a:solidFill>
                  <a:schemeClr val="accent1"/>
                </a:solidFill>
              </a:rPr>
              <a:t>, </a:t>
            </a:r>
            <a:r>
              <a:rPr lang="en-US" dirty="0" err="1">
                <a:solidFill>
                  <a:schemeClr val="accent1"/>
                </a:solidFill>
              </a:rPr>
              <a:t>те</a:t>
            </a:r>
            <a:r>
              <a:rPr lang="en-US" dirty="0">
                <a:solidFill>
                  <a:schemeClr val="accent1"/>
                </a:solidFill>
              </a:rPr>
              <a:t> </a:t>
            </a:r>
            <a:r>
              <a:rPr lang="sr-Cyrl-RS" dirty="0">
                <a:solidFill>
                  <a:schemeClr val="accent1"/>
                </a:solidFill>
              </a:rPr>
              <a:t>да </a:t>
            </a:r>
            <a:r>
              <a:rPr lang="en-US" dirty="0" err="1">
                <a:solidFill>
                  <a:schemeClr val="accent1"/>
                </a:solidFill>
              </a:rPr>
              <a:t>је</a:t>
            </a:r>
            <a:r>
              <a:rPr lang="en-US" dirty="0">
                <a:solidFill>
                  <a:schemeClr val="accent1"/>
                </a:solidFill>
              </a:rPr>
              <a:t> </a:t>
            </a:r>
            <a:r>
              <a:rPr lang="en-US" dirty="0" err="1">
                <a:solidFill>
                  <a:schemeClr val="accent1"/>
                </a:solidFill>
              </a:rPr>
              <a:t>одлука</a:t>
            </a:r>
            <a:r>
              <a:rPr lang="en-US" dirty="0">
                <a:solidFill>
                  <a:schemeClr val="accent1"/>
                </a:solidFill>
              </a:rPr>
              <a:t> </a:t>
            </a:r>
            <a:r>
              <a:rPr lang="en-US" dirty="0" err="1">
                <a:solidFill>
                  <a:schemeClr val="accent1"/>
                </a:solidFill>
              </a:rPr>
              <a:t>суда</a:t>
            </a:r>
            <a:r>
              <a:rPr lang="en-US" dirty="0">
                <a:solidFill>
                  <a:schemeClr val="accent1"/>
                </a:solidFill>
              </a:rPr>
              <a:t> - </a:t>
            </a:r>
            <a:r>
              <a:rPr lang="en-US" dirty="0" err="1">
                <a:solidFill>
                  <a:schemeClr val="accent1"/>
                </a:solidFill>
              </a:rPr>
              <a:t>решење</a:t>
            </a:r>
            <a:r>
              <a:rPr lang="en-US" dirty="0">
                <a:solidFill>
                  <a:schemeClr val="accent1"/>
                </a:solidFill>
              </a:rPr>
              <a:t> </a:t>
            </a:r>
            <a:r>
              <a:rPr lang="en-US" dirty="0" err="1">
                <a:solidFill>
                  <a:schemeClr val="accent1"/>
                </a:solidFill>
              </a:rPr>
              <a:t>стечајног</a:t>
            </a:r>
            <a:r>
              <a:rPr lang="en-US" dirty="0">
                <a:solidFill>
                  <a:schemeClr val="accent1"/>
                </a:solidFill>
              </a:rPr>
              <a:t> </a:t>
            </a:r>
            <a:r>
              <a:rPr lang="en-US" dirty="0" err="1">
                <a:solidFill>
                  <a:schemeClr val="accent1"/>
                </a:solidFill>
              </a:rPr>
              <a:t>судије</a:t>
            </a:r>
            <a:r>
              <a:rPr lang="en-US" dirty="0">
                <a:solidFill>
                  <a:schemeClr val="accent1"/>
                </a:solidFill>
              </a:rPr>
              <a:t> </a:t>
            </a:r>
            <a:r>
              <a:rPr lang="en-US" dirty="0" err="1">
                <a:solidFill>
                  <a:schemeClr val="accent1"/>
                </a:solidFill>
              </a:rPr>
              <a:t>из</a:t>
            </a:r>
            <a:r>
              <a:rPr lang="en-US" dirty="0">
                <a:solidFill>
                  <a:schemeClr val="accent1"/>
                </a:solidFill>
              </a:rPr>
              <a:t> </a:t>
            </a:r>
            <a:r>
              <a:rPr lang="en-US" dirty="0" err="1">
                <a:solidFill>
                  <a:schemeClr val="accent1"/>
                </a:solidFill>
              </a:rPr>
              <a:t>члана</a:t>
            </a:r>
            <a:r>
              <a:rPr lang="en-US" dirty="0">
                <a:solidFill>
                  <a:schemeClr val="accent1"/>
                </a:solidFill>
              </a:rPr>
              <a:t> 133. </a:t>
            </a:r>
            <a:r>
              <a:rPr lang="en-US" dirty="0" err="1">
                <a:solidFill>
                  <a:schemeClr val="accent1"/>
                </a:solidFill>
              </a:rPr>
              <a:t>став</a:t>
            </a:r>
            <a:r>
              <a:rPr lang="en-US" dirty="0">
                <a:solidFill>
                  <a:schemeClr val="accent1"/>
                </a:solidFill>
              </a:rPr>
              <a:t> 12.</a:t>
            </a:r>
            <a:r>
              <a:rPr lang="sr-Cyrl-RS" dirty="0">
                <a:solidFill>
                  <a:schemeClr val="accent1"/>
                </a:solidFill>
              </a:rPr>
              <a:t> Закона о стечају</a:t>
            </a:r>
            <a:r>
              <a:rPr lang="en-US" dirty="0">
                <a:solidFill>
                  <a:schemeClr val="accent1"/>
                </a:solidFill>
              </a:rPr>
              <a:t> (</a:t>
            </a:r>
            <a:r>
              <a:rPr lang="en-US" dirty="0" err="1">
                <a:solidFill>
                  <a:schemeClr val="accent1"/>
                </a:solidFill>
              </a:rPr>
              <a:t>одлука</a:t>
            </a:r>
            <a:r>
              <a:rPr lang="en-US" dirty="0">
                <a:solidFill>
                  <a:schemeClr val="accent1"/>
                </a:solidFill>
              </a:rPr>
              <a:t> </a:t>
            </a:r>
            <a:r>
              <a:rPr lang="en-US" dirty="0" err="1">
                <a:solidFill>
                  <a:schemeClr val="accent1"/>
                </a:solidFill>
              </a:rPr>
              <a:t>државног</a:t>
            </a:r>
            <a:r>
              <a:rPr lang="en-US" dirty="0">
                <a:solidFill>
                  <a:schemeClr val="accent1"/>
                </a:solidFill>
              </a:rPr>
              <a:t> </a:t>
            </a:r>
            <a:r>
              <a:rPr lang="en-US" dirty="0" err="1">
                <a:solidFill>
                  <a:schemeClr val="accent1"/>
                </a:solidFill>
              </a:rPr>
              <a:t>органа</a:t>
            </a:r>
            <a:r>
              <a:rPr lang="en-US" dirty="0">
                <a:solidFill>
                  <a:schemeClr val="accent1"/>
                </a:solidFill>
              </a:rPr>
              <a:t>) </a:t>
            </a:r>
            <a:r>
              <a:rPr lang="sr-Cyrl-RS" dirty="0">
                <a:solidFill>
                  <a:schemeClr val="accent1"/>
                </a:solidFill>
              </a:rPr>
              <a:t>представља </a:t>
            </a:r>
            <a:r>
              <a:rPr lang="en-US" dirty="0" err="1">
                <a:solidFill>
                  <a:schemeClr val="accent1"/>
                </a:solidFill>
              </a:rPr>
              <a:t>правни</a:t>
            </a:r>
            <a:r>
              <a:rPr lang="en-US" dirty="0">
                <a:solidFill>
                  <a:schemeClr val="accent1"/>
                </a:solidFill>
              </a:rPr>
              <a:t> </a:t>
            </a:r>
            <a:r>
              <a:rPr lang="en-US" dirty="0" err="1">
                <a:solidFill>
                  <a:schemeClr val="accent1"/>
                </a:solidFill>
              </a:rPr>
              <a:t>основ</a:t>
            </a:r>
            <a:r>
              <a:rPr lang="en-US" dirty="0">
                <a:solidFill>
                  <a:schemeClr val="accent1"/>
                </a:solidFill>
              </a:rPr>
              <a:t> </a:t>
            </a:r>
            <a:r>
              <a:rPr lang="en-US" dirty="0" err="1">
                <a:solidFill>
                  <a:schemeClr val="accent1"/>
                </a:solidFill>
              </a:rPr>
              <a:t>за</a:t>
            </a:r>
            <a:r>
              <a:rPr lang="en-US" dirty="0">
                <a:solidFill>
                  <a:schemeClr val="accent1"/>
                </a:solidFill>
              </a:rPr>
              <a:t> </a:t>
            </a:r>
            <a:r>
              <a:rPr lang="en-US" dirty="0" err="1">
                <a:solidFill>
                  <a:schemeClr val="accent1"/>
                </a:solidFill>
              </a:rPr>
              <a:t>пренос</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својине</a:t>
            </a:r>
            <a:r>
              <a:rPr lang="en-US" dirty="0">
                <a:solidFill>
                  <a:schemeClr val="accent1"/>
                </a:solidFill>
              </a:rPr>
              <a:t> и </a:t>
            </a:r>
            <a:r>
              <a:rPr lang="en-US" dirty="0" err="1">
                <a:solidFill>
                  <a:schemeClr val="accent1"/>
                </a:solidFill>
              </a:rPr>
              <a:t>свих</a:t>
            </a:r>
            <a:r>
              <a:rPr lang="en-US" dirty="0">
                <a:solidFill>
                  <a:schemeClr val="accent1"/>
                </a:solidFill>
              </a:rPr>
              <a:t> </a:t>
            </a:r>
            <a:r>
              <a:rPr lang="en-US" dirty="0" err="1">
                <a:solidFill>
                  <a:schemeClr val="accent1"/>
                </a:solidFill>
              </a:rPr>
              <a:t>других</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стечених</a:t>
            </a:r>
            <a:r>
              <a:rPr lang="en-US" dirty="0">
                <a:solidFill>
                  <a:schemeClr val="accent1"/>
                </a:solidFill>
              </a:rPr>
              <a:t> </a:t>
            </a:r>
            <a:r>
              <a:rPr lang="en-US" dirty="0" err="1">
                <a:solidFill>
                  <a:schemeClr val="accent1"/>
                </a:solidFill>
              </a:rPr>
              <a:t>продајом</a:t>
            </a:r>
            <a:r>
              <a:rPr lang="en-US" dirty="0">
                <a:solidFill>
                  <a:schemeClr val="accent1"/>
                </a:solidFill>
              </a:rPr>
              <a:t>, </a:t>
            </a:r>
            <a:r>
              <a:rPr lang="en-US" dirty="0" err="1">
                <a:solidFill>
                  <a:schemeClr val="accent1"/>
                </a:solidFill>
              </a:rPr>
              <a:t>те</a:t>
            </a:r>
            <a:r>
              <a:rPr lang="en-US" dirty="0">
                <a:solidFill>
                  <a:schemeClr val="accent1"/>
                </a:solidFill>
              </a:rPr>
              <a:t> </a:t>
            </a:r>
            <a:r>
              <a:rPr lang="en-US" dirty="0" err="1">
                <a:solidFill>
                  <a:schemeClr val="accent1"/>
                </a:solidFill>
              </a:rPr>
              <a:t>је</a:t>
            </a:r>
            <a:r>
              <a:rPr lang="en-US" dirty="0">
                <a:solidFill>
                  <a:schemeClr val="accent1"/>
                </a:solidFill>
              </a:rPr>
              <a:t> </a:t>
            </a:r>
            <a:r>
              <a:rPr lang="en-US" dirty="0" err="1">
                <a:solidFill>
                  <a:schemeClr val="accent1"/>
                </a:solidFill>
              </a:rPr>
              <a:t>стога</a:t>
            </a:r>
            <a:r>
              <a:rPr lang="en-US" dirty="0">
                <a:solidFill>
                  <a:schemeClr val="accent1"/>
                </a:solidFill>
              </a:rPr>
              <a:t> </a:t>
            </a:r>
            <a:r>
              <a:rPr lang="en-US" dirty="0" err="1">
                <a:solidFill>
                  <a:schemeClr val="accent1"/>
                </a:solidFill>
              </a:rPr>
              <a:t>овакво</a:t>
            </a:r>
            <a:r>
              <a:rPr lang="en-US" dirty="0">
                <a:solidFill>
                  <a:schemeClr val="accent1"/>
                </a:solidFill>
              </a:rPr>
              <a:t> </a:t>
            </a:r>
            <a:r>
              <a:rPr lang="en-US" dirty="0" err="1">
                <a:solidFill>
                  <a:schemeClr val="accent1"/>
                </a:solidFill>
              </a:rPr>
              <a:t>стицање</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својине</a:t>
            </a:r>
            <a:r>
              <a:rPr lang="en-US" dirty="0">
                <a:solidFill>
                  <a:schemeClr val="accent1"/>
                </a:solidFill>
              </a:rPr>
              <a:t> </a:t>
            </a:r>
            <a:r>
              <a:rPr lang="en-US" dirty="0" err="1">
                <a:solidFill>
                  <a:schemeClr val="accent1"/>
                </a:solidFill>
              </a:rPr>
              <a:t>оригинарни</a:t>
            </a:r>
            <a:r>
              <a:rPr lang="en-US" dirty="0">
                <a:solidFill>
                  <a:schemeClr val="accent1"/>
                </a:solidFill>
              </a:rPr>
              <a:t> </a:t>
            </a:r>
            <a:r>
              <a:rPr lang="en-US" dirty="0" err="1">
                <a:solidFill>
                  <a:schemeClr val="accent1"/>
                </a:solidFill>
              </a:rPr>
              <a:t>начин</a:t>
            </a:r>
            <a:r>
              <a:rPr lang="en-US" dirty="0">
                <a:solidFill>
                  <a:schemeClr val="accent1"/>
                </a:solidFill>
              </a:rPr>
              <a:t> </a:t>
            </a:r>
            <a:r>
              <a:rPr lang="en-US" dirty="0" err="1">
                <a:solidFill>
                  <a:schemeClr val="accent1"/>
                </a:solidFill>
              </a:rPr>
              <a:t>стицања</a:t>
            </a:r>
            <a:r>
              <a:rPr lang="en-US" dirty="0">
                <a:solidFill>
                  <a:schemeClr val="accent1"/>
                </a:solidFill>
              </a:rPr>
              <a:t> </a:t>
            </a:r>
            <a:r>
              <a:rPr lang="en-US" dirty="0" err="1">
                <a:solidFill>
                  <a:schemeClr val="accent1"/>
                </a:solidFill>
              </a:rPr>
              <a:t>права</a:t>
            </a:r>
            <a:r>
              <a:rPr lang="en-US" dirty="0">
                <a:solidFill>
                  <a:schemeClr val="accent1"/>
                </a:solidFill>
              </a:rPr>
              <a:t> </a:t>
            </a:r>
            <a:r>
              <a:rPr lang="en-US" dirty="0" err="1">
                <a:solidFill>
                  <a:schemeClr val="accent1"/>
                </a:solidFill>
              </a:rPr>
              <a:t>својине</a:t>
            </a:r>
            <a:r>
              <a:rPr lang="en-US" dirty="0">
                <a:solidFill>
                  <a:schemeClr val="accent1"/>
                </a:solidFill>
              </a:rPr>
              <a:t>.</a:t>
            </a:r>
            <a:r>
              <a:rPr lang="sr-Cyrl-RS" dirty="0">
                <a:solidFill>
                  <a:schemeClr val="accent1"/>
                </a:solidFill>
              </a:rPr>
              <a:t>Следом изнетог може закључити да у напред описаном случају основ за стицање права својине представља одлука надлежног органа, док упис права у катастар непокретности по основу дате одлуке има деклараторни карактер. </a:t>
            </a:r>
            <a:endParaRPr lang="en-US" dirty="0">
              <a:solidFill>
                <a:schemeClr val="accent1"/>
              </a:solidFill>
            </a:endParaRPr>
          </a:p>
          <a:p>
            <a:endParaRPr lang="en-US" dirty="0"/>
          </a:p>
        </p:txBody>
      </p:sp>
    </p:spTree>
    <p:extLst>
      <p:ext uri="{BB962C8B-B14F-4D97-AF65-F5344CB8AC3E}">
        <p14:creationId xmlns:p14="http://schemas.microsoft.com/office/powerpoint/2010/main" val="115200259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5" y="374469"/>
            <a:ext cx="8596668" cy="1132113"/>
          </a:xfrm>
        </p:spPr>
        <p:txBody>
          <a:bodyPr>
            <a:normAutofit fontScale="90000"/>
          </a:bodyPr>
          <a:lstStyle/>
          <a:p>
            <a:r>
              <a:rPr lang="en-US" b="1" dirty="0"/>
              <a:t>III.II</a:t>
            </a:r>
            <a:r>
              <a:rPr lang="sr-Latn-RS" b="1" dirty="0"/>
              <a:t>I</a:t>
            </a:r>
            <a:r>
              <a:rPr lang="en-US" b="1" dirty="0"/>
              <a:t>. </a:t>
            </a:r>
            <a:r>
              <a:rPr lang="sr-Cyrl-RS" b="1" dirty="0"/>
              <a:t>Начело обавезности </a:t>
            </a:r>
            <a:r>
              <a:rPr lang="en-US" dirty="0"/>
              <a:t/>
            </a:r>
            <a:br>
              <a:rPr lang="en-US" dirty="0"/>
            </a:br>
            <a:endParaRPr lang="en-US" dirty="0"/>
          </a:p>
        </p:txBody>
      </p:sp>
      <p:sp>
        <p:nvSpPr>
          <p:cNvPr id="7" name="Text Placeholder 6"/>
          <p:cNvSpPr>
            <a:spLocks noGrp="1"/>
          </p:cNvSpPr>
          <p:nvPr>
            <p:ph type="body" idx="1"/>
          </p:nvPr>
        </p:nvSpPr>
        <p:spPr>
          <a:xfrm>
            <a:off x="677335" y="1506583"/>
            <a:ext cx="8596668" cy="4754880"/>
          </a:xfrm>
        </p:spPr>
        <p:txBody>
          <a:bodyPr/>
          <a:lstStyle/>
          <a:p>
            <a:pPr algn="just"/>
            <a:endParaRPr lang="sr-Latn-RS" dirty="0" smtClean="0">
              <a:solidFill>
                <a:schemeClr val="accent1"/>
              </a:solidFill>
            </a:endParaRPr>
          </a:p>
          <a:p>
            <a:pPr algn="just"/>
            <a:endParaRPr lang="sr-Latn-RS" dirty="0">
              <a:solidFill>
                <a:schemeClr val="accent1"/>
              </a:solidFill>
            </a:endParaRPr>
          </a:p>
          <a:p>
            <a:pPr algn="just"/>
            <a:r>
              <a:rPr lang="sr-Latn-RS" dirty="0" smtClean="0">
                <a:solidFill>
                  <a:schemeClr val="accent1"/>
                </a:solidFill>
              </a:rPr>
              <a:t>Ималац </a:t>
            </a:r>
            <a:r>
              <a:rPr lang="sr-Latn-RS" dirty="0">
                <a:solidFill>
                  <a:schemeClr val="accent1"/>
                </a:solidFill>
              </a:rPr>
              <a:t>права на непокретности обавезан је да поднесе захтев за упис непокретности и права својине у катастар непокретности. Упис непокретности и права својине врши се у катастру непокретности и по службеној дужности, </a:t>
            </a:r>
            <a:r>
              <a:rPr lang="sr-Cyrl-RS" dirty="0">
                <a:solidFill>
                  <a:schemeClr val="accent1"/>
                </a:solidFill>
              </a:rPr>
              <a:t>када је то рпописано </a:t>
            </a:r>
            <a:r>
              <a:rPr lang="sr-Latn-RS" dirty="0">
                <a:solidFill>
                  <a:schemeClr val="accent1"/>
                </a:solidFill>
              </a:rPr>
              <a:t>законом. O</a:t>
            </a:r>
            <a:r>
              <a:rPr lang="sr-Cyrl-RS" dirty="0">
                <a:solidFill>
                  <a:schemeClr val="accent1"/>
                </a:solidFill>
              </a:rPr>
              <a:t>бавеза имаоца права да поднесе захтев за спровођење промена надлежној служби катастра непокретности наступа у року од 30 дана од дана </a:t>
            </a:r>
            <a:r>
              <a:rPr lang="sr-Latn-RS" dirty="0">
                <a:solidFill>
                  <a:schemeClr val="accent1"/>
                </a:solidFill>
              </a:rPr>
              <a:t>настанка промене</a:t>
            </a:r>
            <a:r>
              <a:rPr lang="sr-Cyrl-RS" dirty="0">
                <a:solidFill>
                  <a:schemeClr val="accent1"/>
                </a:solidFill>
              </a:rPr>
              <a:t>, осим када се врши упис промене у складу са законом којим се уређује изградња обејката. Пропуштање напред означене законске обавезе може проузроковати прекршајну одговорност имаоца права.</a:t>
            </a:r>
            <a:endParaRPr lang="en-US" dirty="0">
              <a:solidFill>
                <a:schemeClr val="accent1"/>
              </a:solidFill>
            </a:endParaRPr>
          </a:p>
          <a:p>
            <a:endParaRPr lang="en-US" dirty="0"/>
          </a:p>
        </p:txBody>
      </p:sp>
    </p:spTree>
    <p:extLst>
      <p:ext uri="{BB962C8B-B14F-4D97-AF65-F5344CB8AC3E}">
        <p14:creationId xmlns:p14="http://schemas.microsoft.com/office/powerpoint/2010/main" val="407555526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632</TotalTime>
  <Words>6041</Words>
  <Application>Microsoft Office PowerPoint</Application>
  <PresentationFormat>Widescreen</PresentationFormat>
  <Paragraphs>141</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 3</vt:lpstr>
      <vt:lpstr>Facet</vt:lpstr>
      <vt:lpstr>УПИС У КАТАСТАР НЕПОКРЕТНОСТИ</vt:lpstr>
      <vt:lpstr>I Увод  </vt:lpstr>
      <vt:lpstr>II Појам катастра непокретности </vt:lpstr>
      <vt:lpstr>II Појам катастра непокретности </vt:lpstr>
      <vt:lpstr>III Начела уписа у катастар непокретности</vt:lpstr>
      <vt:lpstr>III.I. Начело државног премера </vt:lpstr>
      <vt:lpstr>III.II. Начело уписа  </vt:lpstr>
      <vt:lpstr>III.II. Начело уписа  </vt:lpstr>
      <vt:lpstr>III.III. Начело обавезности  </vt:lpstr>
      <vt:lpstr>III.IV. Начело јавности   </vt:lpstr>
      <vt:lpstr>III.V. Начело поуздања   </vt:lpstr>
      <vt:lpstr>III.VI. Начело законитости</vt:lpstr>
      <vt:lpstr>III.VII. Начело првенства    </vt:lpstr>
      <vt:lpstr>  III.VIII. Начело одређености  </vt:lpstr>
      <vt:lpstr>IV Врсте уписа у катастар непокретности </vt:lpstr>
      <vt:lpstr> IV Врсте уписа у катастар непокретности  </vt:lpstr>
      <vt:lpstr>  IV Врсте уписа у катастар непокретности </vt:lpstr>
      <vt:lpstr> IV Врсте уписа у катастар непокретности  </vt:lpstr>
      <vt:lpstr>У катастар непокретности уписују се следеће забележбе:    </vt:lpstr>
      <vt:lpstr> </vt:lpstr>
      <vt:lpstr> </vt:lpstr>
      <vt:lpstr>V Општи услови за упис у катастар непокретности  </vt:lpstr>
      <vt:lpstr>VI Исправе подобне за упис у катастар непокретности</vt:lpstr>
      <vt:lpstr>VI Исправе подобне за упис у катастар непокретности</vt:lpstr>
      <vt:lpstr>VI Исправе подобне за упис у катастар непокретности </vt:lpstr>
      <vt:lpstr>VII Поступак уписа у катастар непокретности  </vt:lpstr>
      <vt:lpstr>VII Поступак уписа у катастар непокретности </vt:lpstr>
      <vt:lpstr>VII Поступак уписа у катастар непокретности </vt:lpstr>
      <vt:lpstr>VII Поступак уписа у катастар непокретности </vt:lpstr>
      <vt:lpstr>VII Поступак уписа у катастар непокретности </vt:lpstr>
      <vt:lpstr>VII Поступак уписа у катастар непокретности </vt:lpstr>
      <vt:lpstr>VII Поступак уписа у катастар непокретности </vt:lpstr>
      <vt:lpstr>VIII Стечај и упис у катастру непокретности  </vt:lpstr>
      <vt:lpstr>VIII Стечај и упис у катастру непокретности </vt:lpstr>
      <vt:lpstr>III.II. Начело уписа  </vt:lpstr>
      <vt:lpstr>VIII Стечај и упис у катастру непокретности </vt:lpstr>
      <vt:lpstr>VIII Стечај и упис у катастру непокретности </vt:lpstr>
      <vt:lpstr>Аутор: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Zorica ZM. Markovic</dc:creator>
  <cp:lastModifiedBy>user</cp:lastModifiedBy>
  <cp:revision>71</cp:revision>
  <dcterms:created xsi:type="dcterms:W3CDTF">2015-04-14T07:41:11Z</dcterms:created>
  <dcterms:modified xsi:type="dcterms:W3CDTF">2018-03-25T21:37:36Z</dcterms:modified>
</cp:coreProperties>
</file>