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handoutMasterIdLst>
    <p:handoutMasterId r:id="rId73"/>
  </p:handoutMasterIdLst>
  <p:sldIdLst>
    <p:sldId id="256" r:id="rId2"/>
    <p:sldId id="427" r:id="rId3"/>
    <p:sldId id="393" r:id="rId4"/>
    <p:sldId id="417" r:id="rId5"/>
    <p:sldId id="422" r:id="rId6"/>
    <p:sldId id="425" r:id="rId7"/>
    <p:sldId id="419" r:id="rId8"/>
    <p:sldId id="426" r:id="rId9"/>
    <p:sldId id="383" r:id="rId10"/>
    <p:sldId id="400" r:id="rId11"/>
    <p:sldId id="424" r:id="rId12"/>
    <p:sldId id="428" r:id="rId13"/>
    <p:sldId id="328" r:id="rId14"/>
    <p:sldId id="325" r:id="rId15"/>
    <p:sldId id="415" r:id="rId16"/>
    <p:sldId id="414" r:id="rId17"/>
    <p:sldId id="388" r:id="rId18"/>
    <p:sldId id="389" r:id="rId19"/>
    <p:sldId id="390" r:id="rId20"/>
    <p:sldId id="391" r:id="rId21"/>
    <p:sldId id="392" r:id="rId22"/>
    <p:sldId id="429" r:id="rId23"/>
    <p:sldId id="356" r:id="rId24"/>
    <p:sldId id="298" r:id="rId25"/>
    <p:sldId id="299" r:id="rId26"/>
    <p:sldId id="301" r:id="rId27"/>
    <p:sldId id="302" r:id="rId28"/>
    <p:sldId id="303" r:id="rId29"/>
    <p:sldId id="369" r:id="rId30"/>
    <p:sldId id="326" r:id="rId31"/>
    <p:sldId id="368" r:id="rId32"/>
    <p:sldId id="275" r:id="rId33"/>
    <p:sldId id="367" r:id="rId34"/>
    <p:sldId id="317" r:id="rId35"/>
    <p:sldId id="318" r:id="rId36"/>
    <p:sldId id="366" r:id="rId37"/>
    <p:sldId id="365" r:id="rId38"/>
    <p:sldId id="300" r:id="rId39"/>
    <p:sldId id="379" r:id="rId40"/>
    <p:sldId id="309" r:id="rId41"/>
    <p:sldId id="310" r:id="rId42"/>
    <p:sldId id="311" r:id="rId43"/>
    <p:sldId id="312" r:id="rId44"/>
    <p:sldId id="313" r:id="rId45"/>
    <p:sldId id="346" r:id="rId46"/>
    <p:sldId id="322" r:id="rId47"/>
    <p:sldId id="333" r:id="rId48"/>
    <p:sldId id="323" r:id="rId49"/>
    <p:sldId id="334" r:id="rId50"/>
    <p:sldId id="335" r:id="rId51"/>
    <p:sldId id="351" r:id="rId52"/>
    <p:sldId id="377" r:id="rId53"/>
    <p:sldId id="363" r:id="rId54"/>
    <p:sldId id="329" r:id="rId55"/>
    <p:sldId id="330" r:id="rId56"/>
    <p:sldId id="332" r:id="rId57"/>
    <p:sldId id="418" r:id="rId58"/>
    <p:sldId id="337" r:id="rId59"/>
    <p:sldId id="338" r:id="rId60"/>
    <p:sldId id="339" r:id="rId61"/>
    <p:sldId id="340" r:id="rId62"/>
    <p:sldId id="336" r:id="rId63"/>
    <p:sldId id="358" r:id="rId64"/>
    <p:sldId id="359" r:id="rId65"/>
    <p:sldId id="360" r:id="rId66"/>
    <p:sldId id="361" r:id="rId67"/>
    <p:sldId id="362" r:id="rId68"/>
    <p:sldId id="416" r:id="rId69"/>
    <p:sldId id="349" r:id="rId70"/>
    <p:sldId id="343" r:id="rId71"/>
    <p:sldId id="373"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58" autoAdjust="0"/>
  </p:normalViewPr>
  <p:slideViewPr>
    <p:cSldViewPr snapToGrid="0">
      <p:cViewPr varScale="1">
        <p:scale>
          <a:sx n="109" d="100"/>
          <a:sy n="109" d="100"/>
        </p:scale>
        <p:origin x="6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adu\AppData\Local\Microsoft\Windows\INetCache\Content.Outlook\JGTFZWOX\Stecaj%20prilivi%20i%20odliv%20-%20spojeno%20sa%20strukturom%20imovin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dk1">
                  <a:tint val="88000"/>
                </a:schemeClr>
              </a:solidFill>
              <a:ln w="9525">
                <a:solidFill>
                  <a:schemeClr val="dk1">
                    <a:tint val="88000"/>
                  </a:schemeClr>
                </a:solidFill>
              </a:ln>
              <a:effectLst/>
            </c:spPr>
          </c:marker>
          <c:trendline>
            <c:spPr>
              <a:ln w="38100" cap="flat" cmpd="sng" algn="ctr">
                <a:solidFill>
                  <a:schemeClr val="dk1"/>
                </a:solidFill>
                <a:prstDash val="solid"/>
              </a:ln>
              <a:effectLst/>
            </c:spPr>
            <c:trendlineType val="linear"/>
            <c:dispRSqr val="1"/>
            <c:dispEq val="0"/>
            <c:trendlineLbl>
              <c:layout>
                <c:manualLayout>
                  <c:x val="-3.4735357585379587E-2"/>
                  <c:y val="-9.1405814406448196E-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'Prilivi&lt;&gt;0 (3)'!$N$2:$N$850</c:f>
              <c:numCache>
                <c:formatCode>0.00%</c:formatCode>
                <c:ptCount val="849"/>
                <c:pt idx="0">
                  <c:v>7.0996946277817982E-2</c:v>
                </c:pt>
                <c:pt idx="1">
                  <c:v>0.24328023391644943</c:v>
                </c:pt>
                <c:pt idx="2">
                  <c:v>0.45906428412779071</c:v>
                </c:pt>
                <c:pt idx="3">
                  <c:v>0.66439598085876506</c:v>
                </c:pt>
                <c:pt idx="4">
                  <c:v>0.47912329093295342</c:v>
                </c:pt>
                <c:pt idx="5">
                  <c:v>7.6027680930476987E-2</c:v>
                </c:pt>
                <c:pt idx="6">
                  <c:v>0.71426554195492131</c:v>
                </c:pt>
                <c:pt idx="7">
                  <c:v>0.37447352442862358</c:v>
                </c:pt>
                <c:pt idx="8">
                  <c:v>0.15601879278542274</c:v>
                </c:pt>
                <c:pt idx="9">
                  <c:v>0.69451684786991763</c:v>
                </c:pt>
                <c:pt idx="10">
                  <c:v>0.14481546661061223</c:v>
                </c:pt>
                <c:pt idx="11">
                  <c:v>7.6767348609803568E-2</c:v>
                </c:pt>
                <c:pt idx="12">
                  <c:v>0.2183138063735991</c:v>
                </c:pt>
                <c:pt idx="13">
                  <c:v>3.9399124205881014E-2</c:v>
                </c:pt>
                <c:pt idx="14">
                  <c:v>0.71811353297914537</c:v>
                </c:pt>
                <c:pt idx="15">
                  <c:v>0.36495983043607522</c:v>
                </c:pt>
                <c:pt idx="16">
                  <c:v>0.30793993931330782</c:v>
                </c:pt>
                <c:pt idx="17">
                  <c:v>0.4792319745681472</c:v>
                </c:pt>
                <c:pt idx="18">
                  <c:v>5.2013911521416087E-2</c:v>
                </c:pt>
                <c:pt idx="19">
                  <c:v>0.30940831629837157</c:v>
                </c:pt>
                <c:pt idx="20">
                  <c:v>0.23042753295622798</c:v>
                </c:pt>
                <c:pt idx="21">
                  <c:v>0.35536131750842687</c:v>
                </c:pt>
                <c:pt idx="22">
                  <c:v>0.34734320503875415</c:v>
                </c:pt>
                <c:pt idx="23">
                  <c:v>0.26924534431090014</c:v>
                </c:pt>
                <c:pt idx="24">
                  <c:v>0.39656305804421804</c:v>
                </c:pt>
                <c:pt idx="25">
                  <c:v>0.25385996531091887</c:v>
                </c:pt>
                <c:pt idx="26">
                  <c:v>0.31000291349650089</c:v>
                </c:pt>
                <c:pt idx="27">
                  <c:v>0.20641945355178934</c:v>
                </c:pt>
                <c:pt idx="28">
                  <c:v>0.49344975956534021</c:v>
                </c:pt>
                <c:pt idx="29">
                  <c:v>0.24392036035698902</c:v>
                </c:pt>
                <c:pt idx="30">
                  <c:v>0.15691531913483608</c:v>
                </c:pt>
                <c:pt idx="31">
                  <c:v>0.19251665412708568</c:v>
                </c:pt>
                <c:pt idx="32">
                  <c:v>0.4966078239291557</c:v>
                </c:pt>
                <c:pt idx="33">
                  <c:v>0.58829836646535238</c:v>
                </c:pt>
                <c:pt idx="34">
                  <c:v>0.28686482232264199</c:v>
                </c:pt>
                <c:pt idx="35">
                  <c:v>0.4126497962797675</c:v>
                </c:pt>
                <c:pt idx="36">
                  <c:v>0.38361553753247296</c:v>
                </c:pt>
                <c:pt idx="37">
                  <c:v>0.16380611444482768</c:v>
                </c:pt>
                <c:pt idx="38">
                  <c:v>0.15204585976776036</c:v>
                </c:pt>
                <c:pt idx="39">
                  <c:v>0.26268423119649165</c:v>
                </c:pt>
                <c:pt idx="40">
                  <c:v>0.35199615122669303</c:v>
                </c:pt>
                <c:pt idx="41">
                  <c:v>0.12611402965563026</c:v>
                </c:pt>
                <c:pt idx="42">
                  <c:v>0.34071856036262749</c:v>
                </c:pt>
                <c:pt idx="43">
                  <c:v>0.18016963022794755</c:v>
                </c:pt>
                <c:pt idx="44">
                  <c:v>0.82698733388672185</c:v>
                </c:pt>
                <c:pt idx="45">
                  <c:v>0.29734357718450954</c:v>
                </c:pt>
                <c:pt idx="46">
                  <c:v>0.9810013414904506</c:v>
                </c:pt>
                <c:pt idx="47">
                  <c:v>7.8170549778640158E-2</c:v>
                </c:pt>
                <c:pt idx="48">
                  <c:v>0.71840490130592083</c:v>
                </c:pt>
                <c:pt idx="49">
                  <c:v>0.87653003837624011</c:v>
                </c:pt>
                <c:pt idx="50">
                  <c:v>0.69544177914989314</c:v>
                </c:pt>
                <c:pt idx="51">
                  <c:v>0.16702902719644455</c:v>
                </c:pt>
                <c:pt idx="52">
                  <c:v>0.39339646274989426</c:v>
                </c:pt>
                <c:pt idx="53">
                  <c:v>0.6474838752177452</c:v>
                </c:pt>
                <c:pt idx="54">
                  <c:v>7.3080937693598677E-2</c:v>
                </c:pt>
                <c:pt idx="55">
                  <c:v>0.1988259388910652</c:v>
                </c:pt>
                <c:pt idx="56">
                  <c:v>0.60574915192812562</c:v>
                </c:pt>
                <c:pt idx="57">
                  <c:v>0.88300061667567498</c:v>
                </c:pt>
                <c:pt idx="58">
                  <c:v>0.14379710418845706</c:v>
                </c:pt>
                <c:pt idx="59">
                  <c:v>0.17551420535178897</c:v>
                </c:pt>
                <c:pt idx="60">
                  <c:v>0.99962847894303941</c:v>
                </c:pt>
                <c:pt idx="61">
                  <c:v>0.34536352971246193</c:v>
                </c:pt>
                <c:pt idx="62">
                  <c:v>0.55378198796191125</c:v>
                </c:pt>
                <c:pt idx="63">
                  <c:v>0.35128257834201365</c:v>
                </c:pt>
                <c:pt idx="64">
                  <c:v>0.13003119385252737</c:v>
                </c:pt>
                <c:pt idx="65">
                  <c:v>0.90139091669720162</c:v>
                </c:pt>
                <c:pt idx="66">
                  <c:v>0.45774590561815115</c:v>
                </c:pt>
                <c:pt idx="67">
                  <c:v>0.35812697041525554</c:v>
                </c:pt>
                <c:pt idx="68">
                  <c:v>0.15287231311213703</c:v>
                </c:pt>
                <c:pt idx="69">
                  <c:v>1</c:v>
                </c:pt>
                <c:pt idx="70">
                  <c:v>0.9670954554816007</c:v>
                </c:pt>
                <c:pt idx="71">
                  <c:v>0.3863468178249681</c:v>
                </c:pt>
                <c:pt idx="72">
                  <c:v>0.23068568311127752</c:v>
                </c:pt>
                <c:pt idx="73">
                  <c:v>0.50400808791687257</c:v>
                </c:pt>
                <c:pt idx="74">
                  <c:v>0.34331378799232992</c:v>
                </c:pt>
                <c:pt idx="75">
                  <c:v>0.2113521120582649</c:v>
                </c:pt>
                <c:pt idx="76">
                  <c:v>0.57003289075499652</c:v>
                </c:pt>
                <c:pt idx="77">
                  <c:v>0.58586507990405279</c:v>
                </c:pt>
                <c:pt idx="78">
                  <c:v>0.143463809899228</c:v>
                </c:pt>
                <c:pt idx="79">
                  <c:v>0.27832611936051904</c:v>
                </c:pt>
                <c:pt idx="80">
                  <c:v>8.9636729960339792E-2</c:v>
                </c:pt>
                <c:pt idx="81">
                  <c:v>0.55477512879181667</c:v>
                </c:pt>
                <c:pt idx="82">
                  <c:v>0.71339181352137016</c:v>
                </c:pt>
                <c:pt idx="83">
                  <c:v>0.33037856771760882</c:v>
                </c:pt>
                <c:pt idx="84">
                  <c:v>0.11492225835320645</c:v>
                </c:pt>
                <c:pt idx="85">
                  <c:v>0.30807837764576484</c:v>
                </c:pt>
                <c:pt idx="86">
                  <c:v>0.53179535221188223</c:v>
                </c:pt>
                <c:pt idx="87">
                  <c:v>0.16752525371554419</c:v>
                </c:pt>
                <c:pt idx="88">
                  <c:v>1</c:v>
                </c:pt>
                <c:pt idx="89">
                  <c:v>8.9162570910007219E-2</c:v>
                </c:pt>
                <c:pt idx="90">
                  <c:v>0.23485459824614224</c:v>
                </c:pt>
                <c:pt idx="91">
                  <c:v>0.99479411005715757</c:v>
                </c:pt>
                <c:pt idx="92">
                  <c:v>0.17722911421069212</c:v>
                </c:pt>
                <c:pt idx="93">
                  <c:v>0.36710564726597583</c:v>
                </c:pt>
                <c:pt idx="94">
                  <c:v>0.44802394054658568</c:v>
                </c:pt>
                <c:pt idx="95">
                  <c:v>0.23573486931174925</c:v>
                </c:pt>
                <c:pt idx="96">
                  <c:v>0.12920124719006232</c:v>
                </c:pt>
                <c:pt idx="97">
                  <c:v>0.25573928412181035</c:v>
                </c:pt>
                <c:pt idx="98">
                  <c:v>0.15166267613145135</c:v>
                </c:pt>
                <c:pt idx="99">
                  <c:v>0.54111691764338343</c:v>
                </c:pt>
                <c:pt idx="100">
                  <c:v>7.7227764937455382E-2</c:v>
                </c:pt>
                <c:pt idx="101">
                  <c:v>9.8478991942516969E-2</c:v>
                </c:pt>
                <c:pt idx="102">
                  <c:v>0.14560647306354543</c:v>
                </c:pt>
                <c:pt idx="103">
                  <c:v>7.3807310457467995E-2</c:v>
                </c:pt>
                <c:pt idx="104">
                  <c:v>0.23019879044950756</c:v>
                </c:pt>
                <c:pt idx="105">
                  <c:v>0.85489384951055924</c:v>
                </c:pt>
                <c:pt idx="106">
                  <c:v>0.3646399572259017</c:v>
                </c:pt>
                <c:pt idx="107">
                  <c:v>7.6986792319268277E-2</c:v>
                </c:pt>
                <c:pt idx="108">
                  <c:v>0.11739070706577534</c:v>
                </c:pt>
                <c:pt idx="109">
                  <c:v>0.18218928813606447</c:v>
                </c:pt>
                <c:pt idx="110">
                  <c:v>0.41325480200250553</c:v>
                </c:pt>
                <c:pt idx="111">
                  <c:v>0.74923951693607072</c:v>
                </c:pt>
                <c:pt idx="112">
                  <c:v>0.31699192191451198</c:v>
                </c:pt>
                <c:pt idx="113">
                  <c:v>0.15192332811669132</c:v>
                </c:pt>
                <c:pt idx="114">
                  <c:v>0.81580000374927408</c:v>
                </c:pt>
                <c:pt idx="115">
                  <c:v>0.29550818715044358</c:v>
                </c:pt>
                <c:pt idx="116">
                  <c:v>0.24951732736732127</c:v>
                </c:pt>
                <c:pt idx="117">
                  <c:v>0.69230271485248707</c:v>
                </c:pt>
                <c:pt idx="118">
                  <c:v>0.48045048438045324</c:v>
                </c:pt>
                <c:pt idx="119">
                  <c:v>0.95390997302764646</c:v>
                </c:pt>
                <c:pt idx="120">
                  <c:v>5.6862673161076474E-2</c:v>
                </c:pt>
                <c:pt idx="121">
                  <c:v>0.56934814917177667</c:v>
                </c:pt>
                <c:pt idx="122">
                  <c:v>0.40610719741669565</c:v>
                </c:pt>
                <c:pt idx="123">
                  <c:v>0.65229868442280703</c:v>
                </c:pt>
                <c:pt idx="124">
                  <c:v>0.11461443035996668</c:v>
                </c:pt>
                <c:pt idx="125">
                  <c:v>0.60738847657985962</c:v>
                </c:pt>
                <c:pt idx="126">
                  <c:v>8.5883413873088926E-2</c:v>
                </c:pt>
                <c:pt idx="127">
                  <c:v>0.38437860385140982</c:v>
                </c:pt>
                <c:pt idx="128">
                  <c:v>0.78401819231795977</c:v>
                </c:pt>
                <c:pt idx="129">
                  <c:v>0.35572306959824423</c:v>
                </c:pt>
                <c:pt idx="130">
                  <c:v>9.8448841486802191E-2</c:v>
                </c:pt>
                <c:pt idx="131">
                  <c:v>9.3093879792030917E-2</c:v>
                </c:pt>
                <c:pt idx="132">
                  <c:v>0.16546121644927286</c:v>
                </c:pt>
                <c:pt idx="133">
                  <c:v>0.19666353491328276</c:v>
                </c:pt>
                <c:pt idx="134">
                  <c:v>0.67443444622670745</c:v>
                </c:pt>
                <c:pt idx="135">
                  <c:v>0.86186709328587341</c:v>
                </c:pt>
                <c:pt idx="136">
                  <c:v>8.2549646795243209E-2</c:v>
                </c:pt>
                <c:pt idx="137">
                  <c:v>5.4364098585849438E-2</c:v>
                </c:pt>
                <c:pt idx="138">
                  <c:v>0.50619715609866411</c:v>
                </c:pt>
                <c:pt idx="139">
                  <c:v>0.97821328799600826</c:v>
                </c:pt>
                <c:pt idx="140">
                  <c:v>0.62251711869885129</c:v>
                </c:pt>
                <c:pt idx="141">
                  <c:v>6.2376537138670307E-2</c:v>
                </c:pt>
                <c:pt idx="142">
                  <c:v>0.17068864663111954</c:v>
                </c:pt>
                <c:pt idx="143">
                  <c:v>0.50493083132651628</c:v>
                </c:pt>
                <c:pt idx="144">
                  <c:v>0.21009166344340621</c:v>
                </c:pt>
                <c:pt idx="145">
                  <c:v>0.23653473926815347</c:v>
                </c:pt>
                <c:pt idx="146">
                  <c:v>0.43487050736089494</c:v>
                </c:pt>
                <c:pt idx="147">
                  <c:v>0.18156379475230028</c:v>
                </c:pt>
                <c:pt idx="148">
                  <c:v>0.28784796982535071</c:v>
                </c:pt>
                <c:pt idx="149">
                  <c:v>0.73829642697542563</c:v>
                </c:pt>
                <c:pt idx="150">
                  <c:v>0.18211863680065399</c:v>
                </c:pt>
                <c:pt idx="151">
                  <c:v>0.23414238330544584</c:v>
                </c:pt>
                <c:pt idx="152">
                  <c:v>0.75825142152223302</c:v>
                </c:pt>
                <c:pt idx="153">
                  <c:v>0.3777333694847736</c:v>
                </c:pt>
                <c:pt idx="154">
                  <c:v>0.48091540354361029</c:v>
                </c:pt>
                <c:pt idx="155">
                  <c:v>0.81352175205465693</c:v>
                </c:pt>
                <c:pt idx="156">
                  <c:v>3.9677528452719428E-2</c:v>
                </c:pt>
                <c:pt idx="157">
                  <c:v>0.1230367702923664</c:v>
                </c:pt>
                <c:pt idx="158">
                  <c:v>0.8009906454015423</c:v>
                </c:pt>
                <c:pt idx="159">
                  <c:v>5.6609905882352943E-2</c:v>
                </c:pt>
                <c:pt idx="160">
                  <c:v>0.31488686485161871</c:v>
                </c:pt>
                <c:pt idx="161">
                  <c:v>0.30403944311443698</c:v>
                </c:pt>
                <c:pt idx="162">
                  <c:v>0.82881969658659915</c:v>
                </c:pt>
                <c:pt idx="163">
                  <c:v>0.97860476673673125</c:v>
                </c:pt>
                <c:pt idx="164">
                  <c:v>0.63596850801152427</c:v>
                </c:pt>
                <c:pt idx="165">
                  <c:v>1</c:v>
                </c:pt>
                <c:pt idx="166">
                  <c:v>0.84389453598465758</c:v>
                </c:pt>
                <c:pt idx="167">
                  <c:v>0.15435993786268723</c:v>
                </c:pt>
                <c:pt idx="168">
                  <c:v>0.10167049121508794</c:v>
                </c:pt>
                <c:pt idx="169">
                  <c:v>0.14436819012665428</c:v>
                </c:pt>
                <c:pt idx="170">
                  <c:v>8.7423483247021441E-2</c:v>
                </c:pt>
                <c:pt idx="171">
                  <c:v>0.12208897214962125</c:v>
                </c:pt>
                <c:pt idx="172">
                  <c:v>0.13295196886926161</c:v>
                </c:pt>
                <c:pt idx="173">
                  <c:v>0.75306231672318358</c:v>
                </c:pt>
                <c:pt idx="174">
                  <c:v>0.15487962511098111</c:v>
                </c:pt>
                <c:pt idx="175">
                  <c:v>0.14572056981365686</c:v>
                </c:pt>
                <c:pt idx="176">
                  <c:v>0.2121233292217973</c:v>
                </c:pt>
                <c:pt idx="177">
                  <c:v>8.5367181448488622E-2</c:v>
                </c:pt>
                <c:pt idx="178">
                  <c:v>0.59025486448428244</c:v>
                </c:pt>
                <c:pt idx="179">
                  <c:v>0.41984040912941456</c:v>
                </c:pt>
                <c:pt idx="180">
                  <c:v>0.4014455603197441</c:v>
                </c:pt>
                <c:pt idx="181">
                  <c:v>0.46587947929526036</c:v>
                </c:pt>
                <c:pt idx="182">
                  <c:v>0.42058785601372611</c:v>
                </c:pt>
                <c:pt idx="183">
                  <c:v>0.42314499670118239</c:v>
                </c:pt>
                <c:pt idx="184">
                  <c:v>0.70696258794992195</c:v>
                </c:pt>
                <c:pt idx="185">
                  <c:v>0.70573744168653951</c:v>
                </c:pt>
                <c:pt idx="186">
                  <c:v>0.37496308380832671</c:v>
                </c:pt>
                <c:pt idx="187">
                  <c:v>0.26831720819032162</c:v>
                </c:pt>
                <c:pt idx="188">
                  <c:v>0.2876183208859745</c:v>
                </c:pt>
                <c:pt idx="189">
                  <c:v>0.14576325638651225</c:v>
                </c:pt>
                <c:pt idx="190">
                  <c:v>0.15366647598459343</c:v>
                </c:pt>
                <c:pt idx="191">
                  <c:v>5.5166758296292244E-2</c:v>
                </c:pt>
                <c:pt idx="192">
                  <c:v>0.30335647493017498</c:v>
                </c:pt>
                <c:pt idx="193">
                  <c:v>0.12664706844585855</c:v>
                </c:pt>
                <c:pt idx="194">
                  <c:v>0.36557878168018548</c:v>
                </c:pt>
                <c:pt idx="195">
                  <c:v>0.60068451567008363</c:v>
                </c:pt>
                <c:pt idx="196">
                  <c:v>0.76943176071716046</c:v>
                </c:pt>
                <c:pt idx="197">
                  <c:v>0.36541297970543801</c:v>
                </c:pt>
                <c:pt idx="198">
                  <c:v>0.17854326052707484</c:v>
                </c:pt>
                <c:pt idx="199">
                  <c:v>0.50894922082227634</c:v>
                </c:pt>
                <c:pt idx="200">
                  <c:v>7.6900932532551159E-3</c:v>
                </c:pt>
                <c:pt idx="201">
                  <c:v>0.10162746451111848</c:v>
                </c:pt>
                <c:pt idx="202">
                  <c:v>0.19119005610331796</c:v>
                </c:pt>
                <c:pt idx="203">
                  <c:v>0.2391858445684498</c:v>
                </c:pt>
                <c:pt idx="204">
                  <c:v>0.20024686169616698</c:v>
                </c:pt>
                <c:pt idx="205">
                  <c:v>0.13818062324927433</c:v>
                </c:pt>
                <c:pt idx="206">
                  <c:v>0.23813108089907628</c:v>
                </c:pt>
                <c:pt idx="207">
                  <c:v>0.10806009003321176</c:v>
                </c:pt>
                <c:pt idx="208">
                  <c:v>0.12106819094309321</c:v>
                </c:pt>
                <c:pt idx="209">
                  <c:v>0.20722468923710793</c:v>
                </c:pt>
                <c:pt idx="210">
                  <c:v>0.10736616132814923</c:v>
                </c:pt>
                <c:pt idx="211">
                  <c:v>0.33374501785817628</c:v>
                </c:pt>
                <c:pt idx="212">
                  <c:v>5.1431835407138783E-2</c:v>
                </c:pt>
                <c:pt idx="213">
                  <c:v>0.53340801571337959</c:v>
                </c:pt>
                <c:pt idx="214">
                  <c:v>0.22621396076833838</c:v>
                </c:pt>
                <c:pt idx="215">
                  <c:v>0.14058737040388963</c:v>
                </c:pt>
                <c:pt idx="216">
                  <c:v>0.60693810896059786</c:v>
                </c:pt>
                <c:pt idx="217">
                  <c:v>0.61570908900766064</c:v>
                </c:pt>
                <c:pt idx="218">
                  <c:v>0.39064006983048893</c:v>
                </c:pt>
                <c:pt idx="219">
                  <c:v>0.24902354583517378</c:v>
                </c:pt>
                <c:pt idx="220">
                  <c:v>0.47520038315999491</c:v>
                </c:pt>
                <c:pt idx="221">
                  <c:v>0.15366647598459343</c:v>
                </c:pt>
                <c:pt idx="222">
                  <c:v>0.99174693130704772</c:v>
                </c:pt>
                <c:pt idx="223">
                  <c:v>9.3787559089519065E-2</c:v>
                </c:pt>
                <c:pt idx="224">
                  <c:v>0.24861399486910443</c:v>
                </c:pt>
                <c:pt idx="225">
                  <c:v>0.83609238945061148</c:v>
                </c:pt>
                <c:pt idx="226">
                  <c:v>0.85483926877647398</c:v>
                </c:pt>
                <c:pt idx="227">
                  <c:v>0.18428280581536957</c:v>
                </c:pt>
                <c:pt idx="228">
                  <c:v>0.30370595942121337</c:v>
                </c:pt>
                <c:pt idx="229">
                  <c:v>0.4841743063456963</c:v>
                </c:pt>
                <c:pt idx="230">
                  <c:v>0.86870319790800765</c:v>
                </c:pt>
                <c:pt idx="231">
                  <c:v>0.17350655744988994</c:v>
                </c:pt>
                <c:pt idx="232">
                  <c:v>0.98417791154575318</c:v>
                </c:pt>
                <c:pt idx="233">
                  <c:v>0.33784297479814113</c:v>
                </c:pt>
                <c:pt idx="234">
                  <c:v>0.89769856703007145</c:v>
                </c:pt>
                <c:pt idx="235">
                  <c:v>0.99378464958743717</c:v>
                </c:pt>
                <c:pt idx="236">
                  <c:v>7.8094189182199888E-2</c:v>
                </c:pt>
                <c:pt idx="237">
                  <c:v>0.16507659668935157</c:v>
                </c:pt>
                <c:pt idx="238">
                  <c:v>0.14199047514070415</c:v>
                </c:pt>
                <c:pt idx="239">
                  <c:v>0.55369555865511633</c:v>
                </c:pt>
                <c:pt idx="240">
                  <c:v>0.98874407329243108</c:v>
                </c:pt>
                <c:pt idx="241">
                  <c:v>0.21358549569335283</c:v>
                </c:pt>
                <c:pt idx="242">
                  <c:v>0.87086309843885457</c:v>
                </c:pt>
                <c:pt idx="243">
                  <c:v>0.11016784413417843</c:v>
                </c:pt>
                <c:pt idx="244">
                  <c:v>6.138505789739062E-2</c:v>
                </c:pt>
                <c:pt idx="245">
                  <c:v>0.22161587160040655</c:v>
                </c:pt>
                <c:pt idx="246">
                  <c:v>0.43625773002623919</c:v>
                </c:pt>
                <c:pt idx="247">
                  <c:v>0.13856733908527846</c:v>
                </c:pt>
                <c:pt idx="248">
                  <c:v>0.99167573894429739</c:v>
                </c:pt>
                <c:pt idx="249">
                  <c:v>1.2481543606839752E-2</c:v>
                </c:pt>
                <c:pt idx="250">
                  <c:v>0.38376502475363705</c:v>
                </c:pt>
                <c:pt idx="251">
                  <c:v>0.72634156861403243</c:v>
                </c:pt>
                <c:pt idx="252">
                  <c:v>0.87050334293377885</c:v>
                </c:pt>
                <c:pt idx="253">
                  <c:v>8.8238620923197245E-2</c:v>
                </c:pt>
                <c:pt idx="254">
                  <c:v>0.52369951560357486</c:v>
                </c:pt>
                <c:pt idx="255">
                  <c:v>0.46320353994731805</c:v>
                </c:pt>
                <c:pt idx="256">
                  <c:v>0.16004916175366127</c:v>
                </c:pt>
                <c:pt idx="257">
                  <c:v>0.38746055843023158</c:v>
                </c:pt>
                <c:pt idx="258">
                  <c:v>0.59612784797371077</c:v>
                </c:pt>
                <c:pt idx="259">
                  <c:v>0.39459678330575165</c:v>
                </c:pt>
                <c:pt idx="260">
                  <c:v>0.20995520649182003</c:v>
                </c:pt>
                <c:pt idx="261">
                  <c:v>0.1830999082798197</c:v>
                </c:pt>
                <c:pt idx="262">
                  <c:v>0.46728309036370758</c:v>
                </c:pt>
                <c:pt idx="263">
                  <c:v>0.66587838777757025</c:v>
                </c:pt>
                <c:pt idx="264">
                  <c:v>0.18816421993140076</c:v>
                </c:pt>
                <c:pt idx="265">
                  <c:v>0.4963163562670983</c:v>
                </c:pt>
                <c:pt idx="266">
                  <c:v>0.11953350984866862</c:v>
                </c:pt>
                <c:pt idx="267">
                  <c:v>0.32829646012511471</c:v>
                </c:pt>
                <c:pt idx="268">
                  <c:v>0.20887916965041781</c:v>
                </c:pt>
                <c:pt idx="269">
                  <c:v>0.25717911316018049</c:v>
                </c:pt>
                <c:pt idx="270">
                  <c:v>0.43277619329911626</c:v>
                </c:pt>
                <c:pt idx="271">
                  <c:v>0.19872829378636125</c:v>
                </c:pt>
                <c:pt idx="272">
                  <c:v>0.19657864327196359</c:v>
                </c:pt>
                <c:pt idx="273">
                  <c:v>0.19959060264890849</c:v>
                </c:pt>
                <c:pt idx="274">
                  <c:v>0.15161994220838088</c:v>
                </c:pt>
                <c:pt idx="275">
                  <c:v>0.1721689070838972</c:v>
                </c:pt>
                <c:pt idx="276">
                  <c:v>8.3142280841329158E-2</c:v>
                </c:pt>
                <c:pt idx="277">
                  <c:v>0.25047034896810505</c:v>
                </c:pt>
                <c:pt idx="278">
                  <c:v>0.24744788364550743</c:v>
                </c:pt>
                <c:pt idx="279">
                  <c:v>0.16308115031364764</c:v>
                </c:pt>
                <c:pt idx="280">
                  <c:v>0.20739508348597696</c:v>
                </c:pt>
                <c:pt idx="281">
                  <c:v>0.70479684688912603</c:v>
                </c:pt>
                <c:pt idx="282">
                  <c:v>0.17190039303212978</c:v>
                </c:pt>
                <c:pt idx="283">
                  <c:v>2.9852779123581984E-2</c:v>
                </c:pt>
                <c:pt idx="284">
                  <c:v>0.3394077880096466</c:v>
                </c:pt>
                <c:pt idx="285">
                  <c:v>0.6004539170496247</c:v>
                </c:pt>
                <c:pt idx="286">
                  <c:v>0.58551864992017444</c:v>
                </c:pt>
                <c:pt idx="287">
                  <c:v>0.15538424557715438</c:v>
                </c:pt>
                <c:pt idx="288">
                  <c:v>0.43094626544524473</c:v>
                </c:pt>
                <c:pt idx="289">
                  <c:v>0.19445742340207653</c:v>
                </c:pt>
                <c:pt idx="290">
                  <c:v>0.39322762965130231</c:v>
                </c:pt>
                <c:pt idx="291">
                  <c:v>0.27866944970994934</c:v>
                </c:pt>
                <c:pt idx="292">
                  <c:v>0.4214611305914307</c:v>
                </c:pt>
                <c:pt idx="293">
                  <c:v>0.25908770970100747</c:v>
                </c:pt>
                <c:pt idx="294">
                  <c:v>0.91298100647721614</c:v>
                </c:pt>
                <c:pt idx="295">
                  <c:v>0.2400511508153883</c:v>
                </c:pt>
                <c:pt idx="296">
                  <c:v>0.2571928687788263</c:v>
                </c:pt>
                <c:pt idx="297">
                  <c:v>0.53648802522910488</c:v>
                </c:pt>
                <c:pt idx="298">
                  <c:v>0.23548905126512576</c:v>
                </c:pt>
                <c:pt idx="299">
                  <c:v>0.90228914797831694</c:v>
                </c:pt>
                <c:pt idx="300">
                  <c:v>0.43043191780821916</c:v>
                </c:pt>
                <c:pt idx="301">
                  <c:v>0.33844931951961865</c:v>
                </c:pt>
                <c:pt idx="302">
                  <c:v>0.64788080798128167</c:v>
                </c:pt>
                <c:pt idx="303">
                  <c:v>9.6894548832007835E-2</c:v>
                </c:pt>
                <c:pt idx="304">
                  <c:v>0.19751805181073956</c:v>
                </c:pt>
                <c:pt idx="305">
                  <c:v>0.75738023838978541</c:v>
                </c:pt>
                <c:pt idx="306">
                  <c:v>0.41767531591050189</c:v>
                </c:pt>
                <c:pt idx="307">
                  <c:v>8.5231163337544102E-2</c:v>
                </c:pt>
                <c:pt idx="308">
                  <c:v>0.78276436086304324</c:v>
                </c:pt>
                <c:pt idx="309">
                  <c:v>0.29705115849105951</c:v>
                </c:pt>
                <c:pt idx="310">
                  <c:v>0.66543468932513894</c:v>
                </c:pt>
                <c:pt idx="311">
                  <c:v>0.75296375863618936</c:v>
                </c:pt>
                <c:pt idx="312">
                  <c:v>0.16975716478980338</c:v>
                </c:pt>
                <c:pt idx="313">
                  <c:v>0.1567674127649577</c:v>
                </c:pt>
                <c:pt idx="314">
                  <c:v>0.2573428042328042</c:v>
                </c:pt>
                <c:pt idx="315">
                  <c:v>0.5749864613614778</c:v>
                </c:pt>
                <c:pt idx="316">
                  <c:v>0.55767748115470739</c:v>
                </c:pt>
                <c:pt idx="317">
                  <c:v>0.19315051506596018</c:v>
                </c:pt>
                <c:pt idx="318">
                  <c:v>0.32461909890891749</c:v>
                </c:pt>
                <c:pt idx="319">
                  <c:v>0.24950507762945409</c:v>
                </c:pt>
                <c:pt idx="320">
                  <c:v>5.6374718833555798E-2</c:v>
                </c:pt>
                <c:pt idx="321">
                  <c:v>0.76450099269050908</c:v>
                </c:pt>
                <c:pt idx="322">
                  <c:v>0.71976342880240762</c:v>
                </c:pt>
                <c:pt idx="323">
                  <c:v>8.7160353215606709E-2</c:v>
                </c:pt>
                <c:pt idx="324">
                  <c:v>0.44337544899191855</c:v>
                </c:pt>
                <c:pt idx="325">
                  <c:v>0.32178289692018547</c:v>
                </c:pt>
                <c:pt idx="326">
                  <c:v>0.64882037203409648</c:v>
                </c:pt>
                <c:pt idx="327">
                  <c:v>0.11240694770222819</c:v>
                </c:pt>
                <c:pt idx="328">
                  <c:v>0.11983105910412624</c:v>
                </c:pt>
                <c:pt idx="329">
                  <c:v>0.16579603596202702</c:v>
                </c:pt>
                <c:pt idx="330">
                  <c:v>0.27100247275809264</c:v>
                </c:pt>
                <c:pt idx="331">
                  <c:v>0.81667836056600085</c:v>
                </c:pt>
                <c:pt idx="332">
                  <c:v>0.41038670883219419</c:v>
                </c:pt>
                <c:pt idx="333">
                  <c:v>0.13279253943817851</c:v>
                </c:pt>
                <c:pt idx="334">
                  <c:v>0.32089266580699477</c:v>
                </c:pt>
                <c:pt idx="335">
                  <c:v>0.12982599027546055</c:v>
                </c:pt>
                <c:pt idx="336">
                  <c:v>0.16667664376130198</c:v>
                </c:pt>
                <c:pt idx="337">
                  <c:v>8.4292179503149989E-2</c:v>
                </c:pt>
                <c:pt idx="338">
                  <c:v>0.31858129027163612</c:v>
                </c:pt>
                <c:pt idx="339">
                  <c:v>0.86458209297418664</c:v>
                </c:pt>
                <c:pt idx="340">
                  <c:v>0.30414001063121993</c:v>
                </c:pt>
                <c:pt idx="341">
                  <c:v>0.7154388017239286</c:v>
                </c:pt>
                <c:pt idx="342">
                  <c:v>0.99999999999999978</c:v>
                </c:pt>
                <c:pt idx="343">
                  <c:v>0.59535613999413817</c:v>
                </c:pt>
                <c:pt idx="344">
                  <c:v>0.35998535548034383</c:v>
                </c:pt>
                <c:pt idx="345">
                  <c:v>0.24292655324871976</c:v>
                </c:pt>
                <c:pt idx="346">
                  <c:v>0.74378398513623867</c:v>
                </c:pt>
                <c:pt idx="347">
                  <c:v>0.1019349122740395</c:v>
                </c:pt>
                <c:pt idx="348">
                  <c:v>2.4929380484569788E-2</c:v>
                </c:pt>
                <c:pt idx="349">
                  <c:v>0.80265996102458714</c:v>
                </c:pt>
                <c:pt idx="350">
                  <c:v>0.71328076489982162</c:v>
                </c:pt>
                <c:pt idx="351">
                  <c:v>1</c:v>
                </c:pt>
                <c:pt idx="352">
                  <c:v>8.7715541928104768E-2</c:v>
                </c:pt>
                <c:pt idx="353">
                  <c:v>0.44493252320143445</c:v>
                </c:pt>
                <c:pt idx="354">
                  <c:v>3.7326786449226469E-2</c:v>
                </c:pt>
                <c:pt idx="355">
                  <c:v>0.32640395522565224</c:v>
                </c:pt>
                <c:pt idx="356">
                  <c:v>0.64811194257767513</c:v>
                </c:pt>
                <c:pt idx="357">
                  <c:v>0.12462555107879063</c:v>
                </c:pt>
                <c:pt idx="358">
                  <c:v>0.48535012415792683</c:v>
                </c:pt>
                <c:pt idx="359">
                  <c:v>7.3527808595701794E-2</c:v>
                </c:pt>
                <c:pt idx="360">
                  <c:v>0.24064766666666668</c:v>
                </c:pt>
                <c:pt idx="361">
                  <c:v>0.67457213604188182</c:v>
                </c:pt>
                <c:pt idx="362">
                  <c:v>0.66188640533258403</c:v>
                </c:pt>
                <c:pt idx="363">
                  <c:v>0.1859712700701775</c:v>
                </c:pt>
                <c:pt idx="364">
                  <c:v>0.10095732328504836</c:v>
                </c:pt>
                <c:pt idx="365">
                  <c:v>2.797512000776502E-2</c:v>
                </c:pt>
                <c:pt idx="366">
                  <c:v>0.9314642577054757</c:v>
                </c:pt>
                <c:pt idx="367">
                  <c:v>0.99997353994068061</c:v>
                </c:pt>
                <c:pt idx="368">
                  <c:v>0.22831782748191343</c:v>
                </c:pt>
                <c:pt idx="369">
                  <c:v>0.85697038867890873</c:v>
                </c:pt>
                <c:pt idx="370">
                  <c:v>0.83845981914446799</c:v>
                </c:pt>
                <c:pt idx="371">
                  <c:v>0.99175230562645178</c:v>
                </c:pt>
                <c:pt idx="372">
                  <c:v>3.1386940624647523E-2</c:v>
                </c:pt>
                <c:pt idx="373">
                  <c:v>0.31393678902915267</c:v>
                </c:pt>
                <c:pt idx="374">
                  <c:v>7.0138774478838387E-2</c:v>
                </c:pt>
                <c:pt idx="375">
                  <c:v>9.9319360203734636E-2</c:v>
                </c:pt>
                <c:pt idx="376">
                  <c:v>0.19770328073100202</c:v>
                </c:pt>
                <c:pt idx="377">
                  <c:v>0.95750171371493464</c:v>
                </c:pt>
                <c:pt idx="378">
                  <c:v>0.5450918540592824</c:v>
                </c:pt>
                <c:pt idx="379">
                  <c:v>9.3739911213653493E-2</c:v>
                </c:pt>
                <c:pt idx="380">
                  <c:v>0.17447408476792234</c:v>
                </c:pt>
                <c:pt idx="381">
                  <c:v>0.67081141091775465</c:v>
                </c:pt>
                <c:pt idx="382">
                  <c:v>0.59827407393096299</c:v>
                </c:pt>
                <c:pt idx="383">
                  <c:v>0.3023843415651869</c:v>
                </c:pt>
                <c:pt idx="384">
                  <c:v>0.58622095288613729</c:v>
                </c:pt>
                <c:pt idx="385">
                  <c:v>0.24900912177442994</c:v>
                </c:pt>
                <c:pt idx="386">
                  <c:v>0.277903200487849</c:v>
                </c:pt>
                <c:pt idx="387">
                  <c:v>0.94144634845647912</c:v>
                </c:pt>
                <c:pt idx="388">
                  <c:v>0.2425236138080466</c:v>
                </c:pt>
                <c:pt idx="389">
                  <c:v>0.17596001548829768</c:v>
                </c:pt>
                <c:pt idx="390">
                  <c:v>0.13384523800143225</c:v>
                </c:pt>
                <c:pt idx="391">
                  <c:v>0.86784379696814684</c:v>
                </c:pt>
                <c:pt idx="392">
                  <c:v>0.19536612518009522</c:v>
                </c:pt>
                <c:pt idx="393">
                  <c:v>0.21261182535373729</c:v>
                </c:pt>
                <c:pt idx="394">
                  <c:v>0.33309320213339882</c:v>
                </c:pt>
                <c:pt idx="395">
                  <c:v>0.23551236560159036</c:v>
                </c:pt>
                <c:pt idx="396">
                  <c:v>0.56670915781604081</c:v>
                </c:pt>
                <c:pt idx="397">
                  <c:v>0.40705468626917063</c:v>
                </c:pt>
                <c:pt idx="398">
                  <c:v>0.13412360727364758</c:v>
                </c:pt>
                <c:pt idx="399">
                  <c:v>3.140142371491364E-2</c:v>
                </c:pt>
                <c:pt idx="400">
                  <c:v>0.19654073759274668</c:v>
                </c:pt>
                <c:pt idx="401">
                  <c:v>0.35488544479497863</c:v>
                </c:pt>
                <c:pt idx="402">
                  <c:v>0.13680489765565884</c:v>
                </c:pt>
                <c:pt idx="403">
                  <c:v>0.83182231099575876</c:v>
                </c:pt>
                <c:pt idx="404">
                  <c:v>0.44864475983116331</c:v>
                </c:pt>
                <c:pt idx="405">
                  <c:v>0.78482141176470588</c:v>
                </c:pt>
                <c:pt idx="406">
                  <c:v>0.36905801521382453</c:v>
                </c:pt>
                <c:pt idx="407">
                  <c:v>8.9084391154136244E-2</c:v>
                </c:pt>
                <c:pt idx="408">
                  <c:v>0.67096967237176197</c:v>
                </c:pt>
                <c:pt idx="409">
                  <c:v>0.22058788761117926</c:v>
                </c:pt>
                <c:pt idx="410">
                  <c:v>0.15739520673435328</c:v>
                </c:pt>
                <c:pt idx="411">
                  <c:v>0.25053400645542129</c:v>
                </c:pt>
                <c:pt idx="412">
                  <c:v>0.99199443928350717</c:v>
                </c:pt>
                <c:pt idx="413">
                  <c:v>0.41460595210530365</c:v>
                </c:pt>
                <c:pt idx="414">
                  <c:v>0.424115859203334</c:v>
                </c:pt>
                <c:pt idx="415">
                  <c:v>0.24429030595267351</c:v>
                </c:pt>
                <c:pt idx="416">
                  <c:v>0.71057272777864711</c:v>
                </c:pt>
                <c:pt idx="417">
                  <c:v>0.694555945562774</c:v>
                </c:pt>
                <c:pt idx="418">
                  <c:v>0.49779320494596779</c:v>
                </c:pt>
                <c:pt idx="419">
                  <c:v>0.46693020222011156</c:v>
                </c:pt>
                <c:pt idx="420">
                  <c:v>0.16098597938456005</c:v>
                </c:pt>
                <c:pt idx="421">
                  <c:v>0.23053039502027525</c:v>
                </c:pt>
                <c:pt idx="422">
                  <c:v>0.67276856324091572</c:v>
                </c:pt>
                <c:pt idx="423">
                  <c:v>0.10916991442338861</c:v>
                </c:pt>
                <c:pt idx="424">
                  <c:v>0.10457783232348854</c:v>
                </c:pt>
                <c:pt idx="425">
                  <c:v>0.19492959408830599</c:v>
                </c:pt>
                <c:pt idx="426">
                  <c:v>0.15127388568236436</c:v>
                </c:pt>
                <c:pt idx="427">
                  <c:v>0.21065669785217067</c:v>
                </c:pt>
                <c:pt idx="428">
                  <c:v>0.24382342447905525</c:v>
                </c:pt>
                <c:pt idx="429">
                  <c:v>0.99922678400585774</c:v>
                </c:pt>
                <c:pt idx="430">
                  <c:v>0.27585486459846409</c:v>
                </c:pt>
                <c:pt idx="431">
                  <c:v>8.7722867942067254E-2</c:v>
                </c:pt>
                <c:pt idx="432">
                  <c:v>0.85206546346468737</c:v>
                </c:pt>
                <c:pt idx="433">
                  <c:v>6.1944125100939731E-2</c:v>
                </c:pt>
                <c:pt idx="434">
                  <c:v>0.48588987152268032</c:v>
                </c:pt>
                <c:pt idx="435">
                  <c:v>0.11563350867330369</c:v>
                </c:pt>
                <c:pt idx="436">
                  <c:v>0.29240878930015995</c:v>
                </c:pt>
                <c:pt idx="437">
                  <c:v>0.10878977740845126</c:v>
                </c:pt>
                <c:pt idx="438">
                  <c:v>0.58322848461068588</c:v>
                </c:pt>
                <c:pt idx="439">
                  <c:v>0.27831950465843946</c:v>
                </c:pt>
                <c:pt idx="440">
                  <c:v>0.13055774665445716</c:v>
                </c:pt>
                <c:pt idx="441">
                  <c:v>0.73308740793748883</c:v>
                </c:pt>
                <c:pt idx="442">
                  <c:v>0.24137240720809924</c:v>
                </c:pt>
                <c:pt idx="443">
                  <c:v>0.20912454556638782</c:v>
                </c:pt>
                <c:pt idx="444">
                  <c:v>0.97614411853843097</c:v>
                </c:pt>
                <c:pt idx="445">
                  <c:v>0.16478770737722848</c:v>
                </c:pt>
                <c:pt idx="446">
                  <c:v>7.6344621738130156E-2</c:v>
                </c:pt>
                <c:pt idx="447">
                  <c:v>6.2171508761705255E-2</c:v>
                </c:pt>
                <c:pt idx="448">
                  <c:v>0.2416932371468232</c:v>
                </c:pt>
                <c:pt idx="449">
                  <c:v>0.31381937314166619</c:v>
                </c:pt>
                <c:pt idx="450">
                  <c:v>0.93144052592357329</c:v>
                </c:pt>
                <c:pt idx="451">
                  <c:v>0.19389636449073278</c:v>
                </c:pt>
                <c:pt idx="452">
                  <c:v>0.34981657660758592</c:v>
                </c:pt>
                <c:pt idx="453">
                  <c:v>5.8609926892825299E-2</c:v>
                </c:pt>
                <c:pt idx="454">
                  <c:v>0.6923409414634647</c:v>
                </c:pt>
                <c:pt idx="455">
                  <c:v>0.28636291501566424</c:v>
                </c:pt>
                <c:pt idx="456">
                  <c:v>0.34624710709431006</c:v>
                </c:pt>
                <c:pt idx="457">
                  <c:v>0.33248465964258711</c:v>
                </c:pt>
                <c:pt idx="458">
                  <c:v>0.69933372321616061</c:v>
                </c:pt>
                <c:pt idx="459">
                  <c:v>7.9037819187843916E-2</c:v>
                </c:pt>
                <c:pt idx="460">
                  <c:v>0.99081221362975802</c:v>
                </c:pt>
                <c:pt idx="461">
                  <c:v>0.59417521778337412</c:v>
                </c:pt>
                <c:pt idx="462">
                  <c:v>0.99914665846897188</c:v>
                </c:pt>
                <c:pt idx="463">
                  <c:v>9.8432214442347607E-2</c:v>
                </c:pt>
                <c:pt idx="464">
                  <c:v>0.25597239801635879</c:v>
                </c:pt>
                <c:pt idx="465">
                  <c:v>0.18177862707081408</c:v>
                </c:pt>
                <c:pt idx="466">
                  <c:v>0.7361690642276546</c:v>
                </c:pt>
                <c:pt idx="467">
                  <c:v>0.21395459089608299</c:v>
                </c:pt>
                <c:pt idx="468">
                  <c:v>0.14161055179455756</c:v>
                </c:pt>
                <c:pt idx="469">
                  <c:v>0.45155876980304116</c:v>
                </c:pt>
                <c:pt idx="470">
                  <c:v>0.4379433941981774</c:v>
                </c:pt>
                <c:pt idx="471">
                  <c:v>0.83358337753371714</c:v>
                </c:pt>
                <c:pt idx="472">
                  <c:v>0.99429193818430428</c:v>
                </c:pt>
                <c:pt idx="473">
                  <c:v>0.68209927726435682</c:v>
                </c:pt>
                <c:pt idx="474">
                  <c:v>0.16904483697002196</c:v>
                </c:pt>
                <c:pt idx="475">
                  <c:v>0.5766530283797261</c:v>
                </c:pt>
                <c:pt idx="476">
                  <c:v>0.14615429668788832</c:v>
                </c:pt>
                <c:pt idx="477">
                  <c:v>0.99762728475129692</c:v>
                </c:pt>
                <c:pt idx="478">
                  <c:v>0.16540600645916384</c:v>
                </c:pt>
                <c:pt idx="479">
                  <c:v>0.64824729044026375</c:v>
                </c:pt>
                <c:pt idx="480">
                  <c:v>0.18144539966604972</c:v>
                </c:pt>
                <c:pt idx="481">
                  <c:v>0.19390416870847535</c:v>
                </c:pt>
                <c:pt idx="482">
                  <c:v>0.32839129799708922</c:v>
                </c:pt>
                <c:pt idx="483">
                  <c:v>0.60397635522372861</c:v>
                </c:pt>
                <c:pt idx="484">
                  <c:v>0.22635177886363689</c:v>
                </c:pt>
                <c:pt idx="485">
                  <c:v>0.10763199562382177</c:v>
                </c:pt>
                <c:pt idx="486">
                  <c:v>0.49608837208909895</c:v>
                </c:pt>
                <c:pt idx="487">
                  <c:v>0.10036487994559179</c:v>
                </c:pt>
                <c:pt idx="488">
                  <c:v>0.32341019051582875</c:v>
                </c:pt>
                <c:pt idx="489">
                  <c:v>0.26827740786977167</c:v>
                </c:pt>
                <c:pt idx="490">
                  <c:v>0.6121557969103969</c:v>
                </c:pt>
                <c:pt idx="491">
                  <c:v>0.29846165615572834</c:v>
                </c:pt>
                <c:pt idx="492">
                  <c:v>0.23596036611265164</c:v>
                </c:pt>
                <c:pt idx="493">
                  <c:v>9.3866110428267563E-2</c:v>
                </c:pt>
                <c:pt idx="494">
                  <c:v>0.20141948537836293</c:v>
                </c:pt>
                <c:pt idx="495">
                  <c:v>8.4143143626911526E-2</c:v>
                </c:pt>
                <c:pt idx="496">
                  <c:v>0.63072924715319967</c:v>
                </c:pt>
                <c:pt idx="497">
                  <c:v>0.16554468722836821</c:v>
                </c:pt>
                <c:pt idx="498">
                  <c:v>2.8762401595405357E-2</c:v>
                </c:pt>
                <c:pt idx="499">
                  <c:v>0.28373586730093098</c:v>
                </c:pt>
                <c:pt idx="500">
                  <c:v>0.5061657380628658</c:v>
                </c:pt>
                <c:pt idx="501">
                  <c:v>0.48121691975029673</c:v>
                </c:pt>
                <c:pt idx="502">
                  <c:v>0.22730444578179318</c:v>
                </c:pt>
                <c:pt idx="503">
                  <c:v>0.1209895094881604</c:v>
                </c:pt>
                <c:pt idx="504">
                  <c:v>8.4579710352953849E-2</c:v>
                </c:pt>
                <c:pt idx="505">
                  <c:v>0.69123813434176362</c:v>
                </c:pt>
                <c:pt idx="506">
                  <c:v>0.30396924058775832</c:v>
                </c:pt>
                <c:pt idx="507">
                  <c:v>0.60002594617610183</c:v>
                </c:pt>
                <c:pt idx="508">
                  <c:v>0.71514144568186189</c:v>
                </c:pt>
                <c:pt idx="509">
                  <c:v>0.10351450483181096</c:v>
                </c:pt>
                <c:pt idx="510">
                  <c:v>0.65542991661945915</c:v>
                </c:pt>
                <c:pt idx="511">
                  <c:v>0.15873861952932988</c:v>
                </c:pt>
                <c:pt idx="512">
                  <c:v>0.11887375505767084</c:v>
                </c:pt>
                <c:pt idx="513">
                  <c:v>0.59020599375816918</c:v>
                </c:pt>
                <c:pt idx="514">
                  <c:v>0.79770450196738096</c:v>
                </c:pt>
                <c:pt idx="515">
                  <c:v>0.12008691175297988</c:v>
                </c:pt>
                <c:pt idx="516">
                  <c:v>0.20144036622298506</c:v>
                </c:pt>
                <c:pt idx="517">
                  <c:v>0.90446349052964059</c:v>
                </c:pt>
                <c:pt idx="518">
                  <c:v>0.47603206032386025</c:v>
                </c:pt>
                <c:pt idx="519">
                  <c:v>0.17540990129574899</c:v>
                </c:pt>
                <c:pt idx="520">
                  <c:v>0.52527269253465603</c:v>
                </c:pt>
                <c:pt idx="521">
                  <c:v>9.990678523738529E-2</c:v>
                </c:pt>
                <c:pt idx="522">
                  <c:v>0.35678385008735741</c:v>
                </c:pt>
                <c:pt idx="523">
                  <c:v>0.9952276183058546</c:v>
                </c:pt>
                <c:pt idx="524">
                  <c:v>0.27399833266474932</c:v>
                </c:pt>
                <c:pt idx="525">
                  <c:v>0.11536617517817141</c:v>
                </c:pt>
                <c:pt idx="526">
                  <c:v>0.54845052645159864</c:v>
                </c:pt>
                <c:pt idx="527">
                  <c:v>0.11973725240299395</c:v>
                </c:pt>
                <c:pt idx="528">
                  <c:v>8.9695526694177921E-2</c:v>
                </c:pt>
                <c:pt idx="529">
                  <c:v>0.19540530941122941</c:v>
                </c:pt>
                <c:pt idx="530">
                  <c:v>0.12065763737439969</c:v>
                </c:pt>
                <c:pt idx="531">
                  <c:v>0.57148813749131278</c:v>
                </c:pt>
                <c:pt idx="532">
                  <c:v>0.22062108722379503</c:v>
                </c:pt>
                <c:pt idx="533">
                  <c:v>0.14073314069290782</c:v>
                </c:pt>
                <c:pt idx="534">
                  <c:v>1</c:v>
                </c:pt>
                <c:pt idx="535">
                  <c:v>0.35658089000000004</c:v>
                </c:pt>
                <c:pt idx="536">
                  <c:v>0.52229520748413749</c:v>
                </c:pt>
                <c:pt idx="537">
                  <c:v>0.36721052827826167</c:v>
                </c:pt>
                <c:pt idx="538">
                  <c:v>0.12961740711848369</c:v>
                </c:pt>
                <c:pt idx="539">
                  <c:v>0.89848103435455351</c:v>
                </c:pt>
                <c:pt idx="540">
                  <c:v>0.19783487513315287</c:v>
                </c:pt>
                <c:pt idx="541">
                  <c:v>0.53000299619050117</c:v>
                </c:pt>
                <c:pt idx="542">
                  <c:v>0.46415670764037165</c:v>
                </c:pt>
                <c:pt idx="543">
                  <c:v>0.54943344766848978</c:v>
                </c:pt>
                <c:pt idx="544">
                  <c:v>0.10749105764488225</c:v>
                </c:pt>
                <c:pt idx="545">
                  <c:v>0.2398200350262697</c:v>
                </c:pt>
                <c:pt idx="546">
                  <c:v>0.88526653035040004</c:v>
                </c:pt>
                <c:pt idx="547">
                  <c:v>0.99782836181063228</c:v>
                </c:pt>
                <c:pt idx="548">
                  <c:v>0.24229823138490966</c:v>
                </c:pt>
                <c:pt idx="549">
                  <c:v>1.5734942248655067E-2</c:v>
                </c:pt>
                <c:pt idx="550">
                  <c:v>0.17459866999497145</c:v>
                </c:pt>
                <c:pt idx="551">
                  <c:v>0.63186788996636722</c:v>
                </c:pt>
                <c:pt idx="552">
                  <c:v>0.24165003277343788</c:v>
                </c:pt>
                <c:pt idx="553">
                  <c:v>0.27501712892790792</c:v>
                </c:pt>
                <c:pt idx="554">
                  <c:v>0.11278965962857281</c:v>
                </c:pt>
                <c:pt idx="555">
                  <c:v>0.99259416835092085</c:v>
                </c:pt>
                <c:pt idx="556">
                  <c:v>0.43505667960532118</c:v>
                </c:pt>
                <c:pt idx="557">
                  <c:v>0.74099391463630326</c:v>
                </c:pt>
                <c:pt idx="558">
                  <c:v>0.22614029320987655</c:v>
                </c:pt>
                <c:pt idx="559">
                  <c:v>9.7467603844926171E-2</c:v>
                </c:pt>
                <c:pt idx="560">
                  <c:v>0.42632830325448529</c:v>
                </c:pt>
                <c:pt idx="561">
                  <c:v>0.1407342088960678</c:v>
                </c:pt>
                <c:pt idx="562">
                  <c:v>0.39040373568397868</c:v>
                </c:pt>
                <c:pt idx="563">
                  <c:v>0.20294313255967628</c:v>
                </c:pt>
                <c:pt idx="564">
                  <c:v>0.1353456586020407</c:v>
                </c:pt>
                <c:pt idx="565">
                  <c:v>0.10150522265974883</c:v>
                </c:pt>
                <c:pt idx="566">
                  <c:v>0.21713268263212962</c:v>
                </c:pt>
                <c:pt idx="567">
                  <c:v>0.14512987638762703</c:v>
                </c:pt>
                <c:pt idx="568">
                  <c:v>0.22207535529510714</c:v>
                </c:pt>
                <c:pt idx="569">
                  <c:v>0.97836392106881565</c:v>
                </c:pt>
                <c:pt idx="570">
                  <c:v>0.20026661047857394</c:v>
                </c:pt>
                <c:pt idx="571">
                  <c:v>0.60219204688565686</c:v>
                </c:pt>
                <c:pt idx="572">
                  <c:v>5.2503911378152975E-2</c:v>
                </c:pt>
                <c:pt idx="573">
                  <c:v>0.96959228421496657</c:v>
                </c:pt>
                <c:pt idx="574">
                  <c:v>0.40059966649758244</c:v>
                </c:pt>
                <c:pt idx="575">
                  <c:v>0.14227048916489454</c:v>
                </c:pt>
                <c:pt idx="576">
                  <c:v>0.88744931085223644</c:v>
                </c:pt>
                <c:pt idx="577">
                  <c:v>0.55843919359182304</c:v>
                </c:pt>
                <c:pt idx="578">
                  <c:v>0.55843080006857559</c:v>
                </c:pt>
                <c:pt idx="579">
                  <c:v>0.34069086727066589</c:v>
                </c:pt>
                <c:pt idx="580">
                  <c:v>0.8030791350197235</c:v>
                </c:pt>
                <c:pt idx="581">
                  <c:v>0.12926223163841807</c:v>
                </c:pt>
                <c:pt idx="582">
                  <c:v>5.5511786912588554E-2</c:v>
                </c:pt>
                <c:pt idx="583">
                  <c:v>0.37438662713769982</c:v>
                </c:pt>
                <c:pt idx="584">
                  <c:v>0.34130776007737901</c:v>
                </c:pt>
                <c:pt idx="585">
                  <c:v>0.87352462920958074</c:v>
                </c:pt>
                <c:pt idx="586">
                  <c:v>0.97800909764483557</c:v>
                </c:pt>
                <c:pt idx="587">
                  <c:v>0.15619496744794406</c:v>
                </c:pt>
                <c:pt idx="588">
                  <c:v>0.72860933865307909</c:v>
                </c:pt>
                <c:pt idx="589">
                  <c:v>0.96027193985006354</c:v>
                </c:pt>
                <c:pt idx="590">
                  <c:v>0.82978844359701176</c:v>
                </c:pt>
                <c:pt idx="591">
                  <c:v>0.91568136007498135</c:v>
                </c:pt>
                <c:pt idx="592">
                  <c:v>0.50942832619042855</c:v>
                </c:pt>
                <c:pt idx="593">
                  <c:v>0.88033614148226869</c:v>
                </c:pt>
                <c:pt idx="594">
                  <c:v>0.1109844837220459</c:v>
                </c:pt>
                <c:pt idx="595">
                  <c:v>0.76072654044934551</c:v>
                </c:pt>
                <c:pt idx="596">
                  <c:v>0.42729712314440471</c:v>
                </c:pt>
                <c:pt idx="597">
                  <c:v>0.21578975871843595</c:v>
                </c:pt>
                <c:pt idx="598">
                  <c:v>0.11772812581006904</c:v>
                </c:pt>
                <c:pt idx="599">
                  <c:v>0.26772775205545185</c:v>
                </c:pt>
                <c:pt idx="600">
                  <c:v>9.4936455497037595E-2</c:v>
                </c:pt>
                <c:pt idx="601">
                  <c:v>7.6060226939983336E-2</c:v>
                </c:pt>
                <c:pt idx="602">
                  <c:v>0.48888107492833544</c:v>
                </c:pt>
                <c:pt idx="603">
                  <c:v>0.25611900785484543</c:v>
                </c:pt>
                <c:pt idx="604">
                  <c:v>8.6047706949745062E-2</c:v>
                </c:pt>
                <c:pt idx="605">
                  <c:v>0.53444959472229192</c:v>
                </c:pt>
                <c:pt idx="606">
                  <c:v>0.47815395081161349</c:v>
                </c:pt>
                <c:pt idx="607">
                  <c:v>0.37289671348075049</c:v>
                </c:pt>
                <c:pt idx="608">
                  <c:v>0.26652435482653775</c:v>
                </c:pt>
                <c:pt idx="609">
                  <c:v>0.4958158690048593</c:v>
                </c:pt>
                <c:pt idx="610">
                  <c:v>0.29557678535712645</c:v>
                </c:pt>
                <c:pt idx="611">
                  <c:v>0.32655794494451224</c:v>
                </c:pt>
                <c:pt idx="612">
                  <c:v>0.21718900439412481</c:v>
                </c:pt>
                <c:pt idx="613">
                  <c:v>0.2374830458386985</c:v>
                </c:pt>
                <c:pt idx="614">
                  <c:v>0.28410113685344823</c:v>
                </c:pt>
                <c:pt idx="615">
                  <c:v>0.19042671972278705</c:v>
                </c:pt>
                <c:pt idx="616">
                  <c:v>0.38803359070048599</c:v>
                </c:pt>
                <c:pt idx="617">
                  <c:v>0.13038176341452476</c:v>
                </c:pt>
                <c:pt idx="618">
                  <c:v>0.16171525355833419</c:v>
                </c:pt>
                <c:pt idx="619">
                  <c:v>0.30422135121554877</c:v>
                </c:pt>
                <c:pt idx="620">
                  <c:v>0.29099665672720698</c:v>
                </c:pt>
                <c:pt idx="621">
                  <c:v>0.16341569536662603</c:v>
                </c:pt>
                <c:pt idx="622">
                  <c:v>0.30893830661732985</c:v>
                </c:pt>
                <c:pt idx="623">
                  <c:v>0.17911416308113831</c:v>
                </c:pt>
                <c:pt idx="624">
                  <c:v>0.1529065903229706</c:v>
                </c:pt>
                <c:pt idx="625">
                  <c:v>0.21254188709596328</c:v>
                </c:pt>
                <c:pt idx="626">
                  <c:v>0.49155394933223173</c:v>
                </c:pt>
                <c:pt idx="627">
                  <c:v>0.77300568444878104</c:v>
                </c:pt>
                <c:pt idx="628">
                  <c:v>0.11136630159593976</c:v>
                </c:pt>
                <c:pt idx="629">
                  <c:v>0.18216842103421291</c:v>
                </c:pt>
                <c:pt idx="630">
                  <c:v>0.3128504981462859</c:v>
                </c:pt>
                <c:pt idx="631">
                  <c:v>1</c:v>
                </c:pt>
                <c:pt idx="632">
                  <c:v>0.24106176895125656</c:v>
                </c:pt>
                <c:pt idx="633">
                  <c:v>0.29874415317990172</c:v>
                </c:pt>
                <c:pt idx="634">
                  <c:v>0.83060942336096799</c:v>
                </c:pt>
                <c:pt idx="635">
                  <c:v>0.15186716910992396</c:v>
                </c:pt>
                <c:pt idx="636">
                  <c:v>0.12525766987764983</c:v>
                </c:pt>
                <c:pt idx="637">
                  <c:v>0.20891997900519665</c:v>
                </c:pt>
                <c:pt idx="638">
                  <c:v>8.2458913868042813E-2</c:v>
                </c:pt>
                <c:pt idx="639">
                  <c:v>0.37867712857805558</c:v>
                </c:pt>
                <c:pt idx="640">
                  <c:v>0.96952110920857504</c:v>
                </c:pt>
                <c:pt idx="641">
                  <c:v>0.80876344189706806</c:v>
                </c:pt>
                <c:pt idx="642">
                  <c:v>0.87417394898434397</c:v>
                </c:pt>
                <c:pt idx="643">
                  <c:v>0.9992200363264031</c:v>
                </c:pt>
                <c:pt idx="644">
                  <c:v>0.98982553987159394</c:v>
                </c:pt>
                <c:pt idx="645">
                  <c:v>8.9088858455642211E-3</c:v>
                </c:pt>
                <c:pt idx="646">
                  <c:v>0.64014098014810605</c:v>
                </c:pt>
                <c:pt idx="647">
                  <c:v>0.13254949516771203</c:v>
                </c:pt>
                <c:pt idx="648">
                  <c:v>0.99276834702853634</c:v>
                </c:pt>
                <c:pt idx="649">
                  <c:v>9.516148013701102E-2</c:v>
                </c:pt>
                <c:pt idx="650">
                  <c:v>0.95905496521192446</c:v>
                </c:pt>
                <c:pt idx="651">
                  <c:v>0.50771826960248378</c:v>
                </c:pt>
                <c:pt idx="652">
                  <c:v>0.19477656782486574</c:v>
                </c:pt>
                <c:pt idx="653">
                  <c:v>0.96464224155267186</c:v>
                </c:pt>
                <c:pt idx="654">
                  <c:v>0.19319012254249535</c:v>
                </c:pt>
                <c:pt idx="655">
                  <c:v>0.18719198976749316</c:v>
                </c:pt>
                <c:pt idx="656">
                  <c:v>0.13092359277321255</c:v>
                </c:pt>
                <c:pt idx="657">
                  <c:v>0.18465849598709699</c:v>
                </c:pt>
                <c:pt idx="658">
                  <c:v>0.17216280542724377</c:v>
                </c:pt>
                <c:pt idx="659">
                  <c:v>0.10989378795020782</c:v>
                </c:pt>
                <c:pt idx="660">
                  <c:v>0.97695658074713942</c:v>
                </c:pt>
                <c:pt idx="661">
                  <c:v>0.13766078563240572</c:v>
                </c:pt>
                <c:pt idx="662">
                  <c:v>5.4315651224426928E-2</c:v>
                </c:pt>
                <c:pt idx="663">
                  <c:v>6.8193885918133926E-2</c:v>
                </c:pt>
                <c:pt idx="664">
                  <c:v>0.1095530152332513</c:v>
                </c:pt>
                <c:pt idx="665">
                  <c:v>0.14735291122997721</c:v>
                </c:pt>
                <c:pt idx="666">
                  <c:v>0.90069448026061349</c:v>
                </c:pt>
                <c:pt idx="667">
                  <c:v>0.3525445694066362</c:v>
                </c:pt>
                <c:pt idx="668">
                  <c:v>9.3722781099147279E-2</c:v>
                </c:pt>
                <c:pt idx="669">
                  <c:v>0.98014302732485503</c:v>
                </c:pt>
                <c:pt idx="670">
                  <c:v>0.24019632781214845</c:v>
                </c:pt>
                <c:pt idx="671">
                  <c:v>0.93414909384525213</c:v>
                </c:pt>
                <c:pt idx="672">
                  <c:v>0.14062673791826036</c:v>
                </c:pt>
                <c:pt idx="673">
                  <c:v>0.10707679034907532</c:v>
                </c:pt>
                <c:pt idx="674">
                  <c:v>0.34049182064914291</c:v>
                </c:pt>
                <c:pt idx="675">
                  <c:v>0.45997542546460379</c:v>
                </c:pt>
                <c:pt idx="676">
                  <c:v>0.10249397301839161</c:v>
                </c:pt>
                <c:pt idx="677">
                  <c:v>0.87862885281611836</c:v>
                </c:pt>
                <c:pt idx="678">
                  <c:v>0.17341097066489006</c:v>
                </c:pt>
                <c:pt idx="679">
                  <c:v>0.92892014993793248</c:v>
                </c:pt>
                <c:pt idx="680">
                  <c:v>0.37165740216150056</c:v>
                </c:pt>
                <c:pt idx="681">
                  <c:v>0.93567081630480953</c:v>
                </c:pt>
                <c:pt idx="682">
                  <c:v>0.22826699909745876</c:v>
                </c:pt>
                <c:pt idx="683">
                  <c:v>0.47839438162137055</c:v>
                </c:pt>
                <c:pt idx="684">
                  <c:v>0.1514498828799245</c:v>
                </c:pt>
                <c:pt idx="685">
                  <c:v>0.97297327090914554</c:v>
                </c:pt>
                <c:pt idx="686">
                  <c:v>0.11509681184172074</c:v>
                </c:pt>
                <c:pt idx="687">
                  <c:v>0.9670954554816007</c:v>
                </c:pt>
                <c:pt idx="688">
                  <c:v>0.20008274200179635</c:v>
                </c:pt>
                <c:pt idx="689">
                  <c:v>4.6139615037531341E-2</c:v>
                </c:pt>
                <c:pt idx="690">
                  <c:v>0.25899240982007493</c:v>
                </c:pt>
                <c:pt idx="691">
                  <c:v>0.10658492804923973</c:v>
                </c:pt>
                <c:pt idx="692">
                  <c:v>0.1619950155327915</c:v>
                </c:pt>
                <c:pt idx="693">
                  <c:v>6.6267750605818312E-2</c:v>
                </c:pt>
                <c:pt idx="694">
                  <c:v>0.1798361852453417</c:v>
                </c:pt>
                <c:pt idx="695">
                  <c:v>0.13031772172392578</c:v>
                </c:pt>
                <c:pt idx="696">
                  <c:v>0.27601460341519651</c:v>
                </c:pt>
                <c:pt idx="697">
                  <c:v>0.28561856629596405</c:v>
                </c:pt>
                <c:pt idx="698">
                  <c:v>0.22972128162052236</c:v>
                </c:pt>
                <c:pt idx="699">
                  <c:v>0.19388042320488647</c:v>
                </c:pt>
                <c:pt idx="700">
                  <c:v>0.15547116256974397</c:v>
                </c:pt>
                <c:pt idx="701">
                  <c:v>0.40195858471594237</c:v>
                </c:pt>
                <c:pt idx="702">
                  <c:v>0.10207881170106391</c:v>
                </c:pt>
                <c:pt idx="703">
                  <c:v>5.9988618544576322E-2</c:v>
                </c:pt>
                <c:pt idx="704">
                  <c:v>0.59473306515387714</c:v>
                </c:pt>
                <c:pt idx="705">
                  <c:v>0.52714065487564887</c:v>
                </c:pt>
                <c:pt idx="706">
                  <c:v>9.1932106816219078E-2</c:v>
                </c:pt>
                <c:pt idx="707">
                  <c:v>0.37751188625267074</c:v>
                </c:pt>
                <c:pt idx="708">
                  <c:v>6.0139016386074752E-2</c:v>
                </c:pt>
                <c:pt idx="709">
                  <c:v>0.39727207129011438</c:v>
                </c:pt>
                <c:pt idx="710">
                  <c:v>0.16159365156520034</c:v>
                </c:pt>
                <c:pt idx="711">
                  <c:v>0.86417704311378796</c:v>
                </c:pt>
                <c:pt idx="712">
                  <c:v>0.97251154704816434</c:v>
                </c:pt>
                <c:pt idx="713">
                  <c:v>0.40140197533723154</c:v>
                </c:pt>
                <c:pt idx="714">
                  <c:v>0.53381094959033792</c:v>
                </c:pt>
                <c:pt idx="715">
                  <c:v>0.11737578164775908</c:v>
                </c:pt>
                <c:pt idx="716">
                  <c:v>0.34845268267135521</c:v>
                </c:pt>
                <c:pt idx="717">
                  <c:v>0.76520430475545642</c:v>
                </c:pt>
                <c:pt idx="718">
                  <c:v>0.18853334103394329</c:v>
                </c:pt>
                <c:pt idx="719">
                  <c:v>0.18233707749090294</c:v>
                </c:pt>
                <c:pt idx="720">
                  <c:v>0.15564657926222172</c:v>
                </c:pt>
                <c:pt idx="721">
                  <c:v>0.11063918255525097</c:v>
                </c:pt>
                <c:pt idx="722">
                  <c:v>0.18271277820252274</c:v>
                </c:pt>
                <c:pt idx="723">
                  <c:v>0.25000829408695074</c:v>
                </c:pt>
                <c:pt idx="724">
                  <c:v>0.47652702975343564</c:v>
                </c:pt>
                <c:pt idx="725">
                  <c:v>0.85517426908278471</c:v>
                </c:pt>
                <c:pt idx="726">
                  <c:v>0.10001212751772763</c:v>
                </c:pt>
                <c:pt idx="727">
                  <c:v>8.8720356876145129E-2</c:v>
                </c:pt>
                <c:pt idx="728">
                  <c:v>6.7092854619761985E-2</c:v>
                </c:pt>
                <c:pt idx="729">
                  <c:v>0.1915502151194842</c:v>
                </c:pt>
                <c:pt idx="730">
                  <c:v>0.18909977461004426</c:v>
                </c:pt>
                <c:pt idx="731">
                  <c:v>3.4499588219206574E-2</c:v>
                </c:pt>
                <c:pt idx="732">
                  <c:v>4.2995342755330693E-2</c:v>
                </c:pt>
                <c:pt idx="733">
                  <c:v>0.30669493463229341</c:v>
                </c:pt>
                <c:pt idx="734">
                  <c:v>0.14786799850765875</c:v>
                </c:pt>
                <c:pt idx="735">
                  <c:v>0.34424471354327352</c:v>
                </c:pt>
                <c:pt idx="736">
                  <c:v>0.81839425123264353</c:v>
                </c:pt>
                <c:pt idx="737">
                  <c:v>0.26787417313597184</c:v>
                </c:pt>
                <c:pt idx="738">
                  <c:v>0.64359451767741394</c:v>
                </c:pt>
                <c:pt idx="739">
                  <c:v>0.54906329483364646</c:v>
                </c:pt>
                <c:pt idx="740">
                  <c:v>0.7159617848112626</c:v>
                </c:pt>
                <c:pt idx="741">
                  <c:v>0.18461424897050016</c:v>
                </c:pt>
                <c:pt idx="742">
                  <c:v>4.7912482325682904E-2</c:v>
                </c:pt>
                <c:pt idx="743">
                  <c:v>0.59240677373545492</c:v>
                </c:pt>
                <c:pt idx="744">
                  <c:v>0.56887052611475686</c:v>
                </c:pt>
                <c:pt idx="745">
                  <c:v>6.5188315843301758E-2</c:v>
                </c:pt>
                <c:pt idx="746">
                  <c:v>0.30832442851879643</c:v>
                </c:pt>
                <c:pt idx="747">
                  <c:v>0.95411641571053385</c:v>
                </c:pt>
                <c:pt idx="748">
                  <c:v>0.13337555684483191</c:v>
                </c:pt>
                <c:pt idx="749">
                  <c:v>8.0858752087858934E-2</c:v>
                </c:pt>
                <c:pt idx="750">
                  <c:v>0.36152528333514194</c:v>
                </c:pt>
                <c:pt idx="751">
                  <c:v>6.2628833016034932E-2</c:v>
                </c:pt>
                <c:pt idx="752">
                  <c:v>0.12196221297517902</c:v>
                </c:pt>
                <c:pt idx="753">
                  <c:v>0.12475514538779582</c:v>
                </c:pt>
                <c:pt idx="754">
                  <c:v>0.98708624042082549</c:v>
                </c:pt>
                <c:pt idx="755">
                  <c:v>0.3558456099854384</c:v>
                </c:pt>
                <c:pt idx="756">
                  <c:v>0.10013041971482266</c:v>
                </c:pt>
                <c:pt idx="757">
                  <c:v>0.49135098072506889</c:v>
                </c:pt>
                <c:pt idx="758">
                  <c:v>4.0179848587347002E-2</c:v>
                </c:pt>
                <c:pt idx="759">
                  <c:v>0.14389466804314421</c:v>
                </c:pt>
                <c:pt idx="760">
                  <c:v>0.13290404234465902</c:v>
                </c:pt>
                <c:pt idx="761">
                  <c:v>0.2501591012918708</c:v>
                </c:pt>
                <c:pt idx="762">
                  <c:v>0.14714654937908261</c:v>
                </c:pt>
                <c:pt idx="763">
                  <c:v>0.14215893102354332</c:v>
                </c:pt>
                <c:pt idx="764">
                  <c:v>0.41678837390999274</c:v>
                </c:pt>
                <c:pt idx="765">
                  <c:v>0.18029198373825836</c:v>
                </c:pt>
                <c:pt idx="766">
                  <c:v>0.12282931877081256</c:v>
                </c:pt>
                <c:pt idx="767">
                  <c:v>0.26529696894462046</c:v>
                </c:pt>
                <c:pt idx="768">
                  <c:v>0.740142846582724</c:v>
                </c:pt>
                <c:pt idx="769">
                  <c:v>0.23451518001643223</c:v>
                </c:pt>
                <c:pt idx="770">
                  <c:v>0.22263544808080318</c:v>
                </c:pt>
                <c:pt idx="771">
                  <c:v>0.12016467799930303</c:v>
                </c:pt>
                <c:pt idx="772">
                  <c:v>0.50149750211141342</c:v>
                </c:pt>
                <c:pt idx="773">
                  <c:v>0.80305378968036101</c:v>
                </c:pt>
                <c:pt idx="774">
                  <c:v>0.21036294274104567</c:v>
                </c:pt>
                <c:pt idx="775">
                  <c:v>9.7290075414273119E-2</c:v>
                </c:pt>
                <c:pt idx="776">
                  <c:v>0.99999999999999989</c:v>
                </c:pt>
                <c:pt idx="777">
                  <c:v>0.61166485975923146</c:v>
                </c:pt>
                <c:pt idx="778">
                  <c:v>0.77327766296563427</c:v>
                </c:pt>
                <c:pt idx="779">
                  <c:v>8.8437568976163755E-2</c:v>
                </c:pt>
                <c:pt idx="780">
                  <c:v>0.13538351431780218</c:v>
                </c:pt>
                <c:pt idx="781">
                  <c:v>0.10007575789707247</c:v>
                </c:pt>
                <c:pt idx="782">
                  <c:v>0.19015191152169006</c:v>
                </c:pt>
                <c:pt idx="783">
                  <c:v>7.6594723046540816E-2</c:v>
                </c:pt>
                <c:pt idx="784">
                  <c:v>0.35149006019801393</c:v>
                </c:pt>
                <c:pt idx="785">
                  <c:v>0.17232036197495645</c:v>
                </c:pt>
                <c:pt idx="786">
                  <c:v>0.147643704201291</c:v>
                </c:pt>
                <c:pt idx="787">
                  <c:v>0.10454536116514794</c:v>
                </c:pt>
                <c:pt idx="788">
                  <c:v>0.44449614083401012</c:v>
                </c:pt>
                <c:pt idx="789">
                  <c:v>0.65286881067885894</c:v>
                </c:pt>
                <c:pt idx="790">
                  <c:v>0.57590108380360328</c:v>
                </c:pt>
                <c:pt idx="791">
                  <c:v>0.58174952000050539</c:v>
                </c:pt>
                <c:pt idx="792">
                  <c:v>0.31065214773505023</c:v>
                </c:pt>
                <c:pt idx="793">
                  <c:v>0.21805378365154635</c:v>
                </c:pt>
                <c:pt idx="794">
                  <c:v>0.47680735444330952</c:v>
                </c:pt>
                <c:pt idx="795">
                  <c:v>0.88219540214703906</c:v>
                </c:pt>
                <c:pt idx="796">
                  <c:v>0.53548531317047166</c:v>
                </c:pt>
                <c:pt idx="797">
                  <c:v>0.99276834702853634</c:v>
                </c:pt>
                <c:pt idx="798">
                  <c:v>0.56749659800492802</c:v>
                </c:pt>
                <c:pt idx="799">
                  <c:v>0.13847886322029773</c:v>
                </c:pt>
                <c:pt idx="800">
                  <c:v>8.7651763933463564E-2</c:v>
                </c:pt>
                <c:pt idx="801">
                  <c:v>0.38785365562433072</c:v>
                </c:pt>
                <c:pt idx="802">
                  <c:v>0.39538606252241204</c:v>
                </c:pt>
                <c:pt idx="803">
                  <c:v>0.64445182516770572</c:v>
                </c:pt>
                <c:pt idx="804">
                  <c:v>0.28038040509794038</c:v>
                </c:pt>
                <c:pt idx="805">
                  <c:v>0.15785074652803907</c:v>
                </c:pt>
                <c:pt idx="806">
                  <c:v>0.96952110920857504</c:v>
                </c:pt>
                <c:pt idx="807">
                  <c:v>7.5441086478197097E-2</c:v>
                </c:pt>
                <c:pt idx="808">
                  <c:v>9.0594473542524159E-2</c:v>
                </c:pt>
                <c:pt idx="809">
                  <c:v>0.94875484856931069</c:v>
                </c:pt>
                <c:pt idx="810">
                  <c:v>0.2938824018079032</c:v>
                </c:pt>
                <c:pt idx="811">
                  <c:v>0.18118714539503597</c:v>
                </c:pt>
                <c:pt idx="812">
                  <c:v>0.42342047308874192</c:v>
                </c:pt>
                <c:pt idx="813">
                  <c:v>0.79378053528202019</c:v>
                </c:pt>
                <c:pt idx="814">
                  <c:v>0.675954537150525</c:v>
                </c:pt>
                <c:pt idx="815">
                  <c:v>0.13065828456420556</c:v>
                </c:pt>
                <c:pt idx="816">
                  <c:v>6.6031469865979325E-2</c:v>
                </c:pt>
                <c:pt idx="817">
                  <c:v>0.26814884326131272</c:v>
                </c:pt>
                <c:pt idx="818">
                  <c:v>0.81402892501315127</c:v>
                </c:pt>
                <c:pt idx="819">
                  <c:v>7.4314975928889318E-2</c:v>
                </c:pt>
                <c:pt idx="820">
                  <c:v>6.1432831393076121E-2</c:v>
                </c:pt>
                <c:pt idx="821">
                  <c:v>0.57577075166760228</c:v>
                </c:pt>
                <c:pt idx="822">
                  <c:v>0.59099527603649804</c:v>
                </c:pt>
                <c:pt idx="823">
                  <c:v>3.7048151379841326E-2</c:v>
                </c:pt>
                <c:pt idx="824">
                  <c:v>0.32203946854058063</c:v>
                </c:pt>
                <c:pt idx="825">
                  <c:v>0.3619610666926194</c:v>
                </c:pt>
                <c:pt idx="826">
                  <c:v>0.77327766296563427</c:v>
                </c:pt>
                <c:pt idx="827">
                  <c:v>0.1152297977942951</c:v>
                </c:pt>
                <c:pt idx="828">
                  <c:v>5.6380080553725877E-2</c:v>
                </c:pt>
                <c:pt idx="829">
                  <c:v>0.25652581889699982</c:v>
                </c:pt>
                <c:pt idx="830">
                  <c:v>0.26509517314556247</c:v>
                </c:pt>
                <c:pt idx="831">
                  <c:v>0.32086600250060393</c:v>
                </c:pt>
                <c:pt idx="832">
                  <c:v>0.2019455803509036</c:v>
                </c:pt>
                <c:pt idx="833">
                  <c:v>0.18121641363070304</c:v>
                </c:pt>
                <c:pt idx="834">
                  <c:v>0.74855875386806725</c:v>
                </c:pt>
                <c:pt idx="835">
                  <c:v>0.20789432838335842</c:v>
                </c:pt>
                <c:pt idx="836">
                  <c:v>0.61865597843624298</c:v>
                </c:pt>
                <c:pt idx="837">
                  <c:v>0.61466151062670216</c:v>
                </c:pt>
                <c:pt idx="838">
                  <c:v>0.1993560606809669</c:v>
                </c:pt>
                <c:pt idx="839">
                  <c:v>6.6493484374775133E-2</c:v>
                </c:pt>
                <c:pt idx="840">
                  <c:v>0.60203221614245372</c:v>
                </c:pt>
                <c:pt idx="841">
                  <c:v>4.517161763229318E-2</c:v>
                </c:pt>
                <c:pt idx="842">
                  <c:v>6.3592558963332893E-2</c:v>
                </c:pt>
                <c:pt idx="843">
                  <c:v>0.11061929591749968</c:v>
                </c:pt>
                <c:pt idx="844">
                  <c:v>7.6710623335977321E-2</c:v>
                </c:pt>
                <c:pt idx="845">
                  <c:v>0.37815460595223255</c:v>
                </c:pt>
                <c:pt idx="846">
                  <c:v>0.52481585729837155</c:v>
                </c:pt>
                <c:pt idx="847">
                  <c:v>0.14431673415641086</c:v>
                </c:pt>
                <c:pt idx="848">
                  <c:v>0.95651594871420331</c:v>
                </c:pt>
              </c:numCache>
            </c:numRef>
          </c:xVal>
          <c:yVal>
            <c:numRef>
              <c:f>'Prilivi&lt;&gt;0 (3)'!$O$2:$O$850</c:f>
              <c:numCache>
                <c:formatCode>#,##0.00000</c:formatCode>
                <c:ptCount val="849"/>
                <c:pt idx="0">
                  <c:v>7.6160833094565792</c:v>
                </c:pt>
                <c:pt idx="1">
                  <c:v>7.8691458937223553</c:v>
                </c:pt>
                <c:pt idx="2">
                  <c:v>6.885318086453375</c:v>
                </c:pt>
                <c:pt idx="3">
                  <c:v>6.7577557936984842</c:v>
                </c:pt>
                <c:pt idx="4">
                  <c:v>6.510577578390734</c:v>
                </c:pt>
                <c:pt idx="5">
                  <c:v>7.4902255562774851</c:v>
                </c:pt>
                <c:pt idx="6">
                  <c:v>7.194642291994823</c:v>
                </c:pt>
                <c:pt idx="7">
                  <c:v>7.8956711947982745</c:v>
                </c:pt>
                <c:pt idx="8">
                  <c:v>7.8827544928552182</c:v>
                </c:pt>
                <c:pt idx="9">
                  <c:v>7.2515996565490264</c:v>
                </c:pt>
                <c:pt idx="10">
                  <c:v>6.995614213719155</c:v>
                </c:pt>
                <c:pt idx="11">
                  <c:v>8.1047425765710042</c:v>
                </c:pt>
                <c:pt idx="12">
                  <c:v>8.2070722433864791</c:v>
                </c:pt>
                <c:pt idx="13">
                  <c:v>9.0245681964193061</c:v>
                </c:pt>
                <c:pt idx="14">
                  <c:v>6.505596190168955</c:v>
                </c:pt>
                <c:pt idx="15">
                  <c:v>6.8364260591187991</c:v>
                </c:pt>
                <c:pt idx="16">
                  <c:v>7.4153365740695989</c:v>
                </c:pt>
                <c:pt idx="17">
                  <c:v>7.2963891437202699</c:v>
                </c:pt>
                <c:pt idx="18">
                  <c:v>6.7609537189952018</c:v>
                </c:pt>
                <c:pt idx="19">
                  <c:v>6.930760028670746</c:v>
                </c:pt>
                <c:pt idx="20">
                  <c:v>7.5573474019460019</c:v>
                </c:pt>
                <c:pt idx="21">
                  <c:v>7.4069879083150241</c:v>
                </c:pt>
                <c:pt idx="22">
                  <c:v>6.8987394001142075</c:v>
                </c:pt>
                <c:pt idx="23">
                  <c:v>6.1979207544971002</c:v>
                </c:pt>
                <c:pt idx="24">
                  <c:v>6.3812396159820004</c:v>
                </c:pt>
                <c:pt idx="25">
                  <c:v>7.5162960759731288</c:v>
                </c:pt>
                <c:pt idx="26">
                  <c:v>6.4852974475287617</c:v>
                </c:pt>
                <c:pt idx="27">
                  <c:v>7.8585632717794729</c:v>
                </c:pt>
                <c:pt idx="28">
                  <c:v>7.2511438987244219</c:v>
                </c:pt>
                <c:pt idx="29">
                  <c:v>7.5290867672743351</c:v>
                </c:pt>
                <c:pt idx="30">
                  <c:v>7.6382620977839046</c:v>
                </c:pt>
                <c:pt idx="31">
                  <c:v>7.0074292166855372</c:v>
                </c:pt>
                <c:pt idx="32">
                  <c:v>6.8273587335294943</c:v>
                </c:pt>
                <c:pt idx="33">
                  <c:v>6.5947002345867256</c:v>
                </c:pt>
                <c:pt idx="34">
                  <c:v>7.4775912616031635</c:v>
                </c:pt>
                <c:pt idx="35">
                  <c:v>6.5206252638543756</c:v>
                </c:pt>
                <c:pt idx="36">
                  <c:v>6.4494915265617747</c:v>
                </c:pt>
                <c:pt idx="37">
                  <c:v>7.5660410525370843</c:v>
                </c:pt>
                <c:pt idx="38">
                  <c:v>7.0079466261186578</c:v>
                </c:pt>
                <c:pt idx="39">
                  <c:v>7.420631882751092</c:v>
                </c:pt>
                <c:pt idx="40">
                  <c:v>8.3074877992473528</c:v>
                </c:pt>
                <c:pt idx="41">
                  <c:v>8.1814668428643831</c:v>
                </c:pt>
                <c:pt idx="42">
                  <c:v>6.8942607043362614</c:v>
                </c:pt>
                <c:pt idx="43">
                  <c:v>8.5851414998911011</c:v>
                </c:pt>
                <c:pt idx="44">
                  <c:v>6.3368838464147403</c:v>
                </c:pt>
                <c:pt idx="45">
                  <c:v>7.5676690916386855</c:v>
                </c:pt>
                <c:pt idx="46">
                  <c:v>6.3245455333573899</c:v>
                </c:pt>
                <c:pt idx="47">
                  <c:v>6.832282679612196</c:v>
                </c:pt>
                <c:pt idx="48">
                  <c:v>6.679719902346994</c:v>
                </c:pt>
                <c:pt idx="49">
                  <c:v>6.0852079580688923</c:v>
                </c:pt>
                <c:pt idx="50">
                  <c:v>6.9194938636877055</c:v>
                </c:pt>
                <c:pt idx="51">
                  <c:v>7.9981250210254462</c:v>
                </c:pt>
                <c:pt idx="52">
                  <c:v>6.5996437622699089</c:v>
                </c:pt>
                <c:pt idx="53">
                  <c:v>6.6958267859355569</c:v>
                </c:pt>
                <c:pt idx="54">
                  <c:v>6.8102518288799789</c:v>
                </c:pt>
                <c:pt idx="55">
                  <c:v>7.1412890578442321</c:v>
                </c:pt>
                <c:pt idx="56">
                  <c:v>7.0892818614415321</c:v>
                </c:pt>
                <c:pt idx="57">
                  <c:v>6.4694080435684285</c:v>
                </c:pt>
                <c:pt idx="58">
                  <c:v>7.750719792813543</c:v>
                </c:pt>
                <c:pt idx="59">
                  <c:v>8.1116498246243207</c:v>
                </c:pt>
                <c:pt idx="60">
                  <c:v>6.1979364153465299</c:v>
                </c:pt>
                <c:pt idx="61">
                  <c:v>8.1398335538712594</c:v>
                </c:pt>
                <c:pt idx="62">
                  <c:v>6.7764887111833403</c:v>
                </c:pt>
                <c:pt idx="63">
                  <c:v>7.4733162634594557</c:v>
                </c:pt>
                <c:pt idx="64">
                  <c:v>7.7052448444161055</c:v>
                </c:pt>
                <c:pt idx="65">
                  <c:v>6.5008931710481983</c:v>
                </c:pt>
                <c:pt idx="66">
                  <c:v>7.2057257100522065</c:v>
                </c:pt>
                <c:pt idx="67">
                  <c:v>8.2017036451827519</c:v>
                </c:pt>
                <c:pt idx="68">
                  <c:v>7.7769640131037479</c:v>
                </c:pt>
                <c:pt idx="69">
                  <c:v>6.1104031862195409</c:v>
                </c:pt>
                <c:pt idx="70">
                  <c:v>6.6529009723821844</c:v>
                </c:pt>
                <c:pt idx="71">
                  <c:v>8.5324649698774824</c:v>
                </c:pt>
                <c:pt idx="72">
                  <c:v>7.6304873822089663</c:v>
                </c:pt>
                <c:pt idx="73">
                  <c:v>6.3435211668564708</c:v>
                </c:pt>
                <c:pt idx="74">
                  <c:v>8.4095429130082753</c:v>
                </c:pt>
                <c:pt idx="75">
                  <c:v>7.1641068844420763</c:v>
                </c:pt>
                <c:pt idx="76">
                  <c:v>6.3582027773657295</c:v>
                </c:pt>
                <c:pt idx="77">
                  <c:v>6.7017197379856404</c:v>
                </c:pt>
                <c:pt idx="78">
                  <c:v>8.048441568339868</c:v>
                </c:pt>
                <c:pt idx="79">
                  <c:v>7.2878426199647652</c:v>
                </c:pt>
                <c:pt idx="80">
                  <c:v>7.1638825857629831</c:v>
                </c:pt>
                <c:pt idx="81">
                  <c:v>7.2028163440422155</c:v>
                </c:pt>
                <c:pt idx="82">
                  <c:v>6.1224950054901726</c:v>
                </c:pt>
                <c:pt idx="83">
                  <c:v>6.1712200284938579</c:v>
                </c:pt>
                <c:pt idx="84">
                  <c:v>8.224594965849569</c:v>
                </c:pt>
                <c:pt idx="85">
                  <c:v>7.1287745131008675</c:v>
                </c:pt>
                <c:pt idx="86">
                  <c:v>6.8955763684440967</c:v>
                </c:pt>
                <c:pt idx="87">
                  <c:v>7.3754892754772747</c:v>
                </c:pt>
                <c:pt idx="88">
                  <c:v>6.116682819311678</c:v>
                </c:pt>
                <c:pt idx="89">
                  <c:v>6.7153591514816879</c:v>
                </c:pt>
                <c:pt idx="90">
                  <c:v>7.2783681687062369</c:v>
                </c:pt>
                <c:pt idx="91">
                  <c:v>6.5177243173388302</c:v>
                </c:pt>
                <c:pt idx="92">
                  <c:v>6.7677411009926294</c:v>
                </c:pt>
                <c:pt idx="93">
                  <c:v>6.2596556957563383</c:v>
                </c:pt>
                <c:pt idx="94">
                  <c:v>6.8078861991700519</c:v>
                </c:pt>
                <c:pt idx="95">
                  <c:v>6.9698124224890412</c:v>
                </c:pt>
                <c:pt idx="96">
                  <c:v>6.8527730807016427</c:v>
                </c:pt>
                <c:pt idx="97">
                  <c:v>6.5028862897091324</c:v>
                </c:pt>
                <c:pt idx="98">
                  <c:v>7.0885593046532964</c:v>
                </c:pt>
                <c:pt idx="99">
                  <c:v>6.0768240498971924</c:v>
                </c:pt>
                <c:pt idx="100">
                  <c:v>7.1756950962402009</c:v>
                </c:pt>
                <c:pt idx="101">
                  <c:v>7.5207959527985819</c:v>
                </c:pt>
                <c:pt idx="102">
                  <c:v>7.8658851939709731</c:v>
                </c:pt>
                <c:pt idx="103">
                  <c:v>6.7247444122551494</c:v>
                </c:pt>
                <c:pt idx="104">
                  <c:v>6.4956070767731955</c:v>
                </c:pt>
                <c:pt idx="105">
                  <c:v>6.1236213254629623</c:v>
                </c:pt>
                <c:pt idx="106">
                  <c:v>6.9500194207882782</c:v>
                </c:pt>
                <c:pt idx="107">
                  <c:v>7.8997755171985728</c:v>
                </c:pt>
                <c:pt idx="108">
                  <c:v>6.7196061150452167</c:v>
                </c:pt>
                <c:pt idx="109">
                  <c:v>7.2750663668679127</c:v>
                </c:pt>
                <c:pt idx="110">
                  <c:v>6.8376676682886668</c:v>
                </c:pt>
                <c:pt idx="111">
                  <c:v>6.3858262246842203</c:v>
                </c:pt>
                <c:pt idx="112">
                  <c:v>6.6719681027798803</c:v>
                </c:pt>
                <c:pt idx="113">
                  <c:v>7.3912487308170363</c:v>
                </c:pt>
                <c:pt idx="114">
                  <c:v>6.6548636547209465</c:v>
                </c:pt>
                <c:pt idx="115">
                  <c:v>6.984782288603963</c:v>
                </c:pt>
                <c:pt idx="116">
                  <c:v>7.7665511532342677</c:v>
                </c:pt>
                <c:pt idx="117">
                  <c:v>6.0363751182091248</c:v>
                </c:pt>
                <c:pt idx="118">
                  <c:v>6.5514506494141092</c:v>
                </c:pt>
                <c:pt idx="119">
                  <c:v>6.1711411510283822</c:v>
                </c:pt>
                <c:pt idx="120">
                  <c:v>8.0796818714903758</c:v>
                </c:pt>
                <c:pt idx="121">
                  <c:v>6.4244028504965813</c:v>
                </c:pt>
                <c:pt idx="122">
                  <c:v>7.3148043514711381</c:v>
                </c:pt>
                <c:pt idx="123">
                  <c:v>6.7258594019776199</c:v>
                </c:pt>
                <c:pt idx="124">
                  <c:v>7.222817395178839</c:v>
                </c:pt>
                <c:pt idx="125">
                  <c:v>6.3522211203496797</c:v>
                </c:pt>
                <c:pt idx="126">
                  <c:v>6.524903380321244</c:v>
                </c:pt>
                <c:pt idx="127">
                  <c:v>6.2657526169975544</c:v>
                </c:pt>
                <c:pt idx="128">
                  <c:v>6.1701895989171334</c:v>
                </c:pt>
                <c:pt idx="129">
                  <c:v>6.4008617435812099</c:v>
                </c:pt>
                <c:pt idx="130">
                  <c:v>7.3947768997053256</c:v>
                </c:pt>
                <c:pt idx="131">
                  <c:v>7.7770586379701667</c:v>
                </c:pt>
                <c:pt idx="132">
                  <c:v>7.5763236240629253</c:v>
                </c:pt>
                <c:pt idx="133">
                  <c:v>6.5400422698912157</c:v>
                </c:pt>
                <c:pt idx="134">
                  <c:v>6.307467416321928</c:v>
                </c:pt>
                <c:pt idx="135">
                  <c:v>6.3531924499665262</c:v>
                </c:pt>
                <c:pt idx="136">
                  <c:v>7.8268939740662482</c:v>
                </c:pt>
                <c:pt idx="137">
                  <c:v>7.3650433393108345</c:v>
                </c:pt>
                <c:pt idx="138">
                  <c:v>6.4379352445236186</c:v>
                </c:pt>
                <c:pt idx="139">
                  <c:v>6.294038775921412</c:v>
                </c:pt>
                <c:pt idx="140">
                  <c:v>6.3688418709586703</c:v>
                </c:pt>
                <c:pt idx="141">
                  <c:v>8.4571525296990764</c:v>
                </c:pt>
                <c:pt idx="142">
                  <c:v>8.3860140891287092</c:v>
                </c:pt>
                <c:pt idx="143">
                  <c:v>7.2762974689126354</c:v>
                </c:pt>
                <c:pt idx="144">
                  <c:v>8.7408417835961316</c:v>
                </c:pt>
                <c:pt idx="145">
                  <c:v>7.7224232503829571</c:v>
                </c:pt>
                <c:pt idx="146">
                  <c:v>7.2393711330565855</c:v>
                </c:pt>
                <c:pt idx="147">
                  <c:v>7.5623089500692329</c:v>
                </c:pt>
                <c:pt idx="148">
                  <c:v>6.073718357675987</c:v>
                </c:pt>
                <c:pt idx="149">
                  <c:v>6.3357734068137317</c:v>
                </c:pt>
                <c:pt idx="150">
                  <c:v>7.1490368986807891</c:v>
                </c:pt>
                <c:pt idx="151">
                  <c:v>7.8808715396417712</c:v>
                </c:pt>
                <c:pt idx="152">
                  <c:v>6.7264750152402524</c:v>
                </c:pt>
                <c:pt idx="153">
                  <c:v>7.2186820824360884</c:v>
                </c:pt>
                <c:pt idx="154">
                  <c:v>6.6602625310551717</c:v>
                </c:pt>
                <c:pt idx="155">
                  <c:v>6.2898762231255843</c:v>
                </c:pt>
                <c:pt idx="156">
                  <c:v>7.9155026104225898</c:v>
                </c:pt>
                <c:pt idx="157">
                  <c:v>6.8051358974886513</c:v>
                </c:pt>
                <c:pt idx="158">
                  <c:v>6.2282795967550664</c:v>
                </c:pt>
                <c:pt idx="159">
                  <c:v>6.4734869700645685</c:v>
                </c:pt>
                <c:pt idx="160">
                  <c:v>7.3836471686685927</c:v>
                </c:pt>
                <c:pt idx="161">
                  <c:v>8.1607334411338286</c:v>
                </c:pt>
                <c:pt idx="162">
                  <c:v>6.1992064791616581</c:v>
                </c:pt>
                <c:pt idx="163">
                  <c:v>6.071569239487097</c:v>
                </c:pt>
                <c:pt idx="164">
                  <c:v>6.5578688991526617</c:v>
                </c:pt>
                <c:pt idx="165">
                  <c:v>6.205830168740901</c:v>
                </c:pt>
                <c:pt idx="166">
                  <c:v>6.0948929510434597</c:v>
                </c:pt>
                <c:pt idx="167">
                  <c:v>7.167837130789521</c:v>
                </c:pt>
                <c:pt idx="168">
                  <c:v>7.8114017405594414</c:v>
                </c:pt>
                <c:pt idx="169">
                  <c:v>8.4511048672062969</c:v>
                </c:pt>
                <c:pt idx="170">
                  <c:v>7.1952542197294678</c:v>
                </c:pt>
                <c:pt idx="171">
                  <c:v>7.6318959442868373</c:v>
                </c:pt>
                <c:pt idx="172">
                  <c:v>6.1000789184385793</c:v>
                </c:pt>
                <c:pt idx="173">
                  <c:v>6.0015597958232005</c:v>
                </c:pt>
                <c:pt idx="174">
                  <c:v>7.272559491092764</c:v>
                </c:pt>
                <c:pt idx="175">
                  <c:v>7.2485944709930381</c:v>
                </c:pt>
                <c:pt idx="176">
                  <c:v>7.914876578216254</c:v>
                </c:pt>
                <c:pt idx="177">
                  <c:v>6.4999433342041488</c:v>
                </c:pt>
                <c:pt idx="178">
                  <c:v>6.6302587377899691</c:v>
                </c:pt>
                <c:pt idx="179">
                  <c:v>6.5706507261008582</c:v>
                </c:pt>
                <c:pt idx="180">
                  <c:v>6.8850621211432168</c:v>
                </c:pt>
                <c:pt idx="181">
                  <c:v>7.6445933924863487</c:v>
                </c:pt>
                <c:pt idx="182">
                  <c:v>6.7106023323906152</c:v>
                </c:pt>
                <c:pt idx="183">
                  <c:v>7.2573562457294454</c:v>
                </c:pt>
                <c:pt idx="184">
                  <c:v>6.4270460332070964</c:v>
                </c:pt>
                <c:pt idx="185">
                  <c:v>6.5967742109735479</c:v>
                </c:pt>
                <c:pt idx="186">
                  <c:v>6.6883209339950209</c:v>
                </c:pt>
                <c:pt idx="187">
                  <c:v>8.0904049757244092</c:v>
                </c:pt>
                <c:pt idx="188">
                  <c:v>6.7902722300301024</c:v>
                </c:pt>
                <c:pt idx="189">
                  <c:v>7.1167021960867025</c:v>
                </c:pt>
                <c:pt idx="190">
                  <c:v>7.1510614051446284</c:v>
                </c:pt>
                <c:pt idx="191">
                  <c:v>7.5563799716307836</c:v>
                </c:pt>
                <c:pt idx="192">
                  <c:v>6.5438235297791891</c:v>
                </c:pt>
                <c:pt idx="193">
                  <c:v>6.8046259588300355</c:v>
                </c:pt>
                <c:pt idx="194">
                  <c:v>6.8760458189826776</c:v>
                </c:pt>
                <c:pt idx="195">
                  <c:v>6.3769406048609625</c:v>
                </c:pt>
                <c:pt idx="196">
                  <c:v>6.0818590775186347</c:v>
                </c:pt>
                <c:pt idx="197">
                  <c:v>6.9940180068943718</c:v>
                </c:pt>
                <c:pt idx="198">
                  <c:v>7.7098806327135323</c:v>
                </c:pt>
                <c:pt idx="199">
                  <c:v>7.1353273654107037</c:v>
                </c:pt>
                <c:pt idx="200">
                  <c:v>6.0833444892208481</c:v>
                </c:pt>
                <c:pt idx="201">
                  <c:v>7.3771824673352846</c:v>
                </c:pt>
                <c:pt idx="202">
                  <c:v>6.7062013261981184</c:v>
                </c:pt>
                <c:pt idx="203">
                  <c:v>7.5962966730396575</c:v>
                </c:pt>
                <c:pt idx="204">
                  <c:v>7.707287757026311</c:v>
                </c:pt>
                <c:pt idx="205">
                  <c:v>7.8108410078785644</c:v>
                </c:pt>
                <c:pt idx="206">
                  <c:v>7.9563469214914901</c:v>
                </c:pt>
                <c:pt idx="207">
                  <c:v>6.9210180830705541</c:v>
                </c:pt>
                <c:pt idx="208">
                  <c:v>7.2065511855879043</c:v>
                </c:pt>
                <c:pt idx="209">
                  <c:v>7.1463122444889313</c:v>
                </c:pt>
                <c:pt idx="210">
                  <c:v>7.2293793147175851</c:v>
                </c:pt>
                <c:pt idx="211">
                  <c:v>6.8226922715870257</c:v>
                </c:pt>
                <c:pt idx="212">
                  <c:v>7.7682726831113582</c:v>
                </c:pt>
                <c:pt idx="213">
                  <c:v>7.8486687141569247</c:v>
                </c:pt>
                <c:pt idx="214">
                  <c:v>6.60715685224661</c:v>
                </c:pt>
                <c:pt idx="215">
                  <c:v>7.0226667387903188</c:v>
                </c:pt>
                <c:pt idx="216">
                  <c:v>6.4229755012961478</c:v>
                </c:pt>
                <c:pt idx="217">
                  <c:v>6.7121134159087745</c:v>
                </c:pt>
                <c:pt idx="218">
                  <c:v>6.8245718993132476</c:v>
                </c:pt>
                <c:pt idx="219">
                  <c:v>7.2365933103258886</c:v>
                </c:pt>
                <c:pt idx="220">
                  <c:v>6.1814114728949239</c:v>
                </c:pt>
                <c:pt idx="221">
                  <c:v>7.1510614051446284</c:v>
                </c:pt>
                <c:pt idx="222">
                  <c:v>6.392154634622119</c:v>
                </c:pt>
                <c:pt idx="223">
                  <c:v>7.4838428693086527</c:v>
                </c:pt>
                <c:pt idx="224">
                  <c:v>8.479159872335039</c:v>
                </c:pt>
                <c:pt idx="225">
                  <c:v>7.2180219811865092</c:v>
                </c:pt>
                <c:pt idx="226">
                  <c:v>6.04872735733061</c:v>
                </c:pt>
                <c:pt idx="227">
                  <c:v>7.6378002079063476</c:v>
                </c:pt>
                <c:pt idx="228">
                  <c:v>6.726665252866292</c:v>
                </c:pt>
                <c:pt idx="229">
                  <c:v>6.2574585933995479</c:v>
                </c:pt>
                <c:pt idx="230">
                  <c:v>7.6990537357966717</c:v>
                </c:pt>
                <c:pt idx="231">
                  <c:v>6.698648681297291</c:v>
                </c:pt>
                <c:pt idx="232">
                  <c:v>6.2055023653157155</c:v>
                </c:pt>
                <c:pt idx="233">
                  <c:v>6.5890836910376116</c:v>
                </c:pt>
                <c:pt idx="234">
                  <c:v>6.1968830837010405</c:v>
                </c:pt>
                <c:pt idx="235">
                  <c:v>6.2089458258573904</c:v>
                </c:pt>
                <c:pt idx="236">
                  <c:v>6.0740077432463124</c:v>
                </c:pt>
                <c:pt idx="237">
                  <c:v>6.4897985002892034</c:v>
                </c:pt>
                <c:pt idx="238">
                  <c:v>7.3079598267758374</c:v>
                </c:pt>
                <c:pt idx="239">
                  <c:v>6.6378596028704369</c:v>
                </c:pt>
                <c:pt idx="240">
                  <c:v>6.0549514349490918</c:v>
                </c:pt>
                <c:pt idx="241">
                  <c:v>7.8175704799264256</c:v>
                </c:pt>
                <c:pt idx="242">
                  <c:v>6.2126353416237228</c:v>
                </c:pt>
                <c:pt idx="243">
                  <c:v>7.8933076634868549</c:v>
                </c:pt>
                <c:pt idx="244">
                  <c:v>6.7001050077682498</c:v>
                </c:pt>
                <c:pt idx="245">
                  <c:v>6.4435105038923775</c:v>
                </c:pt>
                <c:pt idx="246">
                  <c:v>7.3026641897808835</c:v>
                </c:pt>
                <c:pt idx="247">
                  <c:v>7.3873978256490345</c:v>
                </c:pt>
                <c:pt idx="248">
                  <c:v>6.4856757507767435</c:v>
                </c:pt>
                <c:pt idx="249">
                  <c:v>7.4197184604721569</c:v>
                </c:pt>
                <c:pt idx="250">
                  <c:v>7.4991052582305535</c:v>
                </c:pt>
                <c:pt idx="251">
                  <c:v>6.4487485046967148</c:v>
                </c:pt>
                <c:pt idx="252">
                  <c:v>7.0039131593167321</c:v>
                </c:pt>
                <c:pt idx="253">
                  <c:v>7.2337846874177929</c:v>
                </c:pt>
                <c:pt idx="254">
                  <c:v>7.0384100429271665</c:v>
                </c:pt>
                <c:pt idx="255">
                  <c:v>6.6467669562215068</c:v>
                </c:pt>
                <c:pt idx="256">
                  <c:v>7.6730142679971971</c:v>
                </c:pt>
                <c:pt idx="257">
                  <c:v>6.6666392665589482</c:v>
                </c:pt>
                <c:pt idx="258">
                  <c:v>6.7708856777287769</c:v>
                </c:pt>
                <c:pt idx="259">
                  <c:v>6.386666465686047</c:v>
                </c:pt>
                <c:pt idx="260">
                  <c:v>6.8712467624233895</c:v>
                </c:pt>
                <c:pt idx="261">
                  <c:v>6.8054808862698399</c:v>
                </c:pt>
                <c:pt idx="262">
                  <c:v>7.0098662383307877</c:v>
                </c:pt>
                <c:pt idx="263">
                  <c:v>6.3549583245737571</c:v>
                </c:pt>
                <c:pt idx="264">
                  <c:v>7.0894049322113357</c:v>
                </c:pt>
                <c:pt idx="265">
                  <c:v>6.0395158670145026</c:v>
                </c:pt>
                <c:pt idx="266">
                  <c:v>7.3285573794425076</c:v>
                </c:pt>
                <c:pt idx="267">
                  <c:v>6.3200870808804934</c:v>
                </c:pt>
                <c:pt idx="268">
                  <c:v>6.2639519118216427</c:v>
                </c:pt>
                <c:pt idx="269">
                  <c:v>7.0750321045941105</c:v>
                </c:pt>
                <c:pt idx="270">
                  <c:v>6.5797633980250607</c:v>
                </c:pt>
                <c:pt idx="271">
                  <c:v>7.1158199678100233</c:v>
                </c:pt>
                <c:pt idx="272">
                  <c:v>6.5339065760847781</c:v>
                </c:pt>
                <c:pt idx="273">
                  <c:v>7.1047902127173774</c:v>
                </c:pt>
                <c:pt idx="274">
                  <c:v>7.0647543472356462</c:v>
                </c:pt>
                <c:pt idx="275">
                  <c:v>7.341799660975715</c:v>
                </c:pt>
                <c:pt idx="276">
                  <c:v>7.341626791763975</c:v>
                </c:pt>
                <c:pt idx="277">
                  <c:v>6.4256972133625911</c:v>
                </c:pt>
                <c:pt idx="278">
                  <c:v>6.8957989432731939</c:v>
                </c:pt>
                <c:pt idx="279">
                  <c:v>7.1553010495352387</c:v>
                </c:pt>
                <c:pt idx="280">
                  <c:v>7.1833709388034279</c:v>
                </c:pt>
                <c:pt idx="281">
                  <c:v>6.0610649585457059</c:v>
                </c:pt>
                <c:pt idx="282">
                  <c:v>7.0418890992018355</c:v>
                </c:pt>
                <c:pt idx="283">
                  <c:v>6.1538667205811608</c:v>
                </c:pt>
                <c:pt idx="284">
                  <c:v>6.4739084632160147</c:v>
                </c:pt>
                <c:pt idx="285">
                  <c:v>6.9629105758018479</c:v>
                </c:pt>
                <c:pt idx="286">
                  <c:v>6.5048728181625775</c:v>
                </c:pt>
                <c:pt idx="287">
                  <c:v>8.2761600353984459</c:v>
                </c:pt>
                <c:pt idx="288">
                  <c:v>6.1480900206009048</c:v>
                </c:pt>
                <c:pt idx="289">
                  <c:v>7.585481364097582</c:v>
                </c:pt>
                <c:pt idx="290">
                  <c:v>7.4376893061773863</c:v>
                </c:pt>
                <c:pt idx="291">
                  <c:v>7.3681809629066057</c:v>
                </c:pt>
                <c:pt idx="292">
                  <c:v>6.3504970477675693</c:v>
                </c:pt>
                <c:pt idx="293">
                  <c:v>8.1228460984780213</c:v>
                </c:pt>
                <c:pt idx="294">
                  <c:v>6.1893753100965458</c:v>
                </c:pt>
                <c:pt idx="295">
                  <c:v>6.5852607952286837</c:v>
                </c:pt>
                <c:pt idx="296">
                  <c:v>6.610584652088229</c:v>
                </c:pt>
                <c:pt idx="297">
                  <c:v>6.6780644780927467</c:v>
                </c:pt>
                <c:pt idx="298">
                  <c:v>6.6520935720908563</c:v>
                </c:pt>
                <c:pt idx="299">
                  <c:v>6.1279836530211771</c:v>
                </c:pt>
                <c:pt idx="300">
                  <c:v>6.0394141191761372</c:v>
                </c:pt>
                <c:pt idx="301">
                  <c:v>6.9352151655388559</c:v>
                </c:pt>
                <c:pt idx="302">
                  <c:v>7.3754714128604819</c:v>
                </c:pt>
                <c:pt idx="303">
                  <c:v>7.8990441648642431</c:v>
                </c:pt>
                <c:pt idx="304">
                  <c:v>7.3650198841144787</c:v>
                </c:pt>
                <c:pt idx="305">
                  <c:v>6.283661272404486</c:v>
                </c:pt>
                <c:pt idx="306">
                  <c:v>6.8883584257074411</c:v>
                </c:pt>
                <c:pt idx="307">
                  <c:v>7.71908957695757</c:v>
                </c:pt>
                <c:pt idx="308">
                  <c:v>6.6357132218706578</c:v>
                </c:pt>
                <c:pt idx="309">
                  <c:v>7.0844467362743231</c:v>
                </c:pt>
                <c:pt idx="310">
                  <c:v>6.183439609672674</c:v>
                </c:pt>
                <c:pt idx="311">
                  <c:v>6.5157498150672994</c:v>
                </c:pt>
                <c:pt idx="312">
                  <c:v>7.7399612687584343</c:v>
                </c:pt>
                <c:pt idx="313">
                  <c:v>6.7633627793504001</c:v>
                </c:pt>
                <c:pt idx="314">
                  <c:v>6.2764618041732438</c:v>
                </c:pt>
                <c:pt idx="315">
                  <c:v>6.0866190342333359</c:v>
                </c:pt>
                <c:pt idx="316">
                  <c:v>7.1116973715495124</c:v>
                </c:pt>
                <c:pt idx="317">
                  <c:v>6.6457167979759442</c:v>
                </c:pt>
                <c:pt idx="318">
                  <c:v>6.653133413826426</c:v>
                </c:pt>
                <c:pt idx="319">
                  <c:v>7.3630240459727681</c:v>
                </c:pt>
                <c:pt idx="320">
                  <c:v>9.0003603460057011</c:v>
                </c:pt>
                <c:pt idx="321">
                  <c:v>6.3251023472026695</c:v>
                </c:pt>
                <c:pt idx="322">
                  <c:v>6.289143259960654</c:v>
                </c:pt>
                <c:pt idx="323">
                  <c:v>6.9879365166274932</c:v>
                </c:pt>
                <c:pt idx="324">
                  <c:v>6.8018145509999872</c:v>
                </c:pt>
                <c:pt idx="325">
                  <c:v>6.7223056478894483</c:v>
                </c:pt>
                <c:pt idx="326">
                  <c:v>6.4362272598441965</c:v>
                </c:pt>
                <c:pt idx="327">
                  <c:v>7.7824986553986992</c:v>
                </c:pt>
                <c:pt idx="328">
                  <c:v>7.1511456155033502</c:v>
                </c:pt>
                <c:pt idx="329">
                  <c:v>6.9779856279784367</c:v>
                </c:pt>
                <c:pt idx="330">
                  <c:v>8.2375537510536656</c:v>
                </c:pt>
                <c:pt idx="331">
                  <c:v>6.1364591065905145</c:v>
                </c:pt>
                <c:pt idx="332">
                  <c:v>6.2858709835920266</c:v>
                </c:pt>
                <c:pt idx="333">
                  <c:v>6.8014384672789943</c:v>
                </c:pt>
                <c:pt idx="334">
                  <c:v>7.1372451755771769</c:v>
                </c:pt>
                <c:pt idx="335">
                  <c:v>7.1883565364192492</c:v>
                </c:pt>
                <c:pt idx="336">
                  <c:v>6.7427251313046979</c:v>
                </c:pt>
                <c:pt idx="337">
                  <c:v>7.2281873658913982</c:v>
                </c:pt>
                <c:pt idx="338">
                  <c:v>6.8015409061903185</c:v>
                </c:pt>
                <c:pt idx="339">
                  <c:v>6.0348383509867558</c:v>
                </c:pt>
                <c:pt idx="340">
                  <c:v>6.6856691543177691</c:v>
                </c:pt>
                <c:pt idx="341">
                  <c:v>6.1327618995402995</c:v>
                </c:pt>
                <c:pt idx="342">
                  <c:v>6.3298820663752533</c:v>
                </c:pt>
                <c:pt idx="343">
                  <c:v>6.9133504746911125</c:v>
                </c:pt>
                <c:pt idx="344">
                  <c:v>6.8959446998848488</c:v>
                </c:pt>
                <c:pt idx="345">
                  <c:v>6.240751307944798</c:v>
                </c:pt>
                <c:pt idx="346">
                  <c:v>6.5019074804351371</c:v>
                </c:pt>
                <c:pt idx="347">
                  <c:v>7.0534678079802555</c:v>
                </c:pt>
                <c:pt idx="348">
                  <c:v>7.2341772694595399</c:v>
                </c:pt>
                <c:pt idx="349">
                  <c:v>6.0431824310814939</c:v>
                </c:pt>
                <c:pt idx="350">
                  <c:v>6.0285179751549993</c:v>
                </c:pt>
                <c:pt idx="351">
                  <c:v>6.5334514795583658</c:v>
                </c:pt>
                <c:pt idx="352">
                  <c:v>8.2674314121855925</c:v>
                </c:pt>
                <c:pt idx="353">
                  <c:v>6.5525214009808712</c:v>
                </c:pt>
                <c:pt idx="354">
                  <c:v>8.0357106153330928</c:v>
                </c:pt>
                <c:pt idx="355">
                  <c:v>6.3536840837600872</c:v>
                </c:pt>
                <c:pt idx="356">
                  <c:v>6.1311005089136401</c:v>
                </c:pt>
                <c:pt idx="357">
                  <c:v>7.229518247557273</c:v>
                </c:pt>
                <c:pt idx="358">
                  <c:v>6.5287129940967343</c:v>
                </c:pt>
                <c:pt idx="359">
                  <c:v>6.9793362734033764</c:v>
                </c:pt>
                <c:pt idx="360">
                  <c:v>6.2174839442139067</c:v>
                </c:pt>
                <c:pt idx="361">
                  <c:v>6.4889502034868354</c:v>
                </c:pt>
                <c:pt idx="362">
                  <c:v>6.928424498359278</c:v>
                </c:pt>
                <c:pt idx="363">
                  <c:v>6.893666090257363</c:v>
                </c:pt>
                <c:pt idx="364">
                  <c:v>6.9237815145104893</c:v>
                </c:pt>
                <c:pt idx="365">
                  <c:v>7.733170283984677</c:v>
                </c:pt>
                <c:pt idx="366">
                  <c:v>6.1669470102867532</c:v>
                </c:pt>
                <c:pt idx="367">
                  <c:v>6.0998534200359442</c:v>
                </c:pt>
                <c:pt idx="368">
                  <c:v>7.7528342748770402</c:v>
                </c:pt>
                <c:pt idx="369">
                  <c:v>7.2238795447854027</c:v>
                </c:pt>
                <c:pt idx="370">
                  <c:v>6.0455374438226324</c:v>
                </c:pt>
                <c:pt idx="371">
                  <c:v>6.6728513839406647</c:v>
                </c:pt>
                <c:pt idx="372">
                  <c:v>8.9109028546183922</c:v>
                </c:pt>
                <c:pt idx="373">
                  <c:v>8.175469326992971</c:v>
                </c:pt>
                <c:pt idx="374">
                  <c:v>7.1363969067025366</c:v>
                </c:pt>
                <c:pt idx="375">
                  <c:v>7.1043502357695223</c:v>
                </c:pt>
                <c:pt idx="376">
                  <c:v>6.7308158167583434</c:v>
                </c:pt>
                <c:pt idx="377">
                  <c:v>6.5749506576932406</c:v>
                </c:pt>
                <c:pt idx="378">
                  <c:v>6.0837673441012621</c:v>
                </c:pt>
                <c:pt idx="379">
                  <c:v>8.9703512887744576</c:v>
                </c:pt>
                <c:pt idx="380">
                  <c:v>6.7458962835696612</c:v>
                </c:pt>
                <c:pt idx="381">
                  <c:v>7.2290050386157514</c:v>
                </c:pt>
                <c:pt idx="382">
                  <c:v>5.9999999826282204</c:v>
                </c:pt>
                <c:pt idx="383">
                  <c:v>7.0170378354761667</c:v>
                </c:pt>
                <c:pt idx="384">
                  <c:v>6.5686522187564362</c:v>
                </c:pt>
                <c:pt idx="385">
                  <c:v>7.2171905684504774</c:v>
                </c:pt>
                <c:pt idx="386">
                  <c:v>7.3398170805677641</c:v>
                </c:pt>
                <c:pt idx="387">
                  <c:v>6.4189298488101256</c:v>
                </c:pt>
                <c:pt idx="388">
                  <c:v>6.1307607755955358</c:v>
                </c:pt>
                <c:pt idx="389">
                  <c:v>6.5202897299719496</c:v>
                </c:pt>
                <c:pt idx="390">
                  <c:v>6.6679201294077322</c:v>
                </c:pt>
                <c:pt idx="391">
                  <c:v>6.6855083442490653</c:v>
                </c:pt>
                <c:pt idx="392">
                  <c:v>7.1780129919161775</c:v>
                </c:pt>
                <c:pt idx="393">
                  <c:v>6.9099804815334993</c:v>
                </c:pt>
                <c:pt idx="394">
                  <c:v>6.2133689398219456</c:v>
                </c:pt>
                <c:pt idx="395">
                  <c:v>7.4607074771194801</c:v>
                </c:pt>
                <c:pt idx="396">
                  <c:v>6.7465304882406878</c:v>
                </c:pt>
                <c:pt idx="397">
                  <c:v>7.4748923876832922</c:v>
                </c:pt>
                <c:pt idx="398">
                  <c:v>7.1280435069517862</c:v>
                </c:pt>
                <c:pt idx="399">
                  <c:v>6.7425213459854607</c:v>
                </c:pt>
                <c:pt idx="400">
                  <c:v>6.9947844088890605</c:v>
                </c:pt>
                <c:pt idx="401">
                  <c:v>6.266755263391012</c:v>
                </c:pt>
                <c:pt idx="402">
                  <c:v>7.4947083604862588</c:v>
                </c:pt>
                <c:pt idx="403">
                  <c:v>6.9110346758796881</c:v>
                </c:pt>
                <c:pt idx="404">
                  <c:v>6.8179489709932719</c:v>
                </c:pt>
                <c:pt idx="405">
                  <c:v>6.0433622780211298</c:v>
                </c:pt>
                <c:pt idx="406">
                  <c:v>6.5831371451367859</c:v>
                </c:pt>
                <c:pt idx="407">
                  <c:v>7.2258506012155879</c:v>
                </c:pt>
                <c:pt idx="408">
                  <c:v>6.4531302008561084</c:v>
                </c:pt>
                <c:pt idx="409">
                  <c:v>7.0902006968709799</c:v>
                </c:pt>
                <c:pt idx="410">
                  <c:v>6.7993641985569617</c:v>
                </c:pt>
                <c:pt idx="411">
                  <c:v>6.5414302429022806</c:v>
                </c:pt>
                <c:pt idx="412">
                  <c:v>6.6551861469337297</c:v>
                </c:pt>
                <c:pt idx="413">
                  <c:v>6.5389051175431741</c:v>
                </c:pt>
                <c:pt idx="414">
                  <c:v>6.3845411687180116</c:v>
                </c:pt>
                <c:pt idx="415">
                  <c:v>8.054717046404166</c:v>
                </c:pt>
                <c:pt idx="416">
                  <c:v>6.2789290981756194</c:v>
                </c:pt>
                <c:pt idx="417">
                  <c:v>6.9402768157582617</c:v>
                </c:pt>
                <c:pt idx="418">
                  <c:v>6.0549911129617531</c:v>
                </c:pt>
                <c:pt idx="419">
                  <c:v>6.7120582107607714</c:v>
                </c:pt>
                <c:pt idx="420">
                  <c:v>7.3229827953757205</c:v>
                </c:pt>
                <c:pt idx="421">
                  <c:v>6.9864203468625536</c:v>
                </c:pt>
                <c:pt idx="422">
                  <c:v>6.4832405602158358</c:v>
                </c:pt>
                <c:pt idx="423">
                  <c:v>7.6636816067689288</c:v>
                </c:pt>
                <c:pt idx="424">
                  <c:v>7.3503254480762719</c:v>
                </c:pt>
                <c:pt idx="425">
                  <c:v>6.3780213625383428</c:v>
                </c:pt>
                <c:pt idx="426">
                  <c:v>8.1329355484515773</c:v>
                </c:pt>
                <c:pt idx="427">
                  <c:v>6.8813574157793109</c:v>
                </c:pt>
                <c:pt idx="428">
                  <c:v>6.2182044987009331</c:v>
                </c:pt>
                <c:pt idx="429">
                  <c:v>6.1606650746729335</c:v>
                </c:pt>
                <c:pt idx="430">
                  <c:v>6.7841243847335457</c:v>
                </c:pt>
                <c:pt idx="431">
                  <c:v>7.3949322679479019</c:v>
                </c:pt>
                <c:pt idx="432">
                  <c:v>6.1030778497448797</c:v>
                </c:pt>
                <c:pt idx="433">
                  <c:v>7.8507684133328786</c:v>
                </c:pt>
                <c:pt idx="434">
                  <c:v>6.0710509225339369</c:v>
                </c:pt>
                <c:pt idx="435">
                  <c:v>7.2990648561542795</c:v>
                </c:pt>
                <c:pt idx="436">
                  <c:v>6.8799041332089157</c:v>
                </c:pt>
                <c:pt idx="437">
                  <c:v>6.9241566270824704</c:v>
                </c:pt>
                <c:pt idx="438">
                  <c:v>6.7135923643926079</c:v>
                </c:pt>
                <c:pt idx="439">
                  <c:v>7.0443925786114203</c:v>
                </c:pt>
                <c:pt idx="440">
                  <c:v>7.1351552385567585</c:v>
                </c:pt>
                <c:pt idx="441">
                  <c:v>6.2670278991221346</c:v>
                </c:pt>
                <c:pt idx="442">
                  <c:v>7.6536402328360911</c:v>
                </c:pt>
                <c:pt idx="443">
                  <c:v>6.816303646943032</c:v>
                </c:pt>
                <c:pt idx="444">
                  <c:v>6.6021617183240844</c:v>
                </c:pt>
                <c:pt idx="445">
                  <c:v>6.8657436746781677</c:v>
                </c:pt>
                <c:pt idx="446">
                  <c:v>8.5234163800967355</c:v>
                </c:pt>
                <c:pt idx="447">
                  <c:v>7.2169392583476766</c:v>
                </c:pt>
                <c:pt idx="448">
                  <c:v>7.3796303627437467</c:v>
                </c:pt>
                <c:pt idx="449">
                  <c:v>6.8047219614883696</c:v>
                </c:pt>
                <c:pt idx="450">
                  <c:v>6.0070920189742392</c:v>
                </c:pt>
                <c:pt idx="451">
                  <c:v>6.6121719996607702</c:v>
                </c:pt>
                <c:pt idx="452">
                  <c:v>7.0296685185893315</c:v>
                </c:pt>
                <c:pt idx="453">
                  <c:v>7.266880181642394</c:v>
                </c:pt>
                <c:pt idx="454">
                  <c:v>6.3765520993727316</c:v>
                </c:pt>
                <c:pt idx="455">
                  <c:v>7.7802863503773585</c:v>
                </c:pt>
                <c:pt idx="456">
                  <c:v>7.1008212883786399</c:v>
                </c:pt>
                <c:pt idx="457">
                  <c:v>7.082802216667476</c:v>
                </c:pt>
                <c:pt idx="458">
                  <c:v>6.0477547799166347</c:v>
                </c:pt>
                <c:pt idx="459">
                  <c:v>6.6496759380359602</c:v>
                </c:pt>
                <c:pt idx="460">
                  <c:v>6.795919533564609</c:v>
                </c:pt>
                <c:pt idx="461">
                  <c:v>7.0963954264696882</c:v>
                </c:pt>
                <c:pt idx="462">
                  <c:v>6.0236790236513071</c:v>
                </c:pt>
                <c:pt idx="463">
                  <c:v>7.173205587966069</c:v>
                </c:pt>
                <c:pt idx="464">
                  <c:v>6.8914228545950511</c:v>
                </c:pt>
                <c:pt idx="465">
                  <c:v>7.30182157917565</c:v>
                </c:pt>
                <c:pt idx="466">
                  <c:v>6.3980839933771119</c:v>
                </c:pt>
                <c:pt idx="467">
                  <c:v>7.3661114378902424</c:v>
                </c:pt>
                <c:pt idx="468">
                  <c:v>7.2031029404658957</c:v>
                </c:pt>
                <c:pt idx="469">
                  <c:v>6.1636949608152856</c:v>
                </c:pt>
                <c:pt idx="470">
                  <c:v>7.5381664621964584</c:v>
                </c:pt>
                <c:pt idx="471">
                  <c:v>6.0143317434334067</c:v>
                </c:pt>
                <c:pt idx="472">
                  <c:v>6.0926505450201862</c:v>
                </c:pt>
                <c:pt idx="473">
                  <c:v>6.4702751770226756</c:v>
                </c:pt>
                <c:pt idx="474">
                  <c:v>7.3475261639864797</c:v>
                </c:pt>
                <c:pt idx="475">
                  <c:v>6.0648820129920242</c:v>
                </c:pt>
                <c:pt idx="476">
                  <c:v>7.8768336017185154</c:v>
                </c:pt>
                <c:pt idx="477">
                  <c:v>6.2609131697652201</c:v>
                </c:pt>
                <c:pt idx="478">
                  <c:v>7.7989000632170251</c:v>
                </c:pt>
                <c:pt idx="479">
                  <c:v>7.1300475828932202</c:v>
                </c:pt>
                <c:pt idx="480">
                  <c:v>6.7170670635816254</c:v>
                </c:pt>
                <c:pt idx="481">
                  <c:v>6.9028691768111043</c:v>
                </c:pt>
                <c:pt idx="482">
                  <c:v>7.0541935548654786</c:v>
                </c:pt>
                <c:pt idx="483">
                  <c:v>6.3502376959622877</c:v>
                </c:pt>
                <c:pt idx="484">
                  <c:v>7.0162360533676749</c:v>
                </c:pt>
                <c:pt idx="485">
                  <c:v>8.1598711488601676</c:v>
                </c:pt>
                <c:pt idx="486">
                  <c:v>6.7072743889766393</c:v>
                </c:pt>
                <c:pt idx="487">
                  <c:v>7.3306166875790941</c:v>
                </c:pt>
                <c:pt idx="488">
                  <c:v>6.8900757510648756</c:v>
                </c:pt>
                <c:pt idx="489">
                  <c:v>7.5492592588564564</c:v>
                </c:pt>
                <c:pt idx="490">
                  <c:v>6.2991277517176645</c:v>
                </c:pt>
                <c:pt idx="491">
                  <c:v>6.97786603052245</c:v>
                </c:pt>
                <c:pt idx="492">
                  <c:v>7.2008016336576803</c:v>
                </c:pt>
                <c:pt idx="493">
                  <c:v>6.7868204354221673</c:v>
                </c:pt>
                <c:pt idx="494">
                  <c:v>7.5316390006696379</c:v>
                </c:pt>
                <c:pt idx="495">
                  <c:v>6.0214042009790711</c:v>
                </c:pt>
                <c:pt idx="496">
                  <c:v>6.0230565671738896</c:v>
                </c:pt>
                <c:pt idx="497">
                  <c:v>6.8806120065773406</c:v>
                </c:pt>
                <c:pt idx="498">
                  <c:v>6.0051185825017104</c:v>
                </c:pt>
                <c:pt idx="499">
                  <c:v>7.027560819671085</c:v>
                </c:pt>
                <c:pt idx="500">
                  <c:v>6.7168579979600143</c:v>
                </c:pt>
                <c:pt idx="501">
                  <c:v>6.75188364599693</c:v>
                </c:pt>
                <c:pt idx="502">
                  <c:v>7.3651824055286461</c:v>
                </c:pt>
                <c:pt idx="503">
                  <c:v>6.855688644626496</c:v>
                </c:pt>
                <c:pt idx="504">
                  <c:v>8.0022508200327955</c:v>
                </c:pt>
                <c:pt idx="505">
                  <c:v>6.0300458762282849</c:v>
                </c:pt>
                <c:pt idx="506">
                  <c:v>7.3669778347439721</c:v>
                </c:pt>
                <c:pt idx="507">
                  <c:v>6.2165985449898233</c:v>
                </c:pt>
                <c:pt idx="508">
                  <c:v>6.4242955413435867</c:v>
                </c:pt>
                <c:pt idx="509">
                  <c:v>7.2155668562295361</c:v>
                </c:pt>
                <c:pt idx="510">
                  <c:v>6.4950263441852067</c:v>
                </c:pt>
                <c:pt idx="511">
                  <c:v>7.2138701214136942</c:v>
                </c:pt>
                <c:pt idx="512">
                  <c:v>6.1814389341770113</c:v>
                </c:pt>
                <c:pt idx="513">
                  <c:v>6.8346333115873881</c:v>
                </c:pt>
                <c:pt idx="514">
                  <c:v>6.0619728229904402</c:v>
                </c:pt>
                <c:pt idx="515">
                  <c:v>7.0155836150765154</c:v>
                </c:pt>
                <c:pt idx="516">
                  <c:v>7.2883642578964425</c:v>
                </c:pt>
                <c:pt idx="517">
                  <c:v>6.1833736347801684</c:v>
                </c:pt>
                <c:pt idx="518">
                  <c:v>7.3484958389560067</c:v>
                </c:pt>
                <c:pt idx="519">
                  <c:v>6.460390431756907</c:v>
                </c:pt>
                <c:pt idx="520">
                  <c:v>6.2167007503351339</c:v>
                </c:pt>
                <c:pt idx="521">
                  <c:v>7.4146661296613736</c:v>
                </c:pt>
                <c:pt idx="522">
                  <c:v>7.3275759407473346</c:v>
                </c:pt>
                <c:pt idx="523">
                  <c:v>6.1082666786769222</c:v>
                </c:pt>
                <c:pt idx="524">
                  <c:v>6.6201368048340861</c:v>
                </c:pt>
                <c:pt idx="525">
                  <c:v>7.1226961370230768</c:v>
                </c:pt>
                <c:pt idx="526">
                  <c:v>6.1294966139271381</c:v>
                </c:pt>
                <c:pt idx="527">
                  <c:v>8.3673598531812861</c:v>
                </c:pt>
                <c:pt idx="528">
                  <c:v>7.9191911846768868</c:v>
                </c:pt>
                <c:pt idx="529">
                  <c:v>7.6530173650714195</c:v>
                </c:pt>
                <c:pt idx="530">
                  <c:v>6.8343826774047827</c:v>
                </c:pt>
                <c:pt idx="531">
                  <c:v>7.2905546795130345</c:v>
                </c:pt>
                <c:pt idx="532">
                  <c:v>7.566090450336616</c:v>
                </c:pt>
                <c:pt idx="533">
                  <c:v>6.8899909729094215</c:v>
                </c:pt>
                <c:pt idx="534">
                  <c:v>6.465925974721527</c:v>
                </c:pt>
                <c:pt idx="535">
                  <c:v>6</c:v>
                </c:pt>
                <c:pt idx="536">
                  <c:v>7.2415337155378827</c:v>
                </c:pt>
                <c:pt idx="537">
                  <c:v>6.6586362641478676</c:v>
                </c:pt>
                <c:pt idx="538">
                  <c:v>7.4657753241588543</c:v>
                </c:pt>
                <c:pt idx="539">
                  <c:v>6.849066300667209</c:v>
                </c:pt>
                <c:pt idx="540">
                  <c:v>6.9822656600103503</c:v>
                </c:pt>
                <c:pt idx="541">
                  <c:v>6.2595720059463913</c:v>
                </c:pt>
                <c:pt idx="542">
                  <c:v>6.2816161630367766</c:v>
                </c:pt>
                <c:pt idx="543">
                  <c:v>6.032900678732676</c:v>
                </c:pt>
                <c:pt idx="544">
                  <c:v>7.3471563404874773</c:v>
                </c:pt>
                <c:pt idx="545">
                  <c:v>6.4556061125818669</c:v>
                </c:pt>
                <c:pt idx="546">
                  <c:v>6.2233490659269144</c:v>
                </c:pt>
                <c:pt idx="547">
                  <c:v>6.208863481108069</c:v>
                </c:pt>
                <c:pt idx="548">
                  <c:v>7.1414102166220639</c:v>
                </c:pt>
                <c:pt idx="549">
                  <c:v>7.1251407263529147</c:v>
                </c:pt>
                <c:pt idx="550">
                  <c:v>7.1201688779235743</c:v>
                </c:pt>
                <c:pt idx="551">
                  <c:v>6.2381305438578369</c:v>
                </c:pt>
                <c:pt idx="552">
                  <c:v>7.114942487880767</c:v>
                </c:pt>
                <c:pt idx="553">
                  <c:v>6.1066544368546296</c:v>
                </c:pt>
                <c:pt idx="554">
                  <c:v>7.1349729486393363</c:v>
                </c:pt>
                <c:pt idx="555">
                  <c:v>6.7712492380841667</c:v>
                </c:pt>
                <c:pt idx="556">
                  <c:v>6.5165733839065139</c:v>
                </c:pt>
                <c:pt idx="557">
                  <c:v>6.3547382242930377</c:v>
                </c:pt>
                <c:pt idx="558">
                  <c:v>6.8115750058705933</c:v>
                </c:pt>
                <c:pt idx="559">
                  <c:v>7.4373774396743535</c:v>
                </c:pt>
                <c:pt idx="560">
                  <c:v>6.3329937754337333</c:v>
                </c:pt>
                <c:pt idx="561">
                  <c:v>7.3578404843687411</c:v>
                </c:pt>
                <c:pt idx="562">
                  <c:v>7.0997590700961615</c:v>
                </c:pt>
                <c:pt idx="563">
                  <c:v>7.5679633871210541</c:v>
                </c:pt>
                <c:pt idx="564">
                  <c:v>7.2657511171901303</c:v>
                </c:pt>
                <c:pt idx="565">
                  <c:v>7.0588225596132554</c:v>
                </c:pt>
                <c:pt idx="566">
                  <c:v>6.6245577399488846</c:v>
                </c:pt>
                <c:pt idx="567">
                  <c:v>7.5396705049453949</c:v>
                </c:pt>
                <c:pt idx="568">
                  <c:v>7.731380444841002</c:v>
                </c:pt>
                <c:pt idx="569">
                  <c:v>6.1762229374451625</c:v>
                </c:pt>
                <c:pt idx="570">
                  <c:v>6.9486372458992971</c:v>
                </c:pt>
                <c:pt idx="571">
                  <c:v>6.0717165390341163</c:v>
                </c:pt>
                <c:pt idx="572">
                  <c:v>8.4189358799916896</c:v>
                </c:pt>
                <c:pt idx="573">
                  <c:v>6.1447826749573187</c:v>
                </c:pt>
                <c:pt idx="574">
                  <c:v>6.2042193731459347</c:v>
                </c:pt>
                <c:pt idx="575">
                  <c:v>6.9991439254452397</c:v>
                </c:pt>
                <c:pt idx="576">
                  <c:v>6.8719969332296778</c:v>
                </c:pt>
                <c:pt idx="577">
                  <c:v>6.1919522988454769</c:v>
                </c:pt>
                <c:pt idx="578">
                  <c:v>7.6208539643172992</c:v>
                </c:pt>
                <c:pt idx="579">
                  <c:v>6.4694842936133776</c:v>
                </c:pt>
                <c:pt idx="580">
                  <c:v>6.1544858746878877</c:v>
                </c:pt>
                <c:pt idx="581">
                  <c:v>6.2479732663618064</c:v>
                </c:pt>
                <c:pt idx="582">
                  <c:v>7.4933239232165034</c:v>
                </c:pt>
                <c:pt idx="583">
                  <c:v>6.4458857340733875</c:v>
                </c:pt>
                <c:pt idx="584">
                  <c:v>6.7585893763596108</c:v>
                </c:pt>
                <c:pt idx="585">
                  <c:v>6.1160115213986526</c:v>
                </c:pt>
                <c:pt idx="586">
                  <c:v>6.2477382568342019</c:v>
                </c:pt>
                <c:pt idx="587">
                  <c:v>6.7993819433278784</c:v>
                </c:pt>
                <c:pt idx="588">
                  <c:v>6.2670712609481267</c:v>
                </c:pt>
                <c:pt idx="589">
                  <c:v>7.3524038144762871</c:v>
                </c:pt>
                <c:pt idx="590">
                  <c:v>7.2556360441332783</c:v>
                </c:pt>
                <c:pt idx="591">
                  <c:v>6.3882494867518256</c:v>
                </c:pt>
                <c:pt idx="592">
                  <c:v>6.5283673816672421</c:v>
                </c:pt>
                <c:pt idx="593">
                  <c:v>7.7987783469448999</c:v>
                </c:pt>
                <c:pt idx="594">
                  <c:v>7.8461457469232041</c:v>
                </c:pt>
                <c:pt idx="595">
                  <c:v>6.6437435810144843</c:v>
                </c:pt>
                <c:pt idx="596">
                  <c:v>6.5055772766741082</c:v>
                </c:pt>
                <c:pt idx="597">
                  <c:v>6.6912146974954902</c:v>
                </c:pt>
                <c:pt idx="598">
                  <c:v>7.2207901414526701</c:v>
                </c:pt>
                <c:pt idx="599">
                  <c:v>6.976899188837133</c:v>
                </c:pt>
                <c:pt idx="600">
                  <c:v>7.2765509124884922</c:v>
                </c:pt>
                <c:pt idx="601">
                  <c:v>6.6771088160406471</c:v>
                </c:pt>
                <c:pt idx="602">
                  <c:v>6.0907550726461919</c:v>
                </c:pt>
                <c:pt idx="603">
                  <c:v>7.930071256135947</c:v>
                </c:pt>
                <c:pt idx="604">
                  <c:v>7.9048861038452767</c:v>
                </c:pt>
                <c:pt idx="605">
                  <c:v>7.0362743787817355</c:v>
                </c:pt>
                <c:pt idx="606">
                  <c:v>6.1215383849798801</c:v>
                </c:pt>
                <c:pt idx="607">
                  <c:v>6.8880240077657566</c:v>
                </c:pt>
                <c:pt idx="608">
                  <c:v>7.3928480976559774</c:v>
                </c:pt>
                <c:pt idx="609">
                  <c:v>6.5680570963581717</c:v>
                </c:pt>
                <c:pt idx="610">
                  <c:v>7.4289639845607054</c:v>
                </c:pt>
                <c:pt idx="611">
                  <c:v>7.2002225339089554</c:v>
                </c:pt>
                <c:pt idx="612">
                  <c:v>7.3313744573840216</c:v>
                </c:pt>
                <c:pt idx="613">
                  <c:v>7.3661561125400192</c:v>
                </c:pt>
                <c:pt idx="614">
                  <c:v>6.2685779718828432</c:v>
                </c:pt>
                <c:pt idx="615">
                  <c:v>6.9777299724564301</c:v>
                </c:pt>
                <c:pt idx="616">
                  <c:v>6.4181810878325587</c:v>
                </c:pt>
                <c:pt idx="617">
                  <c:v>6.5031954089238253</c:v>
                </c:pt>
                <c:pt idx="618">
                  <c:v>7.735967321685834</c:v>
                </c:pt>
                <c:pt idx="619">
                  <c:v>6.8740780667161321</c:v>
                </c:pt>
                <c:pt idx="620">
                  <c:v>6.4340814064054532</c:v>
                </c:pt>
                <c:pt idx="621">
                  <c:v>7.0256858091183823</c:v>
                </c:pt>
                <c:pt idx="622">
                  <c:v>7.1407476386679534</c:v>
                </c:pt>
                <c:pt idx="623">
                  <c:v>7.7116754190492731</c:v>
                </c:pt>
                <c:pt idx="624">
                  <c:v>7.4712145092336693</c:v>
                </c:pt>
                <c:pt idx="625">
                  <c:v>7.128878403384272</c:v>
                </c:pt>
                <c:pt idx="626">
                  <c:v>6.9605189135320344</c:v>
                </c:pt>
                <c:pt idx="627">
                  <c:v>6.2772687888446983</c:v>
                </c:pt>
                <c:pt idx="628">
                  <c:v>6.9762134781054783</c:v>
                </c:pt>
                <c:pt idx="629">
                  <c:v>6.660107931540673</c:v>
                </c:pt>
                <c:pt idx="630">
                  <c:v>6.7286219057094243</c:v>
                </c:pt>
                <c:pt idx="631">
                  <c:v>6.2271289839090356</c:v>
                </c:pt>
                <c:pt idx="632">
                  <c:v>7.3407785750154133</c:v>
                </c:pt>
                <c:pt idx="633">
                  <c:v>7.5817392636695633</c:v>
                </c:pt>
                <c:pt idx="634">
                  <c:v>6.2036318328533095</c:v>
                </c:pt>
                <c:pt idx="635">
                  <c:v>7.4238190539943005</c:v>
                </c:pt>
                <c:pt idx="636">
                  <c:v>7.1676534726447079</c:v>
                </c:pt>
                <c:pt idx="637">
                  <c:v>7.6683575789825209</c:v>
                </c:pt>
                <c:pt idx="638">
                  <c:v>7.6887569263196243</c:v>
                </c:pt>
                <c:pt idx="639">
                  <c:v>6.1776901091232084</c:v>
                </c:pt>
                <c:pt idx="640">
                  <c:v>7.7506291881308966</c:v>
                </c:pt>
                <c:pt idx="641">
                  <c:v>6.3072797118112973</c:v>
                </c:pt>
                <c:pt idx="642">
                  <c:v>6.0188353087057926</c:v>
                </c:pt>
                <c:pt idx="643">
                  <c:v>6.2303315668190047</c:v>
                </c:pt>
                <c:pt idx="644">
                  <c:v>6.0235462808448341</c:v>
                </c:pt>
                <c:pt idx="645">
                  <c:v>7.1793023221882315</c:v>
                </c:pt>
                <c:pt idx="646">
                  <c:v>6.9685229018084485</c:v>
                </c:pt>
                <c:pt idx="647">
                  <c:v>6.8761904064053718</c:v>
                </c:pt>
                <c:pt idx="648">
                  <c:v>6.3491231476928309</c:v>
                </c:pt>
                <c:pt idx="649">
                  <c:v>6.8835119428657379</c:v>
                </c:pt>
                <c:pt idx="650">
                  <c:v>6.0422885312914865</c:v>
                </c:pt>
                <c:pt idx="651">
                  <c:v>6.8639968782469678</c:v>
                </c:pt>
                <c:pt idx="652">
                  <c:v>8.5836173798951805</c:v>
                </c:pt>
                <c:pt idx="653">
                  <c:v>6.2094734730929728</c:v>
                </c:pt>
                <c:pt idx="654">
                  <c:v>8.0814859573382005</c:v>
                </c:pt>
                <c:pt idx="655">
                  <c:v>7.1683529366384571</c:v>
                </c:pt>
                <c:pt idx="656">
                  <c:v>7.9143109804193905</c:v>
                </c:pt>
                <c:pt idx="657">
                  <c:v>7.2627264400527931</c:v>
                </c:pt>
                <c:pt idx="658">
                  <c:v>7.3288074607787745</c:v>
                </c:pt>
                <c:pt idx="659">
                  <c:v>7.5407316273322316</c:v>
                </c:pt>
                <c:pt idx="660">
                  <c:v>6.2396839311187744</c:v>
                </c:pt>
                <c:pt idx="661">
                  <c:v>8.2752059161245608</c:v>
                </c:pt>
                <c:pt idx="662">
                  <c:v>8.7370330079283463</c:v>
                </c:pt>
                <c:pt idx="663">
                  <c:v>7.5620152570546573</c:v>
                </c:pt>
                <c:pt idx="664">
                  <c:v>6.81199137036102</c:v>
                </c:pt>
                <c:pt idx="665">
                  <c:v>7.1104894457166816</c:v>
                </c:pt>
                <c:pt idx="666">
                  <c:v>6.0611254249658799</c:v>
                </c:pt>
                <c:pt idx="667">
                  <c:v>6.4201126672277606</c:v>
                </c:pt>
                <c:pt idx="668">
                  <c:v>7.5481008651279371</c:v>
                </c:pt>
                <c:pt idx="669">
                  <c:v>6.044081651754647</c:v>
                </c:pt>
                <c:pt idx="670">
                  <c:v>7.5007587297748683</c:v>
                </c:pt>
                <c:pt idx="671">
                  <c:v>6.0526155233422809</c:v>
                </c:pt>
                <c:pt idx="672">
                  <c:v>7.9505903266167266</c:v>
                </c:pt>
                <c:pt idx="673">
                  <c:v>7.9600006442163425</c:v>
                </c:pt>
                <c:pt idx="674">
                  <c:v>7.0170760496432587</c:v>
                </c:pt>
                <c:pt idx="675">
                  <c:v>6.4077480960614146</c:v>
                </c:pt>
                <c:pt idx="676">
                  <c:v>7.9204644347492765</c:v>
                </c:pt>
                <c:pt idx="677">
                  <c:v>6.3357058872478689</c:v>
                </c:pt>
                <c:pt idx="678">
                  <c:v>8.4180441426093022</c:v>
                </c:pt>
                <c:pt idx="679">
                  <c:v>7.4730884740026768</c:v>
                </c:pt>
                <c:pt idx="680">
                  <c:v>6.1374895825208826</c:v>
                </c:pt>
                <c:pt idx="681">
                  <c:v>6.0260014083012425</c:v>
                </c:pt>
                <c:pt idx="682">
                  <c:v>6.5808312468647285</c:v>
                </c:pt>
                <c:pt idx="683">
                  <c:v>6.646309747670343</c:v>
                </c:pt>
                <c:pt idx="684">
                  <c:v>7.6881268973361649</c:v>
                </c:pt>
                <c:pt idx="685">
                  <c:v>6.1299860103454531</c:v>
                </c:pt>
                <c:pt idx="686">
                  <c:v>7.6238846092273196</c:v>
                </c:pt>
                <c:pt idx="687">
                  <c:v>6.6529009723821844</c:v>
                </c:pt>
                <c:pt idx="688">
                  <c:v>8.1275028086462875</c:v>
                </c:pt>
                <c:pt idx="689">
                  <c:v>7.3345005394375509</c:v>
                </c:pt>
                <c:pt idx="690">
                  <c:v>7.9776716104068699</c:v>
                </c:pt>
                <c:pt idx="691">
                  <c:v>7.7749804110059841</c:v>
                </c:pt>
                <c:pt idx="692">
                  <c:v>8.486094708530878</c:v>
                </c:pt>
                <c:pt idx="693">
                  <c:v>8.3706562072551911</c:v>
                </c:pt>
                <c:pt idx="694">
                  <c:v>7.1702882672892114</c:v>
                </c:pt>
                <c:pt idx="695">
                  <c:v>6.8876594901078239</c:v>
                </c:pt>
                <c:pt idx="696">
                  <c:v>7.1378666232612913</c:v>
                </c:pt>
                <c:pt idx="697">
                  <c:v>6.8522345125117097</c:v>
                </c:pt>
                <c:pt idx="698">
                  <c:v>7.9937872577041613</c:v>
                </c:pt>
                <c:pt idx="699">
                  <c:v>7.162414427167489</c:v>
                </c:pt>
                <c:pt idx="700">
                  <c:v>6.7298003713408026</c:v>
                </c:pt>
                <c:pt idx="701">
                  <c:v>6.8673320358048162</c:v>
                </c:pt>
                <c:pt idx="702">
                  <c:v>6.3177729329104295</c:v>
                </c:pt>
                <c:pt idx="703">
                  <c:v>7.8078725909768423</c:v>
                </c:pt>
                <c:pt idx="704">
                  <c:v>6.0917347514749975</c:v>
                </c:pt>
                <c:pt idx="705">
                  <c:v>6.960564579292809</c:v>
                </c:pt>
                <c:pt idx="706">
                  <c:v>7.4656868512591554</c:v>
                </c:pt>
                <c:pt idx="707">
                  <c:v>6.8193767572413764</c:v>
                </c:pt>
                <c:pt idx="708">
                  <c:v>7.9358013244319094</c:v>
                </c:pt>
                <c:pt idx="709">
                  <c:v>6.880450369674028</c:v>
                </c:pt>
                <c:pt idx="710">
                  <c:v>7.5518786174269072</c:v>
                </c:pt>
                <c:pt idx="711">
                  <c:v>6.8560768440473652</c:v>
                </c:pt>
                <c:pt idx="712">
                  <c:v>6.4476653491648754</c:v>
                </c:pt>
                <c:pt idx="713">
                  <c:v>6.3342777860298174</c:v>
                </c:pt>
                <c:pt idx="714">
                  <c:v>6.7808103295064974</c:v>
                </c:pt>
                <c:pt idx="715">
                  <c:v>7.4148860065773112</c:v>
                </c:pt>
                <c:pt idx="716">
                  <c:v>6.1259973952087368</c:v>
                </c:pt>
                <c:pt idx="717">
                  <c:v>6.8771927075454382</c:v>
                </c:pt>
                <c:pt idx="718">
                  <c:v>6.9564167768592693</c:v>
                </c:pt>
                <c:pt idx="719">
                  <c:v>6.8754969432599573</c:v>
                </c:pt>
                <c:pt idx="720">
                  <c:v>7.236820185473384</c:v>
                </c:pt>
                <c:pt idx="721">
                  <c:v>8.0938539168755863</c:v>
                </c:pt>
                <c:pt idx="722">
                  <c:v>7.8287024237389558</c:v>
                </c:pt>
                <c:pt idx="723">
                  <c:v>6.8887326192309928</c:v>
                </c:pt>
                <c:pt idx="724">
                  <c:v>6.4341480604429391</c:v>
                </c:pt>
                <c:pt idx="725">
                  <c:v>7.0546980611051975</c:v>
                </c:pt>
                <c:pt idx="726">
                  <c:v>7.8085397775258851</c:v>
                </c:pt>
                <c:pt idx="727">
                  <c:v>7.9882062211726383</c:v>
                </c:pt>
                <c:pt idx="728">
                  <c:v>7.8996170508805363</c:v>
                </c:pt>
                <c:pt idx="729">
                  <c:v>8.5924714855841451</c:v>
                </c:pt>
                <c:pt idx="730">
                  <c:v>6.9208588390465442</c:v>
                </c:pt>
                <c:pt idx="731">
                  <c:v>7.8263307901209211</c:v>
                </c:pt>
                <c:pt idx="732">
                  <c:v>7.7623820933278136</c:v>
                </c:pt>
                <c:pt idx="733">
                  <c:v>7.2965424827627983</c:v>
                </c:pt>
                <c:pt idx="734">
                  <c:v>7.0912073536531661</c:v>
                </c:pt>
                <c:pt idx="735">
                  <c:v>7.9919610167631188</c:v>
                </c:pt>
                <c:pt idx="736">
                  <c:v>6.1166749847011417</c:v>
                </c:pt>
                <c:pt idx="737">
                  <c:v>6.489318493319761</c:v>
                </c:pt>
                <c:pt idx="738">
                  <c:v>7.0648526804743872</c:v>
                </c:pt>
                <c:pt idx="739">
                  <c:v>7.0969783638433972</c:v>
                </c:pt>
                <c:pt idx="740">
                  <c:v>6.4184515428197537</c:v>
                </c:pt>
                <c:pt idx="741">
                  <c:v>6.6976447045870442</c:v>
                </c:pt>
                <c:pt idx="742">
                  <c:v>8.2109779801161427</c:v>
                </c:pt>
                <c:pt idx="743">
                  <c:v>6.1907381196533269</c:v>
                </c:pt>
                <c:pt idx="744">
                  <c:v>6.2830839140035719</c:v>
                </c:pt>
                <c:pt idx="745">
                  <c:v>8.307524021129602</c:v>
                </c:pt>
                <c:pt idx="746">
                  <c:v>6.5101821020912158</c:v>
                </c:pt>
                <c:pt idx="747">
                  <c:v>6.4734574019977593</c:v>
                </c:pt>
                <c:pt idx="748">
                  <c:v>6.4112395049845849</c:v>
                </c:pt>
                <c:pt idx="749">
                  <c:v>8.0927981632594381</c:v>
                </c:pt>
                <c:pt idx="750">
                  <c:v>6.3256294414113512</c:v>
                </c:pt>
                <c:pt idx="751">
                  <c:v>8.5363209016865085</c:v>
                </c:pt>
                <c:pt idx="752">
                  <c:v>7.5421743155851519</c:v>
                </c:pt>
                <c:pt idx="753">
                  <c:v>8.6546450512779973</c:v>
                </c:pt>
                <c:pt idx="754">
                  <c:v>6.419886721556729</c:v>
                </c:pt>
                <c:pt idx="755">
                  <c:v>6.6493425123546288</c:v>
                </c:pt>
                <c:pt idx="756">
                  <c:v>6.8352202086274838</c:v>
                </c:pt>
                <c:pt idx="757">
                  <c:v>6.8729490606870005</c:v>
                </c:pt>
                <c:pt idx="758">
                  <c:v>7.3081195399409289</c:v>
                </c:pt>
                <c:pt idx="759">
                  <c:v>7.184032145095208</c:v>
                </c:pt>
                <c:pt idx="760">
                  <c:v>6.6181008451140206</c:v>
                </c:pt>
                <c:pt idx="761">
                  <c:v>6.7391315484575314</c:v>
                </c:pt>
                <c:pt idx="762">
                  <c:v>6.6900365813549216</c:v>
                </c:pt>
                <c:pt idx="763">
                  <c:v>7.0739010410437109</c:v>
                </c:pt>
                <c:pt idx="764">
                  <c:v>6.5859783233246691</c:v>
                </c:pt>
                <c:pt idx="765">
                  <c:v>8.0035994480621628</c:v>
                </c:pt>
                <c:pt idx="766">
                  <c:v>7.9516521796688675</c:v>
                </c:pt>
                <c:pt idx="767">
                  <c:v>9.1092354994387783</c:v>
                </c:pt>
                <c:pt idx="768">
                  <c:v>6.1785463826121321</c:v>
                </c:pt>
                <c:pt idx="769">
                  <c:v>7.804736887336639</c:v>
                </c:pt>
                <c:pt idx="770">
                  <c:v>6.8120668438992942</c:v>
                </c:pt>
                <c:pt idx="771">
                  <c:v>7.2479369413846308</c:v>
                </c:pt>
                <c:pt idx="772">
                  <c:v>6.2848423469048624</c:v>
                </c:pt>
                <c:pt idx="773">
                  <c:v>6.1147153758114419</c:v>
                </c:pt>
                <c:pt idx="774">
                  <c:v>7.7259439857839034</c:v>
                </c:pt>
                <c:pt idx="775">
                  <c:v>7.7820568186169137</c:v>
                </c:pt>
                <c:pt idx="776">
                  <c:v>6.4942250428401289</c:v>
                </c:pt>
                <c:pt idx="777">
                  <c:v>6.2913019648392412</c:v>
                </c:pt>
                <c:pt idx="778">
                  <c:v>6.24350582219303</c:v>
                </c:pt>
                <c:pt idx="779">
                  <c:v>8.6448108791467657</c:v>
                </c:pt>
                <c:pt idx="780">
                  <c:v>6.4251542716455283</c:v>
                </c:pt>
                <c:pt idx="781">
                  <c:v>7.1298912318676324</c:v>
                </c:pt>
                <c:pt idx="782">
                  <c:v>6.5709363468551487</c:v>
                </c:pt>
                <c:pt idx="783">
                  <c:v>7.9765409390854707</c:v>
                </c:pt>
                <c:pt idx="784">
                  <c:v>7.1546621516396733</c:v>
                </c:pt>
                <c:pt idx="785">
                  <c:v>7.0883849064370592</c:v>
                </c:pt>
                <c:pt idx="786">
                  <c:v>6.0026922201677051</c:v>
                </c:pt>
                <c:pt idx="787">
                  <c:v>6.72958243034281</c:v>
                </c:pt>
                <c:pt idx="788">
                  <c:v>6.5703584422892023</c:v>
                </c:pt>
                <c:pt idx="789">
                  <c:v>6.2562926724909254</c:v>
                </c:pt>
                <c:pt idx="790">
                  <c:v>6.4667548373690114</c:v>
                </c:pt>
                <c:pt idx="791">
                  <c:v>6.1319263975945919</c:v>
                </c:pt>
                <c:pt idx="792">
                  <c:v>6.8389277450450354</c:v>
                </c:pt>
                <c:pt idx="793">
                  <c:v>7.0200080895634898</c:v>
                </c:pt>
                <c:pt idx="794">
                  <c:v>6.6720239291787253</c:v>
                </c:pt>
                <c:pt idx="795">
                  <c:v>6.4079644215546452</c:v>
                </c:pt>
                <c:pt idx="796">
                  <c:v>7.5409103906394472</c:v>
                </c:pt>
                <c:pt idx="797">
                  <c:v>6.3491231476928309</c:v>
                </c:pt>
                <c:pt idx="798">
                  <c:v>7.402628401383275</c:v>
                </c:pt>
                <c:pt idx="799">
                  <c:v>7.5424399807603475</c:v>
                </c:pt>
                <c:pt idx="800">
                  <c:v>7.5804958839483536</c:v>
                </c:pt>
                <c:pt idx="801">
                  <c:v>6.3376259384805405</c:v>
                </c:pt>
                <c:pt idx="802">
                  <c:v>6.232035557805407</c:v>
                </c:pt>
                <c:pt idx="803">
                  <c:v>6.5064376208814787</c:v>
                </c:pt>
                <c:pt idx="804">
                  <c:v>7.287058465929908</c:v>
                </c:pt>
                <c:pt idx="805">
                  <c:v>8.122150439684761</c:v>
                </c:pt>
                <c:pt idx="806">
                  <c:v>7.7506291881308966</c:v>
                </c:pt>
                <c:pt idx="807">
                  <c:v>7.4770633449280037</c:v>
                </c:pt>
                <c:pt idx="808">
                  <c:v>8.0227004005004723</c:v>
                </c:pt>
                <c:pt idx="809">
                  <c:v>6.0640261008109064</c:v>
                </c:pt>
                <c:pt idx="810">
                  <c:v>6.3285110952400814</c:v>
                </c:pt>
                <c:pt idx="811">
                  <c:v>7.4660810578243613</c:v>
                </c:pt>
                <c:pt idx="812">
                  <c:v>6.655281612126366</c:v>
                </c:pt>
                <c:pt idx="813">
                  <c:v>6.0693706254136472</c:v>
                </c:pt>
                <c:pt idx="814">
                  <c:v>6.1765147212820688</c:v>
                </c:pt>
                <c:pt idx="815">
                  <c:v>7.7025882838761746</c:v>
                </c:pt>
                <c:pt idx="816">
                  <c:v>7.6644225163303101</c:v>
                </c:pt>
                <c:pt idx="817">
                  <c:v>6.9365394555701352</c:v>
                </c:pt>
                <c:pt idx="818">
                  <c:v>6.1550279861173651</c:v>
                </c:pt>
                <c:pt idx="819">
                  <c:v>7.908586986329051</c:v>
                </c:pt>
                <c:pt idx="820">
                  <c:v>7.3663678153244581</c:v>
                </c:pt>
                <c:pt idx="821">
                  <c:v>6.2868988833720909</c:v>
                </c:pt>
                <c:pt idx="822">
                  <c:v>6.4831883130393377</c:v>
                </c:pt>
                <c:pt idx="823">
                  <c:v>6.1388286686463402</c:v>
                </c:pt>
                <c:pt idx="824">
                  <c:v>6.3466865214342159</c:v>
                </c:pt>
                <c:pt idx="825">
                  <c:v>6.5929382928058908</c:v>
                </c:pt>
                <c:pt idx="826">
                  <c:v>6.24350582219303</c:v>
                </c:pt>
                <c:pt idx="827">
                  <c:v>7.3726549812008626</c:v>
                </c:pt>
                <c:pt idx="828">
                  <c:v>7.3645932033496981</c:v>
                </c:pt>
                <c:pt idx="829">
                  <c:v>7.1064527726856657</c:v>
                </c:pt>
                <c:pt idx="830">
                  <c:v>6.0400017522033131</c:v>
                </c:pt>
                <c:pt idx="831">
                  <c:v>6.6773962003398273</c:v>
                </c:pt>
                <c:pt idx="832">
                  <c:v>6.7587939964662853</c:v>
                </c:pt>
                <c:pt idx="833">
                  <c:v>6.5197048912387263</c:v>
                </c:pt>
                <c:pt idx="834">
                  <c:v>6.231803084112097</c:v>
                </c:pt>
                <c:pt idx="835">
                  <c:v>6.408558267923806</c:v>
                </c:pt>
                <c:pt idx="836">
                  <c:v>6.5194518302998095</c:v>
                </c:pt>
                <c:pt idx="837">
                  <c:v>6.23065228451929</c:v>
                </c:pt>
                <c:pt idx="838">
                  <c:v>7.5709324742691999</c:v>
                </c:pt>
                <c:pt idx="839">
                  <c:v>8.1662802927913187</c:v>
                </c:pt>
                <c:pt idx="840">
                  <c:v>6.8907719518044219</c:v>
                </c:pt>
                <c:pt idx="841">
                  <c:v>8.2279044310219476</c:v>
                </c:pt>
                <c:pt idx="842">
                  <c:v>7.7216134986928253</c:v>
                </c:pt>
                <c:pt idx="843">
                  <c:v>7.7831293320564221</c:v>
                </c:pt>
                <c:pt idx="844">
                  <c:v>6.6404498326980228</c:v>
                </c:pt>
                <c:pt idx="845">
                  <c:v>6.4364839220026244</c:v>
                </c:pt>
                <c:pt idx="846">
                  <c:v>6.2020475952139869</c:v>
                </c:pt>
                <c:pt idx="847">
                  <c:v>7.6775852784215717</c:v>
                </c:pt>
                <c:pt idx="848">
                  <c:v>6.1041167173637101</c:v>
                </c:pt>
              </c:numCache>
            </c:numRef>
          </c:yVal>
          <c:smooth val="0"/>
          <c:extLst>
            <c:ext xmlns:c16="http://schemas.microsoft.com/office/drawing/2014/chart" uri="{C3380CC4-5D6E-409C-BE32-E72D297353CC}">
              <c16:uniqueId val="{00000001-F375-452B-8EF6-CDEDA587685F}"/>
            </c:ext>
          </c:extLst>
        </c:ser>
        <c:dLbls>
          <c:showLegendKey val="0"/>
          <c:showVal val="0"/>
          <c:showCatName val="0"/>
          <c:showSerName val="0"/>
          <c:showPercent val="0"/>
          <c:showBubbleSize val="0"/>
        </c:dLbls>
        <c:axId val="1258627231"/>
        <c:axId val="1575172671"/>
      </c:scatterChart>
      <c:valAx>
        <c:axId val="125862723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172671"/>
        <c:crosses val="autoZero"/>
        <c:crossBetween val="midCat"/>
      </c:valAx>
      <c:valAx>
        <c:axId val="1575172671"/>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86272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CD180-6150-4E80-8A23-0F2C77993FC1}"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4533FE12-F26C-48C3-B1F6-C327EC3962F8}">
      <dgm:prSet phldrT="[Text]"/>
      <dgm:spPr/>
      <dgm:t>
        <a:bodyPr/>
        <a:lstStyle/>
        <a:p>
          <a:r>
            <a:rPr lang="sr-Cyrl-RS"/>
            <a:t>Трошковни</a:t>
          </a:r>
        </a:p>
        <a:p>
          <a:r>
            <a:rPr lang="sr-Cyrl-RS"/>
            <a:t>Имовински приступ</a:t>
          </a:r>
          <a:endParaRPr lang="en-US" dirty="0"/>
        </a:p>
      </dgm:t>
    </dgm:pt>
    <dgm:pt modelId="{C89BAFE7-D9D2-4A0F-8F53-0E0AB9485BCB}" type="parTrans" cxnId="{E20F200E-7FC5-44FF-87E5-0BFFAB88BF62}">
      <dgm:prSet/>
      <dgm:spPr/>
      <dgm:t>
        <a:bodyPr/>
        <a:lstStyle/>
        <a:p>
          <a:endParaRPr lang="en-US">
            <a:solidFill>
              <a:schemeClr val="tx1"/>
            </a:solidFill>
          </a:endParaRPr>
        </a:p>
      </dgm:t>
    </dgm:pt>
    <dgm:pt modelId="{E3DF01C9-C758-4B1F-88B6-BC0113300DA2}" type="sibTrans" cxnId="{E20F200E-7FC5-44FF-87E5-0BFFAB88BF62}">
      <dgm:prSet/>
      <dgm:spPr/>
      <dgm:t>
        <a:bodyPr/>
        <a:lstStyle/>
        <a:p>
          <a:endParaRPr lang="en-US">
            <a:solidFill>
              <a:schemeClr val="tx1"/>
            </a:solidFill>
          </a:endParaRPr>
        </a:p>
      </dgm:t>
    </dgm:pt>
    <dgm:pt modelId="{404DE383-983D-4ABF-B73E-30D0996965C5}">
      <dgm:prSet phldrT="[Text]"/>
      <dgm:spPr/>
      <dgm:t>
        <a:bodyPr/>
        <a:lstStyle/>
        <a:p>
          <a:r>
            <a:rPr lang="sr-Cyrl-RS"/>
            <a:t>Коригована књиговодствена вредност</a:t>
          </a:r>
          <a:endParaRPr lang="en-US" dirty="0"/>
        </a:p>
      </dgm:t>
    </dgm:pt>
    <dgm:pt modelId="{4102AD88-A72E-43A2-B585-A84E899D4EFD}" type="parTrans" cxnId="{74EC2826-D40E-406C-8C49-CDC540B8BB0A}">
      <dgm:prSet/>
      <dgm:spPr/>
      <dgm:t>
        <a:bodyPr/>
        <a:lstStyle/>
        <a:p>
          <a:endParaRPr lang="en-US">
            <a:solidFill>
              <a:schemeClr val="tx1"/>
            </a:solidFill>
          </a:endParaRPr>
        </a:p>
      </dgm:t>
    </dgm:pt>
    <dgm:pt modelId="{1CE00EE0-68A8-44F3-B529-EA7187A25648}" type="sibTrans" cxnId="{74EC2826-D40E-406C-8C49-CDC540B8BB0A}">
      <dgm:prSet/>
      <dgm:spPr/>
      <dgm:t>
        <a:bodyPr/>
        <a:lstStyle/>
        <a:p>
          <a:endParaRPr lang="en-US">
            <a:solidFill>
              <a:schemeClr val="tx1"/>
            </a:solidFill>
          </a:endParaRPr>
        </a:p>
      </dgm:t>
    </dgm:pt>
    <dgm:pt modelId="{FAB478D3-F3E0-4CBD-896D-324DEBB33EAE}">
      <dgm:prSet phldrT="[Text]"/>
      <dgm:spPr>
        <a:solidFill>
          <a:schemeClr val="bg2">
            <a:lumMod val="90000"/>
          </a:schemeClr>
        </a:solidFill>
      </dgm:spPr>
      <dgm:t>
        <a:bodyPr/>
        <a:lstStyle/>
        <a:p>
          <a:r>
            <a:rPr lang="sr-Cyrl-RS"/>
            <a:t>Трошкови замене</a:t>
          </a:r>
          <a:endParaRPr lang="en-US" dirty="0"/>
        </a:p>
      </dgm:t>
    </dgm:pt>
    <dgm:pt modelId="{A2D4CC42-F2A6-408E-A6C1-740195225F3E}" type="parTrans" cxnId="{AADF6CF0-CF47-480C-95A4-37297ECC6D8B}">
      <dgm:prSet/>
      <dgm:spPr/>
      <dgm:t>
        <a:bodyPr/>
        <a:lstStyle/>
        <a:p>
          <a:endParaRPr lang="en-US">
            <a:solidFill>
              <a:schemeClr val="tx1"/>
            </a:solidFill>
          </a:endParaRPr>
        </a:p>
      </dgm:t>
    </dgm:pt>
    <dgm:pt modelId="{BB29F04F-AF47-4AB8-A741-600B46623E8B}" type="sibTrans" cxnId="{AADF6CF0-CF47-480C-95A4-37297ECC6D8B}">
      <dgm:prSet/>
      <dgm:spPr/>
      <dgm:t>
        <a:bodyPr/>
        <a:lstStyle/>
        <a:p>
          <a:endParaRPr lang="en-US">
            <a:solidFill>
              <a:schemeClr val="tx1"/>
            </a:solidFill>
          </a:endParaRPr>
        </a:p>
      </dgm:t>
    </dgm:pt>
    <dgm:pt modelId="{0FB3AB03-0900-4910-93F6-0A631B450E06}" type="pres">
      <dgm:prSet presAssocID="{D2BCD180-6150-4E80-8A23-0F2C77993FC1}" presName="hierChild1" presStyleCnt="0">
        <dgm:presLayoutVars>
          <dgm:orgChart val="1"/>
          <dgm:chPref val="1"/>
          <dgm:dir/>
          <dgm:animOne val="branch"/>
          <dgm:animLvl val="lvl"/>
          <dgm:resizeHandles/>
        </dgm:presLayoutVars>
      </dgm:prSet>
      <dgm:spPr/>
    </dgm:pt>
    <dgm:pt modelId="{FB6BC3EB-3FD7-47B9-BC32-89F43F8CBDFC}" type="pres">
      <dgm:prSet presAssocID="{4533FE12-F26C-48C3-B1F6-C327EC3962F8}" presName="hierRoot1" presStyleCnt="0">
        <dgm:presLayoutVars>
          <dgm:hierBranch val="init"/>
        </dgm:presLayoutVars>
      </dgm:prSet>
      <dgm:spPr/>
    </dgm:pt>
    <dgm:pt modelId="{D647B488-0D9F-4A5D-A800-D22109481170}" type="pres">
      <dgm:prSet presAssocID="{4533FE12-F26C-48C3-B1F6-C327EC3962F8}" presName="rootComposite1" presStyleCnt="0"/>
      <dgm:spPr/>
    </dgm:pt>
    <dgm:pt modelId="{C8B627F7-BCAA-4A9F-B3FC-8A0DFD9A2FDC}" type="pres">
      <dgm:prSet presAssocID="{4533FE12-F26C-48C3-B1F6-C327EC3962F8}" presName="rootText1" presStyleLbl="node0" presStyleIdx="0" presStyleCnt="1">
        <dgm:presLayoutVars>
          <dgm:chPref val="3"/>
        </dgm:presLayoutVars>
      </dgm:prSet>
      <dgm:spPr/>
    </dgm:pt>
    <dgm:pt modelId="{B87AC222-710A-4767-9F1C-A9F14F4A6D4B}" type="pres">
      <dgm:prSet presAssocID="{4533FE12-F26C-48C3-B1F6-C327EC3962F8}" presName="rootConnector1" presStyleLbl="node1" presStyleIdx="0" presStyleCnt="0"/>
      <dgm:spPr/>
    </dgm:pt>
    <dgm:pt modelId="{58297707-1FFD-453A-9E6F-7B37DD713AE8}" type="pres">
      <dgm:prSet presAssocID="{4533FE12-F26C-48C3-B1F6-C327EC3962F8}" presName="hierChild2" presStyleCnt="0"/>
      <dgm:spPr/>
    </dgm:pt>
    <dgm:pt modelId="{1355F793-2E35-49FB-9AA3-109596717DE7}" type="pres">
      <dgm:prSet presAssocID="{4102AD88-A72E-43A2-B585-A84E899D4EFD}" presName="Name37" presStyleLbl="parChTrans1D2" presStyleIdx="0" presStyleCnt="2"/>
      <dgm:spPr/>
    </dgm:pt>
    <dgm:pt modelId="{BC06E43A-8528-4460-985D-0910607E9D0D}" type="pres">
      <dgm:prSet presAssocID="{404DE383-983D-4ABF-B73E-30D0996965C5}" presName="hierRoot2" presStyleCnt="0">
        <dgm:presLayoutVars>
          <dgm:hierBranch val="init"/>
        </dgm:presLayoutVars>
      </dgm:prSet>
      <dgm:spPr/>
    </dgm:pt>
    <dgm:pt modelId="{2501C202-1DC7-4FA4-904A-604B4875E539}" type="pres">
      <dgm:prSet presAssocID="{404DE383-983D-4ABF-B73E-30D0996965C5}" presName="rootComposite" presStyleCnt="0"/>
      <dgm:spPr/>
    </dgm:pt>
    <dgm:pt modelId="{43DFBC95-7579-4BEA-AD88-4460EAA095C2}" type="pres">
      <dgm:prSet presAssocID="{404DE383-983D-4ABF-B73E-30D0996965C5}" presName="rootText" presStyleLbl="node2" presStyleIdx="0" presStyleCnt="2">
        <dgm:presLayoutVars>
          <dgm:chPref val="3"/>
        </dgm:presLayoutVars>
      </dgm:prSet>
      <dgm:spPr/>
    </dgm:pt>
    <dgm:pt modelId="{E9331647-A01B-4079-860F-688DAB7734F9}" type="pres">
      <dgm:prSet presAssocID="{404DE383-983D-4ABF-B73E-30D0996965C5}" presName="rootConnector" presStyleLbl="node2" presStyleIdx="0" presStyleCnt="2"/>
      <dgm:spPr/>
    </dgm:pt>
    <dgm:pt modelId="{26F85522-D10C-40DF-86FC-3D0B94C9CC9E}" type="pres">
      <dgm:prSet presAssocID="{404DE383-983D-4ABF-B73E-30D0996965C5}" presName="hierChild4" presStyleCnt="0"/>
      <dgm:spPr/>
    </dgm:pt>
    <dgm:pt modelId="{5B0B2C08-C08E-4C6C-8DC2-AE6F010874EB}" type="pres">
      <dgm:prSet presAssocID="{404DE383-983D-4ABF-B73E-30D0996965C5}" presName="hierChild5" presStyleCnt="0"/>
      <dgm:spPr/>
    </dgm:pt>
    <dgm:pt modelId="{B35806A9-9D3D-42D9-A84D-7F36CF7039F7}" type="pres">
      <dgm:prSet presAssocID="{A2D4CC42-F2A6-408E-A6C1-740195225F3E}" presName="Name37" presStyleLbl="parChTrans1D2" presStyleIdx="1" presStyleCnt="2"/>
      <dgm:spPr/>
    </dgm:pt>
    <dgm:pt modelId="{40E01DFB-3D4B-4B6C-926B-4476D35B8A44}" type="pres">
      <dgm:prSet presAssocID="{FAB478D3-F3E0-4CBD-896D-324DEBB33EAE}" presName="hierRoot2" presStyleCnt="0">
        <dgm:presLayoutVars>
          <dgm:hierBranch val="init"/>
        </dgm:presLayoutVars>
      </dgm:prSet>
      <dgm:spPr/>
    </dgm:pt>
    <dgm:pt modelId="{43BBBD86-8042-4C64-94D2-D0B759C013D1}" type="pres">
      <dgm:prSet presAssocID="{FAB478D3-F3E0-4CBD-896D-324DEBB33EAE}" presName="rootComposite" presStyleCnt="0"/>
      <dgm:spPr/>
    </dgm:pt>
    <dgm:pt modelId="{987609CF-7844-45C1-B65A-BD3A9A9FA367}" type="pres">
      <dgm:prSet presAssocID="{FAB478D3-F3E0-4CBD-896D-324DEBB33EAE}" presName="rootText" presStyleLbl="node2" presStyleIdx="1" presStyleCnt="2">
        <dgm:presLayoutVars>
          <dgm:chPref val="3"/>
        </dgm:presLayoutVars>
      </dgm:prSet>
      <dgm:spPr/>
    </dgm:pt>
    <dgm:pt modelId="{9148E3A1-462C-4E28-869E-307A82D3C528}" type="pres">
      <dgm:prSet presAssocID="{FAB478D3-F3E0-4CBD-896D-324DEBB33EAE}" presName="rootConnector" presStyleLbl="node2" presStyleIdx="1" presStyleCnt="2"/>
      <dgm:spPr/>
    </dgm:pt>
    <dgm:pt modelId="{07B56853-EECC-466D-BCAB-143DA817B459}" type="pres">
      <dgm:prSet presAssocID="{FAB478D3-F3E0-4CBD-896D-324DEBB33EAE}" presName="hierChild4" presStyleCnt="0"/>
      <dgm:spPr/>
    </dgm:pt>
    <dgm:pt modelId="{31A45310-F412-4733-8272-5D19B0E86670}" type="pres">
      <dgm:prSet presAssocID="{FAB478D3-F3E0-4CBD-896D-324DEBB33EAE}" presName="hierChild5" presStyleCnt="0"/>
      <dgm:spPr/>
    </dgm:pt>
    <dgm:pt modelId="{D67C5818-9F0F-46E5-9901-427A60159008}" type="pres">
      <dgm:prSet presAssocID="{4533FE12-F26C-48C3-B1F6-C327EC3962F8}" presName="hierChild3" presStyleCnt="0"/>
      <dgm:spPr/>
    </dgm:pt>
  </dgm:ptLst>
  <dgm:cxnLst>
    <dgm:cxn modelId="{E20F200E-7FC5-44FF-87E5-0BFFAB88BF62}" srcId="{D2BCD180-6150-4E80-8A23-0F2C77993FC1}" destId="{4533FE12-F26C-48C3-B1F6-C327EC3962F8}" srcOrd="0" destOrd="0" parTransId="{C89BAFE7-D9D2-4A0F-8F53-0E0AB9485BCB}" sibTransId="{E3DF01C9-C758-4B1F-88B6-BC0113300DA2}"/>
    <dgm:cxn modelId="{74EC2826-D40E-406C-8C49-CDC540B8BB0A}" srcId="{4533FE12-F26C-48C3-B1F6-C327EC3962F8}" destId="{404DE383-983D-4ABF-B73E-30D0996965C5}" srcOrd="0" destOrd="0" parTransId="{4102AD88-A72E-43A2-B585-A84E899D4EFD}" sibTransId="{1CE00EE0-68A8-44F3-B529-EA7187A25648}"/>
    <dgm:cxn modelId="{B28FCC6E-71C6-4357-AE3F-DA61E2D097F4}" type="presOf" srcId="{FAB478D3-F3E0-4CBD-896D-324DEBB33EAE}" destId="{9148E3A1-462C-4E28-869E-307A82D3C528}" srcOrd="1" destOrd="0" presId="urn:microsoft.com/office/officeart/2005/8/layout/orgChart1"/>
    <dgm:cxn modelId="{68CBBF86-B64E-4257-9485-5D913DA5C63F}" type="presOf" srcId="{4533FE12-F26C-48C3-B1F6-C327EC3962F8}" destId="{C8B627F7-BCAA-4A9F-B3FC-8A0DFD9A2FDC}" srcOrd="0" destOrd="0" presId="urn:microsoft.com/office/officeart/2005/8/layout/orgChart1"/>
    <dgm:cxn modelId="{FF7184A1-AFE6-4CD3-BD0F-1BA2CFCCA99D}" type="presOf" srcId="{D2BCD180-6150-4E80-8A23-0F2C77993FC1}" destId="{0FB3AB03-0900-4910-93F6-0A631B450E06}" srcOrd="0" destOrd="0" presId="urn:microsoft.com/office/officeart/2005/8/layout/orgChart1"/>
    <dgm:cxn modelId="{845BD1C9-0691-43E3-AB35-96A21CE7D16F}" type="presOf" srcId="{404DE383-983D-4ABF-B73E-30D0996965C5}" destId="{43DFBC95-7579-4BEA-AD88-4460EAA095C2}" srcOrd="0" destOrd="0" presId="urn:microsoft.com/office/officeart/2005/8/layout/orgChart1"/>
    <dgm:cxn modelId="{DB8071CC-A85A-4BC2-8508-77F744C02F61}" type="presOf" srcId="{FAB478D3-F3E0-4CBD-896D-324DEBB33EAE}" destId="{987609CF-7844-45C1-B65A-BD3A9A9FA367}" srcOrd="0" destOrd="0" presId="urn:microsoft.com/office/officeart/2005/8/layout/orgChart1"/>
    <dgm:cxn modelId="{05D475E4-F8BE-4C20-B496-D05D61A1EEF7}" type="presOf" srcId="{404DE383-983D-4ABF-B73E-30D0996965C5}" destId="{E9331647-A01B-4079-860F-688DAB7734F9}" srcOrd="1" destOrd="0" presId="urn:microsoft.com/office/officeart/2005/8/layout/orgChart1"/>
    <dgm:cxn modelId="{1FF1E3E6-928D-4A19-8CCF-882BED47BEDF}" type="presOf" srcId="{4102AD88-A72E-43A2-B585-A84E899D4EFD}" destId="{1355F793-2E35-49FB-9AA3-109596717DE7}" srcOrd="0" destOrd="0" presId="urn:microsoft.com/office/officeart/2005/8/layout/orgChart1"/>
    <dgm:cxn modelId="{73B66FE8-BCE6-416F-BCE1-D29779911C96}" type="presOf" srcId="{4533FE12-F26C-48C3-B1F6-C327EC3962F8}" destId="{B87AC222-710A-4767-9F1C-A9F14F4A6D4B}" srcOrd="1" destOrd="0" presId="urn:microsoft.com/office/officeart/2005/8/layout/orgChart1"/>
    <dgm:cxn modelId="{AADF6CF0-CF47-480C-95A4-37297ECC6D8B}" srcId="{4533FE12-F26C-48C3-B1F6-C327EC3962F8}" destId="{FAB478D3-F3E0-4CBD-896D-324DEBB33EAE}" srcOrd="1" destOrd="0" parTransId="{A2D4CC42-F2A6-408E-A6C1-740195225F3E}" sibTransId="{BB29F04F-AF47-4AB8-A741-600B46623E8B}"/>
    <dgm:cxn modelId="{81EEF2F0-C70F-45AF-80EC-E5D554A0BD78}" type="presOf" srcId="{A2D4CC42-F2A6-408E-A6C1-740195225F3E}" destId="{B35806A9-9D3D-42D9-A84D-7F36CF7039F7}" srcOrd="0" destOrd="0" presId="urn:microsoft.com/office/officeart/2005/8/layout/orgChart1"/>
    <dgm:cxn modelId="{53885098-1701-470C-823D-4BCD8F66E7F9}" type="presParOf" srcId="{0FB3AB03-0900-4910-93F6-0A631B450E06}" destId="{FB6BC3EB-3FD7-47B9-BC32-89F43F8CBDFC}" srcOrd="0" destOrd="0" presId="urn:microsoft.com/office/officeart/2005/8/layout/orgChart1"/>
    <dgm:cxn modelId="{4294042B-7EBE-4F0D-A35C-159BD6B74FB1}" type="presParOf" srcId="{FB6BC3EB-3FD7-47B9-BC32-89F43F8CBDFC}" destId="{D647B488-0D9F-4A5D-A800-D22109481170}" srcOrd="0" destOrd="0" presId="urn:microsoft.com/office/officeart/2005/8/layout/orgChart1"/>
    <dgm:cxn modelId="{A50BE36F-8C83-4495-AAFB-234236A68C44}" type="presParOf" srcId="{D647B488-0D9F-4A5D-A800-D22109481170}" destId="{C8B627F7-BCAA-4A9F-B3FC-8A0DFD9A2FDC}" srcOrd="0" destOrd="0" presId="urn:microsoft.com/office/officeart/2005/8/layout/orgChart1"/>
    <dgm:cxn modelId="{B609E80D-D6EA-4E01-9500-ABAB73CD3B88}" type="presParOf" srcId="{D647B488-0D9F-4A5D-A800-D22109481170}" destId="{B87AC222-710A-4767-9F1C-A9F14F4A6D4B}" srcOrd="1" destOrd="0" presId="urn:microsoft.com/office/officeart/2005/8/layout/orgChart1"/>
    <dgm:cxn modelId="{A20A4887-52D9-4594-9B03-0FE3418660A6}" type="presParOf" srcId="{FB6BC3EB-3FD7-47B9-BC32-89F43F8CBDFC}" destId="{58297707-1FFD-453A-9E6F-7B37DD713AE8}" srcOrd="1" destOrd="0" presId="urn:microsoft.com/office/officeart/2005/8/layout/orgChart1"/>
    <dgm:cxn modelId="{707F55B7-FC64-47EA-ABA6-ABEAAF1E84AD}" type="presParOf" srcId="{58297707-1FFD-453A-9E6F-7B37DD713AE8}" destId="{1355F793-2E35-49FB-9AA3-109596717DE7}" srcOrd="0" destOrd="0" presId="urn:microsoft.com/office/officeart/2005/8/layout/orgChart1"/>
    <dgm:cxn modelId="{D4841ABB-4B22-40FA-A3A1-C5BB6991C61C}" type="presParOf" srcId="{58297707-1FFD-453A-9E6F-7B37DD713AE8}" destId="{BC06E43A-8528-4460-985D-0910607E9D0D}" srcOrd="1" destOrd="0" presId="urn:microsoft.com/office/officeart/2005/8/layout/orgChart1"/>
    <dgm:cxn modelId="{FE540EDF-334E-40C6-9D59-1074BDB487BE}" type="presParOf" srcId="{BC06E43A-8528-4460-985D-0910607E9D0D}" destId="{2501C202-1DC7-4FA4-904A-604B4875E539}" srcOrd="0" destOrd="0" presId="urn:microsoft.com/office/officeart/2005/8/layout/orgChart1"/>
    <dgm:cxn modelId="{14B2E051-12FE-4B6A-8267-A830C11F4205}" type="presParOf" srcId="{2501C202-1DC7-4FA4-904A-604B4875E539}" destId="{43DFBC95-7579-4BEA-AD88-4460EAA095C2}" srcOrd="0" destOrd="0" presId="urn:microsoft.com/office/officeart/2005/8/layout/orgChart1"/>
    <dgm:cxn modelId="{887E42DB-90EF-4501-8D04-FBF178034C6E}" type="presParOf" srcId="{2501C202-1DC7-4FA4-904A-604B4875E539}" destId="{E9331647-A01B-4079-860F-688DAB7734F9}" srcOrd="1" destOrd="0" presId="urn:microsoft.com/office/officeart/2005/8/layout/orgChart1"/>
    <dgm:cxn modelId="{86280374-5EB8-45FF-8784-FDBB986BF565}" type="presParOf" srcId="{BC06E43A-8528-4460-985D-0910607E9D0D}" destId="{26F85522-D10C-40DF-86FC-3D0B94C9CC9E}" srcOrd="1" destOrd="0" presId="urn:microsoft.com/office/officeart/2005/8/layout/orgChart1"/>
    <dgm:cxn modelId="{C0D0B822-0D8E-4A5D-BC7B-D8657C3B7842}" type="presParOf" srcId="{BC06E43A-8528-4460-985D-0910607E9D0D}" destId="{5B0B2C08-C08E-4C6C-8DC2-AE6F010874EB}" srcOrd="2" destOrd="0" presId="urn:microsoft.com/office/officeart/2005/8/layout/orgChart1"/>
    <dgm:cxn modelId="{B91801C7-1D11-41BA-AF29-8DAAEF2C72F3}" type="presParOf" srcId="{58297707-1FFD-453A-9E6F-7B37DD713AE8}" destId="{B35806A9-9D3D-42D9-A84D-7F36CF7039F7}" srcOrd="2" destOrd="0" presId="urn:microsoft.com/office/officeart/2005/8/layout/orgChart1"/>
    <dgm:cxn modelId="{722037E9-E740-4469-94CF-9A4DD98C724D}" type="presParOf" srcId="{58297707-1FFD-453A-9E6F-7B37DD713AE8}" destId="{40E01DFB-3D4B-4B6C-926B-4476D35B8A44}" srcOrd="3" destOrd="0" presId="urn:microsoft.com/office/officeart/2005/8/layout/orgChart1"/>
    <dgm:cxn modelId="{716B66A9-C6AF-40DD-889E-8CFEA4F50205}" type="presParOf" srcId="{40E01DFB-3D4B-4B6C-926B-4476D35B8A44}" destId="{43BBBD86-8042-4C64-94D2-D0B759C013D1}" srcOrd="0" destOrd="0" presId="urn:microsoft.com/office/officeart/2005/8/layout/orgChart1"/>
    <dgm:cxn modelId="{80811F71-BD04-494A-B74F-65CEB0CBD0DF}" type="presParOf" srcId="{43BBBD86-8042-4C64-94D2-D0B759C013D1}" destId="{987609CF-7844-45C1-B65A-BD3A9A9FA367}" srcOrd="0" destOrd="0" presId="urn:microsoft.com/office/officeart/2005/8/layout/orgChart1"/>
    <dgm:cxn modelId="{CDF62689-70B1-41C2-91A6-50E0EDD2E06B}" type="presParOf" srcId="{43BBBD86-8042-4C64-94D2-D0B759C013D1}" destId="{9148E3A1-462C-4E28-869E-307A82D3C528}" srcOrd="1" destOrd="0" presId="urn:microsoft.com/office/officeart/2005/8/layout/orgChart1"/>
    <dgm:cxn modelId="{D638619E-DA03-4C9D-81F8-5BD746EA8DE7}" type="presParOf" srcId="{40E01DFB-3D4B-4B6C-926B-4476D35B8A44}" destId="{07B56853-EECC-466D-BCAB-143DA817B459}" srcOrd="1" destOrd="0" presId="urn:microsoft.com/office/officeart/2005/8/layout/orgChart1"/>
    <dgm:cxn modelId="{8AEF0625-056B-40B0-BAFF-AE18D6770211}" type="presParOf" srcId="{40E01DFB-3D4B-4B6C-926B-4476D35B8A44}" destId="{31A45310-F412-4733-8272-5D19B0E86670}" srcOrd="2" destOrd="0" presId="urn:microsoft.com/office/officeart/2005/8/layout/orgChart1"/>
    <dgm:cxn modelId="{54780F8D-91AE-4503-A592-F8EF4B15F796}" type="presParOf" srcId="{FB6BC3EB-3FD7-47B9-BC32-89F43F8CBDFC}" destId="{D67C5818-9F0F-46E5-9901-427A6015900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CD180-6150-4E80-8A23-0F2C77993FC1}"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4533FE12-F26C-48C3-B1F6-C327EC3962F8}">
      <dgm:prSet phldrT="[Text]" custT="1"/>
      <dgm:spPr/>
      <dgm:t>
        <a:bodyPr/>
        <a:lstStyle/>
        <a:p>
          <a:r>
            <a:rPr lang="sr-Cyrl-RS" sz="1800"/>
            <a:t>Приносни приступ</a:t>
          </a:r>
          <a:endParaRPr lang="en-US" sz="1800" dirty="0"/>
        </a:p>
      </dgm:t>
    </dgm:pt>
    <dgm:pt modelId="{C89BAFE7-D9D2-4A0F-8F53-0E0AB9485BCB}" type="parTrans" cxnId="{E20F200E-7FC5-44FF-87E5-0BFFAB88BF62}">
      <dgm:prSet/>
      <dgm:spPr/>
      <dgm:t>
        <a:bodyPr/>
        <a:lstStyle/>
        <a:p>
          <a:endParaRPr lang="en-US">
            <a:solidFill>
              <a:schemeClr val="tx1"/>
            </a:solidFill>
          </a:endParaRPr>
        </a:p>
      </dgm:t>
    </dgm:pt>
    <dgm:pt modelId="{E3DF01C9-C758-4B1F-88B6-BC0113300DA2}" type="sibTrans" cxnId="{E20F200E-7FC5-44FF-87E5-0BFFAB88BF62}">
      <dgm:prSet/>
      <dgm:spPr/>
      <dgm:t>
        <a:bodyPr/>
        <a:lstStyle/>
        <a:p>
          <a:endParaRPr lang="en-US">
            <a:solidFill>
              <a:schemeClr val="tx1"/>
            </a:solidFill>
          </a:endParaRPr>
        </a:p>
      </dgm:t>
    </dgm:pt>
    <dgm:pt modelId="{404DE383-983D-4ABF-B73E-30D0996965C5}">
      <dgm:prSet phldrT="[Text]"/>
      <dgm:spPr/>
      <dgm:t>
        <a:bodyPr/>
        <a:lstStyle/>
        <a:p>
          <a:r>
            <a:rPr lang="sr-Cyrl-RS"/>
            <a:t>Метод кап.новчаних токова</a:t>
          </a:r>
          <a:endParaRPr lang="en-US" dirty="0"/>
        </a:p>
      </dgm:t>
    </dgm:pt>
    <dgm:pt modelId="{4102AD88-A72E-43A2-B585-A84E899D4EFD}" type="parTrans" cxnId="{74EC2826-D40E-406C-8C49-CDC540B8BB0A}">
      <dgm:prSet/>
      <dgm:spPr/>
      <dgm:t>
        <a:bodyPr/>
        <a:lstStyle/>
        <a:p>
          <a:endParaRPr lang="en-US">
            <a:solidFill>
              <a:schemeClr val="tx1"/>
            </a:solidFill>
          </a:endParaRPr>
        </a:p>
      </dgm:t>
    </dgm:pt>
    <dgm:pt modelId="{1CE00EE0-68A8-44F3-B529-EA7187A25648}" type="sibTrans" cxnId="{74EC2826-D40E-406C-8C49-CDC540B8BB0A}">
      <dgm:prSet/>
      <dgm:spPr/>
      <dgm:t>
        <a:bodyPr/>
        <a:lstStyle/>
        <a:p>
          <a:endParaRPr lang="en-US">
            <a:solidFill>
              <a:schemeClr val="tx1"/>
            </a:solidFill>
          </a:endParaRPr>
        </a:p>
      </dgm:t>
    </dgm:pt>
    <dgm:pt modelId="{FAB478D3-F3E0-4CBD-896D-324DEBB33EAE}">
      <dgm:prSet phldrT="[Text]"/>
      <dgm:spPr>
        <a:solidFill>
          <a:schemeClr val="bg2">
            <a:lumMod val="90000"/>
          </a:schemeClr>
        </a:solidFill>
      </dgm:spPr>
      <dgm:t>
        <a:bodyPr/>
        <a:lstStyle/>
        <a:p>
          <a:r>
            <a:rPr lang="sr-Cyrl-RS"/>
            <a:t>Метод диск.новчаних токова</a:t>
          </a:r>
          <a:endParaRPr lang="en-US" dirty="0"/>
        </a:p>
      </dgm:t>
    </dgm:pt>
    <dgm:pt modelId="{A2D4CC42-F2A6-408E-A6C1-740195225F3E}" type="parTrans" cxnId="{AADF6CF0-CF47-480C-95A4-37297ECC6D8B}">
      <dgm:prSet/>
      <dgm:spPr/>
      <dgm:t>
        <a:bodyPr/>
        <a:lstStyle/>
        <a:p>
          <a:endParaRPr lang="en-US">
            <a:solidFill>
              <a:schemeClr val="tx1"/>
            </a:solidFill>
          </a:endParaRPr>
        </a:p>
      </dgm:t>
    </dgm:pt>
    <dgm:pt modelId="{BB29F04F-AF47-4AB8-A741-600B46623E8B}" type="sibTrans" cxnId="{AADF6CF0-CF47-480C-95A4-37297ECC6D8B}">
      <dgm:prSet/>
      <dgm:spPr/>
      <dgm:t>
        <a:bodyPr/>
        <a:lstStyle/>
        <a:p>
          <a:endParaRPr lang="en-US">
            <a:solidFill>
              <a:schemeClr val="tx1"/>
            </a:solidFill>
          </a:endParaRPr>
        </a:p>
      </dgm:t>
    </dgm:pt>
    <dgm:pt modelId="{0FB3AB03-0900-4910-93F6-0A631B450E06}" type="pres">
      <dgm:prSet presAssocID="{D2BCD180-6150-4E80-8A23-0F2C77993FC1}" presName="hierChild1" presStyleCnt="0">
        <dgm:presLayoutVars>
          <dgm:orgChart val="1"/>
          <dgm:chPref val="1"/>
          <dgm:dir/>
          <dgm:animOne val="branch"/>
          <dgm:animLvl val="lvl"/>
          <dgm:resizeHandles/>
        </dgm:presLayoutVars>
      </dgm:prSet>
      <dgm:spPr/>
    </dgm:pt>
    <dgm:pt modelId="{FB6BC3EB-3FD7-47B9-BC32-89F43F8CBDFC}" type="pres">
      <dgm:prSet presAssocID="{4533FE12-F26C-48C3-B1F6-C327EC3962F8}" presName="hierRoot1" presStyleCnt="0">
        <dgm:presLayoutVars>
          <dgm:hierBranch val="init"/>
        </dgm:presLayoutVars>
      </dgm:prSet>
      <dgm:spPr/>
    </dgm:pt>
    <dgm:pt modelId="{D647B488-0D9F-4A5D-A800-D22109481170}" type="pres">
      <dgm:prSet presAssocID="{4533FE12-F26C-48C3-B1F6-C327EC3962F8}" presName="rootComposite1" presStyleCnt="0"/>
      <dgm:spPr/>
    </dgm:pt>
    <dgm:pt modelId="{C8B627F7-BCAA-4A9F-B3FC-8A0DFD9A2FDC}" type="pres">
      <dgm:prSet presAssocID="{4533FE12-F26C-48C3-B1F6-C327EC3962F8}" presName="rootText1" presStyleLbl="node0" presStyleIdx="0" presStyleCnt="1">
        <dgm:presLayoutVars>
          <dgm:chPref val="3"/>
        </dgm:presLayoutVars>
      </dgm:prSet>
      <dgm:spPr/>
    </dgm:pt>
    <dgm:pt modelId="{B87AC222-710A-4767-9F1C-A9F14F4A6D4B}" type="pres">
      <dgm:prSet presAssocID="{4533FE12-F26C-48C3-B1F6-C327EC3962F8}" presName="rootConnector1" presStyleLbl="node1" presStyleIdx="0" presStyleCnt="0"/>
      <dgm:spPr/>
    </dgm:pt>
    <dgm:pt modelId="{58297707-1FFD-453A-9E6F-7B37DD713AE8}" type="pres">
      <dgm:prSet presAssocID="{4533FE12-F26C-48C3-B1F6-C327EC3962F8}" presName="hierChild2" presStyleCnt="0"/>
      <dgm:spPr/>
    </dgm:pt>
    <dgm:pt modelId="{1355F793-2E35-49FB-9AA3-109596717DE7}" type="pres">
      <dgm:prSet presAssocID="{4102AD88-A72E-43A2-B585-A84E899D4EFD}" presName="Name37" presStyleLbl="parChTrans1D2" presStyleIdx="0" presStyleCnt="2"/>
      <dgm:spPr/>
    </dgm:pt>
    <dgm:pt modelId="{BC06E43A-8528-4460-985D-0910607E9D0D}" type="pres">
      <dgm:prSet presAssocID="{404DE383-983D-4ABF-B73E-30D0996965C5}" presName="hierRoot2" presStyleCnt="0">
        <dgm:presLayoutVars>
          <dgm:hierBranch val="init"/>
        </dgm:presLayoutVars>
      </dgm:prSet>
      <dgm:spPr/>
    </dgm:pt>
    <dgm:pt modelId="{2501C202-1DC7-4FA4-904A-604B4875E539}" type="pres">
      <dgm:prSet presAssocID="{404DE383-983D-4ABF-B73E-30D0996965C5}" presName="rootComposite" presStyleCnt="0"/>
      <dgm:spPr/>
    </dgm:pt>
    <dgm:pt modelId="{43DFBC95-7579-4BEA-AD88-4460EAA095C2}" type="pres">
      <dgm:prSet presAssocID="{404DE383-983D-4ABF-B73E-30D0996965C5}" presName="rootText" presStyleLbl="node2" presStyleIdx="0" presStyleCnt="2">
        <dgm:presLayoutVars>
          <dgm:chPref val="3"/>
        </dgm:presLayoutVars>
      </dgm:prSet>
      <dgm:spPr/>
    </dgm:pt>
    <dgm:pt modelId="{E9331647-A01B-4079-860F-688DAB7734F9}" type="pres">
      <dgm:prSet presAssocID="{404DE383-983D-4ABF-B73E-30D0996965C5}" presName="rootConnector" presStyleLbl="node2" presStyleIdx="0" presStyleCnt="2"/>
      <dgm:spPr/>
    </dgm:pt>
    <dgm:pt modelId="{26F85522-D10C-40DF-86FC-3D0B94C9CC9E}" type="pres">
      <dgm:prSet presAssocID="{404DE383-983D-4ABF-B73E-30D0996965C5}" presName="hierChild4" presStyleCnt="0"/>
      <dgm:spPr/>
    </dgm:pt>
    <dgm:pt modelId="{5B0B2C08-C08E-4C6C-8DC2-AE6F010874EB}" type="pres">
      <dgm:prSet presAssocID="{404DE383-983D-4ABF-B73E-30D0996965C5}" presName="hierChild5" presStyleCnt="0"/>
      <dgm:spPr/>
    </dgm:pt>
    <dgm:pt modelId="{B35806A9-9D3D-42D9-A84D-7F36CF7039F7}" type="pres">
      <dgm:prSet presAssocID="{A2D4CC42-F2A6-408E-A6C1-740195225F3E}" presName="Name37" presStyleLbl="parChTrans1D2" presStyleIdx="1" presStyleCnt="2"/>
      <dgm:spPr/>
    </dgm:pt>
    <dgm:pt modelId="{40E01DFB-3D4B-4B6C-926B-4476D35B8A44}" type="pres">
      <dgm:prSet presAssocID="{FAB478D3-F3E0-4CBD-896D-324DEBB33EAE}" presName="hierRoot2" presStyleCnt="0">
        <dgm:presLayoutVars>
          <dgm:hierBranch val="init"/>
        </dgm:presLayoutVars>
      </dgm:prSet>
      <dgm:spPr/>
    </dgm:pt>
    <dgm:pt modelId="{43BBBD86-8042-4C64-94D2-D0B759C013D1}" type="pres">
      <dgm:prSet presAssocID="{FAB478D3-F3E0-4CBD-896D-324DEBB33EAE}" presName="rootComposite" presStyleCnt="0"/>
      <dgm:spPr/>
    </dgm:pt>
    <dgm:pt modelId="{987609CF-7844-45C1-B65A-BD3A9A9FA367}" type="pres">
      <dgm:prSet presAssocID="{FAB478D3-F3E0-4CBD-896D-324DEBB33EAE}" presName="rootText" presStyleLbl="node2" presStyleIdx="1" presStyleCnt="2">
        <dgm:presLayoutVars>
          <dgm:chPref val="3"/>
        </dgm:presLayoutVars>
      </dgm:prSet>
      <dgm:spPr/>
    </dgm:pt>
    <dgm:pt modelId="{9148E3A1-462C-4E28-869E-307A82D3C528}" type="pres">
      <dgm:prSet presAssocID="{FAB478D3-F3E0-4CBD-896D-324DEBB33EAE}" presName="rootConnector" presStyleLbl="node2" presStyleIdx="1" presStyleCnt="2"/>
      <dgm:spPr/>
    </dgm:pt>
    <dgm:pt modelId="{07B56853-EECC-466D-BCAB-143DA817B459}" type="pres">
      <dgm:prSet presAssocID="{FAB478D3-F3E0-4CBD-896D-324DEBB33EAE}" presName="hierChild4" presStyleCnt="0"/>
      <dgm:spPr/>
    </dgm:pt>
    <dgm:pt modelId="{31A45310-F412-4733-8272-5D19B0E86670}" type="pres">
      <dgm:prSet presAssocID="{FAB478D3-F3E0-4CBD-896D-324DEBB33EAE}" presName="hierChild5" presStyleCnt="0"/>
      <dgm:spPr/>
    </dgm:pt>
    <dgm:pt modelId="{D67C5818-9F0F-46E5-9901-427A60159008}" type="pres">
      <dgm:prSet presAssocID="{4533FE12-F26C-48C3-B1F6-C327EC3962F8}" presName="hierChild3" presStyleCnt="0"/>
      <dgm:spPr/>
    </dgm:pt>
  </dgm:ptLst>
  <dgm:cxnLst>
    <dgm:cxn modelId="{E20F200E-7FC5-44FF-87E5-0BFFAB88BF62}" srcId="{D2BCD180-6150-4E80-8A23-0F2C77993FC1}" destId="{4533FE12-F26C-48C3-B1F6-C327EC3962F8}" srcOrd="0" destOrd="0" parTransId="{C89BAFE7-D9D2-4A0F-8F53-0E0AB9485BCB}" sibTransId="{E3DF01C9-C758-4B1F-88B6-BC0113300DA2}"/>
    <dgm:cxn modelId="{74EC2826-D40E-406C-8C49-CDC540B8BB0A}" srcId="{4533FE12-F26C-48C3-B1F6-C327EC3962F8}" destId="{404DE383-983D-4ABF-B73E-30D0996965C5}" srcOrd="0" destOrd="0" parTransId="{4102AD88-A72E-43A2-B585-A84E899D4EFD}" sibTransId="{1CE00EE0-68A8-44F3-B529-EA7187A25648}"/>
    <dgm:cxn modelId="{B28FCC6E-71C6-4357-AE3F-DA61E2D097F4}" type="presOf" srcId="{FAB478D3-F3E0-4CBD-896D-324DEBB33EAE}" destId="{9148E3A1-462C-4E28-869E-307A82D3C528}" srcOrd="1" destOrd="0" presId="urn:microsoft.com/office/officeart/2005/8/layout/orgChart1"/>
    <dgm:cxn modelId="{68CBBF86-B64E-4257-9485-5D913DA5C63F}" type="presOf" srcId="{4533FE12-F26C-48C3-B1F6-C327EC3962F8}" destId="{C8B627F7-BCAA-4A9F-B3FC-8A0DFD9A2FDC}" srcOrd="0" destOrd="0" presId="urn:microsoft.com/office/officeart/2005/8/layout/orgChart1"/>
    <dgm:cxn modelId="{FF7184A1-AFE6-4CD3-BD0F-1BA2CFCCA99D}" type="presOf" srcId="{D2BCD180-6150-4E80-8A23-0F2C77993FC1}" destId="{0FB3AB03-0900-4910-93F6-0A631B450E06}" srcOrd="0" destOrd="0" presId="urn:microsoft.com/office/officeart/2005/8/layout/orgChart1"/>
    <dgm:cxn modelId="{845BD1C9-0691-43E3-AB35-96A21CE7D16F}" type="presOf" srcId="{404DE383-983D-4ABF-B73E-30D0996965C5}" destId="{43DFBC95-7579-4BEA-AD88-4460EAA095C2}" srcOrd="0" destOrd="0" presId="urn:microsoft.com/office/officeart/2005/8/layout/orgChart1"/>
    <dgm:cxn modelId="{DB8071CC-A85A-4BC2-8508-77F744C02F61}" type="presOf" srcId="{FAB478D3-F3E0-4CBD-896D-324DEBB33EAE}" destId="{987609CF-7844-45C1-B65A-BD3A9A9FA367}" srcOrd="0" destOrd="0" presId="urn:microsoft.com/office/officeart/2005/8/layout/orgChart1"/>
    <dgm:cxn modelId="{05D475E4-F8BE-4C20-B496-D05D61A1EEF7}" type="presOf" srcId="{404DE383-983D-4ABF-B73E-30D0996965C5}" destId="{E9331647-A01B-4079-860F-688DAB7734F9}" srcOrd="1" destOrd="0" presId="urn:microsoft.com/office/officeart/2005/8/layout/orgChart1"/>
    <dgm:cxn modelId="{1FF1E3E6-928D-4A19-8CCF-882BED47BEDF}" type="presOf" srcId="{4102AD88-A72E-43A2-B585-A84E899D4EFD}" destId="{1355F793-2E35-49FB-9AA3-109596717DE7}" srcOrd="0" destOrd="0" presId="urn:microsoft.com/office/officeart/2005/8/layout/orgChart1"/>
    <dgm:cxn modelId="{73B66FE8-BCE6-416F-BCE1-D29779911C96}" type="presOf" srcId="{4533FE12-F26C-48C3-B1F6-C327EC3962F8}" destId="{B87AC222-710A-4767-9F1C-A9F14F4A6D4B}" srcOrd="1" destOrd="0" presId="urn:microsoft.com/office/officeart/2005/8/layout/orgChart1"/>
    <dgm:cxn modelId="{AADF6CF0-CF47-480C-95A4-37297ECC6D8B}" srcId="{4533FE12-F26C-48C3-B1F6-C327EC3962F8}" destId="{FAB478D3-F3E0-4CBD-896D-324DEBB33EAE}" srcOrd="1" destOrd="0" parTransId="{A2D4CC42-F2A6-408E-A6C1-740195225F3E}" sibTransId="{BB29F04F-AF47-4AB8-A741-600B46623E8B}"/>
    <dgm:cxn modelId="{81EEF2F0-C70F-45AF-80EC-E5D554A0BD78}" type="presOf" srcId="{A2D4CC42-F2A6-408E-A6C1-740195225F3E}" destId="{B35806A9-9D3D-42D9-A84D-7F36CF7039F7}" srcOrd="0" destOrd="0" presId="urn:microsoft.com/office/officeart/2005/8/layout/orgChart1"/>
    <dgm:cxn modelId="{53885098-1701-470C-823D-4BCD8F66E7F9}" type="presParOf" srcId="{0FB3AB03-0900-4910-93F6-0A631B450E06}" destId="{FB6BC3EB-3FD7-47B9-BC32-89F43F8CBDFC}" srcOrd="0" destOrd="0" presId="urn:microsoft.com/office/officeart/2005/8/layout/orgChart1"/>
    <dgm:cxn modelId="{4294042B-7EBE-4F0D-A35C-159BD6B74FB1}" type="presParOf" srcId="{FB6BC3EB-3FD7-47B9-BC32-89F43F8CBDFC}" destId="{D647B488-0D9F-4A5D-A800-D22109481170}" srcOrd="0" destOrd="0" presId="urn:microsoft.com/office/officeart/2005/8/layout/orgChart1"/>
    <dgm:cxn modelId="{A50BE36F-8C83-4495-AAFB-234236A68C44}" type="presParOf" srcId="{D647B488-0D9F-4A5D-A800-D22109481170}" destId="{C8B627F7-BCAA-4A9F-B3FC-8A0DFD9A2FDC}" srcOrd="0" destOrd="0" presId="urn:microsoft.com/office/officeart/2005/8/layout/orgChart1"/>
    <dgm:cxn modelId="{B609E80D-D6EA-4E01-9500-ABAB73CD3B88}" type="presParOf" srcId="{D647B488-0D9F-4A5D-A800-D22109481170}" destId="{B87AC222-710A-4767-9F1C-A9F14F4A6D4B}" srcOrd="1" destOrd="0" presId="urn:microsoft.com/office/officeart/2005/8/layout/orgChart1"/>
    <dgm:cxn modelId="{A20A4887-52D9-4594-9B03-0FE3418660A6}" type="presParOf" srcId="{FB6BC3EB-3FD7-47B9-BC32-89F43F8CBDFC}" destId="{58297707-1FFD-453A-9E6F-7B37DD713AE8}" srcOrd="1" destOrd="0" presId="urn:microsoft.com/office/officeart/2005/8/layout/orgChart1"/>
    <dgm:cxn modelId="{707F55B7-FC64-47EA-ABA6-ABEAAF1E84AD}" type="presParOf" srcId="{58297707-1FFD-453A-9E6F-7B37DD713AE8}" destId="{1355F793-2E35-49FB-9AA3-109596717DE7}" srcOrd="0" destOrd="0" presId="urn:microsoft.com/office/officeart/2005/8/layout/orgChart1"/>
    <dgm:cxn modelId="{D4841ABB-4B22-40FA-A3A1-C5BB6991C61C}" type="presParOf" srcId="{58297707-1FFD-453A-9E6F-7B37DD713AE8}" destId="{BC06E43A-8528-4460-985D-0910607E9D0D}" srcOrd="1" destOrd="0" presId="urn:microsoft.com/office/officeart/2005/8/layout/orgChart1"/>
    <dgm:cxn modelId="{FE540EDF-334E-40C6-9D59-1074BDB487BE}" type="presParOf" srcId="{BC06E43A-8528-4460-985D-0910607E9D0D}" destId="{2501C202-1DC7-4FA4-904A-604B4875E539}" srcOrd="0" destOrd="0" presId="urn:microsoft.com/office/officeart/2005/8/layout/orgChart1"/>
    <dgm:cxn modelId="{14B2E051-12FE-4B6A-8267-A830C11F4205}" type="presParOf" srcId="{2501C202-1DC7-4FA4-904A-604B4875E539}" destId="{43DFBC95-7579-4BEA-AD88-4460EAA095C2}" srcOrd="0" destOrd="0" presId="urn:microsoft.com/office/officeart/2005/8/layout/orgChart1"/>
    <dgm:cxn modelId="{887E42DB-90EF-4501-8D04-FBF178034C6E}" type="presParOf" srcId="{2501C202-1DC7-4FA4-904A-604B4875E539}" destId="{E9331647-A01B-4079-860F-688DAB7734F9}" srcOrd="1" destOrd="0" presId="urn:microsoft.com/office/officeart/2005/8/layout/orgChart1"/>
    <dgm:cxn modelId="{86280374-5EB8-45FF-8784-FDBB986BF565}" type="presParOf" srcId="{BC06E43A-8528-4460-985D-0910607E9D0D}" destId="{26F85522-D10C-40DF-86FC-3D0B94C9CC9E}" srcOrd="1" destOrd="0" presId="urn:microsoft.com/office/officeart/2005/8/layout/orgChart1"/>
    <dgm:cxn modelId="{C0D0B822-0D8E-4A5D-BC7B-D8657C3B7842}" type="presParOf" srcId="{BC06E43A-8528-4460-985D-0910607E9D0D}" destId="{5B0B2C08-C08E-4C6C-8DC2-AE6F010874EB}" srcOrd="2" destOrd="0" presId="urn:microsoft.com/office/officeart/2005/8/layout/orgChart1"/>
    <dgm:cxn modelId="{B91801C7-1D11-41BA-AF29-8DAAEF2C72F3}" type="presParOf" srcId="{58297707-1FFD-453A-9E6F-7B37DD713AE8}" destId="{B35806A9-9D3D-42D9-A84D-7F36CF7039F7}" srcOrd="2" destOrd="0" presId="urn:microsoft.com/office/officeart/2005/8/layout/orgChart1"/>
    <dgm:cxn modelId="{722037E9-E740-4469-94CF-9A4DD98C724D}" type="presParOf" srcId="{58297707-1FFD-453A-9E6F-7B37DD713AE8}" destId="{40E01DFB-3D4B-4B6C-926B-4476D35B8A44}" srcOrd="3" destOrd="0" presId="urn:microsoft.com/office/officeart/2005/8/layout/orgChart1"/>
    <dgm:cxn modelId="{716B66A9-C6AF-40DD-889E-8CFEA4F50205}" type="presParOf" srcId="{40E01DFB-3D4B-4B6C-926B-4476D35B8A44}" destId="{43BBBD86-8042-4C64-94D2-D0B759C013D1}" srcOrd="0" destOrd="0" presId="urn:microsoft.com/office/officeart/2005/8/layout/orgChart1"/>
    <dgm:cxn modelId="{80811F71-BD04-494A-B74F-65CEB0CBD0DF}" type="presParOf" srcId="{43BBBD86-8042-4C64-94D2-D0B759C013D1}" destId="{987609CF-7844-45C1-B65A-BD3A9A9FA367}" srcOrd="0" destOrd="0" presId="urn:microsoft.com/office/officeart/2005/8/layout/orgChart1"/>
    <dgm:cxn modelId="{CDF62689-70B1-41C2-91A6-50E0EDD2E06B}" type="presParOf" srcId="{43BBBD86-8042-4C64-94D2-D0B759C013D1}" destId="{9148E3A1-462C-4E28-869E-307A82D3C528}" srcOrd="1" destOrd="0" presId="urn:microsoft.com/office/officeart/2005/8/layout/orgChart1"/>
    <dgm:cxn modelId="{D638619E-DA03-4C9D-81F8-5BD746EA8DE7}" type="presParOf" srcId="{40E01DFB-3D4B-4B6C-926B-4476D35B8A44}" destId="{07B56853-EECC-466D-BCAB-143DA817B459}" srcOrd="1" destOrd="0" presId="urn:microsoft.com/office/officeart/2005/8/layout/orgChart1"/>
    <dgm:cxn modelId="{8AEF0625-056B-40B0-BAFF-AE18D6770211}" type="presParOf" srcId="{40E01DFB-3D4B-4B6C-926B-4476D35B8A44}" destId="{31A45310-F412-4733-8272-5D19B0E86670}" srcOrd="2" destOrd="0" presId="urn:microsoft.com/office/officeart/2005/8/layout/orgChart1"/>
    <dgm:cxn modelId="{54780F8D-91AE-4503-A592-F8EF4B15F796}" type="presParOf" srcId="{FB6BC3EB-3FD7-47B9-BC32-89F43F8CBDFC}" destId="{D67C5818-9F0F-46E5-9901-427A6015900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CD180-6150-4E80-8A23-0F2C77993FC1}"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4533FE12-F26C-48C3-B1F6-C327EC3962F8}">
      <dgm:prSet phldrT="[Text]" custT="1"/>
      <dgm:spPr/>
      <dgm:t>
        <a:bodyPr/>
        <a:lstStyle/>
        <a:p>
          <a:r>
            <a:rPr lang="sr-Cyrl-RS" sz="1800"/>
            <a:t>Тржишни приступ</a:t>
          </a:r>
          <a:endParaRPr lang="en-US" sz="1800" dirty="0"/>
        </a:p>
      </dgm:t>
    </dgm:pt>
    <dgm:pt modelId="{C89BAFE7-D9D2-4A0F-8F53-0E0AB9485BCB}" type="parTrans" cxnId="{E20F200E-7FC5-44FF-87E5-0BFFAB88BF62}">
      <dgm:prSet/>
      <dgm:spPr/>
      <dgm:t>
        <a:bodyPr/>
        <a:lstStyle/>
        <a:p>
          <a:endParaRPr lang="en-US">
            <a:solidFill>
              <a:schemeClr val="tx1"/>
            </a:solidFill>
          </a:endParaRPr>
        </a:p>
      </dgm:t>
    </dgm:pt>
    <dgm:pt modelId="{E3DF01C9-C758-4B1F-88B6-BC0113300DA2}" type="sibTrans" cxnId="{E20F200E-7FC5-44FF-87E5-0BFFAB88BF62}">
      <dgm:prSet/>
      <dgm:spPr/>
      <dgm:t>
        <a:bodyPr/>
        <a:lstStyle/>
        <a:p>
          <a:endParaRPr lang="en-US">
            <a:solidFill>
              <a:schemeClr val="tx1"/>
            </a:solidFill>
          </a:endParaRPr>
        </a:p>
      </dgm:t>
    </dgm:pt>
    <dgm:pt modelId="{404DE383-983D-4ABF-B73E-30D0996965C5}">
      <dgm:prSet phldrT="[Text]"/>
      <dgm:spPr>
        <a:solidFill>
          <a:schemeClr val="bg2">
            <a:lumMod val="90000"/>
          </a:schemeClr>
        </a:solidFill>
      </dgm:spPr>
      <dgm:t>
        <a:bodyPr/>
        <a:lstStyle/>
        <a:p>
          <a:r>
            <a:rPr lang="sr-Cyrl-RS" dirty="0"/>
            <a:t>Метод упоредних компанија</a:t>
          </a:r>
          <a:endParaRPr lang="en-US" dirty="0"/>
        </a:p>
      </dgm:t>
    </dgm:pt>
    <dgm:pt modelId="{4102AD88-A72E-43A2-B585-A84E899D4EFD}" type="parTrans" cxnId="{74EC2826-D40E-406C-8C49-CDC540B8BB0A}">
      <dgm:prSet/>
      <dgm:spPr/>
      <dgm:t>
        <a:bodyPr/>
        <a:lstStyle/>
        <a:p>
          <a:endParaRPr lang="en-US">
            <a:solidFill>
              <a:schemeClr val="tx1"/>
            </a:solidFill>
          </a:endParaRPr>
        </a:p>
      </dgm:t>
    </dgm:pt>
    <dgm:pt modelId="{1CE00EE0-68A8-44F3-B529-EA7187A25648}" type="sibTrans" cxnId="{74EC2826-D40E-406C-8C49-CDC540B8BB0A}">
      <dgm:prSet/>
      <dgm:spPr/>
      <dgm:t>
        <a:bodyPr/>
        <a:lstStyle/>
        <a:p>
          <a:endParaRPr lang="en-US">
            <a:solidFill>
              <a:schemeClr val="tx1"/>
            </a:solidFill>
          </a:endParaRPr>
        </a:p>
      </dgm:t>
    </dgm:pt>
    <dgm:pt modelId="{FAB478D3-F3E0-4CBD-896D-324DEBB33EAE}">
      <dgm:prSet phldrT="[Text]"/>
      <dgm:spPr>
        <a:solidFill>
          <a:schemeClr val="bg2">
            <a:lumMod val="90000"/>
          </a:schemeClr>
        </a:solidFill>
      </dgm:spPr>
      <dgm:t>
        <a:bodyPr/>
        <a:lstStyle/>
        <a:p>
          <a:r>
            <a:rPr lang="sr-Cyrl-RS" dirty="0"/>
            <a:t>Метод упоредних трансакција</a:t>
          </a:r>
          <a:endParaRPr lang="en-US" dirty="0"/>
        </a:p>
      </dgm:t>
    </dgm:pt>
    <dgm:pt modelId="{A2D4CC42-F2A6-408E-A6C1-740195225F3E}" type="parTrans" cxnId="{AADF6CF0-CF47-480C-95A4-37297ECC6D8B}">
      <dgm:prSet/>
      <dgm:spPr/>
      <dgm:t>
        <a:bodyPr/>
        <a:lstStyle/>
        <a:p>
          <a:endParaRPr lang="en-US">
            <a:solidFill>
              <a:schemeClr val="tx1"/>
            </a:solidFill>
          </a:endParaRPr>
        </a:p>
      </dgm:t>
    </dgm:pt>
    <dgm:pt modelId="{BB29F04F-AF47-4AB8-A741-600B46623E8B}" type="sibTrans" cxnId="{AADF6CF0-CF47-480C-95A4-37297ECC6D8B}">
      <dgm:prSet/>
      <dgm:spPr/>
      <dgm:t>
        <a:bodyPr/>
        <a:lstStyle/>
        <a:p>
          <a:endParaRPr lang="en-US">
            <a:solidFill>
              <a:schemeClr val="tx1"/>
            </a:solidFill>
          </a:endParaRPr>
        </a:p>
      </dgm:t>
    </dgm:pt>
    <dgm:pt modelId="{0FB3AB03-0900-4910-93F6-0A631B450E06}" type="pres">
      <dgm:prSet presAssocID="{D2BCD180-6150-4E80-8A23-0F2C77993FC1}" presName="hierChild1" presStyleCnt="0">
        <dgm:presLayoutVars>
          <dgm:orgChart val="1"/>
          <dgm:chPref val="1"/>
          <dgm:dir/>
          <dgm:animOne val="branch"/>
          <dgm:animLvl val="lvl"/>
          <dgm:resizeHandles/>
        </dgm:presLayoutVars>
      </dgm:prSet>
      <dgm:spPr/>
    </dgm:pt>
    <dgm:pt modelId="{FB6BC3EB-3FD7-47B9-BC32-89F43F8CBDFC}" type="pres">
      <dgm:prSet presAssocID="{4533FE12-F26C-48C3-B1F6-C327EC3962F8}" presName="hierRoot1" presStyleCnt="0">
        <dgm:presLayoutVars>
          <dgm:hierBranch val="init"/>
        </dgm:presLayoutVars>
      </dgm:prSet>
      <dgm:spPr/>
    </dgm:pt>
    <dgm:pt modelId="{D647B488-0D9F-4A5D-A800-D22109481170}" type="pres">
      <dgm:prSet presAssocID="{4533FE12-F26C-48C3-B1F6-C327EC3962F8}" presName="rootComposite1" presStyleCnt="0"/>
      <dgm:spPr/>
    </dgm:pt>
    <dgm:pt modelId="{C8B627F7-BCAA-4A9F-B3FC-8A0DFD9A2FDC}" type="pres">
      <dgm:prSet presAssocID="{4533FE12-F26C-48C3-B1F6-C327EC3962F8}" presName="rootText1" presStyleLbl="node0" presStyleIdx="0" presStyleCnt="1">
        <dgm:presLayoutVars>
          <dgm:chPref val="3"/>
        </dgm:presLayoutVars>
      </dgm:prSet>
      <dgm:spPr/>
    </dgm:pt>
    <dgm:pt modelId="{B87AC222-710A-4767-9F1C-A9F14F4A6D4B}" type="pres">
      <dgm:prSet presAssocID="{4533FE12-F26C-48C3-B1F6-C327EC3962F8}" presName="rootConnector1" presStyleLbl="node1" presStyleIdx="0" presStyleCnt="0"/>
      <dgm:spPr/>
    </dgm:pt>
    <dgm:pt modelId="{58297707-1FFD-453A-9E6F-7B37DD713AE8}" type="pres">
      <dgm:prSet presAssocID="{4533FE12-F26C-48C3-B1F6-C327EC3962F8}" presName="hierChild2" presStyleCnt="0"/>
      <dgm:spPr/>
    </dgm:pt>
    <dgm:pt modelId="{1355F793-2E35-49FB-9AA3-109596717DE7}" type="pres">
      <dgm:prSet presAssocID="{4102AD88-A72E-43A2-B585-A84E899D4EFD}" presName="Name37" presStyleLbl="parChTrans1D2" presStyleIdx="0" presStyleCnt="2"/>
      <dgm:spPr/>
    </dgm:pt>
    <dgm:pt modelId="{BC06E43A-8528-4460-985D-0910607E9D0D}" type="pres">
      <dgm:prSet presAssocID="{404DE383-983D-4ABF-B73E-30D0996965C5}" presName="hierRoot2" presStyleCnt="0">
        <dgm:presLayoutVars>
          <dgm:hierBranch val="init"/>
        </dgm:presLayoutVars>
      </dgm:prSet>
      <dgm:spPr/>
    </dgm:pt>
    <dgm:pt modelId="{2501C202-1DC7-4FA4-904A-604B4875E539}" type="pres">
      <dgm:prSet presAssocID="{404DE383-983D-4ABF-B73E-30D0996965C5}" presName="rootComposite" presStyleCnt="0"/>
      <dgm:spPr/>
    </dgm:pt>
    <dgm:pt modelId="{43DFBC95-7579-4BEA-AD88-4460EAA095C2}" type="pres">
      <dgm:prSet presAssocID="{404DE383-983D-4ABF-B73E-30D0996965C5}" presName="rootText" presStyleLbl="node2" presStyleIdx="0" presStyleCnt="2">
        <dgm:presLayoutVars>
          <dgm:chPref val="3"/>
        </dgm:presLayoutVars>
      </dgm:prSet>
      <dgm:spPr/>
    </dgm:pt>
    <dgm:pt modelId="{E9331647-A01B-4079-860F-688DAB7734F9}" type="pres">
      <dgm:prSet presAssocID="{404DE383-983D-4ABF-B73E-30D0996965C5}" presName="rootConnector" presStyleLbl="node2" presStyleIdx="0" presStyleCnt="2"/>
      <dgm:spPr/>
    </dgm:pt>
    <dgm:pt modelId="{26F85522-D10C-40DF-86FC-3D0B94C9CC9E}" type="pres">
      <dgm:prSet presAssocID="{404DE383-983D-4ABF-B73E-30D0996965C5}" presName="hierChild4" presStyleCnt="0"/>
      <dgm:spPr/>
    </dgm:pt>
    <dgm:pt modelId="{5B0B2C08-C08E-4C6C-8DC2-AE6F010874EB}" type="pres">
      <dgm:prSet presAssocID="{404DE383-983D-4ABF-B73E-30D0996965C5}" presName="hierChild5" presStyleCnt="0"/>
      <dgm:spPr/>
    </dgm:pt>
    <dgm:pt modelId="{B35806A9-9D3D-42D9-A84D-7F36CF7039F7}" type="pres">
      <dgm:prSet presAssocID="{A2D4CC42-F2A6-408E-A6C1-740195225F3E}" presName="Name37" presStyleLbl="parChTrans1D2" presStyleIdx="1" presStyleCnt="2"/>
      <dgm:spPr/>
    </dgm:pt>
    <dgm:pt modelId="{40E01DFB-3D4B-4B6C-926B-4476D35B8A44}" type="pres">
      <dgm:prSet presAssocID="{FAB478D3-F3E0-4CBD-896D-324DEBB33EAE}" presName="hierRoot2" presStyleCnt="0">
        <dgm:presLayoutVars>
          <dgm:hierBranch val="init"/>
        </dgm:presLayoutVars>
      </dgm:prSet>
      <dgm:spPr/>
    </dgm:pt>
    <dgm:pt modelId="{43BBBD86-8042-4C64-94D2-D0B759C013D1}" type="pres">
      <dgm:prSet presAssocID="{FAB478D3-F3E0-4CBD-896D-324DEBB33EAE}" presName="rootComposite" presStyleCnt="0"/>
      <dgm:spPr/>
    </dgm:pt>
    <dgm:pt modelId="{987609CF-7844-45C1-B65A-BD3A9A9FA367}" type="pres">
      <dgm:prSet presAssocID="{FAB478D3-F3E0-4CBD-896D-324DEBB33EAE}" presName="rootText" presStyleLbl="node2" presStyleIdx="1" presStyleCnt="2">
        <dgm:presLayoutVars>
          <dgm:chPref val="3"/>
        </dgm:presLayoutVars>
      </dgm:prSet>
      <dgm:spPr/>
    </dgm:pt>
    <dgm:pt modelId="{9148E3A1-462C-4E28-869E-307A82D3C528}" type="pres">
      <dgm:prSet presAssocID="{FAB478D3-F3E0-4CBD-896D-324DEBB33EAE}" presName="rootConnector" presStyleLbl="node2" presStyleIdx="1" presStyleCnt="2"/>
      <dgm:spPr/>
    </dgm:pt>
    <dgm:pt modelId="{07B56853-EECC-466D-BCAB-143DA817B459}" type="pres">
      <dgm:prSet presAssocID="{FAB478D3-F3E0-4CBD-896D-324DEBB33EAE}" presName="hierChild4" presStyleCnt="0"/>
      <dgm:spPr/>
    </dgm:pt>
    <dgm:pt modelId="{31A45310-F412-4733-8272-5D19B0E86670}" type="pres">
      <dgm:prSet presAssocID="{FAB478D3-F3E0-4CBD-896D-324DEBB33EAE}" presName="hierChild5" presStyleCnt="0"/>
      <dgm:spPr/>
    </dgm:pt>
    <dgm:pt modelId="{D67C5818-9F0F-46E5-9901-427A60159008}" type="pres">
      <dgm:prSet presAssocID="{4533FE12-F26C-48C3-B1F6-C327EC3962F8}" presName="hierChild3" presStyleCnt="0"/>
      <dgm:spPr/>
    </dgm:pt>
  </dgm:ptLst>
  <dgm:cxnLst>
    <dgm:cxn modelId="{E20F200E-7FC5-44FF-87E5-0BFFAB88BF62}" srcId="{D2BCD180-6150-4E80-8A23-0F2C77993FC1}" destId="{4533FE12-F26C-48C3-B1F6-C327EC3962F8}" srcOrd="0" destOrd="0" parTransId="{C89BAFE7-D9D2-4A0F-8F53-0E0AB9485BCB}" sibTransId="{E3DF01C9-C758-4B1F-88B6-BC0113300DA2}"/>
    <dgm:cxn modelId="{74EC2826-D40E-406C-8C49-CDC540B8BB0A}" srcId="{4533FE12-F26C-48C3-B1F6-C327EC3962F8}" destId="{404DE383-983D-4ABF-B73E-30D0996965C5}" srcOrd="0" destOrd="0" parTransId="{4102AD88-A72E-43A2-B585-A84E899D4EFD}" sibTransId="{1CE00EE0-68A8-44F3-B529-EA7187A25648}"/>
    <dgm:cxn modelId="{B28FCC6E-71C6-4357-AE3F-DA61E2D097F4}" type="presOf" srcId="{FAB478D3-F3E0-4CBD-896D-324DEBB33EAE}" destId="{9148E3A1-462C-4E28-869E-307A82D3C528}" srcOrd="1" destOrd="0" presId="urn:microsoft.com/office/officeart/2005/8/layout/orgChart1"/>
    <dgm:cxn modelId="{68CBBF86-B64E-4257-9485-5D913DA5C63F}" type="presOf" srcId="{4533FE12-F26C-48C3-B1F6-C327EC3962F8}" destId="{C8B627F7-BCAA-4A9F-B3FC-8A0DFD9A2FDC}" srcOrd="0" destOrd="0" presId="urn:microsoft.com/office/officeart/2005/8/layout/orgChart1"/>
    <dgm:cxn modelId="{FF7184A1-AFE6-4CD3-BD0F-1BA2CFCCA99D}" type="presOf" srcId="{D2BCD180-6150-4E80-8A23-0F2C77993FC1}" destId="{0FB3AB03-0900-4910-93F6-0A631B450E06}" srcOrd="0" destOrd="0" presId="urn:microsoft.com/office/officeart/2005/8/layout/orgChart1"/>
    <dgm:cxn modelId="{845BD1C9-0691-43E3-AB35-96A21CE7D16F}" type="presOf" srcId="{404DE383-983D-4ABF-B73E-30D0996965C5}" destId="{43DFBC95-7579-4BEA-AD88-4460EAA095C2}" srcOrd="0" destOrd="0" presId="urn:microsoft.com/office/officeart/2005/8/layout/orgChart1"/>
    <dgm:cxn modelId="{DB8071CC-A85A-4BC2-8508-77F744C02F61}" type="presOf" srcId="{FAB478D3-F3E0-4CBD-896D-324DEBB33EAE}" destId="{987609CF-7844-45C1-B65A-BD3A9A9FA367}" srcOrd="0" destOrd="0" presId="urn:microsoft.com/office/officeart/2005/8/layout/orgChart1"/>
    <dgm:cxn modelId="{05D475E4-F8BE-4C20-B496-D05D61A1EEF7}" type="presOf" srcId="{404DE383-983D-4ABF-B73E-30D0996965C5}" destId="{E9331647-A01B-4079-860F-688DAB7734F9}" srcOrd="1" destOrd="0" presId="urn:microsoft.com/office/officeart/2005/8/layout/orgChart1"/>
    <dgm:cxn modelId="{1FF1E3E6-928D-4A19-8CCF-882BED47BEDF}" type="presOf" srcId="{4102AD88-A72E-43A2-B585-A84E899D4EFD}" destId="{1355F793-2E35-49FB-9AA3-109596717DE7}" srcOrd="0" destOrd="0" presId="urn:microsoft.com/office/officeart/2005/8/layout/orgChart1"/>
    <dgm:cxn modelId="{73B66FE8-BCE6-416F-BCE1-D29779911C96}" type="presOf" srcId="{4533FE12-F26C-48C3-B1F6-C327EC3962F8}" destId="{B87AC222-710A-4767-9F1C-A9F14F4A6D4B}" srcOrd="1" destOrd="0" presId="urn:microsoft.com/office/officeart/2005/8/layout/orgChart1"/>
    <dgm:cxn modelId="{AADF6CF0-CF47-480C-95A4-37297ECC6D8B}" srcId="{4533FE12-F26C-48C3-B1F6-C327EC3962F8}" destId="{FAB478D3-F3E0-4CBD-896D-324DEBB33EAE}" srcOrd="1" destOrd="0" parTransId="{A2D4CC42-F2A6-408E-A6C1-740195225F3E}" sibTransId="{BB29F04F-AF47-4AB8-A741-600B46623E8B}"/>
    <dgm:cxn modelId="{81EEF2F0-C70F-45AF-80EC-E5D554A0BD78}" type="presOf" srcId="{A2D4CC42-F2A6-408E-A6C1-740195225F3E}" destId="{B35806A9-9D3D-42D9-A84D-7F36CF7039F7}" srcOrd="0" destOrd="0" presId="urn:microsoft.com/office/officeart/2005/8/layout/orgChart1"/>
    <dgm:cxn modelId="{53885098-1701-470C-823D-4BCD8F66E7F9}" type="presParOf" srcId="{0FB3AB03-0900-4910-93F6-0A631B450E06}" destId="{FB6BC3EB-3FD7-47B9-BC32-89F43F8CBDFC}" srcOrd="0" destOrd="0" presId="urn:microsoft.com/office/officeart/2005/8/layout/orgChart1"/>
    <dgm:cxn modelId="{4294042B-7EBE-4F0D-A35C-159BD6B74FB1}" type="presParOf" srcId="{FB6BC3EB-3FD7-47B9-BC32-89F43F8CBDFC}" destId="{D647B488-0D9F-4A5D-A800-D22109481170}" srcOrd="0" destOrd="0" presId="urn:microsoft.com/office/officeart/2005/8/layout/orgChart1"/>
    <dgm:cxn modelId="{A50BE36F-8C83-4495-AAFB-234236A68C44}" type="presParOf" srcId="{D647B488-0D9F-4A5D-A800-D22109481170}" destId="{C8B627F7-BCAA-4A9F-B3FC-8A0DFD9A2FDC}" srcOrd="0" destOrd="0" presId="urn:microsoft.com/office/officeart/2005/8/layout/orgChart1"/>
    <dgm:cxn modelId="{B609E80D-D6EA-4E01-9500-ABAB73CD3B88}" type="presParOf" srcId="{D647B488-0D9F-4A5D-A800-D22109481170}" destId="{B87AC222-710A-4767-9F1C-A9F14F4A6D4B}" srcOrd="1" destOrd="0" presId="urn:microsoft.com/office/officeart/2005/8/layout/orgChart1"/>
    <dgm:cxn modelId="{A20A4887-52D9-4594-9B03-0FE3418660A6}" type="presParOf" srcId="{FB6BC3EB-3FD7-47B9-BC32-89F43F8CBDFC}" destId="{58297707-1FFD-453A-9E6F-7B37DD713AE8}" srcOrd="1" destOrd="0" presId="urn:microsoft.com/office/officeart/2005/8/layout/orgChart1"/>
    <dgm:cxn modelId="{707F55B7-FC64-47EA-ABA6-ABEAAF1E84AD}" type="presParOf" srcId="{58297707-1FFD-453A-9E6F-7B37DD713AE8}" destId="{1355F793-2E35-49FB-9AA3-109596717DE7}" srcOrd="0" destOrd="0" presId="urn:microsoft.com/office/officeart/2005/8/layout/orgChart1"/>
    <dgm:cxn modelId="{D4841ABB-4B22-40FA-A3A1-C5BB6991C61C}" type="presParOf" srcId="{58297707-1FFD-453A-9E6F-7B37DD713AE8}" destId="{BC06E43A-8528-4460-985D-0910607E9D0D}" srcOrd="1" destOrd="0" presId="urn:microsoft.com/office/officeart/2005/8/layout/orgChart1"/>
    <dgm:cxn modelId="{FE540EDF-334E-40C6-9D59-1074BDB487BE}" type="presParOf" srcId="{BC06E43A-8528-4460-985D-0910607E9D0D}" destId="{2501C202-1DC7-4FA4-904A-604B4875E539}" srcOrd="0" destOrd="0" presId="urn:microsoft.com/office/officeart/2005/8/layout/orgChart1"/>
    <dgm:cxn modelId="{14B2E051-12FE-4B6A-8267-A830C11F4205}" type="presParOf" srcId="{2501C202-1DC7-4FA4-904A-604B4875E539}" destId="{43DFBC95-7579-4BEA-AD88-4460EAA095C2}" srcOrd="0" destOrd="0" presId="urn:microsoft.com/office/officeart/2005/8/layout/orgChart1"/>
    <dgm:cxn modelId="{887E42DB-90EF-4501-8D04-FBF178034C6E}" type="presParOf" srcId="{2501C202-1DC7-4FA4-904A-604B4875E539}" destId="{E9331647-A01B-4079-860F-688DAB7734F9}" srcOrd="1" destOrd="0" presId="urn:microsoft.com/office/officeart/2005/8/layout/orgChart1"/>
    <dgm:cxn modelId="{86280374-5EB8-45FF-8784-FDBB986BF565}" type="presParOf" srcId="{BC06E43A-8528-4460-985D-0910607E9D0D}" destId="{26F85522-D10C-40DF-86FC-3D0B94C9CC9E}" srcOrd="1" destOrd="0" presId="urn:microsoft.com/office/officeart/2005/8/layout/orgChart1"/>
    <dgm:cxn modelId="{C0D0B822-0D8E-4A5D-BC7B-D8657C3B7842}" type="presParOf" srcId="{BC06E43A-8528-4460-985D-0910607E9D0D}" destId="{5B0B2C08-C08E-4C6C-8DC2-AE6F010874EB}" srcOrd="2" destOrd="0" presId="urn:microsoft.com/office/officeart/2005/8/layout/orgChart1"/>
    <dgm:cxn modelId="{B91801C7-1D11-41BA-AF29-8DAAEF2C72F3}" type="presParOf" srcId="{58297707-1FFD-453A-9E6F-7B37DD713AE8}" destId="{B35806A9-9D3D-42D9-A84D-7F36CF7039F7}" srcOrd="2" destOrd="0" presId="urn:microsoft.com/office/officeart/2005/8/layout/orgChart1"/>
    <dgm:cxn modelId="{722037E9-E740-4469-94CF-9A4DD98C724D}" type="presParOf" srcId="{58297707-1FFD-453A-9E6F-7B37DD713AE8}" destId="{40E01DFB-3D4B-4B6C-926B-4476D35B8A44}" srcOrd="3" destOrd="0" presId="urn:microsoft.com/office/officeart/2005/8/layout/orgChart1"/>
    <dgm:cxn modelId="{716B66A9-C6AF-40DD-889E-8CFEA4F50205}" type="presParOf" srcId="{40E01DFB-3D4B-4B6C-926B-4476D35B8A44}" destId="{43BBBD86-8042-4C64-94D2-D0B759C013D1}" srcOrd="0" destOrd="0" presId="urn:microsoft.com/office/officeart/2005/8/layout/orgChart1"/>
    <dgm:cxn modelId="{80811F71-BD04-494A-B74F-65CEB0CBD0DF}" type="presParOf" srcId="{43BBBD86-8042-4C64-94D2-D0B759C013D1}" destId="{987609CF-7844-45C1-B65A-BD3A9A9FA367}" srcOrd="0" destOrd="0" presId="urn:microsoft.com/office/officeart/2005/8/layout/orgChart1"/>
    <dgm:cxn modelId="{CDF62689-70B1-41C2-91A6-50E0EDD2E06B}" type="presParOf" srcId="{43BBBD86-8042-4C64-94D2-D0B759C013D1}" destId="{9148E3A1-462C-4E28-869E-307A82D3C528}" srcOrd="1" destOrd="0" presId="urn:microsoft.com/office/officeart/2005/8/layout/orgChart1"/>
    <dgm:cxn modelId="{D638619E-DA03-4C9D-81F8-5BD746EA8DE7}" type="presParOf" srcId="{40E01DFB-3D4B-4B6C-926B-4476D35B8A44}" destId="{07B56853-EECC-466D-BCAB-143DA817B459}" srcOrd="1" destOrd="0" presId="urn:microsoft.com/office/officeart/2005/8/layout/orgChart1"/>
    <dgm:cxn modelId="{8AEF0625-056B-40B0-BAFF-AE18D6770211}" type="presParOf" srcId="{40E01DFB-3D4B-4B6C-926B-4476D35B8A44}" destId="{31A45310-F412-4733-8272-5D19B0E86670}" srcOrd="2" destOrd="0" presId="urn:microsoft.com/office/officeart/2005/8/layout/orgChart1"/>
    <dgm:cxn modelId="{54780F8D-91AE-4503-A592-F8EF4B15F796}" type="presParOf" srcId="{FB6BC3EB-3FD7-47B9-BC32-89F43F8CBDFC}" destId="{D67C5818-9F0F-46E5-9901-427A60159008}"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6AAA3D-BCCA-494F-B9D1-C02A28FBBEE1}" type="doc">
      <dgm:prSet loTypeId="urn:microsoft.com/office/officeart/2005/8/layout/equation1" loCatId="process" qsTypeId="urn:microsoft.com/office/officeart/2005/8/quickstyle/simple1" qsCatId="simple" csTypeId="urn:microsoft.com/office/officeart/2005/8/colors/accent1_1" csCatId="accent1" phldr="1"/>
      <dgm:spPr/>
    </dgm:pt>
    <dgm:pt modelId="{970E3D81-FD2B-4776-B4CB-FEDE74B0528C}">
      <dgm:prSet phldrT="[Text]"/>
      <dgm:spPr/>
      <dgm:t>
        <a:bodyPr/>
        <a:lstStyle/>
        <a:p>
          <a:r>
            <a:rPr lang="sr-Cyrl-RS" dirty="0"/>
            <a:t>Принос без ризика</a:t>
          </a:r>
          <a:endParaRPr lang="en-US" dirty="0"/>
        </a:p>
      </dgm:t>
    </dgm:pt>
    <dgm:pt modelId="{813750C5-7292-4F1A-8CE8-E5F8D5978286}" type="parTrans" cxnId="{0CD750BE-28C7-40F1-A656-DD5CA89120F0}">
      <dgm:prSet/>
      <dgm:spPr/>
      <dgm:t>
        <a:bodyPr/>
        <a:lstStyle/>
        <a:p>
          <a:endParaRPr lang="en-US"/>
        </a:p>
      </dgm:t>
    </dgm:pt>
    <dgm:pt modelId="{68D51A99-F3E4-46B8-81B0-0A78B2F26D92}" type="sibTrans" cxnId="{0CD750BE-28C7-40F1-A656-DD5CA89120F0}">
      <dgm:prSet/>
      <dgm:spPr/>
      <dgm:t>
        <a:bodyPr/>
        <a:lstStyle/>
        <a:p>
          <a:endParaRPr lang="en-US"/>
        </a:p>
      </dgm:t>
    </dgm:pt>
    <dgm:pt modelId="{6E5496D2-B2E0-4D46-AC10-44A1A2980C0C}">
      <dgm:prSet phldrT="[Text]"/>
      <dgm:spPr/>
      <dgm:t>
        <a:bodyPr/>
        <a:lstStyle/>
        <a:p>
          <a:r>
            <a:rPr lang="sr-Cyrl-RS" dirty="0"/>
            <a:t>Премија на ризик</a:t>
          </a:r>
          <a:endParaRPr lang="en-US" dirty="0"/>
        </a:p>
      </dgm:t>
    </dgm:pt>
    <dgm:pt modelId="{12FA5901-3ED5-45A4-8E82-ADC79BA0AA5E}" type="parTrans" cxnId="{A4660721-76C8-4BC8-BA05-64F7E6D3BC63}">
      <dgm:prSet/>
      <dgm:spPr/>
      <dgm:t>
        <a:bodyPr/>
        <a:lstStyle/>
        <a:p>
          <a:endParaRPr lang="en-US"/>
        </a:p>
      </dgm:t>
    </dgm:pt>
    <dgm:pt modelId="{9949288E-347E-4561-8390-9BEE48F4F75E}" type="sibTrans" cxnId="{A4660721-76C8-4BC8-BA05-64F7E6D3BC63}">
      <dgm:prSet/>
      <dgm:spPr/>
      <dgm:t>
        <a:bodyPr/>
        <a:lstStyle/>
        <a:p>
          <a:endParaRPr lang="en-US"/>
        </a:p>
      </dgm:t>
    </dgm:pt>
    <dgm:pt modelId="{3B5F4849-9B50-4A22-A847-150494C7776D}">
      <dgm:prSet phldrT="[Text]"/>
      <dgm:spPr/>
      <dgm:t>
        <a:bodyPr/>
        <a:lstStyle/>
        <a:p>
          <a:r>
            <a:rPr lang="sr-Cyrl-RS" dirty="0"/>
            <a:t>Захтевана стопа приноса</a:t>
          </a:r>
          <a:endParaRPr lang="en-US" dirty="0"/>
        </a:p>
      </dgm:t>
    </dgm:pt>
    <dgm:pt modelId="{FAC696FC-3A12-436B-925C-798D26574F9C}" type="parTrans" cxnId="{10621DAC-F7DE-4C26-9E24-14D7B3A4C3EC}">
      <dgm:prSet/>
      <dgm:spPr/>
      <dgm:t>
        <a:bodyPr/>
        <a:lstStyle/>
        <a:p>
          <a:endParaRPr lang="en-US"/>
        </a:p>
      </dgm:t>
    </dgm:pt>
    <dgm:pt modelId="{7F97379E-D2A7-485E-A9F2-C5CD61829846}" type="sibTrans" cxnId="{10621DAC-F7DE-4C26-9E24-14D7B3A4C3EC}">
      <dgm:prSet/>
      <dgm:spPr/>
      <dgm:t>
        <a:bodyPr/>
        <a:lstStyle/>
        <a:p>
          <a:endParaRPr lang="en-US"/>
        </a:p>
      </dgm:t>
    </dgm:pt>
    <dgm:pt modelId="{8F9D9852-DFBE-45DA-BFB9-DBD59A980E4B}" type="pres">
      <dgm:prSet presAssocID="{CE6AAA3D-BCCA-494F-B9D1-C02A28FBBEE1}" presName="linearFlow" presStyleCnt="0">
        <dgm:presLayoutVars>
          <dgm:dir/>
          <dgm:resizeHandles val="exact"/>
        </dgm:presLayoutVars>
      </dgm:prSet>
      <dgm:spPr/>
    </dgm:pt>
    <dgm:pt modelId="{7B554674-52DF-4A3D-9970-A07910EC22F5}" type="pres">
      <dgm:prSet presAssocID="{970E3D81-FD2B-4776-B4CB-FEDE74B0528C}" presName="node" presStyleLbl="node1" presStyleIdx="0" presStyleCnt="3">
        <dgm:presLayoutVars>
          <dgm:bulletEnabled val="1"/>
        </dgm:presLayoutVars>
      </dgm:prSet>
      <dgm:spPr/>
    </dgm:pt>
    <dgm:pt modelId="{0DFCDE86-0AE8-49B7-8A86-806BDEFA2F52}" type="pres">
      <dgm:prSet presAssocID="{68D51A99-F3E4-46B8-81B0-0A78B2F26D92}" presName="spacerL" presStyleCnt="0"/>
      <dgm:spPr/>
    </dgm:pt>
    <dgm:pt modelId="{057F551E-6B23-4DE2-80D1-A543778F551C}" type="pres">
      <dgm:prSet presAssocID="{68D51A99-F3E4-46B8-81B0-0A78B2F26D92}" presName="sibTrans" presStyleLbl="sibTrans2D1" presStyleIdx="0" presStyleCnt="2"/>
      <dgm:spPr/>
    </dgm:pt>
    <dgm:pt modelId="{C10A0D69-8604-450B-89FA-548EB19E629C}" type="pres">
      <dgm:prSet presAssocID="{68D51A99-F3E4-46B8-81B0-0A78B2F26D92}" presName="spacerR" presStyleCnt="0"/>
      <dgm:spPr/>
    </dgm:pt>
    <dgm:pt modelId="{82458685-ECF2-4AA9-87B7-D44E1EFF902D}" type="pres">
      <dgm:prSet presAssocID="{6E5496D2-B2E0-4D46-AC10-44A1A2980C0C}" presName="node" presStyleLbl="node1" presStyleIdx="1" presStyleCnt="3">
        <dgm:presLayoutVars>
          <dgm:bulletEnabled val="1"/>
        </dgm:presLayoutVars>
      </dgm:prSet>
      <dgm:spPr/>
    </dgm:pt>
    <dgm:pt modelId="{E8D672C2-770A-4BD8-89BA-D45FB1D30158}" type="pres">
      <dgm:prSet presAssocID="{9949288E-347E-4561-8390-9BEE48F4F75E}" presName="spacerL" presStyleCnt="0"/>
      <dgm:spPr/>
    </dgm:pt>
    <dgm:pt modelId="{EA534F04-DCB8-42F7-87BD-F800829DE958}" type="pres">
      <dgm:prSet presAssocID="{9949288E-347E-4561-8390-9BEE48F4F75E}" presName="sibTrans" presStyleLbl="sibTrans2D1" presStyleIdx="1" presStyleCnt="2"/>
      <dgm:spPr/>
    </dgm:pt>
    <dgm:pt modelId="{CB1746A3-1949-409D-BD09-EF636BBE878E}" type="pres">
      <dgm:prSet presAssocID="{9949288E-347E-4561-8390-9BEE48F4F75E}" presName="spacerR" presStyleCnt="0"/>
      <dgm:spPr/>
    </dgm:pt>
    <dgm:pt modelId="{E42D9DE0-0EB2-4886-ABD5-0F581A6D615F}" type="pres">
      <dgm:prSet presAssocID="{3B5F4849-9B50-4A22-A847-150494C7776D}" presName="node" presStyleLbl="node1" presStyleIdx="2" presStyleCnt="3">
        <dgm:presLayoutVars>
          <dgm:bulletEnabled val="1"/>
        </dgm:presLayoutVars>
      </dgm:prSet>
      <dgm:spPr/>
    </dgm:pt>
  </dgm:ptLst>
  <dgm:cxnLst>
    <dgm:cxn modelId="{A4660721-76C8-4BC8-BA05-64F7E6D3BC63}" srcId="{CE6AAA3D-BCCA-494F-B9D1-C02A28FBBEE1}" destId="{6E5496D2-B2E0-4D46-AC10-44A1A2980C0C}" srcOrd="1" destOrd="0" parTransId="{12FA5901-3ED5-45A4-8E82-ADC79BA0AA5E}" sibTransId="{9949288E-347E-4561-8390-9BEE48F4F75E}"/>
    <dgm:cxn modelId="{5B6BC72A-A0C1-4192-BA74-D1A76EA57EAD}" type="presOf" srcId="{970E3D81-FD2B-4776-B4CB-FEDE74B0528C}" destId="{7B554674-52DF-4A3D-9970-A07910EC22F5}" srcOrd="0" destOrd="0" presId="urn:microsoft.com/office/officeart/2005/8/layout/equation1"/>
    <dgm:cxn modelId="{810CF238-EDCF-482D-B7A2-B69AFEAC7183}" type="presOf" srcId="{6E5496D2-B2E0-4D46-AC10-44A1A2980C0C}" destId="{82458685-ECF2-4AA9-87B7-D44E1EFF902D}" srcOrd="0" destOrd="0" presId="urn:microsoft.com/office/officeart/2005/8/layout/equation1"/>
    <dgm:cxn modelId="{49C5765C-D55A-4B96-ACDA-755FB7EAD300}" type="presOf" srcId="{68D51A99-F3E4-46B8-81B0-0A78B2F26D92}" destId="{057F551E-6B23-4DE2-80D1-A543778F551C}" srcOrd="0" destOrd="0" presId="urn:microsoft.com/office/officeart/2005/8/layout/equation1"/>
    <dgm:cxn modelId="{CAE3D961-EDD9-4D47-A699-127221CF3CFD}" type="presOf" srcId="{3B5F4849-9B50-4A22-A847-150494C7776D}" destId="{E42D9DE0-0EB2-4886-ABD5-0F581A6D615F}" srcOrd="0" destOrd="0" presId="urn:microsoft.com/office/officeart/2005/8/layout/equation1"/>
    <dgm:cxn modelId="{7507D075-922B-461A-A08E-AEF7FB69AC0B}" type="presOf" srcId="{CE6AAA3D-BCCA-494F-B9D1-C02A28FBBEE1}" destId="{8F9D9852-DFBE-45DA-BFB9-DBD59A980E4B}" srcOrd="0" destOrd="0" presId="urn:microsoft.com/office/officeart/2005/8/layout/equation1"/>
    <dgm:cxn modelId="{D4BD21A4-DB53-436E-9F59-594BB2EDBFF5}" type="presOf" srcId="{9949288E-347E-4561-8390-9BEE48F4F75E}" destId="{EA534F04-DCB8-42F7-87BD-F800829DE958}" srcOrd="0" destOrd="0" presId="urn:microsoft.com/office/officeart/2005/8/layout/equation1"/>
    <dgm:cxn modelId="{10621DAC-F7DE-4C26-9E24-14D7B3A4C3EC}" srcId="{CE6AAA3D-BCCA-494F-B9D1-C02A28FBBEE1}" destId="{3B5F4849-9B50-4A22-A847-150494C7776D}" srcOrd="2" destOrd="0" parTransId="{FAC696FC-3A12-436B-925C-798D26574F9C}" sibTransId="{7F97379E-D2A7-485E-A9F2-C5CD61829846}"/>
    <dgm:cxn modelId="{0CD750BE-28C7-40F1-A656-DD5CA89120F0}" srcId="{CE6AAA3D-BCCA-494F-B9D1-C02A28FBBEE1}" destId="{970E3D81-FD2B-4776-B4CB-FEDE74B0528C}" srcOrd="0" destOrd="0" parTransId="{813750C5-7292-4F1A-8CE8-E5F8D5978286}" sibTransId="{68D51A99-F3E4-46B8-81B0-0A78B2F26D92}"/>
    <dgm:cxn modelId="{BAE295F5-B509-42C3-8AAB-E523153C2F42}" type="presParOf" srcId="{8F9D9852-DFBE-45DA-BFB9-DBD59A980E4B}" destId="{7B554674-52DF-4A3D-9970-A07910EC22F5}" srcOrd="0" destOrd="0" presId="urn:microsoft.com/office/officeart/2005/8/layout/equation1"/>
    <dgm:cxn modelId="{9BFADEBC-C7DD-4190-A015-874B4F6E578D}" type="presParOf" srcId="{8F9D9852-DFBE-45DA-BFB9-DBD59A980E4B}" destId="{0DFCDE86-0AE8-49B7-8A86-806BDEFA2F52}" srcOrd="1" destOrd="0" presId="urn:microsoft.com/office/officeart/2005/8/layout/equation1"/>
    <dgm:cxn modelId="{8E9FFBB3-FA12-4BC5-993D-5E3B661F1D9B}" type="presParOf" srcId="{8F9D9852-DFBE-45DA-BFB9-DBD59A980E4B}" destId="{057F551E-6B23-4DE2-80D1-A543778F551C}" srcOrd="2" destOrd="0" presId="urn:microsoft.com/office/officeart/2005/8/layout/equation1"/>
    <dgm:cxn modelId="{5EBDF6E1-A794-49D6-B5C4-1117DCFFE453}" type="presParOf" srcId="{8F9D9852-DFBE-45DA-BFB9-DBD59A980E4B}" destId="{C10A0D69-8604-450B-89FA-548EB19E629C}" srcOrd="3" destOrd="0" presId="urn:microsoft.com/office/officeart/2005/8/layout/equation1"/>
    <dgm:cxn modelId="{97C868E8-54D4-488B-B75A-60664B41DB56}" type="presParOf" srcId="{8F9D9852-DFBE-45DA-BFB9-DBD59A980E4B}" destId="{82458685-ECF2-4AA9-87B7-D44E1EFF902D}" srcOrd="4" destOrd="0" presId="urn:microsoft.com/office/officeart/2005/8/layout/equation1"/>
    <dgm:cxn modelId="{B3A27108-391F-44D4-965C-AA29FF36366D}" type="presParOf" srcId="{8F9D9852-DFBE-45DA-BFB9-DBD59A980E4B}" destId="{E8D672C2-770A-4BD8-89BA-D45FB1D30158}" srcOrd="5" destOrd="0" presId="urn:microsoft.com/office/officeart/2005/8/layout/equation1"/>
    <dgm:cxn modelId="{170CD205-400D-43F8-B1AD-186C52ABB9ED}" type="presParOf" srcId="{8F9D9852-DFBE-45DA-BFB9-DBD59A980E4B}" destId="{EA534F04-DCB8-42F7-87BD-F800829DE958}" srcOrd="6" destOrd="0" presId="urn:microsoft.com/office/officeart/2005/8/layout/equation1"/>
    <dgm:cxn modelId="{BF4AF620-DC0C-4EDD-8CD8-90A549F42BC0}" type="presParOf" srcId="{8F9D9852-DFBE-45DA-BFB9-DBD59A980E4B}" destId="{CB1746A3-1949-409D-BD09-EF636BBE878E}" srcOrd="7" destOrd="0" presId="urn:microsoft.com/office/officeart/2005/8/layout/equation1"/>
    <dgm:cxn modelId="{755334DC-CD43-40DD-996F-FEB0A64DDC97}" type="presParOf" srcId="{8F9D9852-DFBE-45DA-BFB9-DBD59A980E4B}" destId="{E42D9DE0-0EB2-4886-ABD5-0F581A6D615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3ACE75-2063-4182-A57D-7C96A5E90D6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16A7614F-8E4A-475E-874B-44FA266729A9}">
      <dgm:prSet phldrT="[Text]"/>
      <dgm:spPr/>
      <dgm:t>
        <a:bodyPr/>
        <a:lstStyle/>
        <a:p>
          <a:r>
            <a:rPr lang="sr-Cyrl-RS" b="0" dirty="0"/>
            <a:t>Слободни новчани ток (</a:t>
          </a:r>
          <a:r>
            <a:rPr lang="en-US" b="0" dirty="0"/>
            <a:t>Free Cash Flow</a:t>
          </a:r>
          <a:r>
            <a:rPr lang="en-GB" b="0" dirty="0"/>
            <a:t>)</a:t>
          </a:r>
          <a:endParaRPr lang="en-US" b="0" dirty="0"/>
        </a:p>
      </dgm:t>
    </dgm:pt>
    <dgm:pt modelId="{4CFBC799-CEA7-43E4-970D-FBAC93971EE9}" type="parTrans" cxnId="{C69DC23C-4A89-4DB4-96D0-CDD3B01113E8}">
      <dgm:prSet/>
      <dgm:spPr/>
      <dgm:t>
        <a:bodyPr/>
        <a:lstStyle/>
        <a:p>
          <a:endParaRPr lang="en-US" b="0"/>
        </a:p>
      </dgm:t>
    </dgm:pt>
    <dgm:pt modelId="{5C798124-A2EA-4A3C-A523-463C9BECBA2B}" type="sibTrans" cxnId="{C69DC23C-4A89-4DB4-96D0-CDD3B01113E8}">
      <dgm:prSet/>
      <dgm:spPr/>
      <dgm:t>
        <a:bodyPr/>
        <a:lstStyle/>
        <a:p>
          <a:endParaRPr lang="en-US" b="0"/>
        </a:p>
      </dgm:t>
    </dgm:pt>
    <dgm:pt modelId="{3559F46A-930E-425E-AF10-9103B59B0811}">
      <dgm:prSet phldrT="[Text]"/>
      <dgm:spPr/>
      <dgm:t>
        <a:bodyPr/>
        <a:lstStyle/>
        <a:p>
          <a:r>
            <a:rPr lang="sr-Cyrl-RS" b="0" dirty="0"/>
            <a:t>Пондерисани просечни трошак капитала (</a:t>
          </a:r>
          <a:r>
            <a:rPr lang="en-US" b="0" dirty="0"/>
            <a:t>Weighted average cost of capital </a:t>
          </a:r>
          <a:r>
            <a:rPr lang="sr-Cyrl-RS" b="0" dirty="0"/>
            <a:t>– </a:t>
          </a:r>
          <a:r>
            <a:rPr lang="sr-Latn-RS" b="0" dirty="0"/>
            <a:t>WACC</a:t>
          </a:r>
          <a:r>
            <a:rPr lang="sr-Cyrl-RS" b="0" dirty="0"/>
            <a:t>)</a:t>
          </a:r>
          <a:endParaRPr lang="en-US" b="0" dirty="0"/>
        </a:p>
      </dgm:t>
    </dgm:pt>
    <dgm:pt modelId="{D1A792E9-2BF9-48A5-9AC9-4B0B45BFB328}" type="parTrans" cxnId="{1B7B8219-63C3-4158-83F6-FBF58779F667}">
      <dgm:prSet/>
      <dgm:spPr/>
      <dgm:t>
        <a:bodyPr/>
        <a:lstStyle/>
        <a:p>
          <a:endParaRPr lang="en-US" b="0"/>
        </a:p>
      </dgm:t>
    </dgm:pt>
    <dgm:pt modelId="{D69A3747-E603-454D-B973-D9F4C7F00C16}" type="sibTrans" cxnId="{1B7B8219-63C3-4158-83F6-FBF58779F667}">
      <dgm:prSet/>
      <dgm:spPr/>
      <dgm:t>
        <a:bodyPr/>
        <a:lstStyle/>
        <a:p>
          <a:endParaRPr lang="en-US" b="0"/>
        </a:p>
      </dgm:t>
    </dgm:pt>
    <dgm:pt modelId="{F702A5E3-E4FA-446F-8B79-7C3E8BE26EBB}">
      <dgm:prSet phldrT="[Text]"/>
      <dgm:spPr/>
      <dgm:t>
        <a:bodyPr/>
        <a:lstStyle/>
        <a:p>
          <a:r>
            <a:rPr lang="sr-Cyrl-RS" b="0" dirty="0"/>
            <a:t>Резидуална вредност</a:t>
          </a:r>
          <a:endParaRPr lang="en-US" b="0" dirty="0"/>
        </a:p>
      </dgm:t>
    </dgm:pt>
    <dgm:pt modelId="{E10DF21A-C1B4-47E6-AB3C-2C3D20C9EDF3}" type="parTrans" cxnId="{829C3005-C20B-4928-8510-BB0AB84E90A6}">
      <dgm:prSet/>
      <dgm:spPr/>
      <dgm:t>
        <a:bodyPr/>
        <a:lstStyle/>
        <a:p>
          <a:endParaRPr lang="en-US" b="0"/>
        </a:p>
      </dgm:t>
    </dgm:pt>
    <dgm:pt modelId="{639FDDFF-9761-4F66-9B92-842F22539019}" type="sibTrans" cxnId="{829C3005-C20B-4928-8510-BB0AB84E90A6}">
      <dgm:prSet/>
      <dgm:spPr/>
      <dgm:t>
        <a:bodyPr/>
        <a:lstStyle/>
        <a:p>
          <a:endParaRPr lang="en-US" b="0"/>
        </a:p>
      </dgm:t>
    </dgm:pt>
    <dgm:pt modelId="{672F6DF0-3D89-4193-BE9D-1887A68DCD05}" type="pres">
      <dgm:prSet presAssocID="{E13ACE75-2063-4182-A57D-7C96A5E90D6C}" presName="diagram" presStyleCnt="0">
        <dgm:presLayoutVars>
          <dgm:dir/>
          <dgm:resizeHandles val="exact"/>
        </dgm:presLayoutVars>
      </dgm:prSet>
      <dgm:spPr/>
    </dgm:pt>
    <dgm:pt modelId="{499C399C-E25B-4DBA-AB1C-BE803404B19E}" type="pres">
      <dgm:prSet presAssocID="{16A7614F-8E4A-475E-874B-44FA266729A9}" presName="node" presStyleLbl="node1" presStyleIdx="0" presStyleCnt="3">
        <dgm:presLayoutVars>
          <dgm:bulletEnabled val="1"/>
        </dgm:presLayoutVars>
      </dgm:prSet>
      <dgm:spPr/>
    </dgm:pt>
    <dgm:pt modelId="{54C06B45-6699-4C5F-AC8D-65DF1D9393B6}" type="pres">
      <dgm:prSet presAssocID="{5C798124-A2EA-4A3C-A523-463C9BECBA2B}" presName="sibTrans" presStyleCnt="0"/>
      <dgm:spPr/>
    </dgm:pt>
    <dgm:pt modelId="{E8F6CAE7-3350-4036-9E49-E1B24059A448}" type="pres">
      <dgm:prSet presAssocID="{3559F46A-930E-425E-AF10-9103B59B0811}" presName="node" presStyleLbl="node1" presStyleIdx="1" presStyleCnt="3">
        <dgm:presLayoutVars>
          <dgm:bulletEnabled val="1"/>
        </dgm:presLayoutVars>
      </dgm:prSet>
      <dgm:spPr/>
    </dgm:pt>
    <dgm:pt modelId="{291C0FEF-428E-4E5F-B42B-B26D52DA97EC}" type="pres">
      <dgm:prSet presAssocID="{D69A3747-E603-454D-B973-D9F4C7F00C16}" presName="sibTrans" presStyleCnt="0"/>
      <dgm:spPr/>
    </dgm:pt>
    <dgm:pt modelId="{8A85E23F-7307-4266-AC41-2C9310FB6A4F}" type="pres">
      <dgm:prSet presAssocID="{F702A5E3-E4FA-446F-8B79-7C3E8BE26EBB}" presName="node" presStyleLbl="node1" presStyleIdx="2" presStyleCnt="3">
        <dgm:presLayoutVars>
          <dgm:bulletEnabled val="1"/>
        </dgm:presLayoutVars>
      </dgm:prSet>
      <dgm:spPr/>
    </dgm:pt>
  </dgm:ptLst>
  <dgm:cxnLst>
    <dgm:cxn modelId="{9E085A00-9F1F-46EC-8016-FAD707C23DD2}" type="presOf" srcId="{16A7614F-8E4A-475E-874B-44FA266729A9}" destId="{499C399C-E25B-4DBA-AB1C-BE803404B19E}" srcOrd="0" destOrd="0" presId="urn:microsoft.com/office/officeart/2005/8/layout/default"/>
    <dgm:cxn modelId="{829C3005-C20B-4928-8510-BB0AB84E90A6}" srcId="{E13ACE75-2063-4182-A57D-7C96A5E90D6C}" destId="{F702A5E3-E4FA-446F-8B79-7C3E8BE26EBB}" srcOrd="2" destOrd="0" parTransId="{E10DF21A-C1B4-47E6-AB3C-2C3D20C9EDF3}" sibTransId="{639FDDFF-9761-4F66-9B92-842F22539019}"/>
    <dgm:cxn modelId="{DC424B11-FE0C-4518-9B2C-C9775879C8DD}" type="presOf" srcId="{3559F46A-930E-425E-AF10-9103B59B0811}" destId="{E8F6CAE7-3350-4036-9E49-E1B24059A448}" srcOrd="0" destOrd="0" presId="urn:microsoft.com/office/officeart/2005/8/layout/default"/>
    <dgm:cxn modelId="{1B7B8219-63C3-4158-83F6-FBF58779F667}" srcId="{E13ACE75-2063-4182-A57D-7C96A5E90D6C}" destId="{3559F46A-930E-425E-AF10-9103B59B0811}" srcOrd="1" destOrd="0" parTransId="{D1A792E9-2BF9-48A5-9AC9-4B0B45BFB328}" sibTransId="{D69A3747-E603-454D-B973-D9F4C7F00C16}"/>
    <dgm:cxn modelId="{C69DC23C-4A89-4DB4-96D0-CDD3B01113E8}" srcId="{E13ACE75-2063-4182-A57D-7C96A5E90D6C}" destId="{16A7614F-8E4A-475E-874B-44FA266729A9}" srcOrd="0" destOrd="0" parTransId="{4CFBC799-CEA7-43E4-970D-FBAC93971EE9}" sibTransId="{5C798124-A2EA-4A3C-A523-463C9BECBA2B}"/>
    <dgm:cxn modelId="{F97EDD86-0B81-4712-AD61-FE0C348A8BA9}" type="presOf" srcId="{E13ACE75-2063-4182-A57D-7C96A5E90D6C}" destId="{672F6DF0-3D89-4193-BE9D-1887A68DCD05}" srcOrd="0" destOrd="0" presId="urn:microsoft.com/office/officeart/2005/8/layout/default"/>
    <dgm:cxn modelId="{5D98B187-2BAA-4BE5-AE67-F617C3A94F23}" type="presOf" srcId="{F702A5E3-E4FA-446F-8B79-7C3E8BE26EBB}" destId="{8A85E23F-7307-4266-AC41-2C9310FB6A4F}" srcOrd="0" destOrd="0" presId="urn:microsoft.com/office/officeart/2005/8/layout/default"/>
    <dgm:cxn modelId="{6AC1BC6F-E8C4-4F7F-9B4E-D520B57FEE68}" type="presParOf" srcId="{672F6DF0-3D89-4193-BE9D-1887A68DCD05}" destId="{499C399C-E25B-4DBA-AB1C-BE803404B19E}" srcOrd="0" destOrd="0" presId="urn:microsoft.com/office/officeart/2005/8/layout/default"/>
    <dgm:cxn modelId="{BDDFA1A8-9040-4CB8-BDE0-4AB8312E8B78}" type="presParOf" srcId="{672F6DF0-3D89-4193-BE9D-1887A68DCD05}" destId="{54C06B45-6699-4C5F-AC8D-65DF1D9393B6}" srcOrd="1" destOrd="0" presId="urn:microsoft.com/office/officeart/2005/8/layout/default"/>
    <dgm:cxn modelId="{F0807561-B1D9-48F5-861C-FE83BBD5E06C}" type="presParOf" srcId="{672F6DF0-3D89-4193-BE9D-1887A68DCD05}" destId="{E8F6CAE7-3350-4036-9E49-E1B24059A448}" srcOrd="2" destOrd="0" presId="urn:microsoft.com/office/officeart/2005/8/layout/default"/>
    <dgm:cxn modelId="{7DDCA039-9515-4A15-9B83-3FE9A0DE50F9}" type="presParOf" srcId="{672F6DF0-3D89-4193-BE9D-1887A68DCD05}" destId="{291C0FEF-428E-4E5F-B42B-B26D52DA97EC}" srcOrd="3" destOrd="0" presId="urn:microsoft.com/office/officeart/2005/8/layout/default"/>
    <dgm:cxn modelId="{96F4BCD0-EC7D-4ADE-AE2B-D95C6458A7CD}" type="presParOf" srcId="{672F6DF0-3D89-4193-BE9D-1887A68DCD05}" destId="{8A85E23F-7307-4266-AC41-2C9310FB6A4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06A9-9D3D-42D9-A84D-7F36CF7039F7}">
      <dsp:nvSpPr>
        <dsp:cNvPr id="0" name=""/>
        <dsp:cNvSpPr/>
      </dsp:nvSpPr>
      <dsp:spPr>
        <a:xfrm>
          <a:off x="1631950" y="1904519"/>
          <a:ext cx="893080" cy="309994"/>
        </a:xfrm>
        <a:custGeom>
          <a:avLst/>
          <a:gdLst/>
          <a:ahLst/>
          <a:cxnLst/>
          <a:rect l="0" t="0" r="0" b="0"/>
          <a:pathLst>
            <a:path>
              <a:moveTo>
                <a:pt x="0" y="0"/>
              </a:moveTo>
              <a:lnTo>
                <a:pt x="0" y="154997"/>
              </a:lnTo>
              <a:lnTo>
                <a:pt x="893080" y="154997"/>
              </a:lnTo>
              <a:lnTo>
                <a:pt x="893080" y="3099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5F793-2E35-49FB-9AA3-109596717DE7}">
      <dsp:nvSpPr>
        <dsp:cNvPr id="0" name=""/>
        <dsp:cNvSpPr/>
      </dsp:nvSpPr>
      <dsp:spPr>
        <a:xfrm>
          <a:off x="738869" y="1904519"/>
          <a:ext cx="893080" cy="309994"/>
        </a:xfrm>
        <a:custGeom>
          <a:avLst/>
          <a:gdLst/>
          <a:ahLst/>
          <a:cxnLst/>
          <a:rect l="0" t="0" r="0" b="0"/>
          <a:pathLst>
            <a:path>
              <a:moveTo>
                <a:pt x="893080" y="0"/>
              </a:moveTo>
              <a:lnTo>
                <a:pt x="893080" y="154997"/>
              </a:lnTo>
              <a:lnTo>
                <a:pt x="0" y="154997"/>
              </a:lnTo>
              <a:lnTo>
                <a:pt x="0" y="3099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27F7-BCAA-4A9F-B3FC-8A0DFD9A2FDC}">
      <dsp:nvSpPr>
        <dsp:cNvPr id="0" name=""/>
        <dsp:cNvSpPr/>
      </dsp:nvSpPr>
      <dsp:spPr>
        <a:xfrm>
          <a:off x="893867" y="1166436"/>
          <a:ext cx="1476165" cy="738082"/>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r-Cyrl-RS" sz="1500" kern="1200"/>
            <a:t>Трошковни</a:t>
          </a:r>
        </a:p>
        <a:p>
          <a:pPr marL="0" lvl="0" indent="0" algn="ctr" defTabSz="666750">
            <a:lnSpc>
              <a:spcPct val="90000"/>
            </a:lnSpc>
            <a:spcBef>
              <a:spcPct val="0"/>
            </a:spcBef>
            <a:spcAft>
              <a:spcPct val="35000"/>
            </a:spcAft>
            <a:buNone/>
          </a:pPr>
          <a:r>
            <a:rPr lang="sr-Cyrl-RS" sz="1500" kern="1200"/>
            <a:t>Имовински приступ</a:t>
          </a:r>
          <a:endParaRPr lang="en-US" sz="1500" kern="1200" dirty="0"/>
        </a:p>
      </dsp:txBody>
      <dsp:txXfrm>
        <a:off x="893867" y="1166436"/>
        <a:ext cx="1476165" cy="738082"/>
      </dsp:txXfrm>
    </dsp:sp>
    <dsp:sp modelId="{43DFBC95-7579-4BEA-AD88-4460EAA095C2}">
      <dsp:nvSpPr>
        <dsp:cNvPr id="0" name=""/>
        <dsp:cNvSpPr/>
      </dsp:nvSpPr>
      <dsp:spPr>
        <a:xfrm>
          <a:off x="786" y="2214513"/>
          <a:ext cx="1476165" cy="738082"/>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r-Cyrl-RS" sz="1500" kern="1200"/>
            <a:t>Коригована књиговодствена вредност</a:t>
          </a:r>
          <a:endParaRPr lang="en-US" sz="1500" kern="1200" dirty="0"/>
        </a:p>
      </dsp:txBody>
      <dsp:txXfrm>
        <a:off x="786" y="2214513"/>
        <a:ext cx="1476165" cy="738082"/>
      </dsp:txXfrm>
    </dsp:sp>
    <dsp:sp modelId="{987609CF-7844-45C1-B65A-BD3A9A9FA367}">
      <dsp:nvSpPr>
        <dsp:cNvPr id="0" name=""/>
        <dsp:cNvSpPr/>
      </dsp:nvSpPr>
      <dsp:spPr>
        <a:xfrm>
          <a:off x="1786947" y="2214513"/>
          <a:ext cx="1476165" cy="738082"/>
        </a:xfrm>
        <a:prstGeom prst="rect">
          <a:avLst/>
        </a:prstGeom>
        <a:solidFill>
          <a:schemeClr val="bg2">
            <a:lumMod val="9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r-Cyrl-RS" sz="1500" kern="1200"/>
            <a:t>Трошкови замене</a:t>
          </a:r>
          <a:endParaRPr lang="en-US" sz="1500" kern="1200" dirty="0"/>
        </a:p>
      </dsp:txBody>
      <dsp:txXfrm>
        <a:off x="1786947" y="2214513"/>
        <a:ext cx="1476165" cy="738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06A9-9D3D-42D9-A84D-7F36CF7039F7}">
      <dsp:nvSpPr>
        <dsp:cNvPr id="0" name=""/>
        <dsp:cNvSpPr/>
      </dsp:nvSpPr>
      <dsp:spPr>
        <a:xfrm>
          <a:off x="1631950" y="1904519"/>
          <a:ext cx="893080" cy="309994"/>
        </a:xfrm>
        <a:custGeom>
          <a:avLst/>
          <a:gdLst/>
          <a:ahLst/>
          <a:cxnLst/>
          <a:rect l="0" t="0" r="0" b="0"/>
          <a:pathLst>
            <a:path>
              <a:moveTo>
                <a:pt x="0" y="0"/>
              </a:moveTo>
              <a:lnTo>
                <a:pt x="0" y="154997"/>
              </a:lnTo>
              <a:lnTo>
                <a:pt x="893080" y="154997"/>
              </a:lnTo>
              <a:lnTo>
                <a:pt x="893080" y="309994"/>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5F793-2E35-49FB-9AA3-109596717DE7}">
      <dsp:nvSpPr>
        <dsp:cNvPr id="0" name=""/>
        <dsp:cNvSpPr/>
      </dsp:nvSpPr>
      <dsp:spPr>
        <a:xfrm>
          <a:off x="738869" y="1904519"/>
          <a:ext cx="893080" cy="309994"/>
        </a:xfrm>
        <a:custGeom>
          <a:avLst/>
          <a:gdLst/>
          <a:ahLst/>
          <a:cxnLst/>
          <a:rect l="0" t="0" r="0" b="0"/>
          <a:pathLst>
            <a:path>
              <a:moveTo>
                <a:pt x="893080" y="0"/>
              </a:moveTo>
              <a:lnTo>
                <a:pt x="893080" y="154997"/>
              </a:lnTo>
              <a:lnTo>
                <a:pt x="0" y="154997"/>
              </a:lnTo>
              <a:lnTo>
                <a:pt x="0" y="309994"/>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27F7-BCAA-4A9F-B3FC-8A0DFD9A2FDC}">
      <dsp:nvSpPr>
        <dsp:cNvPr id="0" name=""/>
        <dsp:cNvSpPr/>
      </dsp:nvSpPr>
      <dsp:spPr>
        <a:xfrm>
          <a:off x="893867" y="1166436"/>
          <a:ext cx="1476165" cy="73808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r-Cyrl-RS" sz="1800" kern="1200"/>
            <a:t>Приносни приступ</a:t>
          </a:r>
          <a:endParaRPr lang="en-US" sz="1800" kern="1200" dirty="0"/>
        </a:p>
      </dsp:txBody>
      <dsp:txXfrm>
        <a:off x="893867" y="1166436"/>
        <a:ext cx="1476165" cy="738082"/>
      </dsp:txXfrm>
    </dsp:sp>
    <dsp:sp modelId="{43DFBC95-7579-4BEA-AD88-4460EAA095C2}">
      <dsp:nvSpPr>
        <dsp:cNvPr id="0" name=""/>
        <dsp:cNvSpPr/>
      </dsp:nvSpPr>
      <dsp:spPr>
        <a:xfrm>
          <a:off x="786" y="2214513"/>
          <a:ext cx="1476165" cy="73808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a:t>Метод кап.новчаних токова</a:t>
          </a:r>
          <a:endParaRPr lang="en-US" sz="1600" kern="1200" dirty="0"/>
        </a:p>
      </dsp:txBody>
      <dsp:txXfrm>
        <a:off x="786" y="2214513"/>
        <a:ext cx="1476165" cy="738082"/>
      </dsp:txXfrm>
    </dsp:sp>
    <dsp:sp modelId="{987609CF-7844-45C1-B65A-BD3A9A9FA367}">
      <dsp:nvSpPr>
        <dsp:cNvPr id="0" name=""/>
        <dsp:cNvSpPr/>
      </dsp:nvSpPr>
      <dsp:spPr>
        <a:xfrm>
          <a:off x="1786947" y="2214513"/>
          <a:ext cx="1476165" cy="738082"/>
        </a:xfrm>
        <a:prstGeom prst="rect">
          <a:avLst/>
        </a:prstGeom>
        <a:solidFill>
          <a:schemeClr val="bg2">
            <a:lumMod val="9000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r-Cyrl-RS" sz="1600" kern="1200"/>
            <a:t>Метод диск.новчаних токова</a:t>
          </a:r>
          <a:endParaRPr lang="en-US" sz="1600" kern="1200" dirty="0"/>
        </a:p>
      </dsp:txBody>
      <dsp:txXfrm>
        <a:off x="1786947" y="2214513"/>
        <a:ext cx="1476165" cy="738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06A9-9D3D-42D9-A84D-7F36CF7039F7}">
      <dsp:nvSpPr>
        <dsp:cNvPr id="0" name=""/>
        <dsp:cNvSpPr/>
      </dsp:nvSpPr>
      <dsp:spPr>
        <a:xfrm>
          <a:off x="1631950" y="1904519"/>
          <a:ext cx="893080" cy="309994"/>
        </a:xfrm>
        <a:custGeom>
          <a:avLst/>
          <a:gdLst/>
          <a:ahLst/>
          <a:cxnLst/>
          <a:rect l="0" t="0" r="0" b="0"/>
          <a:pathLst>
            <a:path>
              <a:moveTo>
                <a:pt x="0" y="0"/>
              </a:moveTo>
              <a:lnTo>
                <a:pt x="0" y="154997"/>
              </a:lnTo>
              <a:lnTo>
                <a:pt x="893080" y="154997"/>
              </a:lnTo>
              <a:lnTo>
                <a:pt x="893080" y="309994"/>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5F793-2E35-49FB-9AA3-109596717DE7}">
      <dsp:nvSpPr>
        <dsp:cNvPr id="0" name=""/>
        <dsp:cNvSpPr/>
      </dsp:nvSpPr>
      <dsp:spPr>
        <a:xfrm>
          <a:off x="738869" y="1904519"/>
          <a:ext cx="893080" cy="309994"/>
        </a:xfrm>
        <a:custGeom>
          <a:avLst/>
          <a:gdLst/>
          <a:ahLst/>
          <a:cxnLst/>
          <a:rect l="0" t="0" r="0" b="0"/>
          <a:pathLst>
            <a:path>
              <a:moveTo>
                <a:pt x="893080" y="0"/>
              </a:moveTo>
              <a:lnTo>
                <a:pt x="893080" y="154997"/>
              </a:lnTo>
              <a:lnTo>
                <a:pt x="0" y="154997"/>
              </a:lnTo>
              <a:lnTo>
                <a:pt x="0" y="309994"/>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27F7-BCAA-4A9F-B3FC-8A0DFD9A2FDC}">
      <dsp:nvSpPr>
        <dsp:cNvPr id="0" name=""/>
        <dsp:cNvSpPr/>
      </dsp:nvSpPr>
      <dsp:spPr>
        <a:xfrm>
          <a:off x="893867" y="1166436"/>
          <a:ext cx="1476165" cy="738082"/>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r-Cyrl-RS" sz="1800" kern="1200"/>
            <a:t>Тржишни приступ</a:t>
          </a:r>
          <a:endParaRPr lang="en-US" sz="1800" kern="1200" dirty="0"/>
        </a:p>
      </dsp:txBody>
      <dsp:txXfrm>
        <a:off x="893867" y="1166436"/>
        <a:ext cx="1476165" cy="738082"/>
      </dsp:txXfrm>
    </dsp:sp>
    <dsp:sp modelId="{43DFBC95-7579-4BEA-AD88-4460EAA095C2}">
      <dsp:nvSpPr>
        <dsp:cNvPr id="0" name=""/>
        <dsp:cNvSpPr/>
      </dsp:nvSpPr>
      <dsp:spPr>
        <a:xfrm>
          <a:off x="786" y="2214513"/>
          <a:ext cx="1476165" cy="738082"/>
        </a:xfrm>
        <a:prstGeom prst="rect">
          <a:avLst/>
        </a:prstGeom>
        <a:solidFill>
          <a:schemeClr val="bg2">
            <a:lumMod val="9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r-Cyrl-RS" sz="1700" kern="1200" dirty="0"/>
            <a:t>Метод упоредних компанија</a:t>
          </a:r>
          <a:endParaRPr lang="en-US" sz="1700" kern="1200" dirty="0"/>
        </a:p>
      </dsp:txBody>
      <dsp:txXfrm>
        <a:off x="786" y="2214513"/>
        <a:ext cx="1476165" cy="738082"/>
      </dsp:txXfrm>
    </dsp:sp>
    <dsp:sp modelId="{987609CF-7844-45C1-B65A-BD3A9A9FA367}">
      <dsp:nvSpPr>
        <dsp:cNvPr id="0" name=""/>
        <dsp:cNvSpPr/>
      </dsp:nvSpPr>
      <dsp:spPr>
        <a:xfrm>
          <a:off x="1786947" y="2214513"/>
          <a:ext cx="1476165" cy="738082"/>
        </a:xfrm>
        <a:prstGeom prst="rect">
          <a:avLst/>
        </a:prstGeom>
        <a:solidFill>
          <a:schemeClr val="bg2">
            <a:lumMod val="9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r-Cyrl-RS" sz="1700" kern="1200" dirty="0"/>
            <a:t>Метод упоредних трансакција</a:t>
          </a:r>
          <a:endParaRPr lang="en-US" sz="1700" kern="1200" dirty="0"/>
        </a:p>
      </dsp:txBody>
      <dsp:txXfrm>
        <a:off x="1786947" y="2214513"/>
        <a:ext cx="1476165" cy="738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54674-52DF-4A3D-9970-A07910EC22F5}">
      <dsp:nvSpPr>
        <dsp:cNvPr id="0" name=""/>
        <dsp:cNvSpPr/>
      </dsp:nvSpPr>
      <dsp:spPr>
        <a:xfrm>
          <a:off x="1811" y="967385"/>
          <a:ext cx="2401255" cy="2401255"/>
        </a:xfrm>
        <a:prstGeom prst="ellips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r-Cyrl-RS" sz="2700" kern="1200" dirty="0"/>
            <a:t>Принос без ризика</a:t>
          </a:r>
          <a:endParaRPr lang="en-US" sz="2700" kern="1200" dirty="0"/>
        </a:p>
      </dsp:txBody>
      <dsp:txXfrm>
        <a:off x="353467" y="1319041"/>
        <a:ext cx="1697943" cy="1697943"/>
      </dsp:txXfrm>
    </dsp:sp>
    <dsp:sp modelId="{057F551E-6B23-4DE2-80D1-A543778F551C}">
      <dsp:nvSpPr>
        <dsp:cNvPr id="0" name=""/>
        <dsp:cNvSpPr/>
      </dsp:nvSpPr>
      <dsp:spPr>
        <a:xfrm>
          <a:off x="2598049" y="1471648"/>
          <a:ext cx="1392728" cy="139272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82655" y="2004227"/>
        <a:ext cx="1023516" cy="327570"/>
      </dsp:txXfrm>
    </dsp:sp>
    <dsp:sp modelId="{82458685-ECF2-4AA9-87B7-D44E1EFF902D}">
      <dsp:nvSpPr>
        <dsp:cNvPr id="0" name=""/>
        <dsp:cNvSpPr/>
      </dsp:nvSpPr>
      <dsp:spPr>
        <a:xfrm>
          <a:off x="4185759" y="967385"/>
          <a:ext cx="2401255" cy="2401255"/>
        </a:xfrm>
        <a:prstGeom prst="ellips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r-Cyrl-RS" sz="2700" kern="1200" dirty="0"/>
            <a:t>Премија на ризик</a:t>
          </a:r>
          <a:endParaRPr lang="en-US" sz="2700" kern="1200" dirty="0"/>
        </a:p>
      </dsp:txBody>
      <dsp:txXfrm>
        <a:off x="4537415" y="1319041"/>
        <a:ext cx="1697943" cy="1697943"/>
      </dsp:txXfrm>
    </dsp:sp>
    <dsp:sp modelId="{EA534F04-DCB8-42F7-87BD-F800829DE958}">
      <dsp:nvSpPr>
        <dsp:cNvPr id="0" name=""/>
        <dsp:cNvSpPr/>
      </dsp:nvSpPr>
      <dsp:spPr>
        <a:xfrm>
          <a:off x="6781996" y="1471648"/>
          <a:ext cx="1392728" cy="139272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66602" y="1758550"/>
        <a:ext cx="1023516" cy="818924"/>
      </dsp:txXfrm>
    </dsp:sp>
    <dsp:sp modelId="{E42D9DE0-0EB2-4886-ABD5-0F581A6D615F}">
      <dsp:nvSpPr>
        <dsp:cNvPr id="0" name=""/>
        <dsp:cNvSpPr/>
      </dsp:nvSpPr>
      <dsp:spPr>
        <a:xfrm>
          <a:off x="8369706" y="967385"/>
          <a:ext cx="2401255" cy="2401255"/>
        </a:xfrm>
        <a:prstGeom prst="ellips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r-Cyrl-RS" sz="2700" kern="1200" dirty="0"/>
            <a:t>Захтевана стопа приноса</a:t>
          </a:r>
          <a:endParaRPr lang="en-US" sz="2700" kern="1200" dirty="0"/>
        </a:p>
      </dsp:txBody>
      <dsp:txXfrm>
        <a:off x="8721362" y="1319041"/>
        <a:ext cx="1697943" cy="1697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C399C-E25B-4DBA-AB1C-BE803404B19E}">
      <dsp:nvSpPr>
        <dsp:cNvPr id="0" name=""/>
        <dsp:cNvSpPr/>
      </dsp:nvSpPr>
      <dsp:spPr>
        <a:xfrm>
          <a:off x="0" y="980353"/>
          <a:ext cx="3366492" cy="201989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r-Cyrl-RS" sz="2700" b="0" kern="1200" dirty="0"/>
            <a:t>Слободни новчани ток (</a:t>
          </a:r>
          <a:r>
            <a:rPr lang="en-US" sz="2700" b="0" kern="1200" dirty="0"/>
            <a:t>Free Cash Flow</a:t>
          </a:r>
          <a:r>
            <a:rPr lang="en-GB" sz="2700" b="0" kern="1200" dirty="0"/>
            <a:t>)</a:t>
          </a:r>
          <a:endParaRPr lang="en-US" sz="2700" b="0" kern="1200" dirty="0"/>
        </a:p>
      </dsp:txBody>
      <dsp:txXfrm>
        <a:off x="0" y="980353"/>
        <a:ext cx="3366492" cy="2019895"/>
      </dsp:txXfrm>
    </dsp:sp>
    <dsp:sp modelId="{E8F6CAE7-3350-4036-9E49-E1B24059A448}">
      <dsp:nvSpPr>
        <dsp:cNvPr id="0" name=""/>
        <dsp:cNvSpPr/>
      </dsp:nvSpPr>
      <dsp:spPr>
        <a:xfrm>
          <a:off x="3703141" y="980353"/>
          <a:ext cx="3366492" cy="201989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r-Cyrl-RS" sz="2700" b="0" kern="1200" dirty="0"/>
            <a:t>Пондерисани просечни трошак капитала (</a:t>
          </a:r>
          <a:r>
            <a:rPr lang="en-US" sz="2700" b="0" kern="1200" dirty="0"/>
            <a:t>Weighted average cost of capital </a:t>
          </a:r>
          <a:r>
            <a:rPr lang="sr-Cyrl-RS" sz="2700" b="0" kern="1200" dirty="0"/>
            <a:t>– </a:t>
          </a:r>
          <a:r>
            <a:rPr lang="sr-Latn-RS" sz="2700" b="0" kern="1200" dirty="0"/>
            <a:t>WACC</a:t>
          </a:r>
          <a:r>
            <a:rPr lang="sr-Cyrl-RS" sz="2700" b="0" kern="1200" dirty="0"/>
            <a:t>)</a:t>
          </a:r>
          <a:endParaRPr lang="en-US" sz="2700" b="0" kern="1200" dirty="0"/>
        </a:p>
      </dsp:txBody>
      <dsp:txXfrm>
        <a:off x="3703141" y="980353"/>
        <a:ext cx="3366492" cy="2019895"/>
      </dsp:txXfrm>
    </dsp:sp>
    <dsp:sp modelId="{8A85E23F-7307-4266-AC41-2C9310FB6A4F}">
      <dsp:nvSpPr>
        <dsp:cNvPr id="0" name=""/>
        <dsp:cNvSpPr/>
      </dsp:nvSpPr>
      <dsp:spPr>
        <a:xfrm>
          <a:off x="7406282" y="980353"/>
          <a:ext cx="3366492" cy="201989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r-Cyrl-RS" sz="2700" b="0" kern="1200" dirty="0"/>
            <a:t>Резидуална вредност</a:t>
          </a:r>
          <a:endParaRPr lang="en-US" sz="2700" b="0" kern="1200" dirty="0"/>
        </a:p>
      </dsp:txBody>
      <dsp:txXfrm>
        <a:off x="7406282" y="980353"/>
        <a:ext cx="3366492" cy="20198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0E2A8-4905-4902-8A8A-2BA4E98DA3F5}" type="datetimeFigureOut">
              <a:rPr lang="en-US" smtClean="0"/>
              <a:pPr/>
              <a:t>3/18/2019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917664-FA53-421C-83B9-B37175206EE6}" type="datetime1">
              <a:rPr lang="sr-Latn-RS" smtClean="0"/>
              <a:t>17.3.2019.</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E526F37-EF55-49DB-AF73-7323A45D2C39}" type="slidenum">
              <a:rPr lang="sr-Latn-RS" smtClean="0"/>
              <a:t>‹#›</a:t>
            </a:fld>
            <a:endParaRPr lang="sr-Latn-RS"/>
          </a:p>
        </p:txBody>
      </p:sp>
    </p:spTree>
    <p:extLst>
      <p:ext uri="{BB962C8B-B14F-4D97-AF65-F5344CB8AC3E}">
        <p14:creationId xmlns:p14="http://schemas.microsoft.com/office/powerpoint/2010/main" val="176050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p:txBody>
          <a:bodyPr/>
          <a:lstStyle/>
          <a:p>
            <a:r>
              <a:rPr lang="sr-Cyrl-RS" sz="2400" dirty="0"/>
              <a:t>Измене Правилника о утврђивању националних стандарда за управљање стечајном масом </a:t>
            </a:r>
            <a:br>
              <a:rPr lang="sr-Cyrl-RS" sz="2400" dirty="0"/>
            </a:br>
            <a:br>
              <a:rPr lang="sr-Cyrl-RS" sz="2400" dirty="0"/>
            </a:br>
            <a:r>
              <a:rPr lang="sr-Cyrl-RS" sz="2400" dirty="0"/>
              <a:t>НС бр.6 о подацима које треба да садржи план реорганизације</a:t>
            </a:r>
            <a:endParaRPr lang="en-US" sz="2400" dirty="0"/>
          </a:p>
        </p:txBody>
      </p:sp>
      <p:sp>
        <p:nvSpPr>
          <p:cNvPr id="27" name="Subtitle 26"/>
          <p:cNvSpPr>
            <a:spLocks noGrp="1"/>
          </p:cNvSpPr>
          <p:nvPr>
            <p:ph type="subTitle" idx="1"/>
          </p:nvPr>
        </p:nvSpPr>
        <p:spPr/>
        <p:txBody>
          <a:bodyPr/>
          <a:lstStyle/>
          <a:p>
            <a:r>
              <a:rPr lang="sr-Cyrl-RS"/>
              <a:t>Бранко Радуловић</a:t>
            </a:r>
            <a:endParaRPr lang="en-US"/>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a:solidFill>
                  <a:schemeClr val="tx1"/>
                </a:solidFill>
              </a:rPr>
              <a:t>Пракса процен</a:t>
            </a:r>
            <a:r>
              <a:rPr lang="sr-Latn-RS" sz="4000" dirty="0">
                <a:solidFill>
                  <a:schemeClr val="tx1"/>
                </a:solidFill>
              </a:rPr>
              <a:t>e</a:t>
            </a:r>
            <a:r>
              <a:rPr lang="sr-Cyrl-RS" sz="4000" dirty="0">
                <a:solidFill>
                  <a:schemeClr val="tx1"/>
                </a:solidFill>
              </a:rPr>
              <a:t> вредности у плановима реорганизација у Србији</a:t>
            </a:r>
            <a:endParaRPr lang="sr-Latn-RS" sz="4000" dirty="0">
              <a:solidFill>
                <a:schemeClr val="tx1"/>
              </a:solidFill>
            </a:endParaRPr>
          </a:p>
        </p:txBody>
      </p:sp>
      <p:sp>
        <p:nvSpPr>
          <p:cNvPr id="3" name="Content Placeholder 2"/>
          <p:cNvSpPr>
            <a:spLocks noGrp="1"/>
          </p:cNvSpPr>
          <p:nvPr>
            <p:ph idx="1"/>
          </p:nvPr>
        </p:nvSpPr>
        <p:spPr/>
        <p:txBody>
          <a:bodyPr/>
          <a:lstStyle/>
          <a:p>
            <a:r>
              <a:rPr lang="sr-Cyrl-RS" dirty="0"/>
              <a:t>Српски</a:t>
            </a:r>
            <a:r>
              <a:rPr lang="sr-Latn-RS" dirty="0"/>
              <a:t> </a:t>
            </a:r>
            <a:r>
              <a:rPr lang="sr-Cyrl-RS" dirty="0"/>
              <a:t>стандарди</a:t>
            </a:r>
            <a:r>
              <a:rPr lang="sr-Latn-RS" dirty="0"/>
              <a:t> </a:t>
            </a:r>
            <a:r>
              <a:rPr lang="sr-Cyrl-RS" dirty="0"/>
              <a:t>процене</a:t>
            </a:r>
            <a:r>
              <a:rPr lang="sr-Latn-RS" dirty="0"/>
              <a:t> </a:t>
            </a:r>
            <a:r>
              <a:rPr lang="sr-Cyrl-RS" dirty="0"/>
              <a:t>вредности</a:t>
            </a:r>
            <a:r>
              <a:rPr lang="sr-Latn-RS" dirty="0"/>
              <a:t> </a:t>
            </a:r>
            <a:r>
              <a:rPr lang="sr-Cyrl-RS" dirty="0"/>
              <a:t>у</a:t>
            </a:r>
            <a:r>
              <a:rPr lang="sr-Latn-RS" dirty="0"/>
              <a:t> </a:t>
            </a:r>
            <a:r>
              <a:rPr lang="sr-Cyrl-RS" dirty="0"/>
              <a:t>плановима</a:t>
            </a:r>
            <a:r>
              <a:rPr lang="sr-Latn-RS" dirty="0"/>
              <a:t> </a:t>
            </a:r>
            <a:r>
              <a:rPr lang="sr-Cyrl-RS" dirty="0"/>
              <a:t>и</a:t>
            </a:r>
            <a:r>
              <a:rPr lang="sr-Latn-RS" dirty="0"/>
              <a:t> </a:t>
            </a:r>
            <a:r>
              <a:rPr lang="sr-Cyrl-RS" dirty="0"/>
              <a:t>унапред</a:t>
            </a:r>
            <a:r>
              <a:rPr lang="sr-Latn-RS" dirty="0"/>
              <a:t> </a:t>
            </a:r>
            <a:r>
              <a:rPr lang="sr-Cyrl-RS" dirty="0"/>
              <a:t>припремљеним</a:t>
            </a:r>
            <a:r>
              <a:rPr lang="sr-Latn-RS" dirty="0"/>
              <a:t> </a:t>
            </a:r>
            <a:r>
              <a:rPr lang="sr-Cyrl-RS" dirty="0"/>
              <a:t>плановима</a:t>
            </a:r>
            <a:r>
              <a:rPr lang="sr-Latn-RS" dirty="0"/>
              <a:t> </a:t>
            </a:r>
            <a:r>
              <a:rPr lang="sr-Cyrl-RS" dirty="0"/>
              <a:t>реорганизације су све бољи, али и даље</a:t>
            </a:r>
            <a:r>
              <a:rPr lang="sr-Latn-RS" dirty="0"/>
              <a:t> </a:t>
            </a:r>
            <a:r>
              <a:rPr lang="sr-Cyrl-RS" dirty="0"/>
              <a:t>далеко</a:t>
            </a:r>
            <a:r>
              <a:rPr lang="sr-Latn-RS" dirty="0"/>
              <a:t> </a:t>
            </a:r>
            <a:r>
              <a:rPr lang="sr-Cyrl-RS" dirty="0"/>
              <a:t>од</a:t>
            </a:r>
            <a:r>
              <a:rPr lang="sr-Latn-RS" dirty="0"/>
              <a:t> </a:t>
            </a:r>
            <a:r>
              <a:rPr lang="sr-Cyrl-RS" dirty="0"/>
              <a:t>потребних</a:t>
            </a:r>
            <a:r>
              <a:rPr lang="sr-Latn-RS" dirty="0"/>
              <a:t> </a:t>
            </a:r>
            <a:r>
              <a:rPr lang="sr-Cyrl-RS" dirty="0"/>
              <a:t>и</a:t>
            </a:r>
            <a:r>
              <a:rPr lang="sr-Latn-RS" dirty="0"/>
              <a:t> </a:t>
            </a:r>
            <a:r>
              <a:rPr lang="sr-Cyrl-RS" dirty="0"/>
              <a:t>пожељних</a:t>
            </a:r>
            <a:endParaRPr lang="sr-Latn-RS" dirty="0"/>
          </a:p>
          <a:p>
            <a:pPr lvl="1"/>
            <a:r>
              <a:rPr lang="sr-Cyrl-RS" dirty="0"/>
              <a:t>Поређење</a:t>
            </a:r>
            <a:r>
              <a:rPr lang="sr-Latn-RS" dirty="0"/>
              <a:t> </a:t>
            </a:r>
            <a:r>
              <a:rPr lang="sr-Cyrl-RS" dirty="0"/>
              <a:t>погрешних</a:t>
            </a:r>
            <a:r>
              <a:rPr lang="sr-Latn-RS" dirty="0"/>
              <a:t> </a:t>
            </a:r>
            <a:r>
              <a:rPr lang="sr-Cyrl-RS" dirty="0"/>
              <a:t>вредности</a:t>
            </a:r>
            <a:r>
              <a:rPr lang="sr-Latn-RS" dirty="0"/>
              <a:t> – </a:t>
            </a:r>
            <a:r>
              <a:rPr lang="sr-Cyrl-RS" dirty="0"/>
              <a:t>одсуство</a:t>
            </a:r>
            <a:r>
              <a:rPr lang="sr-Latn-RS" dirty="0"/>
              <a:t> </a:t>
            </a:r>
            <a:r>
              <a:rPr lang="sr-Cyrl-RS" dirty="0"/>
              <a:t>дисконтовања</a:t>
            </a:r>
            <a:endParaRPr lang="sr-Latn-RS" dirty="0"/>
          </a:p>
          <a:p>
            <a:pPr lvl="1"/>
            <a:r>
              <a:rPr lang="sr-Cyrl-RS" dirty="0"/>
              <a:t>Нетранспарентно</a:t>
            </a:r>
            <a:r>
              <a:rPr lang="sr-Latn-RS" dirty="0"/>
              <a:t> </a:t>
            </a:r>
            <a:r>
              <a:rPr lang="sr-Cyrl-RS" dirty="0"/>
              <a:t>приказивање</a:t>
            </a:r>
            <a:r>
              <a:rPr lang="sr-Latn-RS" dirty="0"/>
              <a:t>  </a:t>
            </a:r>
            <a:r>
              <a:rPr lang="sr-Cyrl-RS" dirty="0"/>
              <a:t>садржаја</a:t>
            </a:r>
            <a:r>
              <a:rPr lang="sr-Latn-RS" dirty="0"/>
              <a:t> </a:t>
            </a:r>
            <a:r>
              <a:rPr lang="sr-Cyrl-RS" dirty="0"/>
              <a:t>наведених</a:t>
            </a:r>
            <a:r>
              <a:rPr lang="sr-Latn-RS" dirty="0"/>
              <a:t> </a:t>
            </a:r>
            <a:r>
              <a:rPr lang="sr-Cyrl-RS" dirty="0"/>
              <a:t>у чл</a:t>
            </a:r>
            <a:r>
              <a:rPr lang="sr-Latn-RS" dirty="0"/>
              <a:t>. </a:t>
            </a:r>
            <a:r>
              <a:rPr lang="sr-Latn-RS" b="1" dirty="0"/>
              <a:t>156 </a:t>
            </a:r>
            <a:r>
              <a:rPr lang="sr-Cyrl-RS" b="1" dirty="0"/>
              <a:t>ст</a:t>
            </a:r>
            <a:r>
              <a:rPr lang="sr-Latn-RS" b="1" dirty="0"/>
              <a:t>.1 </a:t>
            </a:r>
            <a:r>
              <a:rPr lang="sr-Cyrl-RS" b="1" dirty="0"/>
              <a:t>тачке</a:t>
            </a:r>
            <a:r>
              <a:rPr lang="sr-Latn-RS" b="1" dirty="0"/>
              <a:t> 4,</a:t>
            </a:r>
            <a:r>
              <a:rPr lang="sr-Cyrl-RS" b="1" dirty="0"/>
              <a:t> </a:t>
            </a:r>
            <a:r>
              <a:rPr lang="sr-Latn-RS" b="1" dirty="0"/>
              <a:t>12 </a:t>
            </a:r>
            <a:r>
              <a:rPr lang="sr-Cyrl-RS" b="1" dirty="0"/>
              <a:t>и</a:t>
            </a:r>
            <a:r>
              <a:rPr lang="sr-Latn-RS" b="1" dirty="0"/>
              <a:t> 13 </a:t>
            </a:r>
            <a:r>
              <a:rPr lang="sr-Cyrl-RS" b="1" dirty="0"/>
              <a:t>(пре измена)</a:t>
            </a:r>
            <a:endParaRPr lang="sr-Latn-RS" dirty="0"/>
          </a:p>
          <a:p>
            <a:pPr lvl="1"/>
            <a:r>
              <a:rPr lang="sr-Cyrl-RS" dirty="0"/>
              <a:t>Паушалне</a:t>
            </a:r>
            <a:r>
              <a:rPr lang="sr-Latn-RS" dirty="0"/>
              <a:t> </a:t>
            </a:r>
            <a:r>
              <a:rPr lang="sr-Cyrl-RS" dirty="0"/>
              <a:t>процене</a:t>
            </a:r>
            <a:r>
              <a:rPr lang="sr-Latn-RS" dirty="0"/>
              <a:t>  </a:t>
            </a:r>
            <a:r>
              <a:rPr lang="sr-Cyrl-RS" dirty="0"/>
              <a:t>уновчења</a:t>
            </a:r>
            <a:r>
              <a:rPr lang="sr-Latn-RS" dirty="0"/>
              <a:t> </a:t>
            </a:r>
            <a:r>
              <a:rPr lang="sr-Cyrl-RS" dirty="0"/>
              <a:t>имовине</a:t>
            </a:r>
            <a:r>
              <a:rPr lang="sr-Latn-RS" dirty="0"/>
              <a:t> </a:t>
            </a:r>
            <a:r>
              <a:rPr lang="sr-Cyrl-RS" dirty="0"/>
              <a:t>у</a:t>
            </a:r>
            <a:r>
              <a:rPr lang="sr-Latn-RS" dirty="0"/>
              <a:t> </a:t>
            </a:r>
            <a:r>
              <a:rPr lang="sr-Cyrl-RS" dirty="0"/>
              <a:t>случају</a:t>
            </a:r>
            <a:r>
              <a:rPr lang="sr-Latn-RS" dirty="0"/>
              <a:t> </a:t>
            </a:r>
            <a:r>
              <a:rPr lang="sr-Cyrl-RS" dirty="0"/>
              <a:t>банкротства</a:t>
            </a:r>
            <a:endParaRPr lang="sr-Latn-RS" dirty="0"/>
          </a:p>
          <a:p>
            <a:pPr lvl="1"/>
            <a:r>
              <a:rPr lang="sr-Cyrl-RS" dirty="0"/>
              <a:t>Нереалне</a:t>
            </a:r>
            <a:r>
              <a:rPr lang="sr-Latn-RS" dirty="0"/>
              <a:t> </a:t>
            </a:r>
            <a:r>
              <a:rPr lang="sr-Cyrl-RS" dirty="0"/>
              <a:t>финансијске</a:t>
            </a:r>
            <a:r>
              <a:rPr lang="sr-Latn-RS" dirty="0"/>
              <a:t> </a:t>
            </a:r>
            <a:r>
              <a:rPr lang="sr-Cyrl-RS" dirty="0"/>
              <a:t>пројекције</a:t>
            </a:r>
          </a:p>
          <a:p>
            <a:pPr lvl="1"/>
            <a:endParaRPr lang="sr-Latn-RS" dirty="0"/>
          </a:p>
          <a:p>
            <a:pPr marL="0" indent="0">
              <a:buNone/>
            </a:pPr>
            <a:endParaRPr lang="sr-Latn-RS" dirty="0"/>
          </a:p>
        </p:txBody>
      </p:sp>
    </p:spTree>
    <p:extLst>
      <p:ext uri="{BB962C8B-B14F-4D97-AF65-F5344CB8AC3E}">
        <p14:creationId xmlns:p14="http://schemas.microsoft.com/office/powerpoint/2010/main" val="98350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000" dirty="0">
                <a:solidFill>
                  <a:schemeClr val="tx1"/>
                </a:solidFill>
              </a:rPr>
              <a:t>Пракса процен</a:t>
            </a:r>
            <a:r>
              <a:rPr lang="sr-Latn-RS" sz="4000" dirty="0">
                <a:solidFill>
                  <a:schemeClr val="tx1"/>
                </a:solidFill>
              </a:rPr>
              <a:t>e</a:t>
            </a:r>
            <a:r>
              <a:rPr lang="sr-Cyrl-RS" sz="4000" dirty="0">
                <a:solidFill>
                  <a:schemeClr val="tx1"/>
                </a:solidFill>
              </a:rPr>
              <a:t> вредности у плановима реорганизација у Србији</a:t>
            </a:r>
            <a:endParaRPr lang="sr-Latn-RS" sz="4000" dirty="0">
              <a:solidFill>
                <a:schemeClr val="tx1"/>
              </a:solidFill>
            </a:endParaRPr>
          </a:p>
        </p:txBody>
      </p:sp>
      <p:sp>
        <p:nvSpPr>
          <p:cNvPr id="3" name="Content Placeholder 2"/>
          <p:cNvSpPr>
            <a:spLocks noGrp="1"/>
          </p:cNvSpPr>
          <p:nvPr>
            <p:ph idx="1"/>
          </p:nvPr>
        </p:nvSpPr>
        <p:spPr/>
        <p:txBody>
          <a:bodyPr/>
          <a:lstStyle/>
          <a:p>
            <a:pPr marL="4572" lvl="1" indent="0">
              <a:buNone/>
            </a:pPr>
            <a:r>
              <a:rPr lang="sr-Cyrl-RS" b="1" dirty="0"/>
              <a:t>Смер од планова отплата ка пројекцијама</a:t>
            </a:r>
          </a:p>
          <a:p>
            <a:pPr marL="4572" lvl="1" indent="0">
              <a:buNone/>
            </a:pPr>
            <a:endParaRPr lang="sr-Cyrl-RS" b="1" dirty="0"/>
          </a:p>
          <a:p>
            <a:pPr marL="4572" lvl="1" indent="0">
              <a:buNone/>
            </a:pPr>
            <a:r>
              <a:rPr lang="sr-Cyrl-RS" b="1" dirty="0"/>
              <a:t>Изостављање података/процена</a:t>
            </a:r>
          </a:p>
          <a:p>
            <a:pPr marL="4572" lvl="1" indent="0">
              <a:buNone/>
            </a:pPr>
            <a:endParaRPr lang="sr-Cyrl-RS" b="1" dirty="0"/>
          </a:p>
          <a:p>
            <a:pPr marL="4572" lvl="1" indent="0">
              <a:buNone/>
            </a:pPr>
            <a:endParaRPr lang="sr-Cyrl-RS" b="1" dirty="0"/>
          </a:p>
          <a:p>
            <a:pPr marL="4572" lvl="1" indent="0">
              <a:buNone/>
            </a:pPr>
            <a:endParaRPr lang="sr-Cyrl-RS" b="1" dirty="0"/>
          </a:p>
          <a:p>
            <a:pPr marL="4572" lvl="1" indent="0">
              <a:buNone/>
            </a:pPr>
            <a:r>
              <a:rPr lang="sr-Cyrl-RS" b="1" dirty="0"/>
              <a:t>Коришћење/позивање на неадекватне процене</a:t>
            </a:r>
          </a:p>
          <a:p>
            <a:pPr marL="4572" lvl="1" indent="0">
              <a:buNone/>
            </a:pPr>
            <a:endParaRPr lang="sr-Latn-RS" b="1" dirty="0"/>
          </a:p>
          <a:p>
            <a:pPr lvl="1"/>
            <a:endParaRPr lang="sr-Latn-RS" dirty="0"/>
          </a:p>
          <a:p>
            <a:pPr marL="0" indent="0">
              <a:buNone/>
            </a:pPr>
            <a:endParaRPr lang="sr-Latn-RS" dirty="0"/>
          </a:p>
        </p:txBody>
      </p:sp>
      <p:pic>
        <p:nvPicPr>
          <p:cNvPr id="4" name="Picture 3">
            <a:extLst>
              <a:ext uri="{FF2B5EF4-FFF2-40B4-BE49-F238E27FC236}">
                <a16:creationId xmlns:a16="http://schemas.microsoft.com/office/drawing/2014/main" id="{020EAB81-8D72-4C02-B545-67E84CF2F620}"/>
              </a:ext>
            </a:extLst>
          </p:cNvPr>
          <p:cNvPicPr>
            <a:picLocks noChangeAspect="1"/>
          </p:cNvPicPr>
          <p:nvPr/>
        </p:nvPicPr>
        <p:blipFill rotWithShape="1">
          <a:blip r:embed="rId2"/>
          <a:srcRect l="5390" t="44329" r="18961" b="48571"/>
          <a:stretch/>
        </p:blipFill>
        <p:spPr>
          <a:xfrm>
            <a:off x="761619" y="3375083"/>
            <a:ext cx="11168493" cy="589589"/>
          </a:xfrm>
          <a:prstGeom prst="rect">
            <a:avLst/>
          </a:prstGeom>
        </p:spPr>
      </p:pic>
    </p:spTree>
    <p:extLst>
      <p:ext uri="{BB962C8B-B14F-4D97-AF65-F5344CB8AC3E}">
        <p14:creationId xmlns:p14="http://schemas.microsoft.com/office/powerpoint/2010/main" val="390886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813A-E484-4BA4-B583-935956770CCC}"/>
              </a:ext>
            </a:extLst>
          </p:cNvPr>
          <p:cNvSpPr>
            <a:spLocks noGrp="1"/>
          </p:cNvSpPr>
          <p:nvPr>
            <p:ph type="title"/>
          </p:nvPr>
        </p:nvSpPr>
        <p:spPr/>
        <p:txBody>
          <a:bodyPr/>
          <a:lstStyle/>
          <a:p>
            <a:r>
              <a:rPr lang="sr-Cyrl-RS" dirty="0">
                <a:solidFill>
                  <a:schemeClr val="tx1"/>
                </a:solidFill>
              </a:rPr>
              <a:t>Пракса процен</a:t>
            </a:r>
            <a:r>
              <a:rPr lang="sr-Latn-RS" dirty="0">
                <a:solidFill>
                  <a:schemeClr val="tx1"/>
                </a:solidFill>
              </a:rPr>
              <a:t>e</a:t>
            </a:r>
            <a:r>
              <a:rPr lang="sr-Cyrl-RS" dirty="0">
                <a:solidFill>
                  <a:schemeClr val="tx1"/>
                </a:solidFill>
              </a:rPr>
              <a:t> вредности у плановима реорганизација у Србији</a:t>
            </a:r>
            <a:endParaRPr lang="en-GB" dirty="0"/>
          </a:p>
        </p:txBody>
      </p:sp>
      <p:sp>
        <p:nvSpPr>
          <p:cNvPr id="3" name="Content Placeholder 2">
            <a:extLst>
              <a:ext uri="{FF2B5EF4-FFF2-40B4-BE49-F238E27FC236}">
                <a16:creationId xmlns:a16="http://schemas.microsoft.com/office/drawing/2014/main" id="{0DDA41BB-CDC5-4F64-9366-5D85FD5FF3F2}"/>
              </a:ext>
            </a:extLst>
          </p:cNvPr>
          <p:cNvSpPr>
            <a:spLocks noGrp="1"/>
          </p:cNvSpPr>
          <p:nvPr>
            <p:ph idx="1"/>
          </p:nvPr>
        </p:nvSpPr>
        <p:spPr/>
        <p:txBody>
          <a:bodyPr/>
          <a:lstStyle/>
          <a:p>
            <a:endParaRPr lang="sr-Cyrl-RS" dirty="0"/>
          </a:p>
          <a:p>
            <a:endParaRPr lang="sr-Cyrl-RS" dirty="0"/>
          </a:p>
          <a:p>
            <a:endParaRPr lang="sr-Cyrl-RS" dirty="0"/>
          </a:p>
          <a:p>
            <a:endParaRPr lang="sr-Cyrl-RS" dirty="0"/>
          </a:p>
          <a:p>
            <a:r>
              <a:rPr lang="sr-Cyrl-RS" dirty="0"/>
              <a:t>Стопа намирења или није приказана или је 100%</a:t>
            </a:r>
            <a:endParaRPr lang="en-GB" dirty="0"/>
          </a:p>
        </p:txBody>
      </p:sp>
      <p:pic>
        <p:nvPicPr>
          <p:cNvPr id="4" name="Picture 3">
            <a:extLst>
              <a:ext uri="{FF2B5EF4-FFF2-40B4-BE49-F238E27FC236}">
                <a16:creationId xmlns:a16="http://schemas.microsoft.com/office/drawing/2014/main" id="{44FA4CF0-1078-45BC-9167-970F3C9490E8}"/>
              </a:ext>
            </a:extLst>
          </p:cNvPr>
          <p:cNvPicPr>
            <a:picLocks noChangeAspect="1"/>
          </p:cNvPicPr>
          <p:nvPr/>
        </p:nvPicPr>
        <p:blipFill>
          <a:blip r:embed="rId2"/>
          <a:stretch>
            <a:fillRect/>
          </a:stretch>
        </p:blipFill>
        <p:spPr>
          <a:xfrm>
            <a:off x="2067034" y="2266474"/>
            <a:ext cx="7328307" cy="1403404"/>
          </a:xfrm>
          <a:prstGeom prst="rect">
            <a:avLst/>
          </a:prstGeom>
        </p:spPr>
      </p:pic>
    </p:spTree>
    <p:extLst>
      <p:ext uri="{BB962C8B-B14F-4D97-AF65-F5344CB8AC3E}">
        <p14:creationId xmlns:p14="http://schemas.microsoft.com/office/powerpoint/2010/main" val="100727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tx1"/>
                </a:solidFill>
              </a:rPr>
              <a:t>Уобичајене грешке - Студија случаја</a:t>
            </a:r>
            <a:endParaRPr lang="sr-Latn-RS" dirty="0">
              <a:solidFill>
                <a:schemeClr val="tx1"/>
              </a:solidFill>
            </a:endParaRPr>
          </a:p>
        </p:txBody>
      </p:sp>
      <p:sp>
        <p:nvSpPr>
          <p:cNvPr id="5" name="Content Placeholder 4"/>
          <p:cNvSpPr>
            <a:spLocks noGrp="1"/>
          </p:cNvSpPr>
          <p:nvPr>
            <p:ph idx="1"/>
          </p:nvPr>
        </p:nvSpPr>
        <p:spPr/>
        <p:txBody>
          <a:bodyPr>
            <a:normAutofit/>
          </a:bodyPr>
          <a:lstStyle/>
          <a:p>
            <a:r>
              <a:rPr lang="sr-Cyrl-RS" dirty="0"/>
              <a:t>Намирење стечајних поверилаца</a:t>
            </a:r>
          </a:p>
          <a:p>
            <a:pPr lvl="1"/>
            <a:r>
              <a:rPr lang="sr-Cyrl-RS" dirty="0"/>
              <a:t>Планом износ потраживања стечајних поверилаца конвертован у </a:t>
            </a:r>
            <a:r>
              <a:rPr lang="sr-Cyrl-RS" dirty="0" err="1"/>
              <a:t>евре</a:t>
            </a:r>
            <a:r>
              <a:rPr lang="sr-Cyrl-RS" dirty="0"/>
              <a:t> према средњем курсу на дан правноснажности решења о потврђивању плана</a:t>
            </a:r>
          </a:p>
          <a:p>
            <a:pPr lvl="1"/>
            <a:r>
              <a:rPr lang="sr-Cyrl-RS" dirty="0"/>
              <a:t>Стечајни повериоци намирују се применом следећих мера</a:t>
            </a:r>
          </a:p>
          <a:p>
            <a:pPr lvl="2"/>
            <a:r>
              <a:rPr lang="sr-Cyrl-RS" dirty="0"/>
              <a:t>Делимичан отпис дуга у висини од 20% главнице</a:t>
            </a:r>
          </a:p>
          <a:p>
            <a:pPr lvl="2"/>
            <a:r>
              <a:rPr lang="sr-Cyrl-RS" dirty="0" err="1"/>
              <a:t>Репрограм</a:t>
            </a:r>
            <a:r>
              <a:rPr lang="sr-Cyrl-RS" dirty="0"/>
              <a:t> - </a:t>
            </a:r>
            <a:r>
              <a:rPr lang="sr-Cyrl-RS" dirty="0" err="1"/>
              <a:t>грејс</a:t>
            </a:r>
            <a:r>
              <a:rPr lang="sr-Cyrl-RS" dirty="0"/>
              <a:t> период од 2 године након правноснажности плана, након чијег истека преостала потраживања се наплаћују у 96 једнаких ануитета</a:t>
            </a:r>
          </a:p>
          <a:p>
            <a:r>
              <a:rPr lang="sr-Cyrl-RS" dirty="0"/>
              <a:t>Да ли је степен намирења стечајних поверилаца у реорганизацији 80%  (како је наведено у плану у одељку који пореди реорганизацију и банкротство)?</a:t>
            </a:r>
          </a:p>
          <a:p>
            <a:pPr lvl="1"/>
            <a:r>
              <a:rPr lang="sr-Cyrl-RS" dirty="0"/>
              <a:t>У овом случају бенигна грешка, јер је предвиђено намирење у случају банкрота било незнатно.</a:t>
            </a:r>
          </a:p>
          <a:p>
            <a:endParaRPr lang="sr-Cyrl-RS" dirty="0"/>
          </a:p>
        </p:txBody>
      </p:sp>
    </p:spTree>
    <p:extLst>
      <p:ext uri="{BB962C8B-B14F-4D97-AF65-F5344CB8AC3E}">
        <p14:creationId xmlns:p14="http://schemas.microsoft.com/office/powerpoint/2010/main" val="363329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tx1"/>
                </a:solidFill>
              </a:rPr>
              <a:t>Пракса процен</a:t>
            </a:r>
            <a:r>
              <a:rPr lang="sr-Latn-RS" dirty="0">
                <a:solidFill>
                  <a:schemeClr val="tx1"/>
                </a:solidFill>
              </a:rPr>
              <a:t>e</a:t>
            </a:r>
            <a:r>
              <a:rPr lang="sr-Cyrl-RS" dirty="0">
                <a:solidFill>
                  <a:schemeClr val="tx1"/>
                </a:solidFill>
              </a:rPr>
              <a:t> вредности у плановима реорганизација у Србији</a:t>
            </a:r>
            <a:endParaRPr lang="sr-Latn-RS" dirty="0">
              <a:solidFill>
                <a:schemeClr val="tx1"/>
              </a:solidFill>
            </a:endParaRPr>
          </a:p>
        </p:txBody>
      </p:sp>
      <p:sp>
        <p:nvSpPr>
          <p:cNvPr id="3" name="Content Placeholder 2"/>
          <p:cNvSpPr>
            <a:spLocks noGrp="1"/>
          </p:cNvSpPr>
          <p:nvPr>
            <p:ph idx="1"/>
          </p:nvPr>
        </p:nvSpPr>
        <p:spPr/>
        <p:txBody>
          <a:bodyPr/>
          <a:lstStyle/>
          <a:p>
            <a:r>
              <a:rPr lang="sr-Cyrl-RS" dirty="0">
                <a:solidFill>
                  <a:schemeClr val="tx1"/>
                </a:solidFill>
              </a:rPr>
              <a:t>Приносни приступ се суштински не примењује у српској стечајној пракси</a:t>
            </a:r>
          </a:p>
          <a:p>
            <a:pPr lvl="1"/>
            <a:r>
              <a:rPr lang="sr-Cyrl-RS" dirty="0">
                <a:solidFill>
                  <a:schemeClr val="tx1"/>
                </a:solidFill>
              </a:rPr>
              <a:t>Планови не воде рачуна о временској вредности новца</a:t>
            </a:r>
          </a:p>
          <a:p>
            <a:pPr lvl="2"/>
            <a:r>
              <a:rPr lang="sr-Cyrl-RS" dirty="0">
                <a:solidFill>
                  <a:schemeClr val="tx1"/>
                </a:solidFill>
              </a:rPr>
              <a:t>Често намирење класа није 100% иако то планови тврде</a:t>
            </a:r>
          </a:p>
          <a:p>
            <a:pPr lvl="1"/>
            <a:r>
              <a:rPr lang="sr-Cyrl-RS" dirty="0">
                <a:solidFill>
                  <a:schemeClr val="tx1"/>
                </a:solidFill>
              </a:rPr>
              <a:t>Планови не саопштавају претпоставке на основу којих су формиране пројекције</a:t>
            </a:r>
          </a:p>
          <a:p>
            <a:pPr lvl="1"/>
            <a:r>
              <a:rPr lang="sr-Cyrl-RS" dirty="0">
                <a:solidFill>
                  <a:schemeClr val="tx1"/>
                </a:solidFill>
              </a:rPr>
              <a:t>Мере реорганизације нису узете у обзир</a:t>
            </a:r>
            <a:endParaRPr lang="en-US" dirty="0">
              <a:solidFill>
                <a:schemeClr val="tx1"/>
              </a:solidFill>
            </a:endParaRPr>
          </a:p>
          <a:p>
            <a:pPr lvl="2"/>
            <a:r>
              <a:rPr lang="sr-Cyrl-RS" dirty="0">
                <a:solidFill>
                  <a:schemeClr val="tx1"/>
                </a:solidFill>
              </a:rPr>
              <a:t>На пример, пројекције не садрже продају имовинске целине у првој години иако је то предвиђено планом реорганизације</a:t>
            </a:r>
          </a:p>
          <a:p>
            <a:r>
              <a:rPr lang="sr-Cyrl-RS" dirty="0">
                <a:solidFill>
                  <a:schemeClr val="tx1"/>
                </a:solidFill>
              </a:rPr>
              <a:t>Форма </a:t>
            </a:r>
            <a:r>
              <a:rPr lang="sr-Latn-RS" dirty="0">
                <a:solidFill>
                  <a:schemeClr val="tx1"/>
                </a:solidFill>
              </a:rPr>
              <a:t>vs.</a:t>
            </a:r>
            <a:r>
              <a:rPr lang="sr-Cyrl-RS" dirty="0">
                <a:solidFill>
                  <a:schemeClr val="tx1"/>
                </a:solidFill>
              </a:rPr>
              <a:t> суштина</a:t>
            </a:r>
          </a:p>
        </p:txBody>
      </p:sp>
    </p:spTree>
    <p:extLst>
      <p:ext uri="{BB962C8B-B14F-4D97-AF65-F5344CB8AC3E}">
        <p14:creationId xmlns:p14="http://schemas.microsoft.com/office/powerpoint/2010/main" val="174566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A6BE-476D-48E6-A46A-625D2A76E35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5922EC9-5851-4948-A79E-50B61175CAF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D479AC6-D629-4809-AE30-9A2BDFEC8816}"/>
              </a:ext>
            </a:extLst>
          </p:cNvPr>
          <p:cNvPicPr>
            <a:picLocks noChangeAspect="1"/>
          </p:cNvPicPr>
          <p:nvPr/>
        </p:nvPicPr>
        <p:blipFill>
          <a:blip r:embed="rId2"/>
          <a:stretch>
            <a:fillRect/>
          </a:stretch>
        </p:blipFill>
        <p:spPr>
          <a:xfrm>
            <a:off x="2557346" y="2217135"/>
            <a:ext cx="6741406" cy="3355273"/>
          </a:xfrm>
          <a:prstGeom prst="rect">
            <a:avLst/>
          </a:prstGeom>
        </p:spPr>
      </p:pic>
      <p:sp>
        <p:nvSpPr>
          <p:cNvPr id="5" name="Oval 4">
            <a:extLst>
              <a:ext uri="{FF2B5EF4-FFF2-40B4-BE49-F238E27FC236}">
                <a16:creationId xmlns:a16="http://schemas.microsoft.com/office/drawing/2014/main" id="{BDDA49C8-AC89-4CA7-BB5F-BA783B2974A0}"/>
              </a:ext>
            </a:extLst>
          </p:cNvPr>
          <p:cNvSpPr/>
          <p:nvPr/>
        </p:nvSpPr>
        <p:spPr>
          <a:xfrm>
            <a:off x="7576457" y="3669878"/>
            <a:ext cx="681135" cy="103039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0B42C83-1B78-4422-829E-5AD75E8AEB0E}"/>
              </a:ext>
            </a:extLst>
          </p:cNvPr>
          <p:cNvSpPr/>
          <p:nvPr/>
        </p:nvSpPr>
        <p:spPr>
          <a:xfrm>
            <a:off x="7959012" y="1427917"/>
            <a:ext cx="3556332" cy="923330"/>
          </a:xfrm>
          <a:prstGeom prst="rect">
            <a:avLst/>
          </a:prstGeom>
        </p:spPr>
        <p:txBody>
          <a:bodyPr wrap="square">
            <a:spAutoFit/>
          </a:bodyPr>
          <a:lstStyle/>
          <a:p>
            <a:pPr lvl="1"/>
            <a:r>
              <a:rPr lang="sr-Cyrl-RS" b="1" dirty="0">
                <a:solidFill>
                  <a:srgbClr val="002060"/>
                </a:solidFill>
              </a:rPr>
              <a:t>Поређење</a:t>
            </a:r>
            <a:r>
              <a:rPr lang="sr-Latn-RS" b="1" dirty="0">
                <a:solidFill>
                  <a:srgbClr val="002060"/>
                </a:solidFill>
              </a:rPr>
              <a:t> </a:t>
            </a:r>
            <a:r>
              <a:rPr lang="sr-Cyrl-RS" b="1" dirty="0">
                <a:solidFill>
                  <a:srgbClr val="002060"/>
                </a:solidFill>
              </a:rPr>
              <a:t>погрешних</a:t>
            </a:r>
            <a:r>
              <a:rPr lang="sr-Latn-RS" b="1" dirty="0">
                <a:solidFill>
                  <a:srgbClr val="002060"/>
                </a:solidFill>
              </a:rPr>
              <a:t> </a:t>
            </a:r>
            <a:r>
              <a:rPr lang="sr-Cyrl-RS" b="1" dirty="0">
                <a:solidFill>
                  <a:srgbClr val="002060"/>
                </a:solidFill>
              </a:rPr>
              <a:t>вредности</a:t>
            </a:r>
            <a:r>
              <a:rPr lang="sr-Latn-RS" b="1" dirty="0">
                <a:solidFill>
                  <a:srgbClr val="002060"/>
                </a:solidFill>
              </a:rPr>
              <a:t> – </a:t>
            </a:r>
            <a:r>
              <a:rPr lang="sr-Cyrl-RS" b="1" dirty="0">
                <a:solidFill>
                  <a:srgbClr val="002060"/>
                </a:solidFill>
              </a:rPr>
              <a:t>одсуство</a:t>
            </a:r>
            <a:r>
              <a:rPr lang="sr-Latn-RS" b="1" dirty="0">
                <a:solidFill>
                  <a:srgbClr val="002060"/>
                </a:solidFill>
              </a:rPr>
              <a:t> </a:t>
            </a:r>
            <a:r>
              <a:rPr lang="sr-Cyrl-RS" b="1" dirty="0">
                <a:solidFill>
                  <a:srgbClr val="002060"/>
                </a:solidFill>
              </a:rPr>
              <a:t>дисконтовања</a:t>
            </a:r>
            <a:endParaRPr lang="sr-Latn-RS" b="1" dirty="0">
              <a:solidFill>
                <a:srgbClr val="002060"/>
              </a:solidFill>
            </a:endParaRPr>
          </a:p>
        </p:txBody>
      </p:sp>
    </p:spTree>
    <p:extLst>
      <p:ext uri="{BB962C8B-B14F-4D97-AF65-F5344CB8AC3E}">
        <p14:creationId xmlns:p14="http://schemas.microsoft.com/office/powerpoint/2010/main" val="425346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DCDC-4E85-4BE5-800E-057BA30CA8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51E3B0A-5EC4-4171-8B5B-05ABBFD5F9AD}"/>
              </a:ext>
            </a:extLst>
          </p:cNvPr>
          <p:cNvSpPr>
            <a:spLocks noGrp="1"/>
          </p:cNvSpPr>
          <p:nvPr>
            <p:ph idx="1"/>
          </p:nvPr>
        </p:nvSpPr>
        <p:spPr/>
        <p:txBody>
          <a:bodyPr/>
          <a:lstStyle/>
          <a:p>
            <a:pPr marL="0" indent="0">
              <a:buNone/>
            </a:pPr>
            <a:endParaRPr lang="en-GB" dirty="0"/>
          </a:p>
        </p:txBody>
      </p:sp>
      <p:pic>
        <p:nvPicPr>
          <p:cNvPr id="4" name="Picture 3">
            <a:extLst>
              <a:ext uri="{FF2B5EF4-FFF2-40B4-BE49-F238E27FC236}">
                <a16:creationId xmlns:a16="http://schemas.microsoft.com/office/drawing/2014/main" id="{FC3722B6-12DA-4375-921F-45C1B1C49306}"/>
              </a:ext>
            </a:extLst>
          </p:cNvPr>
          <p:cNvPicPr>
            <a:picLocks noChangeAspect="1"/>
          </p:cNvPicPr>
          <p:nvPr/>
        </p:nvPicPr>
        <p:blipFill>
          <a:blip r:embed="rId2"/>
          <a:stretch>
            <a:fillRect/>
          </a:stretch>
        </p:blipFill>
        <p:spPr>
          <a:xfrm>
            <a:off x="0" y="0"/>
            <a:ext cx="5496598" cy="6858000"/>
          </a:xfrm>
          <a:prstGeom prst="rect">
            <a:avLst/>
          </a:prstGeom>
        </p:spPr>
      </p:pic>
      <p:cxnSp>
        <p:nvCxnSpPr>
          <p:cNvPr id="5" name="Straight Arrow Connector 4">
            <a:extLst>
              <a:ext uri="{FF2B5EF4-FFF2-40B4-BE49-F238E27FC236}">
                <a16:creationId xmlns:a16="http://schemas.microsoft.com/office/drawing/2014/main" id="{417F2CB0-837B-4AEF-9B3E-5A9278F06BCF}"/>
              </a:ext>
            </a:extLst>
          </p:cNvPr>
          <p:cNvCxnSpPr>
            <a:cxnSpLocks/>
          </p:cNvCxnSpPr>
          <p:nvPr/>
        </p:nvCxnSpPr>
        <p:spPr>
          <a:xfrm flipV="1">
            <a:off x="3930732" y="4002833"/>
            <a:ext cx="4532566" cy="1179191"/>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
        <p:nvSpPr>
          <p:cNvPr id="8" name="Rectangle 7">
            <a:extLst>
              <a:ext uri="{FF2B5EF4-FFF2-40B4-BE49-F238E27FC236}">
                <a16:creationId xmlns:a16="http://schemas.microsoft.com/office/drawing/2014/main" id="{5EFD77E0-E039-434A-B738-3EF2A4941156}"/>
              </a:ext>
            </a:extLst>
          </p:cNvPr>
          <p:cNvSpPr/>
          <p:nvPr/>
        </p:nvSpPr>
        <p:spPr>
          <a:xfrm>
            <a:off x="8158347" y="3346712"/>
            <a:ext cx="2968831" cy="646331"/>
          </a:xfrm>
          <a:prstGeom prst="rect">
            <a:avLst/>
          </a:prstGeom>
        </p:spPr>
        <p:txBody>
          <a:bodyPr wrap="square">
            <a:spAutoFit/>
          </a:bodyPr>
          <a:lstStyle/>
          <a:p>
            <a:pPr lvl="1"/>
            <a:r>
              <a:rPr lang="sr-Cyrl-RS" b="1" dirty="0">
                <a:solidFill>
                  <a:srgbClr val="002060"/>
                </a:solidFill>
              </a:rPr>
              <a:t>Одсуство адекватних образложења</a:t>
            </a:r>
            <a:endParaRPr lang="sr-Latn-RS" b="1" dirty="0">
              <a:solidFill>
                <a:srgbClr val="002060"/>
              </a:solidFill>
            </a:endParaRPr>
          </a:p>
        </p:txBody>
      </p:sp>
    </p:spTree>
    <p:extLst>
      <p:ext uri="{BB962C8B-B14F-4D97-AF65-F5344CB8AC3E}">
        <p14:creationId xmlns:p14="http://schemas.microsoft.com/office/powerpoint/2010/main" val="334677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Cyrl-RS" dirty="0"/>
              <a:t>Приступи процени вредност</a:t>
            </a:r>
            <a:endParaRPr lang="sr-Latn-RS" dirty="0"/>
          </a:p>
        </p:txBody>
      </p:sp>
      <p:sp>
        <p:nvSpPr>
          <p:cNvPr id="3" name="Content Placeholder 2"/>
          <p:cNvSpPr>
            <a:spLocks noGrp="1"/>
          </p:cNvSpPr>
          <p:nvPr>
            <p:ph idx="1"/>
          </p:nvPr>
        </p:nvSpPr>
        <p:spPr/>
        <p:txBody>
          <a:bodyPr>
            <a:normAutofit/>
          </a:bodyPr>
          <a:lstStyle/>
          <a:p>
            <a:r>
              <a:rPr lang="sr-Cyrl-RS" dirty="0"/>
              <a:t>Три приступа процени у случају наставка пословања</a:t>
            </a:r>
          </a:p>
          <a:p>
            <a:pPr lvl="1"/>
            <a:r>
              <a:rPr lang="en-US" dirty="0" err="1"/>
              <a:t>Тржишни</a:t>
            </a:r>
            <a:r>
              <a:rPr lang="en-US" dirty="0"/>
              <a:t> </a:t>
            </a:r>
            <a:r>
              <a:rPr lang="en-US" dirty="0" err="1"/>
              <a:t>приступ</a:t>
            </a:r>
            <a:endParaRPr lang="en-US" dirty="0"/>
          </a:p>
          <a:p>
            <a:pPr lvl="1"/>
            <a:r>
              <a:rPr lang="sr-Cyrl-RS" dirty="0"/>
              <a:t>Трошковни/Имовински </a:t>
            </a:r>
            <a:r>
              <a:rPr lang="en-US" dirty="0" err="1"/>
              <a:t>приступ</a:t>
            </a:r>
            <a:endParaRPr lang="en-US" dirty="0"/>
          </a:p>
          <a:p>
            <a:pPr lvl="1"/>
            <a:r>
              <a:rPr lang="en-US" dirty="0" err="1"/>
              <a:t>Приносни</a:t>
            </a:r>
            <a:r>
              <a:rPr lang="sr-Cyrl-RS" dirty="0"/>
              <a:t> приступ</a:t>
            </a:r>
          </a:p>
          <a:p>
            <a:pPr lvl="1"/>
            <a:endParaRPr lang="sr-Cyrl-RS" dirty="0"/>
          </a:p>
          <a:p>
            <a:r>
              <a:rPr lang="sr-Cyrl-RS" dirty="0"/>
              <a:t>Хибридни приступ</a:t>
            </a:r>
          </a:p>
          <a:p>
            <a:endParaRPr lang="sr-Cyrl-RS" dirty="0"/>
          </a:p>
          <a:p>
            <a:endParaRPr lang="sr-Cyrl-RS" dirty="0"/>
          </a:p>
          <a:p>
            <a:pPr marL="0" indent="0">
              <a:buNone/>
            </a:pPr>
            <a:r>
              <a:rPr lang="sr-Cyrl-RS" dirty="0"/>
              <a:t>Приступ зависи од типа плана – ликвидациони, санациони, преносни план</a:t>
            </a:r>
          </a:p>
        </p:txBody>
      </p:sp>
    </p:spTree>
    <p:extLst>
      <p:ext uri="{BB962C8B-B14F-4D97-AF65-F5344CB8AC3E}">
        <p14:creationId xmlns:p14="http://schemas.microsoft.com/office/powerpoint/2010/main" val="1150415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rtlCol="0" anchor="ctr" anchorCtr="0" compatLnSpc="1">
            <a:prstTxWarp prst="textNoShape">
              <a:avLst/>
            </a:prstTxWarp>
            <a:normAutofit/>
          </a:bodyPr>
          <a:lstStyle/>
          <a:p>
            <a:pPr>
              <a:defRPr/>
            </a:pPr>
            <a:r>
              <a:rPr lang="sr-Cyrl-RS" dirty="0"/>
              <a:t>Приступи и методи процени вредност</a:t>
            </a:r>
            <a:endParaRPr lang="en-US" altLang="sr-Latn-RS" dirty="0"/>
          </a:p>
        </p:txBody>
      </p:sp>
      <p:graphicFrame>
        <p:nvGraphicFramePr>
          <p:cNvPr id="3" name="Diagram 2"/>
          <p:cNvGraphicFramePr/>
          <p:nvPr>
            <p:extLst/>
          </p:nvPr>
        </p:nvGraphicFramePr>
        <p:xfrm>
          <a:off x="612775" y="1990725"/>
          <a:ext cx="3263900" cy="4119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4464050" y="1990724"/>
          <a:ext cx="3263900" cy="41190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nvPr>
        </p:nvGraphicFramePr>
        <p:xfrm>
          <a:off x="8315325" y="1990724"/>
          <a:ext cx="3263900" cy="41190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006896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Избор приступа процене вредности</a:t>
            </a:r>
            <a:endParaRPr lang="sr-Latn-RS" dirty="0"/>
          </a:p>
        </p:txBody>
      </p:sp>
      <p:sp>
        <p:nvSpPr>
          <p:cNvPr id="3" name="Content Placeholder 2"/>
          <p:cNvSpPr>
            <a:spLocks noGrp="1"/>
          </p:cNvSpPr>
          <p:nvPr>
            <p:ph idx="1"/>
          </p:nvPr>
        </p:nvSpPr>
        <p:spPr/>
        <p:txBody>
          <a:bodyPr/>
          <a:lstStyle/>
          <a:p>
            <a:r>
              <a:rPr lang="sr-Cyrl-RS" dirty="0"/>
              <a:t>Приликом процене вредности стечајног дужника који наставља пословање сви наведени приступи треба да буду размотрени</a:t>
            </a:r>
          </a:p>
          <a:p>
            <a:r>
              <a:rPr lang="sr-Cyrl-RS" dirty="0"/>
              <a:t>Пожељно је да стечајни дужници који настављају пословање буду процењени коришћењем приносног и/или тржишног приступа ако је то потребно/изводљиво</a:t>
            </a:r>
          </a:p>
          <a:p>
            <a:r>
              <a:rPr lang="sr-Cyrl-RS" dirty="0"/>
              <a:t>У појединим случајевима пожељно је користити имовински приступ</a:t>
            </a:r>
          </a:p>
          <a:p>
            <a:pPr lvl="1"/>
            <a:r>
              <a:rPr lang="sr-Cyrl-RS" dirty="0"/>
              <a:t>На пример, у случају да је реч о дужнику са великом вредношћу имовини, али са ниском профитабилношћу</a:t>
            </a:r>
            <a:endParaRPr lang="sr-Latn-RS" dirty="0"/>
          </a:p>
        </p:txBody>
      </p:sp>
    </p:spTree>
    <p:extLst>
      <p:ext uri="{BB962C8B-B14F-4D97-AF65-F5344CB8AC3E}">
        <p14:creationId xmlns:p14="http://schemas.microsoft.com/office/powerpoint/2010/main" val="373166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0C5D-C78E-483B-918F-4D77D7302345}"/>
              </a:ext>
            </a:extLst>
          </p:cNvPr>
          <p:cNvSpPr>
            <a:spLocks noGrp="1"/>
          </p:cNvSpPr>
          <p:nvPr>
            <p:ph type="title"/>
          </p:nvPr>
        </p:nvSpPr>
        <p:spPr/>
        <p:txBody>
          <a:bodyPr/>
          <a:lstStyle/>
          <a:p>
            <a:r>
              <a:rPr lang="sr-Cyrl-RS" dirty="0"/>
              <a:t>Кључне промене Националних стандарда</a:t>
            </a:r>
            <a:endParaRPr lang="en-GB" dirty="0"/>
          </a:p>
        </p:txBody>
      </p:sp>
      <p:sp>
        <p:nvSpPr>
          <p:cNvPr id="3" name="Content Placeholder 2">
            <a:extLst>
              <a:ext uri="{FF2B5EF4-FFF2-40B4-BE49-F238E27FC236}">
                <a16:creationId xmlns:a16="http://schemas.microsoft.com/office/drawing/2014/main" id="{D064F57C-39C5-4089-9401-E96D40FE8147}"/>
              </a:ext>
            </a:extLst>
          </p:cNvPr>
          <p:cNvSpPr>
            <a:spLocks noGrp="1"/>
          </p:cNvSpPr>
          <p:nvPr>
            <p:ph idx="1"/>
          </p:nvPr>
        </p:nvSpPr>
        <p:spPr/>
        <p:txBody>
          <a:bodyPr/>
          <a:lstStyle/>
          <a:p>
            <a:r>
              <a:rPr lang="sr-Cyrl-RS" dirty="0"/>
              <a:t>НС бр. 5 – отклањање кључних препрека ефикасне продаје имовине/имовинских целина/стечајног дужника као пл.</a:t>
            </a:r>
          </a:p>
          <a:p>
            <a:endParaRPr lang="sr-Cyrl-RS" dirty="0"/>
          </a:p>
          <a:p>
            <a:r>
              <a:rPr lang="sr-Cyrl-RS" dirty="0"/>
              <a:t>НС бр.6 – транспарентно поређење стопа намирења и коришћење адекватне методологије</a:t>
            </a:r>
          </a:p>
          <a:p>
            <a:endParaRPr lang="sr-Cyrl-RS" dirty="0"/>
          </a:p>
          <a:p>
            <a:r>
              <a:rPr lang="sr-Cyrl-RS" dirty="0"/>
              <a:t>Остале промене, махом у погледу извештавања и усаглашавање термина са Законом о стечају</a:t>
            </a:r>
            <a:endParaRPr lang="en-GB" dirty="0"/>
          </a:p>
        </p:txBody>
      </p:sp>
    </p:spTree>
    <p:extLst>
      <p:ext uri="{BB962C8B-B14F-4D97-AF65-F5344CB8AC3E}">
        <p14:creationId xmlns:p14="http://schemas.microsoft.com/office/powerpoint/2010/main" val="36990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Избор приступа процене вредности</a:t>
            </a:r>
            <a:endParaRPr lang="sr-Latn-RS" dirty="0"/>
          </a:p>
        </p:txBody>
      </p:sp>
      <p:sp>
        <p:nvSpPr>
          <p:cNvPr id="3" name="Content Placeholder 2"/>
          <p:cNvSpPr>
            <a:spLocks noGrp="1"/>
          </p:cNvSpPr>
          <p:nvPr>
            <p:ph idx="1"/>
          </p:nvPr>
        </p:nvSpPr>
        <p:spPr/>
        <p:txBody>
          <a:bodyPr/>
          <a:lstStyle/>
          <a:p>
            <a:r>
              <a:rPr lang="sr-Cyrl-RS" dirty="0"/>
              <a:t>Пожељно је користити више приступа како би се добила јаснија представа о вредности стечајног дужника</a:t>
            </a:r>
          </a:p>
          <a:p>
            <a:pPr lvl="1"/>
            <a:r>
              <a:rPr lang="sr-Cyrl-RS" dirty="0"/>
              <a:t>различити резултати могу да укажу на потребу </a:t>
            </a:r>
          </a:p>
          <a:p>
            <a:pPr lvl="1"/>
            <a:r>
              <a:rPr lang="sr-Cyrl-RS" dirty="0"/>
              <a:t>кориговања претпоставки</a:t>
            </a:r>
          </a:p>
          <a:p>
            <a:pPr lvl="2"/>
            <a:r>
              <a:rPr lang="sr-Cyrl-RS" dirty="0"/>
              <a:t>нпр. метод упоредних компанија на основу </a:t>
            </a:r>
            <a:r>
              <a:rPr lang="en-GB" dirty="0"/>
              <a:t>EBITDA</a:t>
            </a:r>
            <a:r>
              <a:rPr lang="sr-Cyrl-RS" dirty="0"/>
              <a:t> показатеља даје нижу вредност него ДНТ метод који је заснован на оптимистичким предвиђањима подносиоца плана</a:t>
            </a:r>
          </a:p>
          <a:p>
            <a:pPr lvl="1"/>
            <a:r>
              <a:rPr lang="sr-Cyrl-RS" dirty="0"/>
              <a:t>коришћења </a:t>
            </a:r>
            <a:r>
              <a:rPr lang="sr-Cyrl-RS" dirty="0" err="1"/>
              <a:t>пондера</a:t>
            </a:r>
            <a:endParaRPr lang="sr-Cyrl-RS" dirty="0"/>
          </a:p>
          <a:p>
            <a:pPr lvl="2"/>
            <a:r>
              <a:rPr lang="sr-Cyrl-RS" dirty="0"/>
              <a:t>нпр.  у случају да постоје значајне разлике добијених вредности и након извршених корекција</a:t>
            </a:r>
          </a:p>
          <a:p>
            <a:pPr lvl="2"/>
            <a:r>
              <a:rPr lang="sr-Cyrl-RS" dirty="0"/>
              <a:t>ако је вредност добијена применом тржишне методе коришћењем једне или малог броја трансакција односно компанија</a:t>
            </a:r>
          </a:p>
          <a:p>
            <a:endParaRPr lang="sr-Cyrl-RS" dirty="0"/>
          </a:p>
        </p:txBody>
      </p:sp>
    </p:spTree>
    <p:extLst>
      <p:ext uri="{BB962C8B-B14F-4D97-AF65-F5344CB8AC3E}">
        <p14:creationId xmlns:p14="http://schemas.microsoft.com/office/powerpoint/2010/main" val="310786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Судска пракса у САД</a:t>
            </a:r>
            <a:endParaRPr lang="sr-Latn-RS" dirty="0"/>
          </a:p>
        </p:txBody>
      </p:sp>
      <p:sp>
        <p:nvSpPr>
          <p:cNvPr id="3" name="Content Placeholder 2"/>
          <p:cNvSpPr>
            <a:spLocks noGrp="1"/>
          </p:cNvSpPr>
          <p:nvPr>
            <p:ph idx="1"/>
          </p:nvPr>
        </p:nvSpPr>
        <p:spPr/>
        <p:txBody>
          <a:bodyPr>
            <a:normAutofit/>
          </a:bodyPr>
          <a:lstStyle/>
          <a:p>
            <a:r>
              <a:rPr lang="sr-Cyrl-RS" dirty="0"/>
              <a:t>Стечајни судови у САД на пример исказују наклоност према коришћењу више метода чији се резултати затим </a:t>
            </a:r>
            <a:r>
              <a:rPr lang="sr-Cyrl-RS" dirty="0" err="1"/>
              <a:t>пондеришу</a:t>
            </a:r>
            <a:r>
              <a:rPr lang="sr-Cyrl-RS" dirty="0"/>
              <a:t>.</a:t>
            </a:r>
          </a:p>
          <a:p>
            <a:pPr marL="0" indent="0" algn="just">
              <a:buNone/>
            </a:pPr>
            <a:endParaRPr lang="sr-Cyrl-RS" sz="2400" i="1" dirty="0"/>
          </a:p>
          <a:p>
            <a:pPr marL="0" indent="0" algn="just">
              <a:buNone/>
            </a:pPr>
            <a:r>
              <a:rPr lang="sr-Cyrl-RS" sz="2400" i="1" dirty="0"/>
              <a:t>„Стандардна процена вредности користи сва три приступа а затим доноси коначан суд додељујући </a:t>
            </a:r>
            <a:r>
              <a:rPr lang="sr-Cyrl-RS" sz="2400" i="1" dirty="0" err="1"/>
              <a:t>пондере</a:t>
            </a:r>
            <a:r>
              <a:rPr lang="sr-Cyrl-RS" sz="2400" i="1" dirty="0"/>
              <a:t> за сваку процену вредности добијену у зависности од специфичног случаја“</a:t>
            </a:r>
          </a:p>
          <a:p>
            <a:pPr marL="0" indent="0" algn="r">
              <a:buNone/>
            </a:pPr>
            <a:r>
              <a:rPr lang="en-US" sz="1800" i="1" dirty="0"/>
              <a:t>In re </a:t>
            </a:r>
            <a:r>
              <a:rPr lang="en-US" sz="1800" i="1" dirty="0" err="1"/>
              <a:t>Nellson</a:t>
            </a:r>
            <a:r>
              <a:rPr lang="en-US" sz="1800" i="1" dirty="0"/>
              <a:t> Nutraceutical, Inc., 2007 WL 201134,</a:t>
            </a:r>
            <a:r>
              <a:rPr lang="nl-NL" sz="1800" i="1" dirty="0"/>
              <a:t>(Bankr. D. Del. Jan. 18, 2007)</a:t>
            </a:r>
            <a:endParaRPr lang="sr-Cyrl-RS" sz="1600" i="1" dirty="0"/>
          </a:p>
          <a:p>
            <a:pPr marL="0" indent="0" algn="just">
              <a:buNone/>
            </a:pPr>
            <a:endParaRPr lang="sr-Cyrl-RS" sz="2400" i="1" dirty="0"/>
          </a:p>
          <a:p>
            <a:pPr marL="0" indent="0" algn="just">
              <a:buNone/>
            </a:pPr>
            <a:endParaRPr lang="sr-Latn-RS" sz="2400" i="1" dirty="0"/>
          </a:p>
        </p:txBody>
      </p:sp>
    </p:spTree>
    <p:extLst>
      <p:ext uri="{BB962C8B-B14F-4D97-AF65-F5344CB8AC3E}">
        <p14:creationId xmlns:p14="http://schemas.microsoft.com/office/powerpoint/2010/main" val="43433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altLang="sr-Latn-RS" dirty="0">
                <a:solidFill>
                  <a:schemeClr val="tx1"/>
                </a:solidFill>
              </a:rPr>
              <a:t>Приносни приступ</a:t>
            </a:r>
            <a:endParaRPr lang="en-US" altLang="sr-Latn-RS" dirty="0">
              <a:solidFill>
                <a:schemeClr val="tx1"/>
              </a:solidFill>
            </a:endParaRPr>
          </a:p>
        </p:txBody>
      </p:sp>
      <p:sp>
        <p:nvSpPr>
          <p:cNvPr id="142339" name="Content Placeholder 2"/>
          <p:cNvSpPr>
            <a:spLocks noGrp="1"/>
          </p:cNvSpPr>
          <p:nvPr>
            <p:ph idx="1"/>
          </p:nvPr>
        </p:nvSpPr>
        <p:spPr/>
        <p:txBody>
          <a:bodyPr>
            <a:normAutofit fontScale="92500" lnSpcReduction="10000"/>
          </a:bodyPr>
          <a:lstStyle/>
          <a:p>
            <a:pPr marL="0" indent="0">
              <a:buNone/>
            </a:pPr>
            <a:r>
              <a:rPr lang="sr-Cyrl-RS" sz="3200" dirty="0">
                <a:solidFill>
                  <a:schemeClr val="tx1"/>
                </a:solidFill>
              </a:rPr>
              <a:t>Принос основ процене вредности</a:t>
            </a:r>
          </a:p>
          <a:p>
            <a:pPr marL="0" indent="0">
              <a:buNone/>
            </a:pPr>
            <a:r>
              <a:rPr lang="sr-Cyrl-RS" sz="3200" dirty="0">
                <a:solidFill>
                  <a:schemeClr val="tx1"/>
                </a:solidFill>
              </a:rPr>
              <a:t>Вредност стечајног дужника једнака је садашњој вредности будућих приноса (новчаних токова)</a:t>
            </a:r>
          </a:p>
          <a:p>
            <a:pPr marL="0" indent="0">
              <a:buNone/>
            </a:pPr>
            <a:r>
              <a:rPr lang="sr-Cyrl-RS" sz="3200" dirty="0">
                <a:solidFill>
                  <a:schemeClr val="tx1"/>
                </a:solidFill>
              </a:rPr>
              <a:t>Однос приноса и ризика - висина дисконтне стопе</a:t>
            </a:r>
          </a:p>
          <a:p>
            <a:pPr marL="0" indent="0">
              <a:buNone/>
            </a:pPr>
            <a:r>
              <a:rPr lang="sr-Cyrl-RS" sz="3200" dirty="0">
                <a:solidFill>
                  <a:schemeClr val="tx1"/>
                </a:solidFill>
              </a:rPr>
              <a:t>Уобичајен приступ процени вредности у случају претпоставке наставка пословања</a:t>
            </a:r>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298800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Захтевана стопа приноса</a:t>
            </a:r>
            <a:endParaRPr lang="en-GB" dirty="0"/>
          </a:p>
        </p:txBody>
      </p:sp>
      <p:graphicFrame>
        <p:nvGraphicFramePr>
          <p:cNvPr id="4" name="Diagram 3"/>
          <p:cNvGraphicFramePr/>
          <p:nvPr>
            <p:extLst/>
          </p:nvPr>
        </p:nvGraphicFramePr>
        <p:xfrm>
          <a:off x="657225" y="1563329"/>
          <a:ext cx="10772774" cy="4336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780503" y="4938004"/>
            <a:ext cx="4630994" cy="1200329"/>
          </a:xfrm>
          <a:prstGeom prst="rect">
            <a:avLst/>
          </a:prstGeom>
        </p:spPr>
        <p:txBody>
          <a:bodyPr wrap="square">
            <a:spAutoFit/>
          </a:bodyPr>
          <a:lstStyle/>
          <a:p>
            <a:pPr algn="ctr"/>
            <a:r>
              <a:rPr lang="sr-Cyrl-RS" sz="2400" dirty="0"/>
              <a:t>Премија на ризик </a:t>
            </a:r>
          </a:p>
          <a:p>
            <a:pPr algn="ctr"/>
            <a:r>
              <a:rPr lang="sr-Cyrl-RS" sz="2400" dirty="0"/>
              <a:t>додатни принос који  се захтева због прихватања ризика</a:t>
            </a:r>
            <a:endParaRPr lang="en-GB" sz="2400" dirty="0"/>
          </a:p>
        </p:txBody>
      </p:sp>
    </p:spTree>
    <p:extLst>
      <p:ext uri="{BB962C8B-B14F-4D97-AF65-F5344CB8AC3E}">
        <p14:creationId xmlns:p14="http://schemas.microsoft.com/office/powerpoint/2010/main" val="366092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tx1"/>
                </a:solidFill>
              </a:rPr>
              <a:t>Стечајна пракса САД</a:t>
            </a:r>
            <a:endParaRPr lang="sr-Latn-R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sr-Cyrl-RS" sz="2400" i="1" dirty="0"/>
              <a:t>„… процена </a:t>
            </a:r>
            <a:r>
              <a:rPr lang="sr-Cyrl-RS" sz="2400" dirty="0"/>
              <a:t>[</a:t>
            </a:r>
            <a:r>
              <a:rPr lang="sr-Cyrl-RS" sz="2400" i="1" dirty="0"/>
              <a:t>стечајног дужника</a:t>
            </a:r>
            <a:r>
              <a:rPr lang="sr-Cyrl-RS" sz="2400" dirty="0"/>
              <a:t>]</a:t>
            </a:r>
            <a:r>
              <a:rPr lang="sr-Cyrl-RS" sz="2400" i="1" dirty="0"/>
              <a:t> мора бити заснована на суду који је укључио све релевантне чињенице у погледу будућег приносног капацитета дужника, те стога треба да представи вредност укључујући и карактеристике имовине, претходне пословне резултате, као и све околности које указују да ли су ти резултати поуздани критеријум на основу кога се утврђују будуће перформансе. Збир свих вредности који је утврђен за појединачне имовинске јединице без узимања у обзир приносног потенцијала предузећа као целине је једноставно речено неадекватан.</a:t>
            </a:r>
            <a:r>
              <a:rPr lang="sr-Cyrl-RS" sz="2400" dirty="0"/>
              <a:t>“</a:t>
            </a:r>
          </a:p>
          <a:p>
            <a:pPr marL="0" indent="0" algn="r">
              <a:buNone/>
            </a:pPr>
            <a:r>
              <a:rPr lang="sr-Latn-RS" sz="2400" dirty="0" err="1"/>
              <a:t>Consolidated</a:t>
            </a:r>
            <a:r>
              <a:rPr lang="sr-Latn-RS" sz="2400" dirty="0"/>
              <a:t> </a:t>
            </a:r>
            <a:r>
              <a:rPr lang="sr-Latn-RS" sz="2400" dirty="0" err="1"/>
              <a:t>Rock</a:t>
            </a:r>
            <a:r>
              <a:rPr lang="sr-Latn-RS" sz="2400" dirty="0"/>
              <a:t> </a:t>
            </a:r>
            <a:r>
              <a:rPr lang="sr-Latn-RS" sz="2400" dirty="0" err="1"/>
              <a:t>Products</a:t>
            </a:r>
            <a:r>
              <a:rPr lang="sr-Latn-RS" sz="2400" dirty="0"/>
              <a:t> </a:t>
            </a:r>
            <a:r>
              <a:rPr lang="sr-Latn-RS" sz="2400" dirty="0" err="1"/>
              <a:t>Co</a:t>
            </a:r>
            <a:r>
              <a:rPr lang="sr-Latn-RS" sz="2400" dirty="0"/>
              <a:t>. v. </a:t>
            </a:r>
            <a:r>
              <a:rPr lang="sr-Latn-RS" sz="2400" dirty="0" err="1"/>
              <a:t>Du</a:t>
            </a:r>
            <a:r>
              <a:rPr lang="sr-Latn-RS" sz="2400" dirty="0"/>
              <a:t> </a:t>
            </a:r>
            <a:r>
              <a:rPr lang="sr-Latn-RS" sz="2400" dirty="0" err="1"/>
              <a:t>Bois</a:t>
            </a:r>
            <a:r>
              <a:rPr lang="sr-Latn-RS" sz="2400" dirty="0"/>
              <a:t>, 312 U.S. 510,</a:t>
            </a:r>
            <a:r>
              <a:rPr lang="sr-Cyrl-RS" sz="2400" dirty="0"/>
              <a:t> </a:t>
            </a:r>
            <a:r>
              <a:rPr lang="sr-Latn-RS" sz="2400" dirty="0"/>
              <a:t>525–526(1941)</a:t>
            </a:r>
          </a:p>
        </p:txBody>
      </p:sp>
    </p:spTree>
    <p:extLst>
      <p:ext uri="{BB962C8B-B14F-4D97-AF65-F5344CB8AC3E}">
        <p14:creationId xmlns:p14="http://schemas.microsoft.com/office/powerpoint/2010/main" val="333910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800" dirty="0">
                <a:solidFill>
                  <a:schemeClr val="tx1"/>
                </a:solidFill>
              </a:rPr>
              <a:t>Методи приносног приступа</a:t>
            </a:r>
            <a:endParaRPr lang="sr-Latn-RS" sz="48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sr-Cyrl-RS" sz="3200" dirty="0"/>
              <a:t>Могуће је користити два опште прихваћена метода процене вредности приносног приступа*</a:t>
            </a:r>
          </a:p>
          <a:p>
            <a:pPr lvl="1"/>
            <a:r>
              <a:rPr lang="sr-Cyrl-RS" sz="3200" u="sng" dirty="0"/>
              <a:t>Метод дисконтованих новчаних токова</a:t>
            </a:r>
          </a:p>
          <a:p>
            <a:pPr lvl="1"/>
            <a:r>
              <a:rPr lang="sr-Cyrl-RS" sz="3200" u="sng" dirty="0"/>
              <a:t>Метод капитализованих новчаних токова</a:t>
            </a:r>
          </a:p>
          <a:p>
            <a:pPr lvl="2"/>
            <a:r>
              <a:rPr lang="sr-Cyrl-RS" sz="2800" dirty="0"/>
              <a:t>Претпоставке метода ограничавају могућност његове примене</a:t>
            </a:r>
          </a:p>
          <a:p>
            <a:pPr lvl="3"/>
            <a:r>
              <a:rPr lang="sr-Cyrl-RS" sz="2400" dirty="0"/>
              <a:t>Стабилност пословања у наредном периоду</a:t>
            </a:r>
            <a:endParaRPr lang="sr-Latn-RS" sz="2400" dirty="0"/>
          </a:p>
        </p:txBody>
      </p:sp>
      <p:sp>
        <p:nvSpPr>
          <p:cNvPr id="6" name="TextBox 5"/>
          <p:cNvSpPr txBox="1"/>
          <p:nvPr/>
        </p:nvSpPr>
        <p:spPr>
          <a:xfrm>
            <a:off x="1061884" y="6135329"/>
            <a:ext cx="7367723" cy="461665"/>
          </a:xfrm>
          <a:prstGeom prst="rect">
            <a:avLst/>
          </a:prstGeom>
          <a:noFill/>
        </p:spPr>
        <p:txBody>
          <a:bodyPr wrap="none" rtlCol="0">
            <a:spAutoFit/>
          </a:bodyPr>
          <a:lstStyle/>
          <a:p>
            <a:r>
              <a:rPr lang="sr-Cyrl-RS" sz="2400" dirty="0"/>
              <a:t>*неће се разматрати друге методе приносног приступа</a:t>
            </a:r>
            <a:endParaRPr lang="en-GB" sz="2400" dirty="0"/>
          </a:p>
        </p:txBody>
      </p:sp>
    </p:spTree>
    <p:extLst>
      <p:ext uri="{BB962C8B-B14F-4D97-AF65-F5344CB8AC3E}">
        <p14:creationId xmlns:p14="http://schemas.microsoft.com/office/powerpoint/2010/main" val="64644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Предности ДНТ</a:t>
            </a:r>
            <a:endParaRPr lang="sr-Latn-RS" dirty="0"/>
          </a:p>
        </p:txBody>
      </p:sp>
      <p:sp>
        <p:nvSpPr>
          <p:cNvPr id="3" name="Content Placeholder 2"/>
          <p:cNvSpPr>
            <a:spLocks noGrp="1"/>
          </p:cNvSpPr>
          <p:nvPr>
            <p:ph idx="1"/>
          </p:nvPr>
        </p:nvSpPr>
        <p:spPr/>
        <p:txBody>
          <a:bodyPr>
            <a:normAutofit fontScale="85000" lnSpcReduction="10000"/>
          </a:bodyPr>
          <a:lstStyle/>
          <a:p>
            <a:r>
              <a:rPr lang="sr-Cyrl-RS" sz="3200" dirty="0"/>
              <a:t>Допушта проценитељу да узме низ фактора у обзир</a:t>
            </a:r>
          </a:p>
          <a:p>
            <a:r>
              <a:rPr lang="sr-Cyrl-RS" sz="3200" dirty="0"/>
              <a:t>Флексибилан метод који омогућава укључивање промена пословне стратегије (мера реорганизације) и измену кључних променљивих</a:t>
            </a:r>
          </a:p>
          <a:p>
            <a:r>
              <a:rPr lang="sr-Cyrl-RS" sz="3200" dirty="0"/>
              <a:t>Вредност мање подложна егзогеним факторима попут макроекономских кретања или тржишних околности (у односу на тржишне приступе)</a:t>
            </a:r>
          </a:p>
          <a:p>
            <a:endParaRPr lang="sr-Latn-RS" sz="3200" dirty="0"/>
          </a:p>
        </p:txBody>
      </p:sp>
    </p:spTree>
    <p:extLst>
      <p:ext uri="{BB962C8B-B14F-4D97-AF65-F5344CB8AC3E}">
        <p14:creationId xmlns:p14="http://schemas.microsoft.com/office/powerpoint/2010/main" val="136943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Недостаци ДНТ</a:t>
            </a:r>
            <a:endParaRPr lang="sr-Latn-RS" dirty="0"/>
          </a:p>
        </p:txBody>
      </p:sp>
      <p:sp>
        <p:nvSpPr>
          <p:cNvPr id="3" name="Content Placeholder 2"/>
          <p:cNvSpPr>
            <a:spLocks noGrp="1"/>
          </p:cNvSpPr>
          <p:nvPr>
            <p:ph idx="1"/>
          </p:nvPr>
        </p:nvSpPr>
        <p:spPr/>
        <p:txBody>
          <a:bodyPr>
            <a:normAutofit fontScale="85000" lnSpcReduction="20000"/>
          </a:bodyPr>
          <a:lstStyle/>
          <a:p>
            <a:r>
              <a:rPr lang="sr-Cyrl-RS" sz="3200" dirty="0"/>
              <a:t>Процена може бити исувише оптимистична у случају реорганизација</a:t>
            </a:r>
          </a:p>
          <a:p>
            <a:pPr lvl="1"/>
            <a:r>
              <a:rPr lang="sr-Cyrl-RS" sz="3000" dirty="0"/>
              <a:t>мотив подносиоца плана да прикаже намирење што вишим како би убедио повериоце да гласају за план</a:t>
            </a:r>
          </a:p>
          <a:p>
            <a:r>
              <a:rPr lang="sr-Cyrl-RS" sz="3200" dirty="0"/>
              <a:t>Процена је изузетно осетљива у односу на претпоставке  које утичу на: </a:t>
            </a:r>
          </a:p>
          <a:p>
            <a:pPr lvl="1"/>
            <a:r>
              <a:rPr lang="sr-Cyrl-RS" sz="2800" dirty="0"/>
              <a:t>кретање новчаних токова, </a:t>
            </a:r>
          </a:p>
          <a:p>
            <a:pPr lvl="1"/>
            <a:r>
              <a:rPr lang="sr-Cyrl-RS" sz="2800" dirty="0"/>
              <a:t>прорачун дисконтне стопе и </a:t>
            </a:r>
          </a:p>
          <a:p>
            <a:pPr lvl="1"/>
            <a:r>
              <a:rPr lang="sr-Cyrl-RS" sz="2800" dirty="0"/>
              <a:t>резидуалну вредност</a:t>
            </a:r>
            <a:endParaRPr lang="sr-Latn-RS" sz="2800" dirty="0"/>
          </a:p>
        </p:txBody>
      </p:sp>
    </p:spTree>
    <p:extLst>
      <p:ext uri="{BB962C8B-B14F-4D97-AF65-F5344CB8AC3E}">
        <p14:creationId xmlns:p14="http://schemas.microsoft.com/office/powerpoint/2010/main" val="348765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tx1"/>
                </a:solidFill>
              </a:rPr>
              <a:t>Три елемента ДНТ метода</a:t>
            </a:r>
            <a:endParaRPr lang="sr-Latn-RS" dirty="0">
              <a:solidFill>
                <a:schemeClr val="tx1"/>
              </a:solidFill>
            </a:endParaRPr>
          </a:p>
        </p:txBody>
      </p:sp>
      <p:graphicFrame>
        <p:nvGraphicFramePr>
          <p:cNvPr id="6" name="Diagram 5"/>
          <p:cNvGraphicFramePr/>
          <p:nvPr>
            <p:extLst/>
          </p:nvPr>
        </p:nvGraphicFramePr>
        <p:xfrm>
          <a:off x="657223" y="2157731"/>
          <a:ext cx="10772775" cy="39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114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tx1"/>
                </a:solidFill>
              </a:rPr>
              <a:t>ДНТ метод</a:t>
            </a:r>
            <a:endParaRPr lang="en-GB" dirty="0"/>
          </a:p>
        </p:txBody>
      </p:sp>
      <p:grpSp>
        <p:nvGrpSpPr>
          <p:cNvPr id="74" name="Group 73"/>
          <p:cNvGrpSpPr/>
          <p:nvPr/>
        </p:nvGrpSpPr>
        <p:grpSpPr>
          <a:xfrm>
            <a:off x="886596" y="2109544"/>
            <a:ext cx="11119179" cy="3621424"/>
            <a:chOff x="677046" y="2280994"/>
            <a:chExt cx="11119179" cy="3621424"/>
          </a:xfrm>
        </p:grpSpPr>
        <p:cxnSp>
          <p:nvCxnSpPr>
            <p:cNvPr id="6" name="Straight Arrow Connector 5"/>
            <p:cNvCxnSpPr/>
            <p:nvPr/>
          </p:nvCxnSpPr>
          <p:spPr>
            <a:xfrm flipV="1">
              <a:off x="2499360" y="3407707"/>
              <a:ext cx="7216140" cy="194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34784" y="2878091"/>
              <a:ext cx="582211" cy="338554"/>
            </a:xfrm>
            <a:prstGeom prst="rect">
              <a:avLst/>
            </a:prstGeom>
            <a:noFill/>
          </p:spPr>
          <p:txBody>
            <a:bodyPr wrap="none" rtlCol="0">
              <a:spAutoFit/>
            </a:bodyPr>
            <a:lstStyle/>
            <a:p>
              <a:r>
                <a:rPr lang="sr-Cyrl-RS" sz="1600" b="1" dirty="0">
                  <a:solidFill>
                    <a:schemeClr val="accent1"/>
                  </a:solidFill>
                </a:rPr>
                <a:t>СНТ</a:t>
              </a:r>
              <a:r>
                <a:rPr lang="sr-Cyrl-RS" sz="1600" b="1" baseline="-25000" dirty="0">
                  <a:solidFill>
                    <a:schemeClr val="accent1"/>
                  </a:solidFill>
                </a:rPr>
                <a:t>1</a:t>
              </a:r>
              <a:endParaRPr lang="en-GB" sz="1600" b="1" baseline="-25000" dirty="0">
                <a:solidFill>
                  <a:schemeClr val="accent1"/>
                </a:solidFill>
              </a:endParaRPr>
            </a:p>
          </p:txBody>
        </p:sp>
        <p:sp>
          <p:nvSpPr>
            <p:cNvPr id="21" name="TextBox 20"/>
            <p:cNvSpPr txBox="1"/>
            <p:nvPr/>
          </p:nvSpPr>
          <p:spPr>
            <a:xfrm>
              <a:off x="3653311" y="2891011"/>
              <a:ext cx="582211" cy="338554"/>
            </a:xfrm>
            <a:prstGeom prst="rect">
              <a:avLst/>
            </a:prstGeom>
            <a:noFill/>
          </p:spPr>
          <p:txBody>
            <a:bodyPr wrap="none" rtlCol="0">
              <a:spAutoFit/>
            </a:bodyPr>
            <a:lstStyle/>
            <a:p>
              <a:r>
                <a:rPr lang="sr-Cyrl-RS" sz="1600" b="1" dirty="0">
                  <a:solidFill>
                    <a:schemeClr val="accent1"/>
                  </a:solidFill>
                </a:rPr>
                <a:t>СНТ</a:t>
              </a:r>
              <a:r>
                <a:rPr lang="sr-Cyrl-RS" sz="1600" b="1" baseline="-25000" dirty="0">
                  <a:solidFill>
                    <a:schemeClr val="accent1"/>
                  </a:solidFill>
                </a:rPr>
                <a:t>2</a:t>
              </a:r>
              <a:endParaRPr lang="en-GB" sz="1600" b="1" baseline="-25000" dirty="0">
                <a:solidFill>
                  <a:schemeClr val="accent1"/>
                </a:solidFill>
              </a:endParaRPr>
            </a:p>
          </p:txBody>
        </p:sp>
        <p:sp>
          <p:nvSpPr>
            <p:cNvPr id="22" name="TextBox 21"/>
            <p:cNvSpPr txBox="1"/>
            <p:nvPr/>
          </p:nvSpPr>
          <p:spPr>
            <a:xfrm>
              <a:off x="4371838" y="2886575"/>
              <a:ext cx="582211" cy="338554"/>
            </a:xfrm>
            <a:prstGeom prst="rect">
              <a:avLst/>
            </a:prstGeom>
            <a:noFill/>
          </p:spPr>
          <p:txBody>
            <a:bodyPr wrap="none" rtlCol="0">
              <a:spAutoFit/>
            </a:bodyPr>
            <a:lstStyle/>
            <a:p>
              <a:r>
                <a:rPr lang="sr-Cyrl-RS" sz="1600" b="1" dirty="0">
                  <a:solidFill>
                    <a:schemeClr val="accent1"/>
                  </a:solidFill>
                </a:rPr>
                <a:t>СНТ</a:t>
              </a:r>
              <a:r>
                <a:rPr lang="sr-Cyrl-RS" sz="1600" b="1" baseline="-25000" dirty="0">
                  <a:solidFill>
                    <a:schemeClr val="accent1"/>
                  </a:solidFill>
                </a:rPr>
                <a:t>3</a:t>
              </a:r>
              <a:endParaRPr lang="en-GB" sz="1600" b="1" baseline="-25000" dirty="0">
                <a:solidFill>
                  <a:schemeClr val="accent1"/>
                </a:solidFill>
              </a:endParaRPr>
            </a:p>
          </p:txBody>
        </p:sp>
        <p:sp>
          <p:nvSpPr>
            <p:cNvPr id="23" name="TextBox 22"/>
            <p:cNvSpPr txBox="1"/>
            <p:nvPr/>
          </p:nvSpPr>
          <p:spPr>
            <a:xfrm>
              <a:off x="5081465" y="2882679"/>
              <a:ext cx="582211" cy="338554"/>
            </a:xfrm>
            <a:prstGeom prst="rect">
              <a:avLst/>
            </a:prstGeom>
            <a:noFill/>
          </p:spPr>
          <p:txBody>
            <a:bodyPr wrap="none" rtlCol="0">
              <a:spAutoFit/>
            </a:bodyPr>
            <a:lstStyle/>
            <a:p>
              <a:r>
                <a:rPr lang="sr-Cyrl-RS" sz="1600" b="1" dirty="0">
                  <a:solidFill>
                    <a:schemeClr val="accent1"/>
                  </a:solidFill>
                </a:rPr>
                <a:t>СНТ</a:t>
              </a:r>
              <a:r>
                <a:rPr lang="sr-Cyrl-RS" sz="1600" b="1" baseline="-25000" dirty="0">
                  <a:solidFill>
                    <a:schemeClr val="accent1"/>
                  </a:solidFill>
                </a:rPr>
                <a:t>4</a:t>
              </a:r>
              <a:endParaRPr lang="en-GB" sz="1600" b="1" baseline="-25000" dirty="0">
                <a:solidFill>
                  <a:schemeClr val="accent1"/>
                </a:solidFill>
              </a:endParaRPr>
            </a:p>
          </p:txBody>
        </p:sp>
        <p:sp>
          <p:nvSpPr>
            <p:cNvPr id="25" name="TextBox 24"/>
            <p:cNvSpPr txBox="1"/>
            <p:nvPr/>
          </p:nvSpPr>
          <p:spPr>
            <a:xfrm>
              <a:off x="5806269" y="2891011"/>
              <a:ext cx="582211" cy="338554"/>
            </a:xfrm>
            <a:prstGeom prst="rect">
              <a:avLst/>
            </a:prstGeom>
            <a:noFill/>
          </p:spPr>
          <p:txBody>
            <a:bodyPr wrap="none" rtlCol="0">
              <a:spAutoFit/>
            </a:bodyPr>
            <a:lstStyle/>
            <a:p>
              <a:r>
                <a:rPr lang="sr-Cyrl-RS" sz="1600" b="1" dirty="0">
                  <a:solidFill>
                    <a:schemeClr val="accent1"/>
                  </a:solidFill>
                </a:rPr>
                <a:t>СНТ</a:t>
              </a:r>
              <a:r>
                <a:rPr lang="sr-Cyrl-RS" sz="1600" b="1" baseline="-25000" dirty="0">
                  <a:solidFill>
                    <a:schemeClr val="accent1"/>
                  </a:solidFill>
                </a:rPr>
                <a:t>5</a:t>
              </a:r>
              <a:endParaRPr lang="en-GB" sz="1600" b="1" baseline="-25000" dirty="0">
                <a:solidFill>
                  <a:schemeClr val="accent1"/>
                </a:solidFill>
              </a:endParaRPr>
            </a:p>
          </p:txBody>
        </p:sp>
        <p:sp>
          <p:nvSpPr>
            <p:cNvPr id="26" name="TextBox 25"/>
            <p:cNvSpPr txBox="1"/>
            <p:nvPr/>
          </p:nvSpPr>
          <p:spPr>
            <a:xfrm>
              <a:off x="6528849" y="2873283"/>
              <a:ext cx="582211" cy="338554"/>
            </a:xfrm>
            <a:prstGeom prst="rect">
              <a:avLst/>
            </a:prstGeom>
            <a:noFill/>
          </p:spPr>
          <p:txBody>
            <a:bodyPr wrap="none" rtlCol="0">
              <a:spAutoFit/>
            </a:bodyPr>
            <a:lstStyle/>
            <a:p>
              <a:r>
                <a:rPr lang="sr-Cyrl-RS" sz="1600" b="1" dirty="0">
                  <a:solidFill>
                    <a:schemeClr val="accent1"/>
                  </a:solidFill>
                </a:rPr>
                <a:t>СНТ</a:t>
              </a:r>
              <a:r>
                <a:rPr lang="sr-Cyrl-RS" sz="1600" b="1" baseline="-25000" dirty="0">
                  <a:solidFill>
                    <a:schemeClr val="accent1"/>
                  </a:solidFill>
                </a:rPr>
                <a:t>6</a:t>
              </a:r>
              <a:endParaRPr lang="en-GB" sz="1600" b="1" baseline="-25000" dirty="0">
                <a:solidFill>
                  <a:schemeClr val="accent1"/>
                </a:solidFill>
              </a:endParaRPr>
            </a:p>
          </p:txBody>
        </p:sp>
        <p:sp>
          <p:nvSpPr>
            <p:cNvPr id="27" name="TextBox 26"/>
            <p:cNvSpPr txBox="1"/>
            <p:nvPr/>
          </p:nvSpPr>
          <p:spPr>
            <a:xfrm>
              <a:off x="8062900" y="2856426"/>
              <a:ext cx="582211" cy="338554"/>
            </a:xfrm>
            <a:prstGeom prst="rect">
              <a:avLst/>
            </a:prstGeom>
            <a:noFill/>
          </p:spPr>
          <p:txBody>
            <a:bodyPr wrap="none" rtlCol="0">
              <a:spAutoFit/>
            </a:bodyPr>
            <a:lstStyle/>
            <a:p>
              <a:r>
                <a:rPr lang="sr-Cyrl-RS" sz="1600" b="1" dirty="0">
                  <a:solidFill>
                    <a:schemeClr val="accent1"/>
                  </a:solidFill>
                </a:rPr>
                <a:t>СНТ</a:t>
              </a:r>
              <a:r>
                <a:rPr lang="en-US" sz="1600" b="1" baseline="-25000" dirty="0">
                  <a:solidFill>
                    <a:schemeClr val="accent1"/>
                  </a:solidFill>
                </a:rPr>
                <a:t>n</a:t>
              </a:r>
              <a:endParaRPr lang="en-GB" sz="1600" b="1" baseline="-25000" dirty="0">
                <a:solidFill>
                  <a:schemeClr val="accent1"/>
                </a:solidFill>
              </a:endParaRPr>
            </a:p>
          </p:txBody>
        </p:sp>
        <p:sp>
          <p:nvSpPr>
            <p:cNvPr id="28" name="TextBox 27"/>
            <p:cNvSpPr txBox="1"/>
            <p:nvPr/>
          </p:nvSpPr>
          <p:spPr>
            <a:xfrm>
              <a:off x="677046" y="4561423"/>
              <a:ext cx="1534931" cy="830997"/>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pPr algn="ctr"/>
              <a:r>
                <a:rPr lang="sr-Cyrl-RS" sz="1600" dirty="0"/>
                <a:t>Вредност стечајног </a:t>
              </a:r>
            </a:p>
            <a:p>
              <a:pPr algn="ctr"/>
              <a:r>
                <a:rPr lang="sr-Cyrl-RS" sz="1600" dirty="0"/>
                <a:t>дужника</a:t>
              </a:r>
              <a:endParaRPr lang="en-GB" sz="1600" baseline="-25000" dirty="0"/>
            </a:p>
          </p:txBody>
        </p:sp>
        <p:cxnSp>
          <p:nvCxnSpPr>
            <p:cNvPr id="30" name="Elbow Connector 29"/>
            <p:cNvCxnSpPr>
              <a:endCxn id="28" idx="3"/>
            </p:cNvCxnSpPr>
            <p:nvPr/>
          </p:nvCxnSpPr>
          <p:spPr>
            <a:xfrm rot="5400000">
              <a:off x="1868271" y="3619303"/>
              <a:ext cx="1701325" cy="1013912"/>
            </a:xfrm>
            <a:prstGeom prst="bentConnector2">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28" idx="3"/>
            </p:cNvCxnSpPr>
            <p:nvPr/>
          </p:nvCxnSpPr>
          <p:spPr>
            <a:xfrm rot="10800000" flipV="1">
              <a:off x="2211977" y="3269258"/>
              <a:ext cx="1740350" cy="1707664"/>
            </a:xfrm>
            <a:prstGeom prst="bentConnector3">
              <a:avLst>
                <a:gd name="adj1" fmla="val 1462"/>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28" idx="3"/>
            </p:cNvCxnSpPr>
            <p:nvPr/>
          </p:nvCxnSpPr>
          <p:spPr>
            <a:xfrm rot="10800000" flipV="1">
              <a:off x="2211978" y="3269258"/>
              <a:ext cx="2462929" cy="1707664"/>
            </a:xfrm>
            <a:prstGeom prst="bentConnector3">
              <a:avLst>
                <a:gd name="adj1" fmla="val 498"/>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28" idx="3"/>
            </p:cNvCxnSpPr>
            <p:nvPr/>
          </p:nvCxnSpPr>
          <p:spPr>
            <a:xfrm rot="10800000" flipV="1">
              <a:off x="2211978" y="3269256"/>
              <a:ext cx="3160593" cy="1707665"/>
            </a:xfrm>
            <a:prstGeom prst="bentConnector3">
              <a:avLst>
                <a:gd name="adj1" fmla="val -148"/>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endCxn id="28" idx="3"/>
            </p:cNvCxnSpPr>
            <p:nvPr/>
          </p:nvCxnSpPr>
          <p:spPr>
            <a:xfrm rot="10800000" flipV="1">
              <a:off x="2211978" y="3269254"/>
              <a:ext cx="3883401" cy="1707667"/>
            </a:xfrm>
            <a:prstGeom prst="bentConnector3">
              <a:avLst>
                <a:gd name="adj1" fmla="val -232"/>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endCxn id="28" idx="3"/>
            </p:cNvCxnSpPr>
            <p:nvPr/>
          </p:nvCxnSpPr>
          <p:spPr>
            <a:xfrm rot="10800000" flipV="1">
              <a:off x="2211977" y="3269252"/>
              <a:ext cx="4607978" cy="1707669"/>
            </a:xfrm>
            <a:prstGeom prst="bentConnector3">
              <a:avLst>
                <a:gd name="adj1" fmla="val 296"/>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596951" y="2965035"/>
              <a:ext cx="2199274" cy="830997"/>
            </a:xfrm>
            <a:prstGeom prst="rect">
              <a:avLst/>
            </a:prstGeom>
            <a:noFill/>
            <a:ln>
              <a:noFill/>
            </a:ln>
          </p:spPr>
          <p:txBody>
            <a:bodyPr wrap="square" rtlCol="0">
              <a:spAutoFit/>
            </a:bodyPr>
            <a:lstStyle/>
            <a:p>
              <a:pPr algn="ctr"/>
              <a:r>
                <a:rPr lang="sr-Cyrl-RS" sz="1600" dirty="0"/>
                <a:t>Стечајни дужник наставља да послује „бесконачно“</a:t>
              </a:r>
              <a:endParaRPr lang="en-GB" sz="1600" baseline="-25000" dirty="0"/>
            </a:p>
          </p:txBody>
        </p:sp>
        <p:sp>
          <p:nvSpPr>
            <p:cNvPr id="64" name="TextBox 63"/>
            <p:cNvSpPr txBox="1"/>
            <p:nvPr/>
          </p:nvSpPr>
          <p:spPr>
            <a:xfrm>
              <a:off x="7111060" y="4317369"/>
              <a:ext cx="2257582" cy="338554"/>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pPr algn="ctr"/>
              <a:r>
                <a:rPr lang="sr-Cyrl-RS" sz="1600" dirty="0"/>
                <a:t>Резидуална вредност</a:t>
              </a:r>
              <a:endParaRPr lang="en-GB" sz="1600" baseline="-25000" dirty="0"/>
            </a:p>
          </p:txBody>
        </p:sp>
        <p:sp>
          <p:nvSpPr>
            <p:cNvPr id="65" name="TextBox 64"/>
            <p:cNvSpPr txBox="1"/>
            <p:nvPr/>
          </p:nvSpPr>
          <p:spPr>
            <a:xfrm>
              <a:off x="3098042" y="2280994"/>
              <a:ext cx="3821373" cy="338554"/>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pPr algn="ctr"/>
              <a:r>
                <a:rPr lang="sr-Cyrl-RS" sz="1600" dirty="0"/>
                <a:t>Пројектовани слободни новчани токови</a:t>
              </a:r>
              <a:endParaRPr lang="en-GB" sz="1600" baseline="-25000" dirty="0"/>
            </a:p>
          </p:txBody>
        </p:sp>
        <p:sp>
          <p:nvSpPr>
            <p:cNvPr id="66" name="Left Brace 65"/>
            <p:cNvSpPr/>
            <p:nvPr/>
          </p:nvSpPr>
          <p:spPr>
            <a:xfrm rot="5400000">
              <a:off x="4786846" y="775435"/>
              <a:ext cx="463611" cy="41677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7253653" y="2627498"/>
              <a:ext cx="2199274" cy="338554"/>
            </a:xfrm>
            <a:prstGeom prst="rect">
              <a:avLst/>
            </a:prstGeom>
            <a:noFill/>
            <a:ln>
              <a:noFill/>
            </a:ln>
          </p:spPr>
          <p:txBody>
            <a:bodyPr wrap="square" rtlCol="0">
              <a:spAutoFit/>
            </a:bodyPr>
            <a:lstStyle/>
            <a:p>
              <a:pPr algn="ctr"/>
              <a:r>
                <a:rPr lang="sr-Cyrl-RS" sz="1600" dirty="0"/>
                <a:t>Стабилно пословање</a:t>
              </a:r>
              <a:endParaRPr lang="en-GB" sz="1600" baseline="-25000" dirty="0"/>
            </a:p>
          </p:txBody>
        </p:sp>
        <p:cxnSp>
          <p:nvCxnSpPr>
            <p:cNvPr id="68" name="Elbow Connector 67"/>
            <p:cNvCxnSpPr>
              <a:stCxn id="64" idx="2"/>
              <a:endCxn id="28" idx="2"/>
            </p:cNvCxnSpPr>
            <p:nvPr/>
          </p:nvCxnSpPr>
          <p:spPr>
            <a:xfrm rot="5400000">
              <a:off x="4473934" y="1626502"/>
              <a:ext cx="736497" cy="6795339"/>
            </a:xfrm>
            <a:prstGeom prst="bentConnector3">
              <a:avLst>
                <a:gd name="adj1" fmla="val 22369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514609" y="5071421"/>
              <a:ext cx="4320595" cy="830997"/>
            </a:xfrm>
            <a:prstGeom prst="rect">
              <a:avLst/>
            </a:prstGeom>
            <a:noFill/>
            <a:ln>
              <a:noFill/>
            </a:ln>
          </p:spPr>
          <p:txBody>
            <a:bodyPr wrap="square" rtlCol="0">
              <a:spAutoFit/>
            </a:bodyPr>
            <a:lstStyle/>
            <a:p>
              <a:pPr algn="ctr"/>
              <a:r>
                <a:rPr lang="sr-Cyrl-RS" sz="1600" dirty="0"/>
                <a:t>Дисконтовање пројектованих слободних новчаних токова пондерисаном просечном ценом капитала</a:t>
              </a:r>
              <a:endParaRPr lang="en-GB" sz="1600" baseline="-25000" dirty="0"/>
            </a:p>
          </p:txBody>
        </p:sp>
      </p:grpSp>
      <p:sp>
        <p:nvSpPr>
          <p:cNvPr id="75" name="Left Brace 74"/>
          <p:cNvSpPr/>
          <p:nvPr/>
        </p:nvSpPr>
        <p:spPr>
          <a:xfrm rot="16200000">
            <a:off x="8377014" y="2459934"/>
            <a:ext cx="463611" cy="23953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9765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dirty="0">
                <a:solidFill>
                  <a:schemeClr val="tx1"/>
                </a:solidFill>
              </a:rPr>
              <a:t>Реорганизација и процена</a:t>
            </a:r>
            <a:r>
              <a:rPr lang="sr-Latn-RS" sz="4000" dirty="0">
                <a:solidFill>
                  <a:schemeClr val="tx1"/>
                </a:solidFill>
              </a:rPr>
              <a:t> </a:t>
            </a:r>
            <a:r>
              <a:rPr lang="sr-Cyrl-RS" sz="4000" dirty="0">
                <a:solidFill>
                  <a:schemeClr val="tx1"/>
                </a:solidFill>
              </a:rPr>
              <a:t>вредности</a:t>
            </a:r>
            <a:r>
              <a:rPr lang="sr-Latn-RS" sz="4000" dirty="0">
                <a:solidFill>
                  <a:schemeClr val="tx1"/>
                </a:solidFill>
              </a:rPr>
              <a:t> </a:t>
            </a:r>
            <a:r>
              <a:rPr lang="sr-Cyrl-RS" sz="4000" dirty="0">
                <a:solidFill>
                  <a:schemeClr val="tx1"/>
                </a:solidFill>
              </a:rPr>
              <a:t>у</a:t>
            </a:r>
            <a:r>
              <a:rPr lang="sr-Latn-RS" sz="4000" dirty="0">
                <a:solidFill>
                  <a:schemeClr val="tx1"/>
                </a:solidFill>
              </a:rPr>
              <a:t> </a:t>
            </a:r>
            <a:r>
              <a:rPr lang="sr-Cyrl-RS" sz="4000" dirty="0">
                <a:solidFill>
                  <a:schemeClr val="tx1"/>
                </a:solidFill>
              </a:rPr>
              <a:t>Закону</a:t>
            </a:r>
            <a:r>
              <a:rPr lang="sr-Latn-RS" sz="4000" dirty="0">
                <a:solidFill>
                  <a:schemeClr val="tx1"/>
                </a:solidFill>
              </a:rPr>
              <a:t> </a:t>
            </a:r>
            <a:r>
              <a:rPr lang="sr-Cyrl-RS" sz="4000" dirty="0">
                <a:solidFill>
                  <a:schemeClr val="tx1"/>
                </a:solidFill>
              </a:rPr>
              <a:t>о</a:t>
            </a:r>
            <a:r>
              <a:rPr lang="sr-Latn-RS" sz="4000" dirty="0">
                <a:solidFill>
                  <a:schemeClr val="tx1"/>
                </a:solidFill>
              </a:rPr>
              <a:t> </a:t>
            </a:r>
            <a:r>
              <a:rPr lang="sr-Cyrl-RS" sz="4000" dirty="0">
                <a:solidFill>
                  <a:schemeClr val="tx1"/>
                </a:solidFill>
              </a:rPr>
              <a:t>стечају</a:t>
            </a:r>
            <a:endParaRPr lang="sr-Latn-RS" sz="4000" dirty="0">
              <a:solidFill>
                <a:schemeClr val="tx1"/>
              </a:solidFill>
            </a:endParaRPr>
          </a:p>
        </p:txBody>
      </p:sp>
      <p:sp>
        <p:nvSpPr>
          <p:cNvPr id="3" name="Content Placeholder 2"/>
          <p:cNvSpPr>
            <a:spLocks noGrp="1"/>
          </p:cNvSpPr>
          <p:nvPr>
            <p:ph idx="1"/>
          </p:nvPr>
        </p:nvSpPr>
        <p:spPr>
          <a:xfrm>
            <a:off x="676656" y="2011680"/>
            <a:ext cx="10753725" cy="4548146"/>
          </a:xfrm>
        </p:spPr>
        <p:txBody>
          <a:bodyPr>
            <a:normAutofit/>
          </a:bodyPr>
          <a:lstStyle/>
          <a:p>
            <a:pPr marL="0" indent="0" algn="ctr">
              <a:buNone/>
            </a:pPr>
            <a:r>
              <a:rPr lang="sr-Cyrl-RS" dirty="0"/>
              <a:t>Спровођење</a:t>
            </a:r>
            <a:r>
              <a:rPr lang="sr-Latn-RS" dirty="0"/>
              <a:t> </a:t>
            </a:r>
            <a:r>
              <a:rPr lang="sr-Cyrl-RS" dirty="0"/>
              <a:t>реорганизације</a:t>
            </a:r>
            <a:endParaRPr lang="sr-Cyrl-RS" b="1" dirty="0"/>
          </a:p>
          <a:p>
            <a:pPr marL="0" indent="0" algn="ctr">
              <a:buNone/>
            </a:pPr>
            <a:r>
              <a:rPr lang="sr-Cyrl-RS" b="1" dirty="0"/>
              <a:t>Члан 155</a:t>
            </a:r>
            <a:endParaRPr lang="sr-Latn-RS" b="1" i="1" dirty="0"/>
          </a:p>
          <a:p>
            <a:pPr marL="0" indent="0" algn="just">
              <a:buNone/>
            </a:pPr>
            <a:r>
              <a:rPr lang="sr-Cyrl-RS" b="1" i="1" dirty="0"/>
              <a:t>Реорганизација</a:t>
            </a:r>
            <a:r>
              <a:rPr lang="sr-Latn-RS" b="1" i="1" dirty="0"/>
              <a:t> </a:t>
            </a:r>
            <a:r>
              <a:rPr lang="sr-Cyrl-RS" b="1" i="1" dirty="0"/>
              <a:t>се</a:t>
            </a:r>
            <a:r>
              <a:rPr lang="sr-Latn-RS" b="1" i="1" dirty="0"/>
              <a:t> </a:t>
            </a:r>
            <a:r>
              <a:rPr lang="sr-Cyrl-RS" b="1" i="1" dirty="0"/>
              <a:t>спроводи</a:t>
            </a:r>
            <a:r>
              <a:rPr lang="sr-Latn-RS" b="1" i="1" dirty="0"/>
              <a:t> </a:t>
            </a:r>
            <a:r>
              <a:rPr lang="sr-Cyrl-RS" b="1" i="1" dirty="0"/>
              <a:t>ако</a:t>
            </a:r>
            <a:r>
              <a:rPr lang="sr-Latn-RS" b="1" i="1" dirty="0"/>
              <a:t> </a:t>
            </a:r>
            <a:r>
              <a:rPr lang="sr-Cyrl-RS" b="1" i="1" dirty="0"/>
              <a:t>се</a:t>
            </a:r>
            <a:r>
              <a:rPr lang="sr-Latn-RS" b="1" i="1" dirty="0"/>
              <a:t> </a:t>
            </a:r>
            <a:r>
              <a:rPr lang="sr-Cyrl-RS" b="1" i="1" dirty="0"/>
              <a:t>тиме</a:t>
            </a:r>
            <a:r>
              <a:rPr lang="sr-Latn-RS" b="1" i="1" dirty="0"/>
              <a:t> </a:t>
            </a:r>
            <a:r>
              <a:rPr lang="sr-Cyrl-RS" b="1" i="1" dirty="0"/>
              <a:t>обезбеђује</a:t>
            </a:r>
            <a:r>
              <a:rPr lang="sr-Latn-RS" b="1" i="1" dirty="0"/>
              <a:t> </a:t>
            </a:r>
            <a:r>
              <a:rPr lang="sr-Cyrl-RS" b="1" i="1" dirty="0"/>
              <a:t>повољније</a:t>
            </a:r>
            <a:r>
              <a:rPr lang="sr-Latn-RS" b="1" i="1" dirty="0"/>
              <a:t> </a:t>
            </a:r>
            <a:r>
              <a:rPr lang="sr-Cyrl-RS" b="1" i="1" dirty="0"/>
              <a:t>намирење</a:t>
            </a:r>
            <a:r>
              <a:rPr lang="sr-Latn-RS" b="1" i="1" dirty="0"/>
              <a:t> </a:t>
            </a:r>
            <a:r>
              <a:rPr lang="sr-Cyrl-RS" b="1" i="1" dirty="0"/>
              <a:t>поверилаца</a:t>
            </a:r>
            <a:r>
              <a:rPr lang="sr-Latn-RS" b="1" i="1" dirty="0"/>
              <a:t> </a:t>
            </a:r>
            <a:r>
              <a:rPr lang="sr-Cyrl-RS" b="1" i="1" dirty="0"/>
              <a:t>у</a:t>
            </a:r>
            <a:r>
              <a:rPr lang="sr-Latn-RS" b="1" i="1" dirty="0"/>
              <a:t> </a:t>
            </a:r>
            <a:r>
              <a:rPr lang="sr-Cyrl-RS" b="1" i="1" dirty="0"/>
              <a:t>односу</a:t>
            </a:r>
            <a:r>
              <a:rPr lang="sr-Latn-RS" b="1" i="1" dirty="0"/>
              <a:t> </a:t>
            </a:r>
            <a:r>
              <a:rPr lang="sr-Cyrl-RS" b="1" i="1" dirty="0"/>
              <a:t>на</a:t>
            </a:r>
            <a:r>
              <a:rPr lang="sr-Latn-RS" b="1" i="1" dirty="0"/>
              <a:t> </a:t>
            </a:r>
            <a:r>
              <a:rPr lang="sr-Cyrl-RS" b="1" i="1" dirty="0"/>
              <a:t>банкротство</a:t>
            </a:r>
            <a:r>
              <a:rPr lang="sr-Latn-RS" b="1" i="1" strike="sngStrike" dirty="0"/>
              <a:t>,</a:t>
            </a:r>
            <a:r>
              <a:rPr lang="sr-Latn-RS" strike="sngStrike" dirty="0"/>
              <a:t> </a:t>
            </a:r>
            <a:r>
              <a:rPr lang="sr-Cyrl-RS" strike="sngStrike" dirty="0"/>
              <a:t>а</a:t>
            </a:r>
            <a:r>
              <a:rPr lang="sr-Latn-RS" strike="sngStrike" dirty="0"/>
              <a:t> </a:t>
            </a:r>
            <a:r>
              <a:rPr lang="sr-Cyrl-RS" strike="sngStrike" dirty="0"/>
              <a:t>посебно</a:t>
            </a:r>
            <a:r>
              <a:rPr lang="sr-Latn-RS" strike="sngStrike" dirty="0"/>
              <a:t> </a:t>
            </a:r>
            <a:r>
              <a:rPr lang="sr-Cyrl-RS" strike="sngStrike" dirty="0"/>
              <a:t>ако</a:t>
            </a:r>
            <a:r>
              <a:rPr lang="sr-Latn-RS" strike="sngStrike" dirty="0"/>
              <a:t> </a:t>
            </a:r>
            <a:r>
              <a:rPr lang="sr-Cyrl-RS" strike="sngStrike" dirty="0"/>
              <a:t>постоје</a:t>
            </a:r>
            <a:r>
              <a:rPr lang="sr-Latn-RS" strike="sngStrike" dirty="0"/>
              <a:t> </a:t>
            </a:r>
            <a:r>
              <a:rPr lang="sr-Cyrl-RS" strike="sngStrike" dirty="0"/>
              <a:t>економско</a:t>
            </a:r>
            <a:r>
              <a:rPr lang="sr-Latn-RS" strike="sngStrike" dirty="0"/>
              <a:t> </a:t>
            </a:r>
            <a:r>
              <a:rPr lang="sr-Cyrl-RS" strike="sngStrike" dirty="0"/>
              <a:t>оправдани</a:t>
            </a:r>
            <a:r>
              <a:rPr lang="sr-Latn-RS" strike="sngStrike" dirty="0"/>
              <a:t> </a:t>
            </a:r>
            <a:r>
              <a:rPr lang="sr-Cyrl-RS" strike="sngStrike" dirty="0"/>
              <a:t>услови</a:t>
            </a:r>
            <a:r>
              <a:rPr lang="sr-Latn-RS" strike="sngStrike" dirty="0"/>
              <a:t> </a:t>
            </a:r>
            <a:r>
              <a:rPr lang="sr-Cyrl-RS" strike="sngStrike" dirty="0"/>
              <a:t>за</a:t>
            </a:r>
            <a:r>
              <a:rPr lang="sr-Latn-RS" strike="sngStrike" dirty="0"/>
              <a:t> </a:t>
            </a:r>
            <a:r>
              <a:rPr lang="sr-Cyrl-RS" strike="sngStrike" dirty="0"/>
              <a:t>наставак</a:t>
            </a:r>
            <a:r>
              <a:rPr lang="sr-Latn-RS" strike="sngStrike" dirty="0"/>
              <a:t> </a:t>
            </a:r>
            <a:r>
              <a:rPr lang="sr-Cyrl-RS" strike="sngStrike" dirty="0"/>
              <a:t>дужниковог</a:t>
            </a:r>
            <a:r>
              <a:rPr lang="sr-Latn-RS" strike="sngStrike" dirty="0"/>
              <a:t> </a:t>
            </a:r>
            <a:r>
              <a:rPr lang="sr-Cyrl-RS" strike="sngStrike" dirty="0"/>
              <a:t>пословања</a:t>
            </a:r>
            <a:r>
              <a:rPr lang="sr-Latn-RS" dirty="0"/>
              <a:t>.</a:t>
            </a:r>
          </a:p>
          <a:p>
            <a:pPr marL="0" indent="0" algn="ctr">
              <a:buNone/>
            </a:pPr>
            <a:r>
              <a:rPr lang="en-GB" sz="3900" b="1" dirty="0"/>
              <a:t>V</a:t>
            </a:r>
            <a:r>
              <a:rPr lang="sr-Latn-RS" sz="3900" b="1" baseline="-25000" dirty="0"/>
              <a:t>R</a:t>
            </a:r>
            <a:r>
              <a:rPr lang="en-GB" sz="3900" b="1" dirty="0"/>
              <a:t> &gt; V</a:t>
            </a:r>
            <a:r>
              <a:rPr lang="en-GB" sz="3900" b="1" baseline="-25000" dirty="0"/>
              <a:t>B</a:t>
            </a:r>
            <a:endParaRPr lang="sr-Latn-RS" sz="3900" b="1" baseline="-25000" dirty="0"/>
          </a:p>
          <a:p>
            <a:pPr marL="0" indent="0" algn="just">
              <a:buNone/>
            </a:pPr>
            <a:r>
              <a:rPr lang="sr-Cyrl-RS" b="1" dirty="0">
                <a:solidFill>
                  <a:schemeClr val="accent1"/>
                </a:solidFill>
              </a:rPr>
              <a:t>Одговор</a:t>
            </a:r>
            <a:r>
              <a:rPr lang="sr-Latn-RS" b="1" dirty="0">
                <a:solidFill>
                  <a:schemeClr val="accent1"/>
                </a:solidFill>
              </a:rPr>
              <a:t> </a:t>
            </a:r>
            <a:r>
              <a:rPr lang="sr-Cyrl-RS" b="1" dirty="0">
                <a:solidFill>
                  <a:schemeClr val="accent1"/>
                </a:solidFill>
              </a:rPr>
              <a:t>на</a:t>
            </a:r>
            <a:r>
              <a:rPr lang="sr-Latn-RS" b="1" dirty="0">
                <a:solidFill>
                  <a:schemeClr val="accent1"/>
                </a:solidFill>
              </a:rPr>
              <a:t> </a:t>
            </a:r>
            <a:r>
              <a:rPr lang="sr-Cyrl-RS" b="1" dirty="0">
                <a:solidFill>
                  <a:schemeClr val="accent1"/>
                </a:solidFill>
              </a:rPr>
              <a:t>питање</a:t>
            </a:r>
            <a:r>
              <a:rPr lang="sr-Latn-RS" b="1" dirty="0">
                <a:solidFill>
                  <a:schemeClr val="accent1"/>
                </a:solidFill>
              </a:rPr>
              <a:t> </a:t>
            </a:r>
            <a:r>
              <a:rPr lang="sr-Cyrl-RS" b="1" dirty="0">
                <a:solidFill>
                  <a:schemeClr val="accent1"/>
                </a:solidFill>
              </a:rPr>
              <a:t>да</a:t>
            </a:r>
            <a:r>
              <a:rPr lang="sr-Latn-RS" b="1" dirty="0">
                <a:solidFill>
                  <a:schemeClr val="accent1"/>
                </a:solidFill>
              </a:rPr>
              <a:t> </a:t>
            </a:r>
            <a:r>
              <a:rPr lang="sr-Cyrl-RS" b="1" dirty="0">
                <a:solidFill>
                  <a:schemeClr val="accent1"/>
                </a:solidFill>
              </a:rPr>
              <a:t>ли</a:t>
            </a:r>
            <a:r>
              <a:rPr lang="sr-Latn-RS" b="1" dirty="0">
                <a:solidFill>
                  <a:schemeClr val="accent1"/>
                </a:solidFill>
              </a:rPr>
              <a:t> </a:t>
            </a:r>
            <a:r>
              <a:rPr lang="sr-Cyrl-RS" b="1" dirty="0">
                <a:solidFill>
                  <a:schemeClr val="accent1"/>
                </a:solidFill>
              </a:rPr>
              <a:t>се</a:t>
            </a:r>
            <a:r>
              <a:rPr lang="sr-Latn-RS" b="1" dirty="0">
                <a:solidFill>
                  <a:schemeClr val="accent1"/>
                </a:solidFill>
              </a:rPr>
              <a:t> </a:t>
            </a:r>
            <a:r>
              <a:rPr lang="sr-Cyrl-RS" b="1" dirty="0">
                <a:solidFill>
                  <a:schemeClr val="accent1"/>
                </a:solidFill>
              </a:rPr>
              <a:t>обезбеђује</a:t>
            </a:r>
            <a:r>
              <a:rPr lang="sr-Latn-RS" b="1" dirty="0">
                <a:solidFill>
                  <a:schemeClr val="accent1"/>
                </a:solidFill>
              </a:rPr>
              <a:t> </a:t>
            </a:r>
            <a:r>
              <a:rPr lang="sr-Cyrl-RS" b="1" dirty="0">
                <a:solidFill>
                  <a:schemeClr val="accent1"/>
                </a:solidFill>
              </a:rPr>
              <a:t>повољније</a:t>
            </a:r>
            <a:r>
              <a:rPr lang="sr-Latn-RS" b="1" dirty="0">
                <a:solidFill>
                  <a:schemeClr val="accent1"/>
                </a:solidFill>
              </a:rPr>
              <a:t> </a:t>
            </a:r>
            <a:r>
              <a:rPr lang="sr-Cyrl-RS" b="1" dirty="0">
                <a:solidFill>
                  <a:schemeClr val="accent1"/>
                </a:solidFill>
              </a:rPr>
              <a:t>намирење</a:t>
            </a:r>
            <a:r>
              <a:rPr lang="sr-Latn-RS" b="1" dirty="0">
                <a:solidFill>
                  <a:schemeClr val="accent1"/>
                </a:solidFill>
              </a:rPr>
              <a:t> </a:t>
            </a:r>
            <a:r>
              <a:rPr lang="sr-Cyrl-RS" b="1" dirty="0">
                <a:solidFill>
                  <a:schemeClr val="accent1"/>
                </a:solidFill>
              </a:rPr>
              <a:t>поверилаца</a:t>
            </a:r>
            <a:r>
              <a:rPr lang="sr-Latn-RS" b="1" dirty="0">
                <a:solidFill>
                  <a:schemeClr val="accent1"/>
                </a:solidFill>
              </a:rPr>
              <a:t> </a:t>
            </a:r>
            <a:r>
              <a:rPr lang="sr-Cyrl-RS" b="1" dirty="0">
                <a:solidFill>
                  <a:schemeClr val="accent1"/>
                </a:solidFill>
              </a:rPr>
              <a:t>у</a:t>
            </a:r>
            <a:r>
              <a:rPr lang="sr-Latn-RS" b="1" dirty="0">
                <a:solidFill>
                  <a:schemeClr val="accent1"/>
                </a:solidFill>
              </a:rPr>
              <a:t> </a:t>
            </a:r>
            <a:r>
              <a:rPr lang="sr-Cyrl-RS" b="1" dirty="0">
                <a:solidFill>
                  <a:schemeClr val="accent1"/>
                </a:solidFill>
              </a:rPr>
              <a:t>односу</a:t>
            </a:r>
            <a:r>
              <a:rPr lang="sr-Latn-RS" b="1" dirty="0">
                <a:solidFill>
                  <a:schemeClr val="accent1"/>
                </a:solidFill>
              </a:rPr>
              <a:t> </a:t>
            </a:r>
            <a:r>
              <a:rPr lang="sr-Cyrl-RS" b="1" dirty="0">
                <a:solidFill>
                  <a:schemeClr val="accent1"/>
                </a:solidFill>
              </a:rPr>
              <a:t>на</a:t>
            </a:r>
            <a:r>
              <a:rPr lang="sr-Latn-RS" b="1" dirty="0">
                <a:solidFill>
                  <a:schemeClr val="accent1"/>
                </a:solidFill>
              </a:rPr>
              <a:t> </a:t>
            </a:r>
            <a:r>
              <a:rPr lang="sr-Cyrl-RS" b="1" dirty="0">
                <a:solidFill>
                  <a:schemeClr val="accent1"/>
                </a:solidFill>
              </a:rPr>
              <a:t>банкротство</a:t>
            </a:r>
            <a:r>
              <a:rPr lang="sr-Latn-RS" b="1" dirty="0">
                <a:solidFill>
                  <a:schemeClr val="accent1"/>
                </a:solidFill>
              </a:rPr>
              <a:t> </a:t>
            </a:r>
            <a:r>
              <a:rPr lang="sr-Cyrl-RS" b="1" dirty="0">
                <a:solidFill>
                  <a:schemeClr val="accent1"/>
                </a:solidFill>
              </a:rPr>
              <a:t>даје</a:t>
            </a:r>
            <a:r>
              <a:rPr lang="sr-Latn-RS" b="1" dirty="0">
                <a:solidFill>
                  <a:schemeClr val="accent1"/>
                </a:solidFill>
              </a:rPr>
              <a:t> </a:t>
            </a:r>
            <a:r>
              <a:rPr lang="sr-Cyrl-RS" b="1" dirty="0">
                <a:solidFill>
                  <a:schemeClr val="accent1"/>
                </a:solidFill>
              </a:rPr>
              <a:t>процена</a:t>
            </a:r>
            <a:r>
              <a:rPr lang="sr-Latn-RS" b="1" dirty="0">
                <a:solidFill>
                  <a:schemeClr val="accent1"/>
                </a:solidFill>
              </a:rPr>
              <a:t> </a:t>
            </a:r>
            <a:r>
              <a:rPr lang="sr-Cyrl-RS" b="1" dirty="0">
                <a:solidFill>
                  <a:schemeClr val="accent1"/>
                </a:solidFill>
              </a:rPr>
              <a:t>вредности</a:t>
            </a:r>
            <a:r>
              <a:rPr lang="sr-Latn-RS" b="1" dirty="0">
                <a:solidFill>
                  <a:schemeClr val="accent1"/>
                </a:solidFill>
              </a:rPr>
              <a:t>.</a:t>
            </a:r>
          </a:p>
          <a:p>
            <a:pPr marL="0" indent="0" algn="just">
              <a:buNone/>
            </a:pPr>
            <a:r>
              <a:rPr lang="sr-Cyrl-RS" dirty="0"/>
              <a:t>Други</a:t>
            </a:r>
            <a:r>
              <a:rPr lang="sr-Latn-RS" dirty="0"/>
              <a:t> </a:t>
            </a:r>
            <a:r>
              <a:rPr lang="sr-Cyrl-RS" dirty="0"/>
              <a:t>део</a:t>
            </a:r>
            <a:r>
              <a:rPr lang="sr-Latn-RS" dirty="0"/>
              <a:t> </a:t>
            </a:r>
            <a:r>
              <a:rPr lang="sr-Cyrl-RS" dirty="0"/>
              <a:t>става</a:t>
            </a:r>
            <a:r>
              <a:rPr lang="sr-Latn-RS" dirty="0"/>
              <a:t> </a:t>
            </a:r>
            <a:r>
              <a:rPr lang="sr-Cyrl-RS" dirty="0"/>
              <a:t>је био ирелевантан. </a:t>
            </a:r>
          </a:p>
          <a:p>
            <a:pPr marL="457200" lvl="2" indent="0" algn="just">
              <a:buNone/>
            </a:pPr>
            <a:r>
              <a:rPr lang="sr-Cyrl-RS" dirty="0"/>
              <a:t>Шта ако план подноси предузеће које наводи претећу неликвидност, при чему би се из  ликвидационе вредности могли намирити сви повериоци – реорганизација тада обезбеђује исто намирење као и банкротство?</a:t>
            </a:r>
          </a:p>
        </p:txBody>
      </p:sp>
    </p:spTree>
    <p:extLst>
      <p:ext uri="{BB962C8B-B14F-4D97-AF65-F5344CB8AC3E}">
        <p14:creationId xmlns:p14="http://schemas.microsoft.com/office/powerpoint/2010/main" val="284561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a:t>Шта су новчани токови?</a:t>
            </a:r>
            <a:endParaRPr lang="sr-Latn-RS" dirty="0"/>
          </a:p>
        </p:txBody>
      </p:sp>
      <p:sp>
        <p:nvSpPr>
          <p:cNvPr id="5" name="Content Placeholder 4"/>
          <p:cNvSpPr>
            <a:spLocks noGrp="1"/>
          </p:cNvSpPr>
          <p:nvPr>
            <p:ph idx="1"/>
          </p:nvPr>
        </p:nvSpPr>
        <p:spPr/>
        <p:txBody>
          <a:bodyPr>
            <a:normAutofit/>
          </a:bodyPr>
          <a:lstStyle/>
          <a:p>
            <a:r>
              <a:rPr lang="sr-Cyrl-RS" sz="2800" dirty="0"/>
              <a:t>Нето н</a:t>
            </a:r>
            <a:r>
              <a:rPr lang="ru-RU" sz="2800" dirty="0"/>
              <a:t>овчани токови -</a:t>
            </a:r>
            <a:r>
              <a:rPr lang="sr-Latn-RS" sz="2800" dirty="0"/>
              <a:t> </a:t>
            </a:r>
            <a:r>
              <a:rPr lang="sr-Cyrl-RS" sz="2800" dirty="0"/>
              <a:t>разлика</a:t>
            </a:r>
            <a:r>
              <a:rPr lang="ru-RU" sz="2800" dirty="0"/>
              <a:t> прилива и одлива готовине и готовинских еквивалената </a:t>
            </a:r>
          </a:p>
          <a:p>
            <a:r>
              <a:rPr lang="sr-Cyrl-RS" sz="2800" dirty="0"/>
              <a:t>Новчани токови су боље мерило резултата пословања у односу на добит</a:t>
            </a:r>
          </a:p>
          <a:p>
            <a:pPr lvl="1"/>
            <a:r>
              <a:rPr lang="sr-Cyrl-RS" sz="2800" dirty="0"/>
              <a:t>У мањој мери предмет манипулације и креативног рачуноводства</a:t>
            </a:r>
            <a:endParaRPr lang="en-GB" sz="2800" dirty="0"/>
          </a:p>
        </p:txBody>
      </p:sp>
    </p:spTree>
    <p:extLst>
      <p:ext uri="{BB962C8B-B14F-4D97-AF65-F5344CB8AC3E}">
        <p14:creationId xmlns:p14="http://schemas.microsoft.com/office/powerpoint/2010/main" val="2978778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Новчани токови</a:t>
            </a:r>
            <a:endParaRPr lang="en-GB" dirty="0"/>
          </a:p>
        </p:txBody>
      </p:sp>
      <p:sp>
        <p:nvSpPr>
          <p:cNvPr id="3" name="Content Placeholder 2"/>
          <p:cNvSpPr>
            <a:spLocks noGrp="1"/>
          </p:cNvSpPr>
          <p:nvPr>
            <p:ph idx="1"/>
          </p:nvPr>
        </p:nvSpPr>
        <p:spPr/>
        <p:txBody>
          <a:bodyPr>
            <a:normAutofit fontScale="92500" lnSpcReduction="10000"/>
          </a:bodyPr>
          <a:lstStyle/>
          <a:p>
            <a:r>
              <a:rPr lang="sr-Cyrl-RS" sz="2800" dirty="0"/>
              <a:t>На основу претпоставки о будућем пословању стечајног дужника пројектују новчани токови.</a:t>
            </a:r>
          </a:p>
          <a:p>
            <a:pPr lvl="1"/>
            <a:r>
              <a:rPr lang="sr-Cyrl-RS" sz="2800" dirty="0"/>
              <a:t>Колико ће новца моћи да генерише стечајни дужник током спровођења плана реорганизације?</a:t>
            </a:r>
          </a:p>
          <a:p>
            <a:r>
              <a:rPr lang="sr-Cyrl-RS" sz="2800" dirty="0"/>
              <a:t>Способност</a:t>
            </a:r>
            <a:r>
              <a:rPr lang="en-US" sz="2800" dirty="0"/>
              <a:t> </a:t>
            </a:r>
            <a:r>
              <a:rPr lang="sr-Cyrl-RS" sz="2800" dirty="0"/>
              <a:t>предузећа (стечајног дужника)</a:t>
            </a:r>
            <a:r>
              <a:rPr lang="en-US" sz="2800" dirty="0"/>
              <a:t> </a:t>
            </a:r>
            <a:r>
              <a:rPr lang="sr-Cyrl-RS" sz="2800" dirty="0"/>
              <a:t>да</a:t>
            </a:r>
            <a:r>
              <a:rPr lang="en-US" sz="2800" dirty="0"/>
              <a:t> </a:t>
            </a:r>
            <a:r>
              <a:rPr lang="sr-Cyrl-RS" sz="2800" dirty="0"/>
              <a:t>(након усвајања плана) генерише</a:t>
            </a:r>
            <a:r>
              <a:rPr lang="en-US" sz="2800" dirty="0"/>
              <a:t> </a:t>
            </a:r>
            <a:r>
              <a:rPr lang="sr-Cyrl-RS" sz="2800" dirty="0"/>
              <a:t>довољно</a:t>
            </a:r>
            <a:r>
              <a:rPr lang="en-US" sz="2800" dirty="0"/>
              <a:t> </a:t>
            </a:r>
            <a:r>
              <a:rPr lang="sr-Cyrl-RS" sz="2800" dirty="0"/>
              <a:t>новца</a:t>
            </a:r>
            <a:r>
              <a:rPr lang="en-US" sz="2800" dirty="0"/>
              <a:t> </a:t>
            </a:r>
            <a:r>
              <a:rPr lang="sr-Cyrl-RS" sz="2800" dirty="0"/>
              <a:t>којим</a:t>
            </a:r>
            <a:r>
              <a:rPr lang="en-US" sz="2800" dirty="0"/>
              <a:t> </a:t>
            </a:r>
            <a:r>
              <a:rPr lang="sr-Cyrl-RS" sz="2800" dirty="0"/>
              <a:t>ће</a:t>
            </a:r>
            <a:r>
              <a:rPr lang="en-US" sz="2800" dirty="0"/>
              <a:t> </a:t>
            </a:r>
            <a:r>
              <a:rPr lang="sr-Cyrl-RS" sz="2800" dirty="0"/>
              <a:t>финансирати</a:t>
            </a:r>
            <a:r>
              <a:rPr lang="en-US" sz="2800" dirty="0"/>
              <a:t> </a:t>
            </a:r>
            <a:r>
              <a:rPr lang="sr-Cyrl-RS" sz="2800" dirty="0"/>
              <a:t>пословне</a:t>
            </a:r>
            <a:r>
              <a:rPr lang="en-US" sz="2800" dirty="0"/>
              <a:t> </a:t>
            </a:r>
            <a:r>
              <a:rPr lang="sr-Cyrl-RS" sz="2800" dirty="0"/>
              <a:t>активности и плаћати доспеле обавезе (у складу са планом)</a:t>
            </a:r>
            <a:endParaRPr lang="en-US" sz="2800" dirty="0"/>
          </a:p>
        </p:txBody>
      </p:sp>
    </p:spTree>
    <p:extLst>
      <p:ext uri="{BB962C8B-B14F-4D97-AF65-F5344CB8AC3E}">
        <p14:creationId xmlns:p14="http://schemas.microsoft.com/office/powerpoint/2010/main" val="2625414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Вредност стечајног дужника и новчани токови</a:t>
            </a:r>
            <a:endParaRPr lang="en-US" dirty="0"/>
          </a:p>
        </p:txBody>
      </p:sp>
      <p:sp>
        <p:nvSpPr>
          <p:cNvPr id="158723" name="Content Placeholder 2"/>
          <p:cNvSpPr>
            <a:spLocks noGrp="1"/>
          </p:cNvSpPr>
          <p:nvPr>
            <p:ph idx="1"/>
          </p:nvPr>
        </p:nvSpPr>
        <p:spPr>
          <a:xfrm>
            <a:off x="676656" y="2011680"/>
            <a:ext cx="10753725" cy="4236720"/>
          </a:xfrm>
        </p:spPr>
        <p:txBody>
          <a:bodyPr>
            <a:normAutofit/>
          </a:bodyPr>
          <a:lstStyle/>
          <a:p>
            <a:r>
              <a:rPr lang="en-US" altLang="en-US" dirty="0" err="1"/>
              <a:t>Вредност</a:t>
            </a:r>
            <a:r>
              <a:rPr lang="en-US" altLang="en-US" dirty="0"/>
              <a:t> </a:t>
            </a:r>
            <a:r>
              <a:rPr lang="sr-Cyrl-RS" altLang="en-US" dirty="0"/>
              <a:t>методом</a:t>
            </a:r>
            <a:r>
              <a:rPr lang="en-US" altLang="en-US" dirty="0"/>
              <a:t> </a:t>
            </a:r>
            <a:r>
              <a:rPr lang="sr-Cyrl-RS" altLang="en-US" dirty="0"/>
              <a:t>ДНТ</a:t>
            </a:r>
            <a:r>
              <a:rPr lang="en-US" altLang="en-US" dirty="0"/>
              <a:t> (</a:t>
            </a:r>
            <a:r>
              <a:rPr lang="en-US" altLang="en-US" dirty="0" err="1"/>
              <a:t>дисконтованим</a:t>
            </a:r>
            <a:r>
              <a:rPr lang="en-US" altLang="en-US" dirty="0"/>
              <a:t> </a:t>
            </a:r>
            <a:r>
              <a:rPr lang="en-US" altLang="en-US" dirty="0" err="1"/>
              <a:t>новчаним</a:t>
            </a:r>
            <a:r>
              <a:rPr lang="en-US" altLang="en-US" dirty="0"/>
              <a:t> </a:t>
            </a:r>
            <a:r>
              <a:rPr lang="en-US" altLang="en-US" dirty="0" err="1"/>
              <a:t>токовима</a:t>
            </a:r>
            <a:r>
              <a:rPr lang="en-US" altLang="en-US" dirty="0"/>
              <a:t>)</a:t>
            </a:r>
            <a:r>
              <a:rPr lang="sr-Latn-CS" altLang="en-US" dirty="0"/>
              <a:t> </a:t>
            </a:r>
            <a:r>
              <a:rPr lang="sr-Cyrl-RS" altLang="en-US" dirty="0"/>
              <a:t> процењује се на основу новчаних токова</a:t>
            </a:r>
            <a:r>
              <a:rPr lang="en-US" altLang="en-US" dirty="0"/>
              <a:t> (</a:t>
            </a:r>
            <a:r>
              <a:rPr lang="sr-Cyrl-RS" altLang="en-US" dirty="0"/>
              <a:t>у случају плана реорганизације) </a:t>
            </a:r>
            <a:r>
              <a:rPr lang="en-US" altLang="en-US" dirty="0" err="1"/>
              <a:t>кој</a:t>
            </a:r>
            <a:r>
              <a:rPr lang="sr-Cyrl-RS" altLang="en-US" dirty="0"/>
              <a:t>и</a:t>
            </a:r>
            <a:r>
              <a:rPr lang="en-US" altLang="en-US" dirty="0"/>
              <a:t> </a:t>
            </a:r>
            <a:r>
              <a:rPr lang="sr-Cyrl-RS" altLang="en-US" dirty="0"/>
              <a:t>преостају</a:t>
            </a:r>
            <a:r>
              <a:rPr lang="en-US" altLang="en-US" dirty="0"/>
              <a:t> </a:t>
            </a:r>
            <a:r>
              <a:rPr lang="sr-Cyrl-RS" altLang="en-US" dirty="0"/>
              <a:t>повериоцима и власницима</a:t>
            </a:r>
          </a:p>
          <a:p>
            <a:r>
              <a:rPr lang="sr-Cyrl-RS" altLang="en-US" b="1" dirty="0"/>
              <a:t>Слободни новчани токови </a:t>
            </a:r>
            <a:r>
              <a:rPr lang="en-US" altLang="sr-Latn-RS" dirty="0"/>
              <a:t>(free cash flow</a:t>
            </a:r>
            <a:r>
              <a:rPr lang="sr-Cyrl-CS" altLang="sr-Latn-RS" dirty="0"/>
              <a:t> </a:t>
            </a:r>
            <a:r>
              <a:rPr lang="en-US" altLang="sr-Latn-RS" dirty="0"/>
              <a:t>- FCF)</a:t>
            </a:r>
            <a:r>
              <a:rPr lang="sr-Cyrl-RS" altLang="en-US" dirty="0"/>
              <a:t>  или новчани токови пре сервисирања дуга (</a:t>
            </a:r>
            <a:r>
              <a:rPr lang="sr-Cyrl-CS" altLang="sr-Latn-RS" dirty="0"/>
              <a:t>токови готовине за инвеститоре)</a:t>
            </a:r>
          </a:p>
          <a:p>
            <a:pPr lvl="1"/>
            <a:r>
              <a:rPr lang="sr-Cyrl-RS" altLang="en-US" dirty="0"/>
              <a:t>Готовина расположива за исплату поверилаца и власника - </a:t>
            </a:r>
            <a:r>
              <a:rPr lang="sr-Cyrl-CS" altLang="sr-Latn-RS" dirty="0"/>
              <a:t>свих субјеката који имају неки облик потраживања према предузећу</a:t>
            </a:r>
            <a:endParaRPr lang="sr-Cyrl-RS" altLang="en-US" dirty="0"/>
          </a:p>
          <a:p>
            <a:pPr lvl="1"/>
            <a:r>
              <a:rPr lang="sr-Cyrl-RS" altLang="en-US" dirty="0"/>
              <a:t>Готовина преостала након покривања оперативних трошкова, али пре сервисирања дугова (пре исплате главнице и камате) повериоцима</a:t>
            </a:r>
          </a:p>
        </p:txBody>
      </p:sp>
    </p:spTree>
    <p:extLst>
      <p:ext uri="{BB962C8B-B14F-4D97-AF65-F5344CB8AC3E}">
        <p14:creationId xmlns:p14="http://schemas.microsoft.com/office/powerpoint/2010/main" val="277385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Неновчани трошкови (амортизација) </a:t>
            </a:r>
            <a:endParaRPr lang="en-GB" dirty="0"/>
          </a:p>
        </p:txBody>
      </p:sp>
      <p:sp>
        <p:nvSpPr>
          <p:cNvPr id="3" name="Content Placeholder 2"/>
          <p:cNvSpPr>
            <a:spLocks noGrp="1"/>
          </p:cNvSpPr>
          <p:nvPr>
            <p:ph idx="1"/>
          </p:nvPr>
        </p:nvSpPr>
        <p:spPr>
          <a:xfrm>
            <a:off x="676656" y="2011680"/>
            <a:ext cx="10753725" cy="4046220"/>
          </a:xfrm>
        </p:spPr>
        <p:txBody>
          <a:bodyPr>
            <a:noAutofit/>
          </a:bodyPr>
          <a:lstStyle/>
          <a:p>
            <a:pPr>
              <a:lnSpc>
                <a:spcPct val="80000"/>
              </a:lnSpc>
            </a:pPr>
            <a:r>
              <a:rPr lang="sr-Cyrl-RS" sz="2800" dirty="0"/>
              <a:t>Неновчани трошкови – трошкови који умањују рачуноводствени нето добитак, али не стварају одлив готовине </a:t>
            </a:r>
          </a:p>
          <a:p>
            <a:pPr lvl="1">
              <a:lnSpc>
                <a:spcPct val="80000"/>
              </a:lnSpc>
            </a:pPr>
            <a:r>
              <a:rPr lang="sr-Cyrl-RS" dirty="0"/>
              <a:t>Амортизација, трошкови реструктурирања, ванредни губици по основу продаје фиксне активе испод књиговодствене вредности</a:t>
            </a:r>
          </a:p>
          <a:p>
            <a:pPr lvl="1">
              <a:lnSpc>
                <a:spcPct val="80000"/>
              </a:lnSpc>
            </a:pPr>
            <a:endParaRPr lang="sr-Cyrl-RS" dirty="0"/>
          </a:p>
          <a:p>
            <a:pPr marL="4572" lvl="1" indent="0">
              <a:lnSpc>
                <a:spcPct val="80000"/>
              </a:lnSpc>
              <a:buNone/>
            </a:pPr>
            <a:r>
              <a:rPr lang="sr-Cyrl-RS" sz="2800" dirty="0"/>
              <a:t>Амортизација</a:t>
            </a:r>
          </a:p>
          <a:p>
            <a:pPr lvl="1">
              <a:lnSpc>
                <a:spcPct val="80000"/>
              </a:lnSpc>
            </a:pPr>
            <a:r>
              <a:rPr lang="sr-Cyrl-RS" dirty="0"/>
              <a:t>прибављање</a:t>
            </a:r>
            <a:r>
              <a:rPr lang="en-US" dirty="0"/>
              <a:t> </a:t>
            </a:r>
            <a:r>
              <a:rPr lang="sr-Cyrl-RS" dirty="0"/>
              <a:t>сталне</a:t>
            </a:r>
            <a:r>
              <a:rPr lang="en-US" dirty="0"/>
              <a:t> </a:t>
            </a:r>
            <a:r>
              <a:rPr lang="sr-Cyrl-RS" dirty="0"/>
              <a:t>имовине</a:t>
            </a:r>
            <a:r>
              <a:rPr lang="en-US" dirty="0"/>
              <a:t> </a:t>
            </a:r>
            <a:r>
              <a:rPr lang="sr-Cyrl-RS" dirty="0"/>
              <a:t>захтева</a:t>
            </a:r>
            <a:r>
              <a:rPr lang="en-US" dirty="0"/>
              <a:t> </a:t>
            </a:r>
            <a:r>
              <a:rPr lang="sr-Cyrl-RS" dirty="0"/>
              <a:t>издатак</a:t>
            </a:r>
            <a:r>
              <a:rPr lang="en-US" dirty="0"/>
              <a:t> </a:t>
            </a:r>
            <a:r>
              <a:rPr lang="sr-Cyrl-RS" dirty="0"/>
              <a:t>готовине</a:t>
            </a:r>
            <a:r>
              <a:rPr lang="en-US" dirty="0"/>
              <a:t> </a:t>
            </a:r>
            <a:r>
              <a:rPr lang="sr-Cyrl-RS" dirty="0"/>
              <a:t>само</a:t>
            </a:r>
            <a:r>
              <a:rPr lang="en-US" dirty="0"/>
              <a:t> </a:t>
            </a:r>
            <a:r>
              <a:rPr lang="sr-Cyrl-RS" dirty="0"/>
              <a:t>у</a:t>
            </a:r>
            <a:r>
              <a:rPr lang="en-US" dirty="0"/>
              <a:t> </a:t>
            </a:r>
            <a:r>
              <a:rPr lang="sr-Cyrl-RS" dirty="0"/>
              <a:t>тренутку</a:t>
            </a:r>
            <a:r>
              <a:rPr lang="sr-Latn-CS" dirty="0"/>
              <a:t> </a:t>
            </a:r>
            <a:r>
              <a:rPr lang="sr-Cyrl-RS" dirty="0"/>
              <a:t>набавке</a:t>
            </a:r>
            <a:r>
              <a:rPr lang="en-US" dirty="0"/>
              <a:t> </a:t>
            </a:r>
            <a:endParaRPr lang="sr-Cyrl-RS" dirty="0"/>
          </a:p>
          <a:p>
            <a:pPr lvl="1">
              <a:lnSpc>
                <a:spcPct val="80000"/>
              </a:lnSpc>
            </a:pPr>
            <a:r>
              <a:rPr lang="sr-Cyrl-RS" dirty="0"/>
              <a:t>књиговодствена</a:t>
            </a:r>
            <a:r>
              <a:rPr lang="en-US" dirty="0"/>
              <a:t> </a:t>
            </a:r>
            <a:r>
              <a:rPr lang="sr-Cyrl-RS" dirty="0"/>
              <a:t>констатација</a:t>
            </a:r>
            <a:r>
              <a:rPr lang="en-US" dirty="0"/>
              <a:t> </a:t>
            </a:r>
            <a:r>
              <a:rPr lang="sr-Cyrl-RS" dirty="0"/>
              <a:t>смањења</a:t>
            </a:r>
            <a:r>
              <a:rPr lang="en-US" dirty="0"/>
              <a:t> </a:t>
            </a:r>
            <a:r>
              <a:rPr lang="sr-Cyrl-RS" dirty="0"/>
              <a:t>вредности</a:t>
            </a:r>
            <a:r>
              <a:rPr lang="en-US" dirty="0"/>
              <a:t> </a:t>
            </a:r>
            <a:r>
              <a:rPr lang="sr-Cyrl-RS" dirty="0"/>
              <a:t>сталне имовине и</a:t>
            </a:r>
            <a:r>
              <a:rPr lang="en-US" dirty="0"/>
              <a:t> </a:t>
            </a:r>
            <a:r>
              <a:rPr lang="sr-Cyrl-RS" dirty="0"/>
              <a:t>обрачун</a:t>
            </a:r>
            <a:r>
              <a:rPr lang="en-US" dirty="0"/>
              <a:t> </a:t>
            </a:r>
            <a:r>
              <a:rPr lang="sr-Cyrl-RS" dirty="0"/>
              <a:t>трошкова</a:t>
            </a:r>
            <a:r>
              <a:rPr lang="en-US" dirty="0"/>
              <a:t> </a:t>
            </a:r>
            <a:r>
              <a:rPr lang="sr-Cyrl-RS" dirty="0"/>
              <a:t>амортизације</a:t>
            </a:r>
            <a:r>
              <a:rPr lang="en-US" dirty="0"/>
              <a:t> </a:t>
            </a:r>
            <a:r>
              <a:rPr lang="sr-Cyrl-RS" dirty="0"/>
              <a:t>не</a:t>
            </a:r>
            <a:r>
              <a:rPr lang="en-US" dirty="0"/>
              <a:t> </a:t>
            </a:r>
            <a:r>
              <a:rPr lang="sr-Cyrl-RS" dirty="0"/>
              <a:t>захтевају</a:t>
            </a:r>
            <a:r>
              <a:rPr lang="en-US" dirty="0"/>
              <a:t> </a:t>
            </a:r>
            <a:r>
              <a:rPr lang="sr-Cyrl-RS" dirty="0"/>
              <a:t>било</a:t>
            </a:r>
            <a:r>
              <a:rPr lang="en-US" dirty="0"/>
              <a:t> </a:t>
            </a:r>
            <a:r>
              <a:rPr lang="sr-Cyrl-RS" dirty="0"/>
              <a:t>какав одлив готовине</a:t>
            </a:r>
            <a:r>
              <a:rPr lang="sr-Cyrl-RS" sz="2800" dirty="0"/>
              <a:t>.</a:t>
            </a:r>
            <a:endParaRPr lang="sr-Cyrl-RS" dirty="0"/>
          </a:p>
        </p:txBody>
      </p:sp>
    </p:spTree>
    <p:extLst>
      <p:ext uri="{BB962C8B-B14F-4D97-AF65-F5344CB8AC3E}">
        <p14:creationId xmlns:p14="http://schemas.microsoft.com/office/powerpoint/2010/main" val="4097763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dirty="0"/>
              <a:t>Капитални издаци (</a:t>
            </a:r>
            <a:r>
              <a:rPr lang="en-US" dirty="0"/>
              <a:t>CAPEX</a:t>
            </a:r>
            <a:r>
              <a:rPr lang="sr-Latn-RS" dirty="0"/>
              <a:t>)</a:t>
            </a:r>
          </a:p>
        </p:txBody>
      </p:sp>
      <p:sp>
        <p:nvSpPr>
          <p:cNvPr id="4" name="Content Placeholder 3"/>
          <p:cNvSpPr>
            <a:spLocks noGrp="1"/>
          </p:cNvSpPr>
          <p:nvPr>
            <p:ph idx="1"/>
          </p:nvPr>
        </p:nvSpPr>
        <p:spPr/>
        <p:txBody>
          <a:bodyPr/>
          <a:lstStyle/>
          <a:p>
            <a:r>
              <a:rPr lang="sr-Cyrl-RS" dirty="0"/>
              <a:t>Претпоставка ДНТ је да стечајни дужник наставља да послује</a:t>
            </a:r>
          </a:p>
          <a:p>
            <a:pPr lvl="1"/>
            <a:r>
              <a:rPr lang="sr-Cyrl-RS" dirty="0"/>
              <a:t>То значи да су неопходни капитални издаци - издвајања потребна да се опрема мења и одржава, као и улагања у нематеријалну имовину потребн</a:t>
            </a:r>
            <a:r>
              <a:rPr lang="en-US" dirty="0"/>
              <a:t>a</a:t>
            </a:r>
            <a:r>
              <a:rPr lang="sr-Cyrl-RS" dirty="0"/>
              <a:t> да би предузеће опстало</a:t>
            </a:r>
          </a:p>
          <a:p>
            <a:r>
              <a:rPr lang="sr-Cyrl-RS" dirty="0"/>
              <a:t>Капитални издаци подразумевају одлив новца, односно смањују расположиве новчане токове повериоцима и власницима</a:t>
            </a:r>
          </a:p>
          <a:p>
            <a:pPr lvl="1"/>
            <a:r>
              <a:rPr lang="sr-Cyrl-RS" dirty="0"/>
              <a:t>Ако стечајни дужник купује и продаје опрему (нпр. камионе) онда се такве активности пребијају</a:t>
            </a:r>
            <a:endParaRPr lang="sr-Latn-RS" dirty="0"/>
          </a:p>
        </p:txBody>
      </p:sp>
    </p:spTree>
    <p:extLst>
      <p:ext uri="{BB962C8B-B14F-4D97-AF65-F5344CB8AC3E}">
        <p14:creationId xmlns:p14="http://schemas.microsoft.com/office/powerpoint/2010/main" val="385492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dirty="0"/>
              <a:t>Капитални издаци</a:t>
            </a:r>
            <a:endParaRPr lang="sr-Latn-RS" dirty="0"/>
          </a:p>
        </p:txBody>
      </p:sp>
      <p:sp>
        <p:nvSpPr>
          <p:cNvPr id="4" name="Content Placeholder 3"/>
          <p:cNvSpPr>
            <a:spLocks noGrp="1"/>
          </p:cNvSpPr>
          <p:nvPr>
            <p:ph idx="1"/>
          </p:nvPr>
        </p:nvSpPr>
        <p:spPr/>
        <p:txBody>
          <a:bodyPr/>
          <a:lstStyle/>
          <a:p>
            <a:r>
              <a:rPr lang="sr-Cyrl-RS" dirty="0"/>
              <a:t>Проценитељ пројектује капиталне издатке на основу анализе биланса стања или на основу % прихода</a:t>
            </a:r>
          </a:p>
          <a:p>
            <a:r>
              <a:rPr lang="sr-Cyrl-RS" dirty="0"/>
              <a:t>С обзиром да су многи капитални издаци дискреционе природе, неопходно је да проценитељ добије потребне информације од управе (подносиоца плана реорганизације)</a:t>
            </a:r>
            <a:endParaRPr lang="sr-Latn-RS" dirty="0"/>
          </a:p>
        </p:txBody>
      </p:sp>
    </p:spTree>
    <p:extLst>
      <p:ext uri="{BB962C8B-B14F-4D97-AF65-F5344CB8AC3E}">
        <p14:creationId xmlns:p14="http://schemas.microsoft.com/office/powerpoint/2010/main" val="1908588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Инвестиције у обртни капитал</a:t>
            </a:r>
            <a:endParaRPr lang="en-GB" dirty="0"/>
          </a:p>
        </p:txBody>
      </p:sp>
      <p:sp>
        <p:nvSpPr>
          <p:cNvPr id="3" name="Content Placeholder 2"/>
          <p:cNvSpPr>
            <a:spLocks noGrp="1"/>
          </p:cNvSpPr>
          <p:nvPr>
            <p:ph idx="1"/>
          </p:nvPr>
        </p:nvSpPr>
        <p:spPr/>
        <p:txBody>
          <a:bodyPr/>
          <a:lstStyle/>
          <a:p>
            <a:pPr algn="just"/>
            <a:endParaRPr lang="sr-Cyrl-RS" sz="1800" dirty="0"/>
          </a:p>
          <a:p>
            <a:pPr algn="ctr"/>
            <a:endParaRPr lang="sr-Cyrl-RS" sz="1800" dirty="0"/>
          </a:p>
          <a:p>
            <a:pPr algn="ctr"/>
            <a:r>
              <a:rPr lang="sr-Cyrl-RS" sz="1800" dirty="0"/>
              <a:t>Раст обртног капитала = раст залиха+ раст потраживања – раст обавеза према добављачима и ПВР</a:t>
            </a:r>
          </a:p>
          <a:p>
            <a:pPr algn="ctr"/>
            <a:endParaRPr lang="sr-Cyrl-RS" sz="1800" dirty="0"/>
          </a:p>
          <a:p>
            <a:pPr algn="just"/>
            <a:endParaRPr lang="en-GB" sz="1800" dirty="0"/>
          </a:p>
        </p:txBody>
      </p:sp>
    </p:spTree>
    <p:extLst>
      <p:ext uri="{BB962C8B-B14F-4D97-AF65-F5344CB8AC3E}">
        <p14:creationId xmlns:p14="http://schemas.microsoft.com/office/powerpoint/2010/main" val="2279845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800" dirty="0"/>
              <a:t>Израчунавање слободног новчаног тока</a:t>
            </a:r>
            <a:endParaRPr lang="en-GB" sz="4800" dirty="0"/>
          </a:p>
        </p:txBody>
      </p:sp>
      <p:sp>
        <p:nvSpPr>
          <p:cNvPr id="3" name="Content Placeholder 2"/>
          <p:cNvSpPr>
            <a:spLocks noGrp="1"/>
          </p:cNvSpPr>
          <p:nvPr>
            <p:ph idx="1"/>
          </p:nvPr>
        </p:nvSpPr>
        <p:spPr>
          <a:xfrm>
            <a:off x="676656" y="2011680"/>
            <a:ext cx="10753725" cy="4255770"/>
          </a:xfrm>
        </p:spPr>
        <p:txBody>
          <a:bodyPr>
            <a:normAutofit lnSpcReduction="10000"/>
          </a:bodyPr>
          <a:lstStyle/>
          <a:p>
            <a:r>
              <a:rPr lang="sr-Cyrl-RS" sz="2800" dirty="0"/>
              <a:t>Три приступа израчунавању</a:t>
            </a:r>
          </a:p>
          <a:p>
            <a:pPr lvl="1"/>
            <a:endParaRPr lang="en-GB" sz="2800" dirty="0"/>
          </a:p>
          <a:p>
            <a:pPr lvl="1"/>
            <a:r>
              <a:rPr lang="en-GB" sz="2800" dirty="0"/>
              <a:t>FCF = EBIT (1-T) + Am- CAPEX – WCI</a:t>
            </a:r>
          </a:p>
          <a:p>
            <a:pPr lvl="1"/>
            <a:endParaRPr lang="en-GB" sz="2800" dirty="0"/>
          </a:p>
          <a:p>
            <a:pPr lvl="1"/>
            <a:r>
              <a:rPr lang="en-GB" sz="2800" dirty="0"/>
              <a:t>FCF = EBITDA (1-T) + Am(T) – CAPEX – WCI</a:t>
            </a:r>
          </a:p>
          <a:p>
            <a:pPr lvl="1"/>
            <a:endParaRPr lang="en-GB" sz="2800" dirty="0"/>
          </a:p>
          <a:p>
            <a:pPr lvl="1"/>
            <a:r>
              <a:rPr lang="en-GB" sz="2800" dirty="0"/>
              <a:t>FCF =</a:t>
            </a:r>
            <a:r>
              <a:rPr lang="sr-Cyrl-RS" sz="2800" dirty="0"/>
              <a:t> Оперативни новчани токови + фин.расходи (1-Т) </a:t>
            </a:r>
            <a:r>
              <a:rPr lang="en-GB" sz="2800" dirty="0"/>
              <a:t>–</a:t>
            </a:r>
            <a:r>
              <a:rPr lang="sr-Cyrl-RS" sz="2800" dirty="0"/>
              <a:t> </a:t>
            </a:r>
            <a:r>
              <a:rPr lang="en-GB" sz="2800" dirty="0"/>
              <a:t>CAPEX</a:t>
            </a:r>
          </a:p>
        </p:txBody>
      </p:sp>
    </p:spTree>
    <p:extLst>
      <p:ext uri="{BB962C8B-B14F-4D97-AF65-F5344CB8AC3E}">
        <p14:creationId xmlns:p14="http://schemas.microsoft.com/office/powerpoint/2010/main" val="2969838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Слободни новчани ток</a:t>
            </a:r>
            <a:endParaRPr lang="sr-Latn-RS" dirty="0"/>
          </a:p>
        </p:txBody>
      </p:sp>
      <p:sp>
        <p:nvSpPr>
          <p:cNvPr id="3" name="Content Placeholder 2"/>
          <p:cNvSpPr>
            <a:spLocks noGrp="1"/>
          </p:cNvSpPr>
          <p:nvPr>
            <p:ph idx="1"/>
          </p:nvPr>
        </p:nvSpPr>
        <p:spPr>
          <a:xfrm>
            <a:off x="838200" y="1825625"/>
            <a:ext cx="10515600" cy="4196020"/>
          </a:xfrm>
        </p:spPr>
        <p:txBody>
          <a:bodyPr>
            <a:spAutoFit/>
          </a:bodyPr>
          <a:lstStyle/>
          <a:p>
            <a:pPr marL="0" indent="0">
              <a:lnSpc>
                <a:spcPct val="100000"/>
              </a:lnSpc>
              <a:buNone/>
            </a:pPr>
            <a:r>
              <a:rPr lang="sr-Cyrl-RS" sz="2000" dirty="0">
                <a:solidFill>
                  <a:srgbClr val="00B050"/>
                </a:solidFill>
              </a:rPr>
              <a:t>Добит (без финансијских прихода и расхода финансирања) </a:t>
            </a:r>
          </a:p>
          <a:p>
            <a:pPr marL="0" indent="0">
              <a:lnSpc>
                <a:spcPct val="100000"/>
              </a:lnSpc>
              <a:buNone/>
            </a:pPr>
            <a:r>
              <a:rPr lang="sr-Cyrl-RS" sz="2000" dirty="0">
                <a:solidFill>
                  <a:srgbClr val="00B050"/>
                </a:solidFill>
              </a:rPr>
              <a:t>+</a:t>
            </a:r>
          </a:p>
          <a:p>
            <a:pPr marL="0" indent="0">
              <a:lnSpc>
                <a:spcPct val="100000"/>
              </a:lnSpc>
              <a:buNone/>
            </a:pPr>
            <a:r>
              <a:rPr lang="sr-Cyrl-RS" sz="2000" dirty="0">
                <a:solidFill>
                  <a:srgbClr val="00B050"/>
                </a:solidFill>
              </a:rPr>
              <a:t>Амортизација</a:t>
            </a:r>
          </a:p>
          <a:p>
            <a:pPr marL="0" indent="0">
              <a:lnSpc>
                <a:spcPct val="100000"/>
              </a:lnSpc>
              <a:buNone/>
            </a:pPr>
            <a:r>
              <a:rPr lang="sr-Cyrl-RS" sz="2000" dirty="0">
                <a:solidFill>
                  <a:schemeClr val="accent5">
                    <a:lumMod val="50000"/>
                  </a:schemeClr>
                </a:solidFill>
              </a:rPr>
              <a:t>+/-</a:t>
            </a:r>
          </a:p>
          <a:p>
            <a:pPr marL="0" indent="0">
              <a:lnSpc>
                <a:spcPct val="100000"/>
              </a:lnSpc>
              <a:buNone/>
            </a:pPr>
            <a:r>
              <a:rPr lang="sr-Cyrl-RS" sz="2000" dirty="0">
                <a:solidFill>
                  <a:schemeClr val="accent5">
                    <a:lumMod val="50000"/>
                  </a:schemeClr>
                </a:solidFill>
              </a:rPr>
              <a:t>Промена трајних обртних средстава</a:t>
            </a:r>
          </a:p>
          <a:p>
            <a:pPr marL="0" indent="0">
              <a:lnSpc>
                <a:spcPct val="100000"/>
              </a:lnSpc>
              <a:buNone/>
            </a:pPr>
            <a:r>
              <a:rPr lang="sr-Cyrl-RS" sz="2000" dirty="0">
                <a:solidFill>
                  <a:srgbClr val="FF0000"/>
                </a:solidFill>
              </a:rPr>
              <a:t>-</a:t>
            </a:r>
          </a:p>
          <a:p>
            <a:pPr marL="0" indent="0">
              <a:lnSpc>
                <a:spcPct val="100000"/>
              </a:lnSpc>
              <a:buNone/>
            </a:pPr>
            <a:r>
              <a:rPr lang="sr-Cyrl-RS" sz="2000" dirty="0">
                <a:solidFill>
                  <a:srgbClr val="FF0000"/>
                </a:solidFill>
              </a:rPr>
              <a:t>Инвестиције у сталну имовину ( куповина сталне имовине или капитална улагања)</a:t>
            </a:r>
          </a:p>
          <a:p>
            <a:pPr marL="0" indent="0">
              <a:lnSpc>
                <a:spcPct val="100000"/>
              </a:lnSpc>
              <a:buNone/>
            </a:pPr>
            <a:r>
              <a:rPr lang="sr-Cyrl-RS" sz="2000" dirty="0">
                <a:solidFill>
                  <a:srgbClr val="0070C0"/>
                </a:solidFill>
              </a:rPr>
              <a:t>=</a:t>
            </a:r>
          </a:p>
          <a:p>
            <a:pPr marL="0" indent="0">
              <a:lnSpc>
                <a:spcPct val="100000"/>
              </a:lnSpc>
              <a:buNone/>
            </a:pPr>
            <a:r>
              <a:rPr lang="sr-Cyrl-RS" sz="2000" dirty="0">
                <a:solidFill>
                  <a:srgbClr val="0070C0"/>
                </a:solidFill>
              </a:rPr>
              <a:t>ННТ пре сервисирања дугова</a:t>
            </a:r>
            <a:endParaRPr lang="sr-Latn-RS" sz="2800" dirty="0">
              <a:solidFill>
                <a:srgbClr val="0070C0"/>
              </a:solidFill>
            </a:endParaRPr>
          </a:p>
        </p:txBody>
      </p:sp>
    </p:spTree>
    <p:extLst>
      <p:ext uri="{BB962C8B-B14F-4D97-AF65-F5344CB8AC3E}">
        <p14:creationId xmlns:p14="http://schemas.microsoft.com/office/powerpoint/2010/main" val="242951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Cyrl-RS" dirty="0"/>
              <a:t>Пројекције - кораци</a:t>
            </a:r>
            <a:endParaRPr lang="en-GB" dirty="0"/>
          </a:p>
        </p:txBody>
      </p:sp>
      <p:sp>
        <p:nvSpPr>
          <p:cNvPr id="6" name="Content Placeholder 5"/>
          <p:cNvSpPr>
            <a:spLocks noGrp="1"/>
          </p:cNvSpPr>
          <p:nvPr>
            <p:ph idx="1"/>
          </p:nvPr>
        </p:nvSpPr>
        <p:spPr/>
        <p:txBody>
          <a:bodyPr/>
          <a:lstStyle/>
          <a:p>
            <a:r>
              <a:rPr lang="sr-Cyrl-RS" dirty="0"/>
              <a:t>При пројектовању потребно је</a:t>
            </a:r>
            <a:endParaRPr lang="en-US" dirty="0"/>
          </a:p>
          <a:p>
            <a:pPr lvl="1"/>
            <a:r>
              <a:rPr lang="sr-Cyrl-RS" dirty="0"/>
              <a:t>одредити потребну дужину пројектованог периода – у пракси најчешће једнака дужини плана отплате</a:t>
            </a:r>
            <a:endParaRPr lang="en-US" dirty="0"/>
          </a:p>
          <a:p>
            <a:pPr lvl="1"/>
            <a:r>
              <a:rPr lang="sr-Cyrl-RS" dirty="0"/>
              <a:t>прорачунати пословне и финансијске приходе и расходе</a:t>
            </a:r>
            <a:endParaRPr lang="en-US" dirty="0"/>
          </a:p>
          <a:p>
            <a:pPr lvl="1"/>
            <a:r>
              <a:rPr lang="sr-Cyrl-RS" dirty="0"/>
              <a:t>прорачунати потребне нивое улагања у сталну имовину</a:t>
            </a:r>
            <a:endParaRPr lang="en-US" dirty="0"/>
          </a:p>
          <a:p>
            <a:pPr lvl="1"/>
            <a:r>
              <a:rPr lang="sr-Cyrl-RS" dirty="0"/>
              <a:t>прорачунати потребан ниво обрних средстава и извора из текућег пословања</a:t>
            </a:r>
            <a:endParaRPr lang="sr-Latn-RS" dirty="0"/>
          </a:p>
          <a:p>
            <a:pPr lvl="1"/>
            <a:r>
              <a:rPr lang="sr-Cyrl-RS" dirty="0"/>
              <a:t>приказати тир основна билансна прегледа у Плану реорганизације  - биланс успеха, биланс стања и новчане токове</a:t>
            </a:r>
            <a:endParaRPr lang="en-US" dirty="0"/>
          </a:p>
          <a:p>
            <a:endParaRPr lang="en-GB" dirty="0"/>
          </a:p>
        </p:txBody>
      </p:sp>
    </p:spTree>
    <p:extLst>
      <p:ext uri="{BB962C8B-B14F-4D97-AF65-F5344CB8AC3E}">
        <p14:creationId xmlns:p14="http://schemas.microsoft.com/office/powerpoint/2010/main" val="208651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8B88-0324-4867-90E5-53647D91D4DB}"/>
              </a:ext>
            </a:extLst>
          </p:cNvPr>
          <p:cNvSpPr>
            <a:spLocks noGrp="1"/>
          </p:cNvSpPr>
          <p:nvPr>
            <p:ph type="title"/>
          </p:nvPr>
        </p:nvSpPr>
        <p:spPr/>
        <p:txBody>
          <a:bodyPr/>
          <a:lstStyle/>
          <a:p>
            <a:r>
              <a:rPr lang="sr-Cyrl-RS" dirty="0"/>
              <a:t>Допуна НС 6</a:t>
            </a:r>
            <a:endParaRPr lang="en-US" dirty="0"/>
          </a:p>
        </p:txBody>
      </p:sp>
      <p:sp>
        <p:nvSpPr>
          <p:cNvPr id="3" name="Content Placeholder 2">
            <a:extLst>
              <a:ext uri="{FF2B5EF4-FFF2-40B4-BE49-F238E27FC236}">
                <a16:creationId xmlns:a16="http://schemas.microsoft.com/office/drawing/2014/main" id="{52E5A847-5C76-46FC-B263-527D63936C78}"/>
              </a:ext>
            </a:extLst>
          </p:cNvPr>
          <p:cNvSpPr>
            <a:spLocks noGrp="1"/>
          </p:cNvSpPr>
          <p:nvPr>
            <p:ph idx="1"/>
          </p:nvPr>
        </p:nvSpPr>
        <p:spPr/>
        <p:txBody>
          <a:bodyPr/>
          <a:lstStyle/>
          <a:p>
            <a:pPr algn="just"/>
            <a:r>
              <a:rPr lang="ru-RU" dirty="0"/>
              <a:t>Саставни део плана реорганизације чини и процена новчаног износа намирења која би се остварила спровођењем банкротства и спровођењем реорганизације </a:t>
            </a:r>
            <a:r>
              <a:rPr lang="ru-RU" b="1" u="sng" dirty="0"/>
              <a:t>за сваку од класа поверилаца посебно</a:t>
            </a:r>
            <a:r>
              <a:rPr lang="ru-RU" dirty="0"/>
              <a:t>, израђена од стране овлашћеног стручног лица (проценитеља) у складу са овим стандардом, </a:t>
            </a:r>
            <a:r>
              <a:rPr lang="ru-RU" b="1" u="sng" dirty="0"/>
              <a:t>не старија од 12 месеци</a:t>
            </a:r>
            <a:r>
              <a:rPr lang="ru-RU" dirty="0"/>
              <a:t>.</a:t>
            </a:r>
          </a:p>
          <a:p>
            <a:r>
              <a:rPr lang="ru-RU" dirty="0"/>
              <a:t>
</a:t>
            </a:r>
            <a:endParaRPr lang="en-US" dirty="0"/>
          </a:p>
        </p:txBody>
      </p:sp>
    </p:spTree>
    <p:extLst>
      <p:ext uri="{BB962C8B-B14F-4D97-AF65-F5344CB8AC3E}">
        <p14:creationId xmlns:p14="http://schemas.microsoft.com/office/powerpoint/2010/main" val="387127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Припрема пројекција</a:t>
            </a:r>
            <a:endParaRPr lang="sr-Latn-RS" dirty="0"/>
          </a:p>
        </p:txBody>
      </p:sp>
      <p:sp>
        <p:nvSpPr>
          <p:cNvPr id="3" name="Content Placeholder 2"/>
          <p:cNvSpPr>
            <a:spLocks noGrp="1"/>
          </p:cNvSpPr>
          <p:nvPr>
            <p:ph idx="1"/>
          </p:nvPr>
        </p:nvSpPr>
        <p:spPr/>
        <p:txBody>
          <a:bodyPr/>
          <a:lstStyle/>
          <a:p>
            <a:r>
              <a:rPr lang="sr-Cyrl-RS" dirty="0"/>
              <a:t>Пројектовање новчаних токова захтева анализу историјских података</a:t>
            </a:r>
          </a:p>
          <a:p>
            <a:r>
              <a:rPr lang="sr-Cyrl-RS" dirty="0"/>
              <a:t>Разговори са стечајном управом дужника</a:t>
            </a:r>
          </a:p>
          <a:p>
            <a:r>
              <a:rPr lang="sr-Cyrl-RS" dirty="0"/>
              <a:t>Усклађеност са мерама </a:t>
            </a:r>
            <a:r>
              <a:rPr lang="sr-Cyrl-RS" dirty="0" err="1"/>
              <a:t>предвиђеним</a:t>
            </a:r>
            <a:r>
              <a:rPr lang="sr-Cyrl-RS" dirty="0"/>
              <a:t> планом реорганизације</a:t>
            </a:r>
          </a:p>
          <a:p>
            <a:pPr lvl="1"/>
            <a:r>
              <a:rPr lang="sr-Cyrl-RS" dirty="0"/>
              <a:t>нпр. продајом делова стечајног дужника, набавком опреме, и сл.</a:t>
            </a:r>
          </a:p>
        </p:txBody>
      </p:sp>
    </p:spTree>
    <p:extLst>
      <p:ext uri="{BB962C8B-B14F-4D97-AF65-F5344CB8AC3E}">
        <p14:creationId xmlns:p14="http://schemas.microsoft.com/office/powerpoint/2010/main" val="1231846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Припрема пројекција – кључна питања</a:t>
            </a:r>
            <a:endParaRPr lang="sr-Latn-RS" dirty="0"/>
          </a:p>
        </p:txBody>
      </p:sp>
      <p:sp>
        <p:nvSpPr>
          <p:cNvPr id="3" name="Content Placeholder 2"/>
          <p:cNvSpPr>
            <a:spLocks noGrp="1"/>
          </p:cNvSpPr>
          <p:nvPr>
            <p:ph idx="1"/>
          </p:nvPr>
        </p:nvSpPr>
        <p:spPr/>
        <p:txBody>
          <a:bodyPr>
            <a:normAutofit/>
          </a:bodyPr>
          <a:lstStyle/>
          <a:p>
            <a:pPr algn="just"/>
            <a:r>
              <a:rPr lang="sr-Cyrl-RS" dirty="0"/>
              <a:t>Индустријски сектор</a:t>
            </a:r>
          </a:p>
          <a:p>
            <a:pPr lvl="1" algn="just"/>
            <a:r>
              <a:rPr lang="sr-Cyrl-RS" dirty="0"/>
              <a:t>Да ли је дошло до битних промена унутар сектора пословања стечајног дужника?</a:t>
            </a:r>
          </a:p>
          <a:p>
            <a:pPr lvl="1" algn="just"/>
            <a:r>
              <a:rPr lang="sr-Cyrl-RS" dirty="0"/>
              <a:t>Да ли је реч о </a:t>
            </a:r>
            <a:r>
              <a:rPr lang="sr-Cyrl-RS" dirty="0" err="1"/>
              <a:t>брзорастућем</a:t>
            </a:r>
            <a:r>
              <a:rPr lang="sr-Cyrl-RS" dirty="0"/>
              <a:t>, зрелом или сектору у фази опадања?</a:t>
            </a:r>
          </a:p>
          <a:p>
            <a:pPr lvl="1" algn="just"/>
            <a:r>
              <a:rPr lang="sr-Cyrl-RS" dirty="0"/>
              <a:t>Колика је величина тржишта?</a:t>
            </a:r>
          </a:p>
          <a:p>
            <a:pPr algn="just"/>
            <a:r>
              <a:rPr lang="sr-Cyrl-RS" dirty="0"/>
              <a:t>Стечајни дужник</a:t>
            </a:r>
          </a:p>
          <a:p>
            <a:pPr lvl="1" algn="just"/>
            <a:r>
              <a:rPr lang="sr-Cyrl-RS" dirty="0"/>
              <a:t>Позиција унутар сектора</a:t>
            </a:r>
          </a:p>
          <a:p>
            <a:pPr lvl="1" algn="just"/>
            <a:r>
              <a:rPr lang="sr-Cyrl-RS" dirty="0"/>
              <a:t>Очекивања управе и њихова оправданост</a:t>
            </a:r>
          </a:p>
          <a:p>
            <a:pPr lvl="1" algn="just"/>
            <a:r>
              <a:rPr lang="sr-Cyrl-RS" dirty="0"/>
              <a:t>Будући изазови</a:t>
            </a:r>
            <a:endParaRPr lang="sr-Latn-RS" dirty="0"/>
          </a:p>
          <a:p>
            <a:endParaRPr lang="sr-Latn-RS" dirty="0"/>
          </a:p>
        </p:txBody>
      </p:sp>
    </p:spTree>
    <p:extLst>
      <p:ext uri="{BB962C8B-B14F-4D97-AF65-F5344CB8AC3E}">
        <p14:creationId xmlns:p14="http://schemas.microsoft.com/office/powerpoint/2010/main" val="3550449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Припрема пројекција</a:t>
            </a:r>
            <a:endParaRPr lang="sr-Latn-RS" dirty="0"/>
          </a:p>
        </p:txBody>
      </p:sp>
      <p:sp>
        <p:nvSpPr>
          <p:cNvPr id="3" name="Content Placeholder 2"/>
          <p:cNvSpPr>
            <a:spLocks noGrp="1"/>
          </p:cNvSpPr>
          <p:nvPr>
            <p:ph idx="1"/>
          </p:nvPr>
        </p:nvSpPr>
        <p:spPr/>
        <p:txBody>
          <a:bodyPr/>
          <a:lstStyle/>
          <a:p>
            <a:r>
              <a:rPr lang="sr-Cyrl-RS" dirty="0"/>
              <a:t>Историјски однос између прихода и пословних расхода</a:t>
            </a:r>
          </a:p>
          <a:p>
            <a:r>
              <a:rPr lang="sr-Cyrl-RS" dirty="0"/>
              <a:t>Поузданост пројекција зависи од прикупљених информација – очекиваног тржишног учешћа, </a:t>
            </a:r>
          </a:p>
          <a:p>
            <a:pPr lvl="1"/>
            <a:r>
              <a:rPr lang="sr-Cyrl-RS" dirty="0"/>
              <a:t>Пројекције засноване на претпостављеном кретању продаје према јединицама продаје</a:t>
            </a:r>
          </a:p>
          <a:p>
            <a:r>
              <a:rPr lang="sr-Cyrl-RS" dirty="0"/>
              <a:t>Пословни расходи (набавна вредност робе и трошкови материјала) могу бити фиксни или променљиви у односу на кретање пословних прихода</a:t>
            </a:r>
          </a:p>
          <a:p>
            <a:pPr lvl="1"/>
            <a:r>
              <a:rPr lang="sr-Cyrl-RS" dirty="0"/>
              <a:t>У неким секторима поједини трошкови су махом фиксни (нпр. сектор услуга) док су у другим варијабилни</a:t>
            </a:r>
            <a:endParaRPr lang="sr-Latn-RS" dirty="0"/>
          </a:p>
        </p:txBody>
      </p:sp>
    </p:spTree>
    <p:extLst>
      <p:ext uri="{BB962C8B-B14F-4D97-AF65-F5344CB8AC3E}">
        <p14:creationId xmlns:p14="http://schemas.microsoft.com/office/powerpoint/2010/main" val="215854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Припрема пројекција</a:t>
            </a:r>
            <a:endParaRPr lang="sr-Latn-RS" dirty="0"/>
          </a:p>
        </p:txBody>
      </p:sp>
      <p:sp>
        <p:nvSpPr>
          <p:cNvPr id="3" name="Content Placeholder 2"/>
          <p:cNvSpPr>
            <a:spLocks noGrp="1"/>
          </p:cNvSpPr>
          <p:nvPr>
            <p:ph idx="1"/>
          </p:nvPr>
        </p:nvSpPr>
        <p:spPr/>
        <p:txBody>
          <a:bodyPr/>
          <a:lstStyle/>
          <a:p>
            <a:r>
              <a:rPr lang="sr-Cyrl-RS" dirty="0"/>
              <a:t>Неки трошкови су делимично варијабилни, односно фиксни за одређени обим производње</a:t>
            </a:r>
          </a:p>
          <a:p>
            <a:pPr lvl="1"/>
            <a:r>
              <a:rPr lang="sr-Cyrl-RS" dirty="0"/>
              <a:t>Нпр. ако стечајни дужник предвиђа обим производње који захтева 10 испорука дневно, при чему има само један камион, онда би пројекција која претпоставља повећање број дневних испорука нпр. на 12, подразумевала набавку још једног камиона</a:t>
            </a:r>
          </a:p>
          <a:p>
            <a:pPr lvl="1"/>
            <a:r>
              <a:rPr lang="sr-Cyrl-RS" dirty="0"/>
              <a:t>Мало повећање прихода захтевало би значајно увећање трошкова</a:t>
            </a:r>
          </a:p>
        </p:txBody>
      </p:sp>
    </p:spTree>
    <p:extLst>
      <p:ext uri="{BB962C8B-B14F-4D97-AF65-F5344CB8AC3E}">
        <p14:creationId xmlns:p14="http://schemas.microsoft.com/office/powerpoint/2010/main" val="2852111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a:t>Припрема пројекција</a:t>
            </a:r>
            <a:endParaRPr lang="sr-Latn-RS" dirty="0"/>
          </a:p>
        </p:txBody>
      </p:sp>
      <p:sp>
        <p:nvSpPr>
          <p:cNvPr id="3" name="Content Placeholder 2"/>
          <p:cNvSpPr>
            <a:spLocks noGrp="1"/>
          </p:cNvSpPr>
          <p:nvPr>
            <p:ph idx="1"/>
          </p:nvPr>
        </p:nvSpPr>
        <p:spPr/>
        <p:txBody>
          <a:bodyPr>
            <a:normAutofit/>
          </a:bodyPr>
          <a:lstStyle/>
          <a:p>
            <a:r>
              <a:rPr lang="sr-Cyrl-RS" dirty="0"/>
              <a:t>Претпоставке</a:t>
            </a:r>
            <a:r>
              <a:rPr lang="en-CA" dirty="0"/>
              <a:t> </a:t>
            </a:r>
            <a:r>
              <a:rPr lang="sr-Cyrl-RS" dirty="0"/>
              <a:t>нису</a:t>
            </a:r>
            <a:r>
              <a:rPr lang="en-CA" dirty="0"/>
              <a:t> </a:t>
            </a:r>
            <a:r>
              <a:rPr lang="sr-Cyrl-RS" dirty="0"/>
              <a:t>адекватно</a:t>
            </a:r>
            <a:r>
              <a:rPr lang="en-CA" dirty="0"/>
              <a:t> </a:t>
            </a:r>
            <a:r>
              <a:rPr lang="sr-Cyrl-RS" dirty="0"/>
              <a:t>поткрепљене</a:t>
            </a:r>
            <a:r>
              <a:rPr lang="en-CA" dirty="0"/>
              <a:t> </a:t>
            </a:r>
            <a:r>
              <a:rPr lang="sr-Cyrl-RS" dirty="0"/>
              <a:t>подацима</a:t>
            </a:r>
            <a:r>
              <a:rPr lang="en-CA" dirty="0"/>
              <a:t> </a:t>
            </a:r>
            <a:r>
              <a:rPr lang="sr-Cyrl-RS" dirty="0"/>
              <a:t>и</a:t>
            </a:r>
            <a:r>
              <a:rPr lang="en-CA" dirty="0"/>
              <a:t> </a:t>
            </a:r>
            <a:r>
              <a:rPr lang="sr-Cyrl-RS" dirty="0"/>
              <a:t>анализом</a:t>
            </a:r>
            <a:endParaRPr lang="en-US" dirty="0"/>
          </a:p>
          <a:p>
            <a:pPr lvl="1"/>
            <a:r>
              <a:rPr lang="sr-Cyrl-RS" dirty="0"/>
              <a:t>Пројектован</a:t>
            </a:r>
            <a:r>
              <a:rPr lang="en-CA" dirty="0"/>
              <a:t> </a:t>
            </a:r>
            <a:r>
              <a:rPr lang="sr-Cyrl-RS" dirty="0"/>
              <a:t>раст</a:t>
            </a:r>
            <a:r>
              <a:rPr lang="en-CA" dirty="0"/>
              <a:t> </a:t>
            </a:r>
            <a:r>
              <a:rPr lang="sr-Cyrl-RS" dirty="0"/>
              <a:t>прихода</a:t>
            </a:r>
            <a:r>
              <a:rPr lang="en-CA" dirty="0"/>
              <a:t> </a:t>
            </a:r>
            <a:r>
              <a:rPr lang="sr-Cyrl-RS" dirty="0"/>
              <a:t>без</a:t>
            </a:r>
            <a:r>
              <a:rPr lang="en-CA" dirty="0"/>
              <a:t> </a:t>
            </a:r>
            <a:r>
              <a:rPr lang="sr-Cyrl-RS" dirty="0"/>
              <a:t>додатних</a:t>
            </a:r>
            <a:r>
              <a:rPr lang="en-CA" dirty="0"/>
              <a:t> </a:t>
            </a:r>
            <a:r>
              <a:rPr lang="sr-Cyrl-RS" dirty="0"/>
              <a:t>инвестиција</a:t>
            </a:r>
            <a:endParaRPr lang="en-US" dirty="0"/>
          </a:p>
          <a:p>
            <a:pPr lvl="2"/>
            <a:r>
              <a:rPr lang="sr-Cyrl-RS" dirty="0"/>
              <a:t>У зависности од постојећих капацитета стечајног дужника</a:t>
            </a:r>
            <a:endParaRPr lang="en-US" dirty="0"/>
          </a:p>
          <a:p>
            <a:pPr lvl="1"/>
            <a:r>
              <a:rPr lang="sr-Cyrl-RS" dirty="0"/>
              <a:t>Нереалне</a:t>
            </a:r>
            <a:r>
              <a:rPr lang="en-CA" dirty="0"/>
              <a:t> </a:t>
            </a:r>
            <a:r>
              <a:rPr lang="sr-Cyrl-RS" dirty="0"/>
              <a:t>претпоставке</a:t>
            </a:r>
            <a:r>
              <a:rPr lang="en-CA" dirty="0"/>
              <a:t> </a:t>
            </a:r>
            <a:r>
              <a:rPr lang="sr-Cyrl-RS" dirty="0"/>
              <a:t>о</a:t>
            </a:r>
            <a:r>
              <a:rPr lang="en-CA" dirty="0"/>
              <a:t> </a:t>
            </a:r>
            <a:r>
              <a:rPr lang="sr-Cyrl-RS" dirty="0"/>
              <a:t>капиталним</a:t>
            </a:r>
            <a:r>
              <a:rPr lang="en-CA" dirty="0"/>
              <a:t> </a:t>
            </a:r>
            <a:r>
              <a:rPr lang="sr-Cyrl-RS" dirty="0"/>
              <a:t>инвестицијама</a:t>
            </a:r>
          </a:p>
          <a:p>
            <a:r>
              <a:rPr lang="sr-Cyrl-RS" dirty="0"/>
              <a:t>Не спроводи се нормализација историјских показатеља</a:t>
            </a:r>
          </a:p>
          <a:p>
            <a:pPr lvl="1"/>
            <a:endParaRPr lang="en-US" dirty="0"/>
          </a:p>
          <a:p>
            <a:r>
              <a:rPr lang="sr-Cyrl-RS" dirty="0"/>
              <a:t>Пројекције се користе само због захтева у Закону</a:t>
            </a:r>
          </a:p>
          <a:p>
            <a:endParaRPr lang="sr-Cyrl-RS" dirty="0"/>
          </a:p>
          <a:p>
            <a:r>
              <a:rPr lang="sr-Cyrl-RS" dirty="0"/>
              <a:t>Након што проценитељ спроведе анализу и припреми пројекције прихода и расхода може да обрачуна </a:t>
            </a:r>
            <a:r>
              <a:rPr lang="en-US" dirty="0"/>
              <a:t>EBIT</a:t>
            </a:r>
          </a:p>
          <a:p>
            <a:endParaRPr lang="sr-Latn-RS" dirty="0"/>
          </a:p>
        </p:txBody>
      </p:sp>
    </p:spTree>
    <p:extLst>
      <p:ext uri="{BB962C8B-B14F-4D97-AF65-F5344CB8AC3E}">
        <p14:creationId xmlns:p14="http://schemas.microsoft.com/office/powerpoint/2010/main" val="1270852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r-Cyrl-RS" sz="6000" cap="all" dirty="0">
                <a:solidFill>
                  <a:schemeClr val="tx1"/>
                </a:solidFill>
              </a:rPr>
              <a:t>Просечна пондерисна цена капитала - ППЦК</a:t>
            </a:r>
            <a:endParaRPr lang="en-GB" sz="6000" cap="all" dirty="0">
              <a:solidFill>
                <a:schemeClr val="tx1"/>
              </a:solidFill>
            </a:endParaRPr>
          </a:p>
        </p:txBody>
      </p:sp>
    </p:spTree>
    <p:extLst>
      <p:ext uri="{BB962C8B-B14F-4D97-AF65-F5344CB8AC3E}">
        <p14:creationId xmlns:p14="http://schemas.microsoft.com/office/powerpoint/2010/main" val="379244901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Дисконтна стопа</a:t>
            </a:r>
            <a:endParaRPr lang="sr-Latn-RS" dirty="0"/>
          </a:p>
        </p:txBody>
      </p:sp>
      <p:sp>
        <p:nvSpPr>
          <p:cNvPr id="3" name="Content Placeholder 2"/>
          <p:cNvSpPr>
            <a:spLocks noGrp="1"/>
          </p:cNvSpPr>
          <p:nvPr>
            <p:ph idx="1"/>
          </p:nvPr>
        </p:nvSpPr>
        <p:spPr/>
        <p:txBody>
          <a:bodyPr>
            <a:normAutofit lnSpcReduction="10000"/>
          </a:bodyPr>
          <a:lstStyle/>
          <a:p>
            <a:r>
              <a:rPr lang="sr-Cyrl-RS" sz="3200" dirty="0"/>
              <a:t>Када се врши процена вредности стечајног дужника она одражава све изворе финансирања – и позајмљени и сопствени капитал</a:t>
            </a:r>
          </a:p>
          <a:p>
            <a:pPr lvl="1"/>
            <a:r>
              <a:rPr lang="sr-Cyrl-RS" sz="3200" dirty="0"/>
              <a:t>Трошак ангажованог позајмљеног капитала</a:t>
            </a:r>
          </a:p>
          <a:p>
            <a:pPr lvl="1"/>
            <a:r>
              <a:rPr lang="sr-Cyrl-RS" sz="3200" dirty="0"/>
              <a:t>Трошак ангажованог сопственог капитала</a:t>
            </a:r>
          </a:p>
        </p:txBody>
      </p:sp>
    </p:spTree>
    <p:extLst>
      <p:ext uri="{BB962C8B-B14F-4D97-AF65-F5344CB8AC3E}">
        <p14:creationId xmlns:p14="http://schemas.microsoft.com/office/powerpoint/2010/main" val="744912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a:t>Пондерисана просечна цена капитала </a:t>
            </a:r>
            <a:endParaRPr lang="sr-Latn-RS" dirty="0"/>
          </a:p>
        </p:txBody>
      </p:sp>
      <p:sp>
        <p:nvSpPr>
          <p:cNvPr id="3" name="Content Placeholder 2"/>
          <p:cNvSpPr>
            <a:spLocks noGrp="1"/>
          </p:cNvSpPr>
          <p:nvPr>
            <p:ph idx="1"/>
          </p:nvPr>
        </p:nvSpPr>
        <p:spPr/>
        <p:txBody>
          <a:bodyPr>
            <a:normAutofit lnSpcReduction="10000"/>
          </a:bodyPr>
          <a:lstStyle/>
          <a:p>
            <a:pPr marL="0" indent="0">
              <a:buNone/>
            </a:pPr>
            <a:r>
              <a:rPr lang="ru-RU" sz="3200" dirty="0"/>
              <a:t>Изабрана дефиниција слободног новчаног тока (новчаног тока пре сервисирања дугова) захтева избор одговарајуће</a:t>
            </a:r>
            <a:r>
              <a:rPr lang="sr-Latn-RS" sz="3200" dirty="0"/>
              <a:t> </a:t>
            </a:r>
            <a:r>
              <a:rPr lang="ru-RU" sz="3200" dirty="0"/>
              <a:t>дисконтне стопе </a:t>
            </a:r>
          </a:p>
          <a:p>
            <a:pPr marL="0" indent="0">
              <a:buNone/>
            </a:pPr>
            <a:r>
              <a:rPr lang="ru-RU" sz="3200" dirty="0"/>
              <a:t>Дисконтна стопа - </a:t>
            </a:r>
            <a:r>
              <a:rPr lang="ru-RU" sz="3200" dirty="0">
                <a:solidFill>
                  <a:schemeClr val="tx1"/>
                </a:solidFill>
              </a:rPr>
              <a:t>пондерисана просечна цена капитала (ППЦК) одражава захтевану стопу повраћаја укупно ангажованог дугорочног капитала. </a:t>
            </a:r>
            <a:endParaRPr lang="sr-Latn-RS" sz="3200" dirty="0">
              <a:solidFill>
                <a:schemeClr val="tx1"/>
              </a:solidFill>
            </a:endParaRPr>
          </a:p>
        </p:txBody>
      </p:sp>
    </p:spTree>
    <p:extLst>
      <p:ext uri="{BB962C8B-B14F-4D97-AF65-F5344CB8AC3E}">
        <p14:creationId xmlns:p14="http://schemas.microsoft.com/office/powerpoint/2010/main" val="2256640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err="1"/>
              <a:t>Пондерисана</a:t>
            </a:r>
            <a:r>
              <a:rPr lang="sr-Cyrl-RS" dirty="0"/>
              <a:t> просечна цена капитала </a:t>
            </a:r>
            <a:endParaRPr lang="sr-Latn-RS" dirty="0"/>
          </a:p>
        </p:txBody>
      </p:sp>
      <p:sp>
        <p:nvSpPr>
          <p:cNvPr id="3" name="Content Placeholder 2"/>
          <p:cNvSpPr>
            <a:spLocks noGrp="1"/>
          </p:cNvSpPr>
          <p:nvPr>
            <p:ph idx="1"/>
          </p:nvPr>
        </p:nvSpPr>
        <p:spPr/>
        <p:txBody>
          <a:bodyPr>
            <a:normAutofit/>
          </a:bodyPr>
          <a:lstStyle/>
          <a:p>
            <a:r>
              <a:rPr lang="sr-Cyrl-RS" dirty="0"/>
              <a:t>У случају реорганизација, врло вероватно је да стечајни дужник има проблематичан биланс стања, односно структура пасиве није одржива</a:t>
            </a:r>
          </a:p>
          <a:p>
            <a:r>
              <a:rPr lang="sr-Cyrl-RS" dirty="0"/>
              <a:t>Проценитељ зато користи оптималну структуру капитала како би пондерисао значај сопственог и позајмљеног капитала и добио просечну пондерисану цену капитала (дисконтну стопу)</a:t>
            </a:r>
            <a:endParaRPr lang="en-US" dirty="0"/>
          </a:p>
          <a:p>
            <a:r>
              <a:rPr lang="sr-Cyrl-RS" dirty="0"/>
              <a:t>На пример, проценитељ може да утврди да је 45% структуре капитала потребно финансирати из позајмљених извора, а 55% из сопствених извора</a:t>
            </a:r>
            <a:endParaRPr lang="sr-Latn-RS" dirty="0"/>
          </a:p>
          <a:p>
            <a:r>
              <a:rPr lang="sr-Cyrl-RS" dirty="0"/>
              <a:t>ППЦК или </a:t>
            </a:r>
            <a:r>
              <a:rPr lang="en-US" dirty="0"/>
              <a:t>WACC – weighted average cost of capital</a:t>
            </a:r>
            <a:endParaRPr lang="sr-Cyrl-RS" dirty="0"/>
          </a:p>
          <a:p>
            <a:endParaRPr lang="sr-Latn-RS" dirty="0"/>
          </a:p>
        </p:txBody>
      </p:sp>
    </p:spTree>
    <p:extLst>
      <p:ext uri="{BB962C8B-B14F-4D97-AF65-F5344CB8AC3E}">
        <p14:creationId xmlns:p14="http://schemas.microsoft.com/office/powerpoint/2010/main" val="4019536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a:t>Методи одређивања цене сопственог капитала</a:t>
            </a:r>
            <a:endParaRPr lang="sr-Latn-RS" dirty="0"/>
          </a:p>
        </p:txBody>
      </p:sp>
      <p:sp>
        <p:nvSpPr>
          <p:cNvPr id="3" name="Content Placeholder 2"/>
          <p:cNvSpPr>
            <a:spLocks noGrp="1"/>
          </p:cNvSpPr>
          <p:nvPr>
            <p:ph idx="1"/>
          </p:nvPr>
        </p:nvSpPr>
        <p:spPr>
          <a:xfrm>
            <a:off x="676656" y="2011680"/>
            <a:ext cx="10753725" cy="4522470"/>
          </a:xfrm>
        </p:spPr>
        <p:txBody>
          <a:bodyPr>
            <a:normAutofit fontScale="77500" lnSpcReduction="20000"/>
          </a:bodyPr>
          <a:lstStyle/>
          <a:p>
            <a:r>
              <a:rPr lang="sr-Latn-RS" sz="3200" dirty="0"/>
              <a:t>За одређивање цене сопственог капитала, могуће је користити три методе: </a:t>
            </a:r>
            <a:endParaRPr lang="en-US" sz="3200" dirty="0"/>
          </a:p>
          <a:p>
            <a:pPr lvl="1"/>
            <a:r>
              <a:rPr lang="sr-Latn-RS" sz="3200" dirty="0"/>
              <a:t>Метод “зидања” (Build</a:t>
            </a:r>
            <a:r>
              <a:rPr lang="sr-Cyrl-RS" sz="3200" dirty="0"/>
              <a:t>-</a:t>
            </a:r>
            <a:r>
              <a:rPr lang="en-US" sz="3200" dirty="0"/>
              <a:t>Up Method</a:t>
            </a:r>
            <a:r>
              <a:rPr lang="sr-Latn-RS" sz="3200" dirty="0"/>
              <a:t>)</a:t>
            </a:r>
            <a:endParaRPr lang="sr-Cyrl-RS" sz="3200" dirty="0"/>
          </a:p>
          <a:p>
            <a:pPr lvl="2"/>
            <a:r>
              <a:rPr lang="sr-Cyrl-RS" sz="2800" dirty="0"/>
              <a:t>Примерен у највећем броју планова реорганизације</a:t>
            </a:r>
            <a:endParaRPr lang="en-US" sz="2800" dirty="0"/>
          </a:p>
          <a:p>
            <a:pPr lvl="1"/>
            <a:r>
              <a:rPr lang="sr-Latn-RS" sz="3200" dirty="0"/>
              <a:t>Метод CAPM (Capital Asset Pricing Model)</a:t>
            </a:r>
            <a:endParaRPr lang="sr-Cyrl-RS" sz="3200" dirty="0"/>
          </a:p>
          <a:p>
            <a:pPr lvl="2"/>
            <a:r>
              <a:rPr lang="sr-Cyrl-RS" sz="2800" dirty="0"/>
              <a:t>Основна метода, али  ве</a:t>
            </a:r>
            <a:r>
              <a:rPr lang="sr-Latn-RS" sz="2800" dirty="0"/>
              <a:t>oma o</a:t>
            </a:r>
            <a:r>
              <a:rPr lang="sr-Cyrl-RS" sz="2800" dirty="0"/>
              <a:t>граничена примена у стечајном оквиру Републике Србије</a:t>
            </a:r>
          </a:p>
          <a:p>
            <a:pPr lvl="2"/>
            <a:r>
              <a:rPr lang="sr-Cyrl-RS" sz="2600" dirty="0"/>
              <a:t>Подразумева развијено тржиште капитала</a:t>
            </a:r>
          </a:p>
          <a:p>
            <a:pPr lvl="3"/>
            <a:r>
              <a:rPr lang="sr-Cyrl-RS" sz="2600" dirty="0"/>
              <a:t>Веома мали број стечајних дужника претходно на берзи - Бамби, Фиделинка,</a:t>
            </a:r>
            <a:endParaRPr lang="sr-Latn-RS" sz="2600" dirty="0"/>
          </a:p>
          <a:p>
            <a:pPr lvl="2"/>
            <a:r>
              <a:rPr lang="sr-Cyrl-RS" sz="2800" dirty="0"/>
              <a:t>Доступне информације потребне за обрачун</a:t>
            </a:r>
            <a:endParaRPr lang="en-US" sz="2800" dirty="0"/>
          </a:p>
          <a:p>
            <a:pPr lvl="1"/>
            <a:r>
              <a:rPr lang="sr-Latn-RS" sz="3200" dirty="0"/>
              <a:t>Метод “Генерално упутство”</a:t>
            </a:r>
            <a:endParaRPr lang="en-US" sz="3200" dirty="0"/>
          </a:p>
          <a:p>
            <a:pPr lvl="1"/>
            <a:endParaRPr lang="en-US" sz="3200" dirty="0"/>
          </a:p>
          <a:p>
            <a:endParaRPr lang="sr-Latn-RS" sz="3200" dirty="0"/>
          </a:p>
        </p:txBody>
      </p:sp>
    </p:spTree>
    <p:extLst>
      <p:ext uri="{BB962C8B-B14F-4D97-AF65-F5344CB8AC3E}">
        <p14:creationId xmlns:p14="http://schemas.microsoft.com/office/powerpoint/2010/main" val="374981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2B51-CD18-4640-9FB2-A3ED9FC2A732}"/>
              </a:ext>
            </a:extLst>
          </p:cNvPr>
          <p:cNvSpPr>
            <a:spLocks noGrp="1"/>
          </p:cNvSpPr>
          <p:nvPr>
            <p:ph type="title"/>
          </p:nvPr>
        </p:nvSpPr>
        <p:spPr/>
        <p:txBody>
          <a:bodyPr/>
          <a:lstStyle/>
          <a:p>
            <a:r>
              <a:rPr lang="sr-Cyrl-RS" dirty="0"/>
              <a:t>Уобичајени приказ у пракси</a:t>
            </a:r>
            <a:endParaRPr lang="en-GB" dirty="0"/>
          </a:p>
        </p:txBody>
      </p:sp>
      <p:sp>
        <p:nvSpPr>
          <p:cNvPr id="3" name="Content Placeholder 2">
            <a:extLst>
              <a:ext uri="{FF2B5EF4-FFF2-40B4-BE49-F238E27FC236}">
                <a16:creationId xmlns:a16="http://schemas.microsoft.com/office/drawing/2014/main" id="{6E42B2BD-E205-4EB7-B167-7A0C4FA4200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F844001-CC0E-4BC6-B785-B8E246C32899}"/>
              </a:ext>
            </a:extLst>
          </p:cNvPr>
          <p:cNvPicPr>
            <a:picLocks noChangeAspect="1"/>
          </p:cNvPicPr>
          <p:nvPr/>
        </p:nvPicPr>
        <p:blipFill>
          <a:blip r:embed="rId2"/>
          <a:stretch>
            <a:fillRect/>
          </a:stretch>
        </p:blipFill>
        <p:spPr>
          <a:xfrm>
            <a:off x="165047" y="2338248"/>
            <a:ext cx="6645368" cy="3259100"/>
          </a:xfrm>
          <a:prstGeom prst="rect">
            <a:avLst/>
          </a:prstGeom>
        </p:spPr>
      </p:pic>
      <p:pic>
        <p:nvPicPr>
          <p:cNvPr id="5" name="Picture 4">
            <a:extLst>
              <a:ext uri="{FF2B5EF4-FFF2-40B4-BE49-F238E27FC236}">
                <a16:creationId xmlns:a16="http://schemas.microsoft.com/office/drawing/2014/main" id="{BFF849F7-5ADF-4996-80BB-B38B8DAA552D}"/>
              </a:ext>
            </a:extLst>
          </p:cNvPr>
          <p:cNvPicPr>
            <a:picLocks noChangeAspect="1"/>
          </p:cNvPicPr>
          <p:nvPr/>
        </p:nvPicPr>
        <p:blipFill>
          <a:blip r:embed="rId3"/>
          <a:stretch>
            <a:fillRect/>
          </a:stretch>
        </p:blipFill>
        <p:spPr>
          <a:xfrm>
            <a:off x="6730227" y="2338248"/>
            <a:ext cx="5296726" cy="3259100"/>
          </a:xfrm>
          <a:prstGeom prst="rect">
            <a:avLst/>
          </a:prstGeom>
        </p:spPr>
      </p:pic>
    </p:spTree>
    <p:extLst>
      <p:ext uri="{BB962C8B-B14F-4D97-AF65-F5344CB8AC3E}">
        <p14:creationId xmlns:p14="http://schemas.microsoft.com/office/powerpoint/2010/main" val="149976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a:t>Методи одређивања цене сопственог капитала</a:t>
            </a:r>
            <a:endParaRPr lang="sr-Latn-RS" dirty="0"/>
          </a:p>
        </p:txBody>
      </p:sp>
      <p:sp>
        <p:nvSpPr>
          <p:cNvPr id="3" name="Content Placeholder 2"/>
          <p:cNvSpPr>
            <a:spLocks noGrp="1"/>
          </p:cNvSpPr>
          <p:nvPr>
            <p:ph idx="1"/>
          </p:nvPr>
        </p:nvSpPr>
        <p:spPr/>
        <p:txBody>
          <a:bodyPr>
            <a:normAutofit fontScale="85000" lnSpcReduction="20000"/>
          </a:bodyPr>
          <a:lstStyle/>
          <a:p>
            <a:r>
              <a:rPr lang="sr-Latn-RS" sz="3200" dirty="0" err="1"/>
              <a:t>Заједничко</a:t>
            </a:r>
            <a:r>
              <a:rPr lang="sr-Latn-RS" sz="3200" dirty="0"/>
              <a:t> </a:t>
            </a:r>
            <a:r>
              <a:rPr lang="sr-Latn-RS" sz="3200" dirty="0" err="1"/>
              <a:t>за</a:t>
            </a:r>
            <a:r>
              <a:rPr lang="sr-Latn-RS" sz="3200" dirty="0"/>
              <a:t> </a:t>
            </a:r>
            <a:r>
              <a:rPr lang="sr-Latn-RS" sz="3200" dirty="0" err="1"/>
              <a:t>све</a:t>
            </a:r>
            <a:r>
              <a:rPr lang="sr-Latn-RS" sz="3200" dirty="0"/>
              <a:t> </a:t>
            </a:r>
            <a:r>
              <a:rPr lang="sr-Latn-RS" sz="3200" dirty="0" err="1"/>
              <a:t>три</a:t>
            </a:r>
            <a:r>
              <a:rPr lang="sr-Latn-RS" sz="3200" dirty="0"/>
              <a:t> </a:t>
            </a:r>
            <a:r>
              <a:rPr lang="sr-Latn-RS" sz="3200" dirty="0" err="1"/>
              <a:t>наведене</a:t>
            </a:r>
            <a:r>
              <a:rPr lang="sr-Latn-RS" sz="3200" dirty="0"/>
              <a:t> </a:t>
            </a:r>
            <a:r>
              <a:rPr lang="sr-Latn-RS" sz="3200" dirty="0" err="1"/>
              <a:t>методе</a:t>
            </a:r>
            <a:r>
              <a:rPr lang="sr-Latn-RS" sz="3200" dirty="0"/>
              <a:t> </a:t>
            </a:r>
            <a:r>
              <a:rPr lang="sr-Latn-RS" sz="3200" dirty="0" err="1"/>
              <a:t>је</a:t>
            </a:r>
            <a:r>
              <a:rPr lang="sr-Latn-RS" sz="3200" dirty="0"/>
              <a:t> </a:t>
            </a:r>
            <a:r>
              <a:rPr lang="sr-Latn-RS" sz="3200" dirty="0" err="1"/>
              <a:t>дефинисање</a:t>
            </a:r>
            <a:r>
              <a:rPr lang="sr-Latn-RS" sz="3200" dirty="0"/>
              <a:t> </a:t>
            </a:r>
            <a:r>
              <a:rPr lang="sr-Latn-RS" sz="3200" dirty="0" err="1"/>
              <a:t>цене</a:t>
            </a:r>
            <a:r>
              <a:rPr lang="sr-Latn-RS" sz="3200" dirty="0"/>
              <a:t> (</a:t>
            </a:r>
            <a:r>
              <a:rPr lang="sr-Latn-RS" sz="3200" dirty="0" err="1"/>
              <a:t>стопе</a:t>
            </a:r>
            <a:r>
              <a:rPr lang="sr-Latn-RS" sz="3200" dirty="0"/>
              <a:t> </a:t>
            </a:r>
            <a:r>
              <a:rPr lang="sr-Latn-RS" sz="3200" dirty="0" err="1"/>
              <a:t>повраћаја</a:t>
            </a:r>
            <a:r>
              <a:rPr lang="sr-Latn-RS" sz="3200" dirty="0"/>
              <a:t>) </a:t>
            </a:r>
            <a:r>
              <a:rPr lang="sr-Latn-RS" sz="3200" dirty="0" err="1"/>
              <a:t>улагања</a:t>
            </a:r>
            <a:r>
              <a:rPr lang="sr-Latn-RS" sz="3200" dirty="0"/>
              <a:t> </a:t>
            </a:r>
            <a:r>
              <a:rPr lang="sr-Latn-RS" sz="3200" dirty="0" err="1"/>
              <a:t>без</a:t>
            </a:r>
            <a:r>
              <a:rPr lang="sr-Latn-RS" sz="3200" dirty="0"/>
              <a:t> </a:t>
            </a:r>
            <a:r>
              <a:rPr lang="sr-Latn-RS" sz="3200" dirty="0" err="1"/>
              <a:t>ризика</a:t>
            </a:r>
            <a:r>
              <a:rPr lang="sr-Latn-RS" sz="3200" dirty="0"/>
              <a:t>, </a:t>
            </a:r>
            <a:r>
              <a:rPr lang="sr-Latn-RS" sz="3200" dirty="0" err="1"/>
              <a:t>која</a:t>
            </a:r>
            <a:r>
              <a:rPr lang="sr-Latn-RS" sz="3200" dirty="0"/>
              <a:t> </a:t>
            </a:r>
            <a:r>
              <a:rPr lang="sr-Latn-RS" sz="3200" dirty="0" err="1"/>
              <a:t>се</a:t>
            </a:r>
            <a:r>
              <a:rPr lang="sr-Latn-RS" sz="3200" dirty="0"/>
              <a:t> у </a:t>
            </a:r>
            <a:r>
              <a:rPr lang="sr-Latn-RS" sz="3200" dirty="0" err="1"/>
              <a:t>основи</a:t>
            </a:r>
            <a:r>
              <a:rPr lang="sr-Latn-RS" sz="3200" dirty="0"/>
              <a:t> </a:t>
            </a:r>
            <a:r>
              <a:rPr lang="sr-Latn-RS" sz="3200" dirty="0" err="1"/>
              <a:t>своди</a:t>
            </a:r>
            <a:r>
              <a:rPr lang="sr-Latn-RS" sz="3200" dirty="0"/>
              <a:t> </a:t>
            </a:r>
            <a:r>
              <a:rPr lang="sr-Latn-RS" sz="3200" dirty="0" err="1"/>
              <a:t>на</a:t>
            </a:r>
            <a:r>
              <a:rPr lang="sr-Latn-RS" sz="3200" dirty="0"/>
              <a:t> </a:t>
            </a:r>
            <a:r>
              <a:rPr lang="sr-Latn-RS" sz="3200" dirty="0" err="1"/>
              <a:t>повраћај</a:t>
            </a:r>
            <a:r>
              <a:rPr lang="sr-Latn-RS" sz="3200" dirty="0"/>
              <a:t> </a:t>
            </a:r>
            <a:r>
              <a:rPr lang="sr-Latn-RS" sz="3200" dirty="0" err="1"/>
              <a:t>улагања</a:t>
            </a:r>
            <a:r>
              <a:rPr lang="sr-Latn-RS" sz="3200" dirty="0"/>
              <a:t> у </a:t>
            </a:r>
            <a:r>
              <a:rPr lang="sr-Latn-RS" sz="3200" dirty="0" err="1"/>
              <a:t>државне</a:t>
            </a:r>
            <a:r>
              <a:rPr lang="sr-Latn-RS" sz="3200" dirty="0"/>
              <a:t> </a:t>
            </a:r>
            <a:r>
              <a:rPr lang="sr-Latn-RS" sz="3200" dirty="0" err="1"/>
              <a:t>обвезнице</a:t>
            </a:r>
            <a:r>
              <a:rPr lang="sr-Latn-RS" sz="3200" dirty="0"/>
              <a:t> (</a:t>
            </a:r>
            <a:r>
              <a:rPr lang="sr-Latn-RS" sz="3200" dirty="0" err="1"/>
              <a:t>сигурно</a:t>
            </a:r>
            <a:r>
              <a:rPr lang="sr-Latn-RS" sz="3200" dirty="0"/>
              <a:t> и </a:t>
            </a:r>
            <a:r>
              <a:rPr lang="sr-Latn-RS" sz="3200" dirty="0" err="1"/>
              <a:t>ликвидно</a:t>
            </a:r>
            <a:r>
              <a:rPr lang="sr-Latn-RS" sz="3200" dirty="0"/>
              <a:t> </a:t>
            </a:r>
            <a:r>
              <a:rPr lang="sr-Latn-RS" sz="3200" dirty="0" err="1"/>
              <a:t>улагање</a:t>
            </a:r>
            <a:r>
              <a:rPr lang="sr-Latn-RS" sz="3200" dirty="0"/>
              <a:t>). </a:t>
            </a:r>
            <a:endParaRPr lang="sr-Cyrl-RS" sz="3200" dirty="0"/>
          </a:p>
          <a:p>
            <a:r>
              <a:rPr lang="sr-Latn-RS" sz="3200" dirty="0" err="1"/>
              <a:t>Различито</a:t>
            </a:r>
            <a:r>
              <a:rPr lang="sr-Latn-RS" sz="3200" dirty="0"/>
              <a:t> </a:t>
            </a:r>
            <a:r>
              <a:rPr lang="sr-Latn-RS" sz="3200" dirty="0" err="1"/>
              <a:t>се</a:t>
            </a:r>
            <a:r>
              <a:rPr lang="sr-Latn-RS" sz="3200" dirty="0"/>
              <a:t> </a:t>
            </a:r>
            <a:r>
              <a:rPr lang="sr-Latn-RS" sz="3200" dirty="0" err="1"/>
              <a:t>одређује</a:t>
            </a:r>
            <a:r>
              <a:rPr lang="sr-Latn-RS" sz="3200" dirty="0"/>
              <a:t> </a:t>
            </a:r>
            <a:r>
              <a:rPr lang="sr-Latn-RS" sz="3200" dirty="0" err="1"/>
              <a:t>захтевана</a:t>
            </a:r>
            <a:r>
              <a:rPr lang="sr-Latn-RS" sz="3200" dirty="0"/>
              <a:t> </a:t>
            </a:r>
            <a:r>
              <a:rPr lang="sr-Latn-RS" sz="3200" dirty="0" err="1"/>
              <a:t>стопа</a:t>
            </a:r>
            <a:r>
              <a:rPr lang="sr-Latn-RS" sz="3200" dirty="0"/>
              <a:t> </a:t>
            </a:r>
            <a:r>
              <a:rPr lang="sr-Latn-RS" sz="3200" dirty="0" err="1"/>
              <a:t>повраћаја</a:t>
            </a:r>
            <a:r>
              <a:rPr lang="sr-Latn-RS" sz="3200" dirty="0"/>
              <a:t> </a:t>
            </a:r>
            <a:r>
              <a:rPr lang="sr-Latn-RS" sz="3200" dirty="0" err="1"/>
              <a:t>за</a:t>
            </a:r>
            <a:r>
              <a:rPr lang="sr-Latn-RS" sz="3200" dirty="0"/>
              <a:t> “</a:t>
            </a:r>
            <a:r>
              <a:rPr lang="sr-Latn-RS" sz="3200" dirty="0" err="1"/>
              <a:t>ризик</a:t>
            </a:r>
            <a:r>
              <a:rPr lang="sr-Latn-RS" sz="3200" dirty="0"/>
              <a:t> </a:t>
            </a:r>
            <a:r>
              <a:rPr lang="sr-Latn-RS" sz="3200" dirty="0" err="1"/>
              <a:t>пословног</a:t>
            </a:r>
            <a:r>
              <a:rPr lang="sr-Latn-RS" sz="3200" dirty="0"/>
              <a:t> </a:t>
            </a:r>
            <a:r>
              <a:rPr lang="sr-Latn-RS" sz="3200" dirty="0" err="1"/>
              <a:t>подухвата</a:t>
            </a:r>
            <a:r>
              <a:rPr lang="sr-Latn-RS" sz="3200" dirty="0"/>
              <a:t>”. </a:t>
            </a:r>
            <a:r>
              <a:rPr lang="sr-Latn-RS" sz="3200" dirty="0" err="1"/>
              <a:t>Другим</a:t>
            </a:r>
            <a:r>
              <a:rPr lang="sr-Latn-RS" sz="3200" dirty="0"/>
              <a:t> </a:t>
            </a:r>
            <a:r>
              <a:rPr lang="sr-Latn-RS" sz="3200" dirty="0" err="1"/>
              <a:t>речима</a:t>
            </a:r>
            <a:r>
              <a:rPr lang="sr-Latn-RS" sz="3200" dirty="0"/>
              <a:t>, </a:t>
            </a:r>
            <a:r>
              <a:rPr lang="sr-Latn-RS" sz="3200" dirty="0" err="1"/>
              <a:t>до</a:t>
            </a:r>
            <a:r>
              <a:rPr lang="sr-Latn-RS" sz="3200" dirty="0"/>
              <a:t> </a:t>
            </a:r>
            <a:r>
              <a:rPr lang="sr-Latn-RS" sz="3200" dirty="0" err="1"/>
              <a:t>премије</a:t>
            </a:r>
            <a:r>
              <a:rPr lang="sr-Latn-RS" sz="3200" dirty="0"/>
              <a:t> </a:t>
            </a:r>
            <a:r>
              <a:rPr lang="sr-Latn-RS" sz="3200" dirty="0" err="1"/>
              <a:t>ризика</a:t>
            </a:r>
            <a:r>
              <a:rPr lang="sr-Latn-RS" sz="3200" dirty="0"/>
              <a:t> </a:t>
            </a:r>
            <a:r>
              <a:rPr lang="sr-Latn-RS" sz="3200" dirty="0" err="1"/>
              <a:t>се</a:t>
            </a:r>
            <a:r>
              <a:rPr lang="sr-Latn-RS" sz="3200" dirty="0"/>
              <a:t> </a:t>
            </a:r>
            <a:r>
              <a:rPr lang="sr-Latn-RS" sz="3200" dirty="0" err="1"/>
              <a:t>долази</a:t>
            </a:r>
            <a:r>
              <a:rPr lang="sr-Latn-RS" sz="3200" dirty="0"/>
              <a:t> </a:t>
            </a:r>
            <a:r>
              <a:rPr lang="sr-Latn-RS" sz="3200" dirty="0" err="1"/>
              <a:t>различитим</a:t>
            </a:r>
            <a:r>
              <a:rPr lang="sr-Latn-RS" sz="3200" dirty="0"/>
              <a:t> </a:t>
            </a:r>
            <a:r>
              <a:rPr lang="sr-Latn-RS" sz="3200" dirty="0" err="1"/>
              <a:t>нумеричким</a:t>
            </a:r>
            <a:r>
              <a:rPr lang="sr-Latn-RS" sz="3200" dirty="0"/>
              <a:t>, </a:t>
            </a:r>
            <a:r>
              <a:rPr lang="sr-Latn-RS" sz="3200" dirty="0" err="1"/>
              <a:t>искуственим</a:t>
            </a:r>
            <a:r>
              <a:rPr lang="sr-Latn-RS" sz="3200" dirty="0"/>
              <a:t> </a:t>
            </a:r>
            <a:r>
              <a:rPr lang="sr-Latn-RS" sz="3200" dirty="0" err="1"/>
              <a:t>методама</a:t>
            </a:r>
            <a:r>
              <a:rPr lang="sr-Latn-RS" sz="3200" dirty="0"/>
              <a:t> и </a:t>
            </a:r>
            <a:r>
              <a:rPr lang="sr-Latn-RS" sz="3200" dirty="0" err="1"/>
              <a:t>експертским</a:t>
            </a:r>
            <a:r>
              <a:rPr lang="sr-Latn-RS" sz="3200" dirty="0"/>
              <a:t> </a:t>
            </a:r>
            <a:r>
              <a:rPr lang="sr-Latn-RS" sz="3200" dirty="0" err="1"/>
              <a:t>оценама</a:t>
            </a:r>
            <a:r>
              <a:rPr lang="sr-Latn-RS" sz="3200" dirty="0"/>
              <a:t>. </a:t>
            </a:r>
            <a:endParaRPr lang="en-US" sz="3200" dirty="0"/>
          </a:p>
          <a:p>
            <a:endParaRPr lang="sr-Latn-RS" sz="3200" dirty="0"/>
          </a:p>
        </p:txBody>
      </p:sp>
    </p:spTree>
    <p:extLst>
      <p:ext uri="{BB962C8B-B14F-4D97-AF65-F5344CB8AC3E}">
        <p14:creationId xmlns:p14="http://schemas.microsoft.com/office/powerpoint/2010/main" val="4007774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Очекивани принос на капитал</a:t>
            </a:r>
            <a:endParaRPr lang="en-GB" dirty="0"/>
          </a:p>
        </p:txBody>
      </p:sp>
      <p:sp>
        <p:nvSpPr>
          <p:cNvPr id="3" name="Content Placeholder 2"/>
          <p:cNvSpPr>
            <a:spLocks noGrp="1"/>
          </p:cNvSpPr>
          <p:nvPr>
            <p:ph idx="1"/>
          </p:nvPr>
        </p:nvSpPr>
        <p:spPr/>
        <p:txBody>
          <a:bodyPr/>
          <a:lstStyle/>
          <a:p>
            <a:r>
              <a:rPr lang="sr-Cyrl-RS" dirty="0"/>
              <a:t>Принос на безризичне пласмане 				1%</a:t>
            </a:r>
          </a:p>
          <a:p>
            <a:r>
              <a:rPr lang="sr-Cyrl-RS" dirty="0"/>
              <a:t>Премија на сопствени капитал				6%</a:t>
            </a:r>
          </a:p>
          <a:p>
            <a:r>
              <a:rPr lang="sr-Cyrl-RS" dirty="0"/>
              <a:t>Бета								1,5%</a:t>
            </a:r>
          </a:p>
          <a:p>
            <a:r>
              <a:rPr lang="sr-Cyrl-RS" dirty="0"/>
              <a:t>Премија ризика на величину стечајног дужника		4%</a:t>
            </a:r>
          </a:p>
          <a:p>
            <a:r>
              <a:rPr lang="sr-Cyrl-RS" dirty="0"/>
              <a:t>Специфични ризик стечајног дужника			1,5%</a:t>
            </a:r>
          </a:p>
          <a:p>
            <a:r>
              <a:rPr lang="sr-Cyrl-RS" dirty="0"/>
              <a:t>Премија ризика индустријског сектора			1,25%</a:t>
            </a:r>
          </a:p>
          <a:p>
            <a:endParaRPr lang="en-GB" dirty="0"/>
          </a:p>
        </p:txBody>
      </p:sp>
    </p:spTree>
    <p:extLst>
      <p:ext uri="{BB962C8B-B14F-4D97-AF65-F5344CB8AC3E}">
        <p14:creationId xmlns:p14="http://schemas.microsoft.com/office/powerpoint/2010/main" val="3881386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CAPM</a:t>
            </a:r>
            <a:r>
              <a:rPr lang="sr-Cyrl-RS"/>
              <a:t> </a:t>
            </a:r>
            <a:r>
              <a:rPr lang="en-US"/>
              <a:t>(Capital Asset Pricing Model)</a:t>
            </a:r>
            <a:endParaRPr lang="en-GB" dirty="0"/>
          </a:p>
        </p:txBody>
      </p:sp>
      <p:sp>
        <p:nvSpPr>
          <p:cNvPr id="3" name="Content Placeholder 2"/>
          <p:cNvSpPr>
            <a:spLocks noGrp="1"/>
          </p:cNvSpPr>
          <p:nvPr>
            <p:ph idx="1"/>
          </p:nvPr>
        </p:nvSpPr>
        <p:spPr/>
        <p:txBody>
          <a:bodyPr>
            <a:noAutofit/>
          </a:bodyPr>
          <a:lstStyle/>
          <a:p>
            <a:endParaRPr lang="sr-Cyrl-RS" sz="2800" dirty="0"/>
          </a:p>
          <a:p>
            <a:r>
              <a:rPr lang="sr-Cyrl-RS" sz="2800" dirty="0"/>
              <a:t>Цена капитала = Стопа без ризика + </a:t>
            </a:r>
            <a:r>
              <a:rPr lang="en-GB" sz="2800" dirty="0"/>
              <a:t>β x </a:t>
            </a:r>
            <a:r>
              <a:rPr lang="sr-Cyrl-RS" sz="2800" dirty="0"/>
              <a:t>Премија за улагање у капитал</a:t>
            </a:r>
            <a:endParaRPr lang="en-GB" sz="2800" dirty="0"/>
          </a:p>
          <a:p>
            <a:pPr lvl="1"/>
            <a:endParaRPr lang="sr-Cyrl-RS" sz="2800" dirty="0"/>
          </a:p>
          <a:p>
            <a:pPr lvl="1"/>
            <a:r>
              <a:rPr lang="sr-Cyrl-RS" sz="2800" dirty="0"/>
              <a:t>Бета коефицијент представља меру колебања за упоредиве компаније чије се акције котирају на берзи</a:t>
            </a:r>
          </a:p>
          <a:p>
            <a:pPr lvl="1"/>
            <a:r>
              <a:rPr lang="sr-Cyrl-RS" sz="2800" dirty="0"/>
              <a:t>Премија за улагање представља додатни принос који инвеститори захтевају за улагање у инвестиције без ризика (државне обвезнице)</a:t>
            </a:r>
          </a:p>
          <a:p>
            <a:pPr lvl="1"/>
            <a:r>
              <a:rPr lang="sr-Cyrl-RS" sz="2800" dirty="0"/>
              <a:t>Разлика између </a:t>
            </a:r>
            <a:r>
              <a:rPr lang="sr-Latn-CS" altLang="en-US" sz="2800" dirty="0"/>
              <a:t>CAPM </a:t>
            </a:r>
            <a:r>
              <a:rPr lang="sr-Cyrl-RS" altLang="en-US" sz="2800" dirty="0"/>
              <a:t>и метода зидања је у бета коефицијенту</a:t>
            </a:r>
            <a:endParaRPr lang="sr-Latn-CS" altLang="en-US" sz="2800" dirty="0"/>
          </a:p>
          <a:p>
            <a:pPr lvl="1"/>
            <a:endParaRPr lang="sr-Cyrl-RS" sz="2800" dirty="0"/>
          </a:p>
          <a:p>
            <a:endParaRPr lang="en-GB" sz="2800" dirty="0"/>
          </a:p>
        </p:txBody>
      </p:sp>
    </p:spTree>
    <p:extLst>
      <p:ext uri="{BB962C8B-B14F-4D97-AF65-F5344CB8AC3E}">
        <p14:creationId xmlns:p14="http://schemas.microsoft.com/office/powerpoint/2010/main" val="1881050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Метод зидања</a:t>
            </a:r>
            <a:endParaRPr lang="sr-Latn-RS" dirty="0"/>
          </a:p>
        </p:txBody>
      </p:sp>
      <p:sp>
        <p:nvSpPr>
          <p:cNvPr id="3" name="Content Placeholder 2"/>
          <p:cNvSpPr>
            <a:spLocks noGrp="1"/>
          </p:cNvSpPr>
          <p:nvPr>
            <p:ph idx="1"/>
          </p:nvPr>
        </p:nvSpPr>
        <p:spPr/>
        <p:txBody>
          <a:bodyPr>
            <a:normAutofit lnSpcReduction="10000"/>
          </a:bodyPr>
          <a:lstStyle/>
          <a:p>
            <a:r>
              <a:rPr lang="sr-Cyrl-RS" sz="3600" dirty="0"/>
              <a:t>Примерен већини поступака у Србији</a:t>
            </a:r>
          </a:p>
          <a:p>
            <a:r>
              <a:rPr lang="sr-Cyrl-RS" sz="3600" dirty="0"/>
              <a:t>По</a:t>
            </a:r>
            <a:r>
              <a:rPr lang="sr-Latn-RS" sz="3600" dirty="0"/>
              <a:t>лази се од стопе повраћаја на улагања без ризика, а затим се </a:t>
            </a:r>
            <a:r>
              <a:rPr lang="sr-Cyrl-RS" sz="3600" dirty="0"/>
              <a:t>додају </a:t>
            </a:r>
            <a:r>
              <a:rPr lang="sr-Latn-RS" sz="3600" dirty="0"/>
              <a:t>препознатљиви нивои специфичних ризика, који се односе на пословање конкретног </a:t>
            </a:r>
            <a:r>
              <a:rPr lang="sr-Cyrl-RS" sz="3600" dirty="0"/>
              <a:t>стечајног дужника</a:t>
            </a:r>
          </a:p>
        </p:txBody>
      </p:sp>
    </p:spTree>
    <p:extLst>
      <p:ext uri="{BB962C8B-B14F-4D97-AF65-F5344CB8AC3E}">
        <p14:creationId xmlns:p14="http://schemas.microsoft.com/office/powerpoint/2010/main" val="2807387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Метод зидања</a:t>
            </a:r>
            <a:endParaRPr lang="sr-Latn-RS" dirty="0"/>
          </a:p>
        </p:txBody>
      </p:sp>
      <p:sp>
        <p:nvSpPr>
          <p:cNvPr id="3" name="Content Placeholder 2"/>
          <p:cNvSpPr>
            <a:spLocks noGrp="1"/>
          </p:cNvSpPr>
          <p:nvPr>
            <p:ph idx="1"/>
          </p:nvPr>
        </p:nvSpPr>
        <p:spPr/>
        <p:txBody>
          <a:bodyPr>
            <a:normAutofit lnSpcReduction="10000"/>
          </a:bodyPr>
          <a:lstStyle/>
          <a:p>
            <a:r>
              <a:rPr lang="sr-Cyrl-RS" sz="3600" dirty="0"/>
              <a:t>Д</a:t>
            </a:r>
            <a:r>
              <a:rPr lang="sr-Latn-RS" sz="3600" dirty="0" err="1"/>
              <a:t>исконтна</a:t>
            </a:r>
            <a:r>
              <a:rPr lang="sr-Latn-RS" sz="3600" dirty="0"/>
              <a:t> </a:t>
            </a:r>
            <a:r>
              <a:rPr lang="sr-Latn-RS" sz="3600" dirty="0" err="1"/>
              <a:t>стопа</a:t>
            </a:r>
            <a:r>
              <a:rPr lang="sr-Latn-RS" sz="3600" dirty="0"/>
              <a:t> </a:t>
            </a:r>
            <a:r>
              <a:rPr lang="sr-Latn-RS" sz="3600" dirty="0" err="1"/>
              <a:t>одређена</a:t>
            </a:r>
            <a:r>
              <a:rPr lang="sr-Latn-RS" sz="3600" dirty="0"/>
              <a:t> </a:t>
            </a:r>
            <a:r>
              <a:rPr lang="sr-Latn-RS" sz="3600" dirty="0" err="1"/>
              <a:t>на</a:t>
            </a:r>
            <a:r>
              <a:rPr lang="sr-Latn-RS" sz="3600" dirty="0"/>
              <a:t> </a:t>
            </a:r>
            <a:r>
              <a:rPr lang="sr-Latn-RS" sz="3600" dirty="0" err="1"/>
              <a:t>овај</a:t>
            </a:r>
            <a:r>
              <a:rPr lang="sr-Latn-RS" sz="3600" dirty="0"/>
              <a:t> </a:t>
            </a:r>
            <a:r>
              <a:rPr lang="sr-Latn-RS" sz="3600" dirty="0" err="1"/>
              <a:t>начин</a:t>
            </a:r>
            <a:r>
              <a:rPr lang="sr-Latn-RS" sz="3600" dirty="0"/>
              <a:t> </a:t>
            </a:r>
            <a:r>
              <a:rPr lang="sr-Latn-RS" sz="3600" dirty="0" err="1"/>
              <a:t>има</a:t>
            </a:r>
            <a:r>
              <a:rPr lang="sr-Latn-RS" sz="3600" dirty="0"/>
              <a:t> </a:t>
            </a:r>
            <a:r>
              <a:rPr lang="sr-Latn-RS" sz="3600" dirty="0" err="1"/>
              <a:t>два</a:t>
            </a:r>
            <a:r>
              <a:rPr lang="sr-Latn-RS" sz="3600" dirty="0"/>
              <a:t> </a:t>
            </a:r>
            <a:r>
              <a:rPr lang="sr-Latn-RS" sz="3600" dirty="0" err="1"/>
              <a:t>основна</a:t>
            </a:r>
            <a:r>
              <a:rPr lang="sr-Latn-RS" sz="3600" dirty="0"/>
              <a:t> </a:t>
            </a:r>
            <a:r>
              <a:rPr lang="sr-Latn-RS" sz="3600" dirty="0" err="1"/>
              <a:t>дела</a:t>
            </a:r>
            <a:r>
              <a:rPr lang="sr-Latn-RS" sz="3600" dirty="0"/>
              <a:t>: </a:t>
            </a:r>
            <a:endParaRPr lang="en-US" sz="3600" dirty="0"/>
          </a:p>
          <a:p>
            <a:pPr lvl="1"/>
            <a:r>
              <a:rPr lang="sr-Latn-RS" sz="3600" dirty="0"/>
              <a:t>стопу повраћаја без ризика</a:t>
            </a:r>
            <a:r>
              <a:rPr lang="sr-Cyrl-RS" sz="3600" dirty="0"/>
              <a:t>  -  </a:t>
            </a:r>
            <a:r>
              <a:rPr lang="en-US" sz="3600" dirty="0"/>
              <a:t>risk-free rate</a:t>
            </a:r>
            <a:endParaRPr lang="sr-Cyrl-RS" sz="3600" dirty="0"/>
          </a:p>
          <a:p>
            <a:pPr lvl="1" fontAlgn="base"/>
            <a:r>
              <a:rPr lang="sr-Latn-RS" sz="3600" dirty="0"/>
              <a:t>стопу ризика улагања у предузеће чији се капитал процењује</a:t>
            </a:r>
            <a:r>
              <a:rPr lang="en-US" sz="3600" dirty="0"/>
              <a:t> – risk premium</a:t>
            </a:r>
          </a:p>
        </p:txBody>
      </p:sp>
    </p:spTree>
    <p:extLst>
      <p:ext uri="{BB962C8B-B14F-4D97-AF65-F5344CB8AC3E}">
        <p14:creationId xmlns:p14="http://schemas.microsoft.com/office/powerpoint/2010/main" val="2666321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Метод зидања</a:t>
            </a:r>
            <a:endParaRPr lang="sr-Latn-RS" dirty="0"/>
          </a:p>
        </p:txBody>
      </p:sp>
      <p:sp>
        <p:nvSpPr>
          <p:cNvPr id="3" name="Content Placeholder 2"/>
          <p:cNvSpPr>
            <a:spLocks noGrp="1"/>
          </p:cNvSpPr>
          <p:nvPr>
            <p:ph idx="1"/>
          </p:nvPr>
        </p:nvSpPr>
        <p:spPr/>
        <p:txBody>
          <a:bodyPr>
            <a:normAutofit fontScale="92500" lnSpcReduction="20000"/>
          </a:bodyPr>
          <a:lstStyle/>
          <a:p>
            <a:r>
              <a:rPr lang="ru-RU" sz="2800" dirty="0"/>
              <a:t>Стопа ризика улагања у предузеће чији се капитал процењује пословни и финансијски ризик конкретног стечајног дужника</a:t>
            </a:r>
          </a:p>
          <a:p>
            <a:r>
              <a:rPr lang="ru-RU" sz="2800" dirty="0"/>
              <a:t>Потребно</a:t>
            </a:r>
          </a:p>
          <a:p>
            <a:pPr lvl="1"/>
            <a:r>
              <a:rPr lang="ru-RU" sz="2800" dirty="0"/>
              <a:t>одредити </a:t>
            </a:r>
            <a:r>
              <a:rPr lang="sr-Cyrl-RS" sz="2800" dirty="0"/>
              <a:t>ниво</a:t>
            </a:r>
            <a:r>
              <a:rPr lang="ru-RU" sz="2800" dirty="0"/>
              <a:t> ризика</a:t>
            </a:r>
          </a:p>
          <a:p>
            <a:pPr lvl="1"/>
            <a:r>
              <a:rPr lang="ru-RU" sz="2800" dirty="0"/>
              <a:t>одредити начин квантификације ризика. </a:t>
            </a:r>
          </a:p>
          <a:p>
            <a:r>
              <a:rPr lang="ru-RU" sz="2800" dirty="0"/>
              <a:t>Уобичајена подела на</a:t>
            </a:r>
          </a:p>
          <a:p>
            <a:pPr lvl="1"/>
            <a:r>
              <a:rPr lang="ru-RU" sz="2800" dirty="0"/>
              <a:t>пословни ризик  </a:t>
            </a:r>
          </a:p>
          <a:p>
            <a:pPr lvl="1"/>
            <a:r>
              <a:rPr lang="ru-RU" sz="2800" dirty="0"/>
              <a:t>финансијски ризик </a:t>
            </a:r>
          </a:p>
          <a:p>
            <a:endParaRPr lang="sr-Latn-RS" sz="2800" dirty="0"/>
          </a:p>
        </p:txBody>
      </p:sp>
    </p:spTree>
    <p:extLst>
      <p:ext uri="{BB962C8B-B14F-4D97-AF65-F5344CB8AC3E}">
        <p14:creationId xmlns:p14="http://schemas.microsoft.com/office/powerpoint/2010/main" val="2310045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Метод зидања у Републици Србији</a:t>
            </a:r>
            <a:endParaRPr lang="sr-Latn-RS" dirty="0"/>
          </a:p>
        </p:txBody>
      </p:sp>
      <p:sp>
        <p:nvSpPr>
          <p:cNvPr id="3" name="Content Placeholder 2"/>
          <p:cNvSpPr>
            <a:spLocks noGrp="1"/>
          </p:cNvSpPr>
          <p:nvPr>
            <p:ph idx="1"/>
          </p:nvPr>
        </p:nvSpPr>
        <p:spPr>
          <a:xfrm>
            <a:off x="838200" y="1825625"/>
            <a:ext cx="10515600" cy="4527550"/>
          </a:xfrm>
        </p:spPr>
        <p:txBody>
          <a:bodyPr>
            <a:normAutofit fontScale="85000" lnSpcReduction="20000"/>
          </a:bodyPr>
          <a:lstStyle/>
          <a:p>
            <a:pPr lvl="0" fontAlgn="base"/>
            <a:r>
              <a:rPr lang="sr-Latn-RS" b="1" dirty="0"/>
              <a:t>“</a:t>
            </a:r>
            <a:r>
              <a:rPr lang="sr-Latn-RS" b="1" dirty="0" err="1"/>
              <a:t>Кеy</a:t>
            </a:r>
            <a:r>
              <a:rPr lang="sr-Latn-RS" b="1" dirty="0"/>
              <a:t> </a:t>
            </a:r>
            <a:r>
              <a:rPr lang="en-US" b="1" dirty="0"/>
              <a:t>man</a:t>
            </a:r>
            <a:r>
              <a:rPr lang="sr-Latn-RS" b="1" dirty="0"/>
              <a:t>” - </a:t>
            </a:r>
            <a:r>
              <a:rPr lang="sr-Latn-RS" b="1" dirty="0" err="1"/>
              <a:t>ризик</a:t>
            </a:r>
            <a:r>
              <a:rPr lang="sr-Latn-RS" b="1" dirty="0"/>
              <a:t> </a:t>
            </a:r>
            <a:r>
              <a:rPr lang="sr-Latn-RS" b="1" dirty="0" err="1"/>
              <a:t>кључног</a:t>
            </a:r>
            <a:r>
              <a:rPr lang="sr-Latn-RS" b="1" dirty="0"/>
              <a:t> </a:t>
            </a:r>
            <a:r>
              <a:rPr lang="sr-Latn-RS" b="1" dirty="0" err="1"/>
              <a:t>човека</a:t>
            </a:r>
            <a:r>
              <a:rPr lang="sr-Latn-RS" dirty="0"/>
              <a:t>. </a:t>
            </a:r>
            <a:endParaRPr lang="en-US" dirty="0"/>
          </a:p>
          <a:p>
            <a:pPr lvl="1" fontAlgn="base"/>
            <a:r>
              <a:rPr lang="sr-Latn-RS" dirty="0" err="1"/>
              <a:t>мала</a:t>
            </a:r>
            <a:r>
              <a:rPr lang="sr-Latn-RS" dirty="0"/>
              <a:t>, </a:t>
            </a:r>
            <a:r>
              <a:rPr lang="sr-Latn-RS" dirty="0" err="1"/>
              <a:t>новооснована</a:t>
            </a:r>
            <a:r>
              <a:rPr lang="sr-Latn-RS" dirty="0"/>
              <a:t> </a:t>
            </a:r>
            <a:r>
              <a:rPr lang="sr-Latn-RS" dirty="0" err="1"/>
              <a:t>предузећа</a:t>
            </a:r>
            <a:r>
              <a:rPr lang="sr-Latn-RS" dirty="0"/>
              <a:t> </a:t>
            </a:r>
            <a:r>
              <a:rPr lang="sr-Latn-RS" dirty="0" err="1"/>
              <a:t>имају</a:t>
            </a:r>
            <a:r>
              <a:rPr lang="sr-Latn-RS" dirty="0"/>
              <a:t> </a:t>
            </a:r>
            <a:r>
              <a:rPr lang="sr-Latn-RS" dirty="0" err="1"/>
              <a:t>већи</a:t>
            </a:r>
            <a:r>
              <a:rPr lang="sr-Latn-RS" dirty="0"/>
              <a:t> </a:t>
            </a:r>
            <a:r>
              <a:rPr lang="sr-Latn-RS" dirty="0" err="1"/>
              <a:t>ризик</a:t>
            </a:r>
            <a:r>
              <a:rPr lang="sr-Latn-RS" dirty="0"/>
              <a:t> </a:t>
            </a:r>
            <a:endParaRPr lang="en-US" dirty="0"/>
          </a:p>
          <a:p>
            <a:pPr lvl="1" fontAlgn="base"/>
            <a:r>
              <a:rPr lang="sr-Cyrl-RS" dirty="0"/>
              <a:t>Ако </a:t>
            </a:r>
            <a:r>
              <a:rPr lang="sr-Latn-RS" dirty="0" err="1"/>
              <a:t>пословни</a:t>
            </a:r>
            <a:r>
              <a:rPr lang="sr-Latn-RS" dirty="0"/>
              <a:t> </a:t>
            </a:r>
            <a:r>
              <a:rPr lang="sr-Latn-RS" dirty="0" err="1"/>
              <a:t>резултат</a:t>
            </a:r>
            <a:r>
              <a:rPr lang="sr-Latn-RS" dirty="0"/>
              <a:t> </a:t>
            </a:r>
            <a:r>
              <a:rPr lang="sr-Latn-RS" dirty="0" err="1"/>
              <a:t>зависи</a:t>
            </a:r>
            <a:r>
              <a:rPr lang="sr-Latn-RS" dirty="0"/>
              <a:t> </a:t>
            </a:r>
            <a:r>
              <a:rPr lang="sr-Latn-RS" dirty="0" err="1"/>
              <a:t>од</a:t>
            </a:r>
            <a:r>
              <a:rPr lang="sr-Latn-RS" dirty="0"/>
              <a:t> </a:t>
            </a:r>
            <a:r>
              <a:rPr lang="sr-Latn-RS" dirty="0" err="1"/>
              <a:t>специјализованог</a:t>
            </a:r>
            <a:r>
              <a:rPr lang="sr-Latn-RS" dirty="0"/>
              <a:t> “</a:t>
            </a:r>
            <a:r>
              <a:rPr lang="sr-Latn-RS" dirty="0" err="1"/>
              <a:t>незаменљивог</a:t>
            </a:r>
            <a:r>
              <a:rPr lang="sr-Latn-RS" dirty="0"/>
              <a:t>” </a:t>
            </a:r>
            <a:r>
              <a:rPr lang="sr-Latn-RS" dirty="0" err="1"/>
              <a:t>знања</a:t>
            </a:r>
            <a:r>
              <a:rPr lang="sr-Latn-RS" dirty="0"/>
              <a:t> </a:t>
            </a:r>
            <a:r>
              <a:rPr lang="sr-Latn-RS" dirty="0" err="1"/>
              <a:t>једног</a:t>
            </a:r>
            <a:r>
              <a:rPr lang="sr-Latn-RS" dirty="0"/>
              <a:t> </a:t>
            </a:r>
            <a:r>
              <a:rPr lang="sr-Latn-RS" dirty="0" err="1"/>
              <a:t>или</a:t>
            </a:r>
            <a:r>
              <a:rPr lang="sr-Latn-RS" dirty="0"/>
              <a:t> </a:t>
            </a:r>
            <a:r>
              <a:rPr lang="sr-Latn-RS" dirty="0" err="1"/>
              <a:t>групе</a:t>
            </a:r>
            <a:r>
              <a:rPr lang="sr-Latn-RS" dirty="0"/>
              <a:t> </a:t>
            </a:r>
            <a:r>
              <a:rPr lang="sr-Latn-RS" dirty="0" err="1"/>
              <a:t>стручњака</a:t>
            </a:r>
            <a:r>
              <a:rPr lang="sr-Latn-RS" dirty="0"/>
              <a:t>, </a:t>
            </a:r>
            <a:r>
              <a:rPr lang="sr-Latn-RS" dirty="0" err="1"/>
              <a:t>постоји</a:t>
            </a:r>
            <a:r>
              <a:rPr lang="sr-Latn-RS" dirty="0"/>
              <a:t> </a:t>
            </a:r>
            <a:r>
              <a:rPr lang="sr-Latn-RS" dirty="0" err="1"/>
              <a:t>присуство</a:t>
            </a:r>
            <a:r>
              <a:rPr lang="sr-Latn-RS" dirty="0"/>
              <a:t> </a:t>
            </a:r>
            <a:r>
              <a:rPr lang="sr-Cyrl-RS" dirty="0"/>
              <a:t>овог </a:t>
            </a:r>
            <a:r>
              <a:rPr lang="sr-Latn-RS" dirty="0" err="1"/>
              <a:t>ризика</a:t>
            </a:r>
            <a:r>
              <a:rPr lang="sr-Latn-RS" dirty="0"/>
              <a:t>. </a:t>
            </a:r>
            <a:endParaRPr lang="en-US" dirty="0"/>
          </a:p>
          <a:p>
            <a:pPr lvl="0" fontAlgn="base"/>
            <a:r>
              <a:rPr lang="sr-Latn-RS" b="1" dirty="0" err="1"/>
              <a:t>Величина</a:t>
            </a:r>
            <a:r>
              <a:rPr lang="sr-Latn-RS" b="1" dirty="0"/>
              <a:t> </a:t>
            </a:r>
            <a:r>
              <a:rPr lang="sr-Latn-RS" b="1" dirty="0" err="1"/>
              <a:t>предузећа</a:t>
            </a:r>
            <a:r>
              <a:rPr lang="sr-Latn-RS" b="1" dirty="0"/>
              <a:t>.</a:t>
            </a:r>
            <a:r>
              <a:rPr lang="sr-Latn-RS" dirty="0"/>
              <a:t> </a:t>
            </a:r>
            <a:endParaRPr lang="en-US" dirty="0"/>
          </a:p>
          <a:p>
            <a:pPr lvl="1" fontAlgn="base"/>
            <a:r>
              <a:rPr lang="sr-Latn-RS" dirty="0" err="1"/>
              <a:t>мала</a:t>
            </a:r>
            <a:r>
              <a:rPr lang="sr-Latn-RS" dirty="0"/>
              <a:t> </a:t>
            </a:r>
            <a:r>
              <a:rPr lang="sr-Latn-RS" dirty="0" err="1"/>
              <a:t>предузећа</a:t>
            </a:r>
            <a:r>
              <a:rPr lang="sr-Latn-RS" dirty="0"/>
              <a:t> </a:t>
            </a:r>
            <a:r>
              <a:rPr lang="sr-Latn-RS" dirty="0" err="1"/>
              <a:t>која</a:t>
            </a:r>
            <a:r>
              <a:rPr lang="sr-Latn-RS" dirty="0"/>
              <a:t> </a:t>
            </a:r>
            <a:r>
              <a:rPr lang="sr-Latn-RS" dirty="0" err="1"/>
              <a:t>послују</a:t>
            </a:r>
            <a:r>
              <a:rPr lang="sr-Latn-RS" dirty="0"/>
              <a:t> у </a:t>
            </a:r>
            <a:r>
              <a:rPr lang="sr-Latn-RS" dirty="0" err="1"/>
              <a:t>израженим</a:t>
            </a:r>
            <a:r>
              <a:rPr lang="sr-Latn-RS" dirty="0"/>
              <a:t> </a:t>
            </a:r>
            <a:r>
              <a:rPr lang="sr-Latn-RS" dirty="0" err="1"/>
              <a:t>конкурентским</a:t>
            </a:r>
            <a:r>
              <a:rPr lang="sr-Latn-RS" dirty="0"/>
              <a:t> </a:t>
            </a:r>
            <a:r>
              <a:rPr lang="sr-Latn-RS" dirty="0" err="1"/>
              <a:t>условима</a:t>
            </a:r>
            <a:r>
              <a:rPr lang="sr-Latn-RS" dirty="0"/>
              <a:t> (</a:t>
            </a:r>
            <a:r>
              <a:rPr lang="sr-Latn-RS" dirty="0" err="1"/>
              <a:t>конкурентски</a:t>
            </a:r>
            <a:r>
              <a:rPr lang="sr-Latn-RS" dirty="0"/>
              <a:t> </a:t>
            </a:r>
            <a:r>
              <a:rPr lang="sr-Latn-RS" dirty="0" err="1"/>
              <a:t>амбијент</a:t>
            </a:r>
            <a:r>
              <a:rPr lang="sr-Latn-RS" dirty="0"/>
              <a:t>)</a:t>
            </a:r>
            <a:r>
              <a:rPr lang="sr-Cyrl-RS" dirty="0"/>
              <a:t> носе већи ризик</a:t>
            </a:r>
            <a:r>
              <a:rPr lang="sr-Latn-RS" dirty="0"/>
              <a:t>. </a:t>
            </a:r>
            <a:endParaRPr lang="en-US" dirty="0"/>
          </a:p>
          <a:p>
            <a:pPr lvl="0" fontAlgn="base"/>
            <a:r>
              <a:rPr lang="sr-Latn-RS" b="1" dirty="0" err="1"/>
              <a:t>Финансијска</a:t>
            </a:r>
            <a:r>
              <a:rPr lang="sr-Latn-RS" b="1" dirty="0"/>
              <a:t> </a:t>
            </a:r>
            <a:r>
              <a:rPr lang="sr-Latn-RS" b="1" dirty="0" err="1"/>
              <a:t>структура</a:t>
            </a:r>
            <a:r>
              <a:rPr lang="sr-Latn-RS" dirty="0"/>
              <a:t>. </a:t>
            </a:r>
            <a:endParaRPr lang="en-US" dirty="0"/>
          </a:p>
          <a:p>
            <a:pPr lvl="1" fontAlgn="base"/>
            <a:r>
              <a:rPr lang="sr-Latn-RS" dirty="0" err="1"/>
              <a:t>показатељ</a:t>
            </a:r>
            <a:r>
              <a:rPr lang="sr-Cyrl-RS" dirty="0"/>
              <a:t>о</a:t>
            </a:r>
            <a:r>
              <a:rPr lang="sr-Latn-RS" dirty="0"/>
              <a:t> </a:t>
            </a:r>
            <a:r>
              <a:rPr lang="sr-Latn-RS" dirty="0" err="1"/>
              <a:t>вертикалне</a:t>
            </a:r>
            <a:r>
              <a:rPr lang="sr-Latn-RS" dirty="0"/>
              <a:t> и </a:t>
            </a:r>
            <a:r>
              <a:rPr lang="sr-Latn-RS" dirty="0" err="1"/>
              <a:t>хоризонталне</a:t>
            </a:r>
            <a:r>
              <a:rPr lang="sr-Latn-RS" dirty="0"/>
              <a:t> </a:t>
            </a:r>
            <a:r>
              <a:rPr lang="sr-Latn-RS" dirty="0" err="1"/>
              <a:t>финансијске</a:t>
            </a:r>
            <a:r>
              <a:rPr lang="sr-Latn-RS" dirty="0"/>
              <a:t> </a:t>
            </a:r>
            <a:r>
              <a:rPr lang="sr-Latn-RS" dirty="0" err="1"/>
              <a:t>структуре</a:t>
            </a:r>
            <a:r>
              <a:rPr lang="sr-Latn-RS" dirty="0"/>
              <a:t>, </a:t>
            </a:r>
            <a:r>
              <a:rPr lang="sr-Latn-RS" dirty="0" err="1"/>
              <a:t>као</a:t>
            </a:r>
            <a:r>
              <a:rPr lang="sr-Latn-RS" dirty="0"/>
              <a:t> и </a:t>
            </a:r>
            <a:r>
              <a:rPr lang="sr-Latn-RS" dirty="0" err="1"/>
              <a:t>структуре</a:t>
            </a:r>
            <a:r>
              <a:rPr lang="sr-Latn-RS" dirty="0"/>
              <a:t> </a:t>
            </a:r>
            <a:r>
              <a:rPr lang="sr-Latn-RS" dirty="0" err="1"/>
              <a:t>пословног</a:t>
            </a:r>
            <a:r>
              <a:rPr lang="sr-Latn-RS" dirty="0"/>
              <a:t> </a:t>
            </a:r>
            <a:r>
              <a:rPr lang="sr-Latn-RS" dirty="0" err="1"/>
              <a:t>резултата</a:t>
            </a:r>
            <a:r>
              <a:rPr lang="sr-Cyrl-RS" dirty="0"/>
              <a:t> указују на ниво ризика</a:t>
            </a:r>
            <a:r>
              <a:rPr lang="sr-Latn-RS" b="1" dirty="0"/>
              <a:t> </a:t>
            </a:r>
            <a:endParaRPr lang="en-US" dirty="0"/>
          </a:p>
          <a:p>
            <a:pPr lvl="0" fontAlgn="base"/>
            <a:r>
              <a:rPr lang="sr-Latn-RS" b="1" dirty="0" err="1"/>
              <a:t>Производна</a:t>
            </a:r>
            <a:r>
              <a:rPr lang="sr-Latn-RS" b="1" dirty="0"/>
              <a:t> / </a:t>
            </a:r>
            <a:r>
              <a:rPr lang="sr-Latn-RS" b="1" dirty="0" err="1"/>
              <a:t>географска</a:t>
            </a:r>
            <a:r>
              <a:rPr lang="sr-Latn-RS" b="1" dirty="0"/>
              <a:t> </a:t>
            </a:r>
            <a:r>
              <a:rPr lang="sr-Latn-RS" b="1" dirty="0" err="1"/>
              <a:t>диверсификација</a:t>
            </a:r>
            <a:endParaRPr lang="en-US" dirty="0"/>
          </a:p>
          <a:p>
            <a:pPr lvl="1" fontAlgn="base"/>
            <a:r>
              <a:rPr lang="sr-Cyrl-RS" dirty="0"/>
              <a:t>в</a:t>
            </a:r>
            <a:r>
              <a:rPr lang="sr-Latn-RS" dirty="0" err="1"/>
              <a:t>ећа</a:t>
            </a:r>
            <a:r>
              <a:rPr lang="sr-Latn-RS" dirty="0"/>
              <a:t> </a:t>
            </a:r>
            <a:r>
              <a:rPr lang="sr-Latn-RS" dirty="0" err="1"/>
              <a:t>диверсификација</a:t>
            </a:r>
            <a:r>
              <a:rPr lang="sr-Latn-RS" dirty="0"/>
              <a:t> </a:t>
            </a:r>
            <a:r>
              <a:rPr lang="sr-Latn-RS" dirty="0" err="1"/>
              <a:t>смањује</a:t>
            </a:r>
            <a:r>
              <a:rPr lang="sr-Latn-RS" dirty="0"/>
              <a:t> </a:t>
            </a:r>
            <a:r>
              <a:rPr lang="sr-Latn-RS" dirty="0" err="1"/>
              <a:t>потенцијални</a:t>
            </a:r>
            <a:r>
              <a:rPr lang="sr-Latn-RS" dirty="0"/>
              <a:t> </a:t>
            </a:r>
            <a:r>
              <a:rPr lang="sr-Latn-RS" dirty="0" err="1"/>
              <a:t>ризик</a:t>
            </a:r>
            <a:endParaRPr lang="en-US" dirty="0"/>
          </a:p>
          <a:p>
            <a:pPr lvl="0" fontAlgn="base"/>
            <a:r>
              <a:rPr lang="sr-Latn-RS" b="1" dirty="0" err="1"/>
              <a:t>Диверсификација</a:t>
            </a:r>
            <a:r>
              <a:rPr lang="sr-Latn-RS" b="1" dirty="0"/>
              <a:t> </a:t>
            </a:r>
            <a:r>
              <a:rPr lang="sr-Latn-RS" b="1" dirty="0" err="1"/>
              <a:t>купаца</a:t>
            </a:r>
            <a:endParaRPr lang="sr-Cyrl-RS" b="1" dirty="0"/>
          </a:p>
          <a:p>
            <a:pPr lvl="1" fontAlgn="base"/>
            <a:r>
              <a:rPr lang="sr-Cyrl-RS" dirty="0"/>
              <a:t>о</a:t>
            </a:r>
            <a:r>
              <a:rPr lang="sr-Latn-RS" dirty="0" err="1"/>
              <a:t>ријентација</a:t>
            </a:r>
            <a:r>
              <a:rPr lang="sr-Latn-RS" dirty="0"/>
              <a:t> </a:t>
            </a:r>
            <a:r>
              <a:rPr lang="sr-Latn-RS" dirty="0" err="1"/>
              <a:t>на</a:t>
            </a:r>
            <a:r>
              <a:rPr lang="sr-Latn-RS" dirty="0"/>
              <a:t> </a:t>
            </a:r>
            <a:r>
              <a:rPr lang="sr-Latn-RS" dirty="0" err="1"/>
              <a:t>мањи</a:t>
            </a:r>
            <a:r>
              <a:rPr lang="sr-Latn-RS" dirty="0"/>
              <a:t> </a:t>
            </a:r>
            <a:r>
              <a:rPr lang="sr-Latn-RS" dirty="0" err="1"/>
              <a:t>број</a:t>
            </a:r>
            <a:r>
              <a:rPr lang="sr-Latn-RS" dirty="0"/>
              <a:t> </a:t>
            </a:r>
            <a:r>
              <a:rPr lang="sr-Latn-RS" dirty="0" err="1"/>
              <a:t>купаца</a:t>
            </a:r>
            <a:r>
              <a:rPr lang="sr-Cyrl-RS" dirty="0"/>
              <a:t> носи већи ризик </a:t>
            </a:r>
            <a:endParaRPr lang="en-US" dirty="0"/>
          </a:p>
          <a:p>
            <a:pPr lvl="0" fontAlgn="base"/>
            <a:r>
              <a:rPr lang="sr-Latn-RS" b="1" dirty="0" err="1"/>
              <a:t>Могућност</a:t>
            </a:r>
            <a:r>
              <a:rPr lang="sr-Latn-RS" b="1" dirty="0"/>
              <a:t> </a:t>
            </a:r>
            <a:r>
              <a:rPr lang="sr-Latn-RS" b="1" dirty="0" err="1"/>
              <a:t>предвиђања</a:t>
            </a:r>
            <a:r>
              <a:rPr lang="sr-Latn-RS" b="1" dirty="0"/>
              <a:t>. </a:t>
            </a:r>
            <a:endParaRPr lang="sr-Cyrl-RS" b="1" dirty="0"/>
          </a:p>
          <a:p>
            <a:pPr lvl="1" fontAlgn="base"/>
            <a:r>
              <a:rPr lang="sr-Latn-RS" dirty="0" err="1"/>
              <a:t>Приликом</a:t>
            </a:r>
            <a:r>
              <a:rPr lang="sr-Latn-RS" dirty="0"/>
              <a:t> </a:t>
            </a:r>
            <a:r>
              <a:rPr lang="sr-Latn-RS" dirty="0" err="1"/>
              <a:t>пројектовања</a:t>
            </a:r>
            <a:r>
              <a:rPr lang="sr-Latn-RS" dirty="0"/>
              <a:t> </a:t>
            </a:r>
            <a:r>
              <a:rPr lang="sr-Latn-RS" dirty="0" err="1"/>
              <a:t>будућих</a:t>
            </a:r>
            <a:r>
              <a:rPr lang="sr-Latn-RS" dirty="0"/>
              <a:t> </a:t>
            </a:r>
            <a:r>
              <a:rPr lang="sr-Latn-RS" dirty="0" err="1"/>
              <a:t>резултата</a:t>
            </a:r>
            <a:r>
              <a:rPr lang="sr-Latn-RS" dirty="0"/>
              <a:t> </a:t>
            </a:r>
            <a:r>
              <a:rPr lang="sr-Latn-RS" dirty="0" err="1"/>
              <a:t>пословања</a:t>
            </a:r>
            <a:r>
              <a:rPr lang="sr-Latn-RS" dirty="0"/>
              <a:t>, </a:t>
            </a:r>
            <a:r>
              <a:rPr lang="sr-Latn-RS" dirty="0" err="1"/>
              <a:t>процењивачи</a:t>
            </a:r>
            <a:r>
              <a:rPr lang="sr-Latn-RS" dirty="0"/>
              <a:t> </a:t>
            </a:r>
            <a:r>
              <a:rPr lang="sr-Latn-RS" dirty="0" err="1"/>
              <a:t>се</a:t>
            </a:r>
            <a:r>
              <a:rPr lang="sr-Latn-RS" dirty="0"/>
              <a:t> </a:t>
            </a:r>
            <a:r>
              <a:rPr lang="sr-Latn-RS" dirty="0" err="1"/>
              <a:t>често</a:t>
            </a:r>
            <a:r>
              <a:rPr lang="sr-Latn-RS" dirty="0"/>
              <a:t> </a:t>
            </a:r>
            <a:r>
              <a:rPr lang="sr-Latn-RS" dirty="0" err="1"/>
              <a:t>ослањају</a:t>
            </a:r>
            <a:r>
              <a:rPr lang="sr-Latn-RS" dirty="0"/>
              <a:t> </a:t>
            </a:r>
            <a:r>
              <a:rPr lang="sr-Latn-RS" dirty="0" err="1"/>
              <a:t>на</a:t>
            </a:r>
            <a:r>
              <a:rPr lang="sr-Latn-RS" dirty="0"/>
              <a:t> </a:t>
            </a:r>
            <a:r>
              <a:rPr lang="sr-Latn-RS" dirty="0" err="1"/>
              <a:t>историјске</a:t>
            </a:r>
            <a:r>
              <a:rPr lang="sr-Latn-RS" dirty="0"/>
              <a:t> </a:t>
            </a:r>
            <a:r>
              <a:rPr lang="sr-Latn-RS" dirty="0" err="1"/>
              <a:t>трендове</a:t>
            </a:r>
            <a:r>
              <a:rPr lang="sr-Latn-RS" dirty="0"/>
              <a:t>. </a:t>
            </a:r>
            <a:endParaRPr lang="en-US" dirty="0"/>
          </a:p>
        </p:txBody>
      </p:sp>
    </p:spTree>
    <p:extLst>
      <p:ext uri="{BB962C8B-B14F-4D97-AF65-F5344CB8AC3E}">
        <p14:creationId xmlns:p14="http://schemas.microsoft.com/office/powerpoint/2010/main" val="3960969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0DFD-AD82-4BC4-97D4-9FDA57158E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6A315C6-3408-45DE-B44C-1E2CA689A9E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5E0CFE-9251-40AC-B989-EBCD729C841D}"/>
              </a:ext>
            </a:extLst>
          </p:cNvPr>
          <p:cNvPicPr>
            <a:picLocks noChangeAspect="1"/>
          </p:cNvPicPr>
          <p:nvPr/>
        </p:nvPicPr>
        <p:blipFill>
          <a:blip r:embed="rId2"/>
          <a:stretch>
            <a:fillRect/>
          </a:stretch>
        </p:blipFill>
        <p:spPr>
          <a:xfrm>
            <a:off x="1940767" y="2456312"/>
            <a:ext cx="8444566" cy="3649922"/>
          </a:xfrm>
          <a:prstGeom prst="rect">
            <a:avLst/>
          </a:prstGeom>
        </p:spPr>
      </p:pic>
    </p:spTree>
    <p:extLst>
      <p:ext uri="{BB962C8B-B14F-4D97-AF65-F5344CB8AC3E}">
        <p14:creationId xmlns:p14="http://schemas.microsoft.com/office/powerpoint/2010/main" val="3341895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Прорачун пондерисане просечне цене капитала</a:t>
            </a:r>
            <a:endParaRPr lang="sr-Latn-RS" dirty="0"/>
          </a:p>
        </p:txBody>
      </p:sp>
      <p:sp>
        <p:nvSpPr>
          <p:cNvPr id="3" name="Content Placeholder 2"/>
          <p:cNvSpPr>
            <a:spLocks noGrp="1"/>
          </p:cNvSpPr>
          <p:nvPr>
            <p:ph idx="1"/>
          </p:nvPr>
        </p:nvSpPr>
        <p:spPr/>
        <p:txBody>
          <a:bodyPr>
            <a:normAutofit/>
          </a:bodyPr>
          <a:lstStyle/>
          <a:p>
            <a:r>
              <a:rPr lang="ru-RU" dirty="0"/>
              <a:t>Просечна цена капитала (ППЦК) - дисконтна стопа као просечна цена сопствених и позајмљених (кредитних) извора који се користе за финансирање пословања стечајног дужника </a:t>
            </a:r>
            <a:r>
              <a:rPr lang="sr-Latn-RS" dirty="0" err="1"/>
              <a:t>обухвата</a:t>
            </a:r>
            <a:r>
              <a:rPr lang="sr-Latn-RS" dirty="0"/>
              <a:t> </a:t>
            </a:r>
            <a:r>
              <a:rPr lang="sr-Latn-RS" dirty="0" err="1"/>
              <a:t>следеће</a:t>
            </a:r>
            <a:r>
              <a:rPr lang="sr-Latn-RS" dirty="0"/>
              <a:t> </a:t>
            </a:r>
            <a:r>
              <a:rPr lang="sr-Latn-RS" dirty="0" err="1"/>
              <a:t>кораке</a:t>
            </a:r>
            <a:r>
              <a:rPr lang="sr-Latn-RS" dirty="0"/>
              <a:t>: </a:t>
            </a:r>
            <a:endParaRPr lang="en-US" dirty="0"/>
          </a:p>
          <a:p>
            <a:pPr lvl="1"/>
            <a:r>
              <a:rPr lang="sr-Latn-RS" dirty="0" err="1"/>
              <a:t>утврђивање</a:t>
            </a:r>
            <a:r>
              <a:rPr lang="sr-Latn-RS" dirty="0"/>
              <a:t> </a:t>
            </a:r>
            <a:r>
              <a:rPr lang="sr-Latn-RS" dirty="0" err="1"/>
              <a:t>цене</a:t>
            </a:r>
            <a:r>
              <a:rPr lang="sr-Latn-RS" dirty="0"/>
              <a:t> </a:t>
            </a:r>
            <a:r>
              <a:rPr lang="sr-Latn-RS" dirty="0" err="1"/>
              <a:t>сопственог</a:t>
            </a:r>
            <a:r>
              <a:rPr lang="sr-Latn-RS" dirty="0"/>
              <a:t> </a:t>
            </a:r>
            <a:r>
              <a:rPr lang="sr-Latn-RS" dirty="0" err="1"/>
              <a:t>капитала</a:t>
            </a:r>
            <a:r>
              <a:rPr lang="sr-Latn-RS" dirty="0"/>
              <a:t>, </a:t>
            </a:r>
            <a:endParaRPr lang="en-US" dirty="0"/>
          </a:p>
          <a:p>
            <a:pPr lvl="1" fontAlgn="base"/>
            <a:r>
              <a:rPr lang="sr-Latn-RS" dirty="0" err="1"/>
              <a:t>утврђивање</a:t>
            </a:r>
            <a:r>
              <a:rPr lang="sr-Latn-RS" dirty="0"/>
              <a:t> </a:t>
            </a:r>
            <a:r>
              <a:rPr lang="sr-Latn-RS" dirty="0" err="1"/>
              <a:t>цене</a:t>
            </a:r>
            <a:r>
              <a:rPr lang="sr-Latn-RS" dirty="0"/>
              <a:t> </a:t>
            </a:r>
            <a:r>
              <a:rPr lang="sr-Cyrl-RS" dirty="0"/>
              <a:t>позајмљених</a:t>
            </a:r>
            <a:r>
              <a:rPr lang="sr-Latn-RS" dirty="0"/>
              <a:t> </a:t>
            </a:r>
            <a:r>
              <a:rPr lang="sr-Latn-RS" dirty="0" err="1"/>
              <a:t>извора</a:t>
            </a:r>
            <a:r>
              <a:rPr lang="sr-Latn-RS" dirty="0"/>
              <a:t> </a:t>
            </a:r>
            <a:r>
              <a:rPr lang="sr-Latn-RS" dirty="0" err="1"/>
              <a:t>финансирања</a:t>
            </a:r>
            <a:r>
              <a:rPr lang="sr-Latn-RS" dirty="0"/>
              <a:t>, </a:t>
            </a:r>
            <a:endParaRPr lang="en-US" dirty="0"/>
          </a:p>
          <a:p>
            <a:pPr lvl="1" fontAlgn="base"/>
            <a:r>
              <a:rPr lang="sr-Latn-RS" dirty="0" err="1"/>
              <a:t>одређивање</a:t>
            </a:r>
            <a:r>
              <a:rPr lang="sr-Latn-RS" dirty="0"/>
              <a:t> </a:t>
            </a:r>
            <a:r>
              <a:rPr lang="sr-Latn-RS" dirty="0" err="1"/>
              <a:t>пондера</a:t>
            </a:r>
            <a:r>
              <a:rPr lang="sr-Latn-RS" dirty="0"/>
              <a:t>, </a:t>
            </a:r>
            <a:endParaRPr lang="en-US" dirty="0"/>
          </a:p>
          <a:p>
            <a:pPr lvl="1" fontAlgn="base"/>
            <a:r>
              <a:rPr lang="sr-Latn-RS" dirty="0" err="1"/>
              <a:t>финални</a:t>
            </a:r>
            <a:r>
              <a:rPr lang="sr-Latn-RS" dirty="0"/>
              <a:t> </a:t>
            </a:r>
            <a:r>
              <a:rPr lang="sr-Latn-RS" dirty="0" err="1"/>
              <a:t>прорачун</a:t>
            </a:r>
            <a:r>
              <a:rPr lang="sr-Latn-RS" dirty="0"/>
              <a:t> ППЦК. </a:t>
            </a:r>
            <a:endParaRPr lang="en-US" dirty="0"/>
          </a:p>
          <a:p>
            <a:endParaRPr lang="ru-RU" dirty="0"/>
          </a:p>
          <a:p>
            <a:endParaRPr lang="sr-Latn-RS" dirty="0"/>
          </a:p>
        </p:txBody>
      </p:sp>
    </p:spTree>
    <p:extLst>
      <p:ext uri="{BB962C8B-B14F-4D97-AF65-F5344CB8AC3E}">
        <p14:creationId xmlns:p14="http://schemas.microsoft.com/office/powerpoint/2010/main" val="865413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Прорачун пондерисане просечне цене капитала</a:t>
            </a:r>
            <a:endParaRPr lang="sr-Latn-RS" dirty="0"/>
          </a:p>
        </p:txBody>
      </p:sp>
      <p:sp>
        <p:nvSpPr>
          <p:cNvPr id="3" name="Content Placeholder 2"/>
          <p:cNvSpPr>
            <a:spLocks noGrp="1"/>
          </p:cNvSpPr>
          <p:nvPr>
            <p:ph idx="1"/>
          </p:nvPr>
        </p:nvSpPr>
        <p:spPr/>
        <p:txBody>
          <a:bodyPr>
            <a:normAutofit/>
          </a:bodyPr>
          <a:lstStyle/>
          <a:p>
            <a:r>
              <a:rPr lang="sr-Latn-RS" b="1" dirty="0" err="1"/>
              <a:t>Утврђивање</a:t>
            </a:r>
            <a:r>
              <a:rPr lang="sr-Latn-RS" b="1" dirty="0"/>
              <a:t> </a:t>
            </a:r>
            <a:r>
              <a:rPr lang="sr-Latn-RS" b="1" dirty="0" err="1"/>
              <a:t>цене</a:t>
            </a:r>
            <a:r>
              <a:rPr lang="sr-Latn-RS" b="1" dirty="0"/>
              <a:t> </a:t>
            </a:r>
            <a:r>
              <a:rPr lang="sr-Latn-RS" b="1" dirty="0" err="1"/>
              <a:t>сопственог</a:t>
            </a:r>
            <a:r>
              <a:rPr lang="sr-Latn-RS" b="1" dirty="0"/>
              <a:t> </a:t>
            </a:r>
            <a:r>
              <a:rPr lang="sr-Latn-RS" b="1" dirty="0" err="1"/>
              <a:t>капитала</a:t>
            </a:r>
            <a:r>
              <a:rPr lang="sr-Latn-RS" b="1" dirty="0"/>
              <a:t> </a:t>
            </a:r>
            <a:endParaRPr lang="en-US" b="1" dirty="0"/>
          </a:p>
          <a:p>
            <a:pPr lvl="1"/>
            <a:r>
              <a:rPr lang="sr-Cyrl-RS" dirty="0"/>
              <a:t>У српској пракси ц</a:t>
            </a:r>
            <a:r>
              <a:rPr lang="sr-Latn-RS" dirty="0" err="1"/>
              <a:t>ена</a:t>
            </a:r>
            <a:r>
              <a:rPr lang="sr-Latn-RS" dirty="0"/>
              <a:t> </a:t>
            </a:r>
            <a:r>
              <a:rPr lang="sr-Latn-RS" dirty="0" err="1"/>
              <a:t>сопственог</a:t>
            </a:r>
            <a:r>
              <a:rPr lang="sr-Latn-RS" dirty="0"/>
              <a:t> </a:t>
            </a:r>
            <a:r>
              <a:rPr lang="sr-Latn-RS" dirty="0" err="1"/>
              <a:t>капитала</a:t>
            </a:r>
            <a:r>
              <a:rPr lang="sr-Latn-RS" dirty="0"/>
              <a:t> </a:t>
            </a:r>
            <a:r>
              <a:rPr lang="sr-Latn-RS" dirty="0" err="1"/>
              <a:t>утврђује</a:t>
            </a:r>
            <a:r>
              <a:rPr lang="sr-Latn-RS" dirty="0"/>
              <a:t> </a:t>
            </a:r>
            <a:r>
              <a:rPr lang="sr-Cyrl-RS" dirty="0"/>
              <a:t>једним од метода</a:t>
            </a:r>
            <a:endParaRPr lang="en-US" dirty="0"/>
          </a:p>
          <a:p>
            <a:r>
              <a:rPr lang="sr-Latn-RS" b="1" dirty="0" err="1"/>
              <a:t>Утврђивање</a:t>
            </a:r>
            <a:r>
              <a:rPr lang="sr-Latn-RS" b="1" dirty="0"/>
              <a:t> </a:t>
            </a:r>
            <a:r>
              <a:rPr lang="sr-Latn-RS" b="1" dirty="0" err="1"/>
              <a:t>цене</a:t>
            </a:r>
            <a:r>
              <a:rPr lang="sr-Latn-RS" b="1" dirty="0"/>
              <a:t> </a:t>
            </a:r>
            <a:r>
              <a:rPr lang="sr-Latn-RS" b="1" dirty="0" err="1"/>
              <a:t>кредитних</a:t>
            </a:r>
            <a:r>
              <a:rPr lang="sr-Latn-RS" b="1" dirty="0"/>
              <a:t> </a:t>
            </a:r>
            <a:r>
              <a:rPr lang="sr-Latn-RS" b="1" dirty="0" err="1"/>
              <a:t>извора</a:t>
            </a:r>
            <a:r>
              <a:rPr lang="sr-Latn-RS" b="1" dirty="0"/>
              <a:t> </a:t>
            </a:r>
            <a:r>
              <a:rPr lang="sr-Latn-RS" b="1" dirty="0" err="1"/>
              <a:t>финансирања</a:t>
            </a:r>
            <a:r>
              <a:rPr lang="sr-Latn-RS" dirty="0"/>
              <a:t> </a:t>
            </a:r>
            <a:endParaRPr lang="sr-Cyrl-RS" dirty="0"/>
          </a:p>
          <a:p>
            <a:pPr lvl="1"/>
            <a:r>
              <a:rPr lang="sr-Latn-RS" dirty="0" err="1"/>
              <a:t>Цена</a:t>
            </a:r>
            <a:r>
              <a:rPr lang="sr-Latn-RS" dirty="0"/>
              <a:t> </a:t>
            </a:r>
            <a:r>
              <a:rPr lang="sr-Latn-RS" dirty="0" err="1"/>
              <a:t>кредитних</a:t>
            </a:r>
            <a:r>
              <a:rPr lang="sr-Latn-RS" dirty="0"/>
              <a:t> </a:t>
            </a:r>
            <a:r>
              <a:rPr lang="sr-Latn-RS" dirty="0" err="1"/>
              <a:t>извора</a:t>
            </a:r>
            <a:r>
              <a:rPr lang="sr-Latn-RS" dirty="0"/>
              <a:t> </a:t>
            </a:r>
            <a:r>
              <a:rPr lang="sr-Latn-RS" dirty="0" err="1"/>
              <a:t>финансирања</a:t>
            </a:r>
            <a:r>
              <a:rPr lang="sr-Latn-RS" dirty="0"/>
              <a:t> </a:t>
            </a:r>
            <a:r>
              <a:rPr lang="sr-Latn-RS" dirty="0" err="1"/>
              <a:t>је</a:t>
            </a:r>
            <a:r>
              <a:rPr lang="sr-Latn-RS" dirty="0"/>
              <a:t> </a:t>
            </a:r>
            <a:r>
              <a:rPr lang="sr-Latn-RS" dirty="0" err="1"/>
              <a:t>одређена</a:t>
            </a:r>
            <a:r>
              <a:rPr lang="sr-Latn-RS" dirty="0"/>
              <a:t> </a:t>
            </a:r>
            <a:r>
              <a:rPr lang="sr-Latn-RS" dirty="0" err="1"/>
              <a:t>банкарском</a:t>
            </a:r>
            <a:r>
              <a:rPr lang="sr-Latn-RS" dirty="0"/>
              <a:t> </a:t>
            </a:r>
            <a:r>
              <a:rPr lang="sr-Latn-RS" dirty="0" err="1"/>
              <a:t>каматном</a:t>
            </a:r>
            <a:r>
              <a:rPr lang="sr-Latn-RS" dirty="0"/>
              <a:t> </a:t>
            </a:r>
            <a:r>
              <a:rPr lang="sr-Latn-RS" dirty="0" err="1"/>
              <a:t>стопом</a:t>
            </a:r>
            <a:r>
              <a:rPr lang="sr-Latn-RS" dirty="0"/>
              <a:t> </a:t>
            </a:r>
            <a:r>
              <a:rPr lang="sr-Latn-RS" dirty="0" err="1"/>
              <a:t>за</a:t>
            </a:r>
            <a:r>
              <a:rPr lang="sr-Latn-RS" dirty="0"/>
              <a:t> </a:t>
            </a:r>
            <a:r>
              <a:rPr lang="sr-Latn-RS" dirty="0" err="1"/>
              <a:t>коришћење</a:t>
            </a:r>
            <a:r>
              <a:rPr lang="sr-Latn-RS" dirty="0"/>
              <a:t> </a:t>
            </a:r>
            <a:r>
              <a:rPr lang="sr-Latn-RS" dirty="0" err="1"/>
              <a:t>дугорочних</a:t>
            </a:r>
            <a:r>
              <a:rPr lang="sr-Latn-RS" dirty="0"/>
              <a:t> </a:t>
            </a:r>
            <a:r>
              <a:rPr lang="sr-Latn-RS" dirty="0" err="1"/>
              <a:t>кредита</a:t>
            </a:r>
            <a:r>
              <a:rPr lang="sr-Latn-RS" dirty="0"/>
              <a:t>. </a:t>
            </a:r>
          </a:p>
        </p:txBody>
      </p:sp>
    </p:spTree>
    <p:extLst>
      <p:ext uri="{BB962C8B-B14F-4D97-AF65-F5344CB8AC3E}">
        <p14:creationId xmlns:p14="http://schemas.microsoft.com/office/powerpoint/2010/main" val="81797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776C-DE47-44AD-B4E4-E8AFAA77E92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0D150D6-3804-4BF0-A80B-C38AEA8F0F4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8639EC8-2071-4506-89CD-05F0645D5902}"/>
              </a:ext>
            </a:extLst>
          </p:cNvPr>
          <p:cNvPicPr>
            <a:picLocks noChangeAspect="1"/>
          </p:cNvPicPr>
          <p:nvPr/>
        </p:nvPicPr>
        <p:blipFill>
          <a:blip r:embed="rId2"/>
          <a:stretch>
            <a:fillRect/>
          </a:stretch>
        </p:blipFill>
        <p:spPr>
          <a:xfrm>
            <a:off x="3034565" y="763277"/>
            <a:ext cx="6122869" cy="5994303"/>
          </a:xfrm>
          <a:prstGeom prst="rect">
            <a:avLst/>
          </a:prstGeom>
        </p:spPr>
      </p:pic>
    </p:spTree>
    <p:extLst>
      <p:ext uri="{BB962C8B-B14F-4D97-AF65-F5344CB8AC3E}">
        <p14:creationId xmlns:p14="http://schemas.microsoft.com/office/powerpoint/2010/main" val="1945941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a:t>Прилагођавање цене кредитних извора финансирања</a:t>
            </a:r>
            <a:endParaRPr lang="sr-Latn-RS" dirty="0"/>
          </a:p>
        </p:txBody>
      </p:sp>
      <p:sp>
        <p:nvSpPr>
          <p:cNvPr id="3" name="Content Placeholder 2"/>
          <p:cNvSpPr>
            <a:spLocks noGrp="1"/>
          </p:cNvSpPr>
          <p:nvPr>
            <p:ph idx="1"/>
          </p:nvPr>
        </p:nvSpPr>
        <p:spPr/>
        <p:txBody>
          <a:bodyPr>
            <a:normAutofit/>
          </a:bodyPr>
          <a:lstStyle/>
          <a:p>
            <a:r>
              <a:rPr lang="ru-RU" dirty="0"/>
              <a:t>Одређена цена кредитних извора мора бити додатно прилагођена пре него што се приступи прорачуну ППЦК. </a:t>
            </a:r>
          </a:p>
          <a:p>
            <a:pPr lvl="1"/>
            <a:r>
              <a:rPr lang="ru-RU" dirty="0"/>
              <a:t>када се користи дефиниција новчаног тока "пре сервисирања дугова" из новчаног тока се искључују сви приливи и одливи из финансирања. </a:t>
            </a:r>
          </a:p>
          <a:p>
            <a:pPr lvl="1"/>
            <a:r>
              <a:rPr lang="ru-RU" dirty="0"/>
              <a:t>цену кредитних извора треба додатно прилагодити, умањењем за процентуални износ пореза на добит</a:t>
            </a:r>
          </a:p>
          <a:p>
            <a:pPr lvl="1"/>
            <a:endParaRPr lang="sr-Latn-RS" dirty="0"/>
          </a:p>
        </p:txBody>
      </p:sp>
    </p:spTree>
    <p:extLst>
      <p:ext uri="{BB962C8B-B14F-4D97-AF65-F5344CB8AC3E}">
        <p14:creationId xmlns:p14="http://schemas.microsoft.com/office/powerpoint/2010/main" val="1345182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a:t>Прилагођавање цене кредитних извора финансирања</a:t>
            </a:r>
            <a:endParaRPr lang="sr-Latn-RS" dirty="0"/>
          </a:p>
        </p:txBody>
      </p:sp>
      <p:sp>
        <p:nvSpPr>
          <p:cNvPr id="3" name="Content Placeholder 2"/>
          <p:cNvSpPr>
            <a:spLocks noGrp="1"/>
          </p:cNvSpPr>
          <p:nvPr>
            <p:ph idx="1"/>
          </p:nvPr>
        </p:nvSpPr>
        <p:spPr/>
        <p:txBody>
          <a:bodyPr>
            <a:normAutofit/>
          </a:bodyPr>
          <a:lstStyle/>
          <a:p>
            <a:pPr marL="0" indent="0" algn="ctr">
              <a:buNone/>
            </a:pPr>
            <a:r>
              <a:rPr lang="sr-Latn-RS" dirty="0"/>
              <a:t>CKI = CBK · (1-SP) </a:t>
            </a:r>
            <a:endParaRPr lang="en-US" dirty="0"/>
          </a:p>
          <a:p>
            <a:pPr marL="0" indent="0">
              <a:buNone/>
            </a:pPr>
            <a:r>
              <a:rPr lang="sr-Latn-RS" dirty="0"/>
              <a:t>CKI - </a:t>
            </a:r>
            <a:r>
              <a:rPr lang="sr-Latn-RS" dirty="0" err="1"/>
              <a:t>Цена</a:t>
            </a:r>
            <a:r>
              <a:rPr lang="sr-Latn-RS" dirty="0"/>
              <a:t> </a:t>
            </a:r>
            <a:r>
              <a:rPr lang="sr-Latn-RS" dirty="0" err="1"/>
              <a:t>кредитних</a:t>
            </a:r>
            <a:r>
              <a:rPr lang="sr-Latn-RS" dirty="0"/>
              <a:t> </a:t>
            </a:r>
            <a:r>
              <a:rPr lang="sr-Latn-RS" dirty="0" err="1"/>
              <a:t>извора</a:t>
            </a:r>
            <a:r>
              <a:rPr lang="sr-Latn-RS" dirty="0"/>
              <a:t> </a:t>
            </a:r>
            <a:endParaRPr lang="en-US" dirty="0"/>
          </a:p>
          <a:p>
            <a:pPr marL="0" indent="0">
              <a:buNone/>
            </a:pPr>
            <a:r>
              <a:rPr lang="sr-Latn-RS" dirty="0"/>
              <a:t>CBK - </a:t>
            </a:r>
            <a:r>
              <a:rPr lang="sr-Latn-RS" dirty="0" err="1"/>
              <a:t>Цена</a:t>
            </a:r>
            <a:r>
              <a:rPr lang="sr-Latn-RS" dirty="0"/>
              <a:t> </a:t>
            </a:r>
            <a:r>
              <a:rPr lang="sr-Latn-RS" dirty="0" err="1"/>
              <a:t>банкарског</a:t>
            </a:r>
            <a:r>
              <a:rPr lang="sr-Latn-RS" dirty="0"/>
              <a:t> </a:t>
            </a:r>
            <a:r>
              <a:rPr lang="sr-Latn-RS" dirty="0" err="1"/>
              <a:t>капитала</a:t>
            </a:r>
            <a:r>
              <a:rPr lang="sr-Latn-RS" dirty="0"/>
              <a:t> </a:t>
            </a:r>
            <a:endParaRPr lang="en-US" dirty="0"/>
          </a:p>
          <a:p>
            <a:pPr marL="0" indent="0">
              <a:buNone/>
            </a:pPr>
            <a:r>
              <a:rPr lang="sr-Latn-RS" dirty="0"/>
              <a:t>SP - </a:t>
            </a:r>
            <a:r>
              <a:rPr lang="sr-Latn-RS" dirty="0" err="1"/>
              <a:t>Стопа</a:t>
            </a:r>
            <a:r>
              <a:rPr lang="sr-Latn-RS" dirty="0"/>
              <a:t> </a:t>
            </a:r>
            <a:r>
              <a:rPr lang="sr-Latn-RS" dirty="0" err="1"/>
              <a:t>пореза</a:t>
            </a:r>
            <a:r>
              <a:rPr lang="sr-Latn-RS" dirty="0"/>
              <a:t> </a:t>
            </a:r>
            <a:r>
              <a:rPr lang="sr-Latn-RS" dirty="0" err="1"/>
              <a:t>на</a:t>
            </a:r>
            <a:r>
              <a:rPr lang="sr-Latn-RS" dirty="0"/>
              <a:t> </a:t>
            </a:r>
            <a:r>
              <a:rPr lang="sr-Latn-RS" dirty="0" err="1"/>
              <a:t>добит</a:t>
            </a:r>
            <a:r>
              <a:rPr lang="sr-Latn-RS" dirty="0"/>
              <a:t> </a:t>
            </a:r>
            <a:endParaRPr lang="en-US" dirty="0"/>
          </a:p>
          <a:p>
            <a:r>
              <a:rPr lang="sr-Latn-RS" dirty="0" err="1"/>
              <a:t>На</a:t>
            </a:r>
            <a:r>
              <a:rPr lang="sr-Latn-RS" dirty="0"/>
              <a:t> </a:t>
            </a:r>
            <a:r>
              <a:rPr lang="sr-Latn-RS" dirty="0" err="1"/>
              <a:t>пример</a:t>
            </a:r>
            <a:r>
              <a:rPr lang="sr-Latn-RS" dirty="0"/>
              <a:t>, </a:t>
            </a:r>
            <a:r>
              <a:rPr lang="sr-Latn-RS" dirty="0" err="1"/>
              <a:t>уколико</a:t>
            </a:r>
            <a:r>
              <a:rPr lang="sr-Latn-RS" dirty="0"/>
              <a:t> </a:t>
            </a:r>
            <a:r>
              <a:rPr lang="sr-Latn-RS" dirty="0" err="1"/>
              <a:t>је</a:t>
            </a:r>
            <a:r>
              <a:rPr lang="sr-Latn-RS" dirty="0"/>
              <a:t> </a:t>
            </a:r>
            <a:r>
              <a:rPr lang="sr-Latn-RS" dirty="0" err="1"/>
              <a:t>одабрана</a:t>
            </a:r>
            <a:r>
              <a:rPr lang="sr-Latn-RS" dirty="0"/>
              <a:t> CBK </a:t>
            </a:r>
            <a:r>
              <a:rPr lang="sr-Latn-RS" dirty="0" err="1"/>
              <a:t>од</a:t>
            </a:r>
            <a:r>
              <a:rPr lang="sr-Latn-RS" dirty="0"/>
              <a:t> 10%, </a:t>
            </a:r>
            <a:r>
              <a:rPr lang="sr-Latn-RS" dirty="0" err="1"/>
              <a:t>уз</a:t>
            </a:r>
            <a:r>
              <a:rPr lang="sr-Latn-RS" dirty="0"/>
              <a:t> </a:t>
            </a:r>
            <a:r>
              <a:rPr lang="sr-Latn-RS" dirty="0" err="1"/>
              <a:t>актуелну</a:t>
            </a:r>
            <a:r>
              <a:rPr lang="sr-Latn-RS" dirty="0"/>
              <a:t> SP </a:t>
            </a:r>
            <a:r>
              <a:rPr lang="sr-Latn-RS" dirty="0" err="1"/>
              <a:t>од</a:t>
            </a:r>
            <a:r>
              <a:rPr lang="sr-Latn-RS" dirty="0"/>
              <a:t> </a:t>
            </a:r>
            <a:r>
              <a:rPr lang="sr-Cyrl-RS" dirty="0"/>
              <a:t>1</a:t>
            </a:r>
            <a:r>
              <a:rPr lang="sr-Latn-RS" dirty="0"/>
              <a:t>5%, </a:t>
            </a:r>
            <a:r>
              <a:rPr lang="sr-Latn-RS" dirty="0" err="1"/>
              <a:t>коначно</a:t>
            </a:r>
            <a:r>
              <a:rPr lang="sr-Latn-RS" dirty="0"/>
              <a:t> </a:t>
            </a:r>
            <a:r>
              <a:rPr lang="sr-Latn-RS" dirty="0" err="1"/>
              <a:t>прорачуната</a:t>
            </a:r>
            <a:r>
              <a:rPr lang="sr-Latn-RS" dirty="0"/>
              <a:t> CKI </a:t>
            </a:r>
            <a:r>
              <a:rPr lang="sr-Latn-RS" dirty="0" err="1"/>
              <a:t>износи</a:t>
            </a:r>
            <a:r>
              <a:rPr lang="sr-Latn-RS" dirty="0"/>
              <a:t> </a:t>
            </a:r>
            <a:r>
              <a:rPr lang="sr-Cyrl-RS" dirty="0"/>
              <a:t>8</a:t>
            </a:r>
            <a:r>
              <a:rPr lang="sr-Latn-RS" dirty="0"/>
              <a:t>,5%, </a:t>
            </a:r>
            <a:r>
              <a:rPr lang="sr-Latn-RS" dirty="0" err="1"/>
              <a:t>односно</a:t>
            </a:r>
            <a:r>
              <a:rPr lang="sr-Latn-RS" dirty="0"/>
              <a:t>: </a:t>
            </a:r>
            <a:endParaRPr lang="en-US" dirty="0"/>
          </a:p>
          <a:p>
            <a:endParaRPr lang="en-US" dirty="0"/>
          </a:p>
          <a:p>
            <a:pPr marL="0" indent="0" algn="ctr">
              <a:buNone/>
            </a:pPr>
            <a:r>
              <a:rPr lang="sr-Latn-RS" dirty="0"/>
              <a:t>CKI = 10% · (1 - </a:t>
            </a:r>
            <a:r>
              <a:rPr lang="sr-Cyrl-RS" dirty="0"/>
              <a:t>1</a:t>
            </a:r>
            <a:r>
              <a:rPr lang="sr-Latn-RS" dirty="0"/>
              <a:t>5%) </a:t>
            </a:r>
            <a:endParaRPr lang="en-US" dirty="0"/>
          </a:p>
          <a:p>
            <a:pPr marL="0" indent="0" algn="ctr">
              <a:buNone/>
            </a:pPr>
            <a:r>
              <a:rPr lang="sr-Latn-RS" dirty="0"/>
              <a:t>CKI = 10% · 0,</a:t>
            </a:r>
            <a:r>
              <a:rPr lang="sr-Cyrl-RS" dirty="0"/>
              <a:t>8</a:t>
            </a:r>
            <a:r>
              <a:rPr lang="sr-Latn-RS" dirty="0"/>
              <a:t>5 = </a:t>
            </a:r>
            <a:r>
              <a:rPr lang="sr-Cyrl-RS" dirty="0"/>
              <a:t>8</a:t>
            </a:r>
            <a:r>
              <a:rPr lang="sr-Latn-RS" dirty="0"/>
              <a:t>,5%. </a:t>
            </a:r>
            <a:endParaRPr lang="en-US" dirty="0"/>
          </a:p>
          <a:p>
            <a:pPr lvl="1"/>
            <a:endParaRPr lang="sr-Latn-RS" dirty="0"/>
          </a:p>
        </p:txBody>
      </p:sp>
    </p:spTree>
    <p:extLst>
      <p:ext uri="{BB962C8B-B14F-4D97-AF65-F5344CB8AC3E}">
        <p14:creationId xmlns:p14="http://schemas.microsoft.com/office/powerpoint/2010/main" val="306016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a:defRPr/>
            </a:pPr>
            <a:r>
              <a:rPr lang="ru-RU" dirty="0"/>
              <a:t>Прорачун пондерисане просечне цене капитала</a:t>
            </a:r>
            <a:endParaRPr lang="en-US" altLang="sr-Latn-RS" dirty="0"/>
          </a:p>
        </p:txBody>
      </p:sp>
      <p:sp>
        <p:nvSpPr>
          <p:cNvPr id="171011" name="Content Placeholder 2"/>
          <p:cNvSpPr>
            <a:spLocks noGrp="1"/>
          </p:cNvSpPr>
          <p:nvPr>
            <p:ph idx="1"/>
          </p:nvPr>
        </p:nvSpPr>
        <p:spPr/>
        <p:txBody>
          <a:bodyPr>
            <a:normAutofit fontScale="92500" lnSpcReduction="20000"/>
          </a:bodyPr>
          <a:lstStyle/>
          <a:p>
            <a:pPr marL="457200" lvl="1" indent="0" eaLnBrk="1" hangingPunct="1">
              <a:buNone/>
            </a:pPr>
            <a:endParaRPr lang="sr-Cyrl-RS" sz="2000" dirty="0"/>
          </a:p>
          <a:p>
            <a:pPr marL="457200" lvl="1" indent="0" algn="ctr">
              <a:buNone/>
            </a:pPr>
            <a:r>
              <a:rPr lang="sr-Latn-RS" sz="2800" dirty="0"/>
              <a:t>PPCK = </a:t>
            </a:r>
            <a:r>
              <a:rPr lang="sr-Cyrl-RS" sz="2800" dirty="0"/>
              <a:t>    </a:t>
            </a:r>
            <a:r>
              <a:rPr lang="sr-Latn-RS" sz="2800" dirty="0"/>
              <a:t>CSK · USK </a:t>
            </a:r>
            <a:r>
              <a:rPr lang="sr-Cyrl-RS" sz="2800" dirty="0"/>
              <a:t>    </a:t>
            </a:r>
            <a:r>
              <a:rPr lang="sr-Latn-RS" sz="2800" dirty="0"/>
              <a:t>+ </a:t>
            </a:r>
            <a:r>
              <a:rPr lang="sr-Cyrl-RS" sz="2800" dirty="0"/>
              <a:t>    </a:t>
            </a:r>
            <a:r>
              <a:rPr lang="sr-Latn-RS" sz="2800" dirty="0"/>
              <a:t>CBK · (1-SP) </a:t>
            </a:r>
            <a:r>
              <a:rPr lang="sr-Cyrl-RS" sz="2800" dirty="0"/>
              <a:t>х</a:t>
            </a:r>
            <a:r>
              <a:rPr lang="sr-Latn-RS" sz="2800" dirty="0"/>
              <a:t> UKI </a:t>
            </a:r>
            <a:endParaRPr lang="en-US" sz="2800" dirty="0"/>
          </a:p>
          <a:p>
            <a:pPr marL="457200" lvl="1" indent="0" algn="ctr" eaLnBrk="1" hangingPunct="1">
              <a:buNone/>
            </a:pPr>
            <a:endParaRPr lang="sr-Cyrl-RS" sz="2800" dirty="0"/>
          </a:p>
          <a:p>
            <a:pPr marL="457200" lvl="1" indent="0" algn="ctr">
              <a:buNone/>
            </a:pPr>
            <a:r>
              <a:rPr lang="en-US" sz="2800" dirty="0"/>
              <a:t>WACC = </a:t>
            </a:r>
            <a:r>
              <a:rPr lang="sr-Cyrl-RS" sz="2800" dirty="0"/>
              <a:t>  </a:t>
            </a:r>
            <a:r>
              <a:rPr lang="en-US" sz="2800" dirty="0"/>
              <a:t>Re </a:t>
            </a:r>
            <a:r>
              <a:rPr lang="sr-Latn-RS" sz="2800" dirty="0"/>
              <a:t>·</a:t>
            </a:r>
            <a:r>
              <a:rPr lang="en-US" sz="2800" dirty="0"/>
              <a:t> E/(E+D) + </a:t>
            </a:r>
            <a:r>
              <a:rPr lang="sr-Cyrl-RS" sz="2800" dirty="0"/>
              <a:t>   </a:t>
            </a:r>
            <a:r>
              <a:rPr lang="en-US" sz="2800" dirty="0"/>
              <a:t>Rd</a:t>
            </a:r>
            <a:r>
              <a:rPr lang="sr-Cyrl-RS" sz="2800" dirty="0"/>
              <a:t> </a:t>
            </a:r>
            <a:r>
              <a:rPr lang="sr-Latn-RS" sz="2800" dirty="0"/>
              <a:t>·</a:t>
            </a:r>
            <a:r>
              <a:rPr lang="en-US" sz="2800" dirty="0"/>
              <a:t> (1-T)</a:t>
            </a:r>
            <a:r>
              <a:rPr lang="sr-Cyrl-RS" sz="2800" dirty="0"/>
              <a:t> </a:t>
            </a:r>
            <a:r>
              <a:rPr lang="sr-Latn-RS" sz="2800" dirty="0"/>
              <a:t>·</a:t>
            </a:r>
            <a:r>
              <a:rPr lang="sr-Cyrl-RS" sz="2800" dirty="0"/>
              <a:t> </a:t>
            </a:r>
            <a:r>
              <a:rPr lang="en-US" sz="2800" dirty="0"/>
              <a:t>D/(E+D)</a:t>
            </a:r>
          </a:p>
          <a:p>
            <a:pPr marL="457200" lvl="1" indent="0" algn="ctr" eaLnBrk="1" hangingPunct="1">
              <a:buNone/>
            </a:pPr>
            <a:endParaRPr lang="sr-Cyrl-RS" dirty="0"/>
          </a:p>
          <a:p>
            <a:pPr marL="457200" lvl="1" indent="0" eaLnBrk="1" hangingPunct="1">
              <a:buNone/>
            </a:pPr>
            <a:r>
              <a:rPr lang="en-US" sz="1800" dirty="0"/>
              <a:t>Re </a:t>
            </a:r>
            <a:r>
              <a:rPr lang="sr-Cyrl-RS" sz="1800" dirty="0"/>
              <a:t>- </a:t>
            </a:r>
            <a:r>
              <a:rPr lang="en-US" sz="1800" dirty="0" err="1"/>
              <a:t>цена</a:t>
            </a:r>
            <a:r>
              <a:rPr lang="en-US" sz="1800" dirty="0"/>
              <a:t> </a:t>
            </a:r>
            <a:r>
              <a:rPr lang="en-US" sz="1800" dirty="0" err="1"/>
              <a:t>сопственог</a:t>
            </a:r>
            <a:r>
              <a:rPr lang="en-US" sz="1800" dirty="0"/>
              <a:t> </a:t>
            </a:r>
            <a:r>
              <a:rPr lang="en-US" sz="1800" dirty="0" err="1"/>
              <a:t>капиталa</a:t>
            </a:r>
            <a:endParaRPr lang="en-US" sz="1800" dirty="0"/>
          </a:p>
          <a:p>
            <a:pPr marL="457200" lvl="1" indent="0" eaLnBrk="1" hangingPunct="1">
              <a:buNone/>
            </a:pPr>
            <a:r>
              <a:rPr lang="en-US" sz="1800" dirty="0"/>
              <a:t>E/(E+D) </a:t>
            </a:r>
            <a:r>
              <a:rPr lang="sr-Cyrl-RS" sz="1800" dirty="0"/>
              <a:t>- </a:t>
            </a:r>
            <a:r>
              <a:rPr lang="en-US" sz="1800" dirty="0" err="1"/>
              <a:t>учешће</a:t>
            </a:r>
            <a:r>
              <a:rPr lang="en-US" sz="1800" dirty="0"/>
              <a:t> </a:t>
            </a:r>
            <a:r>
              <a:rPr lang="en-US" sz="1800" dirty="0" err="1"/>
              <a:t>сопствeног</a:t>
            </a:r>
            <a:r>
              <a:rPr lang="en-US" sz="1800" dirty="0"/>
              <a:t> у </a:t>
            </a:r>
            <a:r>
              <a:rPr lang="sr-Cyrl-RS" sz="1800" dirty="0"/>
              <a:t>инвестираном </a:t>
            </a:r>
            <a:r>
              <a:rPr lang="en-US" sz="1800" dirty="0" err="1"/>
              <a:t>ка</a:t>
            </a:r>
            <a:r>
              <a:rPr lang="sr-Cyrl-RS" sz="1800" dirty="0" err="1"/>
              <a:t>питалу</a:t>
            </a:r>
            <a:endParaRPr lang="en-US" sz="1800" dirty="0"/>
          </a:p>
          <a:p>
            <a:pPr marL="457200" lvl="1" indent="0" eaLnBrk="1" hangingPunct="1">
              <a:buNone/>
            </a:pPr>
            <a:r>
              <a:rPr lang="en-US" sz="1800" dirty="0"/>
              <a:t>T </a:t>
            </a:r>
            <a:r>
              <a:rPr lang="sr-Cyrl-RS" sz="1800" dirty="0"/>
              <a:t>- стопа пореза на добит</a:t>
            </a:r>
            <a:endParaRPr lang="en-US" sz="1800" dirty="0"/>
          </a:p>
          <a:p>
            <a:pPr marL="457200" lvl="1" indent="0" eaLnBrk="1" hangingPunct="1">
              <a:buNone/>
            </a:pPr>
            <a:r>
              <a:rPr lang="en-US" sz="1800" dirty="0"/>
              <a:t>Rd </a:t>
            </a:r>
            <a:r>
              <a:rPr lang="sr-Cyrl-RS" sz="1800" dirty="0"/>
              <a:t>- </a:t>
            </a:r>
            <a:r>
              <a:rPr lang="en-US" sz="1800" dirty="0" err="1"/>
              <a:t>цена</a:t>
            </a:r>
            <a:r>
              <a:rPr lang="en-US" sz="1800" dirty="0"/>
              <a:t> </a:t>
            </a:r>
            <a:r>
              <a:rPr lang="sr-Cyrl-CS" sz="1800" dirty="0"/>
              <a:t>д</a:t>
            </a:r>
            <a:r>
              <a:rPr lang="en-US" sz="1800" dirty="0" err="1"/>
              <a:t>угa</a:t>
            </a:r>
            <a:endParaRPr lang="en-US" sz="1800" dirty="0"/>
          </a:p>
          <a:p>
            <a:pPr marL="457200" lvl="1" indent="0" eaLnBrk="1" hangingPunct="1">
              <a:buNone/>
            </a:pPr>
            <a:r>
              <a:rPr lang="en-US" sz="1800" dirty="0"/>
              <a:t>D/(E+D) </a:t>
            </a:r>
            <a:r>
              <a:rPr lang="sr-Cyrl-RS" sz="1800" dirty="0"/>
              <a:t>- </a:t>
            </a:r>
            <a:r>
              <a:rPr lang="en-US" sz="1800" dirty="0" err="1"/>
              <a:t>учешће</a:t>
            </a:r>
            <a:r>
              <a:rPr lang="en-US" sz="1800" dirty="0"/>
              <a:t> </a:t>
            </a:r>
            <a:r>
              <a:rPr lang="en-US" sz="1800" dirty="0" err="1"/>
              <a:t>дуга</a:t>
            </a:r>
            <a:r>
              <a:rPr lang="en-US" sz="1800" dirty="0"/>
              <a:t> у </a:t>
            </a:r>
            <a:r>
              <a:rPr lang="en-US" sz="1800" dirty="0" err="1"/>
              <a:t>инвестираном</a:t>
            </a:r>
            <a:r>
              <a:rPr lang="en-US" sz="1800" dirty="0"/>
              <a:t> </a:t>
            </a:r>
            <a:r>
              <a:rPr lang="en-US" sz="1800" dirty="0" err="1"/>
              <a:t>капиталу</a:t>
            </a:r>
            <a:endParaRPr lang="en-US" sz="1600" dirty="0"/>
          </a:p>
        </p:txBody>
      </p:sp>
    </p:spTree>
    <p:extLst>
      <p:ext uri="{BB962C8B-B14F-4D97-AF65-F5344CB8AC3E}">
        <p14:creationId xmlns:p14="http://schemas.microsoft.com/office/powerpoint/2010/main" val="3466524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r-Cyrl-RS" sz="7200" cap="all" dirty="0">
                <a:solidFill>
                  <a:schemeClr val="tx1"/>
                </a:solidFill>
              </a:rPr>
              <a:t>Резидуална вредност</a:t>
            </a:r>
            <a:endParaRPr lang="en-GB" sz="7200" cap="all" dirty="0">
              <a:solidFill>
                <a:schemeClr val="tx1"/>
              </a:solidFill>
            </a:endParaRPr>
          </a:p>
        </p:txBody>
      </p:sp>
    </p:spTree>
    <p:extLst>
      <p:ext uri="{BB962C8B-B14F-4D97-AF65-F5344CB8AC3E}">
        <p14:creationId xmlns:p14="http://schemas.microsoft.com/office/powerpoint/2010/main" val="444024544"/>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Пројектовани период</a:t>
            </a:r>
            <a:endParaRPr lang="sr-Latn-RS" dirty="0"/>
          </a:p>
        </p:txBody>
      </p:sp>
      <p:sp>
        <p:nvSpPr>
          <p:cNvPr id="3" name="Content Placeholder 2"/>
          <p:cNvSpPr>
            <a:spLocks noGrp="1"/>
          </p:cNvSpPr>
          <p:nvPr>
            <p:ph idx="1"/>
          </p:nvPr>
        </p:nvSpPr>
        <p:spPr/>
        <p:txBody>
          <a:bodyPr>
            <a:normAutofit/>
          </a:bodyPr>
          <a:lstStyle/>
          <a:p>
            <a:r>
              <a:rPr lang="sr-Cyrl-RS" dirty="0"/>
              <a:t>Претпоставка је да стечајни дужник наставља да послује</a:t>
            </a:r>
          </a:p>
          <a:p>
            <a:r>
              <a:rPr lang="sr-Cyrl-RS" dirty="0"/>
              <a:t>За који период је потребно вршити пројекцију?</a:t>
            </a:r>
          </a:p>
          <a:p>
            <a:pPr lvl="1"/>
            <a:r>
              <a:rPr lang="sr-Cyrl-RS" dirty="0"/>
              <a:t>Пројекција треба да обухвати довољно дуг период да би стечајни дужник достигао стабилан ниво пословања / или крај реструктурирања</a:t>
            </a:r>
          </a:p>
          <a:p>
            <a:pPr lvl="1"/>
            <a:r>
              <a:rPr lang="sr-Cyrl-RS" dirty="0"/>
              <a:t>Ако је период кратак</a:t>
            </a:r>
          </a:p>
          <a:p>
            <a:pPr lvl="2"/>
            <a:r>
              <a:rPr lang="sr-Cyrl-RS" dirty="0"/>
              <a:t>Долази до потцењивања вредности</a:t>
            </a:r>
          </a:p>
          <a:p>
            <a:pPr lvl="3"/>
            <a:r>
              <a:rPr lang="sr-Cyrl-RS" dirty="0"/>
              <a:t>у пракси то није случај, јер интерес подносиоца плана по правилу није да потцени вредност</a:t>
            </a:r>
          </a:p>
          <a:p>
            <a:pPr lvl="2"/>
            <a:r>
              <a:rPr lang="sr-Cyrl-RS" dirty="0"/>
              <a:t>претпостављају се високе стопе раста чиме се прецењује </a:t>
            </a:r>
            <a:r>
              <a:rPr lang="sr-Cyrl-RS" dirty="0" err="1"/>
              <a:t>резидуал</a:t>
            </a:r>
            <a:r>
              <a:rPr lang="sr-Cyrl-RS" dirty="0"/>
              <a:t>, а тиме и општа процена</a:t>
            </a:r>
          </a:p>
        </p:txBody>
      </p:sp>
    </p:spTree>
    <p:extLst>
      <p:ext uri="{BB962C8B-B14F-4D97-AF65-F5344CB8AC3E}">
        <p14:creationId xmlns:p14="http://schemas.microsoft.com/office/powerpoint/2010/main" val="2530125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a:t>Обрачун резидуала</a:t>
            </a:r>
            <a:endParaRPr lang="sr-Latn-RS" dirty="0"/>
          </a:p>
        </p:txBody>
      </p:sp>
      <p:sp>
        <p:nvSpPr>
          <p:cNvPr id="3" name="Content Placeholder 2"/>
          <p:cNvSpPr>
            <a:spLocks noGrp="1"/>
          </p:cNvSpPr>
          <p:nvPr>
            <p:ph idx="1"/>
          </p:nvPr>
        </p:nvSpPr>
        <p:spPr/>
        <p:txBody>
          <a:bodyPr/>
          <a:lstStyle/>
          <a:p>
            <a:r>
              <a:rPr lang="sr-Cyrl-RS"/>
              <a:t>Поред пројекција потребно је извршити обрачун резидуала</a:t>
            </a:r>
          </a:p>
          <a:p>
            <a:pPr lvl="1"/>
            <a:r>
              <a:rPr lang="sr-Cyrl-RS"/>
              <a:t>Пројекције су направљене за период од 6 година, али стечајни дужник наставља да послује и после тога (бесконачно!)</a:t>
            </a:r>
          </a:p>
          <a:p>
            <a:r>
              <a:rPr lang="sr-Cyrl-RS"/>
              <a:t>Процена вредности стечајног дужника добија се сабирањем садашњих вредности слободног готовинског тока за пројектовани период и садашње вредности резидуала</a:t>
            </a:r>
          </a:p>
          <a:p>
            <a:r>
              <a:rPr lang="sr-Cyrl-RS"/>
              <a:t>У зависности од специфичних, пројекција, обухваћеног периода, дисконтне стопе и других фактора могуће је да резидуал представља незнатан део укупне садашње вредности стечајног дужника</a:t>
            </a:r>
            <a:endParaRPr lang="sr-Latn-RS" dirty="0"/>
          </a:p>
        </p:txBody>
      </p:sp>
    </p:spTree>
    <p:extLst>
      <p:ext uri="{BB962C8B-B14F-4D97-AF65-F5344CB8AC3E}">
        <p14:creationId xmlns:p14="http://schemas.microsoft.com/office/powerpoint/2010/main" val="4252383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err="1"/>
              <a:t>Резидуална</a:t>
            </a:r>
            <a:r>
              <a:rPr lang="sr-Cyrl-RS" dirty="0"/>
              <a:t> вредност</a:t>
            </a:r>
            <a:endParaRPr lang="sr-Latn-RS" dirty="0"/>
          </a:p>
        </p:txBody>
      </p:sp>
      <p:sp>
        <p:nvSpPr>
          <p:cNvPr id="3" name="Content Placeholder 2"/>
          <p:cNvSpPr>
            <a:spLocks noGrp="1"/>
          </p:cNvSpPr>
          <p:nvPr>
            <p:ph idx="1"/>
          </p:nvPr>
        </p:nvSpPr>
        <p:spPr/>
        <p:txBody>
          <a:bodyPr/>
          <a:lstStyle/>
          <a:p>
            <a:r>
              <a:rPr lang="sr-Cyrl-RS" dirty="0"/>
              <a:t>Истеком </a:t>
            </a:r>
            <a:r>
              <a:rPr lang="sr-Latn-RS" dirty="0" err="1"/>
              <a:t>пројектованог</a:t>
            </a:r>
            <a:r>
              <a:rPr lang="sr-Latn-RS" dirty="0"/>
              <a:t> </a:t>
            </a:r>
            <a:r>
              <a:rPr lang="sr-Latn-RS" dirty="0" err="1"/>
              <a:t>периода</a:t>
            </a:r>
            <a:r>
              <a:rPr lang="sr-Latn-RS" dirty="0"/>
              <a:t> </a:t>
            </a:r>
            <a:r>
              <a:rPr lang="sr-Latn-RS" dirty="0" err="1"/>
              <a:t>не</a:t>
            </a:r>
            <a:r>
              <a:rPr lang="sr-Latn-RS" dirty="0"/>
              <a:t> </a:t>
            </a:r>
            <a:r>
              <a:rPr lang="sr-Latn-RS" dirty="0" err="1"/>
              <a:t>престаје</a:t>
            </a:r>
            <a:r>
              <a:rPr lang="sr-Latn-RS" dirty="0"/>
              <a:t> </a:t>
            </a:r>
            <a:r>
              <a:rPr lang="sr-Latn-RS" dirty="0" err="1"/>
              <a:t>пословање</a:t>
            </a:r>
            <a:r>
              <a:rPr lang="sr-Latn-RS" dirty="0"/>
              <a:t> </a:t>
            </a:r>
            <a:r>
              <a:rPr lang="sr-Cyrl-RS" dirty="0"/>
              <a:t>стечајног дужника, већ се оно н</a:t>
            </a:r>
            <a:r>
              <a:rPr lang="sr-Latn-RS" dirty="0" err="1"/>
              <a:t>аставља</a:t>
            </a:r>
            <a:r>
              <a:rPr lang="sr-Latn-RS" dirty="0"/>
              <a:t> у </a:t>
            </a:r>
            <a:r>
              <a:rPr lang="sr-Latn-RS" dirty="0" err="1"/>
              <a:t>складу</a:t>
            </a:r>
            <a:r>
              <a:rPr lang="sr-Latn-RS" dirty="0"/>
              <a:t> </a:t>
            </a:r>
            <a:r>
              <a:rPr lang="sr-Latn-RS" dirty="0" err="1"/>
              <a:t>са</a:t>
            </a:r>
            <a:r>
              <a:rPr lang="sr-Latn-RS" dirty="0"/>
              <a:t> </a:t>
            </a:r>
            <a:r>
              <a:rPr lang="sr-Latn-RS" dirty="0" err="1"/>
              <a:t>претпоставком</a:t>
            </a:r>
            <a:r>
              <a:rPr lang="sr-Latn-RS" dirty="0"/>
              <a:t> о </a:t>
            </a:r>
            <a:r>
              <a:rPr lang="sr-Latn-RS" dirty="0" err="1"/>
              <a:t>неограниченом</a:t>
            </a:r>
            <a:r>
              <a:rPr lang="sr-Latn-RS" dirty="0"/>
              <a:t> </a:t>
            </a:r>
            <a:r>
              <a:rPr lang="sr-Latn-RS" dirty="0" err="1"/>
              <a:t>веку</a:t>
            </a:r>
            <a:r>
              <a:rPr lang="sr-Latn-RS" dirty="0"/>
              <a:t> (</a:t>
            </a:r>
            <a:r>
              <a:rPr lang="en-US" dirty="0"/>
              <a:t>going concern</a:t>
            </a:r>
            <a:r>
              <a:rPr lang="sr-Latn-RS" dirty="0"/>
              <a:t>)</a:t>
            </a:r>
            <a:endParaRPr lang="sr-Cyrl-RS" dirty="0"/>
          </a:p>
          <a:p>
            <a:pPr lvl="1"/>
            <a:r>
              <a:rPr lang="sr-Latn-RS" dirty="0" err="1"/>
              <a:t>значајан</a:t>
            </a:r>
            <a:r>
              <a:rPr lang="sr-Latn-RS" dirty="0"/>
              <a:t> </a:t>
            </a:r>
            <a:r>
              <a:rPr lang="sr-Latn-RS" dirty="0" err="1"/>
              <a:t>део</a:t>
            </a:r>
            <a:r>
              <a:rPr lang="sr-Latn-RS" dirty="0"/>
              <a:t> </a:t>
            </a:r>
            <a:r>
              <a:rPr lang="sr-Latn-RS" dirty="0" err="1"/>
              <a:t>вредности</a:t>
            </a:r>
            <a:r>
              <a:rPr lang="sr-Latn-RS" dirty="0"/>
              <a:t> </a:t>
            </a:r>
            <a:r>
              <a:rPr lang="sr-Latn-RS" dirty="0" err="1"/>
              <a:t>капитала</a:t>
            </a:r>
            <a:r>
              <a:rPr lang="sr-Latn-RS" dirty="0"/>
              <a:t> </a:t>
            </a:r>
            <a:r>
              <a:rPr lang="sr-Latn-RS" dirty="0" err="1"/>
              <a:t>је</a:t>
            </a:r>
            <a:r>
              <a:rPr lang="sr-Latn-RS" dirty="0"/>
              <a:t> </a:t>
            </a:r>
            <a:r>
              <a:rPr lang="sr-Latn-RS" dirty="0" err="1"/>
              <a:t>узрокован</a:t>
            </a:r>
            <a:r>
              <a:rPr lang="sr-Latn-RS" dirty="0"/>
              <a:t> </a:t>
            </a:r>
            <a:r>
              <a:rPr lang="sr-Latn-RS" dirty="0" err="1"/>
              <a:t>позитивним</a:t>
            </a:r>
            <a:r>
              <a:rPr lang="sr-Latn-RS" dirty="0"/>
              <a:t> </a:t>
            </a:r>
            <a:r>
              <a:rPr lang="sr-Latn-RS" dirty="0" err="1"/>
              <a:t>нето</a:t>
            </a:r>
            <a:r>
              <a:rPr lang="sr-Latn-RS" dirty="0"/>
              <a:t> </a:t>
            </a:r>
            <a:r>
              <a:rPr lang="sr-Latn-RS" dirty="0" err="1"/>
              <a:t>новчаним</a:t>
            </a:r>
            <a:r>
              <a:rPr lang="sr-Latn-RS" dirty="0"/>
              <a:t> </a:t>
            </a:r>
            <a:r>
              <a:rPr lang="sr-Latn-RS" dirty="0" err="1"/>
              <a:t>токовима</a:t>
            </a:r>
            <a:r>
              <a:rPr lang="sr-Latn-RS" dirty="0"/>
              <a:t>, </a:t>
            </a:r>
            <a:r>
              <a:rPr lang="sr-Latn-RS" dirty="0" err="1"/>
              <a:t>који</a:t>
            </a:r>
            <a:r>
              <a:rPr lang="sr-Latn-RS" dirty="0"/>
              <a:t> </a:t>
            </a:r>
            <a:r>
              <a:rPr lang="sr-Latn-RS" dirty="0" err="1"/>
              <a:t>ће</a:t>
            </a:r>
            <a:r>
              <a:rPr lang="sr-Latn-RS" dirty="0"/>
              <a:t> </a:t>
            </a:r>
            <a:r>
              <a:rPr lang="sr-Latn-RS" dirty="0" err="1"/>
              <a:t>се</a:t>
            </a:r>
            <a:r>
              <a:rPr lang="sr-Latn-RS" dirty="0"/>
              <a:t> </a:t>
            </a:r>
            <a:r>
              <a:rPr lang="sr-Latn-RS" dirty="0" err="1"/>
              <a:t>остварити</a:t>
            </a:r>
            <a:r>
              <a:rPr lang="sr-Latn-RS" dirty="0"/>
              <a:t> у </a:t>
            </a:r>
            <a:r>
              <a:rPr lang="sr-Latn-RS" dirty="0" err="1"/>
              <a:t>годинама</a:t>
            </a:r>
            <a:r>
              <a:rPr lang="sr-Latn-RS" dirty="0"/>
              <a:t> </a:t>
            </a:r>
            <a:r>
              <a:rPr lang="sr-Latn-RS" dirty="0" err="1"/>
              <a:t>након</a:t>
            </a:r>
            <a:r>
              <a:rPr lang="sr-Latn-RS" dirty="0"/>
              <a:t> </a:t>
            </a:r>
            <a:r>
              <a:rPr lang="sr-Latn-RS" dirty="0" err="1"/>
              <a:t>истека</a:t>
            </a:r>
            <a:r>
              <a:rPr lang="sr-Latn-RS" dirty="0"/>
              <a:t> </a:t>
            </a:r>
            <a:r>
              <a:rPr lang="sr-Latn-RS" dirty="0" err="1"/>
              <a:t>пројектованог</a:t>
            </a:r>
            <a:r>
              <a:rPr lang="sr-Latn-RS" dirty="0"/>
              <a:t> </a:t>
            </a:r>
            <a:r>
              <a:rPr lang="sr-Latn-RS" dirty="0" err="1"/>
              <a:t>периода</a:t>
            </a:r>
            <a:endParaRPr lang="en-US" dirty="0"/>
          </a:p>
          <a:p>
            <a:r>
              <a:rPr lang="sr-Latn-RS" dirty="0" err="1"/>
              <a:t>Како</a:t>
            </a:r>
            <a:r>
              <a:rPr lang="sr-Latn-RS" dirty="0"/>
              <a:t> </a:t>
            </a:r>
            <a:r>
              <a:rPr lang="sr-Latn-RS" dirty="0" err="1"/>
              <a:t>квантификовати</a:t>
            </a:r>
            <a:r>
              <a:rPr lang="sr-Latn-RS" dirty="0"/>
              <a:t> </a:t>
            </a:r>
            <a:r>
              <a:rPr lang="sr-Latn-RS" dirty="0" err="1"/>
              <a:t>ту</a:t>
            </a:r>
            <a:r>
              <a:rPr lang="sr-Latn-RS" dirty="0"/>
              <a:t> </a:t>
            </a:r>
            <a:r>
              <a:rPr lang="sr-Latn-RS" dirty="0" err="1"/>
              <a:t>компоненту</a:t>
            </a:r>
            <a:r>
              <a:rPr lang="sr-Latn-RS" dirty="0"/>
              <a:t> </a:t>
            </a:r>
            <a:r>
              <a:rPr lang="sr-Latn-RS" dirty="0" err="1"/>
              <a:t>вредности</a:t>
            </a:r>
            <a:r>
              <a:rPr lang="sr-Latn-RS" dirty="0"/>
              <a:t> </a:t>
            </a:r>
            <a:r>
              <a:rPr lang="sr-Latn-RS" dirty="0" err="1"/>
              <a:t>капитала</a:t>
            </a:r>
            <a:r>
              <a:rPr lang="sr-Latn-RS" dirty="0"/>
              <a:t>? </a:t>
            </a:r>
            <a:endParaRPr lang="en-US" dirty="0"/>
          </a:p>
          <a:p>
            <a:endParaRPr lang="sr-Latn-RS" dirty="0"/>
          </a:p>
        </p:txBody>
      </p:sp>
    </p:spTree>
    <p:extLst>
      <p:ext uri="{BB962C8B-B14F-4D97-AF65-F5344CB8AC3E}">
        <p14:creationId xmlns:p14="http://schemas.microsoft.com/office/powerpoint/2010/main" val="346121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err="1"/>
              <a:t>Резидуална</a:t>
            </a:r>
            <a:r>
              <a:rPr lang="sr-Cyrl-RS" dirty="0"/>
              <a:t> вредност</a:t>
            </a:r>
            <a:endParaRPr lang="sr-Latn-R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Cyrl-RS" dirty="0"/>
                  <a:t>Постоји више начина за обрачун </a:t>
                </a:r>
                <a:r>
                  <a:rPr lang="sr-Cyrl-RS" dirty="0" err="1"/>
                  <a:t>резидуала</a:t>
                </a:r>
                <a:endParaRPr lang="sr-Cyrl-RS" dirty="0"/>
              </a:p>
              <a:p>
                <a:r>
                  <a:rPr lang="sr-Cyrl-RS" dirty="0"/>
                  <a:t>Уобичајено се користи </a:t>
                </a:r>
                <a:r>
                  <a:rPr lang="sr-Cyrl-RS" dirty="0" err="1"/>
                  <a:t>Гордонов</a:t>
                </a:r>
                <a:r>
                  <a:rPr lang="sr-Cyrl-RS" dirty="0"/>
                  <a:t> модел</a:t>
                </a:r>
              </a:p>
              <a:p>
                <a:pPr lvl="1"/>
                <a:r>
                  <a:rPr lang="en-US" dirty="0"/>
                  <a:t>RV = </a:t>
                </a:r>
                <a14:m>
                  <m:oMath xmlns:m="http://schemas.openxmlformats.org/officeDocument/2006/math">
                    <m:r>
                      <m:rPr>
                        <m:nor/>
                      </m:rPr>
                      <a:rPr lang="en-US" dirty="0"/>
                      <m:t>FCF</m:t>
                    </m:r>
                    <m:r>
                      <m:rPr>
                        <m:nor/>
                      </m:rPr>
                      <a:rPr lang="en-US" baseline="-25000" dirty="0"/>
                      <m:t>n</m:t>
                    </m:r>
                    <m:r>
                      <m:rPr>
                        <m:nor/>
                      </m:rPr>
                      <a:rPr lang="en-US" baseline="-25000" dirty="0"/>
                      <m:t> </m:t>
                    </m:r>
                    <m:r>
                      <m:rPr>
                        <m:nor/>
                      </m:rPr>
                      <a:rPr lang="en-US" dirty="0"/>
                      <m:t>x</m:t>
                    </m:r>
                    <m:r>
                      <m:rPr>
                        <m:nor/>
                      </m:rPr>
                      <a:rPr lang="en-US" dirty="0"/>
                      <m:t> (1+</m:t>
                    </m:r>
                    <m:r>
                      <m:rPr>
                        <m:nor/>
                      </m:rPr>
                      <a:rPr lang="en-US" dirty="0"/>
                      <m:t>g</m:t>
                    </m:r>
                    <m:r>
                      <m:rPr>
                        <m:nor/>
                      </m:rPr>
                      <a:rPr lang="en-US" dirty="0"/>
                      <m:t>)/ (</m:t>
                    </m:r>
                    <m:r>
                      <m:rPr>
                        <m:nor/>
                      </m:rPr>
                      <a:rPr lang="en-US" dirty="0"/>
                      <m:t>r</m:t>
                    </m:r>
                    <m:r>
                      <m:rPr>
                        <m:nor/>
                      </m:rPr>
                      <a:rPr lang="en-US" dirty="0"/>
                      <m:t>−</m:t>
                    </m:r>
                    <m:r>
                      <m:rPr>
                        <m:nor/>
                      </m:rPr>
                      <a:rPr lang="en-US" dirty="0"/>
                      <m:t>g</m:t>
                    </m:r>
                    <m:r>
                      <m:rPr>
                        <m:nor/>
                      </m:rPr>
                      <a:rPr lang="en-US" dirty="0"/>
                      <m:t>) </m:t>
                    </m:r>
                  </m:oMath>
                </a14:m>
                <a:r>
                  <a:rPr lang="en-US" dirty="0"/>
                  <a:t> </a:t>
                </a:r>
                <a:r>
                  <a:rPr lang="sr-Cyrl-RS" dirty="0"/>
                  <a:t>или  српска варијанта  </a:t>
                </a:r>
                <a:r>
                  <a:rPr lang="en-US" dirty="0"/>
                  <a:t>RV =</a:t>
                </a:r>
                <a14:m>
                  <m:oMath xmlns:m="http://schemas.openxmlformats.org/officeDocument/2006/math">
                    <m:r>
                      <m:rPr>
                        <m:nor/>
                      </m:rPr>
                      <a:rPr lang="sr-Latn-RS" dirty="0"/>
                      <m:t>D</m:t>
                    </m:r>
                    <m:r>
                      <m:rPr>
                        <m:nor/>
                      </m:rPr>
                      <a:rPr lang="en-US" b="0" i="0" dirty="0" smtClean="0"/>
                      <m:t>S</m:t>
                    </m:r>
                    <m:r>
                      <m:rPr>
                        <m:nor/>
                      </m:rPr>
                      <a:rPr lang="sr-Latn-RS" dirty="0"/>
                      <m:t>NTr</m:t>
                    </m:r>
                    <m:r>
                      <m:rPr>
                        <m:nor/>
                      </m:rPr>
                      <a:rPr lang="en-US" dirty="0"/>
                      <m:t>(1+</m:t>
                    </m:r>
                    <m:r>
                      <m:rPr>
                        <m:nor/>
                      </m:rPr>
                      <a:rPr lang="en-US" dirty="0"/>
                      <m:t>SRr</m:t>
                    </m:r>
                    <m:r>
                      <m:rPr>
                        <m:nor/>
                      </m:rPr>
                      <a:rPr lang="en-US" dirty="0"/>
                      <m:t>)/ (</m:t>
                    </m:r>
                    <m:r>
                      <m:rPr>
                        <m:nor/>
                      </m:rPr>
                      <a:rPr lang="en-US" dirty="0"/>
                      <m:t>DS</m:t>
                    </m:r>
                    <m:r>
                      <m:rPr>
                        <m:nor/>
                      </m:rPr>
                      <a:rPr lang="en-US" dirty="0"/>
                      <m:t>−</m:t>
                    </m:r>
                    <m:r>
                      <m:rPr>
                        <m:nor/>
                      </m:rPr>
                      <a:rPr lang="en-US" dirty="0"/>
                      <m:t>SRr</m:t>
                    </m:r>
                    <m:r>
                      <m:rPr>
                        <m:nor/>
                      </m:rPr>
                      <a:rPr lang="en-US" dirty="0"/>
                      <m:t>)</m:t>
                    </m:r>
                  </m:oMath>
                </a14:m>
                <a:endParaRPr lang="sr-Cyrl-RS" dirty="0"/>
              </a:p>
              <a:p>
                <a:pPr marL="0" indent="0">
                  <a:buNone/>
                </a:pPr>
                <a:r>
                  <a:rPr lang="sr-Latn-RS" sz="2400" dirty="0"/>
                  <a:t>RV - Резидуална вредност </a:t>
                </a:r>
                <a:endParaRPr lang="en-US" sz="2400" dirty="0"/>
              </a:p>
              <a:p>
                <a:pPr marL="0" indent="0">
                  <a:buNone/>
                </a:pPr>
                <a14:m>
                  <m:oMath xmlns:m="http://schemas.openxmlformats.org/officeDocument/2006/math">
                    <m:r>
                      <m:rPr>
                        <m:nor/>
                      </m:rPr>
                      <a:rPr lang="en-US" sz="2400" dirty="0"/>
                      <m:t>FCF</m:t>
                    </m:r>
                    <m:r>
                      <m:rPr>
                        <m:nor/>
                      </m:rPr>
                      <a:rPr lang="en-US" sz="2400" baseline="-25000" dirty="0"/>
                      <m:t>n</m:t>
                    </m:r>
                    <m:r>
                      <a:rPr lang="en-US" sz="2400" i="1" baseline="-25000" dirty="0">
                        <a:latin typeface="Cambria Math" panose="02040503050406030204" pitchFamily="18" charset="0"/>
                      </a:rPr>
                      <m:t> </m:t>
                    </m:r>
                  </m:oMath>
                </a14:m>
                <a:r>
                  <a:rPr lang="sr-Cyrl-RS" sz="2400" dirty="0"/>
                  <a:t> или </a:t>
                </a:r>
                <a:r>
                  <a:rPr lang="sr-Latn-RS" sz="2400" dirty="0"/>
                  <a:t>D</a:t>
                </a:r>
                <a:r>
                  <a:rPr lang="en-GB" sz="2400" dirty="0"/>
                  <a:t>S</a:t>
                </a:r>
                <a:r>
                  <a:rPr lang="sr-Latn-RS" sz="2400" dirty="0"/>
                  <a:t>NTr - Дисконтовани </a:t>
                </a:r>
                <a:r>
                  <a:rPr lang="en-US" dirty="0"/>
                  <a:t> </a:t>
                </a:r>
                <a:r>
                  <a:rPr lang="sr-Cyrl-RS" dirty="0"/>
                  <a:t>слободни</a:t>
                </a:r>
                <a:r>
                  <a:rPr lang="sr-Latn-RS" sz="2400" dirty="0"/>
                  <a:t> новчани ток у резидуалној години </a:t>
                </a:r>
                <a:endParaRPr lang="sr-Cyrl-RS" sz="2400" dirty="0"/>
              </a:p>
              <a:p>
                <a:pPr marL="0" indent="0">
                  <a:buNone/>
                </a:pPr>
                <a:r>
                  <a:rPr lang="en-US" sz="2400" dirty="0"/>
                  <a:t>r</a:t>
                </a:r>
                <a:r>
                  <a:rPr lang="sr-Latn-RS" sz="2400" dirty="0"/>
                  <a:t> </a:t>
                </a:r>
                <a:r>
                  <a:rPr lang="sr-Cyrl-RS" sz="2400" dirty="0"/>
                  <a:t>или </a:t>
                </a:r>
                <a:r>
                  <a:rPr lang="sr-Latn-RS" sz="2400" dirty="0"/>
                  <a:t>DS - Дисконтна стопа </a:t>
                </a:r>
                <a:endParaRPr lang="en-US" sz="2400" dirty="0"/>
              </a:p>
              <a:p>
                <a:pPr marL="0" indent="0">
                  <a:buNone/>
                </a:pPr>
                <a:r>
                  <a:rPr lang="en-US" sz="2400" dirty="0"/>
                  <a:t>g </a:t>
                </a:r>
                <a:r>
                  <a:rPr lang="sr-Cyrl-RS" sz="2400" dirty="0"/>
                  <a:t>или </a:t>
                </a:r>
                <a:r>
                  <a:rPr lang="sr-Latn-RS" sz="2400" dirty="0"/>
                  <a:t>SRr- Стопа раста у резидуалу</a:t>
                </a:r>
                <a:endParaRPr lang="sr-Cyrl-RS" sz="2400" dirty="0"/>
              </a:p>
              <a:p>
                <a:endParaRPr lang="sr-Cyrl-RS" dirty="0"/>
              </a:p>
              <a:p>
                <a:endParaRPr lang="sr-Latn-R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50" t="-2751"/>
                </a:stretch>
              </a:blipFill>
            </p:spPr>
            <p:txBody>
              <a:bodyPr/>
              <a:lstStyle/>
              <a:p>
                <a:r>
                  <a:rPr lang="en-US">
                    <a:noFill/>
                  </a:rPr>
                  <a:t> </a:t>
                </a:r>
              </a:p>
            </p:txBody>
          </p:sp>
        </mc:Fallback>
      </mc:AlternateContent>
    </p:spTree>
    <p:extLst>
      <p:ext uri="{BB962C8B-B14F-4D97-AF65-F5344CB8AC3E}">
        <p14:creationId xmlns:p14="http://schemas.microsoft.com/office/powerpoint/2010/main" val="2926004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5A96-F251-4459-8F59-13AC385F79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5DB695-5A91-4429-8610-B8A887C7659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30FC9B-095E-4BF2-832B-06E7879EDC90}"/>
              </a:ext>
            </a:extLst>
          </p:cNvPr>
          <p:cNvPicPr>
            <a:picLocks noChangeAspect="1"/>
          </p:cNvPicPr>
          <p:nvPr/>
        </p:nvPicPr>
        <p:blipFill>
          <a:blip r:embed="rId2"/>
          <a:stretch>
            <a:fillRect/>
          </a:stretch>
        </p:blipFill>
        <p:spPr>
          <a:xfrm>
            <a:off x="2005427" y="2011680"/>
            <a:ext cx="7433125" cy="4373946"/>
          </a:xfrm>
          <a:prstGeom prst="rect">
            <a:avLst/>
          </a:prstGeom>
        </p:spPr>
      </p:pic>
    </p:spTree>
    <p:extLst>
      <p:ext uri="{BB962C8B-B14F-4D97-AF65-F5344CB8AC3E}">
        <p14:creationId xmlns:p14="http://schemas.microsoft.com/office/powerpoint/2010/main" val="1252785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sr-Cyrl-RS" sz="7200" cap="all" dirty="0">
                <a:solidFill>
                  <a:schemeClr val="tx1"/>
                </a:solidFill>
              </a:rPr>
              <a:t>Пример обрачуна</a:t>
            </a:r>
            <a:endParaRPr lang="en-GB" sz="7200" cap="all" dirty="0">
              <a:solidFill>
                <a:schemeClr val="tx1"/>
              </a:solidFill>
            </a:endParaRPr>
          </a:p>
        </p:txBody>
      </p:sp>
    </p:spTree>
    <p:extLst>
      <p:ext uri="{BB962C8B-B14F-4D97-AF65-F5344CB8AC3E}">
        <p14:creationId xmlns:p14="http://schemas.microsoft.com/office/powerpoint/2010/main" val="8643843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8B88-0324-4867-90E5-53647D91D4DB}"/>
              </a:ext>
            </a:extLst>
          </p:cNvPr>
          <p:cNvSpPr>
            <a:spLocks noGrp="1"/>
          </p:cNvSpPr>
          <p:nvPr>
            <p:ph type="title"/>
          </p:nvPr>
        </p:nvSpPr>
        <p:spPr/>
        <p:txBody>
          <a:bodyPr/>
          <a:lstStyle/>
          <a:p>
            <a:r>
              <a:rPr lang="sr-Cyrl-RS" dirty="0"/>
              <a:t>Допуна НС 6</a:t>
            </a:r>
            <a:endParaRPr lang="en-US" dirty="0"/>
          </a:p>
        </p:txBody>
      </p:sp>
      <p:sp>
        <p:nvSpPr>
          <p:cNvPr id="3" name="Content Placeholder 2">
            <a:extLst>
              <a:ext uri="{FF2B5EF4-FFF2-40B4-BE49-F238E27FC236}">
                <a16:creationId xmlns:a16="http://schemas.microsoft.com/office/drawing/2014/main" id="{52E5A847-5C76-46FC-B263-527D63936C78}"/>
              </a:ext>
            </a:extLst>
          </p:cNvPr>
          <p:cNvSpPr>
            <a:spLocks noGrp="1"/>
          </p:cNvSpPr>
          <p:nvPr>
            <p:ph idx="1"/>
          </p:nvPr>
        </p:nvSpPr>
        <p:spPr/>
        <p:txBody>
          <a:bodyPr>
            <a:normAutofit fontScale="85000" lnSpcReduction="10000"/>
          </a:bodyPr>
          <a:lstStyle/>
          <a:p>
            <a:pPr lvl="0"/>
            <a:r>
              <a:rPr lang="ru-RU" altLang="en-US" dirty="0"/>
              <a:t>Процена обавезно садржи упоредни приказ процене садашње вредности новчаног износа коју би остварила свака класа поверилаца у случају банкротства и реорганизације, узимајући у обзир реалне тржишне услове, односно</a:t>
            </a:r>
          </a:p>
          <a:p>
            <a:pPr lvl="1"/>
            <a:r>
              <a:rPr lang="ru-RU" altLang="en-US" dirty="0"/>
              <a:t>
просечне нивое реализације који се остварују код продаје имовине у банкротству, 
</a:t>
            </a:r>
          </a:p>
          <a:p>
            <a:pPr lvl="1"/>
            <a:r>
              <a:rPr lang="ru-RU" altLang="en-US" dirty="0"/>
              <a:t>просечне рокове трајања стечајних поступака у Републици Србији, према статистичким подацима Агенције за лиценцирање стечајних управника, који се на месечном нивоу објављују на интернет страни Агенције за лиценцирање стечајних управника, као и 
</a:t>
            </a:r>
          </a:p>
          <a:p>
            <a:pPr lvl="1"/>
            <a:r>
              <a:rPr lang="ru-RU" altLang="en-US" dirty="0"/>
              <a:t>просечне нивое трошкова стечајног поступка изражене као проценат стечајне масе </a:t>
            </a:r>
          </a:p>
          <a:p>
            <a:pPr lvl="1"/>
            <a:r>
              <a:rPr lang="ru-RU" altLang="en-US" dirty="0"/>
              <a:t>
</a:t>
            </a:r>
            <a:endParaRPr lang="sr-Cyrl-RS" dirty="0"/>
          </a:p>
          <a:p>
            <a:endParaRPr lang="en-US" dirty="0"/>
          </a:p>
        </p:txBody>
      </p:sp>
    </p:spTree>
    <p:extLst>
      <p:ext uri="{BB962C8B-B14F-4D97-AF65-F5344CB8AC3E}">
        <p14:creationId xmlns:p14="http://schemas.microsoft.com/office/powerpoint/2010/main" val="4208282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4400" dirty="0">
                <a:solidFill>
                  <a:schemeClr val="tx1"/>
                </a:solidFill>
              </a:rPr>
              <a:t>Пример обрачуна вредности стечајног дужника</a:t>
            </a:r>
            <a:endParaRPr lang="sr-Latn-RS" sz="4400" dirty="0">
              <a:solidFill>
                <a:schemeClr val="tx1"/>
              </a:solidFill>
            </a:endParaRPr>
          </a:p>
        </p:txBody>
      </p:sp>
      <p:graphicFrame>
        <p:nvGraphicFramePr>
          <p:cNvPr id="4" name="Content Placeholder 3"/>
          <p:cNvGraphicFramePr>
            <a:graphicFrameLocks noGrp="1"/>
          </p:cNvGraphicFramePr>
          <p:nvPr>
            <p:ph idx="1"/>
            <p:extLst/>
          </p:nvPr>
        </p:nvGraphicFramePr>
        <p:xfrm>
          <a:off x="657224" y="1969827"/>
          <a:ext cx="10762125" cy="3675661"/>
        </p:xfrm>
        <a:graphic>
          <a:graphicData uri="http://schemas.openxmlformats.org/drawingml/2006/table">
            <a:tbl>
              <a:tblPr>
                <a:tableStyleId>{5C22544A-7EE6-4342-B048-85BDC9FD1C3A}</a:tableStyleId>
              </a:tblPr>
              <a:tblGrid>
                <a:gridCol w="5876774">
                  <a:extLst>
                    <a:ext uri="{9D8B030D-6E8A-4147-A177-3AD203B41FA5}">
                      <a16:colId xmlns:a16="http://schemas.microsoft.com/office/drawing/2014/main" val="382910384"/>
                    </a:ext>
                  </a:extLst>
                </a:gridCol>
                <a:gridCol w="813505">
                  <a:extLst>
                    <a:ext uri="{9D8B030D-6E8A-4147-A177-3AD203B41FA5}">
                      <a16:colId xmlns:a16="http://schemas.microsoft.com/office/drawing/2014/main" val="2398017493"/>
                    </a:ext>
                  </a:extLst>
                </a:gridCol>
                <a:gridCol w="813505">
                  <a:extLst>
                    <a:ext uri="{9D8B030D-6E8A-4147-A177-3AD203B41FA5}">
                      <a16:colId xmlns:a16="http://schemas.microsoft.com/office/drawing/2014/main" val="496513022"/>
                    </a:ext>
                  </a:extLst>
                </a:gridCol>
                <a:gridCol w="781050">
                  <a:extLst>
                    <a:ext uri="{9D8B030D-6E8A-4147-A177-3AD203B41FA5}">
                      <a16:colId xmlns:a16="http://schemas.microsoft.com/office/drawing/2014/main" val="2645183802"/>
                    </a:ext>
                  </a:extLst>
                </a:gridCol>
                <a:gridCol w="781050">
                  <a:extLst>
                    <a:ext uri="{9D8B030D-6E8A-4147-A177-3AD203B41FA5}">
                      <a16:colId xmlns:a16="http://schemas.microsoft.com/office/drawing/2014/main" val="3578724907"/>
                    </a:ext>
                  </a:extLst>
                </a:gridCol>
                <a:gridCol w="781050">
                  <a:extLst>
                    <a:ext uri="{9D8B030D-6E8A-4147-A177-3AD203B41FA5}">
                      <a16:colId xmlns:a16="http://schemas.microsoft.com/office/drawing/2014/main" val="1158981650"/>
                    </a:ext>
                  </a:extLst>
                </a:gridCol>
                <a:gridCol w="915191">
                  <a:extLst>
                    <a:ext uri="{9D8B030D-6E8A-4147-A177-3AD203B41FA5}">
                      <a16:colId xmlns:a16="http://schemas.microsoft.com/office/drawing/2014/main" val="2458912168"/>
                    </a:ext>
                  </a:extLst>
                </a:gridCol>
              </a:tblGrid>
              <a:tr h="344018">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000" b="0" u="none" strike="noStrike" kern="1200" dirty="0">
                          <a:solidFill>
                            <a:schemeClr val="dk1"/>
                          </a:solidFill>
                          <a:effectLst/>
                          <a:latin typeface="+mn-lt"/>
                          <a:ea typeface="+mn-ea"/>
                          <a:cs typeface="+mn-cs"/>
                        </a:rPr>
                        <a:t>Пондерисана просечна цена капитала  - WACC</a:t>
                      </a: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12%</a:t>
                      </a:r>
                    </a:p>
                  </a:txBody>
                  <a:tcPr marL="9525" marR="9525" marT="9525" marB="0" anchor="b"/>
                </a:tc>
                <a:extLst>
                  <a:ext uri="{0D108BD9-81ED-4DB2-BD59-A6C34878D82A}">
                    <a16:rowId xmlns:a16="http://schemas.microsoft.com/office/drawing/2014/main" val="4220120179"/>
                  </a:ext>
                </a:extLst>
              </a:tr>
              <a:tr h="3276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Cyrl-RS" sz="2000" b="0" u="none" strike="noStrike" kern="1200" dirty="0">
                          <a:solidFill>
                            <a:schemeClr val="dk1"/>
                          </a:solidFill>
                          <a:effectLst/>
                          <a:latin typeface="+mn-lt"/>
                          <a:ea typeface="+mn-ea"/>
                          <a:cs typeface="+mn-cs"/>
                        </a:rPr>
                        <a:t>Период</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3</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4</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5</a:t>
                      </a:r>
                    </a:p>
                  </a:txBody>
                  <a:tcPr marL="9525" marR="9525" marT="9525" marB="0" anchor="b">
                    <a:solidFill>
                      <a:schemeClr val="bg2">
                        <a:lumMod val="9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90000"/>
                      </a:schemeClr>
                    </a:solidFill>
                  </a:tcPr>
                </a:tc>
                <a:extLst>
                  <a:ext uri="{0D108BD9-81ED-4DB2-BD59-A6C34878D82A}">
                    <a16:rowId xmlns:a16="http://schemas.microsoft.com/office/drawing/2014/main" val="1178550495"/>
                  </a:ext>
                </a:extLst>
              </a:tr>
              <a:tr h="3276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Cyrl-RS" sz="2000" b="0" u="none" strike="noStrike" kern="1200" dirty="0">
                          <a:solidFill>
                            <a:schemeClr val="dk1"/>
                          </a:solidFill>
                          <a:effectLst/>
                          <a:latin typeface="+mn-lt"/>
                          <a:ea typeface="+mn-ea"/>
                          <a:cs typeface="+mn-cs"/>
                        </a:rPr>
                        <a:t>Година</a:t>
                      </a: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2009</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2010</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2011</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2012</a:t>
                      </a:r>
                    </a:p>
                  </a:txBody>
                  <a:tcPr marL="9525" marR="9525" marT="9525"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2013</a:t>
                      </a:r>
                    </a:p>
                  </a:txBody>
                  <a:tcPr marL="9525" marR="9525" marT="9525" marB="0" anchor="b">
                    <a:solidFill>
                      <a:schemeClr val="bg2">
                        <a:lumMod val="9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90000"/>
                      </a:schemeClr>
                    </a:solidFill>
                  </a:tcPr>
                </a:tc>
                <a:extLst>
                  <a:ext uri="{0D108BD9-81ED-4DB2-BD59-A6C34878D82A}">
                    <a16:rowId xmlns:a16="http://schemas.microsoft.com/office/drawing/2014/main" val="2594534426"/>
                  </a:ext>
                </a:extLst>
              </a:tr>
              <a:tr h="3276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Cyrl-RS" sz="2000" b="0" u="none" strike="noStrike" kern="1200" dirty="0">
                          <a:solidFill>
                            <a:schemeClr val="dk1"/>
                          </a:solidFill>
                          <a:effectLst/>
                          <a:latin typeface="+mn-lt"/>
                          <a:ea typeface="+mn-ea"/>
                          <a:cs typeface="+mn-cs"/>
                        </a:rPr>
                        <a:t>Слободни новчани ток (</a:t>
                      </a:r>
                      <a:r>
                        <a:rPr lang="en-US" sz="2000" b="0" u="none" strike="noStrike" kern="1200" dirty="0">
                          <a:solidFill>
                            <a:schemeClr val="dk1"/>
                          </a:solidFill>
                          <a:effectLst/>
                          <a:latin typeface="+mn-lt"/>
                          <a:ea typeface="+mn-ea"/>
                          <a:cs typeface="+mn-cs"/>
                        </a:rPr>
                        <a:t>FCF)</a:t>
                      </a:r>
                      <a:endParaRPr lang="sr-Cyrl-RS" sz="2000" b="0" u="none" strike="noStrike" kern="1200" dirty="0">
                        <a:solidFill>
                          <a:schemeClr val="dk1"/>
                        </a:solidFill>
                        <a:effectLst/>
                        <a:latin typeface="+mn-lt"/>
                        <a:ea typeface="+mn-ea"/>
                        <a:cs typeface="+mn-cs"/>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178.7</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134.7</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150.8</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184.9</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223.9</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59911041"/>
                  </a:ext>
                </a:extLst>
              </a:tr>
              <a:tr h="3767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Cyrl-RS" sz="2000" b="0" u="none" strike="noStrike" kern="1200" dirty="0">
                          <a:solidFill>
                            <a:schemeClr val="dk1"/>
                          </a:solidFill>
                          <a:effectLst/>
                          <a:latin typeface="+mn-lt"/>
                          <a:ea typeface="+mn-ea"/>
                          <a:cs typeface="+mn-cs"/>
                        </a:rPr>
                        <a:t>Дисконтни фактор  (1+</a:t>
                      </a:r>
                      <a:r>
                        <a:rPr lang="sr-Latn-RS" sz="2000" b="0" u="none" strike="noStrike" kern="1200" dirty="0">
                          <a:solidFill>
                            <a:schemeClr val="dk1"/>
                          </a:solidFill>
                          <a:effectLst/>
                          <a:latin typeface="+mn-lt"/>
                          <a:ea typeface="+mn-ea"/>
                          <a:cs typeface="+mn-cs"/>
                        </a:rPr>
                        <a:t>WACC)</a:t>
                      </a:r>
                      <a:r>
                        <a:rPr lang="sr-Latn-RS" sz="2000" b="0" u="none" strike="noStrike" kern="1200" baseline="30000" dirty="0">
                          <a:solidFill>
                            <a:schemeClr val="dk1"/>
                          </a:solidFill>
                          <a:effectLst/>
                          <a:latin typeface="+mn-lt"/>
                          <a:ea typeface="+mn-ea"/>
                          <a:cs typeface="+mn-cs"/>
                        </a:rPr>
                        <a:t>n</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1.1200</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1.2544</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1.4049</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1.5735</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1.7623</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094464407"/>
                  </a:ext>
                </a:extLst>
              </a:tr>
              <a:tr h="3276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Cyrl-RS" sz="2000" b="0" u="none" strike="noStrike" kern="1200" dirty="0">
                          <a:solidFill>
                            <a:schemeClr val="dk1"/>
                          </a:solidFill>
                          <a:effectLst/>
                          <a:latin typeface="+mn-lt"/>
                          <a:ea typeface="+mn-ea"/>
                          <a:cs typeface="+mn-cs"/>
                        </a:rPr>
                        <a:t>Дисконтована вредност</a:t>
                      </a:r>
                      <a:r>
                        <a:rPr lang="en-US" sz="2000" b="0" u="none" strike="noStrike" kern="1200" dirty="0">
                          <a:solidFill>
                            <a:schemeClr val="dk1"/>
                          </a:solidFill>
                          <a:effectLst/>
                          <a:latin typeface="+mn-lt"/>
                          <a:ea typeface="+mn-ea"/>
                          <a:cs typeface="+mn-cs"/>
                        </a:rPr>
                        <a:t>  FCF</a:t>
                      </a:r>
                      <a:r>
                        <a:rPr lang="en-US" sz="2000" b="0" u="none" strike="noStrike" kern="1200" baseline="0" dirty="0">
                          <a:solidFill>
                            <a:schemeClr val="dk1"/>
                          </a:solidFill>
                          <a:effectLst/>
                          <a:latin typeface="+mn-lt"/>
                          <a:ea typeface="+mn-ea"/>
                          <a:cs typeface="+mn-cs"/>
                        </a:rPr>
                        <a:t> / </a:t>
                      </a:r>
                      <a:r>
                        <a:rPr lang="sr-Cyrl-RS" sz="2000" b="0" u="none" strike="noStrike" kern="1200" dirty="0">
                          <a:solidFill>
                            <a:schemeClr val="dk1"/>
                          </a:solidFill>
                          <a:effectLst/>
                          <a:latin typeface="+mn-lt"/>
                          <a:ea typeface="+mn-ea"/>
                          <a:cs typeface="+mn-cs"/>
                        </a:rPr>
                        <a:t>(1+</a:t>
                      </a:r>
                      <a:r>
                        <a:rPr lang="sr-Latn-RS" sz="2000" b="0" u="none" strike="noStrike" kern="1200" dirty="0">
                          <a:solidFill>
                            <a:schemeClr val="dk1"/>
                          </a:solidFill>
                          <a:effectLst/>
                          <a:latin typeface="+mn-lt"/>
                          <a:ea typeface="+mn-ea"/>
                          <a:cs typeface="+mn-cs"/>
                        </a:rPr>
                        <a:t>WACC)</a:t>
                      </a:r>
                      <a:r>
                        <a:rPr lang="sr-Latn-RS" sz="2000" b="0" u="none" strike="noStrike" kern="1200" baseline="30000" dirty="0">
                          <a:solidFill>
                            <a:schemeClr val="dk1"/>
                          </a:solidFill>
                          <a:effectLst/>
                          <a:latin typeface="+mn-lt"/>
                          <a:ea typeface="+mn-ea"/>
                          <a:cs typeface="+mn-cs"/>
                        </a:rPr>
                        <a:t>n</a:t>
                      </a:r>
                      <a:endParaRPr lang="sr-Cyrl-RS" sz="2000" b="0" u="none" strike="noStrike" kern="1200" dirty="0">
                        <a:solidFill>
                          <a:schemeClr val="dk1"/>
                        </a:solidFill>
                        <a:effectLst/>
                        <a:latin typeface="+mn-lt"/>
                        <a:ea typeface="+mn-ea"/>
                        <a:cs typeface="+mn-cs"/>
                      </a:endParaRPr>
                    </a:p>
                  </a:txBody>
                  <a:tcPr marL="9525" marR="9525" marT="9525" marB="0" anchor="b">
                    <a:solidFill>
                      <a:schemeClr val="tx2">
                        <a:lumMod val="40000"/>
                        <a:lumOff val="6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159.55</a:t>
                      </a:r>
                    </a:p>
                  </a:txBody>
                  <a:tcPr marL="9525" marR="9525" marT="9525" marB="0" anchor="b">
                    <a:solidFill>
                      <a:schemeClr val="tx2">
                        <a:lumMod val="40000"/>
                        <a:lumOff val="6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a:solidFill>
                            <a:schemeClr val="dk1"/>
                          </a:solidFill>
                          <a:effectLst/>
                          <a:latin typeface="+mn-lt"/>
                          <a:ea typeface="+mn-ea"/>
                          <a:cs typeface="+mn-cs"/>
                        </a:rPr>
                        <a:t>107.38</a:t>
                      </a:r>
                    </a:p>
                  </a:txBody>
                  <a:tcPr marL="9525" marR="9525" marT="9525" marB="0" anchor="b">
                    <a:solidFill>
                      <a:schemeClr val="tx2">
                        <a:lumMod val="40000"/>
                        <a:lumOff val="6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107.34</a:t>
                      </a:r>
                    </a:p>
                  </a:txBody>
                  <a:tcPr marL="9525" marR="9525" marT="9525" marB="0" anchor="b">
                    <a:solidFill>
                      <a:schemeClr val="tx2">
                        <a:lumMod val="40000"/>
                        <a:lumOff val="6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117.51</a:t>
                      </a:r>
                    </a:p>
                  </a:txBody>
                  <a:tcPr marL="9525" marR="9525" marT="9525" marB="0" anchor="b">
                    <a:solidFill>
                      <a:schemeClr val="tx2">
                        <a:lumMod val="40000"/>
                        <a:lumOff val="6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127.05</a:t>
                      </a:r>
                    </a:p>
                  </a:txBody>
                  <a:tcPr marL="9525" marR="9525" marT="9525" marB="0" anchor="b">
                    <a:solidFill>
                      <a:schemeClr val="tx2">
                        <a:lumMod val="40000"/>
                        <a:lumOff val="6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tx2">
                        <a:lumMod val="40000"/>
                        <a:lumOff val="60000"/>
                      </a:schemeClr>
                    </a:solidFill>
                  </a:tcPr>
                </a:tc>
                <a:extLst>
                  <a:ext uri="{0D108BD9-81ED-4DB2-BD59-A6C34878D82A}">
                    <a16:rowId xmlns:a16="http://schemas.microsoft.com/office/drawing/2014/main" val="3770372956"/>
                  </a:ext>
                </a:extLst>
              </a:tr>
              <a:tr h="314325">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000" b="0" u="none" strike="noStrike" kern="1200" dirty="0">
                          <a:solidFill>
                            <a:schemeClr val="dk1"/>
                          </a:solidFill>
                          <a:effectLst/>
                          <a:latin typeface="+mn-lt"/>
                          <a:ea typeface="+mn-ea"/>
                          <a:cs typeface="+mn-cs"/>
                        </a:rPr>
                        <a:t>(1) Збир слободних новчаних токова пројектованог периода</a:t>
                      </a:r>
                    </a:p>
                  </a:txBody>
                  <a:tcPr marL="9525" marR="9525" marT="9525" marB="0" anchor="b">
                    <a:solidFill>
                      <a:schemeClr val="bg2">
                        <a:lumMod val="75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75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75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75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75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solidFill>
                      <a:schemeClr val="bg2">
                        <a:lumMod val="7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618.83</a:t>
                      </a:r>
                    </a:p>
                  </a:txBody>
                  <a:tcPr marL="9525" marR="9525" marT="9525" marB="0" anchor="b">
                    <a:solidFill>
                      <a:schemeClr val="bg2">
                        <a:lumMod val="75000"/>
                      </a:schemeClr>
                    </a:solidFill>
                  </a:tcPr>
                </a:tc>
                <a:extLst>
                  <a:ext uri="{0D108BD9-81ED-4DB2-BD59-A6C34878D82A}">
                    <a16:rowId xmlns:a16="http://schemas.microsoft.com/office/drawing/2014/main" val="3433509392"/>
                  </a:ext>
                </a:extLst>
              </a:tr>
              <a:tr h="314325">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Latn-RS" sz="2000" b="0" dirty="0" err="1"/>
                        <a:t>Дисконтовани</a:t>
                      </a:r>
                      <a:r>
                        <a:rPr lang="sr-Latn-RS" sz="2000" b="0" dirty="0"/>
                        <a:t> </a:t>
                      </a:r>
                      <a:r>
                        <a:rPr lang="sr-Latn-RS" sz="2000" b="0" dirty="0" err="1"/>
                        <a:t>нето</a:t>
                      </a:r>
                      <a:r>
                        <a:rPr lang="sr-Latn-RS" sz="2000" b="0" dirty="0"/>
                        <a:t> </a:t>
                      </a:r>
                      <a:r>
                        <a:rPr lang="sr-Latn-RS" sz="2000" b="0" dirty="0" err="1"/>
                        <a:t>новчани</a:t>
                      </a:r>
                      <a:r>
                        <a:rPr lang="sr-Latn-RS" sz="2000" b="0" dirty="0"/>
                        <a:t> </a:t>
                      </a:r>
                      <a:r>
                        <a:rPr lang="sr-Latn-RS" sz="2000" b="0" dirty="0" err="1"/>
                        <a:t>ток</a:t>
                      </a:r>
                      <a:r>
                        <a:rPr lang="sr-Latn-RS" sz="2000" b="0" dirty="0"/>
                        <a:t> у </a:t>
                      </a:r>
                      <a:r>
                        <a:rPr lang="sr-Cyrl-RS" sz="2000" b="0" dirty="0"/>
                        <a:t>последњој пројектованој </a:t>
                      </a:r>
                      <a:r>
                        <a:rPr lang="en-US" sz="2000" b="0" baseline="0" dirty="0"/>
                        <a:t> </a:t>
                      </a:r>
                      <a:r>
                        <a:rPr lang="sr-Latn-RS" sz="2000" b="0" dirty="0"/>
                        <a:t>години </a:t>
                      </a:r>
                      <a:endParaRPr lang="ru-RU"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127.05</a:t>
                      </a:r>
                    </a:p>
                  </a:txBody>
                  <a:tcPr marL="9525" marR="9525" marT="9525" marB="0" anchor="b"/>
                </a:tc>
                <a:extLst>
                  <a:ext uri="{0D108BD9-81ED-4DB2-BD59-A6C34878D82A}">
                    <a16:rowId xmlns:a16="http://schemas.microsoft.com/office/drawing/2014/main" val="2929138940"/>
                  </a:ext>
                </a:extLst>
              </a:tr>
              <a:tr h="327635">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000" b="0" u="none" strike="noStrike" kern="1200" dirty="0">
                          <a:solidFill>
                            <a:schemeClr val="dk1"/>
                          </a:solidFill>
                          <a:effectLst/>
                          <a:latin typeface="+mn-lt"/>
                          <a:ea typeface="+mn-ea"/>
                          <a:cs typeface="+mn-cs"/>
                        </a:rPr>
                        <a:t>Стопа раста СНТ после 2013. године</a:t>
                      </a: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3%</a:t>
                      </a:r>
                    </a:p>
                  </a:txBody>
                  <a:tcPr marL="9525" marR="9525" marT="9525" marB="0" anchor="b"/>
                </a:tc>
                <a:extLst>
                  <a:ext uri="{0D108BD9-81ED-4DB2-BD59-A6C34878D82A}">
                    <a16:rowId xmlns:a16="http://schemas.microsoft.com/office/drawing/2014/main" val="1637036343"/>
                  </a:ext>
                </a:extLst>
              </a:tr>
              <a:tr h="344018">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000" b="0" u="none" strike="noStrike" kern="1200" dirty="0">
                          <a:solidFill>
                            <a:schemeClr val="dk1"/>
                          </a:solidFill>
                          <a:effectLst/>
                          <a:latin typeface="+mn-lt"/>
                          <a:ea typeface="+mn-ea"/>
                          <a:cs typeface="+mn-cs"/>
                        </a:rPr>
                        <a:t>(2) </a:t>
                      </a:r>
                      <a:r>
                        <a:rPr lang="sr-Cyrl-RS" sz="2000" b="0" u="none" strike="noStrike" kern="1200" dirty="0">
                          <a:solidFill>
                            <a:schemeClr val="dk1"/>
                          </a:solidFill>
                          <a:effectLst/>
                          <a:latin typeface="+mn-lt"/>
                          <a:ea typeface="+mn-ea"/>
                          <a:cs typeface="+mn-cs"/>
                        </a:rPr>
                        <a:t>Резидуална</a:t>
                      </a:r>
                      <a:r>
                        <a:rPr lang="sr-Cyrl-RS" sz="2000" b="0" u="none" strike="noStrike" kern="1200" baseline="0" dirty="0">
                          <a:solidFill>
                            <a:schemeClr val="dk1"/>
                          </a:solidFill>
                          <a:effectLst/>
                          <a:latin typeface="+mn-lt"/>
                          <a:ea typeface="+mn-ea"/>
                          <a:cs typeface="+mn-cs"/>
                        </a:rPr>
                        <a:t> вредност*</a:t>
                      </a:r>
                      <a:endParaRPr lang="sr-Cyrl-RS" sz="2000" b="0" u="none" strike="noStrike" kern="1200" dirty="0">
                        <a:solidFill>
                          <a:schemeClr val="dk1"/>
                        </a:solidFill>
                        <a:effectLst/>
                        <a:latin typeface="+mn-lt"/>
                        <a:ea typeface="+mn-ea"/>
                        <a:cs typeface="+mn-cs"/>
                      </a:endParaRPr>
                    </a:p>
                  </a:txBody>
                  <a:tcPr marL="9525" marR="9525" marT="9525" marB="0" anchor="b">
                    <a:solidFill>
                      <a:schemeClr val="bg2">
                        <a:lumMod val="75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sr-Latn-RS" sz="2000" b="0" u="none" strike="noStrike" kern="1200" dirty="0">
                          <a:solidFill>
                            <a:schemeClr val="dk1"/>
                          </a:solidFill>
                          <a:effectLst/>
                          <a:latin typeface="+mn-lt"/>
                          <a:ea typeface="+mn-ea"/>
                          <a:cs typeface="+mn-cs"/>
                        </a:rPr>
                        <a:t>1453.98</a:t>
                      </a:r>
                    </a:p>
                  </a:txBody>
                  <a:tcPr marL="9525" marR="9525" marT="9525" marB="0" anchor="b">
                    <a:solidFill>
                      <a:schemeClr val="bg2">
                        <a:lumMod val="75000"/>
                      </a:schemeClr>
                    </a:solidFill>
                  </a:tcPr>
                </a:tc>
                <a:extLst>
                  <a:ext uri="{0D108BD9-81ED-4DB2-BD59-A6C34878D82A}">
                    <a16:rowId xmlns:a16="http://schemas.microsoft.com/office/drawing/2014/main" val="4066097166"/>
                  </a:ext>
                </a:extLst>
              </a:tr>
              <a:tr h="344018">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000" b="0" u="none" strike="noStrike" kern="1200" dirty="0">
                          <a:solidFill>
                            <a:schemeClr val="dk1"/>
                          </a:solidFill>
                          <a:effectLst/>
                          <a:latin typeface="+mn-lt"/>
                          <a:ea typeface="+mn-ea"/>
                          <a:cs typeface="+mn-cs"/>
                        </a:rPr>
                        <a:t>(3) </a:t>
                      </a:r>
                      <a:r>
                        <a:rPr lang="sr-Cyrl-RS" sz="2000" b="0" u="none" strike="noStrike" kern="1200" dirty="0">
                          <a:solidFill>
                            <a:schemeClr val="dk1"/>
                          </a:solidFill>
                          <a:effectLst/>
                          <a:latin typeface="+mn-lt"/>
                          <a:ea typeface="+mn-ea"/>
                          <a:cs typeface="+mn-cs"/>
                        </a:rPr>
                        <a:t>Вредност стечајног дужника </a:t>
                      </a:r>
                      <a:r>
                        <a:rPr lang="ru-RU" sz="2000" b="0" u="none" strike="noStrike" kern="1200" dirty="0">
                          <a:solidFill>
                            <a:schemeClr val="dk1"/>
                          </a:solidFill>
                          <a:effectLst/>
                          <a:latin typeface="+mn-lt"/>
                          <a:ea typeface="+mn-ea"/>
                          <a:cs typeface="+mn-cs"/>
                        </a:rPr>
                        <a:t>(1) + (2)</a:t>
                      </a:r>
                      <a:endParaRPr lang="sr-Latn-RS" sz="2000" b="0" u="none" strike="noStrike" kern="1200" dirty="0">
                        <a:solidFill>
                          <a:schemeClr val="dk1"/>
                        </a:solidFill>
                        <a:effectLst/>
                        <a:latin typeface="+mn-lt"/>
                        <a:ea typeface="+mn-ea"/>
                        <a:cs typeface="+mn-cs"/>
                      </a:endParaRPr>
                    </a:p>
                  </a:txBody>
                  <a:tcPr marL="9525" marR="9525" marT="9525" marB="0" anchor="b">
                    <a:solidFill>
                      <a:schemeClr val="tx2">
                        <a:lumMod val="40000"/>
                        <a:lumOff val="60000"/>
                      </a:schemeClr>
                    </a:solidFill>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sr-Latn-RS" sz="2000" b="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sr-Latn-RS" sz="2000" b="0" u="none" strike="noStrike" kern="1200" dirty="0">
                          <a:solidFill>
                            <a:schemeClr val="dk1"/>
                          </a:solidFill>
                          <a:effectLst/>
                          <a:latin typeface="+mn-lt"/>
                          <a:ea typeface="+mn-ea"/>
                          <a:cs typeface="+mn-cs"/>
                        </a:rPr>
                        <a:t>2262.11</a:t>
                      </a:r>
                    </a:p>
                  </a:txBody>
                  <a:tcPr marL="9525" marR="9525" marT="9525" marB="0" anchor="b">
                    <a:solidFill>
                      <a:schemeClr val="tx2">
                        <a:lumMod val="40000"/>
                        <a:lumOff val="60000"/>
                      </a:schemeClr>
                    </a:solidFill>
                  </a:tcPr>
                </a:tc>
                <a:extLst>
                  <a:ext uri="{0D108BD9-81ED-4DB2-BD59-A6C34878D82A}">
                    <a16:rowId xmlns:a16="http://schemas.microsoft.com/office/drawing/2014/main" val="3360267066"/>
                  </a:ext>
                </a:extLst>
              </a:tr>
            </a:tbl>
          </a:graphicData>
        </a:graphic>
      </p:graphicFrame>
      <mc:AlternateContent xmlns:mc="http://schemas.openxmlformats.org/markup-compatibility/2006" xmlns:a14="http://schemas.microsoft.com/office/drawing/2010/main">
        <mc:Choice Requires="a14">
          <p:sp>
            <p:nvSpPr>
              <p:cNvPr id="3" name="Rectangle 2"/>
              <p:cNvSpPr/>
              <p:nvPr/>
            </p:nvSpPr>
            <p:spPr>
              <a:xfrm>
                <a:off x="667874" y="5947777"/>
                <a:ext cx="7251729" cy="400110"/>
              </a:xfrm>
              <a:prstGeom prst="rect">
                <a:avLst/>
              </a:prstGeom>
            </p:spPr>
            <p:txBody>
              <a:bodyPr wrap="none">
                <a:spAutoFit/>
              </a:bodyPr>
              <a:lstStyle/>
              <a:p>
                <a:r>
                  <a:rPr lang="sr-Cyrl-RS" sz="2000" dirty="0"/>
                  <a:t>*</a:t>
                </a:r>
                <a:r>
                  <a:rPr lang="en-US" sz="2000" dirty="0"/>
                  <a:t>RV =</a:t>
                </a:r>
                <a:r>
                  <a:rPr lang="en-US" sz="1600" dirty="0"/>
                  <a:t> </a:t>
                </a:r>
                <a14:m>
                  <m:oMath xmlns:m="http://schemas.openxmlformats.org/officeDocument/2006/math">
                    <m:r>
                      <m:rPr>
                        <m:nor/>
                      </m:rPr>
                      <a:rPr lang="en-US" sz="2000" dirty="0"/>
                      <m:t>FCFn</m:t>
                    </m:r>
                    <m:r>
                      <m:rPr>
                        <m:nor/>
                      </m:rPr>
                      <a:rPr lang="en-US" sz="2000" dirty="0"/>
                      <m:t> </m:t>
                    </m:r>
                    <m:r>
                      <m:rPr>
                        <m:nor/>
                      </m:rPr>
                      <a:rPr lang="en-US" sz="2000" dirty="0"/>
                      <m:t>x</m:t>
                    </m:r>
                    <m:r>
                      <m:rPr>
                        <m:nor/>
                      </m:rPr>
                      <a:rPr lang="en-US" sz="2000" dirty="0"/>
                      <m:t> (1+</m:t>
                    </m:r>
                    <m:r>
                      <m:rPr>
                        <m:nor/>
                      </m:rPr>
                      <a:rPr lang="en-US" sz="2000" dirty="0"/>
                      <m:t>g</m:t>
                    </m:r>
                    <m:r>
                      <m:rPr>
                        <m:nor/>
                      </m:rPr>
                      <a:rPr lang="en-US" sz="2000" dirty="0"/>
                      <m:t>)/ (</m:t>
                    </m:r>
                    <m:r>
                      <m:rPr>
                        <m:nor/>
                      </m:rPr>
                      <a:rPr lang="en-US" sz="2000" dirty="0"/>
                      <m:t>r</m:t>
                    </m:r>
                    <m:r>
                      <m:rPr>
                        <m:nor/>
                      </m:rPr>
                      <a:rPr lang="en-US" sz="2000" dirty="0"/>
                      <m:t>−</m:t>
                    </m:r>
                    <m:r>
                      <m:rPr>
                        <m:nor/>
                      </m:rPr>
                      <a:rPr lang="en-US" sz="2000" dirty="0"/>
                      <m:t>g</m:t>
                    </m:r>
                    <m:r>
                      <m:rPr>
                        <m:nor/>
                      </m:rPr>
                      <a:rPr lang="en-US" sz="2000" dirty="0"/>
                      <m:t>)</m:t>
                    </m:r>
                    <m:r>
                      <m:rPr>
                        <m:nor/>
                      </m:rPr>
                      <a:rPr lang="sr-Cyrl-RS" sz="2000" dirty="0"/>
                      <m:t> = 127.05 </m:t>
                    </m:r>
                    <m:r>
                      <m:rPr>
                        <m:nor/>
                      </m:rPr>
                      <a:rPr lang="en-US" sz="2000" dirty="0"/>
                      <m:t>x</m:t>
                    </m:r>
                    <m:r>
                      <m:rPr>
                        <m:nor/>
                      </m:rPr>
                      <a:rPr lang="en-US" sz="2000" dirty="0"/>
                      <m:t> (1+</m:t>
                    </m:r>
                    <m:r>
                      <m:rPr>
                        <m:nor/>
                      </m:rPr>
                      <a:rPr lang="sr-Cyrl-RS" sz="2000" dirty="0"/>
                      <m:t>0.03</m:t>
                    </m:r>
                    <m:r>
                      <m:rPr>
                        <m:nor/>
                      </m:rPr>
                      <a:rPr lang="en-US" sz="2000" dirty="0"/>
                      <m:t>)/ (</m:t>
                    </m:r>
                    <m:r>
                      <m:rPr>
                        <m:nor/>
                      </m:rPr>
                      <a:rPr lang="sr-Cyrl-RS" sz="2000" dirty="0"/>
                      <m:t>0.12</m:t>
                    </m:r>
                    <m:r>
                      <m:rPr>
                        <m:nor/>
                      </m:rPr>
                      <a:rPr lang="en-US" sz="2000" dirty="0"/>
                      <m:t>−</m:t>
                    </m:r>
                    <m:r>
                      <m:rPr>
                        <m:nor/>
                      </m:rPr>
                      <a:rPr lang="sr-Cyrl-RS" sz="2000" dirty="0"/>
                      <m:t>0.03</m:t>
                    </m:r>
                    <m:r>
                      <m:rPr>
                        <m:nor/>
                      </m:rPr>
                      <a:rPr lang="en-US" sz="2000" dirty="0"/>
                      <m:t>)</m:t>
                    </m:r>
                    <m:r>
                      <m:rPr>
                        <m:nor/>
                      </m:rPr>
                      <a:rPr lang="sr-Cyrl-RS" sz="2000" dirty="0"/>
                      <m:t> =</m:t>
                    </m:r>
                  </m:oMath>
                </a14:m>
                <a:r>
                  <a:rPr lang="sr-Cyrl-RS" sz="2000" dirty="0"/>
                  <a:t> 1.453.98</a:t>
                </a:r>
                <a:endParaRPr lang="en-GB" sz="2000" dirty="0"/>
              </a:p>
            </p:txBody>
          </p:sp>
        </mc:Choice>
        <mc:Fallback xmlns="">
          <p:sp>
            <p:nvSpPr>
              <p:cNvPr id="3" name="Rectangle 2"/>
              <p:cNvSpPr>
                <a:spLocks noRot="1" noChangeAspect="1" noMove="1" noResize="1" noEditPoints="1" noAdjustHandles="1" noChangeArrowheads="1" noChangeShapeType="1" noTextEdit="1"/>
              </p:cNvSpPr>
              <p:nvPr/>
            </p:nvSpPr>
            <p:spPr>
              <a:xfrm>
                <a:off x="667874" y="5947777"/>
                <a:ext cx="7251729" cy="400110"/>
              </a:xfrm>
              <a:prstGeom prst="rect">
                <a:avLst/>
              </a:prstGeom>
              <a:blipFill>
                <a:blip r:embed="rId2"/>
                <a:stretch>
                  <a:fillRect l="-925" t="-9231" b="-27692"/>
                </a:stretch>
              </a:blipFill>
            </p:spPr>
            <p:txBody>
              <a:bodyPr/>
              <a:lstStyle/>
              <a:p>
                <a:r>
                  <a:rPr lang="en-GB">
                    <a:noFill/>
                  </a:rPr>
                  <a:t> </a:t>
                </a:r>
              </a:p>
            </p:txBody>
          </p:sp>
        </mc:Fallback>
      </mc:AlternateContent>
    </p:spTree>
    <p:extLst>
      <p:ext uri="{BB962C8B-B14F-4D97-AF65-F5344CB8AC3E}">
        <p14:creationId xmlns:p14="http://schemas.microsoft.com/office/powerpoint/2010/main" val="343566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528" y="3105834"/>
            <a:ext cx="3962944" cy="646331"/>
          </a:xfrm>
          <a:prstGeom prst="rect">
            <a:avLst/>
          </a:prstGeom>
          <a:noFill/>
        </p:spPr>
        <p:txBody>
          <a:bodyPr wrap="none" rtlCol="0">
            <a:spAutoFit/>
          </a:bodyPr>
          <a:lstStyle/>
          <a:p>
            <a:r>
              <a:rPr lang="sr-Cyrl-RS" sz="3600" dirty="0"/>
              <a:t>ХВАЛА НА ПАЖЊИ!</a:t>
            </a:r>
          </a:p>
        </p:txBody>
      </p:sp>
      <p:sp>
        <p:nvSpPr>
          <p:cNvPr id="9" name="Rectangle 8"/>
          <p:cNvSpPr/>
          <p:nvPr/>
        </p:nvSpPr>
        <p:spPr>
          <a:xfrm>
            <a:off x="3048000" y="4325035"/>
            <a:ext cx="6096000" cy="830997"/>
          </a:xfrm>
          <a:prstGeom prst="rect">
            <a:avLst/>
          </a:prstGeom>
        </p:spPr>
        <p:txBody>
          <a:bodyPr>
            <a:spAutoFit/>
          </a:bodyPr>
          <a:lstStyle/>
          <a:p>
            <a:pPr algn="ctr"/>
            <a:r>
              <a:rPr lang="sr-Cyrl-RS" altLang="sr-Latn-RS" sz="2400" dirty="0">
                <a:solidFill>
                  <a:schemeClr val="accent1"/>
                </a:solidFill>
              </a:rPr>
              <a:t>Бранко Радуловић</a:t>
            </a:r>
            <a:endParaRPr lang="sr-Latn-CS" altLang="sr-Latn-RS" sz="2400" dirty="0">
              <a:solidFill>
                <a:schemeClr val="accent1"/>
              </a:solidFill>
            </a:endParaRPr>
          </a:p>
          <a:p>
            <a:pPr algn="ctr"/>
            <a:r>
              <a:rPr lang="sr-Latn-CS" altLang="sr-Latn-RS" sz="2400" dirty="0">
                <a:solidFill>
                  <a:schemeClr val="accent1"/>
                </a:solidFill>
              </a:rPr>
              <a:t>b</a:t>
            </a:r>
            <a:r>
              <a:rPr lang="sr-Latn-RS" altLang="sr-Latn-RS" sz="2400" dirty="0">
                <a:solidFill>
                  <a:schemeClr val="accent1"/>
                </a:solidFill>
              </a:rPr>
              <a:t>radulovic</a:t>
            </a:r>
            <a:r>
              <a:rPr lang="sr-Latn-CS" altLang="sr-Latn-RS" sz="2400" dirty="0">
                <a:solidFill>
                  <a:schemeClr val="accent1"/>
                </a:solidFill>
              </a:rPr>
              <a:t>@ius.bg.ac.rs </a:t>
            </a:r>
            <a:endParaRPr lang="en-US" altLang="sr-Latn-RS" sz="2400" dirty="0">
              <a:solidFill>
                <a:schemeClr val="accent1"/>
              </a:solidFill>
            </a:endParaRPr>
          </a:p>
        </p:txBody>
      </p:sp>
    </p:spTree>
    <p:extLst>
      <p:ext uri="{BB962C8B-B14F-4D97-AF65-F5344CB8AC3E}">
        <p14:creationId xmlns:p14="http://schemas.microsoft.com/office/powerpoint/2010/main" val="399139110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18F2-1CCF-4630-9658-0434B75F1616}"/>
              </a:ext>
            </a:extLst>
          </p:cNvPr>
          <p:cNvSpPr>
            <a:spLocks noGrp="1"/>
          </p:cNvSpPr>
          <p:nvPr>
            <p:ph type="title"/>
          </p:nvPr>
        </p:nvSpPr>
        <p:spPr>
          <a:xfrm>
            <a:off x="7836310" y="499533"/>
            <a:ext cx="3706761" cy="5632980"/>
          </a:xfrm>
        </p:spPr>
        <p:txBody>
          <a:bodyPr>
            <a:normAutofit/>
          </a:bodyPr>
          <a:lstStyle/>
          <a:p>
            <a:r>
              <a:rPr lang="sr-Cyrl-RS" sz="4400" dirty="0"/>
              <a:t>Однос трошкова и величине стечајне масе</a:t>
            </a:r>
            <a:endParaRPr lang="en-GB" sz="4400" dirty="0"/>
          </a:p>
        </p:txBody>
      </p:sp>
      <p:graphicFrame>
        <p:nvGraphicFramePr>
          <p:cNvPr id="7" name="Content Placeholder 3">
            <a:extLst>
              <a:ext uri="{FF2B5EF4-FFF2-40B4-BE49-F238E27FC236}">
                <a16:creationId xmlns:a16="http://schemas.microsoft.com/office/drawing/2014/main" id="{363FE01A-75A0-4F7D-A7E7-1D93225CC029}"/>
              </a:ext>
            </a:extLst>
          </p:cNvPr>
          <p:cNvGraphicFramePr>
            <a:graphicFrameLocks noGrp="1"/>
          </p:cNvGraphicFramePr>
          <p:nvPr>
            <p:ph idx="1"/>
            <p:extLst/>
          </p:nvPr>
        </p:nvGraphicFramePr>
        <p:xfrm>
          <a:off x="633413" y="639763"/>
          <a:ext cx="6913562" cy="5492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716DA9E-1852-4EE2-B934-10C528C92CDA}"/>
              </a:ext>
            </a:extLst>
          </p:cNvPr>
          <p:cNvSpPr txBox="1"/>
          <p:nvPr/>
        </p:nvSpPr>
        <p:spPr>
          <a:xfrm>
            <a:off x="223935" y="5449077"/>
            <a:ext cx="801823" cy="369332"/>
          </a:xfrm>
          <a:prstGeom prst="rect">
            <a:avLst/>
          </a:prstGeom>
          <a:noFill/>
        </p:spPr>
        <p:txBody>
          <a:bodyPr wrap="none" rtlCol="0">
            <a:spAutoFit/>
          </a:bodyPr>
          <a:lstStyle/>
          <a:p>
            <a:r>
              <a:rPr lang="sr-Cyrl-RS" dirty="0"/>
              <a:t>1 мил.</a:t>
            </a:r>
            <a:endParaRPr lang="en-GB" dirty="0"/>
          </a:p>
        </p:txBody>
      </p:sp>
      <p:sp>
        <p:nvSpPr>
          <p:cNvPr id="8" name="TextBox 7">
            <a:extLst>
              <a:ext uri="{FF2B5EF4-FFF2-40B4-BE49-F238E27FC236}">
                <a16:creationId xmlns:a16="http://schemas.microsoft.com/office/drawing/2014/main" id="{F6677514-CA79-482F-9A9F-ADDC4FBAD5FE}"/>
              </a:ext>
            </a:extLst>
          </p:cNvPr>
          <p:cNvSpPr txBox="1"/>
          <p:nvPr/>
        </p:nvSpPr>
        <p:spPr>
          <a:xfrm>
            <a:off x="105746" y="4043260"/>
            <a:ext cx="918841" cy="369332"/>
          </a:xfrm>
          <a:prstGeom prst="rect">
            <a:avLst/>
          </a:prstGeom>
          <a:noFill/>
        </p:spPr>
        <p:txBody>
          <a:bodyPr wrap="none" rtlCol="0">
            <a:spAutoFit/>
          </a:bodyPr>
          <a:lstStyle/>
          <a:p>
            <a:r>
              <a:rPr lang="sr-Cyrl-RS" dirty="0"/>
              <a:t>10 мил.</a:t>
            </a:r>
            <a:endParaRPr lang="en-GB" dirty="0"/>
          </a:p>
        </p:txBody>
      </p:sp>
      <p:sp>
        <p:nvSpPr>
          <p:cNvPr id="9" name="TextBox 8">
            <a:extLst>
              <a:ext uri="{FF2B5EF4-FFF2-40B4-BE49-F238E27FC236}">
                <a16:creationId xmlns:a16="http://schemas.microsoft.com/office/drawing/2014/main" id="{173C4592-61C8-49B1-B375-8BF4F40BF884}"/>
              </a:ext>
            </a:extLst>
          </p:cNvPr>
          <p:cNvSpPr txBox="1"/>
          <p:nvPr/>
        </p:nvSpPr>
        <p:spPr>
          <a:xfrm>
            <a:off x="118191" y="2572126"/>
            <a:ext cx="1035861" cy="369332"/>
          </a:xfrm>
          <a:prstGeom prst="rect">
            <a:avLst/>
          </a:prstGeom>
          <a:noFill/>
        </p:spPr>
        <p:txBody>
          <a:bodyPr wrap="none" rtlCol="0">
            <a:spAutoFit/>
          </a:bodyPr>
          <a:lstStyle/>
          <a:p>
            <a:r>
              <a:rPr lang="sr-Cyrl-RS" dirty="0"/>
              <a:t>100 мил.</a:t>
            </a:r>
            <a:endParaRPr lang="en-GB" dirty="0"/>
          </a:p>
        </p:txBody>
      </p:sp>
      <p:sp>
        <p:nvSpPr>
          <p:cNvPr id="10" name="TextBox 9">
            <a:extLst>
              <a:ext uri="{FF2B5EF4-FFF2-40B4-BE49-F238E27FC236}">
                <a16:creationId xmlns:a16="http://schemas.microsoft.com/office/drawing/2014/main" id="{FECAF61E-2139-4210-AE2C-0023BE9ABCFB}"/>
              </a:ext>
            </a:extLst>
          </p:cNvPr>
          <p:cNvSpPr txBox="1"/>
          <p:nvPr/>
        </p:nvSpPr>
        <p:spPr>
          <a:xfrm>
            <a:off x="139958" y="1175643"/>
            <a:ext cx="869149" cy="369332"/>
          </a:xfrm>
          <a:prstGeom prst="rect">
            <a:avLst/>
          </a:prstGeom>
          <a:noFill/>
        </p:spPr>
        <p:txBody>
          <a:bodyPr wrap="none" rtlCol="0">
            <a:spAutoFit/>
          </a:bodyPr>
          <a:lstStyle/>
          <a:p>
            <a:r>
              <a:rPr lang="sr-Cyrl-RS" dirty="0"/>
              <a:t>1 млрд</a:t>
            </a:r>
            <a:endParaRPr lang="en-GB" dirty="0"/>
          </a:p>
        </p:txBody>
      </p:sp>
    </p:spTree>
    <p:extLst>
      <p:ext uri="{BB962C8B-B14F-4D97-AF65-F5344CB8AC3E}">
        <p14:creationId xmlns:p14="http://schemas.microsoft.com/office/powerpoint/2010/main" val="392805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Два питања</a:t>
            </a:r>
            <a:endParaRPr lang="en-GB" dirty="0"/>
          </a:p>
        </p:txBody>
      </p:sp>
      <p:sp>
        <p:nvSpPr>
          <p:cNvPr id="3" name="Content Placeholder 2"/>
          <p:cNvSpPr>
            <a:spLocks noGrp="1"/>
          </p:cNvSpPr>
          <p:nvPr>
            <p:ph idx="1"/>
          </p:nvPr>
        </p:nvSpPr>
        <p:spPr/>
        <p:txBody>
          <a:bodyPr/>
          <a:lstStyle/>
          <a:p>
            <a:endParaRPr lang="sr-Cyrl-RS" dirty="0"/>
          </a:p>
          <a:p>
            <a:r>
              <a:rPr lang="sr-Cyrl-RS" dirty="0"/>
              <a:t>Да ли планови реорганизације у Србији адекватнопроцењују </a:t>
            </a:r>
          </a:p>
          <a:p>
            <a:pPr lvl="1"/>
            <a:endParaRPr lang="sr-Cyrl-RS" dirty="0"/>
          </a:p>
          <a:p>
            <a:pPr lvl="1"/>
            <a:r>
              <a:rPr lang="sr-Cyrl-RS" dirty="0"/>
              <a:t>Намирење у случају банкротства дужника?</a:t>
            </a:r>
          </a:p>
          <a:p>
            <a:pPr lvl="1"/>
            <a:endParaRPr lang="sr-Cyrl-RS" dirty="0"/>
          </a:p>
          <a:p>
            <a:pPr lvl="1"/>
            <a:r>
              <a:rPr lang="sr-Cyrl-RS" dirty="0"/>
              <a:t>Намирење у случају наставка пословања?</a:t>
            </a:r>
            <a:endParaRPr lang="en-GB" dirty="0"/>
          </a:p>
        </p:txBody>
      </p:sp>
    </p:spTree>
    <p:extLst>
      <p:ext uri="{BB962C8B-B14F-4D97-AF65-F5344CB8AC3E}">
        <p14:creationId xmlns:p14="http://schemas.microsoft.com/office/powerpoint/2010/main" val="2125384412"/>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TotalTime>
  <Words>3389</Words>
  <Application>Microsoft Office PowerPoint</Application>
  <PresentationFormat>Widescreen</PresentationFormat>
  <Paragraphs>436</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Cambria Math</vt:lpstr>
      <vt:lpstr>Trebuchet MS</vt:lpstr>
      <vt:lpstr>Wingdings 3</vt:lpstr>
      <vt:lpstr>Facet</vt:lpstr>
      <vt:lpstr>Измене Правилника о утврђивању националних стандарда за управљање стечајном масом   НС бр.6 о подацима које треба да садржи план реорганизације</vt:lpstr>
      <vt:lpstr>Кључне промене Националних стандарда</vt:lpstr>
      <vt:lpstr>Реорганизација и процена вредности у Закону о стечају</vt:lpstr>
      <vt:lpstr>Допуна НС 6</vt:lpstr>
      <vt:lpstr>Уобичајени приказ у пракси</vt:lpstr>
      <vt:lpstr>PowerPoint Presentation</vt:lpstr>
      <vt:lpstr>Допуна НС 6</vt:lpstr>
      <vt:lpstr>Однос трошкова и величине стечајне масе</vt:lpstr>
      <vt:lpstr>Два питања</vt:lpstr>
      <vt:lpstr>Пракса проценe вредности у плановима реорганизација у Србији</vt:lpstr>
      <vt:lpstr>Пракса проценe вредности у плановима реорганизација у Србији</vt:lpstr>
      <vt:lpstr>Пракса проценe вредности у плановима реорганизација у Србији</vt:lpstr>
      <vt:lpstr>Уобичајене грешке - Студија случаја</vt:lpstr>
      <vt:lpstr>Пракса проценe вредности у плановима реорганизација у Србији</vt:lpstr>
      <vt:lpstr>PowerPoint Presentation</vt:lpstr>
      <vt:lpstr>PowerPoint Presentation</vt:lpstr>
      <vt:lpstr>Приступи процени вредност</vt:lpstr>
      <vt:lpstr>Приступи и методи процени вредност</vt:lpstr>
      <vt:lpstr>Избор приступа процене вредности</vt:lpstr>
      <vt:lpstr>Избор приступа процене вредности</vt:lpstr>
      <vt:lpstr>Судска пракса у САД</vt:lpstr>
      <vt:lpstr>Приносни приступ</vt:lpstr>
      <vt:lpstr>Захтевана стопа приноса</vt:lpstr>
      <vt:lpstr>Стечајна пракса САД</vt:lpstr>
      <vt:lpstr>Методи приносног приступа</vt:lpstr>
      <vt:lpstr>Предности ДНТ</vt:lpstr>
      <vt:lpstr>Недостаци ДНТ</vt:lpstr>
      <vt:lpstr>Три елемента ДНТ метода</vt:lpstr>
      <vt:lpstr>ДНТ метод</vt:lpstr>
      <vt:lpstr>Шта су новчани токови?</vt:lpstr>
      <vt:lpstr>Новчани токови</vt:lpstr>
      <vt:lpstr>Вредност стечајног дужника и новчани токови</vt:lpstr>
      <vt:lpstr>Неновчани трошкови (амортизација) </vt:lpstr>
      <vt:lpstr>Капитални издаци (CAPEX)</vt:lpstr>
      <vt:lpstr>Капитални издаци</vt:lpstr>
      <vt:lpstr>Инвестиције у обртни капитал</vt:lpstr>
      <vt:lpstr>Израчунавање слободног новчаног тока</vt:lpstr>
      <vt:lpstr>Слободни новчани ток</vt:lpstr>
      <vt:lpstr>Пројекције - кораци</vt:lpstr>
      <vt:lpstr>Припрема пројекција</vt:lpstr>
      <vt:lpstr>Припрема пројекција – кључна питања</vt:lpstr>
      <vt:lpstr>Припрема пројекција</vt:lpstr>
      <vt:lpstr>Припрема пројекција</vt:lpstr>
      <vt:lpstr>Припрема пројекција</vt:lpstr>
      <vt:lpstr>Просечна пондерисна цена капитала - ППЦК</vt:lpstr>
      <vt:lpstr>Дисконтна стопа</vt:lpstr>
      <vt:lpstr>Пондерисана просечна цена капитала </vt:lpstr>
      <vt:lpstr>Пондерисана просечна цена капитала </vt:lpstr>
      <vt:lpstr>Методи одређивања цене сопственог капитала</vt:lpstr>
      <vt:lpstr>Методи одређивања цене сопственог капитала</vt:lpstr>
      <vt:lpstr>Очекивани принос на капитал</vt:lpstr>
      <vt:lpstr>CAPM (Capital Asset Pricing Model)</vt:lpstr>
      <vt:lpstr>Метод зидања</vt:lpstr>
      <vt:lpstr>Метод зидања</vt:lpstr>
      <vt:lpstr>Метод зидања</vt:lpstr>
      <vt:lpstr>Метод зидања у Републици Србији</vt:lpstr>
      <vt:lpstr>PowerPoint Presentation</vt:lpstr>
      <vt:lpstr>Прорачун пондерисане просечне цене капитала</vt:lpstr>
      <vt:lpstr>Прорачун пондерисане просечне цене капитала</vt:lpstr>
      <vt:lpstr>Прилагођавање цене кредитних извора финансирања</vt:lpstr>
      <vt:lpstr>Прилагођавање цене кредитних извора финансирања</vt:lpstr>
      <vt:lpstr>Прорачун пондерисане просечне цене капитала</vt:lpstr>
      <vt:lpstr>Резидуална вредност</vt:lpstr>
      <vt:lpstr>Пројектовани период</vt:lpstr>
      <vt:lpstr>Обрачун резидуала</vt:lpstr>
      <vt:lpstr>Резидуална вредност</vt:lpstr>
      <vt:lpstr>Резидуална вредност</vt:lpstr>
      <vt:lpstr>PowerPoint Presentation</vt:lpstr>
      <vt:lpstr>Пример обрачуна</vt:lpstr>
      <vt:lpstr>Пример обрачуна вредности стечајног дужника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Branko Radulovic</cp:lastModifiedBy>
  <cp:revision>66</cp:revision>
  <dcterms:created xsi:type="dcterms:W3CDTF">2015-04-14T07:41:11Z</dcterms:created>
  <dcterms:modified xsi:type="dcterms:W3CDTF">2019-03-18T07:03:23Z</dcterms:modified>
</cp:coreProperties>
</file>