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Layouts/slideLayout13.xml" ContentType="application/vnd.openxmlformats-officedocument.presentationml.slideLayou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99.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05.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Override PartName="/ppt/slideLayouts/slideLayout15.xml" ContentType="application/vnd.openxmlformats-officedocument.presentationml.slideLayout+xml"/>
  <Default Extension="wmf" ContentType="image/x-wmf"/>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s/slide79.xml" ContentType="application/vnd.openxmlformats-officedocument.presentationml.slide+xml"/>
  <Override PartName="/ppt/slides/slide109.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Layouts/slideLayout9.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75" r:id="rId1"/>
  </p:sldMasterIdLst>
  <p:handoutMasterIdLst>
    <p:handoutMasterId r:id="rId111"/>
  </p:handoutMasterIdLst>
  <p:sldIdLst>
    <p:sldId id="262" r:id="rId2"/>
    <p:sldId id="263" r:id="rId3"/>
    <p:sldId id="264" r:id="rId4"/>
    <p:sldId id="265" r:id="rId5"/>
    <p:sldId id="266" r:id="rId6"/>
    <p:sldId id="267" r:id="rId7"/>
    <p:sldId id="268" r:id="rId8"/>
    <p:sldId id="269" r:id="rId9"/>
    <p:sldId id="270" r:id="rId10"/>
    <p:sldId id="271" r:id="rId11"/>
    <p:sldId id="272" r:id="rId12"/>
    <p:sldId id="273" r:id="rId13"/>
    <p:sldId id="274" r:id="rId14"/>
    <p:sldId id="275" r:id="rId15"/>
    <p:sldId id="276" r:id="rId16"/>
    <p:sldId id="277" r:id="rId17"/>
    <p:sldId id="278" r:id="rId18"/>
    <p:sldId id="279" r:id="rId19"/>
    <p:sldId id="280" r:id="rId20"/>
    <p:sldId id="281" r:id="rId21"/>
    <p:sldId id="282" r:id="rId22"/>
    <p:sldId id="283" r:id="rId23"/>
    <p:sldId id="284" r:id="rId24"/>
    <p:sldId id="285" r:id="rId25"/>
    <p:sldId id="286" r:id="rId26"/>
    <p:sldId id="287" r:id="rId27"/>
    <p:sldId id="288" r:id="rId28"/>
    <p:sldId id="289" r:id="rId29"/>
    <p:sldId id="290" r:id="rId30"/>
    <p:sldId id="291" r:id="rId31"/>
    <p:sldId id="292" r:id="rId32"/>
    <p:sldId id="293" r:id="rId33"/>
    <p:sldId id="294" r:id="rId34"/>
    <p:sldId id="295" r:id="rId35"/>
    <p:sldId id="296" r:id="rId36"/>
    <p:sldId id="297" r:id="rId37"/>
    <p:sldId id="298" r:id="rId38"/>
    <p:sldId id="299" r:id="rId39"/>
    <p:sldId id="300" r:id="rId40"/>
    <p:sldId id="301" r:id="rId41"/>
    <p:sldId id="302" r:id="rId42"/>
    <p:sldId id="303" r:id="rId43"/>
    <p:sldId id="304" r:id="rId44"/>
    <p:sldId id="305" r:id="rId45"/>
    <p:sldId id="306" r:id="rId46"/>
    <p:sldId id="307" r:id="rId47"/>
    <p:sldId id="308" r:id="rId48"/>
    <p:sldId id="309" r:id="rId49"/>
    <p:sldId id="310" r:id="rId50"/>
    <p:sldId id="311" r:id="rId51"/>
    <p:sldId id="312" r:id="rId52"/>
    <p:sldId id="313" r:id="rId53"/>
    <p:sldId id="314" r:id="rId54"/>
    <p:sldId id="315" r:id="rId55"/>
    <p:sldId id="316" r:id="rId56"/>
    <p:sldId id="317" r:id="rId57"/>
    <p:sldId id="318" r:id="rId58"/>
    <p:sldId id="319" r:id="rId59"/>
    <p:sldId id="320" r:id="rId60"/>
    <p:sldId id="321" r:id="rId61"/>
    <p:sldId id="322" r:id="rId62"/>
    <p:sldId id="323" r:id="rId63"/>
    <p:sldId id="324" r:id="rId64"/>
    <p:sldId id="325" r:id="rId65"/>
    <p:sldId id="326" r:id="rId66"/>
    <p:sldId id="327" r:id="rId67"/>
    <p:sldId id="328" r:id="rId68"/>
    <p:sldId id="329" r:id="rId69"/>
    <p:sldId id="330" r:id="rId70"/>
    <p:sldId id="331" r:id="rId71"/>
    <p:sldId id="332" r:id="rId72"/>
    <p:sldId id="333" r:id="rId73"/>
    <p:sldId id="334" r:id="rId74"/>
    <p:sldId id="335" r:id="rId75"/>
    <p:sldId id="336" r:id="rId76"/>
    <p:sldId id="337" r:id="rId77"/>
    <p:sldId id="338" r:id="rId78"/>
    <p:sldId id="339" r:id="rId79"/>
    <p:sldId id="340" r:id="rId80"/>
    <p:sldId id="341" r:id="rId81"/>
    <p:sldId id="342" r:id="rId82"/>
    <p:sldId id="343" r:id="rId83"/>
    <p:sldId id="344" r:id="rId84"/>
    <p:sldId id="345" r:id="rId85"/>
    <p:sldId id="346" r:id="rId86"/>
    <p:sldId id="347" r:id="rId87"/>
    <p:sldId id="348" r:id="rId88"/>
    <p:sldId id="349" r:id="rId89"/>
    <p:sldId id="350" r:id="rId90"/>
    <p:sldId id="351" r:id="rId91"/>
    <p:sldId id="352" r:id="rId92"/>
    <p:sldId id="353" r:id="rId93"/>
    <p:sldId id="354" r:id="rId94"/>
    <p:sldId id="355" r:id="rId95"/>
    <p:sldId id="356" r:id="rId96"/>
    <p:sldId id="357" r:id="rId97"/>
    <p:sldId id="358" r:id="rId98"/>
    <p:sldId id="359" r:id="rId99"/>
    <p:sldId id="360" r:id="rId100"/>
    <p:sldId id="361" r:id="rId101"/>
    <p:sldId id="362" r:id="rId102"/>
    <p:sldId id="363" r:id="rId103"/>
    <p:sldId id="364" r:id="rId104"/>
    <p:sldId id="365" r:id="rId105"/>
    <p:sldId id="366" r:id="rId106"/>
    <p:sldId id="367" r:id="rId107"/>
    <p:sldId id="368" r:id="rId108"/>
    <p:sldId id="369" r:id="rId109"/>
    <p:sldId id="370" r:id="rId110"/>
  </p:sldIdLst>
  <p:sldSz cx="12192000" cy="6858000"/>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1482A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2" autoAdjust="0"/>
    <p:restoredTop sz="94658" autoAdjust="0"/>
  </p:normalViewPr>
  <p:slideViewPr>
    <p:cSldViewPr snapToGrid="0">
      <p:cViewPr varScale="1">
        <p:scale>
          <a:sx n="80" d="100"/>
          <a:sy n="80" d="100"/>
        </p:scale>
        <p:origin x="-108" y="-68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70" d="100"/>
          <a:sy n="70" d="100"/>
        </p:scale>
        <p:origin x="3240" y="78"/>
      </p:cViewPr>
      <p:guideLst/>
    </p:cSldViewPr>
  </p:notes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presProps" Target="pres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slide" Target="slides/slide109.xml"/><Relationship Id="rId115"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0E02F3A8-A96E-4FEA-99AE-64F7F946B525}" type="datetimeFigureOut">
              <a:rPr lang="en-US"/>
              <a:pPr>
                <a:defRPr/>
              </a:pPr>
              <a:t>5/22/2018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061D23CC-5242-4B0C-ABCD-898542630EB8}"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6"/>
          <p:cNvGrpSpPr>
            <a:grpSpLocks/>
          </p:cNvGrpSpPr>
          <p:nvPr/>
        </p:nvGrpSpPr>
        <p:grpSpPr bwMode="auto">
          <a:xfrm>
            <a:off x="0" y="-7938"/>
            <a:ext cx="12192000" cy="6865938"/>
            <a:chOff x="0" y="-8467"/>
            <a:chExt cx="12192000" cy="6866467"/>
          </a:xfrm>
        </p:grpSpPr>
        <p:cxnSp>
          <p:nvCxnSpPr>
            <p:cNvPr id="5" name="Straight Connector 31"/>
            <p:cNvCxnSpPr/>
            <p:nvPr/>
          </p:nvCxnSpPr>
          <p:spPr>
            <a:xfrm>
              <a:off x="9371013" y="-528"/>
              <a:ext cx="1219200" cy="6858528"/>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6" name="Straight Connector 20"/>
            <p:cNvCxnSpPr/>
            <p:nvPr/>
          </p:nvCxnSpPr>
          <p:spPr>
            <a:xfrm flipH="1">
              <a:off x="7424738" y="3681168"/>
              <a:ext cx="4764087" cy="3176832"/>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7" name="Rectangle 23"/>
            <p:cNvSpPr/>
            <p:nvPr/>
          </p:nvSpPr>
          <p:spPr>
            <a:xfrm>
              <a:off x="9182100" y="-8467"/>
              <a:ext cx="3006725"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Rectangle 25"/>
            <p:cNvSpPr/>
            <p:nvPr/>
          </p:nvSpPr>
          <p:spPr>
            <a:xfrm>
              <a:off x="9602788" y="-8467"/>
              <a:ext cx="2589212"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Isosceles Triangle 26"/>
            <p:cNvSpPr/>
            <p:nvPr/>
          </p:nvSpPr>
          <p:spPr>
            <a:xfrm>
              <a:off x="8932863" y="3047706"/>
              <a:ext cx="3259137" cy="3810294"/>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27"/>
            <p:cNvSpPr/>
            <p:nvPr/>
          </p:nvSpPr>
          <p:spPr>
            <a:xfrm>
              <a:off x="9334500" y="-8467"/>
              <a:ext cx="2854325"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28"/>
            <p:cNvSpPr/>
            <p:nvPr/>
          </p:nvSpPr>
          <p:spPr>
            <a:xfrm>
              <a:off x="10898188" y="-8467"/>
              <a:ext cx="1290637"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9"/>
            <p:cNvSpPr/>
            <p:nvPr/>
          </p:nvSpPr>
          <p:spPr>
            <a:xfrm>
              <a:off x="10939463" y="-8467"/>
              <a:ext cx="1249362"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30"/>
            <p:cNvSpPr/>
            <p:nvPr/>
          </p:nvSpPr>
          <p:spPr>
            <a:xfrm>
              <a:off x="10371138" y="3589086"/>
              <a:ext cx="1817687" cy="3268914"/>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8"/>
            <p:cNvSpPr/>
            <p:nvPr/>
          </p:nvSpPr>
          <p:spPr>
            <a:xfrm rot="10800000">
              <a:off x="0" y="-528"/>
              <a:ext cx="842963" cy="5666225"/>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pic>
        <p:nvPicPr>
          <p:cNvPr id="15" name="Picture 34"/>
          <p:cNvPicPr>
            <a:picLocks noChangeAspect="1"/>
          </p:cNvPicPr>
          <p:nvPr userDrawn="1"/>
        </p:nvPicPr>
        <p:blipFill>
          <a:blip r:embed="rId2"/>
          <a:srcRect/>
          <a:stretch>
            <a:fillRect/>
          </a:stretch>
        </p:blipFill>
        <p:spPr bwMode="auto">
          <a:xfrm>
            <a:off x="838200" y="273050"/>
            <a:ext cx="1997075" cy="801688"/>
          </a:xfrm>
          <a:prstGeom prst="rect">
            <a:avLst/>
          </a:prstGeom>
          <a:noFill/>
          <a:ln w="9525">
            <a:noFill/>
            <a:miter lim="800000"/>
            <a:headEnd/>
            <a:tailEnd/>
          </a:ln>
        </p:spPr>
      </p:pic>
      <p:pic>
        <p:nvPicPr>
          <p:cNvPr id="16" name="Picture 35"/>
          <p:cNvPicPr>
            <a:picLocks noChangeAspect="1"/>
          </p:cNvPicPr>
          <p:nvPr userDrawn="1"/>
        </p:nvPicPr>
        <p:blipFill>
          <a:blip r:embed="rId3"/>
          <a:srcRect/>
          <a:stretch>
            <a:fillRect/>
          </a:stretch>
        </p:blipFill>
        <p:spPr bwMode="auto">
          <a:xfrm>
            <a:off x="7632700" y="104775"/>
            <a:ext cx="1471613" cy="949325"/>
          </a:xfrm>
          <a:prstGeom prst="rect">
            <a:avLst/>
          </a:prstGeom>
          <a:noFill/>
          <a:ln w="9525">
            <a:noFill/>
            <a:miter lim="800000"/>
            <a:headEnd/>
            <a:tailEnd/>
          </a:ln>
        </p:spPr>
      </p:pic>
      <p:pic>
        <p:nvPicPr>
          <p:cNvPr id="17" name="Picture 37"/>
          <p:cNvPicPr>
            <a:picLocks noChangeAspect="1"/>
          </p:cNvPicPr>
          <p:nvPr userDrawn="1"/>
        </p:nvPicPr>
        <p:blipFill>
          <a:blip r:embed="rId4"/>
          <a:srcRect/>
          <a:stretch>
            <a:fillRect/>
          </a:stretch>
        </p:blipFill>
        <p:spPr bwMode="auto">
          <a:xfrm>
            <a:off x="1836738" y="5254625"/>
            <a:ext cx="3414712" cy="1449388"/>
          </a:xfrm>
          <a:prstGeom prst="rect">
            <a:avLst/>
          </a:prstGeom>
          <a:noFill/>
          <a:ln w="9525">
            <a:noFill/>
            <a:miter lim="800000"/>
            <a:headEnd/>
            <a:tailEnd/>
          </a:ln>
        </p:spPr>
      </p:pic>
      <p:pic>
        <p:nvPicPr>
          <p:cNvPr id="18" name="Picture 38"/>
          <p:cNvPicPr>
            <a:picLocks noChangeAspect="1"/>
          </p:cNvPicPr>
          <p:nvPr userDrawn="1"/>
        </p:nvPicPr>
        <p:blipFill>
          <a:blip r:embed="rId5"/>
          <a:srcRect/>
          <a:stretch>
            <a:fillRect/>
          </a:stretch>
        </p:blipFill>
        <p:spPr bwMode="auto">
          <a:xfrm>
            <a:off x="5984875" y="5192713"/>
            <a:ext cx="2371725" cy="1676400"/>
          </a:xfrm>
          <a:prstGeom prst="rect">
            <a:avLst/>
          </a:prstGeom>
          <a:noFill/>
          <a:ln w="9525">
            <a:noFill/>
            <a:miter lim="800000"/>
            <a:headEnd/>
            <a:tailEnd/>
          </a:ln>
        </p:spPr>
      </p:pic>
      <p:pic>
        <p:nvPicPr>
          <p:cNvPr id="19" name="Picture 8"/>
          <p:cNvPicPr>
            <a:picLocks noChangeAspect="1"/>
          </p:cNvPicPr>
          <p:nvPr userDrawn="1"/>
        </p:nvPicPr>
        <p:blipFill>
          <a:blip r:embed="rId6"/>
          <a:srcRect/>
          <a:stretch>
            <a:fillRect/>
          </a:stretch>
        </p:blipFill>
        <p:spPr bwMode="auto">
          <a:xfrm>
            <a:off x="4094163" y="274638"/>
            <a:ext cx="1890712" cy="757237"/>
          </a:xfrm>
          <a:prstGeom prst="rect">
            <a:avLst/>
          </a:prstGeom>
          <a:noFill/>
          <a:ln w="9525">
            <a:noFill/>
            <a:miter lim="800000"/>
            <a:headEnd/>
            <a:tailEnd/>
          </a:ln>
        </p:spPr>
      </p:pic>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dirty="0"/>
              <a:t>Click to edit Master title style</a:t>
            </a:r>
          </a:p>
        </p:txBody>
      </p:sp>
      <p:sp>
        <p:nvSpPr>
          <p:cNvPr id="3" name="Subtitle 2"/>
          <p:cNvSpPr>
            <a:spLocks noGrp="1"/>
          </p:cNvSpPr>
          <p:nvPr>
            <p:ph type="subTitle" idx="1"/>
          </p:nvPr>
        </p:nvSpPr>
        <p:spPr>
          <a:xfrm>
            <a:off x="1507067" y="4050833"/>
            <a:ext cx="7766936" cy="1096899"/>
          </a:xfrm>
        </p:spPr>
        <p:txBody>
          <a:bodyPr/>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20" name="Date Placeholder 3"/>
          <p:cNvSpPr>
            <a:spLocks noGrp="1"/>
          </p:cNvSpPr>
          <p:nvPr>
            <p:ph type="dt" sz="half" idx="10"/>
          </p:nvPr>
        </p:nvSpPr>
        <p:spPr/>
        <p:txBody>
          <a:bodyPr/>
          <a:lstStyle>
            <a:lvl1pPr>
              <a:defRPr/>
            </a:lvl1pPr>
          </a:lstStyle>
          <a:p>
            <a:pPr>
              <a:defRPr/>
            </a:pPr>
            <a:fld id="{D271D1D1-35F7-45EC-98F1-5BDEAE9B7E99}" type="datetimeFigureOut">
              <a:rPr lang="en-US"/>
              <a:pPr>
                <a:defRPr/>
              </a:pPr>
              <a:t>5/22/2018</a:t>
            </a:fld>
            <a:endParaRPr lang="en-US" dirty="0"/>
          </a:p>
        </p:txBody>
      </p:sp>
      <p:sp>
        <p:nvSpPr>
          <p:cNvPr id="21" name="Footer Placeholder 4"/>
          <p:cNvSpPr>
            <a:spLocks noGrp="1"/>
          </p:cNvSpPr>
          <p:nvPr>
            <p:ph type="ftr" sz="quarter" idx="11"/>
          </p:nvPr>
        </p:nvSpPr>
        <p:spPr/>
        <p:txBody>
          <a:bodyPr/>
          <a:lstStyle>
            <a:lvl1pPr>
              <a:defRPr/>
            </a:lvl1pPr>
          </a:lstStyle>
          <a:p>
            <a:pPr>
              <a:defRPr/>
            </a:pPr>
            <a:endParaRPr lang="en-US"/>
          </a:p>
        </p:txBody>
      </p:sp>
      <p:sp>
        <p:nvSpPr>
          <p:cNvPr id="22" name="Slide Number Placeholder 5"/>
          <p:cNvSpPr>
            <a:spLocks noGrp="1"/>
          </p:cNvSpPr>
          <p:nvPr>
            <p:ph type="sldNum" sz="quarter" idx="12"/>
          </p:nvPr>
        </p:nvSpPr>
        <p:spPr/>
        <p:txBody>
          <a:bodyPr/>
          <a:lstStyle>
            <a:lvl1pPr>
              <a:defRPr/>
            </a:lvl1pPr>
          </a:lstStyle>
          <a:p>
            <a:pPr>
              <a:defRPr/>
            </a:pPr>
            <a:fld id="{9B58896C-1183-4473-9CE9-374CFD1EC0E9}" type="slidenum">
              <a:rPr lang="en-US"/>
              <a:pPr>
                <a:defRPr/>
              </a:pPr>
              <a:t>‹#›</a:t>
            </a:fld>
            <a:endParaRPr lang="en-US" dirty="0"/>
          </a:p>
        </p:txBody>
      </p:sp>
    </p:spTree>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258368EA-E8A1-4C08-BEE7-2F84941C5EEC}" type="datetimeFigureOut">
              <a:rPr lang="en-US"/>
              <a:pPr>
                <a:defRPr/>
              </a:pPr>
              <a:t>5/22/2018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77909C6-F116-4557-AB54-DE1FDE993ED1}"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TextBox 19"/>
          <p:cNvSpPr txBox="1"/>
          <p:nvPr/>
        </p:nvSpPr>
        <p:spPr>
          <a:xfrm>
            <a:off x="541338" y="790575"/>
            <a:ext cx="609600" cy="584200"/>
          </a:xfrm>
          <a:prstGeom prst="rect">
            <a:avLst/>
          </a:prstGeom>
        </p:spPr>
        <p:txBody>
          <a:bodyPr anchor="ctr"/>
          <a:lstStyle/>
          <a:p>
            <a:pPr fontAlgn="auto">
              <a:spcBef>
                <a:spcPts val="0"/>
              </a:spcBef>
              <a:spcAft>
                <a:spcPts val="0"/>
              </a:spcAft>
              <a:defRPr/>
            </a:pPr>
            <a:r>
              <a:rPr lang="en-US" sz="8000" dirty="0">
                <a:ln w="3175" cmpd="sng">
                  <a:noFill/>
                </a:ln>
                <a:solidFill>
                  <a:schemeClr val="accent1">
                    <a:lumMod val="60000"/>
                    <a:lumOff val="40000"/>
                  </a:schemeClr>
                </a:solidFill>
                <a:latin typeface="Arial"/>
                <a:cs typeface="+mn-cs"/>
              </a:rPr>
              <a:t>“</a:t>
            </a:r>
          </a:p>
        </p:txBody>
      </p:sp>
      <p:sp>
        <p:nvSpPr>
          <p:cNvPr id="6" name="TextBox 21"/>
          <p:cNvSpPr txBox="1"/>
          <p:nvPr/>
        </p:nvSpPr>
        <p:spPr>
          <a:xfrm>
            <a:off x="8893175" y="2886075"/>
            <a:ext cx="609600" cy="585788"/>
          </a:xfrm>
          <a:prstGeom prst="rect">
            <a:avLst/>
          </a:prstGeom>
        </p:spPr>
        <p:txBody>
          <a:bodyPr anchor="ctr"/>
          <a:lstStyle/>
          <a:p>
            <a:pPr fontAlgn="auto">
              <a:spcBef>
                <a:spcPts val="0"/>
              </a:spcBef>
              <a:spcAft>
                <a:spcPts val="0"/>
              </a:spcAft>
              <a:defRPr/>
            </a:pPr>
            <a:r>
              <a:rPr lang="en-US" sz="8000" dirty="0">
                <a:ln w="3175" cmpd="sng">
                  <a:noFill/>
                </a:ln>
                <a:solidFill>
                  <a:schemeClr val="accent1">
                    <a:lumMod val="60000"/>
                    <a:lumOff val="40000"/>
                  </a:schemeClr>
                </a:solidFill>
                <a:latin typeface="Arial"/>
                <a:cs typeface="+mn-cs"/>
              </a:rPr>
              <a:t>”</a:t>
            </a:r>
            <a:endParaRPr lang="en-US" dirty="0">
              <a:solidFill>
                <a:schemeClr val="accent1">
                  <a:lumMod val="60000"/>
                  <a:lumOff val="40000"/>
                </a:schemeClr>
              </a:solidFill>
              <a:latin typeface="Arial"/>
              <a:cs typeface="+mn-cs"/>
            </a:endParaRPr>
          </a:p>
        </p:txBody>
      </p:sp>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3"/>
          <p:cNvSpPr>
            <a:spLocks noGrp="1"/>
          </p:cNvSpPr>
          <p:nvPr>
            <p:ph type="dt" sz="half" idx="14"/>
          </p:nvPr>
        </p:nvSpPr>
        <p:spPr/>
        <p:txBody>
          <a:bodyPr/>
          <a:lstStyle>
            <a:lvl1pPr>
              <a:defRPr/>
            </a:lvl1pPr>
          </a:lstStyle>
          <a:p>
            <a:pPr>
              <a:defRPr/>
            </a:pPr>
            <a:fld id="{3ADD5811-C001-4AED-868E-0F400F9E1A49}" type="datetimeFigureOut">
              <a:rPr lang="en-US"/>
              <a:pPr>
                <a:defRPr/>
              </a:pPr>
              <a:t>5/22/2018</a:t>
            </a:fld>
            <a:endParaRPr lang="en-US" dirty="0"/>
          </a:p>
        </p:txBody>
      </p:sp>
      <p:sp>
        <p:nvSpPr>
          <p:cNvPr id="8" name="Footer Placeholder 4"/>
          <p:cNvSpPr>
            <a:spLocks noGrp="1"/>
          </p:cNvSpPr>
          <p:nvPr>
            <p:ph type="ftr" sz="quarter" idx="15"/>
          </p:nvPr>
        </p:nvSpPr>
        <p:spPr/>
        <p:txBody>
          <a:bodyPr/>
          <a:lstStyle>
            <a:lvl1pPr>
              <a:defRPr/>
            </a:lvl1pPr>
          </a:lstStyle>
          <a:p>
            <a:pPr>
              <a:defRPr/>
            </a:pPr>
            <a:endParaRPr lang="en-US"/>
          </a:p>
        </p:txBody>
      </p:sp>
      <p:sp>
        <p:nvSpPr>
          <p:cNvPr id="9" name="Slide Number Placeholder 5"/>
          <p:cNvSpPr>
            <a:spLocks noGrp="1"/>
          </p:cNvSpPr>
          <p:nvPr>
            <p:ph type="sldNum" sz="quarter" idx="16"/>
          </p:nvPr>
        </p:nvSpPr>
        <p:spPr/>
        <p:txBody>
          <a:bodyPr/>
          <a:lstStyle>
            <a:lvl1pPr>
              <a:defRPr/>
            </a:lvl1pPr>
          </a:lstStyle>
          <a:p>
            <a:pPr>
              <a:defRPr/>
            </a:pPr>
            <a:fld id="{4F007E38-F1DE-4159-872B-6C8AF47D8613}"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228A7137-713F-461D-8AF6-5B564211F3B7}" type="datetimeFigureOut">
              <a:rPr lang="en-US"/>
              <a:pPr>
                <a:defRPr/>
              </a:pPr>
              <a:t>5/22/2018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C916930-1F30-4A2A-8FDD-F73E636321E2}"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5" name="TextBox 23"/>
          <p:cNvSpPr txBox="1"/>
          <p:nvPr/>
        </p:nvSpPr>
        <p:spPr>
          <a:xfrm>
            <a:off x="541338" y="790575"/>
            <a:ext cx="609600" cy="584200"/>
          </a:xfrm>
          <a:prstGeom prst="rect">
            <a:avLst/>
          </a:prstGeom>
        </p:spPr>
        <p:txBody>
          <a:bodyPr anchor="ctr"/>
          <a:lstStyle/>
          <a:p>
            <a:pPr fontAlgn="auto">
              <a:spcBef>
                <a:spcPts val="0"/>
              </a:spcBef>
              <a:spcAft>
                <a:spcPts val="0"/>
              </a:spcAft>
              <a:defRPr/>
            </a:pPr>
            <a:r>
              <a:rPr lang="en-US" sz="8000" dirty="0">
                <a:ln w="3175" cmpd="sng">
                  <a:noFill/>
                </a:ln>
                <a:solidFill>
                  <a:schemeClr val="accent1">
                    <a:lumMod val="60000"/>
                    <a:lumOff val="40000"/>
                  </a:schemeClr>
                </a:solidFill>
                <a:latin typeface="Arial"/>
                <a:cs typeface="+mn-cs"/>
              </a:rPr>
              <a:t>“</a:t>
            </a:r>
          </a:p>
        </p:txBody>
      </p:sp>
      <p:sp>
        <p:nvSpPr>
          <p:cNvPr id="6" name="TextBox 24"/>
          <p:cNvSpPr txBox="1"/>
          <p:nvPr/>
        </p:nvSpPr>
        <p:spPr>
          <a:xfrm>
            <a:off x="8893175" y="2886075"/>
            <a:ext cx="609600" cy="585788"/>
          </a:xfrm>
          <a:prstGeom prst="rect">
            <a:avLst/>
          </a:prstGeom>
        </p:spPr>
        <p:txBody>
          <a:bodyPr anchor="ctr"/>
          <a:lstStyle/>
          <a:p>
            <a:pPr fontAlgn="auto">
              <a:spcBef>
                <a:spcPts val="0"/>
              </a:spcBef>
              <a:spcAft>
                <a:spcPts val="0"/>
              </a:spcAft>
              <a:defRPr/>
            </a:pPr>
            <a:r>
              <a:rPr lang="en-US" sz="8000" dirty="0">
                <a:ln w="3175" cmpd="sng">
                  <a:noFill/>
                </a:ln>
                <a:solidFill>
                  <a:schemeClr val="accent1">
                    <a:lumMod val="60000"/>
                    <a:lumOff val="40000"/>
                  </a:schemeClr>
                </a:solidFill>
                <a:latin typeface="Arial"/>
                <a:cs typeface="+mn-cs"/>
              </a:rPr>
              <a:t>”</a:t>
            </a:r>
          </a:p>
        </p:txBody>
      </p:sp>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3"/>
          <p:cNvSpPr>
            <a:spLocks noGrp="1"/>
          </p:cNvSpPr>
          <p:nvPr>
            <p:ph type="dt" sz="half" idx="14"/>
          </p:nvPr>
        </p:nvSpPr>
        <p:spPr/>
        <p:txBody>
          <a:bodyPr/>
          <a:lstStyle>
            <a:lvl1pPr>
              <a:defRPr/>
            </a:lvl1pPr>
          </a:lstStyle>
          <a:p>
            <a:pPr>
              <a:defRPr/>
            </a:pPr>
            <a:fld id="{DD6AA922-5265-4DF7-84C8-E10B2C92ABD6}" type="datetimeFigureOut">
              <a:rPr lang="en-US"/>
              <a:pPr>
                <a:defRPr/>
              </a:pPr>
              <a:t>5/22/2018</a:t>
            </a:fld>
            <a:endParaRPr lang="en-US" dirty="0"/>
          </a:p>
        </p:txBody>
      </p:sp>
      <p:sp>
        <p:nvSpPr>
          <p:cNvPr id="8" name="Footer Placeholder 4"/>
          <p:cNvSpPr>
            <a:spLocks noGrp="1"/>
          </p:cNvSpPr>
          <p:nvPr>
            <p:ph type="ftr" sz="quarter" idx="15"/>
          </p:nvPr>
        </p:nvSpPr>
        <p:spPr/>
        <p:txBody>
          <a:bodyPr/>
          <a:lstStyle>
            <a:lvl1pPr>
              <a:defRPr/>
            </a:lvl1pPr>
          </a:lstStyle>
          <a:p>
            <a:pPr>
              <a:defRPr/>
            </a:pPr>
            <a:endParaRPr lang="en-US"/>
          </a:p>
        </p:txBody>
      </p:sp>
      <p:sp>
        <p:nvSpPr>
          <p:cNvPr id="9" name="Slide Number Placeholder 5"/>
          <p:cNvSpPr>
            <a:spLocks noGrp="1"/>
          </p:cNvSpPr>
          <p:nvPr>
            <p:ph type="sldNum" sz="quarter" idx="16"/>
          </p:nvPr>
        </p:nvSpPr>
        <p:spPr/>
        <p:txBody>
          <a:bodyPr/>
          <a:lstStyle>
            <a:lvl1pPr>
              <a:defRPr/>
            </a:lvl1pPr>
          </a:lstStyle>
          <a:p>
            <a:pPr>
              <a:defRPr/>
            </a:pPr>
            <a:fld id="{A938AA85-3203-4167-BA08-7D7D8256C918}" type="slidenum">
              <a:rPr lang="en-US"/>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Date Placeholder 3"/>
          <p:cNvSpPr>
            <a:spLocks noGrp="1"/>
          </p:cNvSpPr>
          <p:nvPr>
            <p:ph type="dt" sz="half" idx="14"/>
          </p:nvPr>
        </p:nvSpPr>
        <p:spPr/>
        <p:txBody>
          <a:bodyPr/>
          <a:lstStyle>
            <a:lvl1pPr>
              <a:defRPr/>
            </a:lvl1pPr>
          </a:lstStyle>
          <a:p>
            <a:pPr>
              <a:defRPr/>
            </a:pPr>
            <a:fld id="{06564162-63F2-4FE7-806B-D67A497F6B33}" type="datetimeFigureOut">
              <a:rPr lang="en-US"/>
              <a:pPr>
                <a:defRPr/>
              </a:pPr>
              <a:t>5/22/2018</a:t>
            </a:fld>
            <a:endParaRPr lang="en-US" dirty="0"/>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Slide Number Placeholder 5"/>
          <p:cNvSpPr>
            <a:spLocks noGrp="1"/>
          </p:cNvSpPr>
          <p:nvPr>
            <p:ph type="sldNum" sz="quarter" idx="16"/>
          </p:nvPr>
        </p:nvSpPr>
        <p:spPr/>
        <p:txBody>
          <a:bodyPr/>
          <a:lstStyle>
            <a:lvl1pPr>
              <a:defRPr/>
            </a:lvl1pPr>
          </a:lstStyle>
          <a:p>
            <a:pPr>
              <a:defRPr/>
            </a:pPr>
            <a:fld id="{266DE724-8056-4BCC-9BA1-8ADF754E9AA1}" type="slidenum">
              <a:rPr lang="en-US"/>
              <a:pPr>
                <a:defRPr/>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E0223C0D-7679-410A-9372-BBB8E5FC9EB8}" type="datetimeFigureOut">
              <a:rPr lang="en-US"/>
              <a:pPr>
                <a:defRPr/>
              </a:pPr>
              <a:t>5/22/2018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C4BEC0B-D53F-4C00-B564-3A0638583653}" type="slidenum">
              <a:rPr lang="en-US"/>
              <a:pPr>
                <a:defRPr/>
              </a:pPr>
              <a:t>‹#›</a:t>
            </a:fld>
            <a:endParaRPr lang="en-US" dirty="0"/>
          </a:p>
        </p:txBody>
      </p:sp>
    </p:spTree>
  </p:cSld>
  <p:clrMapOvr>
    <a:masterClrMapping/>
  </p:clrMapOvr>
  <p:transition spd="slow">
    <p:wip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950B312C-2114-4072-9094-FC4A492064DD}" type="datetimeFigureOut">
              <a:rPr lang="en-US"/>
              <a:pPr>
                <a:defRPr/>
              </a:pPr>
              <a:t>5/22/2018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904FD64-5C0F-41F3-BA42-CF7B50A51307}" type="slidenum">
              <a:rPr lang="en-US"/>
              <a:pPr>
                <a:defRPr/>
              </a:pPr>
              <a:t>‹#›</a:t>
            </a:fld>
            <a:endParaRPr lang="en-US" dirty="0"/>
          </a:p>
        </p:txBody>
      </p:sp>
    </p:spTree>
  </p:cSld>
  <p:clrMapOvr>
    <a:masterClrMapping/>
  </p:clrMapOvr>
  <p:transition spd="slow">
    <p:wip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9"/>
          <p:cNvSpPr>
            <a:spLocks noGrp="1" noChangeArrowheads="1"/>
          </p:cNvSpPr>
          <p:nvPr>
            <p:ph type="dt" sz="half" idx="10"/>
          </p:nvPr>
        </p:nvSpPr>
        <p:spPr/>
        <p:txBody>
          <a:bodyPr/>
          <a:lstStyle>
            <a:lvl1pPr>
              <a:defRPr/>
            </a:lvl1pPr>
          </a:lstStyle>
          <a:p>
            <a:pPr>
              <a:defRPr/>
            </a:pPr>
            <a:endParaRPr lang="en-US" altLang="en-US"/>
          </a:p>
        </p:txBody>
      </p:sp>
      <p:sp>
        <p:nvSpPr>
          <p:cNvPr id="5" name="Rectangle 40"/>
          <p:cNvSpPr>
            <a:spLocks noGrp="1" noChangeArrowheads="1"/>
          </p:cNvSpPr>
          <p:nvPr>
            <p:ph type="ftr" sz="quarter" idx="11"/>
          </p:nvPr>
        </p:nvSpPr>
        <p:spPr/>
        <p:txBody>
          <a:bodyPr/>
          <a:lstStyle>
            <a:lvl1pPr>
              <a:defRPr/>
            </a:lvl1pPr>
          </a:lstStyle>
          <a:p>
            <a:pPr>
              <a:defRPr/>
            </a:pPr>
            <a:endParaRPr lang="en-US" altLang="en-US"/>
          </a:p>
        </p:txBody>
      </p:sp>
      <p:sp>
        <p:nvSpPr>
          <p:cNvPr id="6" name="Rectangle 41"/>
          <p:cNvSpPr>
            <a:spLocks noGrp="1" noChangeArrowheads="1"/>
          </p:cNvSpPr>
          <p:nvPr>
            <p:ph type="sldNum" sz="quarter" idx="12"/>
          </p:nvPr>
        </p:nvSpPr>
        <p:spPr/>
        <p:txBody>
          <a:bodyPr/>
          <a:lstStyle>
            <a:lvl1pPr>
              <a:defRPr/>
            </a:lvl1pPr>
          </a:lstStyle>
          <a:p>
            <a:pPr>
              <a:defRPr/>
            </a:pPr>
            <a:fld id="{995C432D-FDE3-4E66-908F-41D7D5FEF5AC}"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8E43126F-7922-497A-B0E9-2DB5ABFCED90}" type="datetimeFigureOut">
              <a:rPr lang="en-US"/>
              <a:pPr>
                <a:defRPr/>
              </a:pPr>
              <a:t>5/22/2018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656C287-2B9A-4363-8224-751B4CC111E7}" type="slidenum">
              <a:rPr lang="en-US"/>
              <a:pPr>
                <a:defRPr/>
              </a:pPr>
              <a:t>‹#›</a:t>
            </a:fld>
            <a:endParaRPr lang="en-US" dirty="0"/>
          </a:p>
        </p:txBody>
      </p:sp>
    </p:spTree>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E5FC4CD2-C778-4904-ADDD-97E64496C932}" type="datetimeFigureOut">
              <a:rPr lang="en-US"/>
              <a:pPr>
                <a:defRPr/>
              </a:pPr>
              <a:t>5/22/2018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4CB327A-08C7-43CF-A6FE-02EE5875278C}" type="slidenum">
              <a:rPr lang="en-US"/>
              <a:pPr>
                <a:defRPr/>
              </a:pPr>
              <a:t>‹#›</a:t>
            </a:fld>
            <a:endParaRPr lang="en-US" dirty="0"/>
          </a:p>
        </p:txBody>
      </p:sp>
    </p:spTree>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FCCD1897-7368-4CA8-9E3F-05C8EF71DB5E}" type="datetimeFigureOut">
              <a:rPr lang="en-US"/>
              <a:pPr>
                <a:defRPr/>
              </a:pPr>
              <a:t>5/22/2018</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3E2B04D-4378-4BDA-B7DC-D72904F6FE20}" type="slidenum">
              <a:rPr lang="en-US"/>
              <a:pPr>
                <a:defRPr/>
              </a:pPr>
              <a:t>‹#›</a:t>
            </a:fld>
            <a:endParaRPr lang="en-US" dirty="0"/>
          </a:p>
        </p:txBody>
      </p:sp>
    </p:spTree>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44AFF740-3A3A-4478-A3B8-B48AC673E0C4}" type="datetimeFigureOut">
              <a:rPr lang="en-US"/>
              <a:pPr>
                <a:defRPr/>
              </a:pPr>
              <a:t>5/22/2018</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815E381-79E7-4E0E-9D9D-683714DECC61}" type="slidenum">
              <a:rPr lang="en-US"/>
              <a:pPr>
                <a:defRPr/>
              </a:pPr>
              <a:t>‹#›</a:t>
            </a:fld>
            <a:endParaRPr lang="en-US" dirty="0"/>
          </a:p>
        </p:txBody>
      </p:sp>
    </p:spTree>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689597BE-275B-442F-AF43-DD84A5393C9F}" type="datetimeFigureOut">
              <a:rPr lang="en-US"/>
              <a:pPr>
                <a:defRPr/>
              </a:pPr>
              <a:t>5/22/2018</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15D6597-544B-4CA7-8E21-8EF93DCC2F3E}" type="slidenum">
              <a:rPr lang="en-US"/>
              <a:pPr>
                <a:defRPr/>
              </a:pPr>
              <a:t>‹#›</a:t>
            </a:fld>
            <a:endParaRPr lang="en-US" dirty="0"/>
          </a:p>
        </p:txBody>
      </p:sp>
    </p:spTree>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56E01AB-7D6C-440F-BB47-3A305C9DC34B}" type="datetimeFigureOut">
              <a:rPr lang="en-US"/>
              <a:pPr>
                <a:defRPr/>
              </a:pPr>
              <a:t>5/22/2018</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4203F52B-EB5C-4035-99A0-CDD7EFDAA38E}" type="slidenum">
              <a:rPr lang="en-US"/>
              <a:pPr>
                <a:defRPr/>
              </a:pPr>
              <a:t>‹#›</a:t>
            </a:fld>
            <a:endParaRPr lang="en-US" dirty="0"/>
          </a:p>
        </p:txBody>
      </p:sp>
    </p:spTree>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49C8AB7A-CBBA-4D1F-B809-F52761FBD04D}" type="datetimeFigureOut">
              <a:rPr lang="en-US"/>
              <a:pPr>
                <a:defRPr/>
              </a:pPr>
              <a:t>5/22/2018</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2116491-5EC7-4DAD-8336-AD2DC64ACEA2}" type="slidenum">
              <a:rPr lang="en-US"/>
              <a:pPr>
                <a:defRPr/>
              </a:pPr>
              <a:t>‹#›</a:t>
            </a:fld>
            <a:endParaRPr lang="en-US" dirty="0"/>
          </a:p>
        </p:txBody>
      </p:sp>
    </p:spTree>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B782E8F-BBE8-4613-B3CF-662458E48459}" type="datetimeFigureOut">
              <a:rPr lang="en-US"/>
              <a:pPr>
                <a:defRPr/>
              </a:pPr>
              <a:t>5/22/2018</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78B29FA-20D6-43BB-9E91-0AB6CE1D624C}" type="slidenum">
              <a:rPr lang="en-US"/>
              <a:pPr>
                <a:defRPr/>
              </a:pPr>
              <a:t>‹#›</a:t>
            </a:fld>
            <a:endParaRPr lang="en-US" dirty="0"/>
          </a:p>
        </p:txBody>
      </p:sp>
    </p:spTree>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26" name="Group 6"/>
          <p:cNvGrpSpPr>
            <a:grpSpLocks/>
          </p:cNvGrpSpPr>
          <p:nvPr/>
        </p:nvGrpSpPr>
        <p:grpSpPr bwMode="auto">
          <a:xfrm>
            <a:off x="0" y="-7938"/>
            <a:ext cx="12192000" cy="6865938"/>
            <a:chOff x="0" y="-8467"/>
            <a:chExt cx="12192000" cy="6866467"/>
          </a:xfrm>
        </p:grpSpPr>
        <p:cxnSp>
          <p:nvCxnSpPr>
            <p:cNvPr id="20" name="Straight Connector 19"/>
            <p:cNvCxnSpPr/>
            <p:nvPr/>
          </p:nvCxnSpPr>
          <p:spPr>
            <a:xfrm>
              <a:off x="9371013" y="-528"/>
              <a:ext cx="1219200" cy="6858528"/>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4738" y="3681168"/>
              <a:ext cx="4764087" cy="3176832"/>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2100" y="-8467"/>
              <a:ext cx="3006725"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2788" y="-8467"/>
              <a:ext cx="2589212"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863" y="3047706"/>
              <a:ext cx="3259137" cy="3810294"/>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5"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188" y="-8467"/>
              <a:ext cx="1290637"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9463" y="-8467"/>
              <a:ext cx="1249362"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138" y="3589086"/>
              <a:ext cx="1817687" cy="3268914"/>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2981"/>
              <a:ext cx="449263" cy="2845019"/>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27" name="Title Placeholder 1"/>
          <p:cNvSpPr>
            <a:spLocks noGrp="1"/>
          </p:cNvSpPr>
          <p:nvPr>
            <p:ph type="title"/>
          </p:nvPr>
        </p:nvSpPr>
        <p:spPr bwMode="auto">
          <a:xfrm>
            <a:off x="677863" y="609600"/>
            <a:ext cx="8596312" cy="1320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8" name="Text Placeholder 2"/>
          <p:cNvSpPr>
            <a:spLocks noGrp="1"/>
          </p:cNvSpPr>
          <p:nvPr>
            <p:ph type="body" idx="1"/>
          </p:nvPr>
        </p:nvSpPr>
        <p:spPr bwMode="auto">
          <a:xfrm>
            <a:off x="677863" y="2160588"/>
            <a:ext cx="8596312" cy="3881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7205663" y="6042025"/>
            <a:ext cx="911225" cy="365125"/>
          </a:xfrm>
          <a:prstGeom prst="rect">
            <a:avLst/>
          </a:prstGeom>
        </p:spPr>
        <p:txBody>
          <a:bodyPr vert="horz" lIns="91440" tIns="45720" rIns="91440" bIns="45720" rtlCol="0" anchor="ctr"/>
          <a:lstStyle>
            <a:lvl1pPr algn="r" fontAlgn="auto">
              <a:spcBef>
                <a:spcPts val="0"/>
              </a:spcBef>
              <a:spcAft>
                <a:spcPts val="0"/>
              </a:spcAft>
              <a:defRPr sz="900" smtClean="0">
                <a:solidFill>
                  <a:schemeClr val="tx1">
                    <a:tint val="75000"/>
                  </a:schemeClr>
                </a:solidFill>
                <a:latin typeface="+mn-lt"/>
                <a:cs typeface="+mn-cs"/>
              </a:defRPr>
            </a:lvl1pPr>
          </a:lstStyle>
          <a:p>
            <a:pPr>
              <a:defRPr/>
            </a:pPr>
            <a:fld id="{2901D1B5-13D5-40E2-AD89-63FB10488D4E}" type="datetimeFigureOut">
              <a:rPr lang="en-US"/>
              <a:pPr>
                <a:defRPr/>
              </a:pPr>
              <a:t>5/22/2018</a:t>
            </a:fld>
            <a:endParaRPr lang="en-US" dirty="0"/>
          </a:p>
        </p:txBody>
      </p:sp>
      <p:sp>
        <p:nvSpPr>
          <p:cNvPr id="5" name="Footer Placeholder 4"/>
          <p:cNvSpPr>
            <a:spLocks noGrp="1"/>
          </p:cNvSpPr>
          <p:nvPr>
            <p:ph type="ftr" sz="quarter" idx="3"/>
          </p:nvPr>
        </p:nvSpPr>
        <p:spPr>
          <a:xfrm>
            <a:off x="677863" y="6042025"/>
            <a:ext cx="6297612" cy="365125"/>
          </a:xfrm>
          <a:prstGeom prst="rect">
            <a:avLst/>
          </a:prstGeom>
        </p:spPr>
        <p:txBody>
          <a:bodyPr vert="horz" lIns="91440" tIns="45720" rIns="91440" bIns="45720" rtlCol="0" anchor="ctr"/>
          <a:lstStyle>
            <a:lvl1pPr algn="l" fontAlgn="auto">
              <a:spcBef>
                <a:spcPts val="0"/>
              </a:spcBef>
              <a:spcAft>
                <a:spcPts val="0"/>
              </a:spcAft>
              <a:defRPr sz="900" dirty="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589963" y="6042025"/>
            <a:ext cx="684212" cy="365125"/>
          </a:xfrm>
          <a:prstGeom prst="rect">
            <a:avLst/>
          </a:prstGeom>
        </p:spPr>
        <p:txBody>
          <a:bodyPr vert="horz" lIns="91440" tIns="45720" rIns="91440" bIns="45720" rtlCol="0" anchor="ctr"/>
          <a:lstStyle>
            <a:lvl1pPr algn="r" fontAlgn="auto">
              <a:spcBef>
                <a:spcPts val="0"/>
              </a:spcBef>
              <a:spcAft>
                <a:spcPts val="0"/>
              </a:spcAft>
              <a:defRPr sz="900" smtClean="0">
                <a:solidFill>
                  <a:schemeClr val="accent1"/>
                </a:solidFill>
                <a:latin typeface="+mn-lt"/>
                <a:cs typeface="+mn-cs"/>
              </a:defRPr>
            </a:lvl1pPr>
          </a:lstStyle>
          <a:p>
            <a:pPr>
              <a:defRPr/>
            </a:pPr>
            <a:fld id="{D09B268D-CC88-41B9-A000-6E4B78692169}"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93" r:id="rId1"/>
    <p:sldLayoutId id="2147483792" r:id="rId2"/>
    <p:sldLayoutId id="2147483791" r:id="rId3"/>
    <p:sldLayoutId id="2147483790" r:id="rId4"/>
    <p:sldLayoutId id="2147483789" r:id="rId5"/>
    <p:sldLayoutId id="2147483788" r:id="rId6"/>
    <p:sldLayoutId id="2147483787" r:id="rId7"/>
    <p:sldLayoutId id="2147483786" r:id="rId8"/>
    <p:sldLayoutId id="2147483785" r:id="rId9"/>
    <p:sldLayoutId id="2147483784" r:id="rId10"/>
    <p:sldLayoutId id="2147483794" r:id="rId11"/>
    <p:sldLayoutId id="2147483783" r:id="rId12"/>
    <p:sldLayoutId id="2147483795" r:id="rId13"/>
    <p:sldLayoutId id="2147483782" r:id="rId14"/>
    <p:sldLayoutId id="2147483781" r:id="rId15"/>
    <p:sldLayoutId id="2147483780" r:id="rId16"/>
    <p:sldLayoutId id="2147483796" r:id="rId17"/>
  </p:sldLayoutIdLst>
  <p:transition spd="slow">
    <p:wipe/>
  </p:transition>
  <p:txStyles>
    <p:titleStyle>
      <a:lvl1pPr algn="l" defTabSz="457200" rtl="0" fontAlgn="base">
        <a:spcBef>
          <a:spcPct val="0"/>
        </a:spcBef>
        <a:spcAft>
          <a:spcPct val="0"/>
        </a:spcAft>
        <a:defRPr sz="3600" kern="1200">
          <a:solidFill>
            <a:schemeClr val="accent1"/>
          </a:solidFill>
          <a:latin typeface="+mj-lt"/>
          <a:ea typeface="+mj-ea"/>
          <a:cs typeface="+mj-cs"/>
        </a:defRPr>
      </a:lvl1pPr>
      <a:lvl2pPr algn="l" defTabSz="457200" rtl="0" fontAlgn="base">
        <a:spcBef>
          <a:spcPct val="0"/>
        </a:spcBef>
        <a:spcAft>
          <a:spcPct val="0"/>
        </a:spcAft>
        <a:defRPr sz="3600">
          <a:solidFill>
            <a:schemeClr val="accent1"/>
          </a:solidFill>
          <a:latin typeface="Trebuchet MS" pitchFamily="34" charset="0"/>
        </a:defRPr>
      </a:lvl2pPr>
      <a:lvl3pPr algn="l" defTabSz="457200" rtl="0" fontAlgn="base">
        <a:spcBef>
          <a:spcPct val="0"/>
        </a:spcBef>
        <a:spcAft>
          <a:spcPct val="0"/>
        </a:spcAft>
        <a:defRPr sz="3600">
          <a:solidFill>
            <a:schemeClr val="accent1"/>
          </a:solidFill>
          <a:latin typeface="Trebuchet MS" pitchFamily="34" charset="0"/>
        </a:defRPr>
      </a:lvl3pPr>
      <a:lvl4pPr algn="l" defTabSz="457200" rtl="0" fontAlgn="base">
        <a:spcBef>
          <a:spcPct val="0"/>
        </a:spcBef>
        <a:spcAft>
          <a:spcPct val="0"/>
        </a:spcAft>
        <a:defRPr sz="3600">
          <a:solidFill>
            <a:schemeClr val="accent1"/>
          </a:solidFill>
          <a:latin typeface="Trebuchet MS" pitchFamily="34" charset="0"/>
        </a:defRPr>
      </a:lvl4pPr>
      <a:lvl5pPr algn="l" defTabSz="457200" rtl="0" fontAlgn="base">
        <a:spcBef>
          <a:spcPct val="0"/>
        </a:spcBef>
        <a:spcAft>
          <a:spcPct val="0"/>
        </a:spcAft>
        <a:defRPr sz="3600">
          <a:solidFill>
            <a:schemeClr val="accent1"/>
          </a:solidFill>
          <a:latin typeface="Trebuchet MS"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наслов 2"/>
          <p:cNvSpPr>
            <a:spLocks noGrp="1"/>
          </p:cNvSpPr>
          <p:nvPr>
            <p:ph type="subTitle" idx="1"/>
          </p:nvPr>
        </p:nvSpPr>
        <p:spPr>
          <a:xfrm rot="10800000" flipV="1">
            <a:off x="1981200" y="4267200"/>
            <a:ext cx="8305800" cy="609600"/>
          </a:xfrm>
        </p:spPr>
        <p:txBody>
          <a:bodyPr rtlCol="0">
            <a:normAutofit fontScale="62500" lnSpcReduction="20000"/>
          </a:bodyPr>
          <a:lstStyle/>
          <a:p>
            <a:pPr fontAlgn="auto">
              <a:spcAft>
                <a:spcPts val="0"/>
              </a:spcAft>
              <a:buFont typeface="Wingdings 3" charset="2"/>
              <a:buNone/>
              <a:defRPr/>
            </a:pPr>
            <a:r>
              <a:rPr lang="sr-Cyrl-RS" sz="2400" b="1" i="1" dirty="0">
                <a:solidFill>
                  <a:schemeClr val="accent1">
                    <a:lumMod val="75000"/>
                  </a:schemeClr>
                </a:solidFill>
                <a:latin typeface="Times New Roman" pitchFamily="18" charset="0"/>
                <a:cs typeface="Times New Roman" pitchFamily="18" charset="0"/>
              </a:rPr>
              <a:t>Јасминка Обућина </a:t>
            </a:r>
          </a:p>
          <a:p>
            <a:pPr fontAlgn="auto">
              <a:spcAft>
                <a:spcPts val="0"/>
              </a:spcAft>
              <a:buFont typeface="Wingdings 3" charset="2"/>
              <a:buNone/>
              <a:defRPr/>
            </a:pPr>
            <a:r>
              <a:rPr lang="sr-Cyrl-RS" sz="2400" b="1" i="1" dirty="0">
                <a:solidFill>
                  <a:schemeClr val="accent1">
                    <a:lumMod val="75000"/>
                  </a:schemeClr>
                </a:solidFill>
                <a:latin typeface="Times New Roman" pitchFamily="18" charset="0"/>
                <a:cs typeface="Times New Roman" pitchFamily="18" charset="0"/>
              </a:rPr>
              <a:t>Председник</a:t>
            </a:r>
            <a:r>
              <a:rPr lang="sr-Latn-RS" sz="2400" b="1" i="1" dirty="0">
                <a:solidFill>
                  <a:schemeClr val="accent1">
                    <a:lumMod val="75000"/>
                  </a:schemeClr>
                </a:solidFill>
                <a:latin typeface="Times New Roman" pitchFamily="18" charset="0"/>
                <a:cs typeface="Times New Roman" pitchFamily="18" charset="0"/>
              </a:rPr>
              <a:t> </a:t>
            </a:r>
            <a:r>
              <a:rPr lang="sr-Cyrl-RS" sz="2400" b="1" i="1" dirty="0">
                <a:solidFill>
                  <a:schemeClr val="accent1">
                    <a:lumMod val="75000"/>
                  </a:schemeClr>
                </a:solidFill>
                <a:latin typeface="Times New Roman" pitchFamily="18" charset="0"/>
                <a:cs typeface="Times New Roman" pitchFamily="18" charset="0"/>
              </a:rPr>
              <a:t>Привредног апелационог суда</a:t>
            </a:r>
            <a:endParaRPr lang="sr-Latn-CS" sz="2400" b="1" i="1" dirty="0">
              <a:solidFill>
                <a:schemeClr val="accent1">
                  <a:lumMod val="75000"/>
                </a:schemeClr>
              </a:solidFill>
              <a:latin typeface="Times New Roman" pitchFamily="18" charset="0"/>
              <a:cs typeface="Times New Roman" pitchFamily="18" charset="0"/>
            </a:endParaRPr>
          </a:p>
        </p:txBody>
      </p:sp>
      <p:sp>
        <p:nvSpPr>
          <p:cNvPr id="2" name="Наслов 1"/>
          <p:cNvSpPr>
            <a:spLocks noGrp="1"/>
          </p:cNvSpPr>
          <p:nvPr>
            <p:ph type="ctrTitle"/>
          </p:nvPr>
        </p:nvSpPr>
        <p:spPr>
          <a:xfrm>
            <a:off x="1506538" y="2405063"/>
            <a:ext cx="7767637" cy="1646237"/>
          </a:xfrm>
        </p:spPr>
        <p:txBody>
          <a:bodyPr rtlCol="0"/>
          <a:lstStyle/>
          <a:p>
            <a:pPr fontAlgn="auto">
              <a:spcAft>
                <a:spcPts val="0"/>
              </a:spcAft>
              <a:defRPr/>
            </a:pPr>
            <a:r>
              <a:rPr lang="sr-Cyrl-RS" altLang="en-US" sz="3600" b="1" kern="0" dirty="0">
                <a:solidFill>
                  <a:schemeClr val="accent1">
                    <a:lumMod val="75000"/>
                  </a:schemeClr>
                </a:solidFill>
                <a:latin typeface="Times New Roman" panose="02020603050405020304" pitchFamily="18" charset="0"/>
                <a:cs typeface="Times New Roman" panose="02020603050405020304" pitchFamily="18" charset="0"/>
              </a:rPr>
              <a:t>ПРЕДСТАВЉАЊЕ</a:t>
            </a:r>
            <a:br>
              <a:rPr lang="sr-Cyrl-RS" altLang="en-US" sz="3600" b="1" kern="0" dirty="0">
                <a:solidFill>
                  <a:schemeClr val="accent1">
                    <a:lumMod val="75000"/>
                  </a:schemeClr>
                </a:solidFill>
                <a:latin typeface="Times New Roman" panose="02020603050405020304" pitchFamily="18" charset="0"/>
                <a:cs typeface="Times New Roman" panose="02020603050405020304" pitchFamily="18" charset="0"/>
              </a:rPr>
            </a:br>
            <a:r>
              <a:rPr lang="sr-Cyrl-RS" altLang="en-US" sz="3600" b="1" kern="0" dirty="0">
                <a:solidFill>
                  <a:schemeClr val="accent1">
                    <a:lumMod val="75000"/>
                  </a:schemeClr>
                </a:solidFill>
                <a:latin typeface="Times New Roman" panose="02020603050405020304" pitchFamily="18" charset="0"/>
                <a:cs typeface="Times New Roman" panose="02020603050405020304" pitchFamily="18" charset="0"/>
              </a:rPr>
              <a:t>ИЗМЕНА ЗАКОНА О СТЕЧАЈУ</a:t>
            </a:r>
            <a:endParaRPr lang="sr-Latn-CS" b="1" dirty="0">
              <a:solidFill>
                <a:schemeClr val="accent1">
                  <a:lumMod val="75000"/>
                </a:schemeClr>
              </a:solidFill>
              <a:latin typeface="Times New Roman" pitchFamily="18" charset="0"/>
              <a:cs typeface="Times New Roman" pitchFamily="18" charset="0"/>
            </a:endParaRPr>
          </a:p>
        </p:txBody>
      </p:sp>
    </p:spTree>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554038" y="1192213"/>
            <a:ext cx="8229600" cy="5516562"/>
          </a:xfrm>
        </p:spPr>
        <p:txBody>
          <a:bodyPr rtlCol="0">
            <a:normAutofit/>
          </a:bodyPr>
          <a:lstStyle/>
          <a:p>
            <a:pPr algn="just" fontAlgn="auto">
              <a:lnSpc>
                <a:spcPct val="90000"/>
              </a:lnSpc>
              <a:spcAft>
                <a:spcPts val="0"/>
              </a:spcAft>
              <a:buFont typeface="Wingdings 3" charset="2"/>
              <a:buChar char=""/>
              <a:defRPr/>
            </a:pP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Стечајни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управник</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мора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претходно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прибави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сагласност</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разлучних,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односно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заложних</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поверилаца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и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то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у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случају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a:t>
            </a:r>
            <a:endParaRPr lang="sr-Cyrl-ME" altLang="en-US" sz="2400" dirty="0">
              <a:solidFill>
                <a:schemeClr val="accent1">
                  <a:lumMod val="75000"/>
                </a:schemeClr>
              </a:solidFill>
              <a:latin typeface="Times New Roman" panose="02020603050405020304" pitchFamily="18" charset="0"/>
              <a:cs typeface="Times New Roman" panose="02020603050405020304" pitchFamily="18" charset="0"/>
            </a:endParaRPr>
          </a:p>
          <a:p>
            <a:pPr algn="just" fontAlgn="auto">
              <a:lnSpc>
                <a:spcPct val="90000"/>
              </a:lnSpc>
              <a:spcAft>
                <a:spcPts val="0"/>
              </a:spcAft>
              <a:buFont typeface="Wingdings 3" charset="2"/>
              <a:buChar char=""/>
              <a:defRPr/>
            </a:pPr>
            <a:endParaRPr lang="en-GB" altLang="en-US" sz="2400" dirty="0">
              <a:solidFill>
                <a:schemeClr val="accent1">
                  <a:lumMod val="75000"/>
                </a:schemeClr>
              </a:solidFill>
              <a:latin typeface="Times New Roman" panose="02020603050405020304" pitchFamily="18" charset="0"/>
              <a:cs typeface="Times New Roman" panose="02020603050405020304" pitchFamily="18" charset="0"/>
            </a:endParaRPr>
          </a:p>
          <a:p>
            <a:pPr marL="0" indent="0" algn="just" fontAlgn="auto">
              <a:lnSpc>
                <a:spcPct val="90000"/>
              </a:lnSpc>
              <a:spcAft>
                <a:spcPts val="0"/>
              </a:spcAft>
              <a:buFont typeface="Wingdings 3" charset="2"/>
              <a:buNone/>
              <a:defRPr/>
            </a:pPr>
            <a:r>
              <a:rPr lang="sr-Cyrl-RS"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1)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када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предложена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купопродајна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цена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или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њен</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одговарајући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део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не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покрива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износ</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његовог</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целокупног</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потраживања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и </a:t>
            </a:r>
            <a:endParaRPr lang="sr-Cyrl-ME" altLang="en-US" sz="2400" dirty="0">
              <a:solidFill>
                <a:schemeClr val="accent1">
                  <a:lumMod val="75000"/>
                </a:schemeClr>
              </a:solidFill>
              <a:latin typeface="Times New Roman" panose="02020603050405020304" pitchFamily="18" charset="0"/>
              <a:cs typeface="Times New Roman" panose="02020603050405020304" pitchFamily="18" charset="0"/>
            </a:endParaRPr>
          </a:p>
          <a:p>
            <a:pPr algn="just" fontAlgn="auto">
              <a:lnSpc>
                <a:spcPct val="90000"/>
              </a:lnSpc>
              <a:spcAft>
                <a:spcPts val="0"/>
              </a:spcAft>
              <a:buFont typeface="Wingdings 3" charset="2"/>
              <a:buChar char=""/>
              <a:defRPr/>
            </a:pPr>
            <a:endParaRPr lang="en-GB" altLang="en-US" sz="2400" dirty="0">
              <a:solidFill>
                <a:schemeClr val="accent1">
                  <a:lumMod val="75000"/>
                </a:schemeClr>
              </a:solidFill>
              <a:latin typeface="Times New Roman" panose="02020603050405020304" pitchFamily="18" charset="0"/>
              <a:cs typeface="Times New Roman" panose="02020603050405020304" pitchFamily="18" charset="0"/>
            </a:endParaRPr>
          </a:p>
          <a:p>
            <a:pPr marL="0" indent="0" algn="just" fontAlgn="auto">
              <a:lnSpc>
                <a:spcPct val="90000"/>
              </a:lnSpc>
              <a:spcAft>
                <a:spcPts val="0"/>
              </a:spcAft>
              <a:buFont typeface="Wingdings 3" charset="2"/>
              <a:buNone/>
              <a:defRPr/>
            </a:pPr>
            <a:r>
              <a:rPr lang="sr-Cyrl-RS"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2)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ако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претходно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није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покушана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продаја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јавним</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надметањем</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или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јавним</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прикупљањем</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понуда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a:t>
            </a:r>
            <a:endParaRPr lang="en-US" altLang="en-US" sz="2400" dirty="0">
              <a:solidFill>
                <a:schemeClr val="accent1">
                  <a:lumMod val="75000"/>
                </a:schemeClr>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Rectangle 3"/>
          <p:cNvSpPr>
            <a:spLocks noGrp="1" noChangeArrowheads="1"/>
          </p:cNvSpPr>
          <p:nvPr>
            <p:ph type="body" idx="1"/>
          </p:nvPr>
        </p:nvSpPr>
        <p:spPr>
          <a:xfrm>
            <a:off x="639763" y="528638"/>
            <a:ext cx="8229600" cy="5668962"/>
          </a:xfrm>
        </p:spPr>
        <p:txBody>
          <a:bodyPr/>
          <a:lstStyle/>
          <a:p>
            <a:pPr algn="just">
              <a:lnSpc>
                <a:spcPct val="80000"/>
              </a:lnSpc>
            </a:pPr>
            <a:r>
              <a:rPr lang="en-GB" altLang="en-US" sz="2400" smtClean="0">
                <a:solidFill>
                  <a:srgbClr val="1482AC"/>
                </a:solidFill>
                <a:latin typeface="Times New Roman" pitchFamily="18" charset="0"/>
                <a:cs typeface="Times New Roman" pitchFamily="18" charset="0"/>
              </a:rPr>
              <a:t>Oвлашћено стручно лице у својству проценитеља са лиценцом постоји само у случају процене вредности непокретности. </a:t>
            </a:r>
          </a:p>
          <a:p>
            <a:pPr algn="just">
              <a:lnSpc>
                <a:spcPct val="80000"/>
              </a:lnSpc>
            </a:pPr>
            <a:r>
              <a:rPr lang="en-GB" altLang="en-US" sz="2400" smtClean="0">
                <a:solidFill>
                  <a:srgbClr val="1482AC"/>
                </a:solidFill>
                <a:latin typeface="Times New Roman" pitchFamily="18" charset="0"/>
                <a:cs typeface="Times New Roman" pitchFamily="18" charset="0"/>
              </a:rPr>
              <a:t>Закон о проценитељима вредности непокретности </a:t>
            </a:r>
            <a:r>
              <a:rPr lang="en-GB" altLang="en-US" sz="2400" i="1" smtClean="0">
                <a:solidFill>
                  <a:srgbClr val="1482AC"/>
                </a:solidFill>
                <a:latin typeface="Times New Roman" pitchFamily="18" charset="0"/>
                <a:cs typeface="Times New Roman" pitchFamily="18" charset="0"/>
              </a:rPr>
              <a:t>(„Службени гласник РС“, бр. 108/16 и 113/17- др. закон)</a:t>
            </a:r>
            <a:r>
              <a:rPr lang="en-GB" altLang="en-US" sz="2400" smtClean="0">
                <a:solidFill>
                  <a:srgbClr val="1482AC"/>
                </a:solidFill>
                <a:latin typeface="Times New Roman" pitchFamily="18" charset="0"/>
                <a:cs typeface="Times New Roman" pitchFamily="18" charset="0"/>
              </a:rPr>
              <a:t>. </a:t>
            </a:r>
          </a:p>
          <a:p>
            <a:pPr algn="just">
              <a:lnSpc>
                <a:spcPct val="80000"/>
              </a:lnSpc>
            </a:pPr>
            <a:r>
              <a:rPr lang="en-GB" altLang="en-US" sz="2400" smtClean="0">
                <a:solidFill>
                  <a:srgbClr val="1482AC"/>
                </a:solidFill>
                <a:latin typeface="Times New Roman" pitchFamily="18" charset="0"/>
                <a:cs typeface="Times New Roman" pitchFamily="18" charset="0"/>
              </a:rPr>
              <a:t>Законом су уређени услови и начини вршења процене вредности непокретности од стране лиценцираних проценитеља, стручна оспособљеност лица и услови за добијање лиценце за вршење процене вредности непокретности, обавезност процене вредности непокретности у складу са тим законом, надзор над вршењем процене вредности непокретности, провера рада лиценцираних проценитеља, дисциплинска одговорност, оснивање надлежности стручног одбора, акредитована удружења проценитеља, као и друга питања у вези са вршењем процене вредности непокретности од стране лиценцираних проценитеља.</a:t>
            </a:r>
            <a:endParaRPr lang="en-US" altLang="en-US" sz="2400" smtClean="0">
              <a:solidFill>
                <a:srgbClr val="1482AC"/>
              </a:solidFill>
              <a:latin typeface="Times New Roman" pitchFamily="18" charset="0"/>
              <a:cs typeface="Times New Roman" pitchFamily="18" charset="0"/>
            </a:endParaRP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Rectangle 3"/>
          <p:cNvSpPr>
            <a:spLocks noGrp="1" noChangeArrowheads="1"/>
          </p:cNvSpPr>
          <p:nvPr>
            <p:ph type="body" idx="1"/>
          </p:nvPr>
        </p:nvSpPr>
        <p:spPr>
          <a:xfrm>
            <a:off x="722313" y="581025"/>
            <a:ext cx="8229600" cy="5592763"/>
          </a:xfrm>
        </p:spPr>
        <p:txBody>
          <a:bodyPr/>
          <a:lstStyle/>
          <a:p>
            <a:pPr algn="just">
              <a:lnSpc>
                <a:spcPct val="80000"/>
              </a:lnSpc>
            </a:pPr>
            <a:endParaRPr lang="en-US" altLang="en-US" sz="2400" smtClean="0">
              <a:solidFill>
                <a:srgbClr val="1482AC"/>
              </a:solidFill>
              <a:latin typeface="Times New Roman" pitchFamily="18" charset="0"/>
              <a:cs typeface="Times New Roman" pitchFamily="18" charset="0"/>
            </a:endParaRPr>
          </a:p>
          <a:p>
            <a:pPr algn="just">
              <a:lnSpc>
                <a:spcPct val="80000"/>
              </a:lnSpc>
            </a:pPr>
            <a:r>
              <a:rPr lang="ru-RU" altLang="en-US" sz="2400" smtClean="0">
                <a:solidFill>
                  <a:srgbClr val="1482AC"/>
                </a:solidFill>
                <a:latin typeface="Times New Roman" pitchFamily="18" charset="0"/>
                <a:cs typeface="Times New Roman" pitchFamily="18" charset="0"/>
              </a:rPr>
              <a:t>Према члану 2. став 1. тачка 1. овог Закона под непокретностима се подразумева:</a:t>
            </a:r>
            <a:endParaRPr lang="en-US" altLang="en-US" sz="2400" smtClean="0">
              <a:solidFill>
                <a:srgbClr val="1482AC"/>
              </a:solidFill>
              <a:latin typeface="Times New Roman" pitchFamily="18" charset="0"/>
              <a:cs typeface="Times New Roman" pitchFamily="18" charset="0"/>
            </a:endParaRPr>
          </a:p>
          <a:p>
            <a:pPr algn="just">
              <a:lnSpc>
                <a:spcPct val="80000"/>
              </a:lnSpc>
            </a:pPr>
            <a:endParaRPr lang="ru-RU" altLang="en-US" sz="2400" smtClean="0">
              <a:solidFill>
                <a:srgbClr val="1482AC"/>
              </a:solidFill>
              <a:latin typeface="Times New Roman" pitchFamily="18" charset="0"/>
              <a:cs typeface="Times New Roman" pitchFamily="18" charset="0"/>
            </a:endParaRPr>
          </a:p>
          <a:p>
            <a:pPr algn="just">
              <a:lnSpc>
                <a:spcPct val="80000"/>
              </a:lnSpc>
            </a:pPr>
            <a:r>
              <a:rPr lang="ru-RU" altLang="en-US" sz="2400" smtClean="0">
                <a:solidFill>
                  <a:srgbClr val="1482AC"/>
                </a:solidFill>
                <a:latin typeface="Times New Roman" pitchFamily="18" charset="0"/>
                <a:cs typeface="Times New Roman" pitchFamily="18" charset="0"/>
              </a:rPr>
              <a:t>-земљиште, било пољопривредно, грађевинско, шуме или пак шумско земљиште, зграде и то: пословне, стамбене, комерцијалне, било која комбинација тих врста зграда и сл., као и други грађевински објекти и посебни делови зграда (станови, пословне просторије, гараже и гаражна места и др.) на којима може постојати засебно право својине. одредбом члана 3. наведеног Закона одређена је и примена закона, тако да је ставом 1. тачком 2. прописано да се овај закон примењује на утврђивање вредности непокретности у поступку стечаја, у складу са законом којим се уређује стечај. </a:t>
            </a: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5" name="Rectangle 3"/>
          <p:cNvSpPr>
            <a:spLocks noGrp="1" noChangeArrowheads="1"/>
          </p:cNvSpPr>
          <p:nvPr>
            <p:ph type="body" idx="1"/>
          </p:nvPr>
        </p:nvSpPr>
        <p:spPr>
          <a:xfrm>
            <a:off x="804863" y="557213"/>
            <a:ext cx="8229600" cy="5592762"/>
          </a:xfrm>
        </p:spPr>
        <p:txBody>
          <a:bodyPr/>
          <a:lstStyle/>
          <a:p>
            <a:pPr algn="just"/>
            <a:r>
              <a:rPr lang="ru-RU" altLang="en-US" sz="2400" smtClean="0">
                <a:solidFill>
                  <a:srgbClr val="1482AC"/>
                </a:solidFill>
                <a:latin typeface="Times New Roman" pitchFamily="18" charset="0"/>
                <a:cs typeface="Times New Roman" pitchFamily="18" charset="0"/>
              </a:rPr>
              <a:t>Послов</a:t>
            </a:r>
            <a:r>
              <a:rPr lang="en-US" altLang="en-US" sz="2400" smtClean="0">
                <a:solidFill>
                  <a:srgbClr val="1482AC"/>
                </a:solidFill>
                <a:latin typeface="Times New Roman" pitchFamily="18" charset="0"/>
                <a:cs typeface="Times New Roman" pitchFamily="18" charset="0"/>
              </a:rPr>
              <a:t>e</a:t>
            </a:r>
            <a:r>
              <a:rPr lang="ru-RU" altLang="en-US" sz="2400" smtClean="0">
                <a:solidFill>
                  <a:srgbClr val="1482AC"/>
                </a:solidFill>
                <a:latin typeface="Times New Roman" pitchFamily="18" charset="0"/>
                <a:cs typeface="Times New Roman" pitchFamily="18" charset="0"/>
              </a:rPr>
              <a:t> вршења процене вредности непокретности обавља лиценцирани проценитељ, а што је прописано чланом 4. наведеног Закона. </a:t>
            </a:r>
          </a:p>
          <a:p>
            <a:pPr algn="just"/>
            <a:r>
              <a:rPr lang="ru-RU" altLang="en-US" sz="2400" smtClean="0">
                <a:solidFill>
                  <a:srgbClr val="1482AC"/>
                </a:solidFill>
                <a:latin typeface="Times New Roman" pitchFamily="18" charset="0"/>
                <a:cs typeface="Times New Roman" pitchFamily="18" charset="0"/>
              </a:rPr>
              <a:t>Битна је и одредба члана 41. из разлога што је истом прописано да министарство води именик лиценцираних проценитеља.</a:t>
            </a:r>
          </a:p>
          <a:p>
            <a:pPr algn="just"/>
            <a:r>
              <a:rPr lang="ru-RU" altLang="en-US" sz="2400" smtClean="0">
                <a:solidFill>
                  <a:srgbClr val="1482AC"/>
                </a:solidFill>
                <a:latin typeface="Times New Roman" pitchFamily="18" charset="0"/>
                <a:cs typeface="Times New Roman" pitchFamily="18" charset="0"/>
              </a:rPr>
              <a:t>Под министарством се подразумева министарство надлежно за послове финансија. </a:t>
            </a:r>
          </a:p>
          <a:p>
            <a:pPr algn="just"/>
            <a:r>
              <a:rPr lang="ru-RU" altLang="en-US" sz="2400" smtClean="0">
                <a:solidFill>
                  <a:srgbClr val="1482AC"/>
                </a:solidFill>
                <a:latin typeface="Times New Roman" pitchFamily="18" charset="0"/>
                <a:cs typeface="Times New Roman" pitchFamily="18" charset="0"/>
              </a:rPr>
              <a:t>Лиценца за вршење процене вредности непокретности је јавна исправа, коју издаје надлежно министарство, односно министарство надлежно за послове финансија.</a:t>
            </a:r>
            <a:endParaRPr lang="en-US" altLang="en-US" sz="2400" smtClean="0">
              <a:solidFill>
                <a:srgbClr val="1482AC"/>
              </a:solidFill>
              <a:latin typeface="Times New Roman" pitchFamily="18" charset="0"/>
              <a:cs typeface="Times New Roman" pitchFamily="18" charset="0"/>
            </a:endParaRPr>
          </a:p>
          <a:p>
            <a:pPr algn="just"/>
            <a:endParaRPr lang="en-US" altLang="en-US" sz="2400" smtClean="0">
              <a:solidFill>
                <a:srgbClr val="1482AC"/>
              </a:solidFill>
              <a:latin typeface="Times New Roman" pitchFamily="18" charset="0"/>
              <a:cs typeface="Times New Roman" pitchFamily="18" charset="0"/>
            </a:endParaRP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9" name="Rectangle 3"/>
          <p:cNvSpPr>
            <a:spLocks noGrp="1" noChangeArrowheads="1"/>
          </p:cNvSpPr>
          <p:nvPr>
            <p:ph type="body" idx="1"/>
          </p:nvPr>
        </p:nvSpPr>
        <p:spPr>
          <a:xfrm>
            <a:off x="781050" y="498475"/>
            <a:ext cx="8229600" cy="5592763"/>
          </a:xfrm>
        </p:spPr>
        <p:txBody>
          <a:bodyPr/>
          <a:lstStyle/>
          <a:p>
            <a:pPr algn="just">
              <a:lnSpc>
                <a:spcPct val="90000"/>
              </a:lnSpc>
            </a:pPr>
            <a:endParaRPr lang="en-US" altLang="en-US" sz="2400" smtClean="0">
              <a:solidFill>
                <a:srgbClr val="1482AC"/>
              </a:solidFill>
              <a:latin typeface="Times New Roman" pitchFamily="18" charset="0"/>
              <a:cs typeface="Times New Roman" pitchFamily="18" charset="0"/>
            </a:endParaRPr>
          </a:p>
          <a:p>
            <a:pPr algn="just">
              <a:lnSpc>
                <a:spcPct val="90000"/>
              </a:lnSpc>
            </a:pPr>
            <a:r>
              <a:rPr lang="ru-RU" altLang="en-US" sz="2400" smtClean="0">
                <a:solidFill>
                  <a:srgbClr val="1482AC"/>
                </a:solidFill>
                <a:latin typeface="Times New Roman" pitchFamily="18" charset="0"/>
                <a:cs typeface="Times New Roman" pitchFamily="18" charset="0"/>
              </a:rPr>
              <a:t>У ситуацији када се у  стечајном поступку појављује потреба за проценом ствари које нису непокретности, и које се не могу по одредби члана 2. став 1. тачка 1. Закона о проценитељима вредности непокретности, сврстати у непокретности, ангажују се друга лица.</a:t>
            </a:r>
            <a:endParaRPr lang="en-US" altLang="en-US" sz="2400" smtClean="0">
              <a:solidFill>
                <a:srgbClr val="1482AC"/>
              </a:solidFill>
              <a:latin typeface="Times New Roman" pitchFamily="18" charset="0"/>
              <a:cs typeface="Times New Roman" pitchFamily="18" charset="0"/>
            </a:endParaRPr>
          </a:p>
          <a:p>
            <a:pPr algn="just">
              <a:lnSpc>
                <a:spcPct val="90000"/>
              </a:lnSpc>
            </a:pPr>
            <a:endParaRPr lang="ru-RU" altLang="en-US" sz="2400" smtClean="0">
              <a:solidFill>
                <a:srgbClr val="1482AC"/>
              </a:solidFill>
              <a:latin typeface="Times New Roman" pitchFamily="18" charset="0"/>
              <a:cs typeface="Times New Roman" pitchFamily="18" charset="0"/>
            </a:endParaRPr>
          </a:p>
          <a:p>
            <a:pPr algn="just">
              <a:lnSpc>
                <a:spcPct val="90000"/>
              </a:lnSpc>
            </a:pPr>
            <a:r>
              <a:rPr lang="ru-RU" altLang="en-US" sz="2400" smtClean="0">
                <a:solidFill>
                  <a:srgbClr val="1482AC"/>
                </a:solidFill>
                <a:latin typeface="Times New Roman" pitchFamily="18" charset="0"/>
                <a:cs typeface="Times New Roman" pitchFamily="18" charset="0"/>
              </a:rPr>
              <a:t>Закон и у тим случајевима предвиђа да то ради овлашћено стручно лице. </a:t>
            </a:r>
            <a:endParaRPr lang="en-US" altLang="en-US" sz="2400" smtClean="0">
              <a:solidFill>
                <a:srgbClr val="1482AC"/>
              </a:solidFill>
              <a:latin typeface="Times New Roman" pitchFamily="18" charset="0"/>
              <a:cs typeface="Times New Roman" pitchFamily="18" charset="0"/>
            </a:endParaRPr>
          </a:p>
          <a:p>
            <a:pPr algn="just">
              <a:lnSpc>
                <a:spcPct val="90000"/>
              </a:lnSpc>
            </a:pPr>
            <a:endParaRPr lang="ru-RU" altLang="en-US" sz="2400" smtClean="0">
              <a:solidFill>
                <a:srgbClr val="1482AC"/>
              </a:solidFill>
              <a:latin typeface="Times New Roman" pitchFamily="18" charset="0"/>
              <a:cs typeface="Times New Roman" pitchFamily="18" charset="0"/>
            </a:endParaRPr>
          </a:p>
          <a:p>
            <a:pPr algn="just">
              <a:lnSpc>
                <a:spcPct val="90000"/>
              </a:lnSpc>
            </a:pPr>
            <a:r>
              <a:rPr lang="ru-RU" altLang="en-US" sz="2400" smtClean="0">
                <a:solidFill>
                  <a:srgbClr val="1482AC"/>
                </a:solidFill>
                <a:latin typeface="Times New Roman" pitchFamily="18" charset="0"/>
                <a:cs typeface="Times New Roman" pitchFamily="18" charset="0"/>
              </a:rPr>
              <a:t>Под овлашћеним стручним лицем може се сматрати и лице које се бави вештачењем, односно вештаци који су уписани у Регистар вештака код Министарства правде, као и ревизори.</a:t>
            </a:r>
            <a:endParaRPr lang="en-US" altLang="en-US" sz="2400" smtClean="0">
              <a:solidFill>
                <a:srgbClr val="1482AC"/>
              </a:solidFill>
              <a:latin typeface="Times New Roman" pitchFamily="18" charset="0"/>
              <a:cs typeface="Times New Roman" pitchFamily="18" charset="0"/>
            </a:endParaRP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Rectangle 3"/>
          <p:cNvSpPr>
            <a:spLocks noGrp="1" noChangeArrowheads="1"/>
          </p:cNvSpPr>
          <p:nvPr>
            <p:ph type="body" idx="1"/>
          </p:nvPr>
        </p:nvSpPr>
        <p:spPr>
          <a:xfrm>
            <a:off x="542925" y="327025"/>
            <a:ext cx="8229600" cy="6096000"/>
          </a:xfrm>
        </p:spPr>
        <p:txBody>
          <a:bodyPr/>
          <a:lstStyle/>
          <a:p>
            <a:pPr algn="just">
              <a:lnSpc>
                <a:spcPct val="80000"/>
              </a:lnSpc>
            </a:pPr>
            <a:r>
              <a:rPr lang="ru-RU" altLang="en-US" sz="2400" smtClean="0">
                <a:solidFill>
                  <a:srgbClr val="1482AC"/>
                </a:solidFill>
                <a:latin typeface="Times New Roman" pitchFamily="18" charset="0"/>
                <a:cs typeface="Times New Roman" pitchFamily="18" charset="0"/>
              </a:rPr>
              <a:t>Са овлашћеним проценитељем у Закону о стечају сусрећемо се у више одредби: </a:t>
            </a:r>
            <a:endParaRPr lang="ru-RU" altLang="en-US" sz="2400" b="1" smtClean="0">
              <a:solidFill>
                <a:srgbClr val="1482AC"/>
              </a:solidFill>
              <a:latin typeface="Times New Roman" pitchFamily="18" charset="0"/>
              <a:cs typeface="Times New Roman" pitchFamily="18" charset="0"/>
            </a:endParaRPr>
          </a:p>
          <a:p>
            <a:pPr algn="just">
              <a:lnSpc>
                <a:spcPct val="80000"/>
              </a:lnSpc>
            </a:pPr>
            <a:r>
              <a:rPr lang="en-US" altLang="en-US" sz="2400" b="1" smtClean="0">
                <a:solidFill>
                  <a:srgbClr val="1482AC"/>
                </a:solidFill>
                <a:latin typeface="Times New Roman" pitchFamily="18" charset="0"/>
                <a:cs typeface="Times New Roman" pitchFamily="18" charset="0"/>
              </a:rPr>
              <a:t>1) </a:t>
            </a:r>
            <a:r>
              <a:rPr lang="ru-RU" altLang="en-US" sz="2400" b="1" smtClean="0">
                <a:solidFill>
                  <a:srgbClr val="1482AC"/>
                </a:solidFill>
                <a:latin typeface="Times New Roman" pitchFamily="18" charset="0"/>
                <a:cs typeface="Times New Roman" pitchFamily="18" charset="0"/>
              </a:rPr>
              <a:t>У члану 35. став 3. </a:t>
            </a:r>
            <a:r>
              <a:rPr lang="ru-RU" altLang="en-US" sz="2400" smtClean="0">
                <a:solidFill>
                  <a:srgbClr val="1482AC"/>
                </a:solidFill>
                <a:latin typeface="Times New Roman" pitchFamily="18" charset="0"/>
                <a:cs typeface="Times New Roman" pitchFamily="18" charset="0"/>
              </a:rPr>
              <a:t>којом одредбом је прописано да и разлучни повериоци могу учествовати у скупштини поверилаца до висине потраживања коју учине вероватном да ће се појавити као стечајни повериоци, којом одредбом је прописано да се вероватност необезбеђеног потраживања доказује достављањем процене вредности имовине која је предмет обезбеђења, при чему процена вредности разлучног права мора бити сачињена од стране овлашћеног стручног лица (проценитеља), при чему не може бити старија од 12 месеци;</a:t>
            </a:r>
            <a:endParaRPr lang="ru-RU" altLang="en-US" sz="2400" b="1" smtClean="0">
              <a:solidFill>
                <a:srgbClr val="1482AC"/>
              </a:solidFill>
              <a:latin typeface="Times New Roman" pitchFamily="18" charset="0"/>
              <a:cs typeface="Times New Roman" pitchFamily="18" charset="0"/>
            </a:endParaRPr>
          </a:p>
          <a:p>
            <a:pPr algn="just">
              <a:lnSpc>
                <a:spcPct val="80000"/>
              </a:lnSpc>
            </a:pPr>
            <a:r>
              <a:rPr lang="en-US" altLang="en-US" sz="2400" b="1" smtClean="0">
                <a:solidFill>
                  <a:srgbClr val="1482AC"/>
                </a:solidFill>
                <a:latin typeface="Times New Roman" pitchFamily="18" charset="0"/>
                <a:cs typeface="Times New Roman" pitchFamily="18" charset="0"/>
              </a:rPr>
              <a:t>2) </a:t>
            </a:r>
            <a:r>
              <a:rPr lang="ru-RU" altLang="en-US" sz="2400" b="1" smtClean="0">
                <a:solidFill>
                  <a:srgbClr val="1482AC"/>
                </a:solidFill>
                <a:latin typeface="Times New Roman" pitchFamily="18" charset="0"/>
                <a:cs typeface="Times New Roman" pitchFamily="18" charset="0"/>
              </a:rPr>
              <a:t>У члану 38. а) став 3. </a:t>
            </a:r>
            <a:r>
              <a:rPr lang="ru-RU" altLang="en-US" sz="2400" smtClean="0">
                <a:solidFill>
                  <a:srgbClr val="1482AC"/>
                </a:solidFill>
                <a:latin typeface="Times New Roman" pitchFamily="18" charset="0"/>
                <a:cs typeface="Times New Roman" pitchFamily="18" charset="0"/>
              </a:rPr>
              <a:t>код избора члана одбора поверилаца из реда разлучних поверилаца, где је за сврху остваривања права гласа разлучних поверилаца предвиђена обавеза стечајног судије да врши процену вероватноће намирења потраживања овог повериоца из обезбеђене имовине, а управо сходном применом члана 35. став 3;</a:t>
            </a:r>
            <a:endParaRPr lang="en-US" altLang="en-US" sz="2400" smtClean="0">
              <a:solidFill>
                <a:srgbClr val="1482AC"/>
              </a:solidFill>
              <a:latin typeface="Times New Roman" pitchFamily="18" charset="0"/>
              <a:cs typeface="Times New Roman" pitchFamily="18" charset="0"/>
            </a:endParaRP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Rectangle 3"/>
          <p:cNvSpPr>
            <a:spLocks noGrp="1" noChangeArrowheads="1"/>
          </p:cNvSpPr>
          <p:nvPr>
            <p:ph type="body" idx="1"/>
          </p:nvPr>
        </p:nvSpPr>
        <p:spPr>
          <a:xfrm>
            <a:off x="587375" y="315913"/>
            <a:ext cx="8534400" cy="6354762"/>
          </a:xfrm>
        </p:spPr>
        <p:txBody>
          <a:bodyPr/>
          <a:lstStyle/>
          <a:p>
            <a:pPr marL="609600" indent="-609600" algn="just">
              <a:lnSpc>
                <a:spcPct val="80000"/>
              </a:lnSpc>
            </a:pPr>
            <a:r>
              <a:rPr lang="en-US" altLang="en-US" sz="2400" b="1" smtClean="0">
                <a:solidFill>
                  <a:srgbClr val="1482AC"/>
                </a:solidFill>
                <a:latin typeface="Times New Roman" pitchFamily="18" charset="0"/>
                <a:cs typeface="Times New Roman" pitchFamily="18" charset="0"/>
              </a:rPr>
              <a:t>3) </a:t>
            </a:r>
            <a:r>
              <a:rPr lang="ru-RU" altLang="en-US" sz="2400" b="1" smtClean="0">
                <a:solidFill>
                  <a:srgbClr val="1482AC"/>
                </a:solidFill>
                <a:latin typeface="Times New Roman" pitchFamily="18" charset="0"/>
                <a:cs typeface="Times New Roman" pitchFamily="18" charset="0"/>
              </a:rPr>
              <a:t>У члану  93. б) </a:t>
            </a:r>
            <a:r>
              <a:rPr lang="ru-RU" altLang="en-US" sz="2400" smtClean="0">
                <a:solidFill>
                  <a:srgbClr val="1482AC"/>
                </a:solidFill>
                <a:latin typeface="Times New Roman" pitchFamily="18" charset="0"/>
                <a:cs typeface="Times New Roman" pitchFamily="18" charset="0"/>
              </a:rPr>
              <a:t>код укидања мера обезбеђења из члана 62. став 2. тачка 4. закона и мораторијума из члана 93. став 1. закона, а по захтеву разлучног, односно заложног повериоца, када се доставља процена овлашћеног стручног лица, односно проценитеља такође не старија од 12 месеци;</a:t>
            </a:r>
            <a:endParaRPr lang="ru-RU" altLang="en-US" sz="2400" b="1" smtClean="0">
              <a:solidFill>
                <a:srgbClr val="1482AC"/>
              </a:solidFill>
              <a:latin typeface="Times New Roman" pitchFamily="18" charset="0"/>
              <a:cs typeface="Times New Roman" pitchFamily="18" charset="0"/>
            </a:endParaRPr>
          </a:p>
          <a:p>
            <a:pPr marL="609600" indent="-609600" algn="just">
              <a:lnSpc>
                <a:spcPct val="80000"/>
              </a:lnSpc>
            </a:pPr>
            <a:r>
              <a:rPr lang="en-US" altLang="en-US" sz="2400" b="1" smtClean="0">
                <a:solidFill>
                  <a:srgbClr val="1482AC"/>
                </a:solidFill>
                <a:latin typeface="Times New Roman" pitchFamily="18" charset="0"/>
                <a:cs typeface="Times New Roman" pitchFamily="18" charset="0"/>
              </a:rPr>
              <a:t>4) </a:t>
            </a:r>
            <a:r>
              <a:rPr lang="ru-RU" altLang="en-US" sz="2400" b="1" smtClean="0">
                <a:solidFill>
                  <a:srgbClr val="1482AC"/>
                </a:solidFill>
                <a:latin typeface="Times New Roman" pitchFamily="18" charset="0"/>
                <a:cs typeface="Times New Roman" pitchFamily="18" charset="0"/>
              </a:rPr>
              <a:t>У члану 132. став 2. </a:t>
            </a:r>
            <a:r>
              <a:rPr lang="ru-RU" altLang="en-US" sz="2400" smtClean="0">
                <a:solidFill>
                  <a:srgbClr val="1482AC"/>
                </a:solidFill>
                <a:latin typeface="Times New Roman" pitchFamily="18" charset="0"/>
                <a:cs typeface="Times New Roman" pitchFamily="18" charset="0"/>
              </a:rPr>
              <a:t>код уновчења имовине, односно у случају продаје целокупне имовине или имовинске целине стечајног дужника или пак стечајног дужника као правног лица, када је дужан стечајни управник да прибави и процену целисходности таквог начина уновчења у односу на продају појединачне имовине стечајног дужника, а коју процену израђује овлашћено стручно лице;</a:t>
            </a:r>
            <a:endParaRPr lang="ru-RU" altLang="en-US" sz="2400" b="1" smtClean="0">
              <a:solidFill>
                <a:srgbClr val="1482AC"/>
              </a:solidFill>
              <a:latin typeface="Times New Roman" pitchFamily="18" charset="0"/>
              <a:cs typeface="Times New Roman" pitchFamily="18" charset="0"/>
            </a:endParaRPr>
          </a:p>
          <a:p>
            <a:pPr marL="609600" indent="-609600" algn="just">
              <a:lnSpc>
                <a:spcPct val="80000"/>
              </a:lnSpc>
            </a:pPr>
            <a:r>
              <a:rPr lang="en-US" altLang="en-US" sz="2400" b="1" smtClean="0">
                <a:solidFill>
                  <a:srgbClr val="1482AC"/>
                </a:solidFill>
                <a:latin typeface="Times New Roman" pitchFamily="18" charset="0"/>
                <a:cs typeface="Times New Roman" pitchFamily="18" charset="0"/>
              </a:rPr>
              <a:t>5) </a:t>
            </a:r>
            <a:r>
              <a:rPr lang="ru-RU" altLang="en-US" sz="2400" b="1" smtClean="0">
                <a:solidFill>
                  <a:srgbClr val="1482AC"/>
                </a:solidFill>
                <a:latin typeface="Times New Roman" pitchFamily="18" charset="0"/>
                <a:cs typeface="Times New Roman" pitchFamily="18" charset="0"/>
              </a:rPr>
              <a:t>У члану 136. а) </a:t>
            </a:r>
            <a:r>
              <a:rPr lang="ru-RU" altLang="en-US" sz="2400" smtClean="0">
                <a:solidFill>
                  <a:srgbClr val="1482AC"/>
                </a:solidFill>
                <a:latin typeface="Times New Roman" pitchFamily="18" charset="0"/>
                <a:cs typeface="Times New Roman" pitchFamily="18" charset="0"/>
              </a:rPr>
              <a:t>којом одредбом је регулисано право приоритета разлучног, односно заложног повериоца у случају продаје стечајног дужника као правног лица, целокупне имовине или имовинске целине, где се предвиђа право приоритета намирења ових поверилаца, а у складу са проценом из члана 132. став 2. </a:t>
            </a:r>
            <a:r>
              <a:rPr lang="en-GB" altLang="en-US" sz="2400" smtClean="0">
                <a:solidFill>
                  <a:srgbClr val="1482AC"/>
                </a:solidFill>
                <a:latin typeface="Times New Roman" pitchFamily="18" charset="0"/>
                <a:cs typeface="Times New Roman" pitchFamily="18" charset="0"/>
              </a:rPr>
              <a:t>Закона о стечају;</a:t>
            </a:r>
            <a:r>
              <a:rPr lang="en-GB" altLang="en-US" sz="2400" b="1" smtClean="0">
                <a:solidFill>
                  <a:srgbClr val="1482AC"/>
                </a:solidFill>
                <a:latin typeface="Times New Roman" pitchFamily="18" charset="0"/>
                <a:cs typeface="Times New Roman" pitchFamily="18" charset="0"/>
              </a:rPr>
              <a:t>	</a:t>
            </a:r>
            <a:endParaRPr lang="en-US" altLang="en-US" sz="2400" b="1" smtClean="0">
              <a:solidFill>
                <a:srgbClr val="1482AC"/>
              </a:solidFill>
              <a:latin typeface="Times New Roman" pitchFamily="18" charset="0"/>
              <a:cs typeface="Times New Roman" pitchFamily="18" charset="0"/>
            </a:endParaRP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1" name="Rectangle 3"/>
          <p:cNvSpPr>
            <a:spLocks noGrp="1" noChangeArrowheads="1"/>
          </p:cNvSpPr>
          <p:nvPr>
            <p:ph type="body" idx="1"/>
          </p:nvPr>
        </p:nvSpPr>
        <p:spPr>
          <a:xfrm>
            <a:off x="501650" y="763588"/>
            <a:ext cx="8686800" cy="5289550"/>
          </a:xfrm>
        </p:spPr>
        <p:txBody>
          <a:bodyPr/>
          <a:lstStyle/>
          <a:p>
            <a:pPr marL="609600" indent="-609600" algn="just">
              <a:lnSpc>
                <a:spcPct val="80000"/>
              </a:lnSpc>
            </a:pPr>
            <a:r>
              <a:rPr lang="en-US" altLang="en-US" sz="2400" b="1" smtClean="0">
                <a:solidFill>
                  <a:srgbClr val="1482AC"/>
                </a:solidFill>
                <a:latin typeface="Times New Roman" pitchFamily="18" charset="0"/>
                <a:cs typeface="Times New Roman" pitchFamily="18" charset="0"/>
              </a:rPr>
              <a:t>6) </a:t>
            </a:r>
            <a:r>
              <a:rPr lang="ru-RU" altLang="en-US" sz="2400" b="1" smtClean="0">
                <a:solidFill>
                  <a:srgbClr val="1482AC"/>
                </a:solidFill>
                <a:latin typeface="Times New Roman" pitchFamily="18" charset="0"/>
                <a:cs typeface="Times New Roman" pitchFamily="18" charset="0"/>
              </a:rPr>
              <a:t>У члану 156. став 1. тачка 13,</a:t>
            </a:r>
            <a:r>
              <a:rPr lang="ru-RU" altLang="en-US" sz="2400" smtClean="0">
                <a:solidFill>
                  <a:srgbClr val="1482AC"/>
                </a:solidFill>
                <a:latin typeface="Times New Roman" pitchFamily="18" charset="0"/>
                <a:cs typeface="Times New Roman" pitchFamily="18" charset="0"/>
              </a:rPr>
              <a:t> где је последњим Изменама и допунама прописано да план реорганизације садржи и процену вредности имовине стечајног дужника, као и процену новчаног износа намирења који би се остварио спровођењем банкротства и спровођењем реорганизације за сваку од класа поверилаца посебно, која процена мора бити урађена од стране овлашћеног стручног лица (проценитеља), али у складу са Националним стандардима за управљање стечајном масом, која процена такође не може бити старија од 12 месеци;</a:t>
            </a:r>
            <a:endParaRPr lang="ru-RU" altLang="en-US" sz="2400" b="1" smtClean="0">
              <a:solidFill>
                <a:srgbClr val="1482AC"/>
              </a:solidFill>
              <a:latin typeface="Times New Roman" pitchFamily="18" charset="0"/>
              <a:cs typeface="Times New Roman" pitchFamily="18" charset="0"/>
            </a:endParaRPr>
          </a:p>
          <a:p>
            <a:pPr marL="609600" indent="-609600" algn="just">
              <a:lnSpc>
                <a:spcPct val="80000"/>
              </a:lnSpc>
            </a:pPr>
            <a:r>
              <a:rPr lang="en-US" altLang="en-US" sz="2400" b="1" smtClean="0">
                <a:solidFill>
                  <a:srgbClr val="1482AC"/>
                </a:solidFill>
                <a:latin typeface="Times New Roman" pitchFamily="18" charset="0"/>
                <a:cs typeface="Times New Roman" pitchFamily="18" charset="0"/>
              </a:rPr>
              <a:t>7) </a:t>
            </a:r>
            <a:r>
              <a:rPr lang="ru-RU" altLang="en-US" sz="2400" b="1" smtClean="0">
                <a:solidFill>
                  <a:srgbClr val="1482AC"/>
                </a:solidFill>
                <a:latin typeface="Times New Roman" pitchFamily="18" charset="0"/>
                <a:cs typeface="Times New Roman" pitchFamily="18" charset="0"/>
              </a:rPr>
              <a:t>У члану 157. став 2. </a:t>
            </a:r>
            <a:r>
              <a:rPr lang="ru-RU" altLang="en-US" sz="2400" smtClean="0">
                <a:solidFill>
                  <a:srgbClr val="1482AC"/>
                </a:solidFill>
                <a:latin typeface="Times New Roman" pitchFamily="18" charset="0"/>
                <a:cs typeface="Times New Roman" pitchFamily="18" charset="0"/>
              </a:rPr>
              <a:t>где је прописано да у случају да је планом реорганизације предвиђена мера претварања потраживања у капитал стечајног дужника, предлагач је дужан да уз план реорганизације достави процену капитала стечајног дужника извршену од стране овлашћеног стручног лица (проценитеља), не старију од 6 месеци;</a:t>
            </a:r>
            <a:endParaRPr lang="ru-RU" altLang="en-US" sz="2400" b="1" smtClean="0">
              <a:solidFill>
                <a:srgbClr val="1482AC"/>
              </a:solidFill>
              <a:latin typeface="Times New Roman" pitchFamily="18" charset="0"/>
              <a:cs typeface="Times New Roman" pitchFamily="18" charset="0"/>
            </a:endParaRP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5" name="Rectangle 3"/>
          <p:cNvSpPr>
            <a:spLocks noGrp="1" noChangeArrowheads="1"/>
          </p:cNvSpPr>
          <p:nvPr>
            <p:ph type="body" idx="1"/>
          </p:nvPr>
        </p:nvSpPr>
        <p:spPr>
          <a:xfrm>
            <a:off x="711200" y="657225"/>
            <a:ext cx="8229600" cy="5516563"/>
          </a:xfrm>
        </p:spPr>
        <p:txBody>
          <a:bodyPr/>
          <a:lstStyle/>
          <a:p>
            <a:pPr algn="just">
              <a:lnSpc>
                <a:spcPct val="80000"/>
              </a:lnSpc>
            </a:pPr>
            <a:r>
              <a:rPr lang="en-US" altLang="en-US" sz="2400" b="1" smtClean="0">
                <a:solidFill>
                  <a:srgbClr val="1482AC"/>
                </a:solidFill>
                <a:latin typeface="Times New Roman" pitchFamily="18" charset="0"/>
                <a:cs typeface="Times New Roman" pitchFamily="18" charset="0"/>
              </a:rPr>
              <a:t>8) </a:t>
            </a:r>
            <a:r>
              <a:rPr lang="ru-RU" altLang="en-US" sz="2400" b="1" smtClean="0">
                <a:solidFill>
                  <a:srgbClr val="1482AC"/>
                </a:solidFill>
                <a:latin typeface="Times New Roman" pitchFamily="18" charset="0"/>
                <a:cs typeface="Times New Roman" pitchFamily="18" charset="0"/>
              </a:rPr>
              <a:t>Члан 159.</a:t>
            </a:r>
            <a:r>
              <a:rPr lang="ru-RU" altLang="en-US" sz="2400" smtClean="0">
                <a:solidFill>
                  <a:srgbClr val="1482AC"/>
                </a:solidFill>
                <a:latin typeface="Times New Roman" pitchFamily="18" charset="0"/>
                <a:cs typeface="Times New Roman" pitchFamily="18" charset="0"/>
              </a:rPr>
              <a:t> </a:t>
            </a:r>
            <a:r>
              <a:rPr lang="ru-RU" altLang="en-US" sz="2400" b="1" smtClean="0">
                <a:solidFill>
                  <a:srgbClr val="1482AC"/>
                </a:solidFill>
                <a:latin typeface="Times New Roman" pitchFamily="18" charset="0"/>
                <a:cs typeface="Times New Roman" pitchFamily="18" charset="0"/>
              </a:rPr>
              <a:t>б) став 1. </a:t>
            </a:r>
            <a:r>
              <a:rPr lang="ru-RU" altLang="en-US" sz="2400" smtClean="0">
                <a:solidFill>
                  <a:srgbClr val="1482AC"/>
                </a:solidFill>
                <a:latin typeface="Times New Roman" pitchFamily="18" charset="0"/>
                <a:cs typeface="Times New Roman" pitchFamily="18" charset="0"/>
              </a:rPr>
              <a:t>где је дато овлашћење стечајном судији да проверу тачности података из плана и мера обезбеђења ангажује не само вештаке или ревизоре, већ и проценитеље.</a:t>
            </a:r>
            <a:endParaRPr lang="en-US" altLang="en-US" sz="2400" smtClean="0">
              <a:solidFill>
                <a:srgbClr val="1482AC"/>
              </a:solidFill>
              <a:latin typeface="Times New Roman" pitchFamily="18" charset="0"/>
              <a:cs typeface="Times New Roman" pitchFamily="18" charset="0"/>
            </a:endParaRPr>
          </a:p>
          <a:p>
            <a:pPr algn="just">
              <a:lnSpc>
                <a:spcPct val="80000"/>
              </a:lnSpc>
            </a:pPr>
            <a:endParaRPr lang="ru-RU" altLang="en-US" sz="2400" b="1" smtClean="0">
              <a:solidFill>
                <a:srgbClr val="1482AC"/>
              </a:solidFill>
              <a:latin typeface="Times New Roman" pitchFamily="18" charset="0"/>
              <a:cs typeface="Times New Roman" pitchFamily="18" charset="0"/>
            </a:endParaRPr>
          </a:p>
          <a:p>
            <a:pPr algn="just">
              <a:lnSpc>
                <a:spcPct val="80000"/>
              </a:lnSpc>
            </a:pPr>
            <a:r>
              <a:rPr lang="en-US" altLang="en-US" sz="2400" b="1" smtClean="0">
                <a:solidFill>
                  <a:srgbClr val="1482AC"/>
                </a:solidFill>
                <a:latin typeface="Times New Roman" pitchFamily="18" charset="0"/>
                <a:cs typeface="Times New Roman" pitchFamily="18" charset="0"/>
              </a:rPr>
              <a:t>9) </a:t>
            </a:r>
            <a:r>
              <a:rPr lang="ru-RU" altLang="en-US" sz="2400" b="1" smtClean="0">
                <a:solidFill>
                  <a:srgbClr val="1482AC"/>
                </a:solidFill>
                <a:latin typeface="Times New Roman" pitchFamily="18" charset="0"/>
                <a:cs typeface="Times New Roman" pitchFamily="18" charset="0"/>
              </a:rPr>
              <a:t>У члану 165.</a:t>
            </a:r>
            <a:r>
              <a:rPr lang="ru-RU" altLang="en-US" sz="2400" smtClean="0">
                <a:solidFill>
                  <a:srgbClr val="1482AC"/>
                </a:solidFill>
                <a:latin typeface="Times New Roman" pitchFamily="18" charset="0"/>
                <a:cs typeface="Times New Roman" pitchFamily="18" charset="0"/>
              </a:rPr>
              <a:t> став 5. – а код процене оспорених потраживања за потребе гласања о плану реорганизације.</a:t>
            </a:r>
            <a:endParaRPr lang="en-US" altLang="en-US" sz="2400" smtClean="0">
              <a:solidFill>
                <a:srgbClr val="1482AC"/>
              </a:solidFill>
              <a:latin typeface="Times New Roman" pitchFamily="18" charset="0"/>
              <a:cs typeface="Times New Roman" pitchFamily="18" charset="0"/>
            </a:endParaRPr>
          </a:p>
          <a:p>
            <a:pPr algn="just">
              <a:lnSpc>
                <a:spcPct val="80000"/>
              </a:lnSpc>
            </a:pPr>
            <a:endParaRPr lang="en-US" altLang="en-US" sz="2400" smtClean="0">
              <a:solidFill>
                <a:srgbClr val="1482AC"/>
              </a:solidFill>
              <a:latin typeface="Times New Roman" pitchFamily="18" charset="0"/>
              <a:cs typeface="Times New Roman" pitchFamily="18" charset="0"/>
            </a:endParaRP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49" name="Rectangle 3"/>
          <p:cNvSpPr>
            <a:spLocks noGrp="1" noChangeArrowheads="1"/>
          </p:cNvSpPr>
          <p:nvPr>
            <p:ph type="body" idx="1"/>
          </p:nvPr>
        </p:nvSpPr>
        <p:spPr>
          <a:xfrm>
            <a:off x="685800" y="492125"/>
            <a:ext cx="8229600" cy="5668963"/>
          </a:xfrm>
        </p:spPr>
        <p:txBody>
          <a:bodyPr/>
          <a:lstStyle/>
          <a:p>
            <a:pPr algn="just">
              <a:lnSpc>
                <a:spcPct val="90000"/>
              </a:lnSpc>
            </a:pPr>
            <a:r>
              <a:rPr lang="ru-RU" altLang="en-US" sz="2400" smtClean="0">
                <a:solidFill>
                  <a:srgbClr val="1482AC"/>
                </a:solidFill>
                <a:latin typeface="Times New Roman" pitchFamily="18" charset="0"/>
                <a:cs typeface="Times New Roman" pitchFamily="18" charset="0"/>
              </a:rPr>
              <a:t>Остаје неспорно да се за непокретности у стечају, чији појам је дефинисан чланом 2. став 1. тачка 1. Закона о процени вредности непокретности ангажују лиценцирани проценитељи, а да се за процену остале имовине стечајног дужника ангажују овлашћена стручна лица (вештаци, ревизори...). </a:t>
            </a:r>
            <a:endParaRPr lang="en-US" altLang="en-US" sz="2400" smtClean="0">
              <a:solidFill>
                <a:srgbClr val="1482AC"/>
              </a:solidFill>
              <a:latin typeface="Times New Roman" pitchFamily="18" charset="0"/>
              <a:cs typeface="Times New Roman" pitchFamily="18" charset="0"/>
            </a:endParaRPr>
          </a:p>
          <a:p>
            <a:pPr algn="just">
              <a:lnSpc>
                <a:spcPct val="90000"/>
              </a:lnSpc>
            </a:pPr>
            <a:endParaRPr lang="ru-RU" altLang="en-US" sz="2400" smtClean="0">
              <a:solidFill>
                <a:srgbClr val="1482AC"/>
              </a:solidFill>
              <a:latin typeface="Times New Roman" pitchFamily="18" charset="0"/>
              <a:cs typeface="Times New Roman" pitchFamily="18" charset="0"/>
            </a:endParaRPr>
          </a:p>
          <a:p>
            <a:pPr algn="just">
              <a:lnSpc>
                <a:spcPct val="90000"/>
              </a:lnSpc>
            </a:pPr>
            <a:r>
              <a:rPr lang="ru-RU" altLang="en-US" sz="2400" smtClean="0">
                <a:solidFill>
                  <a:srgbClr val="1482AC"/>
                </a:solidFill>
                <a:latin typeface="Times New Roman" pitchFamily="18" charset="0"/>
                <a:cs typeface="Times New Roman" pitchFamily="18" charset="0"/>
              </a:rPr>
              <a:t>Остаје неразјашњено питање ко врши процену стечајног дужника као правног лица с обзиром да се процењује вредност капитала, а не имовине појединачно, где у сваком случају као основ за процену улазе не само непокретности, већ и друге ствари и права, односно углавном целокупна имовина стечајног дужника.</a:t>
            </a:r>
            <a:endParaRPr lang="en-US" altLang="en-US" sz="2400" smtClean="0">
              <a:solidFill>
                <a:srgbClr val="1482AC"/>
              </a:solidFill>
              <a:latin typeface="Times New Roman" pitchFamily="18" charset="0"/>
              <a:cs typeface="Times New Roman" pitchFamily="18" charset="0"/>
            </a:endParaRPr>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buFont typeface="Wingdings 3" pitchFamily="18" charset="2"/>
              <a:buNone/>
            </a:pPr>
            <a:r>
              <a:rPr lang="en-US" sz="4400" smtClean="0">
                <a:solidFill>
                  <a:srgbClr val="1482AC"/>
                </a:solidFill>
              </a:rPr>
              <a:t>Хвала на пажњи</a:t>
            </a:r>
          </a:p>
          <a:p>
            <a:pPr algn="ctr">
              <a:buFont typeface="Wingdings 3" pitchFamily="18" charset="2"/>
              <a:buNone/>
            </a:pPr>
            <a:r>
              <a:rPr lang="en-US" sz="4400" smtClean="0">
                <a:solidFill>
                  <a:srgbClr val="1482AC"/>
                </a:solidFill>
              </a:rPr>
              <a:t> </a:t>
            </a:r>
          </a:p>
          <a:p>
            <a:pPr algn="ctr">
              <a:buFont typeface="Wingdings 3" pitchFamily="18" charset="2"/>
              <a:buNone/>
            </a:pPr>
            <a:endParaRPr lang="en-US" sz="4400" smtClean="0">
              <a:solidFill>
                <a:srgbClr val="1482AC"/>
              </a:solidFill>
            </a:endParaRPr>
          </a:p>
          <a:p>
            <a:pPr algn="ctr">
              <a:buFont typeface="Wingdings 3" pitchFamily="18" charset="2"/>
              <a:buNone/>
            </a:pPr>
            <a:r>
              <a:rPr lang="en-US" sz="4400" smtClean="0">
                <a:solidFill>
                  <a:srgbClr val="1482AC"/>
                </a:solidFill>
              </a:rPr>
              <a:t>??? 	ПИТАЊА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a:xfrm>
            <a:off x="735013" y="735013"/>
            <a:ext cx="8229600" cy="5668962"/>
          </a:xfrm>
        </p:spPr>
        <p:txBody>
          <a:bodyPr rtlCol="0">
            <a:normAutofit/>
          </a:bodyPr>
          <a:lstStyle/>
          <a:p>
            <a:pPr algn="just" fontAlgn="auto">
              <a:lnSpc>
                <a:spcPct val="80000"/>
              </a:lnSpc>
              <a:spcAft>
                <a:spcPts val="0"/>
              </a:spcAft>
              <a:buFont typeface="Wingdings 3" charset="2"/>
              <a:buChar char=""/>
              <a:defRPr/>
            </a:pP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Сагласност</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разлучних</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односно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заложних</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поверилаца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је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прописана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и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новом</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одредбом</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b="1" dirty="0" err="1">
                <a:solidFill>
                  <a:schemeClr val="accent1">
                    <a:lumMod val="75000"/>
                  </a:schemeClr>
                </a:solidFill>
                <a:latin typeface="Times New Roman" panose="02020603050405020304" pitchFamily="18" charset="0"/>
                <a:cs typeface="Times New Roman" panose="02020603050405020304" pitchFamily="18" charset="0"/>
              </a:rPr>
              <a:t>члана</a:t>
            </a:r>
            <a:r>
              <a:rPr lang="en-GB" altLang="en-US" sz="2400" b="1" dirty="0">
                <a:solidFill>
                  <a:schemeClr val="accent1">
                    <a:lumMod val="75000"/>
                  </a:schemeClr>
                </a:solidFill>
                <a:latin typeface="Times New Roman" panose="02020603050405020304" pitchFamily="18" charset="0"/>
                <a:cs typeface="Times New Roman" panose="02020603050405020304" pitchFamily="18" charset="0"/>
              </a:rPr>
              <a:t> 136. в) у </a:t>
            </a:r>
            <a:r>
              <a:rPr lang="en-GB" altLang="en-US" sz="2400" b="1" dirty="0" err="1">
                <a:solidFill>
                  <a:schemeClr val="accent1">
                    <a:lumMod val="75000"/>
                  </a:schemeClr>
                </a:solidFill>
                <a:latin typeface="Times New Roman" panose="02020603050405020304" pitchFamily="18" charset="0"/>
                <a:cs typeface="Times New Roman" panose="02020603050405020304" pitchFamily="18" charset="0"/>
              </a:rPr>
              <a:t>ставу</a:t>
            </a:r>
            <a:r>
              <a:rPr lang="en-GB" altLang="en-US" sz="2400" b="1" dirty="0">
                <a:solidFill>
                  <a:schemeClr val="accent1">
                    <a:lumMod val="75000"/>
                  </a:schemeClr>
                </a:solidFill>
                <a:latin typeface="Times New Roman" panose="02020603050405020304" pitchFamily="18" charset="0"/>
                <a:cs typeface="Times New Roman" panose="02020603050405020304" pitchFamily="18" charset="0"/>
              </a:rPr>
              <a:t> 1. </a:t>
            </a:r>
            <a:r>
              <a:rPr lang="en-GB" altLang="en-US" sz="2400" b="1" dirty="0" err="1">
                <a:solidFill>
                  <a:schemeClr val="accent1">
                    <a:lumMod val="75000"/>
                  </a:schemeClr>
                </a:solidFill>
                <a:latin typeface="Times New Roman" panose="02020603050405020304" pitchFamily="18" charset="0"/>
                <a:cs typeface="Times New Roman" panose="02020603050405020304" pitchFamily="18" charset="0"/>
              </a:rPr>
              <a:t>тачка</a:t>
            </a:r>
            <a:r>
              <a:rPr lang="en-GB" altLang="en-US" sz="2400" b="1" dirty="0">
                <a:solidFill>
                  <a:schemeClr val="accent1">
                    <a:lumMod val="75000"/>
                  </a:schemeClr>
                </a:solidFill>
                <a:latin typeface="Times New Roman" panose="02020603050405020304" pitchFamily="18" charset="0"/>
                <a:cs typeface="Times New Roman" panose="02020603050405020304" pitchFamily="18" charset="0"/>
              </a:rPr>
              <a:t> 2. </a:t>
            </a:r>
            <a:r>
              <a:rPr lang="en-GB" altLang="en-US" sz="2400" b="1" dirty="0" err="1">
                <a:solidFill>
                  <a:schemeClr val="accent1">
                    <a:lumMod val="75000"/>
                  </a:schemeClr>
                </a:solidFill>
                <a:latin typeface="Times New Roman" panose="02020603050405020304" pitchFamily="18" charset="0"/>
                <a:cs typeface="Times New Roman" panose="02020603050405020304" pitchFamily="18" charset="0"/>
              </a:rPr>
              <a:t>Закона</a:t>
            </a:r>
            <a:r>
              <a:rPr lang="en-GB" altLang="en-US" sz="2400" b="1" dirty="0">
                <a:solidFill>
                  <a:schemeClr val="accent1">
                    <a:lumMod val="75000"/>
                  </a:schemeClr>
                </a:solidFill>
                <a:latin typeface="Times New Roman" panose="02020603050405020304" pitchFamily="18" charset="0"/>
                <a:cs typeface="Times New Roman" panose="02020603050405020304" pitchFamily="18" charset="0"/>
              </a:rPr>
              <a:t> о </a:t>
            </a:r>
            <a:r>
              <a:rPr lang="en-GB" altLang="en-US" sz="2400" b="1" dirty="0" err="1">
                <a:solidFill>
                  <a:schemeClr val="accent1">
                    <a:lumMod val="75000"/>
                  </a:schemeClr>
                </a:solidFill>
                <a:latin typeface="Times New Roman" panose="02020603050405020304" pitchFamily="18" charset="0"/>
                <a:cs typeface="Times New Roman" panose="02020603050405020304" pitchFamily="18" charset="0"/>
              </a:rPr>
              <a:t>стечају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и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то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код</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продаје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стечајног</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дужника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као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правног</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лица</a:t>
            </a:r>
            <a:r>
              <a:rPr lang="sr-Latn-RS"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sr-Cyrl-RS" altLang="en-US" sz="2400" dirty="0">
                <a:solidFill>
                  <a:schemeClr val="accent1">
                    <a:lumMod val="75000"/>
                  </a:schemeClr>
                </a:solidFill>
                <a:latin typeface="Times New Roman" panose="02020603050405020304" pitchFamily="18" charset="0"/>
                <a:cs typeface="Times New Roman" panose="02020603050405020304" pitchFamily="18" charset="0"/>
              </a:rPr>
              <a:t>целокупне имовине или имовинске целине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a:t>
            </a:r>
          </a:p>
          <a:p>
            <a:pPr algn="just" fontAlgn="auto">
              <a:lnSpc>
                <a:spcPct val="80000"/>
              </a:lnSpc>
              <a:spcAft>
                <a:spcPts val="0"/>
              </a:spcAft>
              <a:buFont typeface="Wingdings 3" charset="2"/>
              <a:buChar char=""/>
              <a:defRPr/>
            </a:pP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У</a:t>
            </a:r>
            <a:r>
              <a:rPr lang="sr-Latn-RS"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случају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продаје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стечајног</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дужника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као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правног</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лица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sr-Cyrl-RS" altLang="en-US" sz="2400" dirty="0">
                <a:solidFill>
                  <a:schemeClr val="accent1">
                    <a:lumMod val="75000"/>
                  </a:schemeClr>
                </a:solidFill>
                <a:latin typeface="Times New Roman" panose="02020603050405020304" pitchFamily="18" charset="0"/>
                <a:cs typeface="Times New Roman" panose="02020603050405020304" pitchFamily="18" charset="0"/>
              </a:rPr>
              <a:t>целокупне имовине или имовинске целине,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када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ови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повериоци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намирују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износом</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мањим</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од</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50%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од</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процењене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вредности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имовине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из</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имовине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која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је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предмет</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обезбеђења</a:t>
            </a:r>
            <a:r>
              <a:rPr lang="sr-Latn-RS" altLang="en-US" sz="2400" dirty="0">
                <a:solidFill>
                  <a:schemeClr val="accent1">
                    <a:lumMod val="75000"/>
                  </a:schemeClr>
                </a:solidFill>
                <a:latin typeface="Times New Roman" panose="02020603050405020304" pitchFamily="18" charset="0"/>
                <a:cs typeface="Times New Roman" panose="02020603050405020304" pitchFamily="18" charset="0"/>
              </a:rPr>
              <a:t>,</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стечајни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управник</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је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дужан</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понуду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купца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достави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сваком</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разлучном и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заложном</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повериоцу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који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има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и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разлучно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односно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заложно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право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на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имовини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која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је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ушла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у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процену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a:t>
            </a:r>
          </a:p>
          <a:p>
            <a:pPr algn="just" fontAlgn="auto">
              <a:lnSpc>
                <a:spcPct val="80000"/>
              </a:lnSpc>
              <a:spcAft>
                <a:spcPts val="0"/>
              </a:spcAft>
              <a:buFont typeface="Wingdings 3" charset="2"/>
              <a:buChar char=""/>
              <a:defRPr/>
            </a:pP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Стечајни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управник</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може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приступити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продаји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тек</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када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то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одобре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разлучни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и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заложни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повериоци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који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учине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вероватним</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би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њихово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обезбеђено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потраживање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могло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делом</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или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у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целости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намирити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из</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имовине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која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је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под</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разлучним</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односно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заложним</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правом</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endParaRPr lang="en-US" altLang="en-US" sz="2400" dirty="0">
              <a:solidFill>
                <a:schemeClr val="accent1">
                  <a:lumMod val="75000"/>
                </a:schemeClr>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body" idx="1"/>
          </p:nvPr>
        </p:nvSpPr>
        <p:spPr>
          <a:xfrm>
            <a:off x="554038" y="949325"/>
            <a:ext cx="8229600" cy="5440363"/>
          </a:xfrm>
        </p:spPr>
        <p:txBody>
          <a:bodyPr rtlCol="0">
            <a:normAutofit/>
          </a:bodyPr>
          <a:lstStyle/>
          <a:p>
            <a:pPr algn="just" fontAlgn="auto">
              <a:spcAft>
                <a:spcPts val="0"/>
              </a:spcAft>
              <a:buFont typeface="Wingdings 3" charset="2"/>
              <a:buChar char=""/>
              <a:defRPr/>
            </a:pPr>
            <a:endParaRPr lang="sr-Cyrl-ME" altLang="en-US" sz="2400" b="1" dirty="0">
              <a:solidFill>
                <a:schemeClr val="tx1">
                  <a:lumMod val="75000"/>
                  <a:lumOff val="25000"/>
                </a:schemeClr>
              </a:solidFill>
              <a:latin typeface="Times New Roman" panose="02020603050405020304" pitchFamily="18" charset="0"/>
              <a:cs typeface="Times New Roman" panose="02020603050405020304" pitchFamily="18" charset="0"/>
            </a:endParaRPr>
          </a:p>
          <a:p>
            <a:pPr algn="just" fontAlgn="auto">
              <a:spcAft>
                <a:spcPts val="0"/>
              </a:spcAft>
              <a:buFont typeface="Wingdings 3" charset="2"/>
              <a:buChar char=""/>
              <a:defRPr/>
            </a:pPr>
            <a:r>
              <a:rPr lang="en-GB" altLang="en-US" sz="2400" b="1" dirty="0">
                <a:solidFill>
                  <a:schemeClr val="accent1">
                    <a:lumMod val="75000"/>
                  </a:schemeClr>
                </a:solidFill>
                <a:latin typeface="Times New Roman" panose="02020603050405020304" pitchFamily="18" charset="0"/>
                <a:cs typeface="Times New Roman" panose="02020603050405020304" pitchFamily="18" charset="0"/>
              </a:rPr>
              <a:t>У </a:t>
            </a:r>
            <a:r>
              <a:rPr lang="en-GB" altLang="en-US" sz="2400" b="1" dirty="0" err="1">
                <a:solidFill>
                  <a:schemeClr val="accent1">
                    <a:lumMod val="75000"/>
                  </a:schemeClr>
                </a:solidFill>
                <a:latin typeface="Times New Roman" panose="02020603050405020304" pitchFamily="18" charset="0"/>
                <a:cs typeface="Times New Roman" panose="02020603050405020304" pitchFamily="18" charset="0"/>
              </a:rPr>
              <a:t>одредби</a:t>
            </a:r>
            <a:r>
              <a:rPr lang="en-GB" altLang="en-US" sz="2400" b="1"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b="1" dirty="0" err="1">
                <a:solidFill>
                  <a:schemeClr val="accent1">
                    <a:lumMod val="75000"/>
                  </a:schemeClr>
                </a:solidFill>
                <a:latin typeface="Times New Roman" panose="02020603050405020304" pitchFamily="18" charset="0"/>
                <a:cs typeface="Times New Roman" panose="02020603050405020304" pitchFamily="18" charset="0"/>
              </a:rPr>
              <a:t>члана</a:t>
            </a:r>
            <a:r>
              <a:rPr lang="en-GB" altLang="en-US" sz="2400" b="1" dirty="0">
                <a:solidFill>
                  <a:schemeClr val="accent1">
                    <a:lumMod val="75000"/>
                  </a:schemeClr>
                </a:solidFill>
                <a:latin typeface="Times New Roman" panose="02020603050405020304" pitchFamily="18" charset="0"/>
                <a:cs typeface="Times New Roman" panose="02020603050405020304" pitchFamily="18" charset="0"/>
              </a:rPr>
              <a:t> 136. в) </a:t>
            </a:r>
            <a:r>
              <a:rPr lang="en-GB" altLang="en-US" sz="2400" b="1" dirty="0" err="1">
                <a:solidFill>
                  <a:schemeClr val="accent1">
                    <a:lumMod val="75000"/>
                  </a:schemeClr>
                </a:solidFill>
                <a:latin typeface="Times New Roman" panose="02020603050405020304" pitchFamily="18" charset="0"/>
                <a:cs typeface="Times New Roman" panose="02020603050405020304" pitchFamily="18" charset="0"/>
              </a:rPr>
              <a:t>став</a:t>
            </a:r>
            <a:r>
              <a:rPr lang="en-GB" altLang="en-US" sz="2400" b="1" dirty="0">
                <a:solidFill>
                  <a:schemeClr val="accent1">
                    <a:lumMod val="75000"/>
                  </a:schemeClr>
                </a:solidFill>
                <a:latin typeface="Times New Roman" panose="02020603050405020304" pitchFamily="18" charset="0"/>
                <a:cs typeface="Times New Roman" panose="02020603050405020304" pitchFamily="18" charset="0"/>
              </a:rPr>
              <a:t> 2. -</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у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случају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намирења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разлучних</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и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заложних</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поверилаца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из</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продаје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стечајног</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дужника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као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правног</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лица</a:t>
            </a:r>
            <a:r>
              <a:rPr lang="sr-Cyrl-RS" altLang="en-US" sz="2400" dirty="0">
                <a:solidFill>
                  <a:schemeClr val="accent1">
                    <a:lumMod val="75000"/>
                  </a:schemeClr>
                </a:solidFill>
                <a:latin typeface="Times New Roman" panose="02020603050405020304" pitchFamily="18" charset="0"/>
                <a:cs typeface="Times New Roman" panose="02020603050405020304" pitchFamily="18" charset="0"/>
              </a:rPr>
              <a:t>, целокупне имовине или имовинске целине,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у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целости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није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потребно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прибављати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одговарајућу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сагласност</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endParaRPr lang="en-US" altLang="en-US" sz="2400" dirty="0">
              <a:solidFill>
                <a:schemeClr val="accent1">
                  <a:lumMod val="75000"/>
                </a:schemeClr>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body" idx="1"/>
          </p:nvPr>
        </p:nvSpPr>
        <p:spPr>
          <a:xfrm>
            <a:off x="568325" y="547688"/>
            <a:ext cx="8229600" cy="5440362"/>
          </a:xfrm>
        </p:spPr>
        <p:txBody>
          <a:bodyPr rtlCol="0">
            <a:normAutofit/>
          </a:bodyPr>
          <a:lstStyle/>
          <a:p>
            <a:pPr algn="just" fontAlgn="auto">
              <a:spcAft>
                <a:spcPts val="0"/>
              </a:spcAft>
              <a:buFont typeface="Wingdings 3" charset="2"/>
              <a:buChar char=""/>
              <a:defRPr/>
            </a:pPr>
            <a:endParaRPr lang="sr-Cyrl-ME" altLang="en-US" sz="2400" b="1" dirty="0">
              <a:solidFill>
                <a:schemeClr val="tx1">
                  <a:lumMod val="75000"/>
                  <a:lumOff val="25000"/>
                </a:schemeClr>
              </a:solidFill>
              <a:latin typeface="Times New Roman" panose="02020603050405020304" pitchFamily="18" charset="0"/>
              <a:cs typeface="Times New Roman" panose="02020603050405020304" pitchFamily="18" charset="0"/>
            </a:endParaRPr>
          </a:p>
          <a:p>
            <a:pPr algn="just" fontAlgn="auto">
              <a:spcAft>
                <a:spcPts val="0"/>
              </a:spcAft>
              <a:buFont typeface="Wingdings 3" charset="2"/>
              <a:buChar char=""/>
              <a:defRPr/>
            </a:pPr>
            <a:r>
              <a:rPr lang="en-GB" altLang="en-US" sz="2400" b="1" dirty="0">
                <a:solidFill>
                  <a:schemeClr val="accent1">
                    <a:lumMod val="75000"/>
                  </a:schemeClr>
                </a:solidFill>
                <a:latin typeface="Times New Roman" panose="02020603050405020304" pitchFamily="18" charset="0"/>
                <a:cs typeface="Times New Roman" panose="02020603050405020304" pitchFamily="18" charset="0"/>
              </a:rPr>
              <a:t>У </a:t>
            </a:r>
            <a:r>
              <a:rPr lang="en-GB" altLang="en-US" sz="2400" b="1" dirty="0" err="1">
                <a:solidFill>
                  <a:schemeClr val="accent1">
                    <a:lumMod val="75000"/>
                  </a:schemeClr>
                </a:solidFill>
                <a:latin typeface="Times New Roman" panose="02020603050405020304" pitchFamily="18" charset="0"/>
                <a:cs typeface="Times New Roman" panose="02020603050405020304" pitchFamily="18" charset="0"/>
              </a:rPr>
              <a:t>одредби</a:t>
            </a:r>
            <a:r>
              <a:rPr lang="en-GB" altLang="en-US" sz="2400" b="1"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b="1" dirty="0" err="1">
                <a:solidFill>
                  <a:schemeClr val="accent1">
                    <a:lumMod val="75000"/>
                  </a:schemeClr>
                </a:solidFill>
                <a:latin typeface="Times New Roman" panose="02020603050405020304" pitchFamily="18" charset="0"/>
                <a:cs typeface="Times New Roman" panose="02020603050405020304" pitchFamily="18" charset="0"/>
              </a:rPr>
              <a:t>члана</a:t>
            </a:r>
            <a:r>
              <a:rPr lang="en-GB" altLang="en-US" sz="2400" b="1" dirty="0">
                <a:solidFill>
                  <a:schemeClr val="accent1">
                    <a:lumMod val="75000"/>
                  </a:schemeClr>
                </a:solidFill>
                <a:latin typeface="Times New Roman" panose="02020603050405020304" pitchFamily="18" charset="0"/>
                <a:cs typeface="Times New Roman" panose="02020603050405020304" pitchFamily="18" charset="0"/>
              </a:rPr>
              <a:t> 157. </a:t>
            </a:r>
            <a:r>
              <a:rPr lang="en-GB" altLang="en-US" sz="2400" b="1" dirty="0" err="1">
                <a:solidFill>
                  <a:schemeClr val="accent1">
                    <a:lumMod val="75000"/>
                  </a:schemeClr>
                </a:solidFill>
                <a:latin typeface="Times New Roman" panose="02020603050405020304" pitchFamily="18" charset="0"/>
                <a:cs typeface="Times New Roman" panose="02020603050405020304" pitchFamily="18" charset="0"/>
              </a:rPr>
              <a:t>став</a:t>
            </a:r>
            <a:r>
              <a:rPr lang="en-GB" altLang="en-US" sz="2400" b="1" dirty="0">
                <a:solidFill>
                  <a:schemeClr val="accent1">
                    <a:lumMod val="75000"/>
                  </a:schemeClr>
                </a:solidFill>
                <a:latin typeface="Times New Roman" panose="02020603050405020304" pitchFamily="18" charset="0"/>
                <a:cs typeface="Times New Roman" panose="02020603050405020304" pitchFamily="18" charset="0"/>
              </a:rPr>
              <a:t> 1. </a:t>
            </a:r>
            <a:r>
              <a:rPr lang="en-GB" altLang="en-US" sz="2400" b="1" dirty="0" err="1">
                <a:solidFill>
                  <a:schemeClr val="accent1">
                    <a:lumMod val="75000"/>
                  </a:schemeClr>
                </a:solidFill>
                <a:latin typeface="Times New Roman" panose="02020603050405020304" pitchFamily="18" charset="0"/>
                <a:cs typeface="Times New Roman" panose="02020603050405020304" pitchFamily="18" charset="0"/>
              </a:rPr>
              <a:t>тачка</a:t>
            </a:r>
            <a:r>
              <a:rPr lang="en-GB" altLang="en-US" sz="2400" b="1" dirty="0">
                <a:solidFill>
                  <a:schemeClr val="accent1">
                    <a:lumMod val="75000"/>
                  </a:schemeClr>
                </a:solidFill>
                <a:latin typeface="Times New Roman" panose="02020603050405020304" pitchFamily="18" charset="0"/>
                <a:cs typeface="Times New Roman" panose="02020603050405020304" pitchFamily="18" charset="0"/>
              </a:rPr>
              <a:t> 7.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која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одредба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sr-Cyrl-RS" altLang="en-US" sz="2400" dirty="0">
                <a:solidFill>
                  <a:schemeClr val="accent1">
                    <a:lumMod val="75000"/>
                  </a:schemeClr>
                </a:solidFill>
                <a:latin typeface="Times New Roman" panose="02020603050405020304" pitchFamily="18" charset="0"/>
                <a:cs typeface="Times New Roman" panose="02020603050405020304" pitchFamily="18" charset="0"/>
              </a:rPr>
              <a:t>се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иначе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односи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на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мере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за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реализацију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плана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реорганизације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прописана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је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још</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једна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сагласност</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a:t>
            </a:r>
          </a:p>
          <a:p>
            <a:pPr marL="0" indent="0" algn="just" fontAlgn="auto">
              <a:spcAft>
                <a:spcPts val="0"/>
              </a:spcAft>
              <a:buFont typeface="Wingdings 3" charset="2"/>
              <a:buNone/>
              <a:defRPr/>
            </a:pPr>
            <a:r>
              <a:rPr lang="sr-Cyrl-RS"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a:t>
            </a:r>
            <a:r>
              <a:rPr lang="sr-Cyrl-RS"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сагласност</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имаоца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заложног</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права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уколико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планом</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реорганизације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предвиђа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мера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извршење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измена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или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одрицање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од</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заложног</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права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endParaRPr lang="en-US" altLang="en-US" sz="2400" dirty="0">
              <a:solidFill>
                <a:schemeClr val="accent1">
                  <a:lumMod val="75000"/>
                </a:schemeClr>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865188" y="1676400"/>
            <a:ext cx="7772400" cy="1600200"/>
          </a:xfrm>
          <a:extLst>
            <a:ext uri="{909E8E84-426E-40DD-AFC4-6F175D3DCCD1}"/>
            <a:ext uri="{91240B29-F687-4F45-9708-019B960494DF}"/>
            <a:ext uri="{AF507438-7753-43E0-B8FC-AC1667EBCBE1}"/>
          </a:extLst>
        </p:spPr>
        <p:txBody>
          <a:bodyPr rtlCol="0"/>
          <a:lstStyle/>
          <a:p>
            <a:pPr algn="ctr" fontAlgn="auto">
              <a:spcAft>
                <a:spcPts val="0"/>
              </a:spcAft>
              <a:defRPr/>
            </a:pPr>
            <a:r>
              <a:rPr lang="sr-Latn-RS" altLang="en-US" sz="4000" b="1" dirty="0">
                <a:solidFill>
                  <a:schemeClr val="accent1">
                    <a:lumMod val="75000"/>
                  </a:schemeClr>
                </a:solidFill>
                <a:latin typeface="Times New Roman" panose="02020603050405020304" pitchFamily="18" charset="0"/>
                <a:cs typeface="Times New Roman" panose="02020603050405020304" pitchFamily="18" charset="0"/>
              </a:rPr>
              <a:t>2.</a:t>
            </a:r>
            <a:r>
              <a:rPr lang="sr-Latn-RS" altLang="en-US" sz="3200" b="1" dirty="0">
                <a:solidFill>
                  <a:schemeClr val="accent1">
                    <a:lumMod val="75000"/>
                  </a:schemeClr>
                </a:solidFill>
                <a:latin typeface="Times New Roman" panose="02020603050405020304" pitchFamily="18" charset="0"/>
                <a:cs typeface="Times New Roman" panose="02020603050405020304" pitchFamily="18" charset="0"/>
              </a:rPr>
              <a:t/>
            </a:r>
            <a:br>
              <a:rPr lang="sr-Latn-RS" altLang="en-US" sz="3200" b="1" dirty="0">
                <a:solidFill>
                  <a:schemeClr val="accent1">
                    <a:lumMod val="75000"/>
                  </a:schemeClr>
                </a:solidFill>
                <a:latin typeface="Times New Roman" panose="02020603050405020304" pitchFamily="18" charset="0"/>
                <a:cs typeface="Times New Roman" panose="02020603050405020304" pitchFamily="18" charset="0"/>
              </a:rPr>
            </a:br>
            <a:r>
              <a:rPr lang="en-GB" altLang="en-US" sz="3200" b="1" dirty="0" err="1">
                <a:solidFill>
                  <a:schemeClr val="accent1">
                    <a:lumMod val="75000"/>
                  </a:schemeClr>
                </a:solidFill>
                <a:latin typeface="Times New Roman" panose="02020603050405020304" pitchFamily="18" charset="0"/>
                <a:cs typeface="Times New Roman" panose="02020603050405020304" pitchFamily="18" charset="0"/>
              </a:rPr>
              <a:t>Разлучни</a:t>
            </a:r>
            <a:r>
              <a:rPr lang="en-GB" altLang="en-US" sz="3200" b="1" dirty="0">
                <a:solidFill>
                  <a:schemeClr val="accent1">
                    <a:lumMod val="75000"/>
                  </a:schemeClr>
                </a:solidFill>
                <a:latin typeface="Times New Roman" panose="02020603050405020304" pitchFamily="18" charset="0"/>
                <a:cs typeface="Times New Roman" panose="02020603050405020304" pitchFamily="18" charset="0"/>
              </a:rPr>
              <a:t> и </a:t>
            </a:r>
            <a:r>
              <a:rPr lang="en-GB" altLang="en-US" sz="3200" b="1" dirty="0" err="1">
                <a:solidFill>
                  <a:schemeClr val="accent1">
                    <a:lumMod val="75000"/>
                  </a:schemeClr>
                </a:solidFill>
                <a:latin typeface="Times New Roman" panose="02020603050405020304" pitchFamily="18" charset="0"/>
                <a:cs typeface="Times New Roman" panose="02020603050405020304" pitchFamily="18" charset="0"/>
              </a:rPr>
              <a:t>заложни</a:t>
            </a:r>
            <a:r>
              <a:rPr lang="en-GB" altLang="en-US" sz="3200" b="1"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3200" b="1" dirty="0" err="1">
                <a:solidFill>
                  <a:schemeClr val="accent1">
                    <a:lumMod val="75000"/>
                  </a:schemeClr>
                </a:solidFill>
                <a:latin typeface="Times New Roman" panose="02020603050405020304" pitchFamily="18" charset="0"/>
                <a:cs typeface="Times New Roman" panose="02020603050405020304" pitchFamily="18" charset="0"/>
              </a:rPr>
              <a:t>повериоци</a:t>
            </a:r>
            <a:r>
              <a:rPr lang="en-GB" altLang="en-US" sz="3200" b="1" dirty="0">
                <a:solidFill>
                  <a:schemeClr val="accent1">
                    <a:lumMod val="75000"/>
                  </a:schemeClr>
                </a:solidFill>
                <a:latin typeface="Times New Roman" panose="02020603050405020304" pitchFamily="18" charset="0"/>
                <a:cs typeface="Times New Roman" panose="02020603050405020304" pitchFamily="18" charset="0"/>
              </a:rPr>
              <a:t> у </a:t>
            </a:r>
            <a:r>
              <a:rPr lang="en-GB" altLang="en-US" sz="3200" b="1" dirty="0" err="1">
                <a:solidFill>
                  <a:schemeClr val="accent1">
                    <a:lumMod val="75000"/>
                  </a:schemeClr>
                </a:solidFill>
                <a:latin typeface="Times New Roman" panose="02020603050405020304" pitchFamily="18" charset="0"/>
                <a:cs typeface="Times New Roman" panose="02020603050405020304" pitchFamily="18" charset="0"/>
              </a:rPr>
              <a:t>поступку</a:t>
            </a:r>
            <a:r>
              <a:rPr lang="en-GB" altLang="en-US" sz="3200" b="1"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3200" b="1" dirty="0" err="1">
                <a:solidFill>
                  <a:schemeClr val="accent1">
                    <a:lumMod val="75000"/>
                  </a:schemeClr>
                </a:solidFill>
                <a:latin typeface="Times New Roman" panose="02020603050405020304" pitchFamily="18" charset="0"/>
                <a:cs typeface="Times New Roman" panose="02020603050405020304" pitchFamily="18" charset="0"/>
              </a:rPr>
              <a:t>продаје</a:t>
            </a:r>
            <a:r>
              <a:rPr lang="en-GB" altLang="en-US" sz="3200" dirty="0">
                <a:solidFill>
                  <a:schemeClr val="accent1">
                    <a:lumMod val="75000"/>
                  </a:schemeClr>
                </a:solidFill>
                <a:latin typeface="Times New Roman" panose="02020603050405020304" pitchFamily="18" charset="0"/>
                <a:cs typeface="Times New Roman" panose="02020603050405020304" pitchFamily="18" charset="0"/>
              </a:rPr>
              <a:t> </a:t>
            </a:r>
            <a:endParaRPr lang="en-US" altLang="en-US" sz="3200" dirty="0">
              <a:solidFill>
                <a:schemeClr val="accent1">
                  <a:lumMod val="75000"/>
                </a:schemeClr>
              </a:solidFill>
              <a:latin typeface="Times New Roman" panose="02020603050405020304" pitchFamily="18" charset="0"/>
              <a:cs typeface="Times New Roman" panose="02020603050405020304" pitchFamily="18" charset="0"/>
            </a:endParaRPr>
          </a:p>
        </p:txBody>
      </p:sp>
    </p:spTree>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720725" y="720725"/>
            <a:ext cx="8229600" cy="5516563"/>
          </a:xfrm>
        </p:spPr>
        <p:txBody>
          <a:bodyPr rtlCol="0">
            <a:normAutofit lnSpcReduction="10000"/>
          </a:bodyPr>
          <a:lstStyle/>
          <a:p>
            <a:pPr algn="ctr" fontAlgn="auto">
              <a:lnSpc>
                <a:spcPct val="90000"/>
              </a:lnSpc>
              <a:spcAft>
                <a:spcPts val="0"/>
              </a:spcAft>
              <a:buFont typeface="Wingdings" pitchFamily="2" charset="2"/>
              <a:buNone/>
              <a:defRPr/>
            </a:pPr>
            <a:r>
              <a:rPr lang="en-GB" altLang="en-US" sz="2400" b="1" dirty="0">
                <a:solidFill>
                  <a:schemeClr val="accent1">
                    <a:lumMod val="75000"/>
                  </a:schemeClr>
                </a:solidFill>
                <a:latin typeface="Times New Roman" panose="02020603050405020304" pitchFamily="18" charset="0"/>
                <a:cs typeface="Times New Roman" panose="02020603050405020304" pitchFamily="18" charset="0"/>
              </a:rPr>
              <a:t>А) ПРАВО ПРЕЧЕ КУПОВИНЕ</a:t>
            </a:r>
          </a:p>
          <a:p>
            <a:pPr algn="ctr" fontAlgn="auto">
              <a:lnSpc>
                <a:spcPct val="90000"/>
              </a:lnSpc>
              <a:spcAft>
                <a:spcPts val="0"/>
              </a:spcAft>
              <a:buFont typeface="Wingdings" pitchFamily="2" charset="2"/>
              <a:buNone/>
              <a:defRPr/>
            </a:pPr>
            <a:r>
              <a:rPr lang="en-GB" altLang="en-US" sz="2400" b="1" dirty="0" err="1">
                <a:solidFill>
                  <a:schemeClr val="accent1">
                    <a:lumMod val="75000"/>
                  </a:schemeClr>
                </a:solidFill>
                <a:latin typeface="Times New Roman" panose="02020603050405020304" pitchFamily="18" charset="0"/>
                <a:cs typeface="Times New Roman" panose="02020603050405020304" pitchFamily="18" charset="0"/>
              </a:rPr>
              <a:t>Члан</a:t>
            </a:r>
            <a:r>
              <a:rPr lang="en-GB" altLang="en-US" sz="2400" b="1" dirty="0">
                <a:solidFill>
                  <a:schemeClr val="accent1">
                    <a:lumMod val="75000"/>
                  </a:schemeClr>
                </a:solidFill>
                <a:latin typeface="Times New Roman" panose="02020603050405020304" pitchFamily="18" charset="0"/>
                <a:cs typeface="Times New Roman" panose="02020603050405020304" pitchFamily="18" charset="0"/>
              </a:rPr>
              <a:t> 136. г) </a:t>
            </a:r>
            <a:r>
              <a:rPr lang="en-GB" altLang="en-US" sz="2400" b="1" dirty="0" err="1">
                <a:solidFill>
                  <a:schemeClr val="accent1">
                    <a:lumMod val="75000"/>
                  </a:schemeClr>
                </a:solidFill>
                <a:latin typeface="Times New Roman" panose="02020603050405020304" pitchFamily="18" charset="0"/>
                <a:cs typeface="Times New Roman" panose="02020603050405020304" pitchFamily="18" charset="0"/>
              </a:rPr>
              <a:t>Закона</a:t>
            </a:r>
            <a:r>
              <a:rPr lang="en-GB" altLang="en-US" sz="2400" b="1" dirty="0">
                <a:solidFill>
                  <a:schemeClr val="accent1">
                    <a:lumMod val="75000"/>
                  </a:schemeClr>
                </a:solidFill>
                <a:latin typeface="Times New Roman" panose="02020603050405020304" pitchFamily="18" charset="0"/>
                <a:cs typeface="Times New Roman" panose="02020603050405020304" pitchFamily="18" charset="0"/>
              </a:rPr>
              <a:t> о </a:t>
            </a:r>
            <a:r>
              <a:rPr lang="en-GB" altLang="en-US" sz="2400" b="1" dirty="0" err="1">
                <a:solidFill>
                  <a:schemeClr val="accent1">
                    <a:lumMod val="75000"/>
                  </a:schemeClr>
                </a:solidFill>
                <a:latin typeface="Times New Roman" panose="02020603050405020304" pitchFamily="18" charset="0"/>
                <a:cs typeface="Times New Roman" panose="02020603050405020304" pitchFamily="18" charset="0"/>
              </a:rPr>
              <a:t>стечају</a:t>
            </a:r>
            <a:r>
              <a:rPr lang="en-GB" altLang="en-US" sz="2400" b="1" dirty="0">
                <a:solidFill>
                  <a:schemeClr val="accent1">
                    <a:lumMod val="75000"/>
                  </a:schemeClr>
                </a:solidFill>
                <a:latin typeface="Times New Roman" panose="02020603050405020304" pitchFamily="18" charset="0"/>
                <a:cs typeface="Times New Roman" panose="02020603050405020304" pitchFamily="18" charset="0"/>
              </a:rPr>
              <a:t> </a:t>
            </a:r>
            <a:endParaRPr lang="sr-Cyrl-ME" altLang="en-US" sz="2400" b="1" dirty="0">
              <a:solidFill>
                <a:schemeClr val="accent1">
                  <a:lumMod val="75000"/>
                </a:schemeClr>
              </a:solidFill>
              <a:latin typeface="Times New Roman" panose="02020603050405020304" pitchFamily="18" charset="0"/>
              <a:cs typeface="Times New Roman" panose="02020603050405020304" pitchFamily="18" charset="0"/>
            </a:endParaRPr>
          </a:p>
          <a:p>
            <a:pPr algn="ctr" fontAlgn="auto">
              <a:lnSpc>
                <a:spcPct val="90000"/>
              </a:lnSpc>
              <a:spcAft>
                <a:spcPts val="0"/>
              </a:spcAft>
              <a:buFont typeface="Wingdings" pitchFamily="2" charset="2"/>
              <a:buNone/>
              <a:defRPr/>
            </a:pPr>
            <a:r>
              <a:rPr lang="en-GB" altLang="en-US" sz="2400" b="1" dirty="0">
                <a:solidFill>
                  <a:schemeClr val="accent1">
                    <a:lumMod val="75000"/>
                  </a:schemeClr>
                </a:solidFill>
                <a:latin typeface="Times New Roman" panose="02020603050405020304" pitchFamily="18" charset="0"/>
                <a:cs typeface="Times New Roman" panose="02020603050405020304" pitchFamily="18" charset="0"/>
              </a:rPr>
              <a:t>(</a:t>
            </a:r>
            <a:r>
              <a:rPr lang="en-GB" altLang="en-US" sz="2400" b="1" dirty="0" err="1">
                <a:solidFill>
                  <a:schemeClr val="accent1">
                    <a:lumMod val="75000"/>
                  </a:schemeClr>
                </a:solidFill>
                <a:latin typeface="Times New Roman" panose="02020603050405020304" pitchFamily="18" charset="0"/>
                <a:cs typeface="Times New Roman" panose="02020603050405020304" pitchFamily="18" charset="0"/>
              </a:rPr>
              <a:t>чл</a:t>
            </a:r>
            <a:r>
              <a:rPr lang="sr-Cyrl-ME" altLang="en-US" sz="2400" b="1" dirty="0">
                <a:solidFill>
                  <a:schemeClr val="accent1">
                    <a:lumMod val="75000"/>
                  </a:schemeClr>
                </a:solidFill>
                <a:latin typeface="Times New Roman" panose="02020603050405020304" pitchFamily="18" charset="0"/>
                <a:cs typeface="Times New Roman" panose="02020603050405020304" pitchFamily="18" charset="0"/>
              </a:rPr>
              <a:t>.</a:t>
            </a:r>
            <a:r>
              <a:rPr lang="en-GB" altLang="en-US" sz="2400" b="1" dirty="0">
                <a:solidFill>
                  <a:schemeClr val="accent1">
                    <a:lumMod val="75000"/>
                  </a:schemeClr>
                </a:solidFill>
                <a:latin typeface="Times New Roman" panose="02020603050405020304" pitchFamily="18" charset="0"/>
                <a:cs typeface="Times New Roman" panose="02020603050405020304" pitchFamily="18" charset="0"/>
              </a:rPr>
              <a:t> 41. </a:t>
            </a:r>
            <a:r>
              <a:rPr lang="en-GB" altLang="en-US" sz="2400" b="1" dirty="0" err="1">
                <a:solidFill>
                  <a:schemeClr val="accent1">
                    <a:lumMod val="75000"/>
                  </a:schemeClr>
                </a:solidFill>
                <a:latin typeface="Times New Roman" panose="02020603050405020304" pitchFamily="18" charset="0"/>
                <a:cs typeface="Times New Roman" panose="02020603050405020304" pitchFamily="18" charset="0"/>
              </a:rPr>
              <a:t>Закона</a:t>
            </a:r>
            <a:r>
              <a:rPr lang="en-GB" altLang="en-US" sz="2400" b="1" dirty="0">
                <a:solidFill>
                  <a:schemeClr val="accent1">
                    <a:lumMod val="75000"/>
                  </a:schemeClr>
                </a:solidFill>
                <a:latin typeface="Times New Roman" panose="02020603050405020304" pitchFamily="18" charset="0"/>
                <a:cs typeface="Times New Roman" panose="02020603050405020304" pitchFamily="18" charset="0"/>
              </a:rPr>
              <a:t> о </a:t>
            </a:r>
            <a:r>
              <a:rPr lang="en-GB" altLang="en-US" sz="2400" b="1" dirty="0" err="1">
                <a:solidFill>
                  <a:schemeClr val="accent1">
                    <a:lumMod val="75000"/>
                  </a:schemeClr>
                </a:solidFill>
                <a:latin typeface="Times New Roman" panose="02020603050405020304" pitchFamily="18" charset="0"/>
                <a:cs typeface="Times New Roman" panose="02020603050405020304" pitchFamily="18" charset="0"/>
              </a:rPr>
              <a:t>изменама</a:t>
            </a:r>
            <a:r>
              <a:rPr lang="en-GB" altLang="en-US" sz="2400" b="1" dirty="0">
                <a:solidFill>
                  <a:schemeClr val="accent1">
                    <a:lumMod val="75000"/>
                  </a:schemeClr>
                </a:solidFill>
                <a:latin typeface="Times New Roman" panose="02020603050405020304" pitchFamily="18" charset="0"/>
                <a:cs typeface="Times New Roman" panose="02020603050405020304" pitchFamily="18" charset="0"/>
              </a:rPr>
              <a:t> и </a:t>
            </a:r>
            <a:r>
              <a:rPr lang="en-GB" altLang="en-US" sz="2400" b="1" dirty="0" err="1">
                <a:solidFill>
                  <a:schemeClr val="accent1">
                    <a:lumMod val="75000"/>
                  </a:schemeClr>
                </a:solidFill>
                <a:latin typeface="Times New Roman" panose="02020603050405020304" pitchFamily="18" charset="0"/>
                <a:cs typeface="Times New Roman" panose="02020603050405020304" pitchFamily="18" charset="0"/>
              </a:rPr>
              <a:t>допунама</a:t>
            </a:r>
            <a:r>
              <a:rPr lang="en-GB" altLang="en-US" sz="2400" b="1"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b="1" dirty="0" err="1">
                <a:solidFill>
                  <a:schemeClr val="accent1">
                    <a:lumMod val="75000"/>
                  </a:schemeClr>
                </a:solidFill>
                <a:latin typeface="Times New Roman" panose="02020603050405020304" pitchFamily="18" charset="0"/>
                <a:cs typeface="Times New Roman" panose="02020603050405020304" pitchFamily="18" charset="0"/>
              </a:rPr>
              <a:t>Закона</a:t>
            </a:r>
            <a:r>
              <a:rPr lang="en-GB" altLang="en-US" sz="2400" b="1" dirty="0">
                <a:solidFill>
                  <a:schemeClr val="accent1">
                    <a:lumMod val="75000"/>
                  </a:schemeClr>
                </a:solidFill>
                <a:latin typeface="Times New Roman" panose="02020603050405020304" pitchFamily="18" charset="0"/>
                <a:cs typeface="Times New Roman" panose="02020603050405020304" pitchFamily="18" charset="0"/>
              </a:rPr>
              <a:t> о </a:t>
            </a:r>
            <a:r>
              <a:rPr lang="en-GB" altLang="en-US" sz="2400" b="1" dirty="0" err="1">
                <a:solidFill>
                  <a:schemeClr val="accent1">
                    <a:lumMod val="75000"/>
                  </a:schemeClr>
                </a:solidFill>
                <a:latin typeface="Times New Roman" panose="02020603050405020304" pitchFamily="18" charset="0"/>
                <a:cs typeface="Times New Roman" panose="02020603050405020304" pitchFamily="18" charset="0"/>
              </a:rPr>
              <a:t>стечају</a:t>
            </a:r>
            <a:r>
              <a:rPr lang="en-GB" altLang="en-US" sz="2400" b="1" dirty="0">
                <a:solidFill>
                  <a:schemeClr val="accent1">
                    <a:lumMod val="75000"/>
                  </a:schemeClr>
                </a:solidFill>
                <a:latin typeface="Times New Roman" panose="02020603050405020304" pitchFamily="18" charset="0"/>
                <a:cs typeface="Times New Roman" panose="02020603050405020304" pitchFamily="18" charset="0"/>
              </a:rPr>
              <a:t>)</a:t>
            </a:r>
          </a:p>
          <a:p>
            <a:pPr fontAlgn="auto">
              <a:lnSpc>
                <a:spcPct val="90000"/>
              </a:lnSpc>
              <a:spcAft>
                <a:spcPts val="0"/>
              </a:spcAft>
              <a:buFont typeface="Wingdings 3" charset="2"/>
              <a:buChar char=""/>
              <a:defRPr/>
            </a:pPr>
            <a:endParaRPr lang="en-GB" altLang="en-US" sz="2400" dirty="0">
              <a:solidFill>
                <a:schemeClr val="accent1">
                  <a:lumMod val="75000"/>
                </a:schemeClr>
              </a:solidFill>
              <a:latin typeface="Times New Roman" panose="02020603050405020304" pitchFamily="18" charset="0"/>
              <a:cs typeface="Times New Roman" panose="02020603050405020304" pitchFamily="18" charset="0"/>
            </a:endParaRPr>
          </a:p>
          <a:p>
            <a:pPr fontAlgn="auto">
              <a:lnSpc>
                <a:spcPct val="90000"/>
              </a:lnSpc>
              <a:spcAft>
                <a:spcPts val="0"/>
              </a:spcAft>
              <a:buFont typeface="Wingdings 3" charset="2"/>
              <a:buChar char=""/>
              <a:defRPr/>
            </a:pP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Уколико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је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имовина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која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је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предмет</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продаје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непосредном</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погодбом</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предмет</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разлучног</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односно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заложног</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права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разлучни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односно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заложни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поверилац</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има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право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прече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куповине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a:t>
            </a:r>
          </a:p>
          <a:p>
            <a:pPr fontAlgn="auto">
              <a:lnSpc>
                <a:spcPct val="90000"/>
              </a:lnSpc>
              <a:spcAft>
                <a:spcPts val="0"/>
              </a:spcAft>
              <a:buFont typeface="Wingdings 3" charset="2"/>
              <a:buChar char=""/>
              <a:defRPr/>
            </a:pP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Поступак</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остваривања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овог</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права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започиње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достављањем</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обавештења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од</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стране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стечајног</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судије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о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намери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продаје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непосредном</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погодбом</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из</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члана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133.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став</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6.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Закона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о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стечају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a:t>
            </a:r>
          </a:p>
          <a:p>
            <a:pPr fontAlgn="auto">
              <a:lnSpc>
                <a:spcPct val="90000"/>
              </a:lnSpc>
              <a:spcAft>
                <a:spcPts val="0"/>
              </a:spcAft>
              <a:buFont typeface="Wingdings 3" charset="2"/>
              <a:buChar char=""/>
              <a:defRPr/>
            </a:pP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Када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прими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обавештење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разлучни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односно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заложни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поверилац</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дужан</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је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у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року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од</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5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дана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изјасни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ли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ће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користити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овим</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правом</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a:t>
            </a:r>
            <a:endParaRPr lang="en-US" altLang="en-US" sz="2400" dirty="0">
              <a:solidFill>
                <a:schemeClr val="accent1">
                  <a:lumMod val="75000"/>
                </a:schemeClr>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506413" y="354013"/>
            <a:ext cx="8686800" cy="6248400"/>
          </a:xfrm>
        </p:spPr>
        <p:txBody>
          <a:bodyPr rtlCol="0">
            <a:normAutofit lnSpcReduction="10000"/>
          </a:bodyPr>
          <a:lstStyle/>
          <a:p>
            <a:pPr algn="just" fontAlgn="auto">
              <a:lnSpc>
                <a:spcPct val="80000"/>
              </a:lnSpc>
              <a:spcAft>
                <a:spcPts val="0"/>
              </a:spcAft>
              <a:buFont typeface="Wingdings 3" charset="2"/>
              <a:buChar char=""/>
              <a:defRPr/>
            </a:pP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Обавештење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доставља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суду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и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стечајном</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управнику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и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то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endParaRPr lang="sr-Cyrl-RS" altLang="en-US" sz="2400" dirty="0">
              <a:solidFill>
                <a:schemeClr val="accent1">
                  <a:lumMod val="75000"/>
                </a:schemeClr>
              </a:solidFill>
              <a:latin typeface="Times New Roman" panose="02020603050405020304" pitchFamily="18" charset="0"/>
              <a:cs typeface="Times New Roman" panose="02020603050405020304" pitchFamily="18" charset="0"/>
            </a:endParaRPr>
          </a:p>
          <a:p>
            <a:pPr marL="0" indent="0" algn="just" fontAlgn="auto">
              <a:lnSpc>
                <a:spcPct val="80000"/>
              </a:lnSpc>
              <a:spcAft>
                <a:spcPts val="0"/>
              </a:spcAft>
              <a:buFont typeface="Wingdings 3" charset="2"/>
              <a:buNone/>
              <a:defRPr/>
            </a:pPr>
            <a:r>
              <a:rPr lang="sr-Cyrl-RS" altLang="en-US" sz="2400" dirty="0">
                <a:solidFill>
                  <a:schemeClr val="accent1">
                    <a:lumMod val="75000"/>
                  </a:schemeClr>
                </a:solidFill>
                <a:latin typeface="Times New Roman" panose="02020603050405020304" pitchFamily="18" charset="0"/>
                <a:cs typeface="Times New Roman" panose="02020603050405020304" pitchFamily="18" charset="0"/>
              </a:rPr>
              <a:t>     1)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прихвата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купи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предмет</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продаје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под</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истим</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или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за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стечајног</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дужника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повољнијим</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условима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из</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обавештења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чему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је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дужан</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наведе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и </a:t>
            </a:r>
            <a:endParaRPr lang="sr-Cyrl-RS" altLang="en-US" sz="2400" dirty="0">
              <a:solidFill>
                <a:schemeClr val="accent1">
                  <a:lumMod val="75000"/>
                </a:schemeClr>
              </a:solidFill>
              <a:latin typeface="Times New Roman" panose="02020603050405020304" pitchFamily="18" charset="0"/>
              <a:cs typeface="Times New Roman" panose="02020603050405020304" pitchFamily="18" charset="0"/>
            </a:endParaRPr>
          </a:p>
          <a:p>
            <a:pPr marL="0" indent="0" algn="just" fontAlgn="auto">
              <a:lnSpc>
                <a:spcPct val="80000"/>
              </a:lnSpc>
              <a:spcAft>
                <a:spcPts val="0"/>
              </a:spcAft>
              <a:buFont typeface="Wingdings 3" charset="2"/>
              <a:buNone/>
              <a:defRPr/>
            </a:pPr>
            <a:r>
              <a:rPr lang="sr-Cyrl-RS" altLang="en-US" sz="2400" dirty="0">
                <a:solidFill>
                  <a:schemeClr val="accent1">
                    <a:lumMod val="75000"/>
                  </a:schemeClr>
                </a:solidFill>
                <a:latin typeface="Times New Roman" panose="02020603050405020304" pitchFamily="18" charset="0"/>
                <a:cs typeface="Times New Roman" panose="02020603050405020304" pitchFamily="18" charset="0"/>
              </a:rPr>
              <a:t>     2)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ли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ће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користити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правом</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полагања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цене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која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је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предвиђена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одредбом</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члана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136. б)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Закона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о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стечају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a:t>
            </a:r>
            <a:endParaRPr lang="sr-Cyrl-RS" altLang="en-US" sz="2400" dirty="0">
              <a:solidFill>
                <a:schemeClr val="accent1">
                  <a:lumMod val="75000"/>
                </a:schemeClr>
              </a:solidFill>
              <a:latin typeface="Times New Roman" panose="02020603050405020304" pitchFamily="18" charset="0"/>
              <a:cs typeface="Times New Roman" panose="02020603050405020304" pitchFamily="18" charset="0"/>
            </a:endParaRPr>
          </a:p>
          <a:p>
            <a:pPr marL="0" indent="0" algn="just" fontAlgn="auto">
              <a:lnSpc>
                <a:spcPct val="80000"/>
              </a:lnSpc>
              <a:spcAft>
                <a:spcPts val="0"/>
              </a:spcAft>
              <a:buFont typeface="Wingdings 3" charset="2"/>
              <a:buNone/>
              <a:defRPr/>
            </a:pPr>
            <a:endParaRPr lang="en-GB" altLang="en-US" sz="2400" dirty="0">
              <a:solidFill>
                <a:schemeClr val="accent1">
                  <a:lumMod val="75000"/>
                </a:schemeClr>
              </a:solidFill>
              <a:latin typeface="Times New Roman" panose="02020603050405020304" pitchFamily="18" charset="0"/>
              <a:cs typeface="Times New Roman" panose="02020603050405020304" pitchFamily="18" charset="0"/>
            </a:endParaRPr>
          </a:p>
          <a:p>
            <a:pPr algn="just" fontAlgn="auto">
              <a:lnSpc>
                <a:spcPct val="80000"/>
              </a:lnSpc>
              <a:spcAft>
                <a:spcPts val="0"/>
              </a:spcAft>
              <a:buFont typeface="Wingdings 3" charset="2"/>
              <a:buChar char=""/>
              <a:defRPr/>
            </a:pP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Правом</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прече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куповине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разлучни,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односно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заложни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поверилац</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може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користити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односно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ово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право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вршити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и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преко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лица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које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је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њим</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повезано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у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смислу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закона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којим</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уређују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привредна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друштва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чему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је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разлучни,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односно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заложни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поверилац</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дужан</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достави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и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доказе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ради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о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повезаном</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лицу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p>
          <a:p>
            <a:pPr algn="just" fontAlgn="auto">
              <a:lnSpc>
                <a:spcPct val="80000"/>
              </a:lnSpc>
              <a:spcAft>
                <a:spcPts val="0"/>
              </a:spcAft>
              <a:buFont typeface="Wingdings 3" charset="2"/>
              <a:buChar char=""/>
              <a:defRPr/>
            </a:pP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У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случају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разлучни,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односно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заложни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повериоци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уложили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примедбу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на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предложену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продају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а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што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је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могуће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уколико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користе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правом</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из</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члана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133.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став</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7.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Закона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о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стечају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своје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право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прече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куповине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разлучни,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односно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заложни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повериоци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могу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користити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само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након</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што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им</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достави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одлука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стечајног</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судије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поднетој</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примедби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Тада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почиње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тече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рок</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од</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5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дана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endParaRPr lang="en-US" altLang="en-US" sz="2400" dirty="0">
              <a:solidFill>
                <a:schemeClr val="accent1">
                  <a:lumMod val="75000"/>
                </a:schemeClr>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692150" y="658813"/>
            <a:ext cx="8229600" cy="5592762"/>
          </a:xfrm>
        </p:spPr>
        <p:txBody>
          <a:bodyPr rtlCol="0">
            <a:normAutofit/>
          </a:bodyPr>
          <a:lstStyle/>
          <a:p>
            <a:pPr algn="just" fontAlgn="auto">
              <a:lnSpc>
                <a:spcPct val="90000"/>
              </a:lnSpc>
              <a:spcAft>
                <a:spcPts val="0"/>
              </a:spcAft>
              <a:buFont typeface="Wingdings 3" charset="2"/>
              <a:buChar char=""/>
              <a:defRPr/>
            </a:pP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То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практично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значи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p>
          <a:p>
            <a:pPr algn="just" fontAlgn="auto">
              <a:lnSpc>
                <a:spcPct val="90000"/>
              </a:lnSpc>
              <a:spcAft>
                <a:spcPts val="0"/>
              </a:spcAft>
              <a:buFont typeface="Wingdings 3" charset="2"/>
              <a:buChar char=""/>
              <a:defRPr/>
            </a:pPr>
            <a:endParaRPr lang="en-GB" altLang="en-US" sz="2400" dirty="0">
              <a:solidFill>
                <a:schemeClr val="accent1">
                  <a:lumMod val="75000"/>
                </a:schemeClr>
              </a:solidFill>
              <a:latin typeface="Times New Roman" panose="02020603050405020304" pitchFamily="18" charset="0"/>
              <a:cs typeface="Times New Roman" panose="02020603050405020304" pitchFamily="18" charset="0"/>
            </a:endParaRPr>
          </a:p>
          <a:p>
            <a:pPr algn="just" fontAlgn="auto">
              <a:lnSpc>
                <a:spcPct val="90000"/>
              </a:lnSpc>
              <a:spcAft>
                <a:spcPts val="0"/>
              </a:spcAft>
              <a:buFont typeface="Wingdings 3" charset="2"/>
              <a:buChar char=""/>
              <a:defRPr/>
            </a:pPr>
            <a:r>
              <a:rPr lang="sr-Cyrl-ME" altLang="en-US" sz="2400" dirty="0">
                <a:solidFill>
                  <a:schemeClr val="accent1">
                    <a:lumMod val="75000"/>
                  </a:schemeClr>
                </a:solidFill>
                <a:latin typeface="Times New Roman" panose="02020603050405020304" pitchFamily="18" charset="0"/>
                <a:cs typeface="Times New Roman" panose="02020603050405020304" pitchFamily="18" charset="0"/>
              </a:rPr>
              <a:t>Р</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ок</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од</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5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дана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у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случају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неподношења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примедбе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тече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од</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дана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достављања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обавештења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о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намераваној</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продаји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непосредном</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погодбом</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a:t>
            </a:r>
          </a:p>
          <a:p>
            <a:pPr algn="just" fontAlgn="auto">
              <a:lnSpc>
                <a:spcPct val="90000"/>
              </a:lnSpc>
              <a:spcAft>
                <a:spcPts val="0"/>
              </a:spcAft>
              <a:buFont typeface="Wingdings 3" charset="2"/>
              <a:buChar char=""/>
              <a:defRPr/>
            </a:pPr>
            <a:endParaRPr lang="en-GB" altLang="en-US" sz="2400" dirty="0">
              <a:solidFill>
                <a:schemeClr val="accent1">
                  <a:lumMod val="75000"/>
                </a:schemeClr>
              </a:solidFill>
              <a:latin typeface="Times New Roman" panose="02020603050405020304" pitchFamily="18" charset="0"/>
              <a:cs typeface="Times New Roman" panose="02020603050405020304" pitchFamily="18" charset="0"/>
            </a:endParaRPr>
          </a:p>
          <a:p>
            <a:pPr algn="just" fontAlgn="auto">
              <a:lnSpc>
                <a:spcPct val="90000"/>
              </a:lnSpc>
              <a:spcAft>
                <a:spcPts val="0"/>
              </a:spcAft>
              <a:buFont typeface="Wingdings 3" charset="2"/>
              <a:buChar char=""/>
              <a:defRPr/>
            </a:pPr>
            <a:r>
              <a:rPr lang="sr-Cyrl-ME" altLang="en-US" sz="2400" dirty="0">
                <a:solidFill>
                  <a:schemeClr val="accent1">
                    <a:lumMod val="75000"/>
                  </a:schemeClr>
                </a:solidFill>
                <a:latin typeface="Times New Roman" panose="02020603050405020304" pitchFamily="18" charset="0"/>
                <a:cs typeface="Times New Roman" panose="02020603050405020304" pitchFamily="18" charset="0"/>
              </a:rPr>
              <a:t>Р</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ок</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од</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5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дана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случају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подношења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примедбе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почиње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тече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од</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дана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достављања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одлуке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суда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поднетој</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примедби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p>
          <a:p>
            <a:pPr algn="just" fontAlgn="auto">
              <a:lnSpc>
                <a:spcPct val="90000"/>
              </a:lnSpc>
              <a:spcAft>
                <a:spcPts val="0"/>
              </a:spcAft>
              <a:buFont typeface="Wingdings 3" charset="2"/>
              <a:buChar char=""/>
              <a:defRPr/>
            </a:pPr>
            <a:endParaRPr lang="en-GB" altLang="en-US" sz="2400" dirty="0">
              <a:solidFill>
                <a:schemeClr val="accent1">
                  <a:lumMod val="75000"/>
                </a:schemeClr>
              </a:solidFill>
              <a:latin typeface="Times New Roman" panose="02020603050405020304" pitchFamily="18" charset="0"/>
              <a:cs typeface="Times New Roman" panose="02020603050405020304" pitchFamily="18" charset="0"/>
            </a:endParaRPr>
          </a:p>
          <a:p>
            <a:pPr algn="just" fontAlgn="auto">
              <a:lnSpc>
                <a:spcPct val="90000"/>
              </a:lnSpc>
              <a:spcAft>
                <a:spcPts val="0"/>
              </a:spcAft>
              <a:buFont typeface="Wingdings 3" charset="2"/>
              <a:buChar char=""/>
              <a:defRPr/>
            </a:pP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Стечајни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управник</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не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може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спровести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продају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истека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рока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од</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5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дана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било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ради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о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првој</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или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другој</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ситуацији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a:t>
            </a:r>
            <a:endParaRPr lang="en-US" altLang="en-US" sz="2400" dirty="0">
              <a:solidFill>
                <a:schemeClr val="accent1">
                  <a:lumMod val="75000"/>
                </a:schemeClr>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a:xfrm>
            <a:off x="650875" y="755650"/>
            <a:ext cx="8229600" cy="5592763"/>
          </a:xfrm>
        </p:spPr>
        <p:txBody>
          <a:bodyPr rtlCol="0">
            <a:normAutofit/>
          </a:bodyPr>
          <a:lstStyle/>
          <a:p>
            <a:pPr algn="ctr" fontAlgn="auto">
              <a:lnSpc>
                <a:spcPct val="90000"/>
              </a:lnSpc>
              <a:spcAft>
                <a:spcPts val="0"/>
              </a:spcAft>
              <a:buFont typeface="Wingdings" pitchFamily="2" charset="2"/>
              <a:buNone/>
              <a:defRPr/>
            </a:pPr>
            <a:r>
              <a:rPr lang="en-GB" altLang="en-US" sz="2400" b="1" dirty="0">
                <a:solidFill>
                  <a:schemeClr val="accent1">
                    <a:lumMod val="75000"/>
                  </a:schemeClr>
                </a:solidFill>
                <a:latin typeface="Times New Roman" panose="02020603050405020304" pitchFamily="18" charset="0"/>
                <a:cs typeface="Times New Roman" panose="02020603050405020304" pitchFamily="18" charset="0"/>
              </a:rPr>
              <a:t>Б) ПОЛАГАЊЕ ЦЕНЕ ОД СТРАНЕ РАЗЛУЧНОГ ИЛИ</a:t>
            </a:r>
          </a:p>
          <a:p>
            <a:pPr algn="ctr" fontAlgn="auto">
              <a:lnSpc>
                <a:spcPct val="90000"/>
              </a:lnSpc>
              <a:spcAft>
                <a:spcPts val="0"/>
              </a:spcAft>
              <a:buFont typeface="Wingdings" pitchFamily="2" charset="2"/>
              <a:buNone/>
              <a:defRPr/>
            </a:pPr>
            <a:r>
              <a:rPr lang="en-GB" altLang="en-US" sz="2400" b="1" dirty="0">
                <a:solidFill>
                  <a:schemeClr val="accent1">
                    <a:lumMod val="75000"/>
                  </a:schemeClr>
                </a:solidFill>
                <a:latin typeface="Times New Roman" panose="02020603050405020304" pitchFamily="18" charset="0"/>
                <a:cs typeface="Times New Roman" panose="02020603050405020304" pitchFamily="18" charset="0"/>
              </a:rPr>
              <a:t>ЗАЛОЖНОГ ПОВЕРИОЦА</a:t>
            </a:r>
          </a:p>
          <a:p>
            <a:pPr algn="ctr" fontAlgn="auto">
              <a:lnSpc>
                <a:spcPct val="90000"/>
              </a:lnSpc>
              <a:spcAft>
                <a:spcPts val="0"/>
              </a:spcAft>
              <a:buFont typeface="Wingdings" pitchFamily="2" charset="2"/>
              <a:buNone/>
              <a:defRPr/>
            </a:pPr>
            <a:r>
              <a:rPr lang="en-GB" altLang="en-US" sz="2400" b="1" dirty="0" err="1">
                <a:solidFill>
                  <a:schemeClr val="accent1">
                    <a:lumMod val="75000"/>
                  </a:schemeClr>
                </a:solidFill>
                <a:latin typeface="Times New Roman" panose="02020603050405020304" pitchFamily="18" charset="0"/>
                <a:cs typeface="Times New Roman" panose="02020603050405020304" pitchFamily="18" charset="0"/>
              </a:rPr>
              <a:t>Члан</a:t>
            </a:r>
            <a:r>
              <a:rPr lang="en-GB" altLang="en-US" sz="2400" b="1" dirty="0">
                <a:solidFill>
                  <a:schemeClr val="accent1">
                    <a:lumMod val="75000"/>
                  </a:schemeClr>
                </a:solidFill>
                <a:latin typeface="Times New Roman" panose="02020603050405020304" pitchFamily="18" charset="0"/>
                <a:cs typeface="Times New Roman" panose="02020603050405020304" pitchFamily="18" charset="0"/>
              </a:rPr>
              <a:t> 136. б) </a:t>
            </a:r>
            <a:r>
              <a:rPr lang="en-GB" altLang="en-US" sz="2400" b="1" dirty="0" err="1">
                <a:solidFill>
                  <a:schemeClr val="accent1">
                    <a:lumMod val="75000"/>
                  </a:schemeClr>
                </a:solidFill>
                <a:latin typeface="Times New Roman" panose="02020603050405020304" pitchFamily="18" charset="0"/>
                <a:cs typeface="Times New Roman" panose="02020603050405020304" pitchFamily="18" charset="0"/>
              </a:rPr>
              <a:t>Закона</a:t>
            </a:r>
            <a:r>
              <a:rPr lang="en-GB" altLang="en-US" sz="2400" b="1" dirty="0">
                <a:solidFill>
                  <a:schemeClr val="accent1">
                    <a:lumMod val="75000"/>
                  </a:schemeClr>
                </a:solidFill>
                <a:latin typeface="Times New Roman" panose="02020603050405020304" pitchFamily="18" charset="0"/>
                <a:cs typeface="Times New Roman" panose="02020603050405020304" pitchFamily="18" charset="0"/>
              </a:rPr>
              <a:t> о </a:t>
            </a:r>
            <a:r>
              <a:rPr lang="en-GB" altLang="en-US" sz="2400" b="1" dirty="0" err="1">
                <a:solidFill>
                  <a:schemeClr val="accent1">
                    <a:lumMod val="75000"/>
                  </a:schemeClr>
                </a:solidFill>
                <a:latin typeface="Times New Roman" panose="02020603050405020304" pitchFamily="18" charset="0"/>
                <a:cs typeface="Times New Roman" panose="02020603050405020304" pitchFamily="18" charset="0"/>
              </a:rPr>
              <a:t>стечају</a:t>
            </a:r>
            <a:endParaRPr lang="sr-Cyrl-ME" altLang="en-US" sz="2400" b="1" dirty="0">
              <a:solidFill>
                <a:schemeClr val="accent1">
                  <a:lumMod val="75000"/>
                </a:schemeClr>
              </a:solidFill>
              <a:latin typeface="Times New Roman" panose="02020603050405020304" pitchFamily="18" charset="0"/>
              <a:cs typeface="Times New Roman" panose="02020603050405020304" pitchFamily="18" charset="0"/>
            </a:endParaRPr>
          </a:p>
          <a:p>
            <a:pPr algn="ctr" fontAlgn="auto">
              <a:lnSpc>
                <a:spcPct val="90000"/>
              </a:lnSpc>
              <a:spcAft>
                <a:spcPts val="0"/>
              </a:spcAft>
              <a:buFont typeface="Wingdings" pitchFamily="2" charset="2"/>
              <a:buNone/>
              <a:defRPr/>
            </a:pPr>
            <a:endParaRPr lang="en-GB" altLang="en-US" sz="2400" dirty="0">
              <a:solidFill>
                <a:schemeClr val="accent1">
                  <a:lumMod val="75000"/>
                </a:schemeClr>
              </a:solidFill>
              <a:latin typeface="Times New Roman" panose="02020603050405020304" pitchFamily="18" charset="0"/>
              <a:cs typeface="Times New Roman" panose="02020603050405020304" pitchFamily="18" charset="0"/>
            </a:endParaRPr>
          </a:p>
          <a:p>
            <a:pPr algn="just" fontAlgn="auto">
              <a:lnSpc>
                <a:spcPct val="90000"/>
              </a:lnSpc>
              <a:spcAft>
                <a:spcPts val="0"/>
              </a:spcAft>
              <a:buFont typeface="Wingdings 3" charset="2"/>
              <a:buChar char=""/>
              <a:defRPr/>
            </a:pP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За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сваку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продају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имовине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која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је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оптерећена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разлучним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или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заложним</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правом</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у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току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стечајног</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поступка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разлучни,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односно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заложни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поверилац</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има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право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на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полагање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цене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коришћењем</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потраживања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p>
          <a:p>
            <a:pPr algn="just" fontAlgn="auto">
              <a:lnSpc>
                <a:spcPct val="90000"/>
              </a:lnSpc>
              <a:spcAft>
                <a:spcPts val="0"/>
              </a:spcAft>
              <a:buFont typeface="Wingdings 3" charset="2"/>
              <a:buChar char=""/>
              <a:defRPr/>
            </a:pP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Разлучни,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односно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заложни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поверилац</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дужан</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је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положи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износ</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свих</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релевантних</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трошкова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a:t>
            </a:r>
          </a:p>
          <a:p>
            <a:pPr algn="just" fontAlgn="auto">
              <a:lnSpc>
                <a:spcPct val="90000"/>
              </a:lnSpc>
              <a:spcAft>
                <a:spcPts val="0"/>
              </a:spcAft>
              <a:buFont typeface="Wingdings 3" charset="2"/>
              <a:buChar char=""/>
              <a:defRPr/>
            </a:pP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У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случају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потраживање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разлучног,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односно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заложног</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повериоца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не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достиже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износ</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купопродајне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цене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дужан</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је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надокнади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разлику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у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цени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и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трошкове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endParaRPr lang="en-US" altLang="en-US" sz="2400" dirty="0">
              <a:solidFill>
                <a:schemeClr val="accent1">
                  <a:lumMod val="75000"/>
                </a:schemeClr>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665163" y="700088"/>
            <a:ext cx="8229600" cy="5745162"/>
          </a:xfrm>
        </p:spPr>
        <p:txBody>
          <a:bodyPr rtlCol="0">
            <a:normAutofit lnSpcReduction="10000"/>
          </a:bodyPr>
          <a:lstStyle/>
          <a:p>
            <a:pPr algn="ctr" fontAlgn="auto">
              <a:lnSpc>
                <a:spcPct val="80000"/>
              </a:lnSpc>
              <a:spcAft>
                <a:spcPts val="0"/>
              </a:spcAft>
              <a:buFont typeface="Wingdings" pitchFamily="2" charset="2"/>
              <a:buNone/>
              <a:defRPr/>
            </a:pPr>
            <a:r>
              <a:rPr lang="en-GB" altLang="en-US" sz="2400" b="1" dirty="0">
                <a:solidFill>
                  <a:schemeClr val="accent1">
                    <a:lumMod val="75000"/>
                  </a:schemeClr>
                </a:solidFill>
                <a:latin typeface="Times New Roman" panose="02020603050405020304" pitchFamily="18" charset="0"/>
                <a:cs typeface="Times New Roman" panose="02020603050405020304" pitchFamily="18" charset="0"/>
              </a:rPr>
              <a:t>В) ОБАВЕЗА НУЂЕЊА НА ПРОДАЈУ</a:t>
            </a:r>
          </a:p>
          <a:p>
            <a:pPr algn="ctr" fontAlgn="auto">
              <a:lnSpc>
                <a:spcPct val="80000"/>
              </a:lnSpc>
              <a:spcAft>
                <a:spcPts val="0"/>
              </a:spcAft>
              <a:buFont typeface="Wingdings" pitchFamily="2" charset="2"/>
              <a:buNone/>
              <a:defRPr/>
            </a:pPr>
            <a:r>
              <a:rPr lang="en-GB" altLang="en-US" sz="2400" b="1" dirty="0" err="1">
                <a:solidFill>
                  <a:schemeClr val="accent1">
                    <a:lumMod val="75000"/>
                  </a:schemeClr>
                </a:solidFill>
                <a:latin typeface="Times New Roman" panose="02020603050405020304" pitchFamily="18" charset="0"/>
                <a:cs typeface="Times New Roman" panose="02020603050405020304" pitchFamily="18" charset="0"/>
              </a:rPr>
              <a:t>Члан</a:t>
            </a:r>
            <a:r>
              <a:rPr lang="en-GB" altLang="en-US" sz="2400" b="1" dirty="0">
                <a:solidFill>
                  <a:schemeClr val="accent1">
                    <a:lumMod val="75000"/>
                  </a:schemeClr>
                </a:solidFill>
                <a:latin typeface="Times New Roman" panose="02020603050405020304" pitchFamily="18" charset="0"/>
                <a:cs typeface="Times New Roman" panose="02020603050405020304" pitchFamily="18" charset="0"/>
              </a:rPr>
              <a:t> 133. а)</a:t>
            </a:r>
            <a:endParaRPr lang="sr-Cyrl-ME" altLang="en-US" sz="2400" b="1" dirty="0">
              <a:solidFill>
                <a:schemeClr val="accent1">
                  <a:lumMod val="75000"/>
                </a:schemeClr>
              </a:solidFill>
              <a:latin typeface="Times New Roman" panose="02020603050405020304" pitchFamily="18" charset="0"/>
              <a:cs typeface="Times New Roman" panose="02020603050405020304" pitchFamily="18" charset="0"/>
            </a:endParaRPr>
          </a:p>
          <a:p>
            <a:pPr algn="ctr" fontAlgn="auto">
              <a:lnSpc>
                <a:spcPct val="80000"/>
              </a:lnSpc>
              <a:spcAft>
                <a:spcPts val="0"/>
              </a:spcAft>
              <a:buFont typeface="Wingdings" pitchFamily="2" charset="2"/>
              <a:buNone/>
              <a:defRPr/>
            </a:pPr>
            <a:endParaRPr lang="en-GB" altLang="en-US" sz="2400" dirty="0">
              <a:solidFill>
                <a:schemeClr val="accent1">
                  <a:lumMod val="75000"/>
                </a:schemeClr>
              </a:solidFill>
              <a:latin typeface="Times New Roman" panose="02020603050405020304" pitchFamily="18" charset="0"/>
              <a:cs typeface="Times New Roman" panose="02020603050405020304" pitchFamily="18" charset="0"/>
            </a:endParaRPr>
          </a:p>
          <a:p>
            <a:pPr algn="just" fontAlgn="auto">
              <a:lnSpc>
                <a:spcPct val="80000"/>
              </a:lnSpc>
              <a:spcAft>
                <a:spcPts val="0"/>
              </a:spcAft>
              <a:buFont typeface="Wingdings 3" charset="2"/>
              <a:buChar char=""/>
              <a:defRPr/>
            </a:pP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Измена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предвиђа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обавезу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стечајног</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управника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сваки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део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имовине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који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је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предмет</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разлучног,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односно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заложног</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права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понуди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на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продају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у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року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од</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6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месеци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од</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правноснажности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решења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о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банкротству</a:t>
            </a:r>
            <a:r>
              <a:rPr lang="sr-Cyrl-RS" altLang="en-US" sz="2400" dirty="0">
                <a:solidFill>
                  <a:schemeClr val="accent1">
                    <a:lumMod val="75000"/>
                  </a:schemeClr>
                </a:solidFill>
                <a:latin typeface="Times New Roman" panose="02020603050405020304" pitchFamily="18" charset="0"/>
                <a:cs typeface="Times New Roman" panose="02020603050405020304" pitchFamily="18" charset="0"/>
              </a:rPr>
              <a:t> (чл. 131. ст. 1. </a:t>
            </a:r>
            <a:r>
              <a:rPr lang="sr-Cyrl-RS" altLang="en-US" sz="2400" dirty="0" err="1">
                <a:solidFill>
                  <a:schemeClr val="accent1">
                    <a:lumMod val="75000"/>
                  </a:schemeClr>
                </a:solidFill>
                <a:latin typeface="Times New Roman" panose="02020603050405020304" pitchFamily="18" charset="0"/>
                <a:cs typeface="Times New Roman" panose="02020603050405020304" pitchFamily="18" charset="0"/>
              </a:rPr>
              <a:t>тач</a:t>
            </a:r>
            <a:r>
              <a:rPr lang="sr-Cyrl-RS" altLang="en-US" sz="2400" dirty="0">
                <a:solidFill>
                  <a:schemeClr val="accent1">
                    <a:lumMod val="75000"/>
                  </a:schemeClr>
                </a:solidFill>
                <a:latin typeface="Times New Roman" panose="02020603050405020304" pitchFamily="18" charset="0"/>
                <a:cs typeface="Times New Roman" panose="02020603050405020304" pitchFamily="18" charset="0"/>
              </a:rPr>
              <a:t>. 1-3. и ст. 3. Закона о стечају).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p>
          <a:p>
            <a:pPr algn="just" fontAlgn="auto">
              <a:lnSpc>
                <a:spcPct val="80000"/>
              </a:lnSpc>
              <a:spcAft>
                <a:spcPts val="0"/>
              </a:spcAft>
              <a:buFont typeface="Wingdings 3" charset="2"/>
              <a:buChar char=""/>
              <a:defRPr/>
            </a:pP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Рок</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може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бити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продужен</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из</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оправданих</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разлога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закон</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није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рекао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који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то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оправдани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разлози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најдуже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још</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6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месеци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a:t>
            </a:r>
          </a:p>
          <a:p>
            <a:pPr algn="just" fontAlgn="auto">
              <a:lnSpc>
                <a:spcPct val="80000"/>
              </a:lnSpc>
              <a:spcAft>
                <a:spcPts val="0"/>
              </a:spcAft>
              <a:buFont typeface="Wingdings 3" charset="2"/>
              <a:buChar char=""/>
              <a:defRPr/>
            </a:pP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Рок</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од</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6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месеци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стечајни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судија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може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продужити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само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једном</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a:t>
            </a:r>
          </a:p>
          <a:p>
            <a:pPr algn="just" fontAlgn="auto">
              <a:lnSpc>
                <a:spcPct val="80000"/>
              </a:lnSpc>
              <a:spcAft>
                <a:spcPts val="0"/>
              </a:spcAft>
              <a:buFont typeface="Wingdings 3" charset="2"/>
              <a:buChar char=""/>
              <a:defRPr/>
            </a:pP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У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случају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укидања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мораторијума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долази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застоја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рока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и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за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то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време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стечајни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управник</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нема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право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имовину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излаже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продаји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a:t>
            </a:r>
          </a:p>
          <a:p>
            <a:pPr algn="just" fontAlgn="auto">
              <a:lnSpc>
                <a:spcPct val="80000"/>
              </a:lnSpc>
              <a:spcAft>
                <a:spcPts val="0"/>
              </a:spcAft>
              <a:buFont typeface="Wingdings 3" charset="2"/>
              <a:buChar char=""/>
              <a:defRPr/>
            </a:pP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Рок</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од</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6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месеци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почиње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тече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правноснажним</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окончањем</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поступка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за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враћање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имовине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и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обештећење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a:t>
            </a:r>
            <a:endParaRPr lang="en-US" altLang="en-US" sz="2400" dirty="0">
              <a:solidFill>
                <a:schemeClr val="accent1">
                  <a:lumMod val="75000"/>
                </a:schemeClr>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слов 1"/>
          <p:cNvSpPr>
            <a:spLocks noGrp="1"/>
          </p:cNvSpPr>
          <p:nvPr>
            <p:ph type="title"/>
          </p:nvPr>
        </p:nvSpPr>
        <p:spPr>
          <a:xfrm>
            <a:off x="677863" y="609600"/>
            <a:ext cx="8596312" cy="1320800"/>
          </a:xfrm>
        </p:spPr>
        <p:txBody>
          <a:bodyPr>
            <a:normAutofit/>
          </a:bodyPr>
          <a:lstStyle/>
          <a:p>
            <a:pPr algn="ctr"/>
            <a:r>
              <a:rPr lang="sr-Cyrl-CS" b="1" smtClean="0">
                <a:solidFill>
                  <a:schemeClr val="tx2"/>
                </a:solidFill>
                <a:latin typeface="Times New Roman" pitchFamily="18" charset="0"/>
                <a:cs typeface="Times New Roman" pitchFamily="18" charset="0"/>
              </a:rPr>
              <a:t>Уводне напомене</a:t>
            </a:r>
            <a:endParaRPr lang="sr-Latn-CS" b="1" smtClean="0">
              <a:solidFill>
                <a:schemeClr val="tx2"/>
              </a:solidFill>
              <a:latin typeface="Times New Roman" pitchFamily="18" charset="0"/>
              <a:cs typeface="Times New Roman" pitchFamily="18" charset="0"/>
            </a:endParaRPr>
          </a:p>
        </p:txBody>
      </p:sp>
      <p:sp>
        <p:nvSpPr>
          <p:cNvPr id="4" name="Rectangle 3"/>
          <p:cNvSpPr/>
          <p:nvPr/>
        </p:nvSpPr>
        <p:spPr>
          <a:xfrm>
            <a:off x="2133600" y="1905000"/>
            <a:ext cx="7924800" cy="4081463"/>
          </a:xfrm>
          <a:prstGeom prst="rect">
            <a:avLst/>
          </a:prstGeom>
        </p:spPr>
        <p:txBody>
          <a:bodyPr>
            <a:spAutoFit/>
          </a:bodyPr>
          <a:lstStyle/>
          <a:p>
            <a:pPr marL="342900" indent="-342900">
              <a:spcBef>
                <a:spcPct val="20000"/>
              </a:spcBef>
              <a:buClr>
                <a:srgbClr val="333333"/>
              </a:buClr>
              <a:buFontTx/>
              <a:buChar char="•"/>
              <a:defRPr/>
            </a:pPr>
            <a:r>
              <a:rPr lang="sr-Cyrl-CS" sz="2400" b="1" kern="0" dirty="0">
                <a:solidFill>
                  <a:schemeClr val="accent1">
                    <a:lumMod val="75000"/>
                  </a:schemeClr>
                </a:solidFill>
                <a:latin typeface="Times New Roman" panose="02020603050405020304" pitchFamily="18" charset="0"/>
                <a:cs typeface="Times New Roman" panose="02020603050405020304" pitchFamily="18" charset="0"/>
              </a:rPr>
              <a:t>Закон о принудном поравнању, стечају и ликвидацији</a:t>
            </a:r>
            <a:r>
              <a:rPr lang="sr-Cyrl-CS" sz="2400" kern="0" dirty="0">
                <a:solidFill>
                  <a:schemeClr val="accent1">
                    <a:lumMod val="75000"/>
                  </a:schemeClr>
                </a:solidFill>
                <a:latin typeface="Times New Roman" panose="02020603050405020304" pitchFamily="18" charset="0"/>
                <a:cs typeface="Times New Roman" panose="02020603050405020304" pitchFamily="18" charset="0"/>
              </a:rPr>
              <a:t> </a:t>
            </a:r>
            <a:r>
              <a:rPr lang="sr-Cyrl-CS" sz="2000" kern="0" dirty="0">
                <a:solidFill>
                  <a:schemeClr val="accent1">
                    <a:lumMod val="75000"/>
                  </a:schemeClr>
                </a:solidFill>
                <a:latin typeface="Times New Roman" panose="02020603050405020304" pitchFamily="18" charset="0"/>
                <a:cs typeface="Times New Roman" panose="02020603050405020304" pitchFamily="18" charset="0"/>
              </a:rPr>
              <a:t>(„Сл. лист СФРЈ“ 84/89 и „Сл. лист СРЈ“</a:t>
            </a:r>
            <a:r>
              <a:rPr lang="en-US" sz="2000" kern="0" dirty="0">
                <a:solidFill>
                  <a:schemeClr val="accent1">
                    <a:lumMod val="75000"/>
                  </a:schemeClr>
                </a:solidFill>
                <a:latin typeface="Times New Roman" panose="02020603050405020304" pitchFamily="18" charset="0"/>
                <a:cs typeface="Times New Roman" panose="02020603050405020304" pitchFamily="18" charset="0"/>
              </a:rPr>
              <a:t> 37/93 </a:t>
            </a:r>
            <a:r>
              <a:rPr lang="en-US" sz="2000" kern="0" dirty="0" err="1">
                <a:solidFill>
                  <a:schemeClr val="accent1">
                    <a:lumMod val="75000"/>
                  </a:schemeClr>
                </a:solidFill>
                <a:latin typeface="Times New Roman" panose="02020603050405020304" pitchFamily="18" charset="0"/>
                <a:cs typeface="Times New Roman" panose="02020603050405020304" pitchFamily="18" charset="0"/>
              </a:rPr>
              <a:t>i</a:t>
            </a:r>
            <a:r>
              <a:rPr lang="en-US" sz="2000" kern="0" dirty="0">
                <a:solidFill>
                  <a:schemeClr val="accent1">
                    <a:lumMod val="75000"/>
                  </a:schemeClr>
                </a:solidFill>
                <a:latin typeface="Times New Roman" panose="02020603050405020304" pitchFamily="18" charset="0"/>
                <a:cs typeface="Times New Roman" panose="02020603050405020304" pitchFamily="18" charset="0"/>
              </a:rPr>
              <a:t> 28/96</a:t>
            </a:r>
            <a:r>
              <a:rPr lang="sr-Cyrl-RS" sz="2400" kern="0" dirty="0">
                <a:solidFill>
                  <a:schemeClr val="accent1">
                    <a:lumMod val="75000"/>
                  </a:schemeClr>
                </a:solidFill>
                <a:latin typeface="Times New Roman" panose="02020603050405020304" pitchFamily="18" charset="0"/>
                <a:cs typeface="Times New Roman" panose="02020603050405020304" pitchFamily="18" charset="0"/>
              </a:rPr>
              <a:t>)</a:t>
            </a:r>
            <a:endParaRPr lang="sr-Cyrl-CS" sz="2400" kern="0" dirty="0">
              <a:solidFill>
                <a:schemeClr val="accent1">
                  <a:lumMod val="75000"/>
                </a:schemeClr>
              </a:solidFill>
              <a:latin typeface="Times New Roman" panose="02020603050405020304" pitchFamily="18" charset="0"/>
              <a:cs typeface="Times New Roman" panose="02020603050405020304" pitchFamily="18" charset="0"/>
            </a:endParaRPr>
          </a:p>
          <a:p>
            <a:pPr marL="342900" indent="-342900">
              <a:spcBef>
                <a:spcPct val="20000"/>
              </a:spcBef>
              <a:buClr>
                <a:srgbClr val="333333"/>
              </a:buClr>
              <a:buFontTx/>
              <a:buChar char="•"/>
              <a:defRPr/>
            </a:pPr>
            <a:r>
              <a:rPr lang="sr-Cyrl-CS" sz="2400" b="1" kern="0" dirty="0">
                <a:solidFill>
                  <a:schemeClr val="accent1">
                    <a:lumMod val="75000"/>
                  </a:schemeClr>
                </a:solidFill>
                <a:latin typeface="Times New Roman" panose="02020603050405020304" pitchFamily="18" charset="0"/>
                <a:cs typeface="Times New Roman" panose="02020603050405020304" pitchFamily="18" charset="0"/>
              </a:rPr>
              <a:t>Закон о стечајном поступку </a:t>
            </a:r>
            <a:r>
              <a:rPr lang="sr-Cyrl-CS" sz="2400" kern="0" dirty="0">
                <a:solidFill>
                  <a:schemeClr val="accent1">
                    <a:lumMod val="75000"/>
                  </a:schemeClr>
                </a:solidFill>
                <a:latin typeface="Times New Roman" panose="02020603050405020304" pitchFamily="18" charset="0"/>
                <a:cs typeface="Times New Roman" panose="02020603050405020304" pitchFamily="18" charset="0"/>
              </a:rPr>
              <a:t>(„</a:t>
            </a:r>
            <a:r>
              <a:rPr lang="ru-RU" sz="2000" kern="0" dirty="0">
                <a:solidFill>
                  <a:schemeClr val="accent1">
                    <a:lumMod val="75000"/>
                  </a:schemeClr>
                </a:solidFill>
                <a:latin typeface="Times New Roman" panose="02020603050405020304" pitchFamily="18" charset="0"/>
                <a:cs typeface="Times New Roman" panose="02020603050405020304" pitchFamily="18" charset="0"/>
              </a:rPr>
              <a:t>Сл. гласник РС</a:t>
            </a:r>
            <a:r>
              <a:rPr lang="sr-Cyrl-CS" sz="2000" kern="0" dirty="0">
                <a:solidFill>
                  <a:schemeClr val="accent1">
                    <a:lumMod val="75000"/>
                  </a:schemeClr>
                </a:solidFill>
                <a:latin typeface="Times New Roman" panose="02020603050405020304" pitchFamily="18" charset="0"/>
                <a:cs typeface="Times New Roman" panose="02020603050405020304" pitchFamily="18" charset="0"/>
              </a:rPr>
              <a:t>“</a:t>
            </a:r>
            <a:r>
              <a:rPr lang="ru-RU" sz="2000" kern="0" dirty="0">
                <a:solidFill>
                  <a:schemeClr val="accent1">
                    <a:lumMod val="75000"/>
                  </a:schemeClr>
                </a:solidFill>
                <a:latin typeface="Times New Roman" panose="02020603050405020304" pitchFamily="18" charset="0"/>
                <a:cs typeface="Times New Roman" panose="02020603050405020304" pitchFamily="18" charset="0"/>
              </a:rPr>
              <a:t> 84/2004 и 85/2005 - др. закон</a:t>
            </a:r>
            <a:r>
              <a:rPr lang="sr-Cyrl-RS" sz="2400" kern="0" dirty="0">
                <a:solidFill>
                  <a:schemeClr val="accent1">
                    <a:lumMod val="75000"/>
                  </a:schemeClr>
                </a:solidFill>
                <a:latin typeface="Times New Roman" panose="02020603050405020304" pitchFamily="18" charset="0"/>
                <a:cs typeface="Times New Roman" panose="02020603050405020304" pitchFamily="18" charset="0"/>
              </a:rPr>
              <a:t>)</a:t>
            </a:r>
            <a:endParaRPr lang="sr-Latn-CS" sz="2000" kern="0" dirty="0">
              <a:solidFill>
                <a:schemeClr val="accent1">
                  <a:lumMod val="75000"/>
                </a:schemeClr>
              </a:solidFill>
              <a:latin typeface="Times New Roman" panose="02020603050405020304" pitchFamily="18" charset="0"/>
              <a:cs typeface="Times New Roman" panose="02020603050405020304" pitchFamily="18" charset="0"/>
            </a:endParaRPr>
          </a:p>
          <a:p>
            <a:pPr marL="342900" indent="-342900">
              <a:spcBef>
                <a:spcPct val="20000"/>
              </a:spcBef>
              <a:buClr>
                <a:srgbClr val="333333"/>
              </a:buClr>
              <a:buFontTx/>
              <a:buChar char="•"/>
              <a:defRPr/>
            </a:pPr>
            <a:r>
              <a:rPr lang="sr-Cyrl-CS" sz="2400" b="1" kern="0" dirty="0">
                <a:solidFill>
                  <a:schemeClr val="accent1">
                    <a:lumMod val="75000"/>
                  </a:schemeClr>
                </a:solidFill>
                <a:latin typeface="Times New Roman" panose="02020603050405020304" pitchFamily="18" charset="0"/>
                <a:cs typeface="Times New Roman" panose="02020603050405020304" pitchFamily="18" charset="0"/>
              </a:rPr>
              <a:t>Закон о стечају </a:t>
            </a:r>
            <a:r>
              <a:rPr lang="sr-Cyrl-CS" sz="2400" kern="0" dirty="0">
                <a:solidFill>
                  <a:schemeClr val="accent1">
                    <a:lumMod val="75000"/>
                  </a:schemeClr>
                </a:solidFill>
                <a:latin typeface="Times New Roman" panose="02020603050405020304" pitchFamily="18" charset="0"/>
                <a:cs typeface="Times New Roman" panose="02020603050405020304" pitchFamily="18" charset="0"/>
              </a:rPr>
              <a:t>(„</a:t>
            </a:r>
            <a:r>
              <a:rPr lang="ru-RU" sz="2000" kern="0" dirty="0">
                <a:solidFill>
                  <a:schemeClr val="accent1">
                    <a:lumMod val="75000"/>
                  </a:schemeClr>
                </a:solidFill>
                <a:latin typeface="Times New Roman" panose="02020603050405020304" pitchFamily="18" charset="0"/>
                <a:cs typeface="Times New Roman" panose="02020603050405020304" pitchFamily="18" charset="0"/>
              </a:rPr>
              <a:t>Сл. гласник РС</a:t>
            </a:r>
            <a:r>
              <a:rPr lang="sr-Cyrl-CS" sz="2000" kern="0" dirty="0">
                <a:solidFill>
                  <a:schemeClr val="accent1">
                    <a:lumMod val="75000"/>
                  </a:schemeClr>
                </a:solidFill>
                <a:latin typeface="Times New Roman" panose="02020603050405020304" pitchFamily="18" charset="0"/>
                <a:cs typeface="Times New Roman" panose="02020603050405020304" pitchFamily="18" charset="0"/>
              </a:rPr>
              <a:t>“</a:t>
            </a:r>
            <a:r>
              <a:rPr lang="pl-PL" sz="2000" kern="0" dirty="0">
                <a:solidFill>
                  <a:schemeClr val="accent1">
                    <a:lumMod val="75000"/>
                  </a:schemeClr>
                </a:solidFill>
                <a:latin typeface="Times New Roman" panose="02020603050405020304" pitchFamily="18" charset="0"/>
                <a:cs typeface="Times New Roman" panose="02020603050405020304" pitchFamily="18" charset="0"/>
              </a:rPr>
              <a:t>104/2009, 99/2011 - </a:t>
            </a:r>
            <a:r>
              <a:rPr lang="sr-Cyrl-RS" sz="2000" kern="0" dirty="0">
                <a:solidFill>
                  <a:schemeClr val="accent1">
                    <a:lumMod val="75000"/>
                  </a:schemeClr>
                </a:solidFill>
                <a:latin typeface="Times New Roman" panose="02020603050405020304" pitchFamily="18" charset="0"/>
                <a:cs typeface="Times New Roman" panose="02020603050405020304" pitchFamily="18" charset="0"/>
              </a:rPr>
              <a:t>др</a:t>
            </a:r>
            <a:r>
              <a:rPr lang="pl-PL" sz="2000" kern="0" dirty="0">
                <a:solidFill>
                  <a:schemeClr val="accent1">
                    <a:lumMod val="75000"/>
                  </a:schemeClr>
                </a:solidFill>
                <a:latin typeface="Times New Roman" panose="02020603050405020304" pitchFamily="18" charset="0"/>
                <a:cs typeface="Times New Roman" panose="02020603050405020304" pitchFamily="18" charset="0"/>
              </a:rPr>
              <a:t>. </a:t>
            </a:r>
            <a:r>
              <a:rPr lang="sr-Cyrl-RS" sz="2000" kern="0" dirty="0">
                <a:solidFill>
                  <a:schemeClr val="accent1">
                    <a:lumMod val="75000"/>
                  </a:schemeClr>
                </a:solidFill>
                <a:latin typeface="Times New Roman" panose="02020603050405020304" pitchFamily="18" charset="0"/>
                <a:cs typeface="Times New Roman" panose="02020603050405020304" pitchFamily="18" charset="0"/>
              </a:rPr>
              <a:t>закон</a:t>
            </a:r>
            <a:r>
              <a:rPr lang="pl-PL" sz="2000" kern="0" dirty="0">
                <a:solidFill>
                  <a:schemeClr val="accent1">
                    <a:lumMod val="75000"/>
                  </a:schemeClr>
                </a:solidFill>
                <a:latin typeface="Times New Roman" panose="02020603050405020304" pitchFamily="18" charset="0"/>
                <a:cs typeface="Times New Roman" panose="02020603050405020304" pitchFamily="18" charset="0"/>
              </a:rPr>
              <a:t>, 71/2012 – </a:t>
            </a:r>
            <a:r>
              <a:rPr lang="sr-Cyrl-RS" sz="2000" kern="0" dirty="0">
                <a:solidFill>
                  <a:schemeClr val="accent1">
                    <a:lumMod val="75000"/>
                  </a:schemeClr>
                </a:solidFill>
                <a:latin typeface="Times New Roman" panose="02020603050405020304" pitchFamily="18" charset="0"/>
                <a:cs typeface="Times New Roman" panose="02020603050405020304" pitchFamily="18" charset="0"/>
              </a:rPr>
              <a:t>одлука УС)</a:t>
            </a:r>
            <a:r>
              <a:rPr lang="sr-Cyrl-CS" sz="2400" kern="0" dirty="0">
                <a:solidFill>
                  <a:schemeClr val="accent1">
                    <a:lumMod val="75000"/>
                  </a:schemeClr>
                </a:solidFill>
                <a:latin typeface="Times New Roman" panose="02020603050405020304" pitchFamily="18" charset="0"/>
                <a:cs typeface="Times New Roman" panose="02020603050405020304" pitchFamily="18" charset="0"/>
              </a:rPr>
              <a:t> </a:t>
            </a:r>
          </a:p>
          <a:p>
            <a:pPr marL="342900" indent="-342900">
              <a:spcBef>
                <a:spcPct val="20000"/>
              </a:spcBef>
              <a:buClr>
                <a:srgbClr val="333333"/>
              </a:buClr>
              <a:buFontTx/>
              <a:buChar char="•"/>
              <a:defRPr/>
            </a:pPr>
            <a:r>
              <a:rPr lang="sr-Cyrl-CS" sz="2400" b="1" kern="0" dirty="0">
                <a:solidFill>
                  <a:schemeClr val="accent1">
                    <a:lumMod val="75000"/>
                  </a:schemeClr>
                </a:solidFill>
                <a:latin typeface="Times New Roman" panose="02020603050405020304" pitchFamily="18" charset="0"/>
                <a:cs typeface="Times New Roman" panose="02020603050405020304" pitchFamily="18" charset="0"/>
              </a:rPr>
              <a:t>Закон о стечају- измене </a:t>
            </a:r>
            <a:r>
              <a:rPr lang="sr-Cyrl-CS" sz="2400" kern="0" dirty="0">
                <a:solidFill>
                  <a:schemeClr val="accent1">
                    <a:lumMod val="75000"/>
                  </a:schemeClr>
                </a:solidFill>
                <a:latin typeface="Times New Roman" panose="02020603050405020304" pitchFamily="18" charset="0"/>
                <a:cs typeface="Times New Roman" panose="02020603050405020304" pitchFamily="18" charset="0"/>
              </a:rPr>
              <a:t>(„</a:t>
            </a:r>
            <a:r>
              <a:rPr lang="ru-RU" sz="2000" kern="0" dirty="0">
                <a:solidFill>
                  <a:schemeClr val="accent1">
                    <a:lumMod val="75000"/>
                  </a:schemeClr>
                </a:solidFill>
                <a:latin typeface="Times New Roman" panose="02020603050405020304" pitchFamily="18" charset="0"/>
                <a:cs typeface="Times New Roman" panose="02020603050405020304" pitchFamily="18" charset="0"/>
              </a:rPr>
              <a:t>Сл. гласник РС</a:t>
            </a:r>
            <a:r>
              <a:rPr lang="sr-Cyrl-CS" sz="2000" kern="0" dirty="0">
                <a:solidFill>
                  <a:schemeClr val="accent1">
                    <a:lumMod val="75000"/>
                  </a:schemeClr>
                </a:solidFill>
                <a:latin typeface="Times New Roman" panose="02020603050405020304" pitchFamily="18" charset="0"/>
                <a:cs typeface="Times New Roman" panose="02020603050405020304" pitchFamily="18" charset="0"/>
              </a:rPr>
              <a:t>“ 83/14)</a:t>
            </a:r>
          </a:p>
          <a:p>
            <a:pPr marL="342900" indent="-342900">
              <a:spcBef>
                <a:spcPct val="20000"/>
              </a:spcBef>
              <a:buClr>
                <a:srgbClr val="333333"/>
              </a:buClr>
              <a:buFontTx/>
              <a:buChar char="•"/>
              <a:defRPr/>
            </a:pPr>
            <a:r>
              <a:rPr lang="sr-Cyrl-CS" sz="2400" b="1" kern="0" dirty="0">
                <a:solidFill>
                  <a:schemeClr val="accent1">
                    <a:lumMod val="75000"/>
                  </a:schemeClr>
                </a:solidFill>
                <a:latin typeface="Times New Roman" panose="02020603050405020304" pitchFamily="18" charset="0"/>
                <a:cs typeface="Times New Roman" panose="02020603050405020304" pitchFamily="18" charset="0"/>
              </a:rPr>
              <a:t>Закон о стечају- измене </a:t>
            </a:r>
            <a:r>
              <a:rPr lang="sr-Cyrl-CS" sz="2400" kern="0" dirty="0">
                <a:solidFill>
                  <a:schemeClr val="accent1">
                    <a:lumMod val="75000"/>
                  </a:schemeClr>
                </a:solidFill>
                <a:latin typeface="Times New Roman" panose="02020603050405020304" pitchFamily="18" charset="0"/>
                <a:cs typeface="Times New Roman" panose="02020603050405020304" pitchFamily="18" charset="0"/>
              </a:rPr>
              <a:t>(„</a:t>
            </a:r>
            <a:r>
              <a:rPr lang="ru-RU" sz="2000" kern="0" dirty="0">
                <a:solidFill>
                  <a:schemeClr val="accent1">
                    <a:lumMod val="75000"/>
                  </a:schemeClr>
                </a:solidFill>
                <a:latin typeface="Times New Roman" panose="02020603050405020304" pitchFamily="18" charset="0"/>
                <a:cs typeface="Times New Roman" panose="02020603050405020304" pitchFamily="18" charset="0"/>
              </a:rPr>
              <a:t>Сл. гласник РС</a:t>
            </a:r>
            <a:r>
              <a:rPr lang="sr-Cyrl-CS" sz="2000" kern="0" dirty="0">
                <a:solidFill>
                  <a:schemeClr val="accent1">
                    <a:lumMod val="75000"/>
                  </a:schemeClr>
                </a:solidFill>
                <a:latin typeface="Times New Roman" panose="02020603050405020304" pitchFamily="18" charset="0"/>
                <a:cs typeface="Times New Roman" panose="02020603050405020304" pitchFamily="18" charset="0"/>
              </a:rPr>
              <a:t>“ 113/17)</a:t>
            </a:r>
          </a:p>
          <a:p>
            <a:pPr marL="342900" indent="-342900">
              <a:spcBef>
                <a:spcPct val="20000"/>
              </a:spcBef>
              <a:buClr>
                <a:srgbClr val="333333"/>
              </a:buClr>
              <a:buFontTx/>
              <a:buChar char="•"/>
              <a:defRPr/>
            </a:pPr>
            <a:endParaRPr lang="sr-Cyrl-CS" sz="2000" kern="0" dirty="0">
              <a:solidFill>
                <a:srgbClr val="1C1C1C"/>
              </a:solidFill>
              <a:latin typeface="Times New Roman" panose="02020603050405020304" pitchFamily="18" charset="0"/>
              <a:cs typeface="Times New Roman" panose="02020603050405020304" pitchFamily="18" charset="0"/>
            </a:endParaRPr>
          </a:p>
        </p:txBody>
      </p:sp>
    </p:spTree>
  </p:cSld>
  <p:clrMapOvr>
    <a:masterClrMapping/>
  </p:clrMapOvr>
  <p:transition spd="slow">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108075" y="1779588"/>
            <a:ext cx="7772400" cy="2209800"/>
          </a:xfrm>
          <a:extLst>
            <a:ext uri="{909E8E84-426E-40DD-AFC4-6F175D3DCCD1}"/>
            <a:ext uri="{91240B29-F687-4F45-9708-019B960494DF}"/>
            <a:ext uri="{AF507438-7753-43E0-B8FC-AC1667EBCBE1}"/>
          </a:extLst>
        </p:spPr>
        <p:txBody>
          <a:bodyPr rtlCol="0"/>
          <a:lstStyle/>
          <a:p>
            <a:pPr algn="ctr" fontAlgn="auto">
              <a:spcAft>
                <a:spcPts val="0"/>
              </a:spcAft>
              <a:defRPr/>
            </a:pPr>
            <a:r>
              <a:rPr lang="sr-Latn-RS" altLang="en-US" sz="4000" b="1" dirty="0">
                <a:solidFill>
                  <a:schemeClr val="accent1">
                    <a:lumMod val="75000"/>
                  </a:schemeClr>
                </a:solidFill>
                <a:latin typeface="Times New Roman" panose="02020603050405020304" pitchFamily="18" charset="0"/>
                <a:cs typeface="Times New Roman" panose="02020603050405020304" pitchFamily="18" charset="0"/>
              </a:rPr>
              <a:t>3.</a:t>
            </a:r>
            <a:r>
              <a:rPr lang="sr-Latn-RS" altLang="en-US" sz="3200" b="1" dirty="0">
                <a:solidFill>
                  <a:schemeClr val="accent1">
                    <a:lumMod val="75000"/>
                  </a:schemeClr>
                </a:solidFill>
                <a:latin typeface="Times New Roman" panose="02020603050405020304" pitchFamily="18" charset="0"/>
                <a:cs typeface="Times New Roman" panose="02020603050405020304" pitchFamily="18" charset="0"/>
              </a:rPr>
              <a:t/>
            </a:r>
            <a:br>
              <a:rPr lang="sr-Latn-RS" altLang="en-US" sz="3200" b="1" dirty="0">
                <a:solidFill>
                  <a:schemeClr val="accent1">
                    <a:lumMod val="75000"/>
                  </a:schemeClr>
                </a:solidFill>
                <a:latin typeface="Times New Roman" panose="02020603050405020304" pitchFamily="18" charset="0"/>
                <a:cs typeface="Times New Roman" panose="02020603050405020304" pitchFamily="18" charset="0"/>
              </a:rPr>
            </a:br>
            <a:r>
              <a:rPr lang="en-GB" altLang="en-US" sz="3200" b="1" dirty="0" err="1">
                <a:solidFill>
                  <a:schemeClr val="accent1">
                    <a:lumMod val="75000"/>
                  </a:schemeClr>
                </a:solidFill>
                <a:latin typeface="Times New Roman" panose="02020603050405020304" pitchFamily="18" charset="0"/>
                <a:cs typeface="Times New Roman" panose="02020603050405020304" pitchFamily="18" charset="0"/>
              </a:rPr>
              <a:t>Измене</a:t>
            </a:r>
            <a:r>
              <a:rPr lang="en-GB" altLang="en-US" sz="3200" b="1"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3200" b="1" dirty="0" err="1">
                <a:solidFill>
                  <a:schemeClr val="accent1">
                    <a:lumMod val="75000"/>
                  </a:schemeClr>
                </a:solidFill>
                <a:latin typeface="Times New Roman" panose="02020603050405020304" pitchFamily="18" charset="0"/>
                <a:cs typeface="Times New Roman" panose="02020603050405020304" pitchFamily="18" charset="0"/>
              </a:rPr>
              <a:t>које</a:t>
            </a:r>
            <a:r>
              <a:rPr lang="en-GB" altLang="en-US" sz="3200" b="1"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3200" b="1" dirty="0" err="1">
                <a:solidFill>
                  <a:schemeClr val="accent1">
                    <a:lumMod val="75000"/>
                  </a:schemeClr>
                </a:solidFill>
                <a:latin typeface="Times New Roman" panose="02020603050405020304" pitchFamily="18" charset="0"/>
                <a:cs typeface="Times New Roman" panose="02020603050405020304" pitchFamily="18" charset="0"/>
              </a:rPr>
              <a:t>се</a:t>
            </a:r>
            <a:r>
              <a:rPr lang="en-GB" altLang="en-US" sz="3200" b="1"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3200" b="1" dirty="0" err="1">
                <a:solidFill>
                  <a:schemeClr val="accent1">
                    <a:lumMod val="75000"/>
                  </a:schemeClr>
                </a:solidFill>
                <a:latin typeface="Times New Roman" panose="02020603050405020304" pitchFamily="18" charset="0"/>
                <a:cs typeface="Times New Roman" panose="02020603050405020304" pitchFamily="18" charset="0"/>
              </a:rPr>
              <a:t>односе</a:t>
            </a:r>
            <a:r>
              <a:rPr lang="en-GB" altLang="en-US" sz="3200" b="1"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3200" b="1" dirty="0" err="1">
                <a:solidFill>
                  <a:schemeClr val="accent1">
                    <a:lumMod val="75000"/>
                  </a:schemeClr>
                </a:solidFill>
                <a:latin typeface="Times New Roman" panose="02020603050405020304" pitchFamily="18" charset="0"/>
                <a:cs typeface="Times New Roman" panose="02020603050405020304" pitchFamily="18" charset="0"/>
              </a:rPr>
              <a:t>на</a:t>
            </a:r>
            <a:r>
              <a:rPr lang="en-GB" altLang="en-US" sz="3200" b="1"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3200" b="1" dirty="0" err="1">
                <a:solidFill>
                  <a:schemeClr val="accent1">
                    <a:lumMod val="75000"/>
                  </a:schemeClr>
                </a:solidFill>
                <a:latin typeface="Times New Roman" panose="02020603050405020304" pitchFamily="18" charset="0"/>
                <a:cs typeface="Times New Roman" panose="02020603050405020304" pitchFamily="18" charset="0"/>
              </a:rPr>
              <a:t>продају</a:t>
            </a:r>
            <a:r>
              <a:rPr lang="en-GB" altLang="en-US" sz="3200" b="1"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3200" b="1" dirty="0" err="1">
                <a:solidFill>
                  <a:schemeClr val="accent1">
                    <a:lumMod val="75000"/>
                  </a:schemeClr>
                </a:solidFill>
                <a:latin typeface="Times New Roman" panose="02020603050405020304" pitchFamily="18" charset="0"/>
                <a:cs typeface="Times New Roman" panose="02020603050405020304" pitchFamily="18" charset="0"/>
              </a:rPr>
              <a:t>имовине</a:t>
            </a:r>
            <a:r>
              <a:rPr lang="en-GB" altLang="en-US" sz="3200" b="1"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3200" b="1" dirty="0" err="1">
                <a:solidFill>
                  <a:schemeClr val="accent1">
                    <a:lumMod val="75000"/>
                  </a:schemeClr>
                </a:solidFill>
                <a:latin typeface="Times New Roman" panose="02020603050405020304" pitchFamily="18" charset="0"/>
                <a:cs typeface="Times New Roman" panose="02020603050405020304" pitchFamily="18" charset="0"/>
              </a:rPr>
              <a:t>стечајног</a:t>
            </a:r>
            <a:r>
              <a:rPr lang="en-GB" altLang="en-US" sz="3200" b="1"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3200" b="1" dirty="0" err="1">
                <a:solidFill>
                  <a:schemeClr val="accent1">
                    <a:lumMod val="75000"/>
                  </a:schemeClr>
                </a:solidFill>
                <a:latin typeface="Times New Roman" panose="02020603050405020304" pitchFamily="18" charset="0"/>
                <a:cs typeface="Times New Roman" panose="02020603050405020304" pitchFamily="18" charset="0"/>
              </a:rPr>
              <a:t>дужника</a:t>
            </a:r>
            <a:r>
              <a:rPr lang="en-GB" altLang="en-US" sz="3200" b="1" dirty="0">
                <a:solidFill>
                  <a:schemeClr val="accent1">
                    <a:lumMod val="75000"/>
                  </a:schemeClr>
                </a:solidFill>
                <a:latin typeface="Times New Roman" panose="02020603050405020304" pitchFamily="18" charset="0"/>
                <a:cs typeface="Times New Roman" panose="02020603050405020304" pitchFamily="18" charset="0"/>
              </a:rPr>
              <a:t/>
            </a:r>
            <a:br>
              <a:rPr lang="en-GB" altLang="en-US" sz="3200" b="1" dirty="0">
                <a:solidFill>
                  <a:schemeClr val="accent1">
                    <a:lumMod val="75000"/>
                  </a:schemeClr>
                </a:solidFill>
                <a:latin typeface="Times New Roman" panose="02020603050405020304" pitchFamily="18" charset="0"/>
                <a:cs typeface="Times New Roman" panose="02020603050405020304" pitchFamily="18" charset="0"/>
              </a:rPr>
            </a:br>
            <a:r>
              <a:rPr lang="en-GB" altLang="en-US" sz="3200" b="1" dirty="0">
                <a:solidFill>
                  <a:schemeClr val="accent1">
                    <a:lumMod val="75000"/>
                  </a:schemeClr>
                </a:solidFill>
                <a:latin typeface="Times New Roman" panose="02020603050405020304" pitchFamily="18" charset="0"/>
                <a:cs typeface="Times New Roman" panose="02020603050405020304" pitchFamily="18" charset="0"/>
              </a:rPr>
              <a:t>(</a:t>
            </a:r>
            <a:r>
              <a:rPr lang="en-GB" altLang="en-US" sz="3200" b="1" dirty="0" err="1">
                <a:solidFill>
                  <a:schemeClr val="accent1">
                    <a:lumMod val="75000"/>
                  </a:schemeClr>
                </a:solidFill>
                <a:latin typeface="Times New Roman" panose="02020603050405020304" pitchFamily="18" charset="0"/>
                <a:cs typeface="Times New Roman" panose="02020603050405020304" pitchFamily="18" charset="0"/>
              </a:rPr>
              <a:t>члан</a:t>
            </a:r>
            <a:r>
              <a:rPr lang="en-GB" altLang="en-US" sz="3200" b="1" dirty="0">
                <a:solidFill>
                  <a:schemeClr val="accent1">
                    <a:lumMod val="75000"/>
                  </a:schemeClr>
                </a:solidFill>
                <a:latin typeface="Times New Roman" panose="02020603050405020304" pitchFamily="18" charset="0"/>
                <a:cs typeface="Times New Roman" panose="02020603050405020304" pitchFamily="18" charset="0"/>
              </a:rPr>
              <a:t> 132, </a:t>
            </a:r>
            <a:r>
              <a:rPr lang="en-GB" altLang="en-US" sz="3200" b="1" dirty="0" err="1">
                <a:solidFill>
                  <a:schemeClr val="accent1">
                    <a:lumMod val="75000"/>
                  </a:schemeClr>
                </a:solidFill>
                <a:latin typeface="Times New Roman" panose="02020603050405020304" pitchFamily="18" charset="0"/>
                <a:cs typeface="Times New Roman" panose="02020603050405020304" pitchFamily="18" charset="0"/>
              </a:rPr>
              <a:t>чл</a:t>
            </a:r>
            <a:r>
              <a:rPr lang="en-GB" altLang="en-US" sz="3200" b="1" dirty="0">
                <a:solidFill>
                  <a:schemeClr val="accent1">
                    <a:lumMod val="75000"/>
                  </a:schemeClr>
                </a:solidFill>
                <a:latin typeface="Times New Roman" panose="02020603050405020304" pitchFamily="18" charset="0"/>
                <a:cs typeface="Times New Roman" panose="02020603050405020304" pitchFamily="18" charset="0"/>
              </a:rPr>
              <a:t>. 133, </a:t>
            </a:r>
            <a:r>
              <a:rPr lang="en-GB" altLang="en-US" sz="3200" b="1" dirty="0" err="1">
                <a:solidFill>
                  <a:schemeClr val="accent1">
                    <a:lumMod val="75000"/>
                  </a:schemeClr>
                </a:solidFill>
                <a:latin typeface="Times New Roman" panose="02020603050405020304" pitchFamily="18" charset="0"/>
                <a:cs typeface="Times New Roman" panose="02020603050405020304" pitchFamily="18" charset="0"/>
              </a:rPr>
              <a:t>чл</a:t>
            </a:r>
            <a:r>
              <a:rPr lang="en-GB" altLang="en-US" sz="3200" b="1" dirty="0">
                <a:solidFill>
                  <a:schemeClr val="accent1">
                    <a:lumMod val="75000"/>
                  </a:schemeClr>
                </a:solidFill>
                <a:latin typeface="Times New Roman" panose="02020603050405020304" pitchFamily="18" charset="0"/>
                <a:cs typeface="Times New Roman" panose="02020603050405020304" pitchFamily="18" charset="0"/>
              </a:rPr>
              <a:t>. 133. а), </a:t>
            </a:r>
            <a:r>
              <a:rPr lang="en-GB" altLang="en-US" sz="3200" b="1" dirty="0" err="1">
                <a:solidFill>
                  <a:schemeClr val="accent1">
                    <a:lumMod val="75000"/>
                  </a:schemeClr>
                </a:solidFill>
                <a:latin typeface="Times New Roman" panose="02020603050405020304" pitchFamily="18" charset="0"/>
                <a:cs typeface="Times New Roman" panose="02020603050405020304" pitchFamily="18" charset="0"/>
              </a:rPr>
              <a:t>чл</a:t>
            </a:r>
            <a:r>
              <a:rPr lang="en-GB" altLang="en-US" sz="3200" b="1" dirty="0">
                <a:solidFill>
                  <a:schemeClr val="accent1">
                    <a:lumMod val="75000"/>
                  </a:schemeClr>
                </a:solidFill>
                <a:latin typeface="Times New Roman" panose="02020603050405020304" pitchFamily="18" charset="0"/>
                <a:cs typeface="Times New Roman" panose="02020603050405020304" pitchFamily="18" charset="0"/>
              </a:rPr>
              <a:t>. 136. а), </a:t>
            </a:r>
            <a:r>
              <a:rPr lang="en-GB" altLang="en-US" sz="3200" b="1" dirty="0" err="1">
                <a:solidFill>
                  <a:schemeClr val="accent1">
                    <a:lumMod val="75000"/>
                  </a:schemeClr>
                </a:solidFill>
                <a:latin typeface="Times New Roman" panose="02020603050405020304" pitchFamily="18" charset="0"/>
                <a:cs typeface="Times New Roman" panose="02020603050405020304" pitchFamily="18" charset="0"/>
              </a:rPr>
              <a:t>чл</a:t>
            </a:r>
            <a:r>
              <a:rPr lang="en-GB" altLang="en-US" sz="3200" b="1" dirty="0">
                <a:solidFill>
                  <a:schemeClr val="accent1">
                    <a:lumMod val="75000"/>
                  </a:schemeClr>
                </a:solidFill>
                <a:latin typeface="Times New Roman" panose="02020603050405020304" pitchFamily="18" charset="0"/>
                <a:cs typeface="Times New Roman" panose="02020603050405020304" pitchFamily="18" charset="0"/>
              </a:rPr>
              <a:t>. 136. б), </a:t>
            </a:r>
            <a:r>
              <a:rPr lang="en-GB" altLang="en-US" sz="3200" b="1" dirty="0" err="1">
                <a:solidFill>
                  <a:schemeClr val="accent1">
                    <a:lumMod val="75000"/>
                  </a:schemeClr>
                </a:solidFill>
                <a:latin typeface="Times New Roman" panose="02020603050405020304" pitchFamily="18" charset="0"/>
                <a:cs typeface="Times New Roman" panose="02020603050405020304" pitchFamily="18" charset="0"/>
              </a:rPr>
              <a:t>чл</a:t>
            </a:r>
            <a:r>
              <a:rPr lang="en-GB" altLang="en-US" sz="3200" b="1" dirty="0">
                <a:solidFill>
                  <a:schemeClr val="accent1">
                    <a:lumMod val="75000"/>
                  </a:schemeClr>
                </a:solidFill>
                <a:latin typeface="Times New Roman" panose="02020603050405020304" pitchFamily="18" charset="0"/>
                <a:cs typeface="Times New Roman" panose="02020603050405020304" pitchFamily="18" charset="0"/>
              </a:rPr>
              <a:t>. 136. в), </a:t>
            </a:r>
            <a:r>
              <a:rPr lang="en-GB" altLang="en-US" sz="3200" b="1" dirty="0" err="1">
                <a:solidFill>
                  <a:schemeClr val="accent1">
                    <a:lumMod val="75000"/>
                  </a:schemeClr>
                </a:solidFill>
                <a:latin typeface="Times New Roman" panose="02020603050405020304" pitchFamily="18" charset="0"/>
                <a:cs typeface="Times New Roman" panose="02020603050405020304" pitchFamily="18" charset="0"/>
              </a:rPr>
              <a:t>чл</a:t>
            </a:r>
            <a:r>
              <a:rPr lang="en-GB" altLang="en-US" sz="3200" b="1" dirty="0">
                <a:solidFill>
                  <a:schemeClr val="accent1">
                    <a:lumMod val="75000"/>
                  </a:schemeClr>
                </a:solidFill>
                <a:latin typeface="Times New Roman" panose="02020603050405020304" pitchFamily="18" charset="0"/>
                <a:cs typeface="Times New Roman" panose="02020603050405020304" pitchFamily="18" charset="0"/>
              </a:rPr>
              <a:t>. 136. г)</a:t>
            </a:r>
            <a:r>
              <a:rPr lang="sr-Cyrl-ME" altLang="en-US" sz="3200" b="1" dirty="0">
                <a:solidFill>
                  <a:schemeClr val="accent1">
                    <a:lumMod val="75000"/>
                  </a:schemeClr>
                </a:solidFill>
                <a:latin typeface="Times New Roman" panose="02020603050405020304" pitchFamily="18" charset="0"/>
                <a:cs typeface="Times New Roman" panose="02020603050405020304" pitchFamily="18" charset="0"/>
              </a:rPr>
              <a:t>)</a:t>
            </a:r>
            <a:endParaRPr lang="en-US" altLang="en-US" sz="3200" dirty="0">
              <a:solidFill>
                <a:schemeClr val="accent1">
                  <a:lumMod val="75000"/>
                </a:schemeClr>
              </a:solidFill>
              <a:latin typeface="Times New Roman" panose="02020603050405020304" pitchFamily="18" charset="0"/>
              <a:cs typeface="Times New Roman" panose="02020603050405020304" pitchFamily="18" charset="0"/>
            </a:endParaRPr>
          </a:p>
        </p:txBody>
      </p:sp>
    </p:spTree>
  </p:cSld>
  <p:clrMapOvr>
    <a:masterClrMapping/>
  </p:clrMapOvr>
  <p:transition spd="slow">
    <p:wip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720725" y="803275"/>
            <a:ext cx="8229600" cy="5516563"/>
          </a:xfrm>
        </p:spPr>
        <p:txBody>
          <a:bodyPr rtlCol="0">
            <a:normAutofit/>
          </a:bodyPr>
          <a:lstStyle/>
          <a:p>
            <a:pPr algn="just" fontAlgn="auto">
              <a:spcAft>
                <a:spcPts val="0"/>
              </a:spcAft>
              <a:buFont typeface="Wingdings 3" charset="2"/>
              <a:buChar char=""/>
              <a:defRPr/>
            </a:pP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У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одредби</a:t>
            </a:r>
            <a:r>
              <a:rPr lang="en-GB" altLang="en-US" sz="2400" b="1"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b="1" dirty="0" err="1">
                <a:solidFill>
                  <a:schemeClr val="accent1">
                    <a:lumMod val="75000"/>
                  </a:schemeClr>
                </a:solidFill>
                <a:latin typeface="Times New Roman" panose="02020603050405020304" pitchFamily="18" charset="0"/>
                <a:cs typeface="Times New Roman" panose="02020603050405020304" pitchFamily="18" charset="0"/>
              </a:rPr>
              <a:t>члана</a:t>
            </a:r>
            <a:r>
              <a:rPr lang="en-GB" altLang="en-US" sz="2400" b="1" dirty="0">
                <a:solidFill>
                  <a:schemeClr val="accent1">
                    <a:lumMod val="75000"/>
                  </a:schemeClr>
                </a:solidFill>
                <a:latin typeface="Times New Roman" panose="02020603050405020304" pitchFamily="18" charset="0"/>
                <a:cs typeface="Times New Roman" panose="02020603050405020304" pitchFamily="18" charset="0"/>
              </a:rPr>
              <a:t> 132. </a:t>
            </a:r>
            <a:r>
              <a:rPr lang="en-GB" altLang="en-US" sz="2400" b="1" dirty="0" err="1">
                <a:solidFill>
                  <a:schemeClr val="accent1">
                    <a:lumMod val="75000"/>
                  </a:schemeClr>
                </a:solidFill>
                <a:latin typeface="Times New Roman" panose="02020603050405020304" pitchFamily="18" charset="0"/>
                <a:cs typeface="Times New Roman" panose="02020603050405020304" pitchFamily="18" charset="0"/>
              </a:rPr>
              <a:t>Закона</a:t>
            </a:r>
            <a:r>
              <a:rPr lang="en-GB" altLang="en-US" sz="2400" b="1" dirty="0">
                <a:solidFill>
                  <a:schemeClr val="accent1">
                    <a:lumMod val="75000"/>
                  </a:schemeClr>
                </a:solidFill>
                <a:latin typeface="Times New Roman" panose="02020603050405020304" pitchFamily="18" charset="0"/>
                <a:cs typeface="Times New Roman" panose="02020603050405020304" pitchFamily="18" charset="0"/>
              </a:rPr>
              <a:t> о </a:t>
            </a:r>
            <a:r>
              <a:rPr lang="en-GB" altLang="en-US" sz="2400" b="1" dirty="0" err="1">
                <a:solidFill>
                  <a:schemeClr val="accent1">
                    <a:lumMod val="75000"/>
                  </a:schemeClr>
                </a:solidFill>
                <a:latin typeface="Times New Roman" panose="02020603050405020304" pitchFamily="18" charset="0"/>
                <a:cs typeface="Times New Roman" panose="02020603050405020304" pitchFamily="18" charset="0"/>
              </a:rPr>
              <a:t>стечају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је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ставом</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1. и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ставом</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4.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направљена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разлика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између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начина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уновчења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имовине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од</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метода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продаје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p>
          <a:p>
            <a:pPr algn="just" fontAlgn="auto">
              <a:spcAft>
                <a:spcPts val="0"/>
              </a:spcAft>
              <a:buFont typeface="Wingdings 3" charset="2"/>
              <a:buChar char=""/>
              <a:defRPr/>
            </a:pP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У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ставу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b="1" dirty="0">
                <a:solidFill>
                  <a:schemeClr val="accent1">
                    <a:lumMod val="75000"/>
                  </a:schemeClr>
                </a:solidFill>
                <a:latin typeface="Times New Roman" panose="02020603050405020304" pitchFamily="18" charset="0"/>
                <a:cs typeface="Times New Roman" panose="02020603050405020304" pitchFamily="18" charset="0"/>
              </a:rPr>
              <a:t>1</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је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наведено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начини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уновчења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имовине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стечајног</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дужника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a:t>
            </a:r>
          </a:p>
          <a:p>
            <a:pPr algn="just" fontAlgn="auto">
              <a:spcAft>
                <a:spcPts val="0"/>
              </a:spcAft>
              <a:buFont typeface="Wingdings 3" charset="2"/>
              <a:buChar char=""/>
              <a:defRPr/>
            </a:pP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Продаја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целокупне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имовине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a:t>
            </a:r>
          </a:p>
          <a:p>
            <a:pPr algn="just" fontAlgn="auto">
              <a:spcAft>
                <a:spcPts val="0"/>
              </a:spcAft>
              <a:buFont typeface="Wingdings 3" charset="2"/>
              <a:buChar char=""/>
              <a:defRPr/>
            </a:pP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Продаја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имовинске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целине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a:t>
            </a:r>
          </a:p>
          <a:p>
            <a:pPr algn="just" fontAlgn="auto">
              <a:spcAft>
                <a:spcPts val="0"/>
              </a:spcAft>
              <a:buFont typeface="Wingdings 3" charset="2"/>
              <a:buChar char=""/>
              <a:defRPr/>
            </a:pP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Продаја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појединачних</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ствари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и</a:t>
            </a:r>
          </a:p>
          <a:p>
            <a:pPr algn="just" fontAlgn="auto">
              <a:spcAft>
                <a:spcPts val="0"/>
              </a:spcAft>
              <a:buFont typeface="Wingdings 3" charset="2"/>
              <a:buChar char=""/>
              <a:defRPr/>
            </a:pP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Продаја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стечајног</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дужника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као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правног</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лица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a:t>
            </a:r>
          </a:p>
          <a:p>
            <a:pPr algn="just" fontAlgn="auto">
              <a:spcAft>
                <a:spcPts val="0"/>
              </a:spcAft>
              <a:buFont typeface="Wingdings 3" charset="2"/>
              <a:buChar char=""/>
              <a:defRPr/>
            </a:pP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Продаји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приступа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након</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доношења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решења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о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банкротству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endParaRPr lang="en-US" altLang="en-US" sz="2400" dirty="0">
              <a:solidFill>
                <a:schemeClr val="accent1">
                  <a:lumMod val="75000"/>
                </a:schemeClr>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900113" y="720725"/>
            <a:ext cx="8229600" cy="5516563"/>
          </a:xfrm>
        </p:spPr>
        <p:txBody>
          <a:bodyPr rtlCol="0">
            <a:normAutofit lnSpcReduction="10000"/>
          </a:bodyPr>
          <a:lstStyle/>
          <a:p>
            <a:pPr algn="just" fontAlgn="auto">
              <a:lnSpc>
                <a:spcPct val="90000"/>
              </a:lnSpc>
              <a:spcAft>
                <a:spcPts val="0"/>
              </a:spcAft>
              <a:buFont typeface="Wingdings 3" charset="2"/>
              <a:buChar char=""/>
              <a:defRPr/>
            </a:pP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У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ставу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b="1" dirty="0">
                <a:solidFill>
                  <a:schemeClr val="accent1">
                    <a:lumMod val="75000"/>
                  </a:schemeClr>
                </a:solidFill>
                <a:latin typeface="Times New Roman" panose="02020603050405020304" pitchFamily="18" charset="0"/>
                <a:cs typeface="Times New Roman" panose="02020603050405020304" pitchFamily="18" charset="0"/>
              </a:rPr>
              <a:t>4</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као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методе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продаје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имовине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стечајног</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дужника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наводи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a:t>
            </a:r>
          </a:p>
          <a:p>
            <a:pPr marL="0" indent="0" algn="just" fontAlgn="auto">
              <a:lnSpc>
                <a:spcPct val="90000"/>
              </a:lnSpc>
              <a:spcAft>
                <a:spcPts val="0"/>
              </a:spcAft>
              <a:buFont typeface="Wingdings 3" charset="2"/>
              <a:buNone/>
              <a:defRPr/>
            </a:pPr>
            <a:r>
              <a:rPr lang="sr-Cyrl-RS"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јавно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надметање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a:t>
            </a:r>
          </a:p>
          <a:p>
            <a:pPr marL="0" indent="0" algn="just" fontAlgn="auto">
              <a:lnSpc>
                <a:spcPct val="90000"/>
              </a:lnSpc>
              <a:spcAft>
                <a:spcPts val="0"/>
              </a:spcAft>
              <a:buFont typeface="Wingdings 3" charset="2"/>
              <a:buNone/>
              <a:defRPr/>
            </a:pPr>
            <a:r>
              <a:rPr lang="sr-Cyrl-RS"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јавно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прикупљање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понуда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p>
          <a:p>
            <a:pPr marL="0" indent="0" algn="just" fontAlgn="auto">
              <a:lnSpc>
                <a:spcPct val="90000"/>
              </a:lnSpc>
              <a:spcAft>
                <a:spcPts val="0"/>
              </a:spcAft>
              <a:buFont typeface="Wingdings 3" charset="2"/>
              <a:buNone/>
              <a:defRPr/>
            </a:pPr>
            <a:r>
              <a:rPr lang="sr-Cyrl-RS"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a:t>
            </a:r>
            <a:r>
              <a:rPr lang="sr-Cyrl-RS"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непосредна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погодба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p>
          <a:p>
            <a:pPr algn="just" fontAlgn="auto">
              <a:lnSpc>
                <a:spcPct val="90000"/>
              </a:lnSpc>
              <a:spcAft>
                <a:spcPts val="0"/>
              </a:spcAft>
              <a:buFont typeface="Wingdings 3" charset="2"/>
              <a:buChar char=""/>
              <a:defRPr/>
            </a:pP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У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случају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стечајни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управник</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предлаже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продају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целокупне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имовине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имовинске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целине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или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стечајног</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дужника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као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правног</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лица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мора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прибави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следеће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p>
          <a:p>
            <a:pPr algn="just" fontAlgn="auto">
              <a:lnSpc>
                <a:spcPct val="90000"/>
              </a:lnSpc>
              <a:spcAft>
                <a:spcPts val="0"/>
              </a:spcAft>
              <a:buFont typeface="Wingdings 3" charset="2"/>
              <a:buChar char=""/>
              <a:defRPr/>
            </a:pP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Процену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целисходности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таквог</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уновчења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у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односу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на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продају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појединачне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имовине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стечајног</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дужника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чему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ову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процену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мора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уради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овлашћени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проценитељ</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a:t>
            </a:r>
            <a:endParaRPr lang="sr-Cyrl-RS" altLang="en-US" sz="2400" dirty="0">
              <a:solidFill>
                <a:schemeClr val="accent1">
                  <a:lumMod val="75000"/>
                </a:schemeClr>
              </a:solidFill>
              <a:latin typeface="Times New Roman" panose="02020603050405020304" pitchFamily="18" charset="0"/>
              <a:cs typeface="Times New Roman" panose="02020603050405020304" pitchFamily="18" charset="0"/>
            </a:endParaRPr>
          </a:p>
          <a:p>
            <a:pPr algn="just" fontAlgn="auto">
              <a:lnSpc>
                <a:spcPct val="90000"/>
              </a:lnSpc>
              <a:spcAft>
                <a:spcPts val="0"/>
              </a:spcAft>
              <a:buFont typeface="Wingdings 3" charset="2"/>
              <a:buChar char=""/>
              <a:defRPr/>
            </a:pPr>
            <a:r>
              <a:rPr lang="sr-Cyrl-RS" altLang="en-US" sz="2400" dirty="0">
                <a:solidFill>
                  <a:schemeClr val="accent1">
                    <a:lumMod val="75000"/>
                  </a:schemeClr>
                </a:solidFill>
                <a:latin typeface="Times New Roman" panose="02020603050405020304" pitchFamily="18" charset="0"/>
                <a:cs typeface="Times New Roman" panose="02020603050405020304" pitchFamily="18" charset="0"/>
              </a:rPr>
              <a:t>П</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роценом</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мора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одреди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и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одговарајући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део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купопродајне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цене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на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sr-Cyrl-RS" altLang="en-US" sz="2400" dirty="0">
                <a:solidFill>
                  <a:schemeClr val="accent1">
                    <a:lumMod val="75000"/>
                  </a:schemeClr>
                </a:solidFill>
                <a:latin typeface="Times New Roman" panose="02020603050405020304" pitchFamily="18" charset="0"/>
                <a:cs typeface="Times New Roman" panose="02020603050405020304" pitchFamily="18" charset="0"/>
              </a:rPr>
              <a:t>којем </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разлучни,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односно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заложни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поверилац</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има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право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приоритетног</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намирења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и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то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у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складу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чланом</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133.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став</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12.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Закона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о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стечају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endParaRPr lang="en-US" altLang="en-US" sz="2400" dirty="0">
              <a:solidFill>
                <a:schemeClr val="accent1">
                  <a:lumMod val="75000"/>
                </a:schemeClr>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788988" y="706438"/>
            <a:ext cx="8229600" cy="5791200"/>
          </a:xfrm>
        </p:spPr>
        <p:txBody>
          <a:bodyPr rtlCol="0">
            <a:normAutofit lnSpcReduction="10000"/>
          </a:bodyPr>
          <a:lstStyle/>
          <a:p>
            <a:pPr algn="just" fontAlgn="auto">
              <a:lnSpc>
                <a:spcPct val="90000"/>
              </a:lnSpc>
              <a:spcAft>
                <a:spcPts val="0"/>
              </a:spcAft>
              <a:buFont typeface="Wingdings 3" charset="2"/>
              <a:buChar char=""/>
              <a:defRPr/>
            </a:pP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Тако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израђена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процена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од</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стране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стечајног</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управника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доставља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a:t>
            </a:r>
          </a:p>
          <a:p>
            <a:pPr marL="0" indent="0" algn="just" fontAlgn="auto">
              <a:lnSpc>
                <a:spcPct val="90000"/>
              </a:lnSpc>
              <a:spcAft>
                <a:spcPts val="0"/>
              </a:spcAft>
              <a:buFont typeface="Wingdings 3" charset="2"/>
              <a:buNone/>
              <a:defRPr/>
            </a:pPr>
            <a:r>
              <a:rPr lang="sr-Cyrl-RS"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суду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a:t>
            </a:r>
          </a:p>
          <a:p>
            <a:pPr marL="0" indent="0" algn="just" fontAlgn="auto">
              <a:lnSpc>
                <a:spcPct val="90000"/>
              </a:lnSpc>
              <a:spcAft>
                <a:spcPts val="0"/>
              </a:spcAft>
              <a:buFont typeface="Wingdings 3" charset="2"/>
              <a:buNone/>
              <a:defRPr/>
            </a:pPr>
            <a:r>
              <a:rPr lang="sr-Cyrl-RS"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a:t>
            </a:r>
            <a:r>
              <a:rPr lang="sr-Cyrl-RS"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одбору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поверилаца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и</a:t>
            </a:r>
          </a:p>
          <a:p>
            <a:pPr marL="0" indent="0" algn="just" fontAlgn="auto">
              <a:lnSpc>
                <a:spcPct val="90000"/>
              </a:lnSpc>
              <a:spcAft>
                <a:spcPts val="0"/>
              </a:spcAft>
              <a:buFont typeface="Wingdings 3" charset="2"/>
              <a:buNone/>
              <a:defRPr/>
            </a:pPr>
            <a:r>
              <a:rPr lang="sr-Cyrl-RS"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сваком</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разлучном,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односно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заложном</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повериоцу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који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има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разлучно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односно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заложно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право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на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имовини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која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је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предмет</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продаје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a:t>
            </a:r>
          </a:p>
          <a:p>
            <a:pPr algn="just" fontAlgn="auto">
              <a:lnSpc>
                <a:spcPct val="90000"/>
              </a:lnSpc>
              <a:spcAft>
                <a:spcPts val="0"/>
              </a:spcAft>
              <a:buFont typeface="Wingdings 3" charset="2"/>
              <a:buChar char=""/>
              <a:defRPr/>
            </a:pP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У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наредном</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року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од</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15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дана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одбор</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поверилаца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разлучни и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заложни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повериоци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могу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уложити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примедбу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на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процену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a:t>
            </a:r>
          </a:p>
          <a:p>
            <a:pPr algn="just" fontAlgn="auto">
              <a:lnSpc>
                <a:spcPct val="90000"/>
              </a:lnSpc>
              <a:spcAft>
                <a:spcPts val="0"/>
              </a:spcAft>
              <a:buFont typeface="Wingdings 3" charset="2"/>
              <a:buChar char=""/>
              <a:defRPr/>
            </a:pP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Стечајни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судија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поступајући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примедби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закључком</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утврђује</a:t>
            </a:r>
            <a:r>
              <a:rPr lang="sr-Cyrl-RS" altLang="en-US" sz="2400" dirty="0">
                <a:solidFill>
                  <a:schemeClr val="accent1">
                    <a:lumMod val="75000"/>
                  </a:schemeClr>
                </a:solidFill>
                <a:latin typeface="Times New Roman" panose="02020603050405020304" pitchFamily="18" charset="0"/>
                <a:cs typeface="Times New Roman" panose="02020603050405020304" pitchFamily="18" charset="0"/>
              </a:rPr>
              <a:t>:</a:t>
            </a:r>
          </a:p>
          <a:p>
            <a:pPr marL="0" indent="0" algn="just" fontAlgn="auto">
              <a:lnSpc>
                <a:spcPct val="90000"/>
              </a:lnSpc>
              <a:spcAft>
                <a:spcPts val="0"/>
              </a:spcAft>
              <a:buFont typeface="Wingdings 3" charset="2"/>
              <a:buNone/>
              <a:defRPr/>
            </a:pPr>
            <a:r>
              <a:rPr lang="sr-Cyrl-RS" altLang="en-US" sz="2400" dirty="0">
                <a:solidFill>
                  <a:schemeClr val="accent1">
                    <a:lumMod val="75000"/>
                  </a:schemeClr>
                </a:solidFill>
                <a:latin typeface="Times New Roman" panose="02020603050405020304" pitchFamily="18" charset="0"/>
                <a:cs typeface="Times New Roman" panose="02020603050405020304" pitchFamily="18" charset="0"/>
              </a:rPr>
              <a:t>     1)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целисходност</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предложеног</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начина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продаје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и</a:t>
            </a:r>
            <a:r>
              <a:rPr lang="sr-Cyrl-RS" altLang="en-US" sz="2400" dirty="0">
                <a:solidFill>
                  <a:schemeClr val="accent1">
                    <a:lumMod val="75000"/>
                  </a:schemeClr>
                </a:solidFill>
                <a:latin typeface="Times New Roman" panose="02020603050405020304" pitchFamily="18" charset="0"/>
                <a:cs typeface="Times New Roman" panose="02020603050405020304" pitchFamily="18" charset="0"/>
              </a:rPr>
              <a:t>,</a:t>
            </a:r>
          </a:p>
          <a:p>
            <a:pPr marL="0" indent="0" algn="just" fontAlgn="auto">
              <a:lnSpc>
                <a:spcPct val="90000"/>
              </a:lnSpc>
              <a:spcAft>
                <a:spcPts val="0"/>
              </a:spcAft>
              <a:buFont typeface="Wingdings 3" charset="2"/>
              <a:buNone/>
              <a:defRPr/>
            </a:pPr>
            <a:r>
              <a:rPr lang="sr-Cyrl-RS" altLang="en-US" sz="2400" dirty="0">
                <a:solidFill>
                  <a:schemeClr val="accent1">
                    <a:lumMod val="75000"/>
                  </a:schemeClr>
                </a:solidFill>
                <a:latin typeface="Times New Roman" panose="02020603050405020304" pitchFamily="18" charset="0"/>
                <a:cs typeface="Times New Roman" panose="02020603050405020304" pitchFamily="18" charset="0"/>
              </a:rPr>
              <a:t>     2)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одговарајући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део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купопродајне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цене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на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којој</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разлучни,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односно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заложни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поверилац</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има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право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приоритетног</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намирења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у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складу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чланом</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133.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став</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12.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овог</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закона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endParaRPr lang="en-US" altLang="en-US" sz="2400" dirty="0">
              <a:solidFill>
                <a:schemeClr val="accent1">
                  <a:lumMod val="75000"/>
                </a:schemeClr>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a:xfrm>
            <a:off x="747713" y="803275"/>
            <a:ext cx="8229600" cy="5516563"/>
          </a:xfrm>
        </p:spPr>
        <p:txBody>
          <a:bodyPr rtlCol="0">
            <a:normAutofit lnSpcReduction="10000"/>
          </a:bodyPr>
          <a:lstStyle/>
          <a:p>
            <a:pPr algn="just" fontAlgn="auto">
              <a:lnSpc>
                <a:spcPct val="90000"/>
              </a:lnSpc>
              <a:spcAft>
                <a:spcPts val="0"/>
              </a:spcAft>
              <a:buFont typeface="Wingdings 3" charset="2"/>
              <a:buChar char=""/>
              <a:defRPr/>
            </a:pP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Oдредба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садржи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и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став</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b="1" dirty="0">
                <a:solidFill>
                  <a:schemeClr val="accent1">
                    <a:lumMod val="75000"/>
                  </a:schemeClr>
                </a:solidFill>
                <a:latin typeface="Times New Roman" panose="02020603050405020304" pitchFamily="18" charset="0"/>
                <a:cs typeface="Times New Roman" panose="02020603050405020304" pitchFamily="18" charset="0"/>
              </a:rPr>
              <a:t>10</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а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то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је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и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продаја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непосредном</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погодбом</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може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спроводити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искључиво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уколико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је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такав</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начин</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продаје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a:t>
            </a:r>
          </a:p>
          <a:p>
            <a:pPr marL="0" indent="0" algn="just" fontAlgn="auto">
              <a:lnSpc>
                <a:spcPct val="90000"/>
              </a:lnSpc>
              <a:spcAft>
                <a:spcPts val="0"/>
              </a:spcAft>
              <a:buFont typeface="Wingdings 3" charset="2"/>
              <a:buNone/>
              <a:defRPr/>
            </a:pPr>
            <a:r>
              <a:rPr lang="sr-Cyrl-RS" altLang="en-US" sz="2400" dirty="0">
                <a:solidFill>
                  <a:schemeClr val="accent1">
                    <a:lumMod val="75000"/>
                  </a:schemeClr>
                </a:solidFill>
                <a:latin typeface="Times New Roman" panose="02020603050405020304" pitchFamily="18" charset="0"/>
                <a:cs typeface="Times New Roman" panose="02020603050405020304" pitchFamily="18" charset="0"/>
              </a:rPr>
              <a:t>    1)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одобрен</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од</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стране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одбора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поверилаца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и</a:t>
            </a:r>
          </a:p>
          <a:p>
            <a:pPr marL="0" indent="0" algn="just" fontAlgn="auto">
              <a:lnSpc>
                <a:spcPct val="90000"/>
              </a:lnSpc>
              <a:spcAft>
                <a:spcPts val="0"/>
              </a:spcAft>
              <a:buFont typeface="Wingdings 3" charset="2"/>
              <a:buNone/>
              <a:defRPr/>
            </a:pPr>
            <a:r>
              <a:rPr lang="sr-Cyrl-RS" altLang="en-US" sz="2400" dirty="0">
                <a:solidFill>
                  <a:schemeClr val="accent1">
                    <a:lumMod val="75000"/>
                  </a:schemeClr>
                </a:solidFill>
                <a:latin typeface="Times New Roman" panose="02020603050405020304" pitchFamily="18" charset="0"/>
                <a:cs typeface="Times New Roman" panose="02020603050405020304" pitchFamily="18" charset="0"/>
              </a:rPr>
              <a:t>    2)</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уколико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је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прибављена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сагласност</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разлучних,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односно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заложних</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поверилаца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а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уколико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кумулативно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испуњени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следећи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услови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a:t>
            </a:r>
            <a:endParaRPr lang="en-GB" altLang="en-US" sz="2400" b="1" dirty="0">
              <a:solidFill>
                <a:schemeClr val="accent1">
                  <a:lumMod val="75000"/>
                </a:schemeClr>
              </a:solidFill>
              <a:latin typeface="Times New Roman" panose="02020603050405020304" pitchFamily="18" charset="0"/>
              <a:cs typeface="Times New Roman" panose="02020603050405020304" pitchFamily="18" charset="0"/>
            </a:endParaRPr>
          </a:p>
          <a:p>
            <a:pPr marL="0" indent="0" algn="just" fontAlgn="auto">
              <a:lnSpc>
                <a:spcPct val="90000"/>
              </a:lnSpc>
              <a:spcAft>
                <a:spcPts val="0"/>
              </a:spcAft>
              <a:buFont typeface="Wingdings 3" charset="2"/>
              <a:buNone/>
              <a:defRPr/>
            </a:pPr>
            <a:r>
              <a:rPr lang="sr-Cyrl-RS" altLang="en-US" sz="2400" b="1"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b="1" dirty="0">
                <a:solidFill>
                  <a:schemeClr val="accent1">
                    <a:lumMod val="75000"/>
                  </a:schemeClr>
                </a:solidFill>
                <a:latin typeface="Times New Roman" panose="02020603050405020304" pitchFamily="18" charset="0"/>
                <a:cs typeface="Times New Roman" panose="02020603050405020304" pitchFamily="18" charset="0"/>
              </a:rPr>
              <a:t>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је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имовина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која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продаје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непосредном</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погодбом</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предмет</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разлучног,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односно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заложног</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права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a:t>
            </a:r>
            <a:endParaRPr lang="en-GB" altLang="en-US" sz="2400" b="1" dirty="0">
              <a:solidFill>
                <a:schemeClr val="accent1">
                  <a:lumMod val="75000"/>
                </a:schemeClr>
              </a:solidFill>
              <a:latin typeface="Times New Roman" panose="02020603050405020304" pitchFamily="18" charset="0"/>
              <a:cs typeface="Times New Roman" panose="02020603050405020304" pitchFamily="18" charset="0"/>
            </a:endParaRPr>
          </a:p>
          <a:p>
            <a:pPr marL="0" indent="0" algn="just" fontAlgn="auto">
              <a:lnSpc>
                <a:spcPct val="90000"/>
              </a:lnSpc>
              <a:spcAft>
                <a:spcPts val="0"/>
              </a:spcAft>
              <a:buFont typeface="Wingdings 3" charset="2"/>
              <a:buNone/>
              <a:defRPr/>
            </a:pPr>
            <a:r>
              <a:rPr lang="sr-Cyrl-RS" altLang="en-US" sz="2400" b="1"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b="1" dirty="0">
                <a:solidFill>
                  <a:schemeClr val="accent1">
                    <a:lumMod val="75000"/>
                  </a:schemeClr>
                </a:solidFill>
                <a:latin typeface="Times New Roman" panose="02020603050405020304" pitchFamily="18" charset="0"/>
                <a:cs typeface="Times New Roman" panose="02020603050405020304" pitchFamily="18" charset="0"/>
              </a:rPr>
              <a:t>Б)</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је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предложена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купопродајна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цена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односно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њен</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део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у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односу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на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који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постоји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право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првенственог</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намирења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тог</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повериоца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не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покрива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износ</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његовог</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обезбеђеног</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потраживања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a:t>
            </a:r>
            <a:endParaRPr lang="en-GB" altLang="en-US" sz="2400" b="1" dirty="0">
              <a:solidFill>
                <a:schemeClr val="accent1">
                  <a:lumMod val="75000"/>
                </a:schemeClr>
              </a:solidFill>
              <a:latin typeface="Times New Roman" panose="02020603050405020304" pitchFamily="18" charset="0"/>
              <a:cs typeface="Times New Roman" panose="02020603050405020304" pitchFamily="18" charset="0"/>
            </a:endParaRPr>
          </a:p>
          <a:p>
            <a:pPr marL="0" indent="0" algn="just" fontAlgn="auto">
              <a:lnSpc>
                <a:spcPct val="90000"/>
              </a:lnSpc>
              <a:spcAft>
                <a:spcPts val="0"/>
              </a:spcAft>
              <a:buFont typeface="Wingdings 3" charset="2"/>
              <a:buNone/>
              <a:defRPr/>
            </a:pPr>
            <a:r>
              <a:rPr lang="sr-Cyrl-RS" altLang="en-US" sz="2400" b="1"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b="1" dirty="0">
                <a:solidFill>
                  <a:schemeClr val="accent1">
                    <a:lumMod val="75000"/>
                  </a:schemeClr>
                </a:solidFill>
                <a:latin typeface="Times New Roman" panose="02020603050405020304" pitchFamily="18" charset="0"/>
                <a:cs typeface="Times New Roman" panose="02020603050405020304" pitchFamily="18" charset="0"/>
              </a:rPr>
              <a:t>В)</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претходно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није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покушана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продаја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јавним</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надметањем</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или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јавним</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прикупљањем</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понуда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a:t>
            </a:r>
            <a:endParaRPr lang="en-US" altLang="en-US" sz="2400" dirty="0">
              <a:solidFill>
                <a:schemeClr val="accent1">
                  <a:lumMod val="75000"/>
                </a:schemeClr>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887413" y="679450"/>
            <a:ext cx="8229600" cy="5516563"/>
          </a:xfrm>
        </p:spPr>
        <p:txBody>
          <a:bodyPr rtlCol="0">
            <a:normAutofit/>
          </a:bodyPr>
          <a:lstStyle/>
          <a:p>
            <a:pPr algn="just" fontAlgn="auto">
              <a:lnSpc>
                <a:spcPct val="90000"/>
              </a:lnSpc>
              <a:spcAft>
                <a:spcPts val="0"/>
              </a:spcAft>
              <a:buFont typeface="Wingdings 3" charset="2"/>
              <a:buChar char=""/>
              <a:defRPr/>
            </a:pP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Измене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у </a:t>
            </a:r>
            <a:r>
              <a:rPr lang="en-GB" altLang="en-US" sz="2400" b="1" dirty="0" err="1">
                <a:solidFill>
                  <a:schemeClr val="accent1">
                    <a:lumMod val="75000"/>
                  </a:schemeClr>
                </a:solidFill>
                <a:latin typeface="Times New Roman" panose="02020603050405020304" pitchFamily="18" charset="0"/>
                <a:cs typeface="Times New Roman" panose="02020603050405020304" pitchFamily="18" charset="0"/>
              </a:rPr>
              <a:t>члану</a:t>
            </a:r>
            <a:r>
              <a:rPr lang="en-GB" altLang="en-US" sz="2400" b="1" dirty="0">
                <a:solidFill>
                  <a:schemeClr val="accent1">
                    <a:lumMod val="75000"/>
                  </a:schemeClr>
                </a:solidFill>
                <a:latin typeface="Times New Roman" panose="02020603050405020304" pitchFamily="18" charset="0"/>
                <a:cs typeface="Times New Roman" panose="02020603050405020304" pitchFamily="18" charset="0"/>
              </a:rPr>
              <a:t> 133.</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Закона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о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стечају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p>
          <a:p>
            <a:pPr marL="0" indent="0" algn="just" fontAlgn="auto">
              <a:lnSpc>
                <a:spcPct val="90000"/>
              </a:lnSpc>
              <a:spcAft>
                <a:spcPts val="0"/>
              </a:spcAft>
              <a:buFont typeface="Wingdings 3" charset="2"/>
              <a:buNone/>
              <a:defRPr/>
            </a:pPr>
            <a:r>
              <a:rPr lang="sr-Cyrl-RS"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a:t>
            </a:r>
            <a:r>
              <a:rPr lang="sr-Cyrl-RS"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обавеза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стечајног</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управника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обавештење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о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намери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и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плану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продаје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достави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и разлучним,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односно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заложним</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повериоцима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а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не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само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стечајном</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судији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и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одбору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поверилаца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a:t>
            </a:r>
          </a:p>
          <a:p>
            <a:pPr marL="0" indent="0" algn="just" fontAlgn="auto">
              <a:lnSpc>
                <a:spcPct val="90000"/>
              </a:lnSpc>
              <a:spcAft>
                <a:spcPts val="0"/>
              </a:spcAft>
              <a:buFont typeface="Wingdings 3" charset="2"/>
              <a:buNone/>
              <a:defRPr/>
            </a:pPr>
            <a:r>
              <a:rPr lang="sr-Cyrl-RS"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a:t>
            </a:r>
            <a:r>
              <a:rPr lang="sr-Cyrl-RS"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обавештење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о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намери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и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плану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продаје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мора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садржи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између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осталог</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и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начин</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уновчења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имовине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метод</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продаје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и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рокове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продаје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a:t>
            </a:r>
          </a:p>
          <a:p>
            <a:pPr marL="0" indent="0" algn="just" fontAlgn="auto">
              <a:lnSpc>
                <a:spcPct val="90000"/>
              </a:lnSpc>
              <a:spcAft>
                <a:spcPts val="0"/>
              </a:spcAft>
              <a:buFont typeface="Wingdings 3" charset="2"/>
              <a:buNone/>
              <a:defRPr/>
            </a:pPr>
            <a:r>
              <a:rPr lang="sr-Cyrl-RS"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прописан</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је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и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рок</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од</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15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дана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за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достављање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обавештења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о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намери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и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плану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продаје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наведеним</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лицима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а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то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је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15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дана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објављивања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огласа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о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продаји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односно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15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дана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одржавања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продаје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непосредном</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погодбом</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a:t>
            </a:r>
            <a:endParaRPr lang="en-US" altLang="en-US" sz="2400" dirty="0">
              <a:solidFill>
                <a:schemeClr val="accent1">
                  <a:lumMod val="75000"/>
                </a:schemeClr>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941388" y="990600"/>
            <a:ext cx="8229600" cy="5592763"/>
          </a:xfrm>
        </p:spPr>
        <p:txBody>
          <a:bodyPr rtlCol="0">
            <a:normAutofit/>
          </a:bodyPr>
          <a:lstStyle/>
          <a:p>
            <a:pPr algn="just" fontAlgn="auto">
              <a:lnSpc>
                <a:spcPct val="80000"/>
              </a:lnSpc>
              <a:spcAft>
                <a:spcPts val="0"/>
              </a:spcAft>
              <a:buFont typeface="Wingdings 3" charset="2"/>
              <a:buChar char=""/>
              <a:defRPr/>
            </a:pPr>
            <a:endParaRPr lang="sr-Cyrl-ME" altLang="en-US" sz="2400" dirty="0">
              <a:solidFill>
                <a:schemeClr val="accent1">
                  <a:lumMod val="75000"/>
                </a:schemeClr>
              </a:solidFill>
              <a:latin typeface="Times New Roman" panose="02020603050405020304" pitchFamily="18" charset="0"/>
              <a:cs typeface="Times New Roman" panose="02020603050405020304" pitchFamily="18" charset="0"/>
            </a:endParaRPr>
          </a:p>
          <a:p>
            <a:pPr marL="0" indent="0" algn="just" fontAlgn="auto">
              <a:lnSpc>
                <a:spcPct val="80000"/>
              </a:lnSpc>
              <a:spcAft>
                <a:spcPts val="0"/>
              </a:spcAft>
              <a:buFont typeface="Wingdings 3" charset="2"/>
              <a:buNone/>
              <a:defRPr/>
            </a:pPr>
            <a:r>
              <a:rPr lang="sr-Cyrl-RS"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a:t>
            </a:r>
            <a:r>
              <a:rPr lang="sr-Cyrl-RS"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обавештење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о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намери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и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плану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продаје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начину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уновчења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методу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продаје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и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роковима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продаје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доставља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и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овлашћеној</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организацији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у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истом</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року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a:t>
            </a:r>
          </a:p>
          <a:p>
            <a:pPr marL="0" indent="0" algn="just" fontAlgn="auto">
              <a:lnSpc>
                <a:spcPct val="80000"/>
              </a:lnSpc>
              <a:spcAft>
                <a:spcPts val="0"/>
              </a:spcAft>
              <a:buFont typeface="Wingdings 3" charset="2"/>
              <a:buNone/>
              <a:defRPr/>
            </a:pPr>
            <a:r>
              <a:rPr lang="sr-Cyrl-RS"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прописано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је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уместо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раније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примедбе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на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продају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и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предлога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оправданијег</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начина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продаје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када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упитању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разлучни и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заложни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повериоци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само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један</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правни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лек</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који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обухвата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оба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правна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лека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а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то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је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примедба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на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продају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која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не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мора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има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прописани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правни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основ</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a:t>
            </a:r>
          </a:p>
          <a:p>
            <a:pPr marL="0" indent="0" algn="just" fontAlgn="auto">
              <a:lnSpc>
                <a:spcPct val="80000"/>
              </a:lnSpc>
              <a:spcAft>
                <a:spcPts val="0"/>
              </a:spcAft>
              <a:buFont typeface="Wingdings 3" charset="2"/>
              <a:buNone/>
              <a:defRPr/>
            </a:pPr>
            <a:r>
              <a:rPr lang="sr-Cyrl-RS"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рок</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за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подношење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примедбе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повезан</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је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обавештењем</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о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продаји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уместо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ранијег</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датума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надметања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p>
          <a:p>
            <a:pPr marL="0" indent="0" algn="just" fontAlgn="auto">
              <a:lnSpc>
                <a:spcPct val="80000"/>
              </a:lnSpc>
              <a:spcAft>
                <a:spcPts val="0"/>
              </a:spcAft>
              <a:buFont typeface="Wingdings 3" charset="2"/>
              <a:buNone/>
              <a:defRPr/>
            </a:pPr>
            <a:r>
              <a:rPr lang="sr-Cyrl-RS"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a:t>
            </a:r>
            <a:r>
              <a:rPr lang="sr-Cyrl-RS"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продаја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не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може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спровести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док</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sr-Cyrl-RS" altLang="en-US" sz="2400" dirty="0">
                <a:solidFill>
                  <a:schemeClr val="accent1">
                    <a:lumMod val="75000"/>
                  </a:schemeClr>
                </a:solidFill>
                <a:latin typeface="Times New Roman" panose="02020603050405020304" pitchFamily="18" charset="0"/>
                <a:cs typeface="Times New Roman" panose="02020603050405020304" pitchFamily="18" charset="0"/>
              </a:rPr>
              <a:t>стечајни судија не одлучи по примедби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a:t>
            </a:r>
            <a:endParaRPr lang="en-US" altLang="en-US" sz="2400" dirty="0">
              <a:solidFill>
                <a:schemeClr val="accent1">
                  <a:lumMod val="75000"/>
                </a:schemeClr>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a:xfrm>
            <a:off x="941388" y="852488"/>
            <a:ext cx="8229600" cy="5592762"/>
          </a:xfrm>
        </p:spPr>
        <p:txBody>
          <a:bodyPr rtlCol="0">
            <a:normAutofit/>
          </a:bodyPr>
          <a:lstStyle/>
          <a:p>
            <a:pPr algn="just" fontAlgn="auto">
              <a:lnSpc>
                <a:spcPct val="80000"/>
              </a:lnSpc>
              <a:spcAft>
                <a:spcPts val="0"/>
              </a:spcAft>
              <a:buFont typeface="Wingdings 3" charset="2"/>
              <a:buChar char=""/>
              <a:defRPr/>
            </a:pPr>
            <a:endParaRPr lang="sr-Cyrl-ME" altLang="en-US" sz="2400" dirty="0">
              <a:solidFill>
                <a:schemeClr val="accent1">
                  <a:lumMod val="75000"/>
                </a:schemeClr>
              </a:solidFill>
              <a:latin typeface="Times New Roman" panose="02020603050405020304" pitchFamily="18" charset="0"/>
              <a:cs typeface="Times New Roman" panose="02020603050405020304" pitchFamily="18" charset="0"/>
            </a:endParaRPr>
          </a:p>
          <a:p>
            <a:pPr algn="just" fontAlgn="auto">
              <a:lnSpc>
                <a:spcPct val="80000"/>
              </a:lnSpc>
              <a:spcAft>
                <a:spcPts val="0"/>
              </a:spcAft>
              <a:buFont typeface="Wingdings 3" charset="2"/>
              <a:buChar char=""/>
              <a:defRPr/>
            </a:pP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Измена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у </a:t>
            </a:r>
            <a:r>
              <a:rPr lang="en-GB" altLang="en-US" sz="2400" b="1" dirty="0" err="1">
                <a:solidFill>
                  <a:schemeClr val="accent1">
                    <a:lumMod val="75000"/>
                  </a:schemeClr>
                </a:solidFill>
                <a:latin typeface="Times New Roman" panose="02020603050405020304" pitchFamily="18" charset="0"/>
                <a:cs typeface="Times New Roman" panose="02020603050405020304" pitchFamily="18" charset="0"/>
              </a:rPr>
              <a:t>члану</a:t>
            </a:r>
            <a:r>
              <a:rPr lang="en-GB" altLang="en-US" sz="2400" b="1" dirty="0">
                <a:solidFill>
                  <a:schemeClr val="accent1">
                    <a:lumMod val="75000"/>
                  </a:schemeClr>
                </a:solidFill>
                <a:latin typeface="Times New Roman" panose="02020603050405020304" pitchFamily="18" charset="0"/>
                <a:cs typeface="Times New Roman" panose="02020603050405020304" pitchFamily="18" charset="0"/>
              </a:rPr>
              <a:t> 133. </a:t>
            </a:r>
            <a:r>
              <a:rPr lang="en-GB" altLang="en-US" sz="2400" b="1" dirty="0" err="1">
                <a:solidFill>
                  <a:schemeClr val="accent1">
                    <a:lumMod val="75000"/>
                  </a:schemeClr>
                </a:solidFill>
                <a:latin typeface="Times New Roman" panose="02020603050405020304" pitchFamily="18" charset="0"/>
                <a:cs typeface="Times New Roman" panose="02020603050405020304" pitchFamily="18" charset="0"/>
              </a:rPr>
              <a:t>став</a:t>
            </a:r>
            <a:r>
              <a:rPr lang="en-GB" altLang="en-US" sz="2400" b="1" dirty="0">
                <a:solidFill>
                  <a:schemeClr val="accent1">
                    <a:lumMod val="75000"/>
                  </a:schemeClr>
                </a:solidFill>
                <a:latin typeface="Times New Roman" panose="02020603050405020304" pitchFamily="18" charset="0"/>
                <a:cs typeface="Times New Roman" panose="02020603050405020304" pitchFamily="18" charset="0"/>
              </a:rPr>
              <a:t> 13</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Закона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о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стечају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 </a:t>
            </a:r>
          </a:p>
          <a:p>
            <a:pPr marL="0" indent="0" algn="just" fontAlgn="auto">
              <a:lnSpc>
                <a:spcPct val="80000"/>
              </a:lnSpc>
              <a:spcAft>
                <a:spcPts val="0"/>
              </a:spcAft>
              <a:buFont typeface="Wingdings 3" charset="2"/>
              <a:buNone/>
              <a:defRPr/>
            </a:pPr>
            <a:r>
              <a:rPr lang="sr-Cyrl-RS"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a:t>
            </a:r>
            <a:r>
              <a:rPr lang="sr-Cyrl-RS"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решење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стечајног</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судије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sr-Cyrl-RS" altLang="en-US" sz="2400" dirty="0">
                <a:solidFill>
                  <a:schemeClr val="accent1">
                    <a:lumMod val="75000"/>
                  </a:schemeClr>
                </a:solidFill>
                <a:latin typeface="Times New Roman" panose="02020603050405020304" pitchFamily="18" charset="0"/>
                <a:cs typeface="Times New Roman" panose="02020603050405020304" pitchFamily="18" charset="0"/>
              </a:rPr>
              <a:t>са доказом о уплати купопродајне цене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којим</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констатује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је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продаја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извршена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и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налаже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одговарајућем</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регистру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упис</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права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својине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и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брисање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терета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насталих</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извршене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продаје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представља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основ</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за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стицање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и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упис</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права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својина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купца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без</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обзира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на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раније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уписе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и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терете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као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и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без</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икаквих</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обавеза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насталих</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извршене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купопродаје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p>
          <a:p>
            <a:pPr marL="0" indent="0" algn="just" fontAlgn="auto">
              <a:lnSpc>
                <a:spcPct val="80000"/>
              </a:lnSpc>
              <a:spcAft>
                <a:spcPts val="0"/>
              </a:spcAft>
              <a:buFont typeface="Wingdings 3" charset="2"/>
              <a:buNone/>
              <a:defRPr/>
            </a:pPr>
            <a:r>
              <a:rPr lang="sr-Cyrl-RS"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решење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објављује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на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огласној</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и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електронској</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табли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суда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a:t>
            </a:r>
          </a:p>
          <a:p>
            <a:pPr marL="0" indent="0" algn="just" fontAlgn="auto">
              <a:lnSpc>
                <a:spcPct val="80000"/>
              </a:lnSpc>
              <a:spcAft>
                <a:spcPts val="0"/>
              </a:spcAft>
              <a:buFont typeface="Wingdings 3" charset="2"/>
              <a:buNone/>
              <a:defRPr/>
            </a:pPr>
            <a:r>
              <a:rPr lang="sr-Cyrl-RS"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доставља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разлучним и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заложним</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повериоцима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који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имали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обезбеђење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на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наведеној</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имовини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endParaRPr lang="sr-Latn-RS" altLang="en-US" sz="2400" dirty="0">
              <a:solidFill>
                <a:schemeClr val="accent1">
                  <a:lumMod val="75000"/>
                </a:schemeClr>
              </a:solidFill>
              <a:latin typeface="Times New Roman" panose="02020603050405020304" pitchFamily="18" charset="0"/>
              <a:cs typeface="Times New Roman" panose="02020603050405020304" pitchFamily="18" charset="0"/>
            </a:endParaRPr>
          </a:p>
          <a:p>
            <a:pPr algn="just" fontAlgn="auto">
              <a:lnSpc>
                <a:spcPct val="80000"/>
              </a:lnSpc>
              <a:spcAft>
                <a:spcPts val="0"/>
              </a:spcAft>
              <a:buFont typeface="Wingdings 3" charset="2"/>
              <a:buChar char=""/>
              <a:defRPr/>
            </a:pPr>
            <a:r>
              <a:rPr lang="sr-Cyrl-RS" altLang="en-US" sz="2400" dirty="0">
                <a:solidFill>
                  <a:schemeClr val="accent1">
                    <a:lumMod val="75000"/>
                  </a:schemeClr>
                </a:solidFill>
                <a:latin typeface="Times New Roman" panose="02020603050405020304" pitchFamily="18" charset="0"/>
                <a:cs typeface="Times New Roman" panose="02020603050405020304" pitchFamily="18" charset="0"/>
              </a:rPr>
              <a:t>Ж</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албу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могу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поднети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и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сва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заинтересована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лица</a:t>
            </a:r>
            <a:endParaRPr lang="en-US" altLang="en-US" sz="2400" dirty="0">
              <a:solidFill>
                <a:schemeClr val="accent1">
                  <a:lumMod val="75000"/>
                </a:schemeClr>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54038" y="2403475"/>
            <a:ext cx="9586912" cy="2133600"/>
          </a:xfrm>
          <a:extLst>
            <a:ext uri="{909E8E84-426E-40DD-AFC4-6F175D3DCCD1}"/>
            <a:ext uri="{91240B29-F687-4F45-9708-019B960494DF}"/>
            <a:ext uri="{AF507438-7753-43E0-B8FC-AC1667EBCBE1}"/>
          </a:extLst>
        </p:spPr>
        <p:txBody>
          <a:bodyPr rtlCol="0"/>
          <a:lstStyle/>
          <a:p>
            <a:pPr algn="ctr" fontAlgn="auto">
              <a:spcAft>
                <a:spcPts val="0"/>
              </a:spcAft>
              <a:defRPr/>
            </a:pPr>
            <a:r>
              <a:rPr lang="sr-Latn-RS" altLang="en-US" sz="4000" b="1" dirty="0">
                <a:solidFill>
                  <a:schemeClr val="accent1">
                    <a:lumMod val="75000"/>
                  </a:schemeClr>
                </a:solidFill>
                <a:latin typeface="Times New Roman" panose="02020603050405020304" pitchFamily="18" charset="0"/>
                <a:cs typeface="Times New Roman" panose="02020603050405020304" pitchFamily="18" charset="0"/>
              </a:rPr>
              <a:t>3a.</a:t>
            </a:r>
            <a:r>
              <a:rPr lang="sr-Latn-RS" altLang="en-US" sz="3200" b="1" dirty="0">
                <a:solidFill>
                  <a:schemeClr val="accent1">
                    <a:lumMod val="75000"/>
                  </a:schemeClr>
                </a:solidFill>
                <a:latin typeface="Times New Roman" panose="02020603050405020304" pitchFamily="18" charset="0"/>
                <a:cs typeface="Times New Roman" panose="02020603050405020304" pitchFamily="18" charset="0"/>
              </a:rPr>
              <a:t/>
            </a:r>
            <a:br>
              <a:rPr lang="sr-Latn-RS" altLang="en-US" sz="3200" b="1" dirty="0">
                <a:solidFill>
                  <a:schemeClr val="accent1">
                    <a:lumMod val="75000"/>
                  </a:schemeClr>
                </a:solidFill>
                <a:latin typeface="Times New Roman" panose="02020603050405020304" pitchFamily="18" charset="0"/>
                <a:cs typeface="Times New Roman" panose="02020603050405020304" pitchFamily="18" charset="0"/>
              </a:rPr>
            </a:br>
            <a:r>
              <a:rPr lang="en-GB" altLang="en-US" sz="3200" b="1" dirty="0" err="1">
                <a:solidFill>
                  <a:schemeClr val="accent1">
                    <a:lumMod val="75000"/>
                  </a:schemeClr>
                </a:solidFill>
                <a:latin typeface="Times New Roman" panose="02020603050405020304" pitchFamily="18" charset="0"/>
                <a:cs typeface="Times New Roman" panose="02020603050405020304" pitchFamily="18" charset="0"/>
              </a:rPr>
              <a:t>Измене</a:t>
            </a:r>
            <a:r>
              <a:rPr lang="en-GB" altLang="en-US" sz="3200" b="1" dirty="0">
                <a:solidFill>
                  <a:schemeClr val="accent1">
                    <a:lumMod val="75000"/>
                  </a:schemeClr>
                </a:solidFill>
                <a:latin typeface="Times New Roman" panose="02020603050405020304" pitchFamily="18" charset="0"/>
                <a:cs typeface="Times New Roman" panose="02020603050405020304" pitchFamily="18" charset="0"/>
              </a:rPr>
              <a:t> и </a:t>
            </a:r>
            <a:r>
              <a:rPr lang="en-GB" altLang="en-US" sz="3200" b="1" dirty="0" err="1">
                <a:solidFill>
                  <a:schemeClr val="accent1">
                    <a:lumMod val="75000"/>
                  </a:schemeClr>
                </a:solidFill>
                <a:latin typeface="Times New Roman" panose="02020603050405020304" pitchFamily="18" charset="0"/>
                <a:cs typeface="Times New Roman" panose="02020603050405020304" pitchFamily="18" charset="0"/>
              </a:rPr>
              <a:t>допуне</a:t>
            </a:r>
            <a:r>
              <a:rPr lang="en-GB" altLang="en-US" sz="3200" b="1" dirty="0">
                <a:solidFill>
                  <a:schemeClr val="accent1">
                    <a:lumMod val="75000"/>
                  </a:schemeClr>
                </a:solidFill>
                <a:latin typeface="Times New Roman" panose="02020603050405020304" pitchFamily="18" charset="0"/>
                <a:cs typeface="Times New Roman" panose="02020603050405020304" pitchFamily="18" charset="0"/>
              </a:rPr>
              <a:t> у </a:t>
            </a:r>
            <a:r>
              <a:rPr lang="en-GB" altLang="en-US" sz="3200" b="1" dirty="0" err="1">
                <a:solidFill>
                  <a:schemeClr val="accent1">
                    <a:lumMod val="75000"/>
                  </a:schemeClr>
                </a:solidFill>
                <a:latin typeface="Times New Roman" panose="02020603050405020304" pitchFamily="18" charset="0"/>
                <a:cs typeface="Times New Roman" panose="02020603050405020304" pitchFamily="18" charset="0"/>
              </a:rPr>
              <a:t>односу</a:t>
            </a:r>
            <a:r>
              <a:rPr lang="en-GB" altLang="en-US" sz="3200" b="1"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3200" b="1" dirty="0" err="1">
                <a:solidFill>
                  <a:schemeClr val="accent1">
                    <a:lumMod val="75000"/>
                  </a:schemeClr>
                </a:solidFill>
                <a:latin typeface="Times New Roman" panose="02020603050405020304" pitchFamily="18" charset="0"/>
                <a:cs typeface="Times New Roman" panose="02020603050405020304" pitchFamily="18" charset="0"/>
              </a:rPr>
              <a:t>на</a:t>
            </a:r>
            <a:r>
              <a:rPr lang="en-GB" altLang="en-US" sz="3200" b="1"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3200" b="1" dirty="0" err="1">
                <a:solidFill>
                  <a:schemeClr val="accent1">
                    <a:lumMod val="75000"/>
                  </a:schemeClr>
                </a:solidFill>
                <a:latin typeface="Times New Roman" panose="02020603050405020304" pitchFamily="18" charset="0"/>
                <a:cs typeface="Times New Roman" panose="02020603050405020304" pitchFamily="18" charset="0"/>
              </a:rPr>
              <a:t>продају</a:t>
            </a:r>
            <a:r>
              <a:rPr lang="en-GB" altLang="en-US" sz="3200" b="1"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3200" b="1" dirty="0" err="1">
                <a:solidFill>
                  <a:schemeClr val="accent1">
                    <a:lumMod val="75000"/>
                  </a:schemeClr>
                </a:solidFill>
                <a:latin typeface="Times New Roman" panose="02020603050405020304" pitchFamily="18" charset="0"/>
                <a:cs typeface="Times New Roman" panose="02020603050405020304" pitchFamily="18" charset="0"/>
              </a:rPr>
              <a:t>стечајног</a:t>
            </a:r>
            <a:r>
              <a:rPr lang="en-GB" altLang="en-US" sz="3200" b="1"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3200" b="1" dirty="0" err="1">
                <a:solidFill>
                  <a:schemeClr val="accent1">
                    <a:lumMod val="75000"/>
                  </a:schemeClr>
                </a:solidFill>
                <a:latin typeface="Times New Roman" panose="02020603050405020304" pitchFamily="18" charset="0"/>
                <a:cs typeface="Times New Roman" panose="02020603050405020304" pitchFamily="18" charset="0"/>
              </a:rPr>
              <a:t>дужника</a:t>
            </a:r>
            <a:r>
              <a:rPr lang="en-GB" altLang="en-US" sz="3200" b="1"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3200" b="1" dirty="0" err="1">
                <a:solidFill>
                  <a:schemeClr val="accent1">
                    <a:lumMod val="75000"/>
                  </a:schemeClr>
                </a:solidFill>
                <a:latin typeface="Times New Roman" panose="02020603050405020304" pitchFamily="18" charset="0"/>
                <a:cs typeface="Times New Roman" panose="02020603050405020304" pitchFamily="18" charset="0"/>
              </a:rPr>
              <a:t>као</a:t>
            </a:r>
            <a:r>
              <a:rPr lang="en-GB" altLang="en-US" sz="3200" b="1"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3200" b="1" dirty="0" err="1">
                <a:solidFill>
                  <a:schemeClr val="accent1">
                    <a:lumMod val="75000"/>
                  </a:schemeClr>
                </a:solidFill>
                <a:latin typeface="Times New Roman" panose="02020603050405020304" pitchFamily="18" charset="0"/>
                <a:cs typeface="Times New Roman" panose="02020603050405020304" pitchFamily="18" charset="0"/>
              </a:rPr>
              <a:t>правног</a:t>
            </a:r>
            <a:r>
              <a:rPr lang="en-GB" altLang="en-US" sz="3200" b="1"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3200" b="1" dirty="0" err="1">
                <a:solidFill>
                  <a:schemeClr val="accent1">
                    <a:lumMod val="75000"/>
                  </a:schemeClr>
                </a:solidFill>
                <a:latin typeface="Times New Roman" panose="02020603050405020304" pitchFamily="18" charset="0"/>
                <a:cs typeface="Times New Roman" panose="02020603050405020304" pitchFamily="18" charset="0"/>
              </a:rPr>
              <a:t>лица</a:t>
            </a:r>
            <a:r>
              <a:rPr lang="en-US" altLang="en-US" sz="3200" dirty="0">
                <a:solidFill>
                  <a:schemeClr val="accent1">
                    <a:lumMod val="75000"/>
                  </a:schemeClr>
                </a:solidFill>
                <a:latin typeface="Times New Roman" panose="02020603050405020304" pitchFamily="18" charset="0"/>
                <a:cs typeface="Times New Roman" panose="02020603050405020304" pitchFamily="18" charset="0"/>
              </a:rPr>
              <a:t> </a:t>
            </a:r>
            <a:br>
              <a:rPr lang="en-US" altLang="en-US" sz="3200" dirty="0">
                <a:solidFill>
                  <a:schemeClr val="accent1">
                    <a:lumMod val="75000"/>
                  </a:schemeClr>
                </a:solidFill>
                <a:latin typeface="Times New Roman" panose="02020603050405020304" pitchFamily="18" charset="0"/>
                <a:cs typeface="Times New Roman" panose="02020603050405020304" pitchFamily="18" charset="0"/>
              </a:rPr>
            </a:br>
            <a:r>
              <a:rPr lang="en-GB" altLang="en-US" sz="3200" b="1" dirty="0">
                <a:solidFill>
                  <a:schemeClr val="accent1">
                    <a:lumMod val="75000"/>
                  </a:schemeClr>
                </a:solidFill>
                <a:latin typeface="Times New Roman" panose="02020603050405020304" pitchFamily="18" charset="0"/>
                <a:cs typeface="Times New Roman" panose="02020603050405020304" pitchFamily="18" charset="0"/>
              </a:rPr>
              <a:t>(</a:t>
            </a:r>
            <a:r>
              <a:rPr lang="en-GB" altLang="en-US" sz="3200" b="1" dirty="0" err="1">
                <a:solidFill>
                  <a:schemeClr val="accent1">
                    <a:lumMod val="75000"/>
                  </a:schemeClr>
                </a:solidFill>
                <a:latin typeface="Times New Roman" panose="02020603050405020304" pitchFamily="18" charset="0"/>
                <a:cs typeface="Times New Roman" panose="02020603050405020304" pitchFamily="18" charset="0"/>
              </a:rPr>
              <a:t>члан</a:t>
            </a:r>
            <a:r>
              <a:rPr lang="en-GB" altLang="en-US" sz="3200" b="1" dirty="0">
                <a:solidFill>
                  <a:schemeClr val="accent1">
                    <a:lumMod val="75000"/>
                  </a:schemeClr>
                </a:solidFill>
                <a:latin typeface="Times New Roman" panose="02020603050405020304" pitchFamily="18" charset="0"/>
                <a:cs typeface="Times New Roman" panose="02020603050405020304" pitchFamily="18" charset="0"/>
              </a:rPr>
              <a:t> 135, </a:t>
            </a:r>
            <a:r>
              <a:rPr lang="en-GB" altLang="en-US" sz="3200" b="1" dirty="0" err="1">
                <a:solidFill>
                  <a:schemeClr val="accent1">
                    <a:lumMod val="75000"/>
                  </a:schemeClr>
                </a:solidFill>
                <a:latin typeface="Times New Roman" panose="02020603050405020304" pitchFamily="18" charset="0"/>
                <a:cs typeface="Times New Roman" panose="02020603050405020304" pitchFamily="18" charset="0"/>
              </a:rPr>
              <a:t>чл</a:t>
            </a:r>
            <a:r>
              <a:rPr lang="en-GB" altLang="en-US" sz="3200" b="1" dirty="0">
                <a:solidFill>
                  <a:schemeClr val="accent1">
                    <a:lumMod val="75000"/>
                  </a:schemeClr>
                </a:solidFill>
                <a:latin typeface="Times New Roman" panose="02020603050405020304" pitchFamily="18" charset="0"/>
                <a:cs typeface="Times New Roman" panose="02020603050405020304" pitchFamily="18" charset="0"/>
              </a:rPr>
              <a:t>. 136, </a:t>
            </a:r>
            <a:r>
              <a:rPr lang="en-GB" altLang="en-US" sz="3200" b="1" dirty="0" err="1">
                <a:solidFill>
                  <a:schemeClr val="accent1">
                    <a:lumMod val="75000"/>
                  </a:schemeClr>
                </a:solidFill>
                <a:latin typeface="Times New Roman" panose="02020603050405020304" pitchFamily="18" charset="0"/>
                <a:cs typeface="Times New Roman" panose="02020603050405020304" pitchFamily="18" charset="0"/>
              </a:rPr>
              <a:t>чл</a:t>
            </a:r>
            <a:r>
              <a:rPr lang="en-GB" altLang="en-US" sz="3200" b="1" dirty="0">
                <a:solidFill>
                  <a:schemeClr val="accent1">
                    <a:lumMod val="75000"/>
                  </a:schemeClr>
                </a:solidFill>
                <a:latin typeface="Times New Roman" panose="02020603050405020304" pitchFamily="18" charset="0"/>
                <a:cs typeface="Times New Roman" panose="02020603050405020304" pitchFamily="18" charset="0"/>
              </a:rPr>
              <a:t>. 136. а), </a:t>
            </a:r>
            <a:br>
              <a:rPr lang="en-GB" altLang="en-US" sz="3200" b="1" dirty="0">
                <a:solidFill>
                  <a:schemeClr val="accent1">
                    <a:lumMod val="75000"/>
                  </a:schemeClr>
                </a:solidFill>
                <a:latin typeface="Times New Roman" panose="02020603050405020304" pitchFamily="18" charset="0"/>
                <a:cs typeface="Times New Roman" panose="02020603050405020304" pitchFamily="18" charset="0"/>
              </a:rPr>
            </a:br>
            <a:r>
              <a:rPr lang="en-GB" altLang="en-US" sz="3200" b="1" dirty="0" err="1">
                <a:solidFill>
                  <a:schemeClr val="accent1">
                    <a:lumMod val="75000"/>
                  </a:schemeClr>
                </a:solidFill>
                <a:latin typeface="Times New Roman" panose="02020603050405020304" pitchFamily="18" charset="0"/>
                <a:cs typeface="Times New Roman" panose="02020603050405020304" pitchFamily="18" charset="0"/>
              </a:rPr>
              <a:t>чл</a:t>
            </a:r>
            <a:r>
              <a:rPr lang="en-GB" altLang="en-US" sz="3200" b="1" dirty="0">
                <a:solidFill>
                  <a:schemeClr val="accent1">
                    <a:lumMod val="75000"/>
                  </a:schemeClr>
                </a:solidFill>
                <a:latin typeface="Times New Roman" panose="02020603050405020304" pitchFamily="18" charset="0"/>
                <a:cs typeface="Times New Roman" panose="02020603050405020304" pitchFamily="18" charset="0"/>
              </a:rPr>
              <a:t>. 136. б), </a:t>
            </a:r>
            <a:r>
              <a:rPr lang="en-GB" altLang="en-US" sz="3200" b="1" dirty="0" err="1">
                <a:solidFill>
                  <a:schemeClr val="accent1">
                    <a:lumMod val="75000"/>
                  </a:schemeClr>
                </a:solidFill>
                <a:latin typeface="Times New Roman" panose="02020603050405020304" pitchFamily="18" charset="0"/>
                <a:cs typeface="Times New Roman" panose="02020603050405020304" pitchFamily="18" charset="0"/>
              </a:rPr>
              <a:t>чл</a:t>
            </a:r>
            <a:r>
              <a:rPr lang="en-GB" altLang="en-US" sz="3200" b="1" dirty="0">
                <a:solidFill>
                  <a:schemeClr val="accent1">
                    <a:lumMod val="75000"/>
                  </a:schemeClr>
                </a:solidFill>
                <a:latin typeface="Times New Roman" panose="02020603050405020304" pitchFamily="18" charset="0"/>
                <a:cs typeface="Times New Roman" panose="02020603050405020304" pitchFamily="18" charset="0"/>
              </a:rPr>
              <a:t>. 136. в), </a:t>
            </a:r>
            <a:r>
              <a:rPr lang="en-GB" altLang="en-US" sz="3200" b="1" dirty="0" err="1">
                <a:solidFill>
                  <a:schemeClr val="accent1">
                    <a:lumMod val="75000"/>
                  </a:schemeClr>
                </a:solidFill>
                <a:latin typeface="Times New Roman" panose="02020603050405020304" pitchFamily="18" charset="0"/>
                <a:cs typeface="Times New Roman" panose="02020603050405020304" pitchFamily="18" charset="0"/>
              </a:rPr>
              <a:t>чл</a:t>
            </a:r>
            <a:r>
              <a:rPr lang="en-GB" altLang="en-US" sz="3200" b="1" dirty="0">
                <a:solidFill>
                  <a:schemeClr val="accent1">
                    <a:lumMod val="75000"/>
                  </a:schemeClr>
                </a:solidFill>
                <a:latin typeface="Times New Roman" panose="02020603050405020304" pitchFamily="18" charset="0"/>
                <a:cs typeface="Times New Roman" panose="02020603050405020304" pitchFamily="18" charset="0"/>
              </a:rPr>
              <a:t>. 136. г))</a:t>
            </a:r>
            <a:endParaRPr lang="en-US" altLang="en-US" sz="3200" b="1" dirty="0">
              <a:solidFill>
                <a:schemeClr val="accent1">
                  <a:lumMod val="75000"/>
                </a:schemeClr>
              </a:solidFill>
              <a:latin typeface="Times New Roman" panose="02020603050405020304" pitchFamily="18" charset="0"/>
              <a:cs typeface="Times New Roman" panose="02020603050405020304" pitchFamily="18" charset="0"/>
            </a:endParaRPr>
          </a:p>
        </p:txBody>
      </p:sp>
    </p:spTree>
  </p:cSld>
  <p:clrMapOvr>
    <a:masterClrMapping/>
  </p:clrMapOvr>
  <p:transition spd="slow">
    <p:wip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887413" y="1149350"/>
            <a:ext cx="8229600" cy="5516563"/>
          </a:xfrm>
        </p:spPr>
        <p:txBody>
          <a:bodyPr rtlCol="0">
            <a:normAutofit/>
          </a:bodyPr>
          <a:lstStyle/>
          <a:p>
            <a:pPr fontAlgn="auto">
              <a:spcAft>
                <a:spcPts val="0"/>
              </a:spcAft>
              <a:buFont typeface="Wingdings 3" charset="2"/>
              <a:buChar char=""/>
              <a:defRPr/>
            </a:pPr>
            <a:endParaRPr lang="en-GB" altLang="en-US" sz="2400" b="1" dirty="0">
              <a:solidFill>
                <a:schemeClr val="accent1">
                  <a:lumMod val="75000"/>
                </a:schemeClr>
              </a:solidFill>
              <a:latin typeface="Times New Roman" panose="02020603050405020304" pitchFamily="18" charset="0"/>
              <a:cs typeface="Times New Roman" panose="02020603050405020304" pitchFamily="18" charset="0"/>
            </a:endParaRPr>
          </a:p>
          <a:p>
            <a:pPr algn="just" fontAlgn="auto">
              <a:spcAft>
                <a:spcPts val="0"/>
              </a:spcAft>
              <a:buFont typeface="Wingdings 3" charset="2"/>
              <a:buChar char=""/>
              <a:defRPr/>
            </a:pPr>
            <a:r>
              <a:rPr lang="en-GB" altLang="en-US" sz="2400" b="1" dirty="0">
                <a:solidFill>
                  <a:schemeClr val="accent1">
                    <a:lumMod val="75000"/>
                  </a:schemeClr>
                </a:solidFill>
                <a:latin typeface="Times New Roman" panose="02020603050405020304" pitchFamily="18" charset="0"/>
                <a:cs typeface="Times New Roman" panose="02020603050405020304" pitchFamily="18" charset="0"/>
              </a:rPr>
              <a:t>У </a:t>
            </a:r>
            <a:r>
              <a:rPr lang="en-GB" altLang="en-US" sz="2400" b="1" dirty="0" err="1">
                <a:solidFill>
                  <a:schemeClr val="accent1">
                    <a:lumMod val="75000"/>
                  </a:schemeClr>
                </a:solidFill>
                <a:latin typeface="Times New Roman" panose="02020603050405020304" pitchFamily="18" charset="0"/>
                <a:cs typeface="Times New Roman" panose="02020603050405020304" pitchFamily="18" charset="0"/>
              </a:rPr>
              <a:t>одредби</a:t>
            </a:r>
            <a:r>
              <a:rPr lang="en-GB" altLang="en-US" sz="2400" b="1"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b="1" dirty="0" err="1">
                <a:solidFill>
                  <a:schemeClr val="accent1">
                    <a:lumMod val="75000"/>
                  </a:schemeClr>
                </a:solidFill>
                <a:latin typeface="Times New Roman" panose="02020603050405020304" pitchFamily="18" charset="0"/>
                <a:cs typeface="Times New Roman" panose="02020603050405020304" pitchFamily="18" charset="0"/>
              </a:rPr>
              <a:t>члана</a:t>
            </a:r>
            <a:r>
              <a:rPr lang="en-GB" altLang="en-US" sz="2400" b="1" dirty="0">
                <a:solidFill>
                  <a:schemeClr val="accent1">
                    <a:lumMod val="75000"/>
                  </a:schemeClr>
                </a:solidFill>
                <a:latin typeface="Times New Roman" panose="02020603050405020304" pitchFamily="18" charset="0"/>
                <a:cs typeface="Times New Roman" panose="02020603050405020304" pitchFamily="18" charset="0"/>
              </a:rPr>
              <a:t> 135.</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Закона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о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стечају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заложним</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повериоцима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sr-Cyrl-ME" altLang="en-US" sz="2400" dirty="0">
                <a:solidFill>
                  <a:schemeClr val="accent1">
                    <a:lumMod val="75000"/>
                  </a:schemeClr>
                </a:solidFill>
                <a:latin typeface="Times New Roman" panose="02020603050405020304" pitchFamily="18" charset="0"/>
                <a:cs typeface="Times New Roman" panose="02020603050405020304" pitchFamily="18" charset="0"/>
              </a:rPr>
              <a:t>су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дата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иста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права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као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и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разлучни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повериоцима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a:t>
            </a:r>
            <a:endParaRPr lang="en-US" altLang="en-US" sz="2400" dirty="0">
              <a:solidFill>
                <a:schemeClr val="accent1">
                  <a:lumMod val="75000"/>
                </a:schemeClr>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наслов 1"/>
          <p:cNvSpPr>
            <a:spLocks noGrp="1"/>
          </p:cNvSpPr>
          <p:nvPr>
            <p:ph type="subTitle" idx="1"/>
          </p:nvPr>
        </p:nvSpPr>
        <p:spPr>
          <a:xfrm>
            <a:off x="692150" y="2770188"/>
            <a:ext cx="9671050" cy="2757487"/>
          </a:xfrm>
        </p:spPr>
        <p:txBody>
          <a:bodyPr>
            <a:normAutofit/>
          </a:bodyPr>
          <a:lstStyle/>
          <a:p>
            <a:pPr algn="ctr">
              <a:lnSpc>
                <a:spcPct val="80000"/>
              </a:lnSpc>
              <a:spcBef>
                <a:spcPct val="0"/>
              </a:spcBef>
            </a:pPr>
            <a:r>
              <a:rPr lang="en-US" sz="1900" b="1" i="1" smtClean="0">
                <a:solidFill>
                  <a:srgbClr val="1482AC"/>
                </a:solidFill>
                <a:latin typeface="Times New Roman" pitchFamily="18" charset="0"/>
                <a:cs typeface="Times New Roman" pitchFamily="18" charset="0"/>
              </a:rPr>
              <a:t>Самостални чланови Закона о изменама и допунама Закона о стечају</a:t>
            </a:r>
            <a:endParaRPr lang="en-US" sz="1900" smtClean="0">
              <a:solidFill>
                <a:srgbClr val="1482AC"/>
              </a:solidFill>
              <a:latin typeface="Times New Roman" pitchFamily="18" charset="0"/>
              <a:cs typeface="Times New Roman" pitchFamily="18" charset="0"/>
            </a:endParaRPr>
          </a:p>
          <a:p>
            <a:pPr algn="ctr">
              <a:lnSpc>
                <a:spcPct val="80000"/>
              </a:lnSpc>
              <a:spcBef>
                <a:spcPts val="1200"/>
              </a:spcBef>
              <a:spcAft>
                <a:spcPts val="600"/>
              </a:spcAft>
            </a:pPr>
            <a:r>
              <a:rPr lang="en-US" sz="1900" b="1" smtClean="0">
                <a:solidFill>
                  <a:srgbClr val="1482AC"/>
                </a:solidFill>
                <a:latin typeface="Georgia" pitchFamily="18" charset="0"/>
                <a:cs typeface="Times New Roman" pitchFamily="18" charset="0"/>
              </a:rPr>
              <a:t>члан 66</a:t>
            </a:r>
            <a:endParaRPr lang="en-US" sz="1900" smtClean="0">
              <a:solidFill>
                <a:srgbClr val="1482AC"/>
              </a:solidFill>
              <a:latin typeface="Georgia" pitchFamily="18" charset="0"/>
              <a:cs typeface="Times New Roman" pitchFamily="18" charset="0"/>
            </a:endParaRPr>
          </a:p>
          <a:p>
            <a:pPr algn="ctr">
              <a:lnSpc>
                <a:spcPct val="80000"/>
              </a:lnSpc>
              <a:spcBef>
                <a:spcPct val="0"/>
              </a:spcBef>
            </a:pPr>
            <a:r>
              <a:rPr lang="en-US" sz="1900" smtClean="0">
                <a:solidFill>
                  <a:srgbClr val="1482AC"/>
                </a:solidFill>
                <a:latin typeface="Times New Roman" pitchFamily="18" charset="0"/>
                <a:cs typeface="Times New Roman" pitchFamily="18" charset="0"/>
              </a:rPr>
              <a:t>Стечајни поступци који до дана ступања на снагу овог закона нису окончани, окончаће се по прописима који су били на снази до дана ступања на снагу овог закона.</a:t>
            </a:r>
          </a:p>
          <a:p>
            <a:pPr algn="ctr">
              <a:lnSpc>
                <a:spcPct val="80000"/>
              </a:lnSpc>
              <a:spcBef>
                <a:spcPts val="1200"/>
              </a:spcBef>
              <a:spcAft>
                <a:spcPts val="600"/>
              </a:spcAft>
            </a:pPr>
            <a:r>
              <a:rPr lang="en-US" sz="1900" b="1" smtClean="0">
                <a:solidFill>
                  <a:srgbClr val="1482AC"/>
                </a:solidFill>
                <a:latin typeface="Times New Roman" pitchFamily="18" charset="0"/>
                <a:cs typeface="Times New Roman" pitchFamily="18" charset="0"/>
              </a:rPr>
              <a:t>члан 67</a:t>
            </a:r>
            <a:endParaRPr lang="en-US" sz="1900" smtClean="0">
              <a:solidFill>
                <a:srgbClr val="1482AC"/>
              </a:solidFill>
              <a:latin typeface="Times New Roman" pitchFamily="18" charset="0"/>
              <a:cs typeface="Times New Roman" pitchFamily="18" charset="0"/>
            </a:endParaRPr>
          </a:p>
          <a:p>
            <a:pPr algn="ctr">
              <a:lnSpc>
                <a:spcPct val="80000"/>
              </a:lnSpc>
              <a:spcBef>
                <a:spcPct val="0"/>
              </a:spcBef>
            </a:pPr>
            <a:r>
              <a:rPr lang="en-US" sz="1900" smtClean="0">
                <a:solidFill>
                  <a:srgbClr val="1482AC"/>
                </a:solidFill>
                <a:latin typeface="Times New Roman" pitchFamily="18" charset="0"/>
                <a:cs typeface="Times New Roman" pitchFamily="18" charset="0"/>
              </a:rPr>
              <a:t>Овај закон ступа на снагу осмог дана од дана објављивања у „Службеном гласнику Републике Србије“</a:t>
            </a:r>
          </a:p>
          <a:p>
            <a:pPr algn="ctr">
              <a:lnSpc>
                <a:spcPct val="80000"/>
              </a:lnSpc>
              <a:spcBef>
                <a:spcPct val="0"/>
              </a:spcBef>
            </a:pPr>
            <a:endParaRPr lang="en-US" sz="1900" b="1" smtClean="0">
              <a:solidFill>
                <a:srgbClr val="1482AC"/>
              </a:solidFill>
              <a:latin typeface="Times New Roman" pitchFamily="18" charset="0"/>
              <a:cs typeface="Times New Roman" pitchFamily="18" charset="0"/>
            </a:endParaRPr>
          </a:p>
          <a:p>
            <a:pPr algn="ctr">
              <a:lnSpc>
                <a:spcPct val="80000"/>
              </a:lnSpc>
              <a:spcBef>
                <a:spcPct val="0"/>
              </a:spcBef>
            </a:pPr>
            <a:r>
              <a:rPr lang="en-US" sz="1900" b="1" smtClean="0">
                <a:solidFill>
                  <a:srgbClr val="1482AC"/>
                </a:solidFill>
                <a:latin typeface="Times New Roman" pitchFamily="18" charset="0"/>
                <a:cs typeface="Times New Roman" pitchFamily="18" charset="0"/>
              </a:rPr>
              <a:t>ОБЈАВЉЕН 17.12.2017. године</a:t>
            </a:r>
            <a:endParaRPr lang="en-US" sz="2600" b="1" smtClean="0">
              <a:solidFill>
                <a:srgbClr val="1482AC"/>
              </a:solidFill>
              <a:latin typeface="Times New Roman" pitchFamily="18" charset="0"/>
              <a:cs typeface="Times New Roman" pitchFamily="18" charset="0"/>
            </a:endParaRPr>
          </a:p>
          <a:p>
            <a:pPr algn="ctr">
              <a:lnSpc>
                <a:spcPct val="80000"/>
              </a:lnSpc>
            </a:pPr>
            <a:endParaRPr lang="sr-Cyrl-CS" sz="2600" smtClean="0">
              <a:solidFill>
                <a:srgbClr val="1482AC"/>
              </a:solidFill>
              <a:latin typeface="Times New Roman" pitchFamily="18" charset="0"/>
              <a:cs typeface="Times New Roman" pitchFamily="18" charset="0"/>
            </a:endParaRPr>
          </a:p>
        </p:txBody>
      </p:sp>
      <p:sp>
        <p:nvSpPr>
          <p:cNvPr id="3" name="Наслов 2"/>
          <p:cNvSpPr>
            <a:spLocks noGrp="1"/>
          </p:cNvSpPr>
          <p:nvPr>
            <p:ph type="ctrTitle"/>
          </p:nvPr>
        </p:nvSpPr>
        <p:spPr>
          <a:xfrm>
            <a:off x="692150" y="1371600"/>
            <a:ext cx="9594850" cy="1143000"/>
          </a:xfrm>
        </p:spPr>
        <p:txBody>
          <a:bodyPr rtlCol="0"/>
          <a:lstStyle/>
          <a:p>
            <a:pPr algn="ctr" fontAlgn="auto">
              <a:spcAft>
                <a:spcPts val="0"/>
              </a:spcAft>
              <a:defRPr/>
            </a:pPr>
            <a:r>
              <a:rPr lang="sr-Cyrl-RS" sz="2400" b="1" dirty="0">
                <a:solidFill>
                  <a:schemeClr val="accent1">
                    <a:lumMod val="75000"/>
                  </a:schemeClr>
                </a:solidFill>
                <a:latin typeface="Times New Roman" panose="02020603050405020304" pitchFamily="18" charset="0"/>
                <a:cs typeface="Times New Roman" panose="02020603050405020304" pitchFamily="18" charset="0"/>
              </a:rPr>
              <a:t>ИЗМЕНЕ ЗАКОНА СТУПИЛЕ НА ПРАВНУ СНАГУ</a:t>
            </a:r>
            <a:br>
              <a:rPr lang="sr-Cyrl-RS" sz="2400" b="1" dirty="0">
                <a:solidFill>
                  <a:schemeClr val="accent1">
                    <a:lumMod val="75000"/>
                  </a:schemeClr>
                </a:solidFill>
                <a:latin typeface="Times New Roman" panose="02020603050405020304" pitchFamily="18" charset="0"/>
                <a:cs typeface="Times New Roman" panose="02020603050405020304" pitchFamily="18" charset="0"/>
              </a:rPr>
            </a:br>
            <a:r>
              <a:rPr lang="sr-Cyrl-RS" sz="2400" b="1" dirty="0">
                <a:solidFill>
                  <a:schemeClr val="accent1">
                    <a:lumMod val="75000"/>
                  </a:schemeClr>
                </a:solidFill>
                <a:latin typeface="Times New Roman" panose="02020603050405020304" pitchFamily="18" charset="0"/>
                <a:cs typeface="Times New Roman" panose="02020603050405020304" pitchFamily="18" charset="0"/>
              </a:rPr>
              <a:t>25.12.2017. ГОДИНЕ</a:t>
            </a:r>
            <a:endParaRPr lang="sr-Latn-CS" sz="2400" b="1" dirty="0">
              <a:solidFill>
                <a:schemeClr val="accent1">
                  <a:lumMod val="75000"/>
                </a:schemeClr>
              </a:solidFill>
              <a:latin typeface="Times New Roman" panose="02020603050405020304" pitchFamily="18" charset="0"/>
              <a:cs typeface="Times New Roman" panose="02020603050405020304" pitchFamily="18" charset="0"/>
            </a:endParaRPr>
          </a:p>
        </p:txBody>
      </p:sp>
    </p:spTree>
  </p:cSld>
  <p:clrMapOvr>
    <a:masterClrMapping/>
  </p:clrMapOvr>
  <p:transition spd="slow">
    <p:wip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457200" y="935038"/>
            <a:ext cx="8950325" cy="5592762"/>
          </a:xfrm>
        </p:spPr>
        <p:txBody>
          <a:bodyPr rtlCol="0">
            <a:normAutofit/>
          </a:bodyPr>
          <a:lstStyle/>
          <a:p>
            <a:pPr algn="just" fontAlgn="auto">
              <a:spcAft>
                <a:spcPts val="0"/>
              </a:spcAft>
              <a:buFont typeface="Wingdings 3" charset="2"/>
              <a:buChar char=""/>
              <a:defRPr/>
            </a:pPr>
            <a:endParaRPr lang="en-GB" altLang="en-US" sz="2400" b="1" dirty="0">
              <a:solidFill>
                <a:schemeClr val="accent1">
                  <a:lumMod val="75000"/>
                </a:schemeClr>
              </a:solidFill>
              <a:latin typeface="Times New Roman" panose="02020603050405020304" pitchFamily="18" charset="0"/>
              <a:cs typeface="Times New Roman" panose="02020603050405020304" pitchFamily="18" charset="0"/>
            </a:endParaRPr>
          </a:p>
          <a:p>
            <a:pPr algn="just" fontAlgn="auto">
              <a:spcAft>
                <a:spcPts val="0"/>
              </a:spcAft>
              <a:buFont typeface="Wingdings 3" charset="2"/>
              <a:buChar char=""/>
              <a:defRPr/>
            </a:pPr>
            <a:r>
              <a:rPr lang="en-GB" altLang="en-US" sz="2400" b="1" dirty="0">
                <a:solidFill>
                  <a:schemeClr val="accent1">
                    <a:lumMod val="75000"/>
                  </a:schemeClr>
                </a:solidFill>
                <a:latin typeface="Times New Roman" panose="02020603050405020304" pitchFamily="18" charset="0"/>
                <a:cs typeface="Times New Roman" panose="02020603050405020304" pitchFamily="18" charset="0"/>
              </a:rPr>
              <a:t>У </a:t>
            </a:r>
            <a:r>
              <a:rPr lang="en-GB" altLang="en-US" sz="2400" b="1" dirty="0" err="1">
                <a:solidFill>
                  <a:schemeClr val="accent1">
                    <a:lumMod val="75000"/>
                  </a:schemeClr>
                </a:solidFill>
                <a:latin typeface="Times New Roman" panose="02020603050405020304" pitchFamily="18" charset="0"/>
                <a:cs typeface="Times New Roman" panose="02020603050405020304" pitchFamily="18" charset="0"/>
              </a:rPr>
              <a:t>члану</a:t>
            </a:r>
            <a:r>
              <a:rPr lang="en-GB" altLang="en-US" sz="2400" b="1" dirty="0">
                <a:solidFill>
                  <a:schemeClr val="accent1">
                    <a:lumMod val="75000"/>
                  </a:schemeClr>
                </a:solidFill>
                <a:latin typeface="Times New Roman" panose="02020603050405020304" pitchFamily="18" charset="0"/>
                <a:cs typeface="Times New Roman" panose="02020603050405020304" pitchFamily="18" charset="0"/>
              </a:rPr>
              <a:t> 136</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Закона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о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стечају</a:t>
            </a:r>
            <a:r>
              <a:rPr lang="en-GB" altLang="en-US" sz="2400" b="1"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основ</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за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промену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података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код</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надлежног</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регистра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је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решење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из</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члана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133.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став</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13.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овог</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закона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односно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решење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стечајног</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судије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којим</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констатује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продаја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и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бришу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терети</a:t>
            </a:r>
            <a:r>
              <a:rPr lang="sr-Cyrl-RS" altLang="en-US" sz="2400" dirty="0">
                <a:solidFill>
                  <a:schemeClr val="accent1">
                    <a:lumMod val="75000"/>
                  </a:schemeClr>
                </a:solidFill>
                <a:latin typeface="Times New Roman" panose="02020603050405020304" pitchFamily="18" charset="0"/>
                <a:cs typeface="Times New Roman" panose="02020603050405020304" pitchFamily="18" charset="0"/>
              </a:rPr>
              <a:t>, са доказом о уплати купопродајне цене.</a:t>
            </a:r>
            <a:endParaRPr lang="en-US" altLang="en-US" sz="2400" dirty="0">
              <a:solidFill>
                <a:schemeClr val="accent1">
                  <a:lumMod val="75000"/>
                </a:schemeClr>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955675" y="762000"/>
            <a:ext cx="8229600" cy="5516563"/>
          </a:xfrm>
        </p:spPr>
        <p:txBody>
          <a:bodyPr rtlCol="0">
            <a:normAutofit/>
          </a:bodyPr>
          <a:lstStyle/>
          <a:p>
            <a:pPr fontAlgn="auto">
              <a:lnSpc>
                <a:spcPct val="80000"/>
              </a:lnSpc>
              <a:spcAft>
                <a:spcPts val="0"/>
              </a:spcAft>
              <a:buFont typeface="Wingdings 3" charset="2"/>
              <a:buChar char=""/>
              <a:defRPr/>
            </a:pPr>
            <a:endParaRPr lang="en-GB" altLang="en-US" sz="2400" b="1" dirty="0">
              <a:solidFill>
                <a:schemeClr val="accent1">
                  <a:lumMod val="75000"/>
                </a:schemeClr>
              </a:solidFill>
              <a:latin typeface="Times New Roman" panose="02020603050405020304" pitchFamily="18" charset="0"/>
              <a:cs typeface="Times New Roman" panose="02020603050405020304" pitchFamily="18" charset="0"/>
            </a:endParaRPr>
          </a:p>
          <a:p>
            <a:pPr algn="just" fontAlgn="auto">
              <a:lnSpc>
                <a:spcPct val="80000"/>
              </a:lnSpc>
              <a:spcAft>
                <a:spcPts val="0"/>
              </a:spcAft>
              <a:buFont typeface="Wingdings 3" charset="2"/>
              <a:buChar char=""/>
              <a:defRPr/>
            </a:pPr>
            <a:r>
              <a:rPr lang="en-GB" altLang="en-US" sz="2400" b="1" dirty="0" err="1">
                <a:solidFill>
                  <a:schemeClr val="accent1">
                    <a:lumMod val="75000"/>
                  </a:schemeClr>
                </a:solidFill>
                <a:latin typeface="Times New Roman" panose="02020603050405020304" pitchFamily="18" charset="0"/>
                <a:cs typeface="Times New Roman" panose="02020603050405020304" pitchFamily="18" charset="0"/>
              </a:rPr>
              <a:t>Oдредбом</a:t>
            </a:r>
            <a:r>
              <a:rPr lang="en-GB" altLang="en-US" sz="2400" b="1"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b="1" dirty="0" err="1">
                <a:solidFill>
                  <a:schemeClr val="accent1">
                    <a:lumMod val="75000"/>
                  </a:schemeClr>
                </a:solidFill>
                <a:latin typeface="Times New Roman" panose="02020603050405020304" pitchFamily="18" charset="0"/>
                <a:cs typeface="Times New Roman" panose="02020603050405020304" pitchFamily="18" charset="0"/>
              </a:rPr>
              <a:t>члана</a:t>
            </a:r>
            <a:r>
              <a:rPr lang="en-GB" altLang="en-US" sz="2400" b="1" dirty="0">
                <a:solidFill>
                  <a:schemeClr val="accent1">
                    <a:lumMod val="75000"/>
                  </a:schemeClr>
                </a:solidFill>
                <a:latin typeface="Times New Roman" panose="02020603050405020304" pitchFamily="18" charset="0"/>
                <a:cs typeface="Times New Roman" panose="02020603050405020304" pitchFamily="18" charset="0"/>
              </a:rPr>
              <a:t> 136. 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Закона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о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стечају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дат</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је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опис</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како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разлучни,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односно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заложни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повериоци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остварују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право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приоритета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на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намирење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у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случају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продаје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стечајног</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дужника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као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правног</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лица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a:t>
            </a:r>
          </a:p>
          <a:p>
            <a:pPr fontAlgn="auto">
              <a:lnSpc>
                <a:spcPct val="80000"/>
              </a:lnSpc>
              <a:spcAft>
                <a:spcPts val="0"/>
              </a:spcAft>
              <a:buFont typeface="Wingdings 3" charset="2"/>
              <a:buChar char=""/>
              <a:defRPr/>
            </a:pPr>
            <a:endParaRPr lang="en-GB" altLang="en-US" sz="2400" dirty="0">
              <a:solidFill>
                <a:schemeClr val="accent1">
                  <a:lumMod val="75000"/>
                </a:schemeClr>
              </a:solidFill>
              <a:latin typeface="Times New Roman" panose="02020603050405020304" pitchFamily="18" charset="0"/>
              <a:cs typeface="Times New Roman" panose="02020603050405020304" pitchFamily="18" charset="0"/>
            </a:endParaRPr>
          </a:p>
          <a:p>
            <a:pPr algn="just" fontAlgn="auto">
              <a:lnSpc>
                <a:spcPct val="80000"/>
              </a:lnSpc>
              <a:spcAft>
                <a:spcPts val="0"/>
              </a:spcAft>
              <a:buFont typeface="Wingdings" pitchFamily="2" charset="2"/>
              <a:buNone/>
              <a:defRPr/>
            </a:pP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sr-Cyrl-RS"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Разлучни и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заложни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повериоци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у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случају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продаје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стечајног</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дужника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као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правног</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лица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имају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право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на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сразмерно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намирење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својих</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потраживања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према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реду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приоритета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који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им</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је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раније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већ</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утврђен</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а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процентом</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учешћа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у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купопродајној</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цени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према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закључку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из</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члана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132.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став</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3.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Закона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о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стечају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којим</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је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стечајни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судија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већ</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утврдио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поред</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целисходности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предложеног</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начина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продаје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и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одговарајући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део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купопродајне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цене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на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којем</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разлучни,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односно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заложни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поверилац</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има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право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приоритетног</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намирења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a:t>
            </a:r>
            <a:endParaRPr lang="en-US" altLang="en-US" sz="2400" dirty="0">
              <a:solidFill>
                <a:schemeClr val="accent1">
                  <a:lumMod val="75000"/>
                </a:schemeClr>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a:xfrm>
            <a:off x="776288" y="1341438"/>
            <a:ext cx="8229600" cy="5516562"/>
          </a:xfrm>
        </p:spPr>
        <p:txBody>
          <a:bodyPr rtlCol="0">
            <a:normAutofit/>
          </a:bodyPr>
          <a:lstStyle/>
          <a:p>
            <a:pPr algn="just" fontAlgn="auto">
              <a:spcAft>
                <a:spcPts val="0"/>
              </a:spcAft>
              <a:buFont typeface="Wingdings 3" charset="2"/>
              <a:buChar char=""/>
              <a:defRPr/>
            </a:pPr>
            <a:endParaRPr lang="en-GB" altLang="en-US" sz="2400" b="1" dirty="0">
              <a:solidFill>
                <a:schemeClr val="accent1">
                  <a:lumMod val="75000"/>
                </a:schemeClr>
              </a:solidFill>
              <a:latin typeface="Times New Roman" panose="02020603050405020304" pitchFamily="18" charset="0"/>
              <a:cs typeface="Times New Roman" panose="02020603050405020304" pitchFamily="18" charset="0"/>
            </a:endParaRPr>
          </a:p>
          <a:p>
            <a:pPr algn="just" fontAlgn="auto">
              <a:spcAft>
                <a:spcPts val="0"/>
              </a:spcAft>
              <a:buFont typeface="Wingdings 3" charset="2"/>
              <a:buChar char=""/>
              <a:defRPr/>
            </a:pPr>
            <a:r>
              <a:rPr lang="en-GB" altLang="en-US" sz="2400" b="1" dirty="0" err="1">
                <a:solidFill>
                  <a:schemeClr val="accent1">
                    <a:lumMod val="75000"/>
                  </a:schemeClr>
                </a:solidFill>
                <a:latin typeface="Times New Roman" panose="02020603050405020304" pitchFamily="18" charset="0"/>
                <a:cs typeface="Times New Roman" panose="02020603050405020304" pitchFamily="18" charset="0"/>
              </a:rPr>
              <a:t>Oдредбом</a:t>
            </a:r>
            <a:r>
              <a:rPr lang="en-GB" altLang="en-US" sz="2400" b="1"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b="1" dirty="0" err="1">
                <a:solidFill>
                  <a:schemeClr val="accent1">
                    <a:lumMod val="75000"/>
                  </a:schemeClr>
                </a:solidFill>
                <a:latin typeface="Times New Roman" panose="02020603050405020304" pitchFamily="18" charset="0"/>
                <a:cs typeface="Times New Roman" panose="02020603050405020304" pitchFamily="18" charset="0"/>
              </a:rPr>
              <a:t>члана</a:t>
            </a:r>
            <a:r>
              <a:rPr lang="en-GB" altLang="en-US" sz="2400" b="1" dirty="0">
                <a:solidFill>
                  <a:schemeClr val="accent1">
                    <a:lumMod val="75000"/>
                  </a:schemeClr>
                </a:solidFill>
                <a:latin typeface="Times New Roman" panose="02020603050405020304" pitchFamily="18" charset="0"/>
                <a:cs typeface="Times New Roman" panose="02020603050405020304" pitchFamily="18" charset="0"/>
              </a:rPr>
              <a:t> 136. в)</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Закона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о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стeчају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продаја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стечајног</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дужника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као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правног</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лица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а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што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односи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и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на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продају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целокупне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имовине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стечајног</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дужника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или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имовинске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целине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не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може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спровести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без</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сагласности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одбора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поверилаца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уколико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је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понуђена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цена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мања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од</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50%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процењене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вредности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предмета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продаје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endParaRPr lang="en-US" altLang="en-US" sz="2400" dirty="0">
              <a:solidFill>
                <a:schemeClr val="accent1">
                  <a:lumMod val="75000"/>
                </a:schemeClr>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844550" y="630238"/>
            <a:ext cx="8229600" cy="6019800"/>
          </a:xfrm>
        </p:spPr>
        <p:txBody>
          <a:bodyPr rtlCol="0">
            <a:normAutofit lnSpcReduction="10000"/>
          </a:bodyPr>
          <a:lstStyle/>
          <a:p>
            <a:pPr algn="just" fontAlgn="auto">
              <a:lnSpc>
                <a:spcPct val="80000"/>
              </a:lnSpc>
              <a:spcAft>
                <a:spcPts val="0"/>
              </a:spcAft>
              <a:buFont typeface="Wingdings 3" charset="2"/>
              <a:buChar char=""/>
              <a:defRPr/>
            </a:pP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Новина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у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односу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на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претходни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закон</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јесте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b="1" dirty="0" err="1">
                <a:solidFill>
                  <a:schemeClr val="accent1">
                    <a:lumMod val="75000"/>
                  </a:schemeClr>
                </a:solidFill>
                <a:latin typeface="Times New Roman" panose="02020603050405020304" pitchFamily="18" charset="0"/>
                <a:cs typeface="Times New Roman" panose="02020603050405020304" pitchFamily="18" charset="0"/>
              </a:rPr>
              <a:t>одредба</a:t>
            </a:r>
            <a:r>
              <a:rPr lang="en-GB" altLang="en-US" sz="2400" b="1"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b="1" dirty="0" err="1">
                <a:solidFill>
                  <a:schemeClr val="accent1">
                    <a:lumMod val="75000"/>
                  </a:schemeClr>
                </a:solidFill>
                <a:latin typeface="Times New Roman" panose="02020603050405020304" pitchFamily="18" charset="0"/>
                <a:cs typeface="Times New Roman" panose="02020603050405020304" pitchFamily="18" charset="0"/>
              </a:rPr>
              <a:t>овог</a:t>
            </a:r>
            <a:r>
              <a:rPr lang="en-GB" altLang="en-US" sz="2400" b="1"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b="1" dirty="0" err="1">
                <a:solidFill>
                  <a:schemeClr val="accent1">
                    <a:lumMod val="75000"/>
                  </a:schemeClr>
                </a:solidFill>
                <a:latin typeface="Times New Roman" panose="02020603050405020304" pitchFamily="18" charset="0"/>
                <a:cs typeface="Times New Roman" panose="02020603050405020304" pitchFamily="18" charset="0"/>
              </a:rPr>
              <a:t>члана</a:t>
            </a:r>
            <a:r>
              <a:rPr lang="en-GB" altLang="en-US" sz="2400" b="1" dirty="0">
                <a:solidFill>
                  <a:schemeClr val="accent1">
                    <a:lumMod val="75000"/>
                  </a:schemeClr>
                </a:solidFill>
                <a:latin typeface="Times New Roman" panose="02020603050405020304" pitchFamily="18" charset="0"/>
                <a:cs typeface="Times New Roman" panose="02020603050405020304" pitchFamily="18" charset="0"/>
              </a:rPr>
              <a:t> у </a:t>
            </a:r>
            <a:r>
              <a:rPr lang="en-GB" altLang="en-US" sz="2400" b="1" dirty="0" err="1">
                <a:solidFill>
                  <a:schemeClr val="accent1">
                    <a:lumMod val="75000"/>
                  </a:schemeClr>
                </a:solidFill>
                <a:latin typeface="Times New Roman" panose="02020603050405020304" pitchFamily="18" charset="0"/>
                <a:cs typeface="Times New Roman" panose="02020603050405020304" pitchFamily="18" charset="0"/>
              </a:rPr>
              <a:t>ставу</a:t>
            </a:r>
            <a:r>
              <a:rPr lang="en-GB" altLang="en-US" sz="2400" b="1" dirty="0">
                <a:solidFill>
                  <a:schemeClr val="accent1">
                    <a:lumMod val="75000"/>
                  </a:schemeClr>
                </a:solidFill>
                <a:latin typeface="Times New Roman" panose="02020603050405020304" pitchFamily="18" charset="0"/>
                <a:cs typeface="Times New Roman" panose="02020603050405020304" pitchFamily="18" charset="0"/>
              </a:rPr>
              <a:t> 1. </a:t>
            </a:r>
            <a:r>
              <a:rPr lang="en-GB" altLang="en-US" sz="2400" b="1" dirty="0" err="1">
                <a:solidFill>
                  <a:schemeClr val="accent1">
                    <a:lumMod val="75000"/>
                  </a:schemeClr>
                </a:solidFill>
                <a:latin typeface="Times New Roman" panose="02020603050405020304" pitchFamily="18" charset="0"/>
                <a:cs typeface="Times New Roman" panose="02020603050405020304" pitchFamily="18" charset="0"/>
              </a:rPr>
              <a:t>тачка</a:t>
            </a:r>
            <a:r>
              <a:rPr lang="en-GB" altLang="en-US" sz="2400" b="1" dirty="0">
                <a:solidFill>
                  <a:schemeClr val="accent1">
                    <a:lumMod val="75000"/>
                  </a:schemeClr>
                </a:solidFill>
                <a:latin typeface="Times New Roman" panose="02020603050405020304" pitchFamily="18" charset="0"/>
                <a:cs typeface="Times New Roman" panose="02020603050405020304" pitchFamily="18" charset="0"/>
              </a:rPr>
              <a:t> 2.</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Закона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о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стечају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којом</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предвиђа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a:t>
            </a:r>
          </a:p>
          <a:p>
            <a:pPr marL="0" indent="0" algn="just" fontAlgn="auto">
              <a:lnSpc>
                <a:spcPct val="80000"/>
              </a:lnSpc>
              <a:spcAft>
                <a:spcPts val="0"/>
              </a:spcAft>
              <a:buFont typeface="Wingdings 3" charset="2"/>
              <a:buNone/>
              <a:defRPr/>
            </a:pPr>
            <a:r>
              <a:rPr lang="sr-Cyrl-RS"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обавезна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сагласност</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заложног</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и разлучног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повериоца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у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случају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из</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средстава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остварених</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продајом</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добије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за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намирење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ових</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поверилаца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мање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од</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50%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процењене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вредности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имовине</a:t>
            </a:r>
            <a:r>
              <a:rPr lang="sr-Cyrl-ME" altLang="en-US" sz="2400" dirty="0">
                <a:solidFill>
                  <a:schemeClr val="accent1">
                    <a:lumMod val="75000"/>
                  </a:schemeClr>
                </a:solidFill>
                <a:latin typeface="Times New Roman" panose="02020603050405020304" pitchFamily="18" charset="0"/>
                <a:cs typeface="Times New Roman" panose="02020603050405020304" pitchFamily="18" charset="0"/>
              </a:rPr>
              <a:t>;</a:t>
            </a:r>
            <a:endParaRPr lang="en-GB" altLang="en-US" sz="2400" dirty="0">
              <a:solidFill>
                <a:schemeClr val="accent1">
                  <a:lumMod val="75000"/>
                </a:schemeClr>
              </a:solidFill>
              <a:latin typeface="Times New Roman" panose="02020603050405020304" pitchFamily="18" charset="0"/>
              <a:cs typeface="Times New Roman" panose="02020603050405020304" pitchFamily="18" charset="0"/>
            </a:endParaRPr>
          </a:p>
          <a:p>
            <a:pPr marL="0" indent="0" algn="just" fontAlgn="auto">
              <a:lnSpc>
                <a:spcPct val="80000"/>
              </a:lnSpc>
              <a:spcAft>
                <a:spcPts val="0"/>
              </a:spcAft>
              <a:buFont typeface="Wingdings 3" charset="2"/>
              <a:buNone/>
              <a:defRPr/>
            </a:pPr>
            <a:r>
              <a:rPr lang="sr-Cyrl-RS"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сагласност</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је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неопходна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од</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стране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разлучних и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заложних</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поверилаца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само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уколико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применом</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члана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35.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став</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3.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Закона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учине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вероватним</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могу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намирити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делом</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или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у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целости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из</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имовине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која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је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под</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разлучним,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односно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заложним</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правом</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ако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би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она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продавала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појединачно</a:t>
            </a:r>
            <a:r>
              <a:rPr lang="sr-Cyrl-ME" altLang="en-US" sz="2400" dirty="0">
                <a:solidFill>
                  <a:schemeClr val="accent1">
                    <a:lumMod val="75000"/>
                  </a:schemeClr>
                </a:solidFill>
                <a:latin typeface="Times New Roman" panose="02020603050405020304" pitchFamily="18" charset="0"/>
                <a:cs typeface="Times New Roman" panose="02020603050405020304" pitchFamily="18" charset="0"/>
              </a:rPr>
              <a:t>;</a:t>
            </a:r>
            <a:endParaRPr lang="en-GB" altLang="en-US" sz="2400" dirty="0">
              <a:solidFill>
                <a:schemeClr val="accent1">
                  <a:lumMod val="75000"/>
                </a:schemeClr>
              </a:solidFill>
              <a:latin typeface="Times New Roman" panose="02020603050405020304" pitchFamily="18" charset="0"/>
              <a:cs typeface="Times New Roman" panose="02020603050405020304" pitchFamily="18" charset="0"/>
            </a:endParaRPr>
          </a:p>
          <a:p>
            <a:pPr marL="0" indent="0" algn="just" fontAlgn="auto">
              <a:lnSpc>
                <a:spcPct val="80000"/>
              </a:lnSpc>
              <a:spcAft>
                <a:spcPts val="0"/>
              </a:spcAft>
              <a:buFont typeface="Wingdings 3" charset="2"/>
              <a:buNone/>
              <a:defRPr/>
            </a:pPr>
            <a:r>
              <a:rPr lang="sr-Cyrl-RS"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a:t>
            </a:r>
            <a:r>
              <a:rPr lang="sr-Cyrl-RS"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уколико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би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из</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постигнуте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цене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која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је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и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мања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од</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50%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од</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процењене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вредности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имовине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разлучни и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заложни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повериоци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намирили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у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целокупном</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износу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они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не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могу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користити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правом</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које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је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предвиђено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у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овој</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тачки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b="1" dirty="0" err="1">
                <a:solidFill>
                  <a:schemeClr val="accent1">
                    <a:lumMod val="75000"/>
                  </a:schemeClr>
                </a:solidFill>
                <a:latin typeface="Times New Roman" panose="02020603050405020304" pitchFamily="18" charset="0"/>
                <a:cs typeface="Times New Roman" panose="02020603050405020304" pitchFamily="18" charset="0"/>
              </a:rPr>
              <a:t>става</a:t>
            </a:r>
            <a:r>
              <a:rPr lang="en-GB" altLang="en-US" sz="2400" b="1" dirty="0">
                <a:solidFill>
                  <a:schemeClr val="accent1">
                    <a:lumMod val="75000"/>
                  </a:schemeClr>
                </a:solidFill>
                <a:latin typeface="Times New Roman" panose="02020603050405020304" pitchFamily="18" charset="0"/>
                <a:cs typeface="Times New Roman" panose="02020603050405020304" pitchFamily="18" charset="0"/>
              </a:rPr>
              <a:t> 1. </a:t>
            </a:r>
            <a:r>
              <a:rPr lang="en-GB" altLang="en-US" sz="2400" b="1" dirty="0" err="1">
                <a:solidFill>
                  <a:schemeClr val="accent1">
                    <a:lumMod val="75000"/>
                  </a:schemeClr>
                </a:solidFill>
                <a:latin typeface="Times New Roman" panose="02020603050405020304" pitchFamily="18" charset="0"/>
                <a:cs typeface="Times New Roman" panose="02020603050405020304" pitchFamily="18" charset="0"/>
              </a:rPr>
              <a:t>члана</a:t>
            </a:r>
            <a:r>
              <a:rPr lang="en-GB" altLang="en-US" sz="2400" b="1" dirty="0">
                <a:solidFill>
                  <a:schemeClr val="accent1">
                    <a:lumMod val="75000"/>
                  </a:schemeClr>
                </a:solidFill>
                <a:latin typeface="Times New Roman" panose="02020603050405020304" pitchFamily="18" charset="0"/>
                <a:cs typeface="Times New Roman" panose="02020603050405020304" pitchFamily="18" charset="0"/>
              </a:rPr>
              <a:t> 136. в)</a:t>
            </a:r>
            <a:r>
              <a:rPr lang="sr-Cyrl-ME" altLang="en-US" sz="2400" b="1" dirty="0">
                <a:solidFill>
                  <a:schemeClr val="accent1">
                    <a:lumMod val="75000"/>
                  </a:schemeClr>
                </a:solidFill>
                <a:latin typeface="Times New Roman" panose="02020603050405020304" pitchFamily="18" charset="0"/>
                <a:cs typeface="Times New Roman" panose="02020603050405020304" pitchFamily="18" charset="0"/>
              </a:rPr>
              <a:t>;</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p>
          <a:p>
            <a:pPr marL="0" indent="0" algn="just" fontAlgn="auto">
              <a:lnSpc>
                <a:spcPct val="80000"/>
              </a:lnSpc>
              <a:spcAft>
                <a:spcPts val="0"/>
              </a:spcAft>
              <a:buFont typeface="Wingdings 3" charset="2"/>
              <a:buNone/>
              <a:defRPr/>
            </a:pPr>
            <a:r>
              <a:rPr lang="sr-Cyrl-RS"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a:t>
            </a:r>
            <a:r>
              <a:rPr lang="sr-Cyrl-RS"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уколико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дају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одобрење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за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продају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стечајни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управник</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је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дужан</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прихвати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понуду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и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спроведе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продају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a:t>
            </a:r>
            <a:endParaRPr lang="en-US" altLang="en-US" sz="2400" dirty="0">
              <a:solidFill>
                <a:schemeClr val="accent1">
                  <a:lumMod val="75000"/>
                </a:schemeClr>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143000" y="1981200"/>
            <a:ext cx="7772400" cy="2286000"/>
          </a:xfrm>
          <a:extLst>
            <a:ext uri="{909E8E84-426E-40DD-AFC4-6F175D3DCCD1}"/>
            <a:ext uri="{91240B29-F687-4F45-9708-019B960494DF}"/>
            <a:ext uri="{AF507438-7753-43E0-B8FC-AC1667EBCBE1}"/>
          </a:extLst>
        </p:spPr>
        <p:txBody>
          <a:bodyPr rtlCol="0"/>
          <a:lstStyle/>
          <a:p>
            <a:pPr algn="ctr" fontAlgn="auto">
              <a:spcAft>
                <a:spcPts val="0"/>
              </a:spcAft>
              <a:defRPr/>
            </a:pPr>
            <a:r>
              <a:rPr lang="sr-Latn-RS" altLang="en-US" sz="4000" b="1" dirty="0">
                <a:solidFill>
                  <a:schemeClr val="accent1">
                    <a:lumMod val="75000"/>
                  </a:schemeClr>
                </a:solidFill>
                <a:latin typeface="Times New Roman" panose="02020603050405020304" pitchFamily="18" charset="0"/>
                <a:cs typeface="Times New Roman" panose="02020603050405020304" pitchFamily="18" charset="0"/>
              </a:rPr>
              <a:t>4.</a:t>
            </a:r>
            <a:r>
              <a:rPr lang="sr-Latn-RS" altLang="en-US" sz="3200" b="1" dirty="0">
                <a:solidFill>
                  <a:schemeClr val="accent1">
                    <a:lumMod val="75000"/>
                  </a:schemeClr>
                </a:solidFill>
                <a:latin typeface="Times New Roman" panose="02020603050405020304" pitchFamily="18" charset="0"/>
                <a:cs typeface="Times New Roman" panose="02020603050405020304" pitchFamily="18" charset="0"/>
              </a:rPr>
              <a:t/>
            </a:r>
            <a:br>
              <a:rPr lang="sr-Latn-RS" altLang="en-US" sz="3200" b="1" dirty="0">
                <a:solidFill>
                  <a:schemeClr val="accent1">
                    <a:lumMod val="75000"/>
                  </a:schemeClr>
                </a:solidFill>
                <a:latin typeface="Times New Roman" panose="02020603050405020304" pitchFamily="18" charset="0"/>
                <a:cs typeface="Times New Roman" panose="02020603050405020304" pitchFamily="18" charset="0"/>
              </a:rPr>
            </a:br>
            <a:r>
              <a:rPr lang="en-GB" altLang="en-US" sz="3200" b="1" dirty="0" err="1">
                <a:solidFill>
                  <a:schemeClr val="accent1">
                    <a:lumMod val="75000"/>
                  </a:schemeClr>
                </a:solidFill>
                <a:latin typeface="Times New Roman" panose="02020603050405020304" pitchFamily="18" charset="0"/>
                <a:cs typeface="Times New Roman" panose="02020603050405020304" pitchFamily="18" charset="0"/>
              </a:rPr>
              <a:t>Измене</a:t>
            </a:r>
            <a:r>
              <a:rPr lang="en-GB" altLang="en-US" sz="3200" b="1" dirty="0">
                <a:solidFill>
                  <a:schemeClr val="accent1">
                    <a:lumMod val="75000"/>
                  </a:schemeClr>
                </a:solidFill>
                <a:latin typeface="Times New Roman" panose="02020603050405020304" pitchFamily="18" charset="0"/>
                <a:cs typeface="Times New Roman" panose="02020603050405020304" pitchFamily="18" charset="0"/>
              </a:rPr>
              <a:t> у односу на </a:t>
            </a:r>
            <a:r>
              <a:rPr lang="en-GB" altLang="en-US" sz="3200" b="1" dirty="0" err="1">
                <a:solidFill>
                  <a:schemeClr val="accent1">
                    <a:lumMod val="75000"/>
                  </a:schemeClr>
                </a:solidFill>
                <a:latin typeface="Times New Roman" panose="02020603050405020304" pitchFamily="18" charset="0"/>
                <a:cs typeface="Times New Roman" panose="02020603050405020304" pitchFamily="18" charset="0"/>
              </a:rPr>
              <a:t>мере</a:t>
            </a:r>
            <a:r>
              <a:rPr lang="en-GB" altLang="en-US" sz="3200" b="1"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3200" b="1" dirty="0" err="1">
                <a:solidFill>
                  <a:schemeClr val="accent1">
                    <a:lumMod val="75000"/>
                  </a:schemeClr>
                </a:solidFill>
                <a:latin typeface="Times New Roman" panose="02020603050405020304" pitchFamily="18" charset="0"/>
                <a:cs typeface="Times New Roman" panose="02020603050405020304" pitchFamily="18" charset="0"/>
              </a:rPr>
              <a:t>обезбеђења</a:t>
            </a:r>
            <a:r>
              <a:rPr lang="sr-Cyrl-RS" altLang="en-US" sz="3200" b="1" dirty="0">
                <a:solidFill>
                  <a:schemeClr val="accent1">
                    <a:lumMod val="75000"/>
                  </a:schemeClr>
                </a:solidFill>
                <a:latin typeface="Times New Roman" panose="02020603050405020304" pitchFamily="18" charset="0"/>
                <a:cs typeface="Times New Roman" panose="02020603050405020304" pitchFamily="18" charset="0"/>
              </a:rPr>
              <a:t/>
            </a:r>
            <a:br>
              <a:rPr lang="sr-Cyrl-RS" altLang="en-US" sz="3200" b="1" dirty="0">
                <a:solidFill>
                  <a:schemeClr val="accent1">
                    <a:lumMod val="75000"/>
                  </a:schemeClr>
                </a:solidFill>
                <a:latin typeface="Times New Roman" panose="02020603050405020304" pitchFamily="18" charset="0"/>
                <a:cs typeface="Times New Roman" panose="02020603050405020304" pitchFamily="18" charset="0"/>
              </a:rPr>
            </a:br>
            <a:r>
              <a:rPr lang="en-GB" altLang="en-US" sz="3200" b="1" dirty="0">
                <a:solidFill>
                  <a:schemeClr val="accent1">
                    <a:lumMod val="75000"/>
                  </a:schemeClr>
                </a:solidFill>
                <a:latin typeface="Times New Roman" panose="02020603050405020304" pitchFamily="18" charset="0"/>
                <a:cs typeface="Times New Roman" panose="02020603050405020304" pitchFamily="18" charset="0"/>
              </a:rPr>
              <a:t> и мораторијум</a:t>
            </a:r>
            <a:br>
              <a:rPr lang="en-GB" altLang="en-US" sz="3200" b="1" dirty="0">
                <a:solidFill>
                  <a:schemeClr val="accent1">
                    <a:lumMod val="75000"/>
                  </a:schemeClr>
                </a:solidFill>
                <a:latin typeface="Times New Roman" panose="02020603050405020304" pitchFamily="18" charset="0"/>
                <a:cs typeface="Times New Roman" panose="02020603050405020304" pitchFamily="18" charset="0"/>
              </a:rPr>
            </a:br>
            <a:r>
              <a:rPr lang="en-GB" altLang="en-US" sz="3200" b="1" dirty="0">
                <a:solidFill>
                  <a:schemeClr val="accent1">
                    <a:lumMod val="75000"/>
                  </a:schemeClr>
                </a:solidFill>
                <a:latin typeface="Times New Roman" panose="02020603050405020304" pitchFamily="18" charset="0"/>
                <a:cs typeface="Times New Roman" panose="02020603050405020304" pitchFamily="18" charset="0"/>
              </a:rPr>
              <a:t>(члан 62, чл. 63, чл. 93. а), чл. 93. б), чл. 93. в) и чл. 93. г), чл. 133. а ) став 3. и 4.)</a:t>
            </a:r>
            <a:endParaRPr lang="en-US" altLang="en-US" sz="3200" b="1" dirty="0">
              <a:solidFill>
                <a:schemeClr val="accent1">
                  <a:lumMod val="75000"/>
                </a:schemeClr>
              </a:solidFill>
              <a:latin typeface="Times New Roman" panose="02020603050405020304" pitchFamily="18" charset="0"/>
              <a:cs typeface="Times New Roman" panose="02020603050405020304" pitchFamily="18" charset="0"/>
            </a:endParaRPr>
          </a:p>
        </p:txBody>
      </p:sp>
    </p:spTree>
  </p:cSld>
  <p:clrMapOvr>
    <a:masterClrMapping/>
  </p:clrMapOvr>
  <p:transition spd="slow">
    <p:wip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3"/>
          <p:cNvSpPr>
            <a:spLocks noGrp="1" noChangeArrowheads="1"/>
          </p:cNvSpPr>
          <p:nvPr>
            <p:ph type="body" idx="1"/>
          </p:nvPr>
        </p:nvSpPr>
        <p:spPr>
          <a:xfrm>
            <a:off x="615950" y="501650"/>
            <a:ext cx="8229600" cy="5516563"/>
          </a:xfrm>
        </p:spPr>
        <p:txBody>
          <a:bodyPr/>
          <a:lstStyle/>
          <a:p>
            <a:pPr algn="just">
              <a:lnSpc>
                <a:spcPct val="90000"/>
              </a:lnSpc>
            </a:pPr>
            <a:r>
              <a:rPr lang="en-GB" altLang="en-US" sz="2400" b="1" smtClean="0">
                <a:solidFill>
                  <a:srgbClr val="1482AC"/>
                </a:solidFill>
                <a:latin typeface="Times New Roman" pitchFamily="18" charset="0"/>
                <a:cs typeface="Times New Roman" pitchFamily="18" charset="0"/>
              </a:rPr>
              <a:t>Члан 62.Закона о стечају -</a:t>
            </a:r>
            <a:r>
              <a:rPr lang="en-GB" altLang="en-US" sz="2400" smtClean="0">
                <a:solidFill>
                  <a:srgbClr val="1482AC"/>
                </a:solidFill>
                <a:latin typeface="Times New Roman" pitchFamily="18" charset="0"/>
                <a:cs typeface="Times New Roman" pitchFamily="18" charset="0"/>
              </a:rPr>
              <a:t> остало исто решење да мере одређује било стечајни судија по службеној дужности или пак на захтев подносиоца предлога за покретање поступка стечаја. </a:t>
            </a:r>
          </a:p>
          <a:p>
            <a:pPr algn="just">
              <a:lnSpc>
                <a:spcPct val="90000"/>
              </a:lnSpc>
            </a:pPr>
            <a:r>
              <a:rPr lang="en-GB" altLang="en-US" sz="2400" smtClean="0">
                <a:solidFill>
                  <a:srgbClr val="1482AC"/>
                </a:solidFill>
                <a:latin typeface="Times New Roman" pitchFamily="18" charset="0"/>
                <a:cs typeface="Times New Roman" pitchFamily="18" charset="0"/>
              </a:rPr>
              <a:t>О предложеним мерама одлучује решењем о покретању претходног стечајног поступка и да се мере одређују ради спречавања промене имовинског положаја стечајног дужника или пак, спречавања уништавања пословне документације, што је сврха одређивања мера која је остала непромењена.</a:t>
            </a:r>
          </a:p>
          <a:p>
            <a:pPr algn="just">
              <a:lnSpc>
                <a:spcPct val="90000"/>
              </a:lnSpc>
            </a:pPr>
            <a:r>
              <a:rPr lang="en-GB" altLang="en-US" sz="2400" smtClean="0">
                <a:solidFill>
                  <a:srgbClr val="1482AC"/>
                </a:solidFill>
                <a:latin typeface="Times New Roman" pitchFamily="18" charset="0"/>
                <a:cs typeface="Times New Roman" pitchFamily="18" charset="0"/>
              </a:rPr>
              <a:t> Мере се и даље одређују под истим условима као и у претходном закону, а то је ако постоји опасност да ће стечајни дужник отуђити имовину, односно уништити документацију до отварања стечајног поступка.</a:t>
            </a:r>
            <a:endParaRPr lang="en-US" altLang="en-US" sz="2400" smtClean="0">
              <a:solidFill>
                <a:srgbClr val="1482AC"/>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674688" y="655638"/>
            <a:ext cx="8229600" cy="5516562"/>
          </a:xfrm>
        </p:spPr>
        <p:txBody>
          <a:bodyPr>
            <a:normAutofit/>
          </a:bodyPr>
          <a:lstStyle/>
          <a:p>
            <a:pPr algn="just">
              <a:lnSpc>
                <a:spcPct val="90000"/>
              </a:lnSpc>
            </a:pPr>
            <a:r>
              <a:rPr lang="en-GB" altLang="en-US" sz="2400" smtClean="0">
                <a:solidFill>
                  <a:srgbClr val="1482AC"/>
                </a:solidFill>
                <a:latin typeface="Times New Roman" pitchFamily="18" charset="0"/>
                <a:cs typeface="Times New Roman" pitchFamily="18" charset="0"/>
              </a:rPr>
              <a:t>Остала је непромењена мера из:</a:t>
            </a:r>
          </a:p>
          <a:p>
            <a:pPr algn="just">
              <a:lnSpc>
                <a:spcPct val="90000"/>
              </a:lnSpc>
              <a:buFont typeface="Wingdings 3" pitchFamily="18" charset="2"/>
              <a:buNone/>
            </a:pPr>
            <a:r>
              <a:rPr lang="en-US" altLang="en-US" sz="2400" smtClean="0">
                <a:solidFill>
                  <a:srgbClr val="1482AC"/>
                </a:solidFill>
                <a:latin typeface="Times New Roman" pitchFamily="18" charset="0"/>
                <a:cs typeface="Times New Roman" pitchFamily="18" charset="0"/>
              </a:rPr>
              <a:t>     </a:t>
            </a:r>
            <a:r>
              <a:rPr lang="en-GB" altLang="en-US" sz="2400" smtClean="0">
                <a:solidFill>
                  <a:srgbClr val="1482AC"/>
                </a:solidFill>
                <a:latin typeface="Times New Roman" pitchFamily="18" charset="0"/>
                <a:cs typeface="Times New Roman" pitchFamily="18" charset="0"/>
              </a:rPr>
              <a:t>- </a:t>
            </a:r>
            <a:r>
              <a:rPr lang="en-GB" altLang="en-US" sz="2400" b="1" smtClean="0">
                <a:solidFill>
                  <a:srgbClr val="1482AC"/>
                </a:solidFill>
                <a:latin typeface="Times New Roman" pitchFamily="18" charset="0"/>
                <a:cs typeface="Times New Roman" pitchFamily="18" charset="0"/>
              </a:rPr>
              <a:t>члана 62. став 1. тачка 1:</a:t>
            </a:r>
            <a:r>
              <a:rPr lang="en-GB" altLang="en-US" sz="2400" smtClean="0">
                <a:solidFill>
                  <a:srgbClr val="1482AC"/>
                </a:solidFill>
                <a:latin typeface="Times New Roman" pitchFamily="18" charset="0"/>
                <a:cs typeface="Times New Roman" pitchFamily="18" charset="0"/>
              </a:rPr>
              <a:t> именовање привременог стечајног управника који преузима сва или део овлашћења стечајног дужника,</a:t>
            </a:r>
          </a:p>
          <a:p>
            <a:pPr algn="just">
              <a:lnSpc>
                <a:spcPct val="90000"/>
              </a:lnSpc>
              <a:buFont typeface="Wingdings 3" pitchFamily="18" charset="2"/>
              <a:buNone/>
            </a:pPr>
            <a:r>
              <a:rPr lang="en-US" altLang="en-US" sz="2400" smtClean="0">
                <a:solidFill>
                  <a:srgbClr val="1482AC"/>
                </a:solidFill>
                <a:latin typeface="Times New Roman" pitchFamily="18" charset="0"/>
                <a:cs typeface="Times New Roman" pitchFamily="18" charset="0"/>
              </a:rPr>
              <a:t>     </a:t>
            </a:r>
            <a:r>
              <a:rPr lang="en-GB" altLang="en-US" sz="2400" smtClean="0">
                <a:solidFill>
                  <a:srgbClr val="1482AC"/>
                </a:solidFill>
                <a:latin typeface="Times New Roman" pitchFamily="18" charset="0"/>
                <a:cs typeface="Times New Roman" pitchFamily="18" charset="0"/>
              </a:rPr>
              <a:t>- </a:t>
            </a:r>
            <a:r>
              <a:rPr lang="en-GB" altLang="en-US" sz="2400" b="1" smtClean="0">
                <a:solidFill>
                  <a:srgbClr val="1482AC"/>
                </a:solidFill>
                <a:latin typeface="Times New Roman" pitchFamily="18" charset="0"/>
                <a:cs typeface="Times New Roman" pitchFamily="18" charset="0"/>
              </a:rPr>
              <a:t>члана 62. став 2. тачка 4:</a:t>
            </a:r>
            <a:r>
              <a:rPr lang="en-GB" altLang="en-US" sz="2400" smtClean="0">
                <a:solidFill>
                  <a:srgbClr val="1482AC"/>
                </a:solidFill>
                <a:latin typeface="Times New Roman" pitchFamily="18" charset="0"/>
                <a:cs typeface="Times New Roman" pitchFamily="18" charset="0"/>
              </a:rPr>
              <a:t> забрана или привремено одлагање спровођења извршења према стечајном дужнику укључујући и забрану или привремено одлагање које се односи на остваривање права разлучних и заложних поверилаца. </a:t>
            </a:r>
            <a:endParaRPr lang="en-GB" altLang="en-US" sz="2400" b="1" smtClean="0">
              <a:solidFill>
                <a:srgbClr val="1482AC"/>
              </a:solidFill>
              <a:latin typeface="Times New Roman" pitchFamily="18" charset="0"/>
              <a:cs typeface="Times New Roman" pitchFamily="18" charset="0"/>
            </a:endParaRPr>
          </a:p>
          <a:p>
            <a:pPr algn="just">
              <a:lnSpc>
                <a:spcPct val="90000"/>
              </a:lnSpc>
            </a:pPr>
            <a:r>
              <a:rPr lang="en-GB" altLang="en-US" sz="2400" b="1" smtClean="0">
                <a:solidFill>
                  <a:srgbClr val="1482AC"/>
                </a:solidFill>
                <a:latin typeface="Times New Roman" pitchFamily="18" charset="0"/>
                <a:cs typeface="Times New Roman" pitchFamily="18" charset="0"/>
              </a:rPr>
              <a:t>У тачки 4. члана 62. став 2.</a:t>
            </a:r>
            <a:r>
              <a:rPr lang="en-GB" altLang="en-US" sz="2400" smtClean="0">
                <a:solidFill>
                  <a:srgbClr val="1482AC"/>
                </a:solidFill>
                <a:latin typeface="Times New Roman" pitchFamily="18" charset="0"/>
                <a:cs typeface="Times New Roman" pitchFamily="18" charset="0"/>
              </a:rPr>
              <a:t> Закона о стечају постоји једна измена, а то је да се ова забрана односи и на заложне повериоце.</a:t>
            </a:r>
            <a:endParaRPr lang="en-US" altLang="en-US" sz="2400" smtClean="0">
              <a:solidFill>
                <a:srgbClr val="1482AC"/>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3"/>
          <p:cNvSpPr>
            <a:spLocks noGrp="1" noChangeArrowheads="1"/>
          </p:cNvSpPr>
          <p:nvPr>
            <p:ph type="body" idx="1"/>
          </p:nvPr>
        </p:nvSpPr>
        <p:spPr>
          <a:xfrm>
            <a:off x="484188" y="627063"/>
            <a:ext cx="8229600" cy="5440362"/>
          </a:xfrm>
        </p:spPr>
        <p:txBody>
          <a:bodyPr/>
          <a:lstStyle/>
          <a:p>
            <a:pPr>
              <a:lnSpc>
                <a:spcPct val="90000"/>
              </a:lnSpc>
            </a:pPr>
            <a:r>
              <a:rPr lang="en-GB" altLang="en-US" sz="2400" smtClean="0">
                <a:solidFill>
                  <a:srgbClr val="1482AC"/>
                </a:solidFill>
                <a:latin typeface="Times New Roman" pitchFamily="18" charset="0"/>
                <a:cs typeface="Times New Roman" pitchFamily="18" charset="0"/>
              </a:rPr>
              <a:t>Нове мере које су уведене Изменама и допунама Закона о стечају су: </a:t>
            </a:r>
          </a:p>
          <a:p>
            <a:pPr>
              <a:lnSpc>
                <a:spcPct val="90000"/>
              </a:lnSpc>
            </a:pPr>
            <a:r>
              <a:rPr lang="en-GB" altLang="en-US" sz="2400" smtClean="0">
                <a:solidFill>
                  <a:srgbClr val="1482AC"/>
                </a:solidFill>
                <a:latin typeface="Times New Roman" pitchFamily="18" charset="0"/>
                <a:cs typeface="Times New Roman" pitchFamily="18" charset="0"/>
              </a:rPr>
              <a:t>Мера из </a:t>
            </a:r>
            <a:r>
              <a:rPr lang="en-GB" altLang="en-US" sz="2400" b="1" smtClean="0">
                <a:solidFill>
                  <a:srgbClr val="1482AC"/>
                </a:solidFill>
                <a:latin typeface="Times New Roman" pitchFamily="18" charset="0"/>
                <a:cs typeface="Times New Roman" pitchFamily="18" charset="0"/>
              </a:rPr>
              <a:t>члана 62. став 2. тачка 2.</a:t>
            </a:r>
            <a:r>
              <a:rPr lang="en-GB" altLang="en-US" sz="2400" smtClean="0">
                <a:solidFill>
                  <a:srgbClr val="1482AC"/>
                </a:solidFill>
                <a:latin typeface="Times New Roman" pitchFamily="18" charset="0"/>
                <a:cs typeface="Times New Roman" pitchFamily="18" charset="0"/>
              </a:rPr>
              <a:t> која гласи: </a:t>
            </a:r>
          </a:p>
          <a:p>
            <a:pPr algn="just">
              <a:lnSpc>
                <a:spcPct val="90000"/>
              </a:lnSpc>
            </a:pPr>
            <a:r>
              <a:rPr lang="en-GB" altLang="en-US" sz="2400" smtClean="0">
                <a:solidFill>
                  <a:srgbClr val="1482AC"/>
                </a:solidFill>
                <a:latin typeface="Times New Roman" pitchFamily="18" charset="0"/>
                <a:cs typeface="Times New Roman" pitchFamily="18" charset="0"/>
              </a:rPr>
              <a:t>-</a:t>
            </a:r>
            <a:r>
              <a:rPr lang="en-US" altLang="en-US" sz="2400" smtClean="0">
                <a:solidFill>
                  <a:srgbClr val="1482AC"/>
                </a:solidFill>
                <a:latin typeface="Times New Roman" pitchFamily="18" charset="0"/>
                <a:cs typeface="Times New Roman" pitchFamily="18" charset="0"/>
              </a:rPr>
              <a:t> </a:t>
            </a:r>
            <a:r>
              <a:rPr lang="en-GB" altLang="en-US" sz="2400" smtClean="0">
                <a:solidFill>
                  <a:srgbClr val="1482AC"/>
                </a:solidFill>
                <a:latin typeface="Times New Roman" pitchFamily="18" charset="0"/>
                <a:cs typeface="Times New Roman" pitchFamily="18" charset="0"/>
              </a:rPr>
              <a:t>Забрана плаћања са рачуна стечајног дужника без сагласности стечајног судије или привременог стечајног управника, ако у тренутку доношења решења из става 1. овог члана рачуни стечајног дужника нису блокирани ради извршења основа и налога за принудну наплату код организације која спроводи поступак принудне наплате;</a:t>
            </a:r>
          </a:p>
          <a:p>
            <a:pPr>
              <a:lnSpc>
                <a:spcPct val="90000"/>
              </a:lnSpc>
            </a:pPr>
            <a:r>
              <a:rPr lang="en-GB" altLang="en-US" sz="2400" smtClean="0">
                <a:solidFill>
                  <a:srgbClr val="1482AC"/>
                </a:solidFill>
                <a:latin typeface="Times New Roman" pitchFamily="18" charset="0"/>
                <a:cs typeface="Times New Roman" pitchFamily="18" charset="0"/>
              </a:rPr>
              <a:t>Мера из </a:t>
            </a:r>
            <a:r>
              <a:rPr lang="en-GB" altLang="en-US" sz="2400" b="1" smtClean="0">
                <a:solidFill>
                  <a:srgbClr val="1482AC"/>
                </a:solidFill>
                <a:latin typeface="Times New Roman" pitchFamily="18" charset="0"/>
                <a:cs typeface="Times New Roman" pitchFamily="18" charset="0"/>
              </a:rPr>
              <a:t>члана 62. став 2. тачка 3.</a:t>
            </a:r>
            <a:r>
              <a:rPr lang="en-GB" altLang="en-US" sz="2400" smtClean="0">
                <a:solidFill>
                  <a:srgbClr val="1482AC"/>
                </a:solidFill>
                <a:latin typeface="Times New Roman" pitchFamily="18" charset="0"/>
                <a:cs typeface="Times New Roman" pitchFamily="18" charset="0"/>
              </a:rPr>
              <a:t> која гласи: </a:t>
            </a:r>
          </a:p>
          <a:p>
            <a:pPr algn="just">
              <a:lnSpc>
                <a:spcPct val="90000"/>
              </a:lnSpc>
            </a:pPr>
            <a:r>
              <a:rPr lang="en-GB" altLang="en-US" sz="2400" smtClean="0">
                <a:solidFill>
                  <a:srgbClr val="1482AC"/>
                </a:solidFill>
                <a:latin typeface="Times New Roman" pitchFamily="18" charset="0"/>
                <a:cs typeface="Times New Roman" pitchFamily="18" charset="0"/>
              </a:rPr>
              <a:t>-</a:t>
            </a:r>
            <a:r>
              <a:rPr lang="en-US" altLang="en-US" sz="2400" smtClean="0">
                <a:solidFill>
                  <a:srgbClr val="1482AC"/>
                </a:solidFill>
                <a:latin typeface="Times New Roman" pitchFamily="18" charset="0"/>
                <a:cs typeface="Times New Roman" pitchFamily="18" charset="0"/>
              </a:rPr>
              <a:t> </a:t>
            </a:r>
            <a:r>
              <a:rPr lang="en-GB" altLang="en-US" sz="2400" smtClean="0">
                <a:solidFill>
                  <a:srgbClr val="1482AC"/>
                </a:solidFill>
                <a:latin typeface="Times New Roman" pitchFamily="18" charset="0"/>
                <a:cs typeface="Times New Roman" pitchFamily="18" charset="0"/>
              </a:rPr>
              <a:t>Забрана располагања имовином стечајног дужника или одређивање да стечајни дужник  може располагати својом имовином само уз претходно прибављену сагласност стечајног судије или привременог стечајног управника.</a:t>
            </a:r>
            <a:endParaRPr lang="en-US" altLang="en-US" sz="2400" smtClean="0">
              <a:solidFill>
                <a:srgbClr val="1482AC"/>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3"/>
          <p:cNvSpPr>
            <a:spLocks noGrp="1" noChangeArrowheads="1"/>
          </p:cNvSpPr>
          <p:nvPr>
            <p:ph type="body" idx="1"/>
          </p:nvPr>
        </p:nvSpPr>
        <p:spPr>
          <a:xfrm>
            <a:off x="793750" y="819150"/>
            <a:ext cx="8229600" cy="5592763"/>
          </a:xfrm>
        </p:spPr>
        <p:txBody>
          <a:bodyPr/>
          <a:lstStyle/>
          <a:p>
            <a:pPr algn="just">
              <a:lnSpc>
                <a:spcPct val="90000"/>
              </a:lnSpc>
            </a:pPr>
            <a:r>
              <a:rPr lang="en-GB" altLang="en-US" sz="2400" smtClean="0">
                <a:solidFill>
                  <a:srgbClr val="1482AC"/>
                </a:solidFill>
                <a:latin typeface="Times New Roman" pitchFamily="18" charset="0"/>
                <a:cs typeface="Times New Roman" pitchFamily="18" charset="0"/>
              </a:rPr>
              <a:t>Mера из </a:t>
            </a:r>
            <a:r>
              <a:rPr lang="en-GB" altLang="en-US" sz="2400" b="1" smtClean="0">
                <a:solidFill>
                  <a:srgbClr val="1482AC"/>
                </a:solidFill>
                <a:latin typeface="Times New Roman" pitchFamily="18" charset="0"/>
                <a:cs typeface="Times New Roman" pitchFamily="18" charset="0"/>
              </a:rPr>
              <a:t>члана 62. став 2. тачка 4.</a:t>
            </a:r>
            <a:r>
              <a:rPr lang="en-GB" altLang="en-US" sz="2400" smtClean="0">
                <a:solidFill>
                  <a:srgbClr val="1482AC"/>
                </a:solidFill>
                <a:latin typeface="Times New Roman" pitchFamily="18" charset="0"/>
                <a:cs typeface="Times New Roman" pitchFamily="18" charset="0"/>
              </a:rPr>
              <a:t> Закона о стечају (забрана или привремено одлагање спровођења извршења према стечајном дужнику која укључује и забрану или привремено одлагање које се односи на остваривање права разлучних и заложних поверилаца) може се одредити само уз меру из </a:t>
            </a:r>
            <a:r>
              <a:rPr lang="en-GB" altLang="en-US" sz="2400" b="1" smtClean="0">
                <a:solidFill>
                  <a:srgbClr val="1482AC"/>
                </a:solidFill>
                <a:latin typeface="Times New Roman" pitchFamily="18" charset="0"/>
                <a:cs typeface="Times New Roman" pitchFamily="18" charset="0"/>
              </a:rPr>
              <a:t>става 2. тачка 2. члана 62.</a:t>
            </a:r>
            <a:r>
              <a:rPr lang="en-GB" altLang="en-US" sz="2400" smtClean="0">
                <a:solidFill>
                  <a:srgbClr val="1482AC"/>
                </a:solidFill>
                <a:latin typeface="Times New Roman" pitchFamily="18" charset="0"/>
                <a:cs typeface="Times New Roman" pitchFamily="18" charset="0"/>
              </a:rPr>
              <a:t> Закона о стечају</a:t>
            </a:r>
            <a:r>
              <a:rPr lang="en-US" altLang="en-US" sz="2400" smtClean="0">
                <a:solidFill>
                  <a:srgbClr val="1482AC"/>
                </a:solidFill>
                <a:latin typeface="Times New Roman" pitchFamily="18" charset="0"/>
                <a:cs typeface="Times New Roman" pitchFamily="18" charset="0"/>
              </a:rPr>
              <a:t> и меру из члана 62. став 3. Закона о стечају.</a:t>
            </a:r>
            <a:endParaRPr lang="en-US" altLang="en-US" sz="2400" b="1" smtClean="0">
              <a:solidFill>
                <a:srgbClr val="1482AC"/>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781050" y="568325"/>
            <a:ext cx="8229600" cy="5592763"/>
          </a:xfrm>
        </p:spPr>
        <p:txBody>
          <a:bodyPr>
            <a:normAutofit/>
          </a:bodyPr>
          <a:lstStyle/>
          <a:p>
            <a:pPr algn="just">
              <a:lnSpc>
                <a:spcPct val="80000"/>
              </a:lnSpc>
            </a:pPr>
            <a:endParaRPr lang="en-US" altLang="en-US" sz="2400" smtClean="0">
              <a:solidFill>
                <a:srgbClr val="1482AC"/>
              </a:solidFill>
              <a:latin typeface="Times New Roman" pitchFamily="18" charset="0"/>
              <a:cs typeface="Times New Roman" pitchFamily="18" charset="0"/>
            </a:endParaRPr>
          </a:p>
          <a:p>
            <a:pPr algn="just">
              <a:lnSpc>
                <a:spcPct val="80000"/>
              </a:lnSpc>
            </a:pPr>
            <a:r>
              <a:rPr lang="en-GB" altLang="en-US" sz="2400" smtClean="0">
                <a:solidFill>
                  <a:srgbClr val="1482AC"/>
                </a:solidFill>
                <a:latin typeface="Times New Roman" pitchFamily="18" charset="0"/>
                <a:cs typeface="Times New Roman" pitchFamily="18" charset="0"/>
              </a:rPr>
              <a:t>Mера обезбеђења из </a:t>
            </a:r>
            <a:r>
              <a:rPr lang="en-GB" altLang="en-US" sz="2400" b="1" smtClean="0">
                <a:solidFill>
                  <a:srgbClr val="1482AC"/>
                </a:solidFill>
                <a:latin typeface="Times New Roman" pitchFamily="18" charset="0"/>
                <a:cs typeface="Times New Roman" pitchFamily="18" charset="0"/>
              </a:rPr>
              <a:t>члана 62. став 3.</a:t>
            </a:r>
            <a:r>
              <a:rPr lang="en-GB" altLang="en-US" sz="2400" smtClean="0">
                <a:solidFill>
                  <a:srgbClr val="1482AC"/>
                </a:solidFill>
                <a:latin typeface="Times New Roman" pitchFamily="18" charset="0"/>
                <a:cs typeface="Times New Roman" pitchFamily="18" charset="0"/>
              </a:rPr>
              <a:t> Закона о стечају:</a:t>
            </a:r>
            <a:endParaRPr lang="en-US" altLang="en-US" sz="2400" smtClean="0">
              <a:solidFill>
                <a:srgbClr val="1482AC"/>
              </a:solidFill>
              <a:latin typeface="Times New Roman" pitchFamily="18" charset="0"/>
              <a:cs typeface="Times New Roman" pitchFamily="18" charset="0"/>
            </a:endParaRPr>
          </a:p>
          <a:p>
            <a:pPr algn="just">
              <a:lnSpc>
                <a:spcPct val="80000"/>
              </a:lnSpc>
            </a:pPr>
            <a:endParaRPr lang="en-GB" altLang="en-US" sz="2400" smtClean="0">
              <a:solidFill>
                <a:srgbClr val="1482AC"/>
              </a:solidFill>
              <a:latin typeface="Times New Roman" pitchFamily="18" charset="0"/>
              <a:cs typeface="Times New Roman" pitchFamily="18" charset="0"/>
            </a:endParaRPr>
          </a:p>
          <a:p>
            <a:pPr algn="just">
              <a:lnSpc>
                <a:spcPct val="80000"/>
              </a:lnSpc>
              <a:buFont typeface="Wingdings 3" pitchFamily="18" charset="2"/>
              <a:buNone/>
            </a:pPr>
            <a:r>
              <a:rPr lang="en-US" altLang="en-US" sz="2400" smtClean="0">
                <a:solidFill>
                  <a:srgbClr val="1482AC"/>
                </a:solidFill>
                <a:latin typeface="Times New Roman" pitchFamily="18" charset="0"/>
                <a:cs typeface="Times New Roman" pitchFamily="18" charset="0"/>
              </a:rPr>
              <a:t>     </a:t>
            </a:r>
            <a:r>
              <a:rPr lang="en-GB" altLang="en-US" sz="2400" smtClean="0">
                <a:solidFill>
                  <a:srgbClr val="1482AC"/>
                </a:solidFill>
                <a:latin typeface="Times New Roman" pitchFamily="18" charset="0"/>
                <a:cs typeface="Times New Roman" pitchFamily="18" charset="0"/>
              </a:rPr>
              <a:t>-Уколико су </a:t>
            </a:r>
            <a:r>
              <a:rPr lang="en-GB" altLang="en-US" sz="2400" b="1" smtClean="0">
                <a:solidFill>
                  <a:srgbClr val="1482AC"/>
                </a:solidFill>
                <a:latin typeface="Times New Roman" pitchFamily="18" charset="0"/>
                <a:cs typeface="Times New Roman" pitchFamily="18" charset="0"/>
              </a:rPr>
              <a:t>рачуни стечајног дужника блокирани</a:t>
            </a:r>
            <a:r>
              <a:rPr lang="en-GB" altLang="en-US" sz="2400" smtClean="0">
                <a:solidFill>
                  <a:srgbClr val="1482AC"/>
                </a:solidFill>
                <a:latin typeface="Times New Roman" pitchFamily="18" charset="0"/>
                <a:cs typeface="Times New Roman" pitchFamily="18" charset="0"/>
              </a:rPr>
              <a:t> у тренутку доношења решења о одређивању мера обезбеђења, стечајни судија може одредити да су плаћања са рачуна дозвољена само уз сагласност стечајног судије или привременог стечајног управника, </a:t>
            </a:r>
            <a:endParaRPr lang="en-US" altLang="en-US" sz="2400" smtClean="0">
              <a:solidFill>
                <a:srgbClr val="1482AC"/>
              </a:solidFill>
              <a:latin typeface="Times New Roman" pitchFamily="18" charset="0"/>
              <a:cs typeface="Times New Roman" pitchFamily="18" charset="0"/>
            </a:endParaRPr>
          </a:p>
          <a:p>
            <a:pPr algn="just">
              <a:lnSpc>
                <a:spcPct val="80000"/>
              </a:lnSpc>
            </a:pPr>
            <a:endParaRPr lang="en-GB" altLang="en-US" sz="2400" smtClean="0">
              <a:solidFill>
                <a:srgbClr val="1482AC"/>
              </a:solidFill>
              <a:latin typeface="Times New Roman" pitchFamily="18" charset="0"/>
              <a:cs typeface="Times New Roman" pitchFamily="18" charset="0"/>
            </a:endParaRPr>
          </a:p>
          <a:p>
            <a:pPr algn="just">
              <a:lnSpc>
                <a:spcPct val="80000"/>
              </a:lnSpc>
              <a:buFont typeface="Wingdings 3" pitchFamily="18" charset="2"/>
              <a:buNone/>
            </a:pPr>
            <a:r>
              <a:rPr lang="en-US" altLang="en-US" sz="2400" smtClean="0">
                <a:solidFill>
                  <a:srgbClr val="1482AC"/>
                </a:solidFill>
                <a:latin typeface="Times New Roman" pitchFamily="18" charset="0"/>
                <a:cs typeface="Times New Roman" pitchFamily="18" charset="0"/>
              </a:rPr>
              <a:t>     </a:t>
            </a:r>
            <a:r>
              <a:rPr lang="en-GB" altLang="en-US" sz="2400" smtClean="0">
                <a:solidFill>
                  <a:srgbClr val="1482AC"/>
                </a:solidFill>
                <a:latin typeface="Times New Roman" pitchFamily="18" charset="0"/>
                <a:cs typeface="Times New Roman" pitchFamily="18" charset="0"/>
              </a:rPr>
              <a:t>-уз меру из члана 62. став 3. Закона о стечају, </a:t>
            </a:r>
            <a:r>
              <a:rPr lang="en-GB" altLang="en-US" sz="2400" b="1" smtClean="0">
                <a:solidFill>
                  <a:srgbClr val="1482AC"/>
                </a:solidFill>
                <a:latin typeface="Times New Roman" pitchFamily="18" charset="0"/>
                <a:cs typeface="Times New Roman" pitchFamily="18" charset="0"/>
              </a:rPr>
              <a:t>може се одредити и мера из става 2. тачка 4.</a:t>
            </a:r>
            <a:r>
              <a:rPr lang="en-GB" altLang="en-US" sz="2400" smtClean="0">
                <a:solidFill>
                  <a:srgbClr val="1482AC"/>
                </a:solidFill>
                <a:latin typeface="Times New Roman" pitchFamily="18" charset="0"/>
                <a:cs typeface="Times New Roman" pitchFamily="18" charset="0"/>
              </a:rPr>
              <a:t> (забрана или привремено одлагање спровођења извршења према стечајном дужнику укључујући и забрану или привремено одлагање које се односи на остваривање права разлучних и заложних поверилаца).</a:t>
            </a:r>
            <a:endParaRPr lang="en-US" altLang="en-US" sz="2400" smtClean="0">
              <a:solidFill>
                <a:srgbClr val="1482AC"/>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969963" y="996950"/>
            <a:ext cx="8472487" cy="3810000"/>
          </a:xfrm>
          <a:extLst>
            <a:ext uri="{909E8E84-426E-40DD-AFC4-6F175D3DCCD1}"/>
            <a:ext uri="{91240B29-F687-4F45-9708-019B960494DF}"/>
            <a:ext uri="{AF507438-7753-43E0-B8FC-AC1667EBCBE1}"/>
          </a:extLst>
        </p:spPr>
        <p:txBody>
          <a:bodyPr rtlCol="0"/>
          <a:lstStyle/>
          <a:p>
            <a:pPr algn="ctr" fontAlgn="auto">
              <a:spcAft>
                <a:spcPts val="0"/>
              </a:spcAft>
              <a:defRPr/>
            </a:pPr>
            <a:r>
              <a:rPr lang="sr-Latn-RS" altLang="en-US" sz="4000" b="1" dirty="0">
                <a:solidFill>
                  <a:schemeClr val="accent1">
                    <a:lumMod val="75000"/>
                  </a:schemeClr>
                </a:solidFill>
                <a:latin typeface="Times New Roman" panose="02020603050405020304" pitchFamily="18" charset="0"/>
                <a:cs typeface="Times New Roman" panose="02020603050405020304" pitchFamily="18" charset="0"/>
              </a:rPr>
              <a:t>1.</a:t>
            </a:r>
            <a:r>
              <a:rPr lang="sr-Latn-RS" altLang="en-US" sz="3200" b="1" dirty="0">
                <a:solidFill>
                  <a:schemeClr val="accent1">
                    <a:lumMod val="75000"/>
                  </a:schemeClr>
                </a:solidFill>
                <a:latin typeface="Times New Roman" panose="02020603050405020304" pitchFamily="18" charset="0"/>
                <a:cs typeface="Times New Roman" panose="02020603050405020304" pitchFamily="18" charset="0"/>
              </a:rPr>
              <a:t/>
            </a:r>
            <a:br>
              <a:rPr lang="sr-Latn-RS" altLang="en-US" sz="3200" b="1" dirty="0">
                <a:solidFill>
                  <a:schemeClr val="accent1">
                    <a:lumMod val="75000"/>
                  </a:schemeClr>
                </a:solidFill>
                <a:latin typeface="Times New Roman" panose="02020603050405020304" pitchFamily="18" charset="0"/>
                <a:cs typeface="Times New Roman" panose="02020603050405020304" pitchFamily="18" charset="0"/>
              </a:rPr>
            </a:br>
            <a:r>
              <a:rPr lang="en-GB" altLang="en-US" sz="3200" b="1" dirty="0" err="1">
                <a:solidFill>
                  <a:schemeClr val="accent1">
                    <a:lumMod val="75000"/>
                  </a:schemeClr>
                </a:solidFill>
                <a:latin typeface="Times New Roman" panose="02020603050405020304" pitchFamily="18" charset="0"/>
                <a:cs typeface="Times New Roman" panose="02020603050405020304" pitchFamily="18" charset="0"/>
              </a:rPr>
              <a:t>Измене</a:t>
            </a:r>
            <a:r>
              <a:rPr lang="en-GB" altLang="en-US" sz="3200" b="1"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3200" b="1" dirty="0" err="1">
                <a:solidFill>
                  <a:schemeClr val="accent1">
                    <a:lumMod val="75000"/>
                  </a:schemeClr>
                </a:solidFill>
                <a:latin typeface="Times New Roman" panose="02020603050405020304" pitchFamily="18" charset="0"/>
                <a:cs typeface="Times New Roman" panose="02020603050405020304" pitchFamily="18" charset="0"/>
              </a:rPr>
              <a:t>које</a:t>
            </a:r>
            <a:r>
              <a:rPr lang="en-GB" altLang="en-US" sz="3200" b="1"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3200" b="1" dirty="0" err="1">
                <a:solidFill>
                  <a:schemeClr val="accent1">
                    <a:lumMod val="75000"/>
                  </a:schemeClr>
                </a:solidFill>
                <a:latin typeface="Times New Roman" panose="02020603050405020304" pitchFamily="18" charset="0"/>
                <a:cs typeface="Times New Roman" panose="02020603050405020304" pitchFamily="18" charset="0"/>
              </a:rPr>
              <a:t>се</a:t>
            </a:r>
            <a:r>
              <a:rPr lang="en-GB" altLang="en-US" sz="3200" b="1"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3200" b="1" dirty="0" err="1">
                <a:solidFill>
                  <a:schemeClr val="accent1">
                    <a:lumMod val="75000"/>
                  </a:schemeClr>
                </a:solidFill>
                <a:latin typeface="Times New Roman" panose="02020603050405020304" pitchFamily="18" charset="0"/>
                <a:cs typeface="Times New Roman" panose="02020603050405020304" pitchFamily="18" charset="0"/>
              </a:rPr>
              <a:t>односе</a:t>
            </a:r>
            <a:r>
              <a:rPr lang="en-GB" altLang="en-US" sz="3200" b="1"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3200" b="1" dirty="0" err="1">
                <a:solidFill>
                  <a:schemeClr val="accent1">
                    <a:lumMod val="75000"/>
                  </a:schemeClr>
                </a:solidFill>
                <a:latin typeface="Times New Roman" panose="02020603050405020304" pitchFamily="18" charset="0"/>
                <a:cs typeface="Times New Roman" panose="02020603050405020304" pitchFamily="18" charset="0"/>
              </a:rPr>
              <a:t>на</a:t>
            </a:r>
            <a:r>
              <a:rPr lang="en-GB" altLang="en-US" sz="3200" b="1"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3200" b="1" dirty="0" err="1">
                <a:solidFill>
                  <a:schemeClr val="accent1">
                    <a:lumMod val="75000"/>
                  </a:schemeClr>
                </a:solidFill>
                <a:latin typeface="Times New Roman" panose="02020603050405020304" pitchFamily="18" charset="0"/>
                <a:cs typeface="Times New Roman" panose="02020603050405020304" pitchFamily="18" charset="0"/>
              </a:rPr>
              <a:t>сагласности</a:t>
            </a:r>
            <a:r>
              <a:rPr lang="en-GB" altLang="en-US" sz="3200" b="1" dirty="0">
                <a:solidFill>
                  <a:schemeClr val="accent1">
                    <a:lumMod val="75000"/>
                  </a:schemeClr>
                </a:solidFill>
                <a:latin typeface="Times New Roman" panose="02020603050405020304" pitchFamily="18" charset="0"/>
                <a:cs typeface="Times New Roman" panose="02020603050405020304" pitchFamily="18" charset="0"/>
              </a:rPr>
              <a:t> разлучних</a:t>
            </a:r>
            <a:r>
              <a:rPr lang="sr-Cyrl-ME" altLang="en-US" sz="3200" b="1" dirty="0">
                <a:solidFill>
                  <a:schemeClr val="accent1">
                    <a:lumMod val="75000"/>
                  </a:schemeClr>
                </a:solidFill>
                <a:latin typeface="Times New Roman" panose="02020603050405020304" pitchFamily="18" charset="0"/>
                <a:cs typeface="Times New Roman" panose="02020603050405020304" pitchFamily="18" charset="0"/>
              </a:rPr>
              <a:t> и</a:t>
            </a:r>
            <a:r>
              <a:rPr lang="en-GB" altLang="en-US" sz="3200" b="1"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3200" b="1" dirty="0" err="1">
                <a:solidFill>
                  <a:schemeClr val="accent1">
                    <a:lumMod val="75000"/>
                  </a:schemeClr>
                </a:solidFill>
                <a:latin typeface="Times New Roman" panose="02020603050405020304" pitchFamily="18" charset="0"/>
                <a:cs typeface="Times New Roman" panose="02020603050405020304" pitchFamily="18" charset="0"/>
              </a:rPr>
              <a:t>заложних</a:t>
            </a:r>
            <a:r>
              <a:rPr lang="en-GB" altLang="en-US" sz="3200" b="1"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3200" b="1" dirty="0" err="1">
                <a:solidFill>
                  <a:schemeClr val="accent1">
                    <a:lumMod val="75000"/>
                  </a:schemeClr>
                </a:solidFill>
                <a:latin typeface="Times New Roman" panose="02020603050405020304" pitchFamily="18" charset="0"/>
                <a:cs typeface="Times New Roman" panose="02020603050405020304" pitchFamily="18" charset="0"/>
              </a:rPr>
              <a:t>поверилаца</a:t>
            </a:r>
            <a:r>
              <a:rPr lang="en-GB" altLang="en-US" sz="3200" b="1" dirty="0">
                <a:solidFill>
                  <a:schemeClr val="accent1">
                    <a:lumMod val="75000"/>
                  </a:schemeClr>
                </a:solidFill>
                <a:latin typeface="Times New Roman" panose="02020603050405020304" pitchFamily="18" charset="0"/>
                <a:cs typeface="Times New Roman" panose="02020603050405020304" pitchFamily="18" charset="0"/>
              </a:rPr>
              <a:t/>
            </a:r>
            <a:br>
              <a:rPr lang="en-GB" altLang="en-US" sz="3200" b="1" dirty="0">
                <a:solidFill>
                  <a:schemeClr val="accent1">
                    <a:lumMod val="75000"/>
                  </a:schemeClr>
                </a:solidFill>
                <a:latin typeface="Times New Roman" panose="02020603050405020304" pitchFamily="18" charset="0"/>
                <a:cs typeface="Times New Roman" panose="02020603050405020304" pitchFamily="18" charset="0"/>
              </a:rPr>
            </a:br>
            <a:r>
              <a:rPr lang="en-GB" altLang="en-US" sz="3200" b="1" dirty="0">
                <a:solidFill>
                  <a:schemeClr val="accent1">
                    <a:lumMod val="75000"/>
                  </a:schemeClr>
                </a:solidFill>
                <a:latin typeface="Times New Roman" panose="02020603050405020304" pitchFamily="18" charset="0"/>
                <a:cs typeface="Times New Roman" panose="02020603050405020304" pitchFamily="18" charset="0"/>
              </a:rPr>
              <a:t>(</a:t>
            </a:r>
            <a:r>
              <a:rPr lang="en-GB" altLang="en-US" sz="3200" b="1" dirty="0" err="1">
                <a:solidFill>
                  <a:schemeClr val="accent1">
                    <a:lumMod val="75000"/>
                  </a:schemeClr>
                </a:solidFill>
                <a:latin typeface="Times New Roman" panose="02020603050405020304" pitchFamily="18" charset="0"/>
                <a:cs typeface="Times New Roman" panose="02020603050405020304" pitchFamily="18" charset="0"/>
              </a:rPr>
              <a:t>члан</a:t>
            </a:r>
            <a:r>
              <a:rPr lang="en-GB" altLang="en-US" sz="3200" b="1" dirty="0">
                <a:solidFill>
                  <a:schemeClr val="accent1">
                    <a:lumMod val="75000"/>
                  </a:schemeClr>
                </a:solidFill>
                <a:latin typeface="Times New Roman" panose="02020603050405020304" pitchFamily="18" charset="0"/>
                <a:cs typeface="Times New Roman" panose="02020603050405020304" pitchFamily="18" charset="0"/>
              </a:rPr>
              <a:t> 28, </a:t>
            </a:r>
            <a:r>
              <a:rPr lang="en-GB" altLang="en-US" sz="3200" b="1" dirty="0" err="1">
                <a:solidFill>
                  <a:schemeClr val="accent1">
                    <a:lumMod val="75000"/>
                  </a:schemeClr>
                </a:solidFill>
                <a:latin typeface="Times New Roman" panose="02020603050405020304" pitchFamily="18" charset="0"/>
                <a:cs typeface="Times New Roman" panose="02020603050405020304" pitchFamily="18" charset="0"/>
              </a:rPr>
              <a:t>чл</a:t>
            </a:r>
            <a:r>
              <a:rPr lang="sr-Cyrl-ME" altLang="en-US" sz="3200" b="1" dirty="0">
                <a:solidFill>
                  <a:schemeClr val="accent1">
                    <a:lumMod val="75000"/>
                  </a:schemeClr>
                </a:solidFill>
                <a:latin typeface="Times New Roman" panose="02020603050405020304" pitchFamily="18" charset="0"/>
                <a:cs typeface="Times New Roman" panose="02020603050405020304" pitchFamily="18" charset="0"/>
              </a:rPr>
              <a:t>.</a:t>
            </a:r>
            <a:r>
              <a:rPr lang="en-GB" altLang="en-US" sz="3200" b="1" dirty="0">
                <a:solidFill>
                  <a:schemeClr val="accent1">
                    <a:lumMod val="75000"/>
                  </a:schemeClr>
                </a:solidFill>
                <a:latin typeface="Times New Roman" panose="02020603050405020304" pitchFamily="18" charset="0"/>
                <a:cs typeface="Times New Roman" panose="02020603050405020304" pitchFamily="18" charset="0"/>
              </a:rPr>
              <a:t> 132. </a:t>
            </a:r>
            <a:r>
              <a:rPr lang="en-GB" altLang="en-US" sz="3200" b="1" dirty="0" err="1">
                <a:solidFill>
                  <a:schemeClr val="accent1">
                    <a:lumMod val="75000"/>
                  </a:schemeClr>
                </a:solidFill>
                <a:latin typeface="Times New Roman" panose="02020603050405020304" pitchFamily="18" charset="0"/>
                <a:cs typeface="Times New Roman" panose="02020603050405020304" pitchFamily="18" charset="0"/>
              </a:rPr>
              <a:t>ст</a:t>
            </a:r>
            <a:r>
              <a:rPr lang="sr-Cyrl-ME" altLang="en-US" sz="3200" b="1" dirty="0">
                <a:solidFill>
                  <a:schemeClr val="accent1">
                    <a:lumMod val="75000"/>
                  </a:schemeClr>
                </a:solidFill>
                <a:latin typeface="Times New Roman" panose="02020603050405020304" pitchFamily="18" charset="0"/>
                <a:cs typeface="Times New Roman" panose="02020603050405020304" pitchFamily="18" charset="0"/>
              </a:rPr>
              <a:t>.</a:t>
            </a:r>
            <a:r>
              <a:rPr lang="en-GB" altLang="en-US" sz="3200" b="1" dirty="0">
                <a:solidFill>
                  <a:schemeClr val="accent1">
                    <a:lumMod val="75000"/>
                  </a:schemeClr>
                </a:solidFill>
                <a:latin typeface="Times New Roman" panose="02020603050405020304" pitchFamily="18" charset="0"/>
                <a:cs typeface="Times New Roman" panose="02020603050405020304" pitchFamily="18" charset="0"/>
              </a:rPr>
              <a:t> 10, </a:t>
            </a:r>
            <a:r>
              <a:rPr lang="sr-Cyrl-ME" altLang="en-US" sz="3200" b="1" dirty="0">
                <a:solidFill>
                  <a:schemeClr val="accent1">
                    <a:lumMod val="75000"/>
                  </a:schemeClr>
                </a:solidFill>
                <a:latin typeface="Times New Roman" panose="02020603050405020304" pitchFamily="18" charset="0"/>
                <a:cs typeface="Times New Roman" panose="02020603050405020304" pitchFamily="18" charset="0"/>
              </a:rPr>
              <a:t/>
            </a:r>
            <a:br>
              <a:rPr lang="sr-Cyrl-ME" altLang="en-US" sz="3200" b="1" dirty="0">
                <a:solidFill>
                  <a:schemeClr val="accent1">
                    <a:lumMod val="75000"/>
                  </a:schemeClr>
                </a:solidFill>
                <a:latin typeface="Times New Roman" panose="02020603050405020304" pitchFamily="18" charset="0"/>
                <a:cs typeface="Times New Roman" panose="02020603050405020304" pitchFamily="18" charset="0"/>
              </a:rPr>
            </a:br>
            <a:r>
              <a:rPr lang="sr-Cyrl-ME" altLang="en-US" sz="3200" b="1" dirty="0">
                <a:solidFill>
                  <a:schemeClr val="accent1">
                    <a:lumMod val="75000"/>
                  </a:schemeClr>
                </a:solidFill>
                <a:latin typeface="Times New Roman" panose="02020603050405020304" pitchFamily="18" charset="0"/>
                <a:cs typeface="Times New Roman" panose="02020603050405020304" pitchFamily="18" charset="0"/>
              </a:rPr>
              <a:t>ч</a:t>
            </a:r>
            <a:r>
              <a:rPr lang="en-GB" altLang="en-US" sz="3200" b="1" dirty="0">
                <a:solidFill>
                  <a:schemeClr val="accent1">
                    <a:lumMod val="75000"/>
                  </a:schemeClr>
                </a:solidFill>
                <a:latin typeface="Times New Roman" panose="02020603050405020304" pitchFamily="18" charset="0"/>
                <a:cs typeface="Times New Roman" panose="02020603050405020304" pitchFamily="18" charset="0"/>
              </a:rPr>
              <a:t>л</a:t>
            </a:r>
            <a:r>
              <a:rPr lang="sr-Cyrl-ME" altLang="en-US" sz="3200" b="1" dirty="0">
                <a:solidFill>
                  <a:schemeClr val="accent1">
                    <a:lumMod val="75000"/>
                  </a:schemeClr>
                </a:solidFill>
                <a:latin typeface="Times New Roman" panose="02020603050405020304" pitchFamily="18" charset="0"/>
                <a:cs typeface="Times New Roman" panose="02020603050405020304" pitchFamily="18" charset="0"/>
              </a:rPr>
              <a:t>.</a:t>
            </a:r>
            <a:r>
              <a:rPr lang="en-GB" altLang="en-US" sz="3200" b="1" dirty="0">
                <a:solidFill>
                  <a:schemeClr val="accent1">
                    <a:lumMod val="75000"/>
                  </a:schemeClr>
                </a:solidFill>
                <a:latin typeface="Times New Roman" panose="02020603050405020304" pitchFamily="18" charset="0"/>
                <a:cs typeface="Times New Roman" panose="02020603050405020304" pitchFamily="18" charset="0"/>
              </a:rPr>
              <a:t> 136. в) и </a:t>
            </a:r>
            <a:r>
              <a:rPr lang="sr-Cyrl-RS" altLang="en-US" sz="3200" b="1" dirty="0">
                <a:solidFill>
                  <a:schemeClr val="accent1">
                    <a:lumMod val="75000"/>
                  </a:schemeClr>
                </a:solidFill>
                <a:latin typeface="Times New Roman" panose="02020603050405020304" pitchFamily="18" charset="0"/>
                <a:cs typeface="Times New Roman" panose="02020603050405020304" pitchFamily="18" charset="0"/>
              </a:rPr>
              <a:t>чл. 157. ст.1. </a:t>
            </a:r>
            <a:r>
              <a:rPr lang="sr-Cyrl-RS" altLang="en-US" sz="3200" b="1" dirty="0" err="1">
                <a:solidFill>
                  <a:schemeClr val="accent1">
                    <a:lumMod val="75000"/>
                  </a:schemeClr>
                </a:solidFill>
                <a:latin typeface="Times New Roman" panose="02020603050405020304" pitchFamily="18" charset="0"/>
                <a:cs typeface="Times New Roman" panose="02020603050405020304" pitchFamily="18" charset="0"/>
              </a:rPr>
              <a:t>тач</a:t>
            </a:r>
            <a:r>
              <a:rPr lang="sr-Cyrl-RS" altLang="en-US" sz="3200" b="1" dirty="0">
                <a:solidFill>
                  <a:schemeClr val="accent1">
                    <a:lumMod val="75000"/>
                  </a:schemeClr>
                </a:solidFill>
                <a:latin typeface="Times New Roman" panose="02020603050405020304" pitchFamily="18" charset="0"/>
                <a:cs typeface="Times New Roman" panose="02020603050405020304" pitchFamily="18" charset="0"/>
              </a:rPr>
              <a:t>. 7.</a:t>
            </a:r>
            <a:r>
              <a:rPr lang="en-GB" altLang="en-US" sz="3200" b="1" dirty="0">
                <a:solidFill>
                  <a:schemeClr val="accent1">
                    <a:lumMod val="75000"/>
                  </a:schemeClr>
                </a:solidFill>
                <a:latin typeface="Times New Roman" panose="02020603050405020304" pitchFamily="18" charset="0"/>
                <a:cs typeface="Times New Roman" panose="02020603050405020304" pitchFamily="18" charset="0"/>
              </a:rPr>
              <a:t/>
            </a:r>
            <a:br>
              <a:rPr lang="en-GB" altLang="en-US" sz="3200" b="1" dirty="0">
                <a:solidFill>
                  <a:schemeClr val="accent1">
                    <a:lumMod val="75000"/>
                  </a:schemeClr>
                </a:solidFill>
                <a:latin typeface="Times New Roman" panose="02020603050405020304" pitchFamily="18" charset="0"/>
                <a:cs typeface="Times New Roman" panose="02020603050405020304" pitchFamily="18" charset="0"/>
              </a:rPr>
            </a:br>
            <a:r>
              <a:rPr lang="en-GB" altLang="en-US" sz="3200" b="1" dirty="0" err="1">
                <a:solidFill>
                  <a:schemeClr val="accent1">
                    <a:lumMod val="75000"/>
                  </a:schemeClr>
                </a:solidFill>
                <a:latin typeface="Times New Roman" panose="02020603050405020304" pitchFamily="18" charset="0"/>
                <a:cs typeface="Times New Roman" panose="02020603050405020304" pitchFamily="18" charset="0"/>
              </a:rPr>
              <a:t>Закона</a:t>
            </a:r>
            <a:r>
              <a:rPr lang="en-GB" altLang="en-US" sz="3200" b="1" dirty="0">
                <a:solidFill>
                  <a:schemeClr val="accent1">
                    <a:lumMod val="75000"/>
                  </a:schemeClr>
                </a:solidFill>
                <a:latin typeface="Times New Roman" panose="02020603050405020304" pitchFamily="18" charset="0"/>
                <a:cs typeface="Times New Roman" panose="02020603050405020304" pitchFamily="18" charset="0"/>
              </a:rPr>
              <a:t> о </a:t>
            </a:r>
            <a:r>
              <a:rPr lang="en-GB" altLang="en-US" sz="3200" b="1" dirty="0" err="1">
                <a:solidFill>
                  <a:schemeClr val="accent1">
                    <a:lumMod val="75000"/>
                  </a:schemeClr>
                </a:solidFill>
                <a:latin typeface="Times New Roman" panose="02020603050405020304" pitchFamily="18" charset="0"/>
                <a:cs typeface="Times New Roman" panose="02020603050405020304" pitchFamily="18" charset="0"/>
              </a:rPr>
              <a:t>стечају</a:t>
            </a:r>
            <a:r>
              <a:rPr lang="en-GB" altLang="en-US" sz="3200" b="1" dirty="0">
                <a:solidFill>
                  <a:schemeClr val="accent1">
                    <a:lumMod val="75000"/>
                  </a:schemeClr>
                </a:solidFill>
                <a:latin typeface="Times New Roman" panose="02020603050405020304" pitchFamily="18" charset="0"/>
                <a:cs typeface="Times New Roman" panose="02020603050405020304" pitchFamily="18" charset="0"/>
              </a:rPr>
              <a:t>)</a:t>
            </a:r>
            <a:endParaRPr lang="en-US" altLang="en-US" sz="3200" b="1" dirty="0">
              <a:solidFill>
                <a:schemeClr val="accent1">
                  <a:lumMod val="75000"/>
                </a:schemeClr>
              </a:solidFill>
              <a:latin typeface="Times New Roman" panose="02020603050405020304" pitchFamily="18" charset="0"/>
              <a:cs typeface="Times New Roman" panose="02020603050405020304" pitchFamily="18" charset="0"/>
            </a:endParaRPr>
          </a:p>
        </p:txBody>
      </p:sp>
    </p:spTree>
  </p:cSld>
  <p:clrMapOvr>
    <a:masterClrMapping/>
  </p:clrMapOvr>
  <p:transition spd="slow">
    <p:wip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3"/>
          <p:cNvSpPr>
            <a:spLocks noGrp="1" noChangeArrowheads="1"/>
          </p:cNvSpPr>
          <p:nvPr>
            <p:ph type="body" idx="1"/>
          </p:nvPr>
        </p:nvSpPr>
        <p:spPr>
          <a:xfrm>
            <a:off x="781050" y="695325"/>
            <a:ext cx="8229600" cy="5668963"/>
          </a:xfrm>
        </p:spPr>
        <p:txBody>
          <a:bodyPr/>
          <a:lstStyle/>
          <a:p>
            <a:pPr algn="just"/>
            <a:endParaRPr lang="en-GB" altLang="en-US" sz="2400" smtClean="0">
              <a:solidFill>
                <a:srgbClr val="1482AC"/>
              </a:solidFill>
              <a:latin typeface="Times New Roman" pitchFamily="18" charset="0"/>
              <a:cs typeface="Times New Roman" pitchFamily="18" charset="0"/>
            </a:endParaRPr>
          </a:p>
          <a:p>
            <a:pPr algn="just"/>
            <a:r>
              <a:rPr lang="en-GB" altLang="en-US" sz="2400" smtClean="0">
                <a:solidFill>
                  <a:srgbClr val="1482AC"/>
                </a:solidFill>
                <a:latin typeface="Times New Roman" pitchFamily="18" charset="0"/>
                <a:cs typeface="Times New Roman" pitchFamily="18" charset="0"/>
              </a:rPr>
              <a:t>Mера из члана 62. став 3. егзистира сама за себе.</a:t>
            </a:r>
          </a:p>
          <a:p>
            <a:pPr algn="just"/>
            <a:endParaRPr lang="en-GB" altLang="en-US" sz="2400" smtClean="0">
              <a:solidFill>
                <a:srgbClr val="1482AC"/>
              </a:solidFill>
              <a:latin typeface="Times New Roman" pitchFamily="18" charset="0"/>
              <a:cs typeface="Times New Roman" pitchFamily="18" charset="0"/>
            </a:endParaRPr>
          </a:p>
          <a:p>
            <a:pPr algn="just"/>
            <a:r>
              <a:rPr lang="en-GB" altLang="en-US" sz="2400" smtClean="0">
                <a:solidFill>
                  <a:srgbClr val="1482AC"/>
                </a:solidFill>
                <a:latin typeface="Times New Roman" pitchFamily="18" charset="0"/>
                <a:cs typeface="Times New Roman" pitchFamily="18" charset="0"/>
              </a:rPr>
              <a:t> У случају одређивање мере </a:t>
            </a:r>
            <a:r>
              <a:rPr lang="en-GB" altLang="en-US" sz="2400" b="1" smtClean="0">
                <a:solidFill>
                  <a:srgbClr val="1482AC"/>
                </a:solidFill>
                <a:latin typeface="Times New Roman" pitchFamily="18" charset="0"/>
                <a:cs typeface="Times New Roman" pitchFamily="18" charset="0"/>
              </a:rPr>
              <a:t>из става 3. члана 62.</a:t>
            </a:r>
            <a:r>
              <a:rPr lang="en-GB" altLang="en-US" sz="2400" smtClean="0">
                <a:solidFill>
                  <a:srgbClr val="1482AC"/>
                </a:solidFill>
                <a:latin typeface="Times New Roman" pitchFamily="18" charset="0"/>
                <a:cs typeface="Times New Roman" pitchFamily="18" charset="0"/>
              </a:rPr>
              <a:t> стечајни судија увек решењем одређује намену средстава за која се врши плаћање стечајног дужника, с тим што се та плаћања могу вршити само уз сагласност </a:t>
            </a:r>
            <a:r>
              <a:rPr lang="en-GB" altLang="en-US" sz="2400" b="1" smtClean="0">
                <a:solidFill>
                  <a:srgbClr val="1482AC"/>
                </a:solidFill>
                <a:latin typeface="Times New Roman" pitchFamily="18" charset="0"/>
                <a:cs typeface="Times New Roman" pitchFamily="18" charset="0"/>
              </a:rPr>
              <a:t>или</a:t>
            </a:r>
            <a:r>
              <a:rPr lang="en-GB" altLang="en-US" sz="2400" smtClean="0">
                <a:solidFill>
                  <a:srgbClr val="1482AC"/>
                </a:solidFill>
                <a:latin typeface="Times New Roman" pitchFamily="18" charset="0"/>
                <a:cs typeface="Times New Roman" pitchFamily="18" charset="0"/>
              </a:rPr>
              <a:t> стечајног судије </a:t>
            </a:r>
            <a:r>
              <a:rPr lang="en-GB" altLang="en-US" sz="2400" b="1" smtClean="0">
                <a:solidFill>
                  <a:srgbClr val="1482AC"/>
                </a:solidFill>
                <a:latin typeface="Times New Roman" pitchFamily="18" charset="0"/>
                <a:cs typeface="Times New Roman" pitchFamily="18" charset="0"/>
              </a:rPr>
              <a:t>или</a:t>
            </a:r>
            <a:r>
              <a:rPr lang="en-GB" altLang="en-US" sz="2400" smtClean="0">
                <a:solidFill>
                  <a:srgbClr val="1482AC"/>
                </a:solidFill>
                <a:latin typeface="Times New Roman" pitchFamily="18" charset="0"/>
                <a:cs typeface="Times New Roman" pitchFamily="18" charset="0"/>
              </a:rPr>
              <a:t> привременог стечајног управника.</a:t>
            </a:r>
            <a:endParaRPr lang="en-US" altLang="en-US" sz="2400" smtClean="0">
              <a:solidFill>
                <a:srgbClr val="1482AC"/>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a:xfrm>
            <a:off x="544513" y="733425"/>
            <a:ext cx="8229600" cy="5440363"/>
          </a:xfrm>
        </p:spPr>
        <p:txBody>
          <a:bodyPr>
            <a:normAutofit/>
          </a:bodyPr>
          <a:lstStyle/>
          <a:p>
            <a:pPr algn="just">
              <a:lnSpc>
                <a:spcPct val="90000"/>
              </a:lnSpc>
            </a:pPr>
            <a:r>
              <a:rPr lang="en-GB" altLang="en-US" sz="2400" smtClean="0">
                <a:solidFill>
                  <a:srgbClr val="1482AC"/>
                </a:solidFill>
                <a:latin typeface="Times New Roman" pitchFamily="18" charset="0"/>
                <a:cs typeface="Times New Roman" pitchFamily="18" charset="0"/>
              </a:rPr>
              <a:t>Mера из члана 62. став 2. тачка 4. може се одредити само уколико се</a:t>
            </a:r>
            <a:r>
              <a:rPr lang="en-US" altLang="en-US" sz="2400" smtClean="0">
                <a:solidFill>
                  <a:srgbClr val="1482AC"/>
                </a:solidFill>
                <a:latin typeface="Times New Roman" pitchFamily="18" charset="0"/>
                <a:cs typeface="Times New Roman" pitchFamily="18" charset="0"/>
              </a:rPr>
              <a:t>:</a:t>
            </a:r>
            <a:endParaRPr lang="en-GB" altLang="en-US" sz="2400" smtClean="0">
              <a:solidFill>
                <a:srgbClr val="1482AC"/>
              </a:solidFill>
              <a:latin typeface="Times New Roman" pitchFamily="18" charset="0"/>
              <a:cs typeface="Times New Roman" pitchFamily="18" charset="0"/>
            </a:endParaRPr>
          </a:p>
          <a:p>
            <a:pPr algn="just">
              <a:lnSpc>
                <a:spcPct val="90000"/>
              </a:lnSpc>
              <a:buFont typeface="Wingdings 3" pitchFamily="18" charset="2"/>
              <a:buNone/>
            </a:pPr>
            <a:r>
              <a:rPr lang="en-US" altLang="en-US" sz="2400" smtClean="0">
                <a:solidFill>
                  <a:srgbClr val="1482AC"/>
                </a:solidFill>
                <a:latin typeface="Times New Roman" pitchFamily="18" charset="0"/>
                <a:cs typeface="Times New Roman" pitchFamily="18" charset="0"/>
              </a:rPr>
              <a:t>     </a:t>
            </a:r>
            <a:r>
              <a:rPr lang="en-GB" altLang="en-US" sz="2400" smtClean="0">
                <a:solidFill>
                  <a:srgbClr val="1482AC"/>
                </a:solidFill>
                <a:latin typeface="Times New Roman" pitchFamily="18" charset="0"/>
                <a:cs typeface="Times New Roman" pitchFamily="18" charset="0"/>
              </a:rPr>
              <a:t>- одређује мера из става 2. тачка 2. члана 62 ( Забрана плаћања са рачуна стечајног дужника без сагласности стечајног судије или привременог стечајног управника, ако у тренутку доношења решења из става 1. овог члана рачуни стечајног дужника нису блокирани ради извршења основа и налога за принудну наплату код организације која спроводи поступак принудне наплате)</a:t>
            </a:r>
            <a:r>
              <a:rPr lang="en-US" altLang="en-US" sz="2400" smtClean="0">
                <a:solidFill>
                  <a:srgbClr val="1482AC"/>
                </a:solidFill>
                <a:latin typeface="Times New Roman" pitchFamily="18" charset="0"/>
                <a:cs typeface="Times New Roman" pitchFamily="18" charset="0"/>
              </a:rPr>
              <a:t> - </a:t>
            </a:r>
            <a:r>
              <a:rPr lang="en-GB" altLang="en-US" sz="2400" b="1" smtClean="0">
                <a:solidFill>
                  <a:srgbClr val="1482AC"/>
                </a:solidFill>
                <a:latin typeface="Times New Roman" pitchFamily="18" charset="0"/>
                <a:cs typeface="Times New Roman" pitchFamily="18" charset="0"/>
              </a:rPr>
              <a:t>када рачуни нису блокирани</a:t>
            </a:r>
            <a:endParaRPr lang="en-GB" altLang="en-US" sz="2400" smtClean="0">
              <a:solidFill>
                <a:srgbClr val="1482AC"/>
              </a:solidFill>
              <a:latin typeface="Times New Roman" pitchFamily="18" charset="0"/>
              <a:cs typeface="Times New Roman" pitchFamily="18" charset="0"/>
            </a:endParaRPr>
          </a:p>
          <a:p>
            <a:pPr algn="just">
              <a:lnSpc>
                <a:spcPct val="90000"/>
              </a:lnSpc>
              <a:buFont typeface="Wingdings 3" pitchFamily="18" charset="2"/>
              <a:buNone/>
            </a:pPr>
            <a:r>
              <a:rPr lang="en-US" altLang="en-US" sz="2400" smtClean="0">
                <a:solidFill>
                  <a:srgbClr val="1482AC"/>
                </a:solidFill>
                <a:latin typeface="Times New Roman" pitchFamily="18" charset="0"/>
                <a:cs typeface="Times New Roman" pitchFamily="18" charset="0"/>
              </a:rPr>
              <a:t>     </a:t>
            </a:r>
            <a:r>
              <a:rPr lang="en-GB" altLang="en-US" sz="2400" smtClean="0">
                <a:solidFill>
                  <a:srgbClr val="1482AC"/>
                </a:solidFill>
                <a:latin typeface="Times New Roman" pitchFamily="18" charset="0"/>
                <a:cs typeface="Times New Roman" pitchFamily="18" charset="0"/>
              </a:rPr>
              <a:t>- oдређује мер</a:t>
            </a:r>
            <a:r>
              <a:rPr lang="en-US" altLang="en-US" sz="2400" smtClean="0">
                <a:solidFill>
                  <a:srgbClr val="1482AC"/>
                </a:solidFill>
                <a:latin typeface="Times New Roman" pitchFamily="18" charset="0"/>
                <a:cs typeface="Times New Roman" pitchFamily="18" charset="0"/>
              </a:rPr>
              <a:t>а</a:t>
            </a:r>
            <a:r>
              <a:rPr lang="en-GB" altLang="en-US" sz="2400" smtClean="0">
                <a:solidFill>
                  <a:srgbClr val="1482AC"/>
                </a:solidFill>
                <a:latin typeface="Times New Roman" pitchFamily="18" charset="0"/>
                <a:cs typeface="Times New Roman" pitchFamily="18" charset="0"/>
              </a:rPr>
              <a:t> из става 3. овог члана(стечајни судија одређује да су плаћања са рачуна дозвољена само уз сагласност стечајног судије или привременог стечајног управника)</a:t>
            </a:r>
            <a:r>
              <a:rPr lang="en-US" altLang="en-US" sz="2400" smtClean="0">
                <a:solidFill>
                  <a:srgbClr val="1482AC"/>
                </a:solidFill>
                <a:latin typeface="Times New Roman" pitchFamily="18" charset="0"/>
                <a:cs typeface="Times New Roman" pitchFamily="18" charset="0"/>
              </a:rPr>
              <a:t> </a:t>
            </a:r>
            <a:r>
              <a:rPr lang="en-GB" altLang="en-US" sz="2400" smtClean="0">
                <a:solidFill>
                  <a:srgbClr val="1482AC"/>
                </a:solidFill>
                <a:latin typeface="Times New Roman" pitchFamily="18" charset="0"/>
                <a:cs typeface="Times New Roman" pitchFamily="18" charset="0"/>
              </a:rPr>
              <a:t>-</a:t>
            </a:r>
            <a:r>
              <a:rPr lang="en-GB" altLang="en-US" sz="2400" b="1" smtClean="0">
                <a:solidFill>
                  <a:srgbClr val="1482AC"/>
                </a:solidFill>
                <a:latin typeface="Times New Roman" pitchFamily="18" charset="0"/>
                <a:cs typeface="Times New Roman" pitchFamily="18" charset="0"/>
              </a:rPr>
              <a:t> када су рачуни блокирани</a:t>
            </a:r>
            <a:endParaRPr lang="en-US" altLang="en-US" sz="2400" b="1" smtClean="0">
              <a:solidFill>
                <a:srgbClr val="1482AC"/>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3"/>
          <p:cNvSpPr>
            <a:spLocks noGrp="1" noChangeArrowheads="1"/>
          </p:cNvSpPr>
          <p:nvPr>
            <p:ph type="body" idx="1"/>
          </p:nvPr>
        </p:nvSpPr>
        <p:spPr>
          <a:xfrm>
            <a:off x="544513" y="835025"/>
            <a:ext cx="8229600" cy="5516563"/>
          </a:xfrm>
        </p:spPr>
        <p:txBody>
          <a:bodyPr/>
          <a:lstStyle/>
          <a:p>
            <a:pPr algn="just"/>
            <a:endParaRPr lang="en-GB" altLang="en-US" sz="2400" smtClean="0">
              <a:solidFill>
                <a:srgbClr val="1482AC"/>
              </a:solidFill>
              <a:latin typeface="Times New Roman" pitchFamily="18" charset="0"/>
              <a:cs typeface="Times New Roman" pitchFamily="18" charset="0"/>
            </a:endParaRPr>
          </a:p>
          <a:p>
            <a:pPr algn="just"/>
            <a:r>
              <a:rPr lang="en-GB" altLang="en-US" sz="2400" smtClean="0">
                <a:solidFill>
                  <a:srgbClr val="1482AC"/>
                </a:solidFill>
                <a:latin typeface="Times New Roman" pitchFamily="18" charset="0"/>
                <a:cs typeface="Times New Roman" pitchFamily="18" charset="0"/>
              </a:rPr>
              <a:t>О жалбама против решења којим се одређују мере обезбеђења одлучује и Привредни апелациони суд</a:t>
            </a:r>
            <a:r>
              <a:rPr lang="en-US" altLang="en-US" sz="2400" smtClean="0">
                <a:solidFill>
                  <a:srgbClr val="1482AC"/>
                </a:solidFill>
                <a:latin typeface="Times New Roman" pitchFamily="18" charset="0"/>
                <a:cs typeface="Times New Roman" pitchFamily="18" charset="0"/>
              </a:rPr>
              <a:t>.</a:t>
            </a:r>
            <a:r>
              <a:rPr lang="en-GB" altLang="en-US" sz="2400" smtClean="0">
                <a:solidFill>
                  <a:srgbClr val="1482AC"/>
                </a:solidFill>
                <a:latin typeface="Times New Roman" pitchFamily="18" charset="0"/>
                <a:cs typeface="Times New Roman" pitchFamily="18" charset="0"/>
              </a:rPr>
              <a:t> </a:t>
            </a:r>
            <a:endParaRPr lang="en-US" altLang="en-US" sz="2400" smtClean="0">
              <a:solidFill>
                <a:srgbClr val="1482AC"/>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body" idx="1"/>
          </p:nvPr>
        </p:nvSpPr>
        <p:spPr>
          <a:xfrm>
            <a:off x="496888" y="668338"/>
            <a:ext cx="8229600" cy="5516562"/>
          </a:xfrm>
        </p:spPr>
        <p:txBody>
          <a:bodyPr>
            <a:normAutofit/>
          </a:bodyPr>
          <a:lstStyle/>
          <a:p>
            <a:pPr algn="just">
              <a:lnSpc>
                <a:spcPct val="90000"/>
              </a:lnSpc>
            </a:pPr>
            <a:r>
              <a:rPr lang="en-GB" altLang="en-US" sz="2400" smtClean="0">
                <a:solidFill>
                  <a:srgbClr val="1482AC"/>
                </a:solidFill>
                <a:latin typeface="Times New Roman" pitchFamily="18" charset="0"/>
                <a:cs typeface="Times New Roman" pitchFamily="18" charset="0"/>
              </a:rPr>
              <a:t>Измене које су унете у члан 63. Закона о стечају односе се на обавештавање трећих лица:</a:t>
            </a:r>
          </a:p>
          <a:p>
            <a:pPr algn="just">
              <a:lnSpc>
                <a:spcPct val="90000"/>
              </a:lnSpc>
              <a:buFont typeface="Wingdings 3" pitchFamily="18" charset="2"/>
              <a:buNone/>
            </a:pPr>
            <a:r>
              <a:rPr lang="en-US" altLang="en-US" sz="2400" smtClean="0">
                <a:solidFill>
                  <a:srgbClr val="1482AC"/>
                </a:solidFill>
                <a:latin typeface="Times New Roman" pitchFamily="18" charset="0"/>
                <a:cs typeface="Times New Roman" pitchFamily="18" charset="0"/>
              </a:rPr>
              <a:t>     </a:t>
            </a:r>
            <a:r>
              <a:rPr lang="en-GB" altLang="en-US" sz="2400" smtClean="0">
                <a:solidFill>
                  <a:srgbClr val="1482AC"/>
                </a:solidFill>
                <a:latin typeface="Times New Roman" pitchFamily="18" charset="0"/>
                <a:cs typeface="Times New Roman" pitchFamily="18" charset="0"/>
              </a:rPr>
              <a:t>- решење којим се одређују мере обезбеђења из члана 62. став 2. и 3. морају објавити не само на огласној, већ и на електронској огласној табли суда, </a:t>
            </a:r>
          </a:p>
          <a:p>
            <a:pPr algn="just">
              <a:lnSpc>
                <a:spcPct val="90000"/>
              </a:lnSpc>
              <a:buFont typeface="Wingdings 3" pitchFamily="18" charset="2"/>
              <a:buNone/>
            </a:pPr>
            <a:r>
              <a:rPr lang="en-US" altLang="en-US" sz="2400" smtClean="0">
                <a:solidFill>
                  <a:srgbClr val="1482AC"/>
                </a:solidFill>
                <a:latin typeface="Times New Roman" pitchFamily="18" charset="0"/>
                <a:cs typeface="Times New Roman" pitchFamily="18" charset="0"/>
              </a:rPr>
              <a:t>     </a:t>
            </a:r>
            <a:r>
              <a:rPr lang="en-GB" altLang="en-US" sz="2400" smtClean="0">
                <a:solidFill>
                  <a:srgbClr val="1482AC"/>
                </a:solidFill>
                <a:latin typeface="Times New Roman" pitchFamily="18" charset="0"/>
                <a:cs typeface="Times New Roman" pitchFamily="18" charset="0"/>
              </a:rPr>
              <a:t>-у </a:t>
            </a:r>
            <a:r>
              <a:rPr lang="en-US" altLang="en-US" sz="2400" smtClean="0">
                <a:solidFill>
                  <a:srgbClr val="1482AC"/>
                </a:solidFill>
                <a:latin typeface="Times New Roman" pitchFamily="18" charset="0"/>
                <a:cs typeface="Times New Roman" pitchFamily="18" charset="0"/>
              </a:rPr>
              <a:t>случају</a:t>
            </a:r>
            <a:r>
              <a:rPr lang="en-GB" altLang="en-US" sz="2400" smtClean="0">
                <a:solidFill>
                  <a:srgbClr val="1482AC"/>
                </a:solidFill>
                <a:latin typeface="Times New Roman" pitchFamily="18" charset="0"/>
                <a:cs typeface="Times New Roman" pitchFamily="18" charset="0"/>
              </a:rPr>
              <a:t> одређивања мере забране исплате са рачуна или мере из члана 62. став 3. овог закона, решење се доставља и банкама, односно организацијама које спроводе принудну наплату које су дужне да обавесте све пословне банке.</a:t>
            </a:r>
          </a:p>
          <a:p>
            <a:pPr algn="just">
              <a:lnSpc>
                <a:spcPct val="90000"/>
              </a:lnSpc>
            </a:pPr>
            <a:r>
              <a:rPr lang="en-GB" altLang="en-US" sz="2400" smtClean="0">
                <a:solidFill>
                  <a:srgbClr val="1482AC"/>
                </a:solidFill>
                <a:latin typeface="Times New Roman" pitchFamily="18" charset="0"/>
                <a:cs typeface="Times New Roman" pitchFamily="18" charset="0"/>
              </a:rPr>
              <a:t> Циљ је да се спречи пренос средстава и других трансакција стечајног дужника, односно да се омогући плаћање у складу са мерама које су одређене чланом 62. став 2. тачка 3. и чланом 62. став 3. Закона о стечају. </a:t>
            </a:r>
            <a:endParaRPr lang="en-US" altLang="en-US" sz="2400" smtClean="0">
              <a:solidFill>
                <a:srgbClr val="1482AC"/>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3"/>
          <p:cNvSpPr>
            <a:spLocks noGrp="1" noChangeArrowheads="1"/>
          </p:cNvSpPr>
          <p:nvPr>
            <p:ph type="body" idx="1"/>
          </p:nvPr>
        </p:nvSpPr>
        <p:spPr>
          <a:xfrm>
            <a:off x="579438" y="852488"/>
            <a:ext cx="8229600" cy="5440362"/>
          </a:xfrm>
        </p:spPr>
        <p:txBody>
          <a:bodyPr/>
          <a:lstStyle/>
          <a:p>
            <a:pPr algn="just"/>
            <a:r>
              <a:rPr lang="en-GB" altLang="en-US" sz="2400" b="1" smtClean="0">
                <a:solidFill>
                  <a:srgbClr val="1482AC"/>
                </a:solidFill>
                <a:latin typeface="Times New Roman" pitchFamily="18" charset="0"/>
                <a:cs typeface="Times New Roman" pitchFamily="18" charset="0"/>
              </a:rPr>
              <a:t>У члану 93. а)</a:t>
            </a:r>
            <a:r>
              <a:rPr lang="en-GB" altLang="en-US" sz="2400" smtClean="0">
                <a:solidFill>
                  <a:srgbClr val="1482AC"/>
                </a:solidFill>
                <a:latin typeface="Times New Roman" pitchFamily="18" charset="0"/>
                <a:cs typeface="Times New Roman" pitchFamily="18" charset="0"/>
              </a:rPr>
              <a:t> набројане су последице пропуштања адекватне заштите имовине стечајног дужника од стране стечајног управника.</a:t>
            </a:r>
          </a:p>
          <a:p>
            <a:pPr algn="just"/>
            <a:endParaRPr lang="en-GB" altLang="en-US" sz="2400" smtClean="0">
              <a:solidFill>
                <a:srgbClr val="1482AC"/>
              </a:solidFill>
              <a:latin typeface="Times New Roman" pitchFamily="18" charset="0"/>
              <a:cs typeface="Times New Roman" pitchFamily="18" charset="0"/>
            </a:endParaRPr>
          </a:p>
          <a:p>
            <a:pPr algn="just"/>
            <a:r>
              <a:rPr lang="en-GB" altLang="en-US" sz="2400" smtClean="0">
                <a:solidFill>
                  <a:srgbClr val="1482AC"/>
                </a:solidFill>
                <a:latin typeface="Times New Roman" pitchFamily="18" charset="0"/>
                <a:cs typeface="Times New Roman" pitchFamily="18" charset="0"/>
              </a:rPr>
              <a:t> Ставом 1. је уведена обавеза стечајног управника да у случају одређивања мера обезбеђења из члана 62. став 2, као и у случају наступања мораторијума, као правне последице отварања стечајног поступка, обезбеди имовину стечајног дужника тако што ће осигурати да вредност и стање имовине остају непромењени. </a:t>
            </a:r>
            <a:endParaRPr lang="en-US" altLang="en-US" sz="2400" smtClean="0">
              <a:solidFill>
                <a:srgbClr val="1482AC"/>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3"/>
          <p:cNvSpPr>
            <a:spLocks noGrp="1" noChangeArrowheads="1"/>
          </p:cNvSpPr>
          <p:nvPr>
            <p:ph type="body" idx="1"/>
          </p:nvPr>
        </p:nvSpPr>
        <p:spPr>
          <a:xfrm>
            <a:off x="698500" y="865188"/>
            <a:ext cx="8229600" cy="5592762"/>
          </a:xfrm>
        </p:spPr>
        <p:txBody>
          <a:bodyPr/>
          <a:lstStyle/>
          <a:p>
            <a:pPr algn="just">
              <a:lnSpc>
                <a:spcPct val="80000"/>
              </a:lnSpc>
            </a:pPr>
            <a:r>
              <a:rPr lang="en-GB" altLang="en-US" sz="2400" smtClean="0">
                <a:solidFill>
                  <a:srgbClr val="1482AC"/>
                </a:solidFill>
                <a:latin typeface="Times New Roman" pitchFamily="18" charset="0"/>
                <a:cs typeface="Times New Roman" pitchFamily="18" charset="0"/>
              </a:rPr>
              <a:t>Као последица неадекватне заштите имовине у случају одређивања мера обезбеђења у претходном  стечајном поступку, или пак неадекватне заштите имовине након отварања стечајног поступка, предвиђено је право заложног повериоца у претходном  стечајном поступку који докаже доспелост свог потраживања делимично и у целости, као и у  стечајном поступку, као и право разлучних поверилаца да траже укидање мера обезбеђења, односно мораторијума </a:t>
            </a:r>
            <a:r>
              <a:rPr lang="en-US" altLang="en-US" sz="2400" smtClean="0">
                <a:solidFill>
                  <a:srgbClr val="1482AC"/>
                </a:solidFill>
                <a:latin typeface="Times New Roman" pitchFamily="18" charset="0"/>
                <a:cs typeface="Times New Roman" pitchFamily="18" charset="0"/>
              </a:rPr>
              <a:t>(забране извршења и намирења из чл. 93. Закона о стечају) </a:t>
            </a:r>
            <a:r>
              <a:rPr lang="en-GB" altLang="en-US" sz="2400" smtClean="0">
                <a:solidFill>
                  <a:srgbClr val="1482AC"/>
                </a:solidFill>
                <a:latin typeface="Times New Roman" pitchFamily="18" charset="0"/>
                <a:cs typeface="Times New Roman" pitchFamily="18" charset="0"/>
              </a:rPr>
              <a:t>за период од 9 месеци од објављивања огласа о укидању мера обезбеђења, односно мораторијума.</a:t>
            </a:r>
            <a:endParaRPr lang="en-US" altLang="en-US" sz="2400" smtClean="0">
              <a:solidFill>
                <a:srgbClr val="1482AC"/>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776288" y="758825"/>
            <a:ext cx="8229600" cy="4525963"/>
          </a:xfrm>
        </p:spPr>
        <p:txBody>
          <a:bodyPr>
            <a:normAutofit/>
          </a:bodyPr>
          <a:lstStyle/>
          <a:p>
            <a:pPr algn="just"/>
            <a:r>
              <a:rPr lang="en-GB" altLang="en-US" sz="2400" smtClean="0">
                <a:solidFill>
                  <a:srgbClr val="1482AC"/>
                </a:solidFill>
                <a:latin typeface="Times New Roman" pitchFamily="18" charset="0"/>
                <a:cs typeface="Times New Roman" pitchFamily="18" charset="0"/>
              </a:rPr>
              <a:t>Мере обезбеђења, односно мораторијум, укидају се када стечајни дужник, односно стечајни управник није:</a:t>
            </a:r>
          </a:p>
          <a:p>
            <a:pPr algn="just"/>
            <a:endParaRPr lang="en-GB" altLang="en-US" sz="2400" smtClean="0">
              <a:solidFill>
                <a:srgbClr val="1482AC"/>
              </a:solidFill>
              <a:latin typeface="Times New Roman" pitchFamily="18" charset="0"/>
              <a:cs typeface="Times New Roman" pitchFamily="18" charset="0"/>
            </a:endParaRPr>
          </a:p>
          <a:p>
            <a:pPr algn="just">
              <a:buFont typeface="Wingdings 3" pitchFamily="18" charset="2"/>
              <a:buNone/>
            </a:pPr>
            <a:r>
              <a:rPr lang="en-US" altLang="en-US" sz="2400" smtClean="0">
                <a:solidFill>
                  <a:srgbClr val="1482AC"/>
                </a:solidFill>
                <a:latin typeface="Times New Roman" pitchFamily="18" charset="0"/>
                <a:cs typeface="Times New Roman" pitchFamily="18" charset="0"/>
              </a:rPr>
              <a:t>     </a:t>
            </a:r>
            <a:r>
              <a:rPr lang="en-GB" altLang="en-US" sz="2400" smtClean="0">
                <a:solidFill>
                  <a:srgbClr val="1482AC"/>
                </a:solidFill>
                <a:latin typeface="Times New Roman" pitchFamily="18" charset="0"/>
                <a:cs typeface="Times New Roman" pitchFamily="18" charset="0"/>
              </a:rPr>
              <a:t>1) на адекватан начин обезбедио имовину која је предмет разлучног, односно заложног права због чега је њена безбедност изложена ризику, или </a:t>
            </a:r>
          </a:p>
          <a:p>
            <a:pPr algn="just"/>
            <a:endParaRPr lang="en-GB" altLang="en-US" sz="2400" smtClean="0">
              <a:solidFill>
                <a:srgbClr val="1482AC"/>
              </a:solidFill>
              <a:latin typeface="Times New Roman" pitchFamily="18" charset="0"/>
              <a:cs typeface="Times New Roman" pitchFamily="18" charset="0"/>
            </a:endParaRPr>
          </a:p>
          <a:p>
            <a:pPr algn="just">
              <a:buFont typeface="Wingdings 3" pitchFamily="18" charset="2"/>
              <a:buNone/>
            </a:pPr>
            <a:r>
              <a:rPr lang="en-US" altLang="en-US" sz="2400" smtClean="0">
                <a:solidFill>
                  <a:srgbClr val="1482AC"/>
                </a:solidFill>
                <a:latin typeface="Times New Roman" pitchFamily="18" charset="0"/>
                <a:cs typeface="Times New Roman" pitchFamily="18" charset="0"/>
              </a:rPr>
              <a:t>     </a:t>
            </a:r>
            <a:r>
              <a:rPr lang="en-GB" altLang="en-US" sz="2400" smtClean="0">
                <a:solidFill>
                  <a:srgbClr val="1482AC"/>
                </a:solidFill>
                <a:latin typeface="Times New Roman" pitchFamily="18" charset="0"/>
                <a:cs typeface="Times New Roman" pitchFamily="18" charset="0"/>
              </a:rPr>
              <a:t>2) уколико се вредност имовине смањује, а нема друге могућности да се обезбеди примерена и ефикасна заштита смањења вредности имовине.</a:t>
            </a:r>
            <a:endParaRPr lang="en-US" altLang="en-US" sz="2400" smtClean="0">
              <a:solidFill>
                <a:srgbClr val="1482AC"/>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type="body" idx="1"/>
          </p:nvPr>
        </p:nvSpPr>
        <p:spPr>
          <a:xfrm>
            <a:off x="663575" y="757238"/>
            <a:ext cx="8229600" cy="5440362"/>
          </a:xfrm>
        </p:spPr>
        <p:txBody>
          <a:bodyPr>
            <a:normAutofit/>
          </a:bodyPr>
          <a:lstStyle/>
          <a:p>
            <a:pPr algn="just">
              <a:lnSpc>
                <a:spcPct val="90000"/>
              </a:lnSpc>
            </a:pPr>
            <a:r>
              <a:rPr lang="en-GB" altLang="en-US" sz="2400" smtClean="0">
                <a:solidFill>
                  <a:srgbClr val="1482AC"/>
                </a:solidFill>
                <a:latin typeface="Times New Roman" pitchFamily="18" charset="0"/>
                <a:cs typeface="Times New Roman" pitchFamily="18" charset="0"/>
              </a:rPr>
              <a:t>Стечајни судија може уместо одлуке о укидању мера обезбеђења да одреди једну или више мера усмерених на заштиту имовине. </a:t>
            </a:r>
          </a:p>
          <a:p>
            <a:pPr algn="just">
              <a:lnSpc>
                <a:spcPct val="90000"/>
              </a:lnSpc>
            </a:pPr>
            <a:endParaRPr lang="en-GB" altLang="en-US" sz="2400" smtClean="0">
              <a:solidFill>
                <a:srgbClr val="1482AC"/>
              </a:solidFill>
              <a:latin typeface="Times New Roman" pitchFamily="18" charset="0"/>
              <a:cs typeface="Times New Roman" pitchFamily="18" charset="0"/>
            </a:endParaRPr>
          </a:p>
          <a:p>
            <a:pPr algn="just">
              <a:lnSpc>
                <a:spcPct val="90000"/>
              </a:lnSpc>
            </a:pPr>
            <a:r>
              <a:rPr lang="en-GB" altLang="en-US" sz="2400" smtClean="0">
                <a:solidFill>
                  <a:srgbClr val="1482AC"/>
                </a:solidFill>
                <a:latin typeface="Times New Roman" pitchFamily="18" charset="0"/>
                <a:cs typeface="Times New Roman" pitchFamily="18" charset="0"/>
              </a:rPr>
              <a:t>Те мере прописане су чланом 93. а) став 3. тачкама 1-5.</a:t>
            </a:r>
            <a:endParaRPr lang="en-US" altLang="en-US" sz="2400" smtClean="0">
              <a:solidFill>
                <a:srgbClr val="1482AC"/>
              </a:solidFill>
              <a:latin typeface="Times New Roman" pitchFamily="18" charset="0"/>
              <a:cs typeface="Times New Roman" pitchFamily="18" charset="0"/>
            </a:endParaRPr>
          </a:p>
          <a:p>
            <a:pPr algn="just">
              <a:lnSpc>
                <a:spcPct val="90000"/>
              </a:lnSpc>
              <a:buFont typeface="Wingdings 3" pitchFamily="18" charset="2"/>
              <a:buNone/>
            </a:pPr>
            <a:r>
              <a:rPr lang="en-US" sz="2400" smtClean="0">
                <a:solidFill>
                  <a:srgbClr val="1482AC"/>
                </a:solidFill>
                <a:latin typeface="Times New Roman" pitchFamily="18" charset="0"/>
                <a:cs typeface="Times New Roman" pitchFamily="18" charset="0"/>
              </a:rPr>
              <a:t>     1) </a:t>
            </a:r>
            <a:r>
              <a:rPr lang="en-GB" sz="2400" smtClean="0">
                <a:solidFill>
                  <a:srgbClr val="1482AC"/>
                </a:solidFill>
                <a:latin typeface="Times New Roman" pitchFamily="18" charset="0"/>
                <a:cs typeface="Times New Roman" pitchFamily="18" charset="0"/>
              </a:rPr>
              <a:t>исплата редовних новчаних надокнада разлучном </a:t>
            </a:r>
            <a:r>
              <a:rPr lang="en-US" sz="2400" smtClean="0">
                <a:solidFill>
                  <a:srgbClr val="1482AC"/>
                </a:solidFill>
                <a:latin typeface="Times New Roman" pitchFamily="18" charset="0"/>
                <a:cs typeface="Times New Roman" pitchFamily="18" charset="0"/>
              </a:rPr>
              <a:t>п</a:t>
            </a:r>
            <a:r>
              <a:rPr lang="en-GB" sz="2400" smtClean="0">
                <a:solidFill>
                  <a:srgbClr val="1482AC"/>
                </a:solidFill>
                <a:latin typeface="Times New Roman" pitchFamily="18" charset="0"/>
                <a:cs typeface="Times New Roman" pitchFamily="18" charset="0"/>
              </a:rPr>
              <a:t>овериоцу, чији је износ једнак износу за који се умањује вредност имовине или надокнада за стварне или предвиђене губитке;</a:t>
            </a:r>
          </a:p>
          <a:p>
            <a:pPr algn="just">
              <a:lnSpc>
                <a:spcPct val="90000"/>
              </a:lnSpc>
              <a:buFont typeface="Wingdings 3" pitchFamily="18" charset="2"/>
              <a:buNone/>
            </a:pPr>
            <a:r>
              <a:rPr lang="en-US" sz="2400" smtClean="0">
                <a:solidFill>
                  <a:srgbClr val="1482AC"/>
                </a:solidFill>
                <a:latin typeface="Times New Roman" pitchFamily="18" charset="0"/>
                <a:cs typeface="Times New Roman" pitchFamily="18" charset="0"/>
              </a:rPr>
              <a:t>     2) </a:t>
            </a:r>
            <a:r>
              <a:rPr lang="en-GB" sz="2400" smtClean="0">
                <a:solidFill>
                  <a:srgbClr val="1482AC"/>
                </a:solidFill>
                <a:latin typeface="Times New Roman" pitchFamily="18" charset="0"/>
                <a:cs typeface="Times New Roman" pitchFamily="18" charset="0"/>
              </a:rPr>
              <a:t>замена имовине или одређивање додатне имовине која ће бити предмет разлучног, односно заложног права, на начин да се надокнади смањење вредности или губитак;</a:t>
            </a:r>
          </a:p>
          <a:p>
            <a:pPr algn="just">
              <a:lnSpc>
                <a:spcPct val="90000"/>
              </a:lnSpc>
              <a:buFont typeface="Wingdings 3" pitchFamily="18" charset="2"/>
              <a:buNone/>
            </a:pPr>
            <a:r>
              <a:rPr lang="en-US" sz="2400" smtClean="0">
                <a:solidFill>
                  <a:srgbClr val="1482AC"/>
                </a:solidFill>
                <a:latin typeface="Times New Roman" pitchFamily="18" charset="0"/>
                <a:cs typeface="Times New Roman" pitchFamily="18" charset="0"/>
              </a:rPr>
              <a:t>     </a:t>
            </a:r>
            <a:endParaRPr lang="en-GB" sz="2400" smtClean="0">
              <a:solidFill>
                <a:srgbClr val="1482AC"/>
              </a:solidFill>
              <a:latin typeface="Times New Roman" pitchFamily="18" charset="0"/>
              <a:cs typeface="Times New Roman" pitchFamily="18" charset="0"/>
            </a:endParaRPr>
          </a:p>
          <a:p>
            <a:pPr algn="just">
              <a:lnSpc>
                <a:spcPct val="90000"/>
              </a:lnSpc>
            </a:pPr>
            <a:endParaRPr lang="en-US" altLang="en-US" sz="2400" smtClean="0">
              <a:solidFill>
                <a:srgbClr val="1482AC"/>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Content Placeholder 2"/>
          <p:cNvSpPr>
            <a:spLocks noGrp="1"/>
          </p:cNvSpPr>
          <p:nvPr>
            <p:ph idx="1"/>
          </p:nvPr>
        </p:nvSpPr>
        <p:spPr>
          <a:xfrm>
            <a:off x="687388" y="647700"/>
            <a:ext cx="8229600" cy="5673725"/>
          </a:xfrm>
        </p:spPr>
        <p:txBody>
          <a:bodyPr/>
          <a:lstStyle/>
          <a:p>
            <a:pPr marL="0" indent="0" algn="just">
              <a:buFont typeface="Wingdings 3" pitchFamily="18" charset="2"/>
              <a:buNone/>
            </a:pPr>
            <a:r>
              <a:rPr lang="en-US" sz="2400" smtClean="0">
                <a:solidFill>
                  <a:srgbClr val="1482AC"/>
                </a:solidFill>
                <a:latin typeface="Times New Roman" pitchFamily="18" charset="0"/>
                <a:cs typeface="Times New Roman" pitchFamily="18" charset="0"/>
              </a:rPr>
              <a:t>     3) </a:t>
            </a:r>
            <a:r>
              <a:rPr lang="en-GB" sz="2400" smtClean="0">
                <a:solidFill>
                  <a:srgbClr val="1482AC"/>
                </a:solidFill>
                <a:latin typeface="Times New Roman" pitchFamily="18" charset="0"/>
                <a:cs typeface="Times New Roman" pitchFamily="18" charset="0"/>
              </a:rPr>
              <a:t>исплата дела прихода добијених коришћењем имовине која је предмет разлучног, односно заложног права разлучном, односно заложном повериоцу, до висине његовог обезбеђеног потраживања или предаја средстава добијених отуђењем ове имовине, ако је имовину отуђио стечајни дужник пре или током претходног стечајног поступка;</a:t>
            </a:r>
          </a:p>
          <a:p>
            <a:pPr marL="0" indent="0" algn="just">
              <a:buFont typeface="Wingdings 3" pitchFamily="18" charset="2"/>
              <a:buNone/>
            </a:pPr>
            <a:r>
              <a:rPr lang="en-US" sz="2400" smtClean="0">
                <a:solidFill>
                  <a:srgbClr val="1482AC"/>
                </a:solidFill>
                <a:latin typeface="Times New Roman" pitchFamily="18" charset="0"/>
                <a:cs typeface="Times New Roman" pitchFamily="18" charset="0"/>
              </a:rPr>
              <a:t>     4) </a:t>
            </a:r>
            <a:r>
              <a:rPr lang="en-GB" sz="2400" smtClean="0">
                <a:solidFill>
                  <a:srgbClr val="1482AC"/>
                </a:solidFill>
                <a:latin typeface="Times New Roman" pitchFamily="18" charset="0"/>
                <a:cs typeface="Times New Roman" pitchFamily="18" charset="0"/>
              </a:rPr>
              <a:t>поправка, одржавање, осигурање или мере посебног обезбеђивања и чувања имовине;</a:t>
            </a:r>
          </a:p>
          <a:p>
            <a:pPr marL="0" indent="0" algn="just">
              <a:buFont typeface="Wingdings 3" pitchFamily="18" charset="2"/>
              <a:buNone/>
            </a:pPr>
            <a:r>
              <a:rPr lang="en-US" sz="2400" smtClean="0">
                <a:solidFill>
                  <a:srgbClr val="1482AC"/>
                </a:solidFill>
                <a:latin typeface="Times New Roman" pitchFamily="18" charset="0"/>
                <a:cs typeface="Times New Roman" pitchFamily="18" charset="0"/>
              </a:rPr>
              <a:t>     5) </a:t>
            </a:r>
            <a:r>
              <a:rPr lang="en-GB" sz="2400" smtClean="0">
                <a:solidFill>
                  <a:srgbClr val="1482AC"/>
                </a:solidFill>
                <a:latin typeface="Times New Roman" pitchFamily="18" charset="0"/>
                <a:cs typeface="Times New Roman" pitchFamily="18" charset="0"/>
              </a:rPr>
              <a:t>друге заштитне мере или друге врсте надокнада за које стечајни судија сматра да ће заштитити вредност имовине разлучног повериоца.</a:t>
            </a:r>
            <a:endParaRPr lang="en-GB" sz="2400" smtClean="0">
              <a:solidFill>
                <a:srgbClr val="1482AC"/>
              </a:solidFill>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3"/>
          <p:cNvSpPr>
            <a:spLocks noGrp="1" noChangeArrowheads="1"/>
          </p:cNvSpPr>
          <p:nvPr>
            <p:ph type="body" idx="1"/>
          </p:nvPr>
        </p:nvSpPr>
        <p:spPr>
          <a:xfrm>
            <a:off x="709613" y="727075"/>
            <a:ext cx="8229600" cy="5516563"/>
          </a:xfrm>
        </p:spPr>
        <p:txBody>
          <a:bodyPr/>
          <a:lstStyle/>
          <a:p>
            <a:pPr algn="just">
              <a:lnSpc>
                <a:spcPct val="80000"/>
              </a:lnSpc>
            </a:pPr>
            <a:r>
              <a:rPr lang="en-GB" altLang="en-US" sz="2400" smtClean="0">
                <a:solidFill>
                  <a:srgbClr val="1482AC"/>
                </a:solidFill>
                <a:latin typeface="Times New Roman" pitchFamily="18" charset="0"/>
                <a:cs typeface="Times New Roman" pitchFamily="18" charset="0"/>
              </a:rPr>
              <a:t>Одредбом </a:t>
            </a:r>
            <a:r>
              <a:rPr lang="en-GB" altLang="en-US" sz="2400" b="1" smtClean="0">
                <a:solidFill>
                  <a:srgbClr val="1482AC"/>
                </a:solidFill>
                <a:latin typeface="Times New Roman" pitchFamily="18" charset="0"/>
                <a:cs typeface="Times New Roman" pitchFamily="18" charset="0"/>
              </a:rPr>
              <a:t>члана 93. б)</a:t>
            </a:r>
            <a:r>
              <a:rPr lang="en-GB" altLang="en-US" sz="2400" smtClean="0">
                <a:solidFill>
                  <a:srgbClr val="1482AC"/>
                </a:solidFill>
                <a:latin typeface="Times New Roman" pitchFamily="18" charset="0"/>
                <a:cs typeface="Times New Roman" pitchFamily="18" charset="0"/>
              </a:rPr>
              <a:t> прописана је обавеза стечајног судије да увек донесе одлуку о укидању мера обезбеђења или укидању мораторијума</a:t>
            </a:r>
            <a:r>
              <a:rPr lang="en-US" altLang="en-US" sz="2400" smtClean="0">
                <a:solidFill>
                  <a:srgbClr val="1482AC"/>
                </a:solidFill>
                <a:latin typeface="Times New Roman" pitchFamily="18" charset="0"/>
                <a:cs typeface="Times New Roman" pitchFamily="18" charset="0"/>
              </a:rPr>
              <a:t>.</a:t>
            </a:r>
          </a:p>
          <a:p>
            <a:pPr algn="just">
              <a:lnSpc>
                <a:spcPct val="80000"/>
              </a:lnSpc>
            </a:pPr>
            <a:endParaRPr lang="en-GB" altLang="en-US" sz="2400" smtClean="0">
              <a:solidFill>
                <a:srgbClr val="1482AC"/>
              </a:solidFill>
              <a:latin typeface="Times New Roman" pitchFamily="18" charset="0"/>
              <a:cs typeface="Times New Roman" pitchFamily="18" charset="0"/>
            </a:endParaRPr>
          </a:p>
          <a:p>
            <a:pPr algn="just">
              <a:lnSpc>
                <a:spcPct val="80000"/>
              </a:lnSpc>
            </a:pPr>
            <a:r>
              <a:rPr lang="en-GB" altLang="en-US" sz="2400" smtClean="0">
                <a:solidFill>
                  <a:srgbClr val="1482AC"/>
                </a:solidFill>
                <a:latin typeface="Times New Roman" pitchFamily="18" charset="0"/>
                <a:cs typeface="Times New Roman" pitchFamily="18" charset="0"/>
              </a:rPr>
              <a:t>Ово се односи на меру обезбеђења из члана 62. став 2. тачка 4, као и на мораторијум из члана 93. Закона о стечају. </a:t>
            </a:r>
            <a:endParaRPr lang="en-US" altLang="en-US" sz="2400" smtClean="0">
              <a:solidFill>
                <a:srgbClr val="1482AC"/>
              </a:solidFill>
              <a:latin typeface="Times New Roman" pitchFamily="18" charset="0"/>
              <a:cs typeface="Times New Roman" pitchFamily="18" charset="0"/>
            </a:endParaRPr>
          </a:p>
          <a:p>
            <a:pPr algn="just">
              <a:lnSpc>
                <a:spcPct val="80000"/>
              </a:lnSpc>
            </a:pPr>
            <a:endParaRPr lang="en-GB" altLang="en-US" sz="2400" smtClean="0">
              <a:solidFill>
                <a:srgbClr val="1482AC"/>
              </a:solidFill>
              <a:latin typeface="Times New Roman" pitchFamily="18" charset="0"/>
              <a:cs typeface="Times New Roman" pitchFamily="18" charset="0"/>
            </a:endParaRPr>
          </a:p>
          <a:p>
            <a:pPr algn="just">
              <a:lnSpc>
                <a:spcPct val="80000"/>
              </a:lnSpc>
            </a:pPr>
            <a:r>
              <a:rPr lang="en-GB" altLang="en-US" sz="2400" smtClean="0">
                <a:solidFill>
                  <a:srgbClr val="1482AC"/>
                </a:solidFill>
                <a:latin typeface="Times New Roman" pitchFamily="18" charset="0"/>
                <a:cs typeface="Times New Roman" pitchFamily="18" charset="0"/>
              </a:rPr>
              <a:t>Захтев може да поднесе заложни поверилац који докаже да је његово потраживање доспело делимично или у целости или пак разлучни повериоци, при чему су обавезни да доставе процену вредности имовине која је предмет обезбеђења.</a:t>
            </a:r>
            <a:endParaRPr lang="en-US" altLang="en-US" sz="2400" smtClean="0">
              <a:solidFill>
                <a:srgbClr val="1482AC"/>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831850" y="533400"/>
            <a:ext cx="8229600" cy="5592763"/>
          </a:xfrm>
        </p:spPr>
        <p:txBody>
          <a:bodyPr rtlCol="0">
            <a:normAutofit/>
          </a:bodyPr>
          <a:lstStyle/>
          <a:p>
            <a:pPr algn="just" fontAlgn="auto">
              <a:lnSpc>
                <a:spcPct val="90000"/>
              </a:lnSpc>
              <a:spcAft>
                <a:spcPts val="0"/>
              </a:spcAft>
              <a:buFont typeface="Wingdings 3" charset="2"/>
              <a:buChar char=""/>
              <a:defRPr/>
            </a:pPr>
            <a:endParaRPr lang="sr-Cyrl-ME" altLang="en-US" sz="2400" b="1" dirty="0">
              <a:solidFill>
                <a:schemeClr val="tx1">
                  <a:lumMod val="75000"/>
                  <a:lumOff val="25000"/>
                </a:schemeClr>
              </a:solidFill>
              <a:latin typeface="Times New Roman" panose="02020603050405020304" pitchFamily="18" charset="0"/>
              <a:cs typeface="Times New Roman" panose="02020603050405020304" pitchFamily="18" charset="0"/>
            </a:endParaRPr>
          </a:p>
          <a:p>
            <a:pPr algn="just" fontAlgn="auto">
              <a:lnSpc>
                <a:spcPct val="90000"/>
              </a:lnSpc>
              <a:spcAft>
                <a:spcPts val="0"/>
              </a:spcAft>
              <a:buFont typeface="Wingdings 3" charset="2"/>
              <a:buChar char=""/>
              <a:defRPr/>
            </a:pPr>
            <a:r>
              <a:rPr lang="en-GB" altLang="en-US" sz="2400" b="1" dirty="0" err="1">
                <a:solidFill>
                  <a:schemeClr val="accent1">
                    <a:lumMod val="75000"/>
                  </a:schemeClr>
                </a:solidFill>
                <a:latin typeface="Times New Roman" panose="02020603050405020304" pitchFamily="18" charset="0"/>
                <a:cs typeface="Times New Roman" panose="02020603050405020304" pitchFamily="18" charset="0"/>
              </a:rPr>
              <a:t>Члан</a:t>
            </a:r>
            <a:r>
              <a:rPr lang="en-GB" altLang="en-US" sz="2400" b="1" dirty="0">
                <a:solidFill>
                  <a:schemeClr val="accent1">
                    <a:lumMod val="75000"/>
                  </a:schemeClr>
                </a:solidFill>
                <a:latin typeface="Times New Roman" panose="02020603050405020304" pitchFamily="18" charset="0"/>
                <a:cs typeface="Times New Roman" panose="02020603050405020304" pitchFamily="18" charset="0"/>
              </a:rPr>
              <a:t> 28.</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Закона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о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стечају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измењен</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је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одредбом</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b="1" dirty="0" err="1">
                <a:solidFill>
                  <a:schemeClr val="accent1">
                    <a:lumMod val="75000"/>
                  </a:schemeClr>
                </a:solidFill>
                <a:latin typeface="Times New Roman" panose="02020603050405020304" pitchFamily="18" charset="0"/>
                <a:cs typeface="Times New Roman" panose="02020603050405020304" pitchFamily="18" charset="0"/>
              </a:rPr>
              <a:t>члана</a:t>
            </a:r>
            <a:r>
              <a:rPr lang="en-GB" altLang="en-US" sz="2400" b="1" dirty="0">
                <a:solidFill>
                  <a:schemeClr val="accent1">
                    <a:lumMod val="75000"/>
                  </a:schemeClr>
                </a:solidFill>
                <a:latin typeface="Times New Roman" panose="02020603050405020304" pitchFamily="18" charset="0"/>
                <a:cs typeface="Times New Roman" panose="02020603050405020304" pitchFamily="18" charset="0"/>
              </a:rPr>
              <a:t> 3.</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Закона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о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изменама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и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допунама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Закона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о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стечају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a:t>
            </a:r>
            <a:endParaRPr lang="sr-Cyrl-ME" altLang="en-US" sz="2400" dirty="0">
              <a:solidFill>
                <a:schemeClr val="accent1">
                  <a:lumMod val="75000"/>
                </a:schemeClr>
              </a:solidFill>
              <a:latin typeface="Times New Roman" panose="02020603050405020304" pitchFamily="18" charset="0"/>
              <a:cs typeface="Times New Roman" panose="02020603050405020304" pitchFamily="18" charset="0"/>
            </a:endParaRPr>
          </a:p>
          <a:p>
            <a:pPr algn="just" fontAlgn="auto">
              <a:lnSpc>
                <a:spcPct val="90000"/>
              </a:lnSpc>
              <a:spcAft>
                <a:spcPts val="0"/>
              </a:spcAft>
              <a:buFont typeface="Wingdings 3" charset="2"/>
              <a:buChar char=""/>
              <a:defRPr/>
            </a:pPr>
            <a:endParaRPr lang="sr-Cyrl-ME" altLang="en-US" sz="2400" dirty="0">
              <a:solidFill>
                <a:schemeClr val="accent1">
                  <a:lumMod val="75000"/>
                </a:schemeClr>
              </a:solidFill>
              <a:latin typeface="Times New Roman" panose="02020603050405020304" pitchFamily="18" charset="0"/>
              <a:cs typeface="Times New Roman" panose="02020603050405020304" pitchFamily="18" charset="0"/>
            </a:endParaRPr>
          </a:p>
          <a:p>
            <a:pPr algn="just" fontAlgn="auto">
              <a:lnSpc>
                <a:spcPct val="90000"/>
              </a:lnSpc>
              <a:spcAft>
                <a:spcPts val="0"/>
              </a:spcAft>
              <a:buFont typeface="Wingdings 3" charset="2"/>
              <a:buChar char=""/>
              <a:defRPr/>
            </a:pP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Предузимање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правног</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посла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давања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у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закуп</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имовине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стечајног</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дужника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ограничено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је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сагласношћу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разлучних</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односно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заложних</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поверилаца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у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случају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када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је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предмет</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закупа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оптерећен</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разлучним</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односно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заложним</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правом</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a:t>
            </a:r>
            <a:endParaRPr lang="sr-Cyrl-ME" altLang="en-US" sz="2400" dirty="0">
              <a:solidFill>
                <a:schemeClr val="accent1">
                  <a:lumMod val="75000"/>
                </a:schemeClr>
              </a:solidFill>
              <a:latin typeface="Times New Roman" panose="02020603050405020304" pitchFamily="18" charset="0"/>
              <a:cs typeface="Times New Roman" panose="02020603050405020304" pitchFamily="18" charset="0"/>
            </a:endParaRPr>
          </a:p>
          <a:p>
            <a:pPr algn="just" fontAlgn="auto">
              <a:lnSpc>
                <a:spcPct val="90000"/>
              </a:lnSpc>
              <a:spcAft>
                <a:spcPts val="0"/>
              </a:spcAft>
              <a:buFont typeface="Wingdings 3" charset="2"/>
              <a:buChar char=""/>
              <a:defRPr/>
            </a:pPr>
            <a:endParaRPr lang="en-GB" altLang="en-US" sz="2400" dirty="0">
              <a:solidFill>
                <a:schemeClr val="accent1">
                  <a:lumMod val="75000"/>
                </a:schemeClr>
              </a:solidFill>
              <a:latin typeface="Times New Roman" panose="02020603050405020304" pitchFamily="18" charset="0"/>
              <a:cs typeface="Times New Roman" panose="02020603050405020304" pitchFamily="18" charset="0"/>
            </a:endParaRPr>
          </a:p>
          <a:p>
            <a:pPr algn="just" fontAlgn="auto">
              <a:lnSpc>
                <a:spcPct val="90000"/>
              </a:lnSpc>
              <a:spcAft>
                <a:spcPts val="0"/>
              </a:spcAft>
              <a:buFont typeface="Wingdings 3" charset="2"/>
              <a:buChar char=""/>
              <a:defRPr/>
            </a:pP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Установљена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и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обавеза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стечајног</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управника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обавештење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о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намери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издавања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у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закуп</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имовине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која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је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оптерећена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разлучним</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односно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заложним</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правом</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достави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и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разлучном</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односно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заложном</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повериоцу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a:t>
            </a:r>
            <a:endParaRPr lang="en-US" altLang="en-US" sz="2400" dirty="0">
              <a:solidFill>
                <a:schemeClr val="accent1">
                  <a:lumMod val="75000"/>
                </a:schemeClr>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type="body" idx="1"/>
          </p:nvPr>
        </p:nvSpPr>
        <p:spPr>
          <a:xfrm>
            <a:off x="746125" y="581025"/>
            <a:ext cx="8229600" cy="5592763"/>
          </a:xfrm>
        </p:spPr>
        <p:txBody>
          <a:bodyPr>
            <a:normAutofit/>
          </a:bodyPr>
          <a:lstStyle/>
          <a:p>
            <a:pPr algn="just">
              <a:lnSpc>
                <a:spcPct val="80000"/>
              </a:lnSpc>
            </a:pPr>
            <a:r>
              <a:rPr lang="en-GB" altLang="en-US" sz="2400" smtClean="0">
                <a:solidFill>
                  <a:srgbClr val="1482AC"/>
                </a:solidFill>
                <a:latin typeface="Times New Roman" pitchFamily="18" charset="0"/>
                <a:cs typeface="Times New Roman" pitchFamily="18" charset="0"/>
              </a:rPr>
              <a:t> Процена мора бити сачињена од стране овлашћеног стручног лица и не сме бити старија од 12 месеци.</a:t>
            </a:r>
            <a:endParaRPr lang="en-US" altLang="en-US" sz="2400" smtClean="0">
              <a:solidFill>
                <a:srgbClr val="1482AC"/>
              </a:solidFill>
              <a:latin typeface="Times New Roman" pitchFamily="18" charset="0"/>
              <a:cs typeface="Times New Roman" pitchFamily="18" charset="0"/>
            </a:endParaRPr>
          </a:p>
          <a:p>
            <a:pPr algn="just">
              <a:lnSpc>
                <a:spcPct val="80000"/>
              </a:lnSpc>
            </a:pPr>
            <a:endParaRPr lang="en-GB" altLang="en-US" sz="2400" smtClean="0">
              <a:solidFill>
                <a:srgbClr val="1482AC"/>
              </a:solidFill>
              <a:latin typeface="Times New Roman" pitchFamily="18" charset="0"/>
              <a:cs typeface="Times New Roman" pitchFamily="18" charset="0"/>
            </a:endParaRPr>
          </a:p>
          <a:p>
            <a:pPr algn="just">
              <a:lnSpc>
                <a:spcPct val="80000"/>
              </a:lnSpc>
            </a:pPr>
            <a:r>
              <a:rPr lang="en-GB" altLang="en-US" sz="2400" smtClean="0">
                <a:solidFill>
                  <a:srgbClr val="1482AC"/>
                </a:solidFill>
                <a:latin typeface="Times New Roman" pitchFamily="18" charset="0"/>
                <a:cs typeface="Times New Roman" pitchFamily="18" charset="0"/>
              </a:rPr>
              <a:t> Поменута мера обезбеђења и мораторијум се укидају уколико се докаже да је вредност имовине мања од износа обезбеђеног потраживања разлучног, односно заложног повериоца.</a:t>
            </a:r>
            <a:endParaRPr lang="en-US" altLang="en-US" sz="2400" smtClean="0">
              <a:solidFill>
                <a:srgbClr val="1482AC"/>
              </a:solidFill>
              <a:latin typeface="Times New Roman" pitchFamily="18" charset="0"/>
              <a:cs typeface="Times New Roman" pitchFamily="18" charset="0"/>
            </a:endParaRPr>
          </a:p>
          <a:p>
            <a:pPr algn="just">
              <a:lnSpc>
                <a:spcPct val="80000"/>
              </a:lnSpc>
            </a:pPr>
            <a:endParaRPr lang="en-GB" altLang="en-US" sz="2400" smtClean="0">
              <a:solidFill>
                <a:srgbClr val="1482AC"/>
              </a:solidFill>
              <a:latin typeface="Times New Roman" pitchFamily="18" charset="0"/>
              <a:cs typeface="Times New Roman" pitchFamily="18" charset="0"/>
            </a:endParaRPr>
          </a:p>
          <a:p>
            <a:pPr algn="just">
              <a:lnSpc>
                <a:spcPct val="80000"/>
              </a:lnSpc>
            </a:pPr>
            <a:r>
              <a:rPr lang="en-GB" altLang="en-US" sz="2400" smtClean="0">
                <a:solidFill>
                  <a:srgbClr val="1482AC"/>
                </a:solidFill>
                <a:latin typeface="Times New Roman" pitchFamily="18" charset="0"/>
                <a:cs typeface="Times New Roman" pitchFamily="18" charset="0"/>
              </a:rPr>
              <a:t>Постоји само један изузетак када стечајни судија меру обезбеђења из члана 62. став 2. тачка 4. и мораторијум неће укинути: </a:t>
            </a:r>
          </a:p>
          <a:p>
            <a:pPr algn="just">
              <a:lnSpc>
                <a:spcPct val="80000"/>
              </a:lnSpc>
              <a:buFont typeface="Wingdings 3" pitchFamily="18" charset="2"/>
              <a:buNone/>
            </a:pPr>
            <a:r>
              <a:rPr lang="en-US" altLang="en-US" sz="2400" smtClean="0">
                <a:solidFill>
                  <a:srgbClr val="1482AC"/>
                </a:solidFill>
                <a:latin typeface="Times New Roman" pitchFamily="18" charset="0"/>
                <a:cs typeface="Times New Roman" pitchFamily="18" charset="0"/>
              </a:rPr>
              <a:t>     </a:t>
            </a:r>
            <a:r>
              <a:rPr lang="en-GB" altLang="en-US" sz="2400" smtClean="0">
                <a:solidFill>
                  <a:srgbClr val="1482AC"/>
                </a:solidFill>
                <a:latin typeface="Times New Roman" pitchFamily="18" charset="0"/>
                <a:cs typeface="Times New Roman" pitchFamily="18" charset="0"/>
              </a:rPr>
              <a:t>- уколико стечајни управник докаже да је имовина значајна за реорганизацију, или пак да је значајна за продају стечајног дужника као правног лица</a:t>
            </a:r>
            <a:r>
              <a:rPr lang="en-US" altLang="en-US" sz="2400" smtClean="0">
                <a:solidFill>
                  <a:srgbClr val="1482AC"/>
                </a:solidFill>
                <a:latin typeface="Times New Roman" pitchFamily="18" charset="0"/>
                <a:cs typeface="Times New Roman" pitchFamily="18" charset="0"/>
              </a:rPr>
              <a:t> (терет доказивања на стечајном управнику)</a:t>
            </a:r>
            <a:r>
              <a:rPr lang="en-GB" altLang="en-US" sz="2400" smtClean="0">
                <a:solidFill>
                  <a:srgbClr val="1482AC"/>
                </a:solidFill>
                <a:latin typeface="Times New Roman" pitchFamily="18" charset="0"/>
                <a:cs typeface="Times New Roman" pitchFamily="18" charset="0"/>
              </a:rPr>
              <a:t>.</a:t>
            </a:r>
            <a:endParaRPr lang="en-US" altLang="en-US" sz="2400" smtClean="0">
              <a:solidFill>
                <a:srgbClr val="1482AC"/>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body" idx="1"/>
          </p:nvPr>
        </p:nvSpPr>
        <p:spPr>
          <a:xfrm>
            <a:off x="650875" y="504825"/>
            <a:ext cx="8229600" cy="5668963"/>
          </a:xfrm>
        </p:spPr>
        <p:txBody>
          <a:bodyPr>
            <a:normAutofit/>
          </a:bodyPr>
          <a:lstStyle/>
          <a:p>
            <a:pPr algn="just">
              <a:lnSpc>
                <a:spcPct val="80000"/>
              </a:lnSpc>
            </a:pPr>
            <a:r>
              <a:rPr lang="en-GB" altLang="en-US" sz="2400" b="1" smtClean="0">
                <a:solidFill>
                  <a:srgbClr val="1482AC"/>
                </a:solidFill>
                <a:latin typeface="Times New Roman" pitchFamily="18" charset="0"/>
                <a:cs typeface="Times New Roman" pitchFamily="18" charset="0"/>
              </a:rPr>
              <a:t>Чланом 93. в)</a:t>
            </a:r>
            <a:r>
              <a:rPr lang="en-GB" altLang="en-US" sz="2400" smtClean="0">
                <a:solidFill>
                  <a:srgbClr val="1482AC"/>
                </a:solidFill>
                <a:latin typeface="Times New Roman" pitchFamily="18" charset="0"/>
                <a:cs typeface="Times New Roman" pitchFamily="18" charset="0"/>
              </a:rPr>
              <a:t> регулисан је поступак укидања мере обезбеђења, односно забране извршења и намирења:</a:t>
            </a:r>
          </a:p>
          <a:p>
            <a:pPr algn="just">
              <a:lnSpc>
                <a:spcPct val="80000"/>
              </a:lnSpc>
            </a:pPr>
            <a:endParaRPr lang="en-GB" altLang="en-US" sz="2400" smtClean="0">
              <a:solidFill>
                <a:srgbClr val="1482AC"/>
              </a:solidFill>
              <a:latin typeface="Times New Roman" pitchFamily="18" charset="0"/>
              <a:cs typeface="Times New Roman" pitchFamily="18" charset="0"/>
            </a:endParaRPr>
          </a:p>
          <a:p>
            <a:pPr algn="just">
              <a:lnSpc>
                <a:spcPct val="80000"/>
              </a:lnSpc>
              <a:buFont typeface="Wingdings 3" pitchFamily="18" charset="2"/>
              <a:buNone/>
            </a:pPr>
            <a:r>
              <a:rPr lang="en-US" altLang="en-US" sz="2400" smtClean="0">
                <a:solidFill>
                  <a:srgbClr val="1482AC"/>
                </a:solidFill>
                <a:latin typeface="Times New Roman" pitchFamily="18" charset="0"/>
                <a:cs typeface="Times New Roman" pitchFamily="18" charset="0"/>
              </a:rPr>
              <a:t>     </a:t>
            </a:r>
            <a:r>
              <a:rPr lang="en-GB" altLang="en-US" sz="2400" smtClean="0">
                <a:solidFill>
                  <a:srgbClr val="1482AC"/>
                </a:solidFill>
                <a:latin typeface="Times New Roman" pitchFamily="18" charset="0"/>
                <a:cs typeface="Times New Roman" pitchFamily="18" charset="0"/>
              </a:rPr>
              <a:t>-</a:t>
            </a:r>
            <a:r>
              <a:rPr lang="en-US" altLang="en-US" sz="2400" smtClean="0">
                <a:solidFill>
                  <a:srgbClr val="1482AC"/>
                </a:solidFill>
                <a:latin typeface="Times New Roman" pitchFamily="18" charset="0"/>
                <a:cs typeface="Times New Roman" pitchFamily="18" charset="0"/>
              </a:rPr>
              <a:t> </a:t>
            </a:r>
            <a:r>
              <a:rPr lang="en-GB" altLang="en-US" sz="2400" smtClean="0">
                <a:solidFill>
                  <a:srgbClr val="1482AC"/>
                </a:solidFill>
                <a:latin typeface="Times New Roman" pitchFamily="18" charset="0"/>
                <a:cs typeface="Times New Roman" pitchFamily="18" charset="0"/>
              </a:rPr>
              <a:t>о захтевима разлучног, односно заложног повериоца стечајни судија мора да одлучи у року од 15 дана од пријема предлога</a:t>
            </a:r>
            <a:r>
              <a:rPr lang="en-US" altLang="en-US" sz="2400" smtClean="0">
                <a:solidFill>
                  <a:srgbClr val="1482AC"/>
                </a:solidFill>
                <a:latin typeface="Times New Roman" pitchFamily="18" charset="0"/>
                <a:cs typeface="Times New Roman" pitchFamily="18" charset="0"/>
              </a:rPr>
              <a:t>;</a:t>
            </a:r>
          </a:p>
          <a:p>
            <a:pPr algn="just">
              <a:lnSpc>
                <a:spcPct val="80000"/>
              </a:lnSpc>
              <a:buFont typeface="Wingdings 3" pitchFamily="18" charset="2"/>
              <a:buNone/>
            </a:pPr>
            <a:r>
              <a:rPr lang="en-US" altLang="en-US" sz="2400" smtClean="0">
                <a:solidFill>
                  <a:srgbClr val="1482AC"/>
                </a:solidFill>
                <a:latin typeface="Times New Roman" pitchFamily="18" charset="0"/>
                <a:cs typeface="Times New Roman" pitchFamily="18" charset="0"/>
              </a:rPr>
              <a:t>     - уколико је објављен оглас за продају рок тече по неуспелом окончању продаје;</a:t>
            </a:r>
            <a:endParaRPr lang="en-GB" altLang="en-US" sz="2400" smtClean="0">
              <a:solidFill>
                <a:srgbClr val="1482AC"/>
              </a:solidFill>
              <a:latin typeface="Times New Roman" pitchFamily="18" charset="0"/>
              <a:cs typeface="Times New Roman" pitchFamily="18" charset="0"/>
            </a:endParaRPr>
          </a:p>
          <a:p>
            <a:pPr algn="just">
              <a:lnSpc>
                <a:spcPct val="80000"/>
              </a:lnSpc>
              <a:buFont typeface="Wingdings 3" pitchFamily="18" charset="2"/>
              <a:buNone/>
            </a:pPr>
            <a:r>
              <a:rPr lang="en-US" altLang="en-US" sz="2400" smtClean="0">
                <a:solidFill>
                  <a:srgbClr val="1482AC"/>
                </a:solidFill>
                <a:latin typeface="Times New Roman" pitchFamily="18" charset="0"/>
                <a:cs typeface="Times New Roman" pitchFamily="18" charset="0"/>
              </a:rPr>
              <a:t>     </a:t>
            </a:r>
            <a:r>
              <a:rPr lang="en-GB" altLang="en-US" sz="2400" smtClean="0">
                <a:solidFill>
                  <a:srgbClr val="1482AC"/>
                </a:solidFill>
                <a:latin typeface="Times New Roman" pitchFamily="18" charset="0"/>
                <a:cs typeface="Times New Roman" pitchFamily="18" charset="0"/>
              </a:rPr>
              <a:t>- уколико стечајни судија укине меру обезбеђења, односно укине мораторијум, сачекаће правноснажност тог решења, а након тога ће објавити оглас о укидању мере обезбеђења, односно укидању мораторијума</a:t>
            </a:r>
            <a:r>
              <a:rPr lang="en-US" altLang="en-US" sz="2400" smtClean="0">
                <a:solidFill>
                  <a:srgbClr val="1482AC"/>
                </a:solidFill>
                <a:latin typeface="Times New Roman" pitchFamily="18" charset="0"/>
                <a:cs typeface="Times New Roman" pitchFamily="18" charset="0"/>
              </a:rPr>
              <a:t>;</a:t>
            </a:r>
            <a:endParaRPr lang="en-GB" altLang="en-US" sz="2400" smtClean="0">
              <a:solidFill>
                <a:srgbClr val="1482AC"/>
              </a:solidFill>
              <a:latin typeface="Times New Roman" pitchFamily="18" charset="0"/>
              <a:cs typeface="Times New Roman" pitchFamily="18" charset="0"/>
            </a:endParaRPr>
          </a:p>
          <a:p>
            <a:pPr algn="just">
              <a:lnSpc>
                <a:spcPct val="80000"/>
              </a:lnSpc>
              <a:buFont typeface="Wingdings 3" pitchFamily="18" charset="2"/>
              <a:buNone/>
            </a:pPr>
            <a:r>
              <a:rPr lang="en-US" altLang="en-US" sz="2400" smtClean="0">
                <a:solidFill>
                  <a:srgbClr val="1482AC"/>
                </a:solidFill>
                <a:latin typeface="Times New Roman" pitchFamily="18" charset="0"/>
                <a:cs typeface="Times New Roman" pitchFamily="18" charset="0"/>
              </a:rPr>
              <a:t>     </a:t>
            </a:r>
            <a:r>
              <a:rPr lang="en-GB" altLang="en-US" sz="2400" smtClean="0">
                <a:solidFill>
                  <a:srgbClr val="1482AC"/>
                </a:solidFill>
                <a:latin typeface="Times New Roman" pitchFamily="18" charset="0"/>
                <a:cs typeface="Times New Roman" pitchFamily="18" charset="0"/>
              </a:rPr>
              <a:t>-предлагач, који је поднео захтев, дужан је да предујми трошкове објављивања огласа</a:t>
            </a:r>
            <a:endParaRPr lang="en-US" altLang="en-US" sz="2400" smtClean="0">
              <a:solidFill>
                <a:srgbClr val="1482AC"/>
              </a:solidFill>
              <a:latin typeface="Times New Roman" pitchFamily="18" charset="0"/>
              <a:cs typeface="Times New Roman" pitchFamily="18" charset="0"/>
            </a:endParaRPr>
          </a:p>
          <a:p>
            <a:pPr algn="just">
              <a:lnSpc>
                <a:spcPct val="80000"/>
              </a:lnSpc>
              <a:buFont typeface="Wingdings 3" pitchFamily="18" charset="2"/>
              <a:buNone/>
            </a:pPr>
            <a:r>
              <a:rPr lang="en-US" altLang="en-US" sz="2400" smtClean="0">
                <a:solidFill>
                  <a:srgbClr val="1482AC"/>
                </a:solidFill>
                <a:latin typeface="Times New Roman" pitchFamily="18" charset="0"/>
                <a:cs typeface="Times New Roman" pitchFamily="18" charset="0"/>
              </a:rPr>
              <a:t>     </a:t>
            </a:r>
            <a:r>
              <a:rPr lang="en-GB" altLang="en-US" sz="2400" smtClean="0">
                <a:solidFill>
                  <a:srgbClr val="1482AC"/>
                </a:solidFill>
                <a:latin typeface="Times New Roman" pitchFamily="18" charset="0"/>
                <a:cs typeface="Times New Roman" pitchFamily="18" charset="0"/>
              </a:rPr>
              <a:t>-у супротном суд предлог одбацује</a:t>
            </a:r>
            <a:r>
              <a:rPr lang="en-US" altLang="en-US" sz="2400" smtClean="0">
                <a:solidFill>
                  <a:srgbClr val="1482AC"/>
                </a:solidFill>
                <a:latin typeface="Times New Roman" pitchFamily="18" charset="0"/>
                <a:cs typeface="Times New Roman" pitchFamily="18" charset="0"/>
              </a:rPr>
              <a:t>;</a:t>
            </a:r>
            <a:endParaRPr lang="en-GB" altLang="en-US" sz="2400" smtClean="0">
              <a:solidFill>
                <a:srgbClr val="1482AC"/>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type="body" idx="1"/>
          </p:nvPr>
        </p:nvSpPr>
        <p:spPr>
          <a:xfrm>
            <a:off x="520700" y="528638"/>
            <a:ext cx="8229600" cy="5668962"/>
          </a:xfrm>
        </p:spPr>
        <p:txBody>
          <a:bodyPr>
            <a:normAutofit/>
          </a:bodyPr>
          <a:lstStyle/>
          <a:p>
            <a:pPr marL="0" indent="0" algn="just">
              <a:lnSpc>
                <a:spcPct val="80000"/>
              </a:lnSpc>
              <a:buFont typeface="Wingdings 3" pitchFamily="18" charset="2"/>
              <a:buNone/>
            </a:pPr>
            <a:r>
              <a:rPr lang="en-US" altLang="en-US" sz="2400" smtClean="0">
                <a:solidFill>
                  <a:srgbClr val="1482AC"/>
                </a:solidFill>
                <a:latin typeface="Times New Roman" pitchFamily="18" charset="0"/>
                <a:cs typeface="Times New Roman" pitchFamily="18" charset="0"/>
              </a:rPr>
              <a:t>     </a:t>
            </a:r>
            <a:r>
              <a:rPr lang="en-GB" altLang="en-US" sz="2400" smtClean="0">
                <a:solidFill>
                  <a:srgbClr val="1482AC"/>
                </a:solidFill>
                <a:latin typeface="Times New Roman" pitchFamily="18" charset="0"/>
                <a:cs typeface="Times New Roman" pitchFamily="18" charset="0"/>
              </a:rPr>
              <a:t>-</a:t>
            </a:r>
            <a:r>
              <a:rPr lang="en-US" altLang="en-US" sz="2400" smtClean="0">
                <a:solidFill>
                  <a:srgbClr val="1482AC"/>
                </a:solidFill>
                <a:latin typeface="Times New Roman" pitchFamily="18" charset="0"/>
                <a:cs typeface="Times New Roman" pitchFamily="18" charset="0"/>
              </a:rPr>
              <a:t> </a:t>
            </a:r>
            <a:r>
              <a:rPr lang="en-GB" altLang="en-US" sz="2400" smtClean="0">
                <a:solidFill>
                  <a:srgbClr val="1482AC"/>
                </a:solidFill>
                <a:latin typeface="Times New Roman" pitchFamily="18" charset="0"/>
                <a:cs typeface="Times New Roman" pitchFamily="18" charset="0"/>
              </a:rPr>
              <a:t>након што решење о укидању мере обезбеђења, односно мораторијума, постане правноснажно, стечајни управник не може располагати имовином која је предмет тог решења</a:t>
            </a:r>
            <a:r>
              <a:rPr lang="en-US" altLang="en-US" sz="2400" smtClean="0">
                <a:solidFill>
                  <a:srgbClr val="1482AC"/>
                </a:solidFill>
                <a:latin typeface="Times New Roman" pitchFamily="18" charset="0"/>
                <a:cs typeface="Times New Roman" pitchFamily="18" charset="0"/>
              </a:rPr>
              <a:t>;</a:t>
            </a:r>
            <a:endParaRPr lang="en-GB" altLang="en-US" sz="2400" smtClean="0">
              <a:solidFill>
                <a:srgbClr val="1482AC"/>
              </a:solidFill>
              <a:latin typeface="Times New Roman" pitchFamily="18" charset="0"/>
              <a:cs typeface="Times New Roman" pitchFamily="18" charset="0"/>
            </a:endParaRPr>
          </a:p>
          <a:p>
            <a:pPr marL="0" indent="0" algn="just">
              <a:lnSpc>
                <a:spcPct val="80000"/>
              </a:lnSpc>
              <a:buFont typeface="Wingdings 3" pitchFamily="18" charset="2"/>
              <a:buNone/>
            </a:pPr>
            <a:r>
              <a:rPr lang="en-US" altLang="en-US" sz="2400" smtClean="0">
                <a:solidFill>
                  <a:srgbClr val="1482AC"/>
                </a:solidFill>
                <a:latin typeface="Times New Roman" pitchFamily="18" charset="0"/>
                <a:cs typeface="Times New Roman" pitchFamily="18" charset="0"/>
              </a:rPr>
              <a:t>     </a:t>
            </a:r>
            <a:r>
              <a:rPr lang="en-GB" altLang="en-US" sz="2400" smtClean="0">
                <a:solidFill>
                  <a:srgbClr val="1482AC"/>
                </a:solidFill>
                <a:latin typeface="Times New Roman" pitchFamily="18" charset="0"/>
                <a:cs typeface="Times New Roman" pitchFamily="18" charset="0"/>
              </a:rPr>
              <a:t>-</a:t>
            </a:r>
            <a:r>
              <a:rPr lang="en-US" altLang="en-US" sz="2400" smtClean="0">
                <a:solidFill>
                  <a:srgbClr val="1482AC"/>
                </a:solidFill>
                <a:latin typeface="Times New Roman" pitchFamily="18" charset="0"/>
                <a:cs typeface="Times New Roman" pitchFamily="18" charset="0"/>
              </a:rPr>
              <a:t> </a:t>
            </a:r>
            <a:r>
              <a:rPr lang="en-GB" altLang="en-US" sz="2400" smtClean="0">
                <a:solidFill>
                  <a:srgbClr val="1482AC"/>
                </a:solidFill>
                <a:latin typeface="Times New Roman" pitchFamily="18" charset="0"/>
                <a:cs typeface="Times New Roman" pitchFamily="18" charset="0"/>
              </a:rPr>
              <a:t>то се односи и на издавање у закуп, као и на оптерећивање те имовине</a:t>
            </a:r>
            <a:r>
              <a:rPr lang="en-US" altLang="en-US" sz="2400" smtClean="0">
                <a:solidFill>
                  <a:srgbClr val="1482AC"/>
                </a:solidFill>
                <a:latin typeface="Times New Roman" pitchFamily="18" charset="0"/>
                <a:cs typeface="Times New Roman" pitchFamily="18" charset="0"/>
              </a:rPr>
              <a:t>;</a:t>
            </a:r>
            <a:endParaRPr lang="en-GB" altLang="en-US" sz="2400" smtClean="0">
              <a:solidFill>
                <a:srgbClr val="1482AC"/>
              </a:solidFill>
              <a:latin typeface="Times New Roman" pitchFamily="18" charset="0"/>
              <a:cs typeface="Times New Roman" pitchFamily="18" charset="0"/>
            </a:endParaRPr>
          </a:p>
          <a:p>
            <a:pPr marL="0" indent="0" algn="just">
              <a:lnSpc>
                <a:spcPct val="80000"/>
              </a:lnSpc>
            </a:pPr>
            <a:endParaRPr lang="en-GB" altLang="en-US" sz="2400" smtClean="0">
              <a:solidFill>
                <a:srgbClr val="1482AC"/>
              </a:solidFill>
              <a:latin typeface="Times New Roman" pitchFamily="18" charset="0"/>
              <a:cs typeface="Times New Roman" pitchFamily="18" charset="0"/>
            </a:endParaRPr>
          </a:p>
          <a:p>
            <a:pPr marL="0" indent="0" algn="just">
              <a:lnSpc>
                <a:spcPct val="80000"/>
              </a:lnSpc>
            </a:pPr>
            <a:r>
              <a:rPr lang="en-GB" altLang="en-US" sz="2400" smtClean="0">
                <a:solidFill>
                  <a:srgbClr val="1482AC"/>
                </a:solidFill>
                <a:latin typeface="Times New Roman" pitchFamily="18" charset="0"/>
                <a:cs typeface="Times New Roman" pitchFamily="18" charset="0"/>
              </a:rPr>
              <a:t>Право да поднесу предлог за укидање мере обезбеђења, односно мораторијума имају и заложни и разлучни повериоци чија су потраживања оспорена. </a:t>
            </a:r>
            <a:endParaRPr lang="en-US" altLang="en-US" sz="2400" smtClean="0">
              <a:solidFill>
                <a:srgbClr val="1482AC"/>
              </a:solidFill>
              <a:latin typeface="Times New Roman" pitchFamily="18" charset="0"/>
              <a:cs typeface="Times New Roman" pitchFamily="18" charset="0"/>
            </a:endParaRPr>
          </a:p>
          <a:p>
            <a:pPr marL="0" indent="0" algn="just">
              <a:lnSpc>
                <a:spcPct val="80000"/>
              </a:lnSpc>
            </a:pPr>
            <a:r>
              <a:rPr lang="en-US" altLang="en-US" sz="2400" smtClean="0">
                <a:solidFill>
                  <a:srgbClr val="1482AC"/>
                </a:solidFill>
                <a:latin typeface="Times New Roman" pitchFamily="18" charset="0"/>
                <a:cs typeface="Times New Roman" pitchFamily="18" charset="0"/>
              </a:rPr>
              <a:t>Лица повезана са стечајним дужником  у смислу члана 125. овог закона немају право на подношење предлога из члана 93. а) и 93 б) овог закона, осим лица која се у оквиру своје редовне делатности баве давањем кредита и зајмова.</a:t>
            </a:r>
          </a:p>
          <a:p>
            <a:pPr marL="0" indent="0" algn="just">
              <a:lnSpc>
                <a:spcPct val="80000"/>
              </a:lnSpc>
            </a:pPr>
            <a:r>
              <a:rPr lang="en-US" altLang="en-US" sz="2400" smtClean="0">
                <a:solidFill>
                  <a:srgbClr val="1482AC"/>
                </a:solidFill>
                <a:latin typeface="Times New Roman" pitchFamily="18" charset="0"/>
                <a:cs typeface="Times New Roman" pitchFamily="18" charset="0"/>
              </a:rPr>
              <a:t>Право жалбе имају: стечајни управник, одбор поверилаца, разлучни и заложни повериоци који имају обезбеђење на тој имовини.</a:t>
            </a:r>
          </a:p>
          <a:p>
            <a:pPr marL="0" indent="0">
              <a:lnSpc>
                <a:spcPct val="80000"/>
              </a:lnSpc>
            </a:pPr>
            <a:endParaRPr lang="en-US" altLang="en-US" sz="2400" smtClean="0">
              <a:solidFill>
                <a:srgbClr val="1482AC"/>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3"/>
          <p:cNvSpPr>
            <a:spLocks noGrp="1" noChangeArrowheads="1"/>
          </p:cNvSpPr>
          <p:nvPr>
            <p:ph type="body" idx="1"/>
          </p:nvPr>
        </p:nvSpPr>
        <p:spPr>
          <a:xfrm>
            <a:off x="449263" y="604838"/>
            <a:ext cx="8229600" cy="5592762"/>
          </a:xfrm>
        </p:spPr>
        <p:txBody>
          <a:bodyPr/>
          <a:lstStyle/>
          <a:p>
            <a:pPr algn="just">
              <a:lnSpc>
                <a:spcPct val="80000"/>
              </a:lnSpc>
            </a:pPr>
            <a:r>
              <a:rPr lang="en-GB" altLang="en-US" sz="2400" smtClean="0">
                <a:solidFill>
                  <a:srgbClr val="1482AC"/>
                </a:solidFill>
                <a:latin typeface="Times New Roman" pitchFamily="18" charset="0"/>
                <a:cs typeface="Times New Roman" pitchFamily="18" charset="0"/>
              </a:rPr>
              <a:t>Право на одвојено намирење ван стечајног поступка </a:t>
            </a:r>
            <a:r>
              <a:rPr lang="en-US" altLang="en-US" sz="2400" smtClean="0">
                <a:solidFill>
                  <a:srgbClr val="1482AC"/>
                </a:solidFill>
                <a:latin typeface="Times New Roman" pitchFamily="18" charset="0"/>
                <a:cs typeface="Times New Roman" pitchFamily="18" charset="0"/>
              </a:rPr>
              <a:t>остварује </a:t>
            </a:r>
            <a:r>
              <a:rPr lang="en-GB" altLang="en-US" sz="2400" smtClean="0">
                <a:solidFill>
                  <a:srgbClr val="1482AC"/>
                </a:solidFill>
                <a:latin typeface="Times New Roman" pitchFamily="18" charset="0"/>
                <a:cs typeface="Times New Roman" pitchFamily="18" charset="0"/>
              </a:rPr>
              <a:t>се у периоду од 9 месеци од правноснажности решења којим је укинут мораторијум, односно мера обезбеђења. </a:t>
            </a:r>
            <a:endParaRPr lang="en-US" altLang="en-US" sz="2400" smtClean="0">
              <a:solidFill>
                <a:srgbClr val="1482AC"/>
              </a:solidFill>
              <a:latin typeface="Times New Roman" pitchFamily="18" charset="0"/>
              <a:cs typeface="Times New Roman" pitchFamily="18" charset="0"/>
            </a:endParaRPr>
          </a:p>
          <a:p>
            <a:pPr algn="just">
              <a:lnSpc>
                <a:spcPct val="80000"/>
              </a:lnSpc>
            </a:pPr>
            <a:endParaRPr lang="en-GB" altLang="en-US" sz="2400" smtClean="0">
              <a:solidFill>
                <a:srgbClr val="1482AC"/>
              </a:solidFill>
              <a:latin typeface="Times New Roman" pitchFamily="18" charset="0"/>
              <a:cs typeface="Times New Roman" pitchFamily="18" charset="0"/>
            </a:endParaRPr>
          </a:p>
          <a:p>
            <a:pPr algn="just">
              <a:lnSpc>
                <a:spcPct val="80000"/>
              </a:lnSpc>
            </a:pPr>
            <a:r>
              <a:rPr lang="en-GB" altLang="en-US" sz="2400" smtClean="0">
                <a:solidFill>
                  <a:srgbClr val="1482AC"/>
                </a:solidFill>
                <a:latin typeface="Times New Roman" pitchFamily="18" charset="0"/>
                <a:cs typeface="Times New Roman" pitchFamily="18" charset="0"/>
              </a:rPr>
              <a:t>Рок може бити продужен за још три месеца, с тим што је потребно да се тај захтев поднесе пре истека рока од 9 месеци. </a:t>
            </a:r>
            <a:endParaRPr lang="en-US" altLang="en-US" sz="2400" smtClean="0">
              <a:solidFill>
                <a:srgbClr val="1482AC"/>
              </a:solidFill>
              <a:latin typeface="Times New Roman" pitchFamily="18" charset="0"/>
              <a:cs typeface="Times New Roman" pitchFamily="18" charset="0"/>
            </a:endParaRPr>
          </a:p>
          <a:p>
            <a:pPr algn="just">
              <a:lnSpc>
                <a:spcPct val="80000"/>
              </a:lnSpc>
            </a:pPr>
            <a:endParaRPr lang="en-GB" altLang="en-US" sz="2400" smtClean="0">
              <a:solidFill>
                <a:srgbClr val="1482AC"/>
              </a:solidFill>
              <a:latin typeface="Times New Roman" pitchFamily="18" charset="0"/>
              <a:cs typeface="Times New Roman" pitchFamily="18" charset="0"/>
            </a:endParaRPr>
          </a:p>
          <a:p>
            <a:pPr algn="just">
              <a:lnSpc>
                <a:spcPct val="80000"/>
              </a:lnSpc>
            </a:pPr>
            <a:r>
              <a:rPr lang="en-GB" altLang="en-US" sz="2400" smtClean="0">
                <a:solidFill>
                  <a:srgbClr val="1482AC"/>
                </a:solidFill>
                <a:latin typeface="Times New Roman" pitchFamily="18" charset="0"/>
                <a:cs typeface="Times New Roman" pitchFamily="18" charset="0"/>
              </a:rPr>
              <a:t>То значи да разлучни, односно заложни повериоци, након отварања стечајног поступка могу тражити да се одвојено намире и мимо стечајног поступка, али то одвојено намирење не може трајати дуже од годину дана са продужецима који су прописани чланом </a:t>
            </a:r>
            <a:r>
              <a:rPr lang="en-GB" altLang="en-US" sz="2400" b="1" smtClean="0">
                <a:solidFill>
                  <a:srgbClr val="1482AC"/>
                </a:solidFill>
                <a:latin typeface="Times New Roman" pitchFamily="18" charset="0"/>
                <a:cs typeface="Times New Roman" pitchFamily="18" charset="0"/>
              </a:rPr>
              <a:t>93. г) став 2.</a:t>
            </a:r>
            <a:r>
              <a:rPr lang="en-GB" altLang="en-US" sz="2400" smtClean="0">
                <a:solidFill>
                  <a:srgbClr val="1482AC"/>
                </a:solidFill>
                <a:latin typeface="Times New Roman" pitchFamily="18" charset="0"/>
                <a:cs typeface="Times New Roman" pitchFamily="18" charset="0"/>
              </a:rPr>
              <a:t> Закона о стечају.</a:t>
            </a:r>
          </a:p>
          <a:p>
            <a:pPr algn="just">
              <a:lnSpc>
                <a:spcPct val="80000"/>
              </a:lnSpc>
            </a:pPr>
            <a:endParaRPr lang="en-US" altLang="en-US" sz="2400" smtClean="0">
              <a:solidFill>
                <a:srgbClr val="1482AC"/>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type="body" idx="1"/>
          </p:nvPr>
        </p:nvSpPr>
        <p:spPr>
          <a:xfrm>
            <a:off x="746125" y="709613"/>
            <a:ext cx="8229600" cy="5440362"/>
          </a:xfrm>
        </p:spPr>
        <p:txBody>
          <a:bodyPr>
            <a:normAutofit/>
          </a:bodyPr>
          <a:lstStyle/>
          <a:p>
            <a:pPr marL="0" indent="0" algn="ctr">
              <a:lnSpc>
                <a:spcPct val="80000"/>
              </a:lnSpc>
              <a:buFont typeface="Wingdings 3" pitchFamily="18" charset="2"/>
              <a:buNone/>
            </a:pPr>
            <a:r>
              <a:rPr lang="en-US" altLang="en-US" sz="2600" smtClean="0">
                <a:solidFill>
                  <a:srgbClr val="1482AC"/>
                </a:solidFill>
                <a:latin typeface="Times New Roman" pitchFamily="18" charset="0"/>
                <a:cs typeface="Times New Roman" pitchFamily="18" charset="0"/>
              </a:rPr>
              <a:t>ПРОПУШТАЊЕ УНОВЧЕЊА</a:t>
            </a:r>
          </a:p>
          <a:p>
            <a:pPr marL="0" indent="0" algn="ctr">
              <a:lnSpc>
                <a:spcPct val="80000"/>
              </a:lnSpc>
              <a:buFont typeface="Wingdings 3" pitchFamily="18" charset="2"/>
              <a:buNone/>
            </a:pPr>
            <a:r>
              <a:rPr lang="en-US" altLang="en-US" sz="2600" smtClean="0">
                <a:solidFill>
                  <a:srgbClr val="1482AC"/>
                </a:solidFill>
                <a:latin typeface="Times New Roman" pitchFamily="18" charset="0"/>
                <a:cs typeface="Times New Roman" pitchFamily="18" charset="0"/>
              </a:rPr>
              <a:t>ВАН СТЕЧАЈА</a:t>
            </a:r>
          </a:p>
          <a:p>
            <a:pPr marL="0" indent="0" algn="ctr">
              <a:lnSpc>
                <a:spcPct val="80000"/>
              </a:lnSpc>
              <a:buFont typeface="Wingdings 3" pitchFamily="18" charset="2"/>
              <a:buNone/>
            </a:pPr>
            <a:r>
              <a:rPr lang="en-US" altLang="en-US" sz="2600" smtClean="0">
                <a:solidFill>
                  <a:srgbClr val="1482AC"/>
                </a:solidFill>
                <a:latin typeface="Times New Roman" pitchFamily="18" charset="0"/>
                <a:cs typeface="Times New Roman" pitchFamily="18" charset="0"/>
              </a:rPr>
              <a:t>(Члан 93. г) Закона о стечају)</a:t>
            </a:r>
          </a:p>
          <a:p>
            <a:pPr marL="0" indent="0" algn="just">
              <a:lnSpc>
                <a:spcPct val="80000"/>
              </a:lnSpc>
            </a:pPr>
            <a:endParaRPr lang="en-US" altLang="en-US" sz="2400" smtClean="0">
              <a:solidFill>
                <a:srgbClr val="1482AC"/>
              </a:solidFill>
              <a:latin typeface="Times New Roman" pitchFamily="18" charset="0"/>
              <a:cs typeface="Times New Roman" pitchFamily="18" charset="0"/>
            </a:endParaRPr>
          </a:p>
          <a:p>
            <a:pPr marL="0" indent="0" algn="just">
              <a:lnSpc>
                <a:spcPct val="80000"/>
              </a:lnSpc>
            </a:pPr>
            <a:r>
              <a:rPr lang="en-GB" altLang="en-US" sz="2400" smtClean="0">
                <a:solidFill>
                  <a:srgbClr val="1482AC"/>
                </a:solidFill>
                <a:latin typeface="Times New Roman" pitchFamily="18" charset="0"/>
                <a:cs typeface="Times New Roman" pitchFamily="18" charset="0"/>
              </a:rPr>
              <a:t>Када протекне рок од 9 месеци, односно од 12 месеци, стечајни судија по службеној дужности доноси решење којим ће констатовати да је забран</a:t>
            </a:r>
            <a:r>
              <a:rPr lang="en-US" altLang="en-US" sz="2400" smtClean="0">
                <a:solidFill>
                  <a:srgbClr val="1482AC"/>
                </a:solidFill>
                <a:latin typeface="Times New Roman" pitchFamily="18" charset="0"/>
                <a:cs typeface="Times New Roman" pitchFamily="18" charset="0"/>
              </a:rPr>
              <a:t>а</a:t>
            </a:r>
            <a:r>
              <a:rPr lang="en-GB" altLang="en-US" sz="2400" smtClean="0">
                <a:solidFill>
                  <a:srgbClr val="1482AC"/>
                </a:solidFill>
                <a:latin typeface="Times New Roman" pitchFamily="18" charset="0"/>
                <a:cs typeface="Times New Roman" pitchFamily="18" charset="0"/>
              </a:rPr>
              <a:t> извршења и намирења </a:t>
            </a:r>
            <a:r>
              <a:rPr lang="en-US" altLang="en-US" sz="2400" smtClean="0">
                <a:solidFill>
                  <a:srgbClr val="1482AC"/>
                </a:solidFill>
                <a:latin typeface="Times New Roman" pitchFamily="18" charset="0"/>
                <a:cs typeface="Times New Roman" pitchFamily="18" charset="0"/>
              </a:rPr>
              <a:t>(чл. 93. Закона о стечају), односно мера забране извршења и намирења (чл. 62. ст. 2. тач. 4. Закона о стечају) </a:t>
            </a:r>
            <a:r>
              <a:rPr lang="en-GB" altLang="en-US" sz="2400" smtClean="0">
                <a:solidFill>
                  <a:srgbClr val="1482AC"/>
                </a:solidFill>
                <a:latin typeface="Times New Roman" pitchFamily="18" charset="0"/>
                <a:cs typeface="Times New Roman" pitchFamily="18" charset="0"/>
              </a:rPr>
              <a:t>у односу на ту имовину поново успостављена. </a:t>
            </a:r>
            <a:endParaRPr lang="en-US" altLang="en-US" sz="2400" smtClean="0">
              <a:solidFill>
                <a:srgbClr val="1482AC"/>
              </a:solidFill>
              <a:latin typeface="Times New Roman" pitchFamily="18" charset="0"/>
              <a:cs typeface="Times New Roman" pitchFamily="18" charset="0"/>
            </a:endParaRPr>
          </a:p>
          <a:p>
            <a:pPr marL="0" indent="0" algn="just">
              <a:lnSpc>
                <a:spcPct val="80000"/>
              </a:lnSpc>
            </a:pPr>
            <a:endParaRPr lang="en-GB" altLang="en-US" sz="2400" smtClean="0">
              <a:solidFill>
                <a:srgbClr val="1482AC"/>
              </a:solidFill>
              <a:latin typeface="Times New Roman" pitchFamily="18" charset="0"/>
              <a:cs typeface="Times New Roman" pitchFamily="18" charset="0"/>
            </a:endParaRPr>
          </a:p>
          <a:p>
            <a:pPr marL="0" indent="0" algn="just">
              <a:lnSpc>
                <a:spcPct val="80000"/>
              </a:lnSpc>
            </a:pPr>
            <a:r>
              <a:rPr lang="en-GB" altLang="en-US" sz="2400" smtClean="0">
                <a:solidFill>
                  <a:srgbClr val="1482AC"/>
                </a:solidFill>
                <a:latin typeface="Times New Roman" pitchFamily="18" charset="0"/>
                <a:cs typeface="Times New Roman" pitchFamily="18" charset="0"/>
              </a:rPr>
              <a:t>По правноснажности тог решења имовина се враћа у стечајну масу и стечајни управник на тај начин стиче право продаје и располагања применом.</a:t>
            </a:r>
            <a:endParaRPr lang="en-US" altLang="en-US" sz="2400" smtClean="0">
              <a:solidFill>
                <a:srgbClr val="1482AC"/>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3"/>
          <p:cNvSpPr>
            <a:spLocks noGrp="1" noChangeArrowheads="1"/>
          </p:cNvSpPr>
          <p:nvPr>
            <p:ph type="body" idx="1"/>
          </p:nvPr>
        </p:nvSpPr>
        <p:spPr>
          <a:xfrm>
            <a:off x="865188" y="722313"/>
            <a:ext cx="8229600" cy="5440362"/>
          </a:xfrm>
        </p:spPr>
        <p:txBody>
          <a:bodyPr/>
          <a:lstStyle/>
          <a:p>
            <a:pPr algn="just"/>
            <a:endParaRPr lang="en-US" altLang="en-US" sz="2400" smtClean="0">
              <a:solidFill>
                <a:srgbClr val="1482AC"/>
              </a:solidFill>
              <a:latin typeface="Times New Roman" pitchFamily="18" charset="0"/>
              <a:cs typeface="Times New Roman" pitchFamily="18" charset="0"/>
            </a:endParaRPr>
          </a:p>
          <a:p>
            <a:pPr algn="just"/>
            <a:r>
              <a:rPr lang="en-GB" altLang="en-US" sz="2400" smtClean="0">
                <a:solidFill>
                  <a:srgbClr val="1482AC"/>
                </a:solidFill>
                <a:latin typeface="Times New Roman" pitchFamily="18" charset="0"/>
                <a:cs typeface="Times New Roman" pitchFamily="18" charset="0"/>
              </a:rPr>
              <a:t>Одредбе </a:t>
            </a:r>
            <a:r>
              <a:rPr lang="en-GB" altLang="en-US" sz="2400" b="1" smtClean="0">
                <a:solidFill>
                  <a:srgbClr val="1482AC"/>
                </a:solidFill>
                <a:latin typeface="Times New Roman" pitchFamily="18" charset="0"/>
                <a:cs typeface="Times New Roman" pitchFamily="18" charset="0"/>
              </a:rPr>
              <a:t>члана 93. а) и 93. в)</a:t>
            </a:r>
            <a:r>
              <a:rPr lang="en-GB" altLang="en-US" sz="2400" smtClean="0">
                <a:solidFill>
                  <a:srgbClr val="1482AC"/>
                </a:solidFill>
                <a:latin typeface="Times New Roman" pitchFamily="18" charset="0"/>
                <a:cs typeface="Times New Roman" pitchFamily="18" charset="0"/>
              </a:rPr>
              <a:t> Закона о стечају примењују се и када је у питању финансијски лизинг из члана 95. Закона о стечају.</a:t>
            </a:r>
            <a:endParaRPr lang="en-US" altLang="en-US" sz="2400" smtClean="0">
              <a:solidFill>
                <a:srgbClr val="1482AC"/>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3"/>
          <p:cNvSpPr>
            <a:spLocks noGrp="1" noChangeArrowheads="1"/>
          </p:cNvSpPr>
          <p:nvPr>
            <p:ph type="body" idx="1"/>
          </p:nvPr>
        </p:nvSpPr>
        <p:spPr>
          <a:xfrm>
            <a:off x="650875" y="644525"/>
            <a:ext cx="8229600" cy="5516563"/>
          </a:xfrm>
        </p:spPr>
        <p:txBody>
          <a:bodyPr/>
          <a:lstStyle/>
          <a:p>
            <a:pPr algn="just"/>
            <a:r>
              <a:rPr lang="en-GB" altLang="en-US" sz="2400" smtClean="0">
                <a:solidFill>
                  <a:srgbClr val="1482AC"/>
                </a:solidFill>
                <a:latin typeface="Times New Roman" pitchFamily="18" charset="0"/>
                <a:cs typeface="Times New Roman" pitchFamily="18" charset="0"/>
              </a:rPr>
              <a:t>Са укидањем мораторијума треба повезати и одредбу </a:t>
            </a:r>
            <a:r>
              <a:rPr lang="en-GB" altLang="en-US" sz="2400" b="1" smtClean="0">
                <a:solidFill>
                  <a:srgbClr val="1482AC"/>
                </a:solidFill>
                <a:latin typeface="Times New Roman" pitchFamily="18" charset="0"/>
                <a:cs typeface="Times New Roman" pitchFamily="18" charset="0"/>
              </a:rPr>
              <a:t>члана 133. а) став 3. </a:t>
            </a:r>
            <a:r>
              <a:rPr lang="en-GB" altLang="en-US" sz="2400" smtClean="0">
                <a:solidFill>
                  <a:srgbClr val="1482AC"/>
                </a:solidFill>
                <a:latin typeface="Times New Roman" pitchFamily="18" charset="0"/>
                <a:cs typeface="Times New Roman" pitchFamily="18" charset="0"/>
              </a:rPr>
              <a:t>Закона о стечају.</a:t>
            </a:r>
            <a:endParaRPr lang="en-US" altLang="en-US" sz="2400" smtClean="0">
              <a:solidFill>
                <a:srgbClr val="1482AC"/>
              </a:solidFill>
              <a:latin typeface="Times New Roman" pitchFamily="18" charset="0"/>
              <a:cs typeface="Times New Roman" pitchFamily="18" charset="0"/>
            </a:endParaRPr>
          </a:p>
          <a:p>
            <a:pPr algn="just"/>
            <a:r>
              <a:rPr lang="en-GB" altLang="en-US" sz="2400" smtClean="0">
                <a:solidFill>
                  <a:srgbClr val="1482AC"/>
                </a:solidFill>
                <a:latin typeface="Times New Roman" pitchFamily="18" charset="0"/>
                <a:cs typeface="Times New Roman" pitchFamily="18" charset="0"/>
              </a:rPr>
              <a:t>Ставом 3. је предвиђен застој рока из става 1. којим је прописана обавеза стечајног управника да понуди имовину на продају у року од 6 месеци (мисли се на имовину која је предмет разлучног, односно заложног права) рачунајући од правноснажности решења о банкротству, у којој ситуацији, односно у ком року (мисли се на време док траје застој), стечајни управник нема право да продаје наведену имовину.</a:t>
            </a:r>
            <a:endParaRPr lang="en-US" altLang="en-US" sz="2400" smtClean="0">
              <a:solidFill>
                <a:srgbClr val="1482AC"/>
              </a:solidFill>
              <a:latin typeface="Times New Roman" pitchFamily="18" charset="0"/>
              <a:cs typeface="Times New Roman" pitchFamily="18" charset="0"/>
            </a:endParaRPr>
          </a:p>
          <a:p>
            <a:pPr algn="just"/>
            <a:r>
              <a:rPr lang="en-US" altLang="en-US" sz="2400" smtClean="0">
                <a:solidFill>
                  <a:srgbClr val="1482AC"/>
                </a:solidFill>
                <a:latin typeface="Times New Roman" pitchFamily="18" charset="0"/>
                <a:cs typeface="Times New Roman" pitchFamily="18" charset="0"/>
              </a:rPr>
              <a:t>Уколико се води поступак пред Агенцијом за реституцију рок за отпочињање продаје (6 месеци) тече по правноснажности решења којим се окончава поступак враћања имовине.</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2"/>
          <p:cNvSpPr>
            <a:spLocks noGrp="1" noChangeArrowheads="1"/>
          </p:cNvSpPr>
          <p:nvPr>
            <p:ph type="ctrTitle"/>
          </p:nvPr>
        </p:nvSpPr>
        <p:spPr>
          <a:xfrm>
            <a:off x="865188" y="2120900"/>
            <a:ext cx="8229600" cy="1752600"/>
          </a:xfrm>
        </p:spPr>
        <p:txBody>
          <a:bodyPr/>
          <a:lstStyle/>
          <a:p>
            <a:pPr algn="ctr"/>
            <a:r>
              <a:rPr lang="en-US" altLang="en-US" sz="4000" b="1" smtClean="0">
                <a:latin typeface="Times New Roman" pitchFamily="18" charset="0"/>
                <a:cs typeface="Times New Roman" pitchFamily="18" charset="0"/>
              </a:rPr>
              <a:t>4a.</a:t>
            </a:r>
            <a:r>
              <a:rPr lang="en-US" altLang="en-US" sz="3200" b="1" smtClean="0">
                <a:latin typeface="Times New Roman" pitchFamily="18" charset="0"/>
                <a:cs typeface="Times New Roman" pitchFamily="18" charset="0"/>
              </a:rPr>
              <a:t/>
            </a:r>
            <a:br>
              <a:rPr lang="en-US" altLang="en-US" sz="3200" b="1" smtClean="0">
                <a:latin typeface="Times New Roman" pitchFamily="18" charset="0"/>
                <a:cs typeface="Times New Roman" pitchFamily="18" charset="0"/>
              </a:rPr>
            </a:br>
            <a:r>
              <a:rPr lang="en-GB" altLang="en-US" sz="3200" b="1" smtClean="0">
                <a:latin typeface="Times New Roman" pitchFamily="18" charset="0"/>
                <a:cs typeface="Times New Roman" pitchFamily="18" charset="0"/>
              </a:rPr>
              <a:t>Мере обезбеђења у претходном  стечајном поступку покренутом у складу са </a:t>
            </a:r>
            <a:r>
              <a:rPr lang="en-US" altLang="en-US" sz="3200" b="1" smtClean="0">
                <a:latin typeface="Times New Roman" pitchFamily="18" charset="0"/>
                <a:cs typeface="Times New Roman" pitchFamily="18" charset="0"/>
              </a:rPr>
              <a:t>УППР-ом</a:t>
            </a:r>
            <a:r>
              <a:rPr lang="en-GB" altLang="en-US" sz="3200" b="1" smtClean="0">
                <a:latin typeface="Times New Roman" pitchFamily="18" charset="0"/>
                <a:cs typeface="Times New Roman" pitchFamily="18" charset="0"/>
              </a:rPr>
              <a:t/>
            </a:r>
            <a:br>
              <a:rPr lang="en-GB" altLang="en-US" sz="3200" b="1" smtClean="0">
                <a:latin typeface="Times New Roman" pitchFamily="18" charset="0"/>
                <a:cs typeface="Times New Roman" pitchFamily="18" charset="0"/>
              </a:rPr>
            </a:br>
            <a:r>
              <a:rPr lang="en-GB" altLang="en-US" sz="3200" b="1" smtClean="0">
                <a:latin typeface="Times New Roman" pitchFamily="18" charset="0"/>
                <a:cs typeface="Times New Roman" pitchFamily="18" charset="0"/>
              </a:rPr>
              <a:t>(члан 159. б) Закона о стечају)</a:t>
            </a:r>
            <a:endParaRPr lang="en-US" altLang="en-US" sz="3200" b="1" smtClean="0">
              <a:latin typeface="Times New Roman" pitchFamily="18" charset="0"/>
              <a:cs typeface="Times New Roman" pitchFamily="18" charset="0"/>
            </a:endParaRPr>
          </a:p>
        </p:txBody>
      </p:sp>
    </p:spTree>
  </p:cSld>
  <p:clrMapOvr>
    <a:masterClrMapping/>
  </p:clrMapOvr>
  <p:transition spd="slow">
    <p:wipe/>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3"/>
          <p:cNvSpPr>
            <a:spLocks noGrp="1" noChangeArrowheads="1"/>
          </p:cNvSpPr>
          <p:nvPr>
            <p:ph type="body" idx="1"/>
          </p:nvPr>
        </p:nvSpPr>
        <p:spPr>
          <a:xfrm>
            <a:off x="482600" y="746125"/>
            <a:ext cx="8229600" cy="5440363"/>
          </a:xfrm>
        </p:spPr>
        <p:txBody>
          <a:bodyPr/>
          <a:lstStyle/>
          <a:p>
            <a:pPr algn="just">
              <a:lnSpc>
                <a:spcPct val="80000"/>
              </a:lnSpc>
            </a:pPr>
            <a:r>
              <a:rPr lang="en-GB" altLang="en-US" sz="2400" smtClean="0">
                <a:solidFill>
                  <a:srgbClr val="1482AC"/>
                </a:solidFill>
                <a:latin typeface="Times New Roman" pitchFamily="18" charset="0"/>
                <a:cs typeface="Times New Roman" pitchFamily="18" charset="0"/>
              </a:rPr>
              <a:t>Одредбом члана 159. б) Закона о стечају направљена је јасна разлика између ангажовања лица ради провере података садржаних у предлогу унапред припремљеног плана реорганизације од мера обезбеђења које се могу одредити у овом поступку.</a:t>
            </a:r>
          </a:p>
          <a:p>
            <a:pPr algn="just">
              <a:lnSpc>
                <a:spcPct val="80000"/>
              </a:lnSpc>
            </a:pPr>
            <a:endParaRPr lang="en-GB" altLang="en-US" sz="2400" smtClean="0">
              <a:solidFill>
                <a:srgbClr val="1482AC"/>
              </a:solidFill>
              <a:latin typeface="Times New Roman" pitchFamily="18" charset="0"/>
              <a:cs typeface="Times New Roman" pitchFamily="18" charset="0"/>
            </a:endParaRPr>
          </a:p>
          <a:p>
            <a:pPr algn="just">
              <a:lnSpc>
                <a:spcPct val="80000"/>
              </a:lnSpc>
            </a:pPr>
            <a:r>
              <a:rPr lang="en-GB" altLang="en-US" sz="2400" smtClean="0">
                <a:solidFill>
                  <a:srgbClr val="1482AC"/>
                </a:solidFill>
                <a:latin typeface="Times New Roman" pitchFamily="18" charset="0"/>
                <a:cs typeface="Times New Roman" pitchFamily="18" charset="0"/>
              </a:rPr>
              <a:t>Ставом 1. наведене одредбе ради потребе провере тачности података у унапред припремљеном плану реорганизације стечајни судија на захтев заинтересованог лица или по службеној дужности може ангажовати овлашћена стручна лица, при чему под овлашћеним стручним лицима закон наводи проценитеље, вештаке или ревизоре. </a:t>
            </a:r>
            <a:endParaRPr lang="en-US" altLang="en-US" sz="2400" smtClean="0">
              <a:solidFill>
                <a:srgbClr val="1482AC"/>
              </a:solidFill>
              <a:latin typeface="Times New Roman" pitchFamily="18" charset="0"/>
              <a:cs typeface="Times New Roman" pitchFamily="18" charset="0"/>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388938" y="896938"/>
            <a:ext cx="8229600" cy="4983162"/>
          </a:xfrm>
        </p:spPr>
        <p:txBody>
          <a:bodyPr>
            <a:normAutofit/>
          </a:bodyPr>
          <a:lstStyle/>
          <a:p>
            <a:pPr algn="just"/>
            <a:r>
              <a:rPr lang="en-GB" altLang="en-US" sz="2400" b="1" smtClean="0">
                <a:solidFill>
                  <a:srgbClr val="1482AC"/>
                </a:solidFill>
                <a:latin typeface="Times New Roman" pitchFamily="18" charset="0"/>
                <a:cs typeface="Times New Roman" pitchFamily="18" charset="0"/>
              </a:rPr>
              <a:t>Ставом 3. одредбе члана 159. б) </a:t>
            </a:r>
            <a:r>
              <a:rPr lang="en-GB" altLang="en-US" sz="2400" smtClean="0">
                <a:solidFill>
                  <a:srgbClr val="1482AC"/>
                </a:solidFill>
                <a:latin typeface="Times New Roman" pitchFamily="18" charset="0"/>
                <a:cs typeface="Times New Roman" pitchFamily="18" charset="0"/>
              </a:rPr>
              <a:t>је прописано да се у претходном  стечајном поступку покренутом у складу са унапред припремљеним планом реорганизације могу одредити и мере обезбеђења:</a:t>
            </a:r>
          </a:p>
          <a:p>
            <a:pPr algn="just"/>
            <a:endParaRPr lang="en-GB" altLang="en-US" sz="2400" smtClean="0">
              <a:solidFill>
                <a:srgbClr val="1482AC"/>
              </a:solidFill>
              <a:latin typeface="Times New Roman" pitchFamily="18" charset="0"/>
              <a:cs typeface="Times New Roman" pitchFamily="18" charset="0"/>
            </a:endParaRPr>
          </a:p>
          <a:p>
            <a:pPr algn="just">
              <a:buFont typeface="Wingdings 3" pitchFamily="18" charset="2"/>
              <a:buNone/>
            </a:pPr>
            <a:r>
              <a:rPr lang="en-US" altLang="en-US" sz="2400" smtClean="0">
                <a:solidFill>
                  <a:srgbClr val="1482AC"/>
                </a:solidFill>
                <a:latin typeface="Times New Roman" pitchFamily="18" charset="0"/>
                <a:cs typeface="Times New Roman" pitchFamily="18" charset="0"/>
              </a:rPr>
              <a:t>     1) </a:t>
            </a:r>
            <a:r>
              <a:rPr lang="en-GB" altLang="en-US" sz="2400" smtClean="0">
                <a:solidFill>
                  <a:srgbClr val="1482AC"/>
                </a:solidFill>
                <a:latin typeface="Times New Roman" pitchFamily="18" charset="0"/>
                <a:cs typeface="Times New Roman" pitchFamily="18" charset="0"/>
              </a:rPr>
              <a:t>на предлог подносиоца унапред припремљеног плана реорганизације,</a:t>
            </a:r>
          </a:p>
          <a:p>
            <a:pPr algn="just">
              <a:buFont typeface="Wingdings 3" pitchFamily="18" charset="2"/>
              <a:buNone/>
            </a:pPr>
            <a:r>
              <a:rPr lang="en-US" altLang="en-US" sz="2400" smtClean="0">
                <a:solidFill>
                  <a:srgbClr val="1482AC"/>
                </a:solidFill>
                <a:latin typeface="Times New Roman" pitchFamily="18" charset="0"/>
                <a:cs typeface="Times New Roman" pitchFamily="18" charset="0"/>
              </a:rPr>
              <a:t>     2)</a:t>
            </a:r>
            <a:r>
              <a:rPr lang="en-GB" altLang="en-US" sz="2400" smtClean="0">
                <a:solidFill>
                  <a:srgbClr val="1482AC"/>
                </a:solidFill>
                <a:latin typeface="Times New Roman" pitchFamily="18" charset="0"/>
                <a:cs typeface="Times New Roman" pitchFamily="18" charset="0"/>
              </a:rPr>
              <a:t> или по службеној дужности. </a:t>
            </a:r>
            <a:endParaRPr lang="en-US" altLang="en-US" sz="2400" smtClean="0">
              <a:solidFill>
                <a:srgbClr val="1482AC"/>
              </a:solidFill>
              <a:latin typeface="Times New Roman" pitchFamily="18" charset="0"/>
              <a:cs typeface="Times New Roman" pitchFamily="18" charset="0"/>
            </a:endParaRPr>
          </a:p>
          <a:p>
            <a:pPr algn="just">
              <a:buFont typeface="Wingdings 3" pitchFamily="18" charset="2"/>
              <a:buNone/>
            </a:pPr>
            <a:endParaRPr lang="en-GB" altLang="en-US" sz="2400" smtClean="0">
              <a:solidFill>
                <a:srgbClr val="1482AC"/>
              </a:solidFill>
              <a:latin typeface="Times New Roman" pitchFamily="18" charset="0"/>
              <a:cs typeface="Times New Roman" pitchFamily="18" charset="0"/>
            </a:endParaRPr>
          </a:p>
          <a:p>
            <a:pPr algn="just"/>
            <a:r>
              <a:rPr lang="en-GB" altLang="en-US" sz="2400" smtClean="0">
                <a:solidFill>
                  <a:srgbClr val="1482AC"/>
                </a:solidFill>
                <a:latin typeface="Times New Roman" pitchFamily="18" charset="0"/>
                <a:cs typeface="Times New Roman" pitchFamily="18" charset="0"/>
              </a:rPr>
              <a:t>Циљ мера је спречавање промене финансијског и имовинског положаја стечајног дужника. </a:t>
            </a:r>
            <a:endParaRPr lang="en-US" altLang="en-US" sz="2400" smtClean="0">
              <a:solidFill>
                <a:srgbClr val="1482AC"/>
              </a:solidFill>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665163" y="519113"/>
            <a:ext cx="8229600" cy="5592762"/>
          </a:xfrm>
        </p:spPr>
        <p:txBody>
          <a:bodyPr rtlCol="0">
            <a:normAutofit lnSpcReduction="10000"/>
          </a:bodyPr>
          <a:lstStyle/>
          <a:p>
            <a:pPr algn="just" fontAlgn="auto">
              <a:lnSpc>
                <a:spcPct val="90000"/>
              </a:lnSpc>
              <a:spcAft>
                <a:spcPts val="0"/>
              </a:spcAft>
              <a:buFont typeface="Wingdings 3" charset="2"/>
              <a:buChar char=""/>
              <a:defRPr/>
            </a:pPr>
            <a:endParaRPr lang="sr-Cyrl-ME" altLang="en-US" sz="2400" dirty="0">
              <a:solidFill>
                <a:schemeClr val="tx1">
                  <a:lumMod val="75000"/>
                  <a:lumOff val="25000"/>
                </a:schemeClr>
              </a:solidFill>
              <a:latin typeface="Times New Roman" panose="02020603050405020304" pitchFamily="18" charset="0"/>
              <a:cs typeface="Times New Roman" panose="02020603050405020304" pitchFamily="18" charset="0"/>
            </a:endParaRPr>
          </a:p>
          <a:p>
            <a:pPr algn="just" fontAlgn="auto">
              <a:lnSpc>
                <a:spcPct val="90000"/>
              </a:lnSpc>
              <a:spcAft>
                <a:spcPts val="0"/>
              </a:spcAft>
              <a:buFont typeface="Wingdings 3" charset="2"/>
              <a:buChar char=""/>
              <a:defRPr/>
            </a:pP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Повериоци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дужни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у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року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од</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8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дана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од</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пријема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обавештења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односно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писаног</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захтева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стечајног</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управника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за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давање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сагласности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изјасне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односно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изјашњење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доставе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суду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a:t>
            </a:r>
            <a:endParaRPr lang="sr-Cyrl-ME" altLang="en-US" sz="2400" dirty="0">
              <a:solidFill>
                <a:schemeClr val="accent1">
                  <a:lumMod val="75000"/>
                </a:schemeClr>
              </a:solidFill>
              <a:latin typeface="Times New Roman" panose="02020603050405020304" pitchFamily="18" charset="0"/>
              <a:cs typeface="Times New Roman" panose="02020603050405020304" pitchFamily="18" charset="0"/>
            </a:endParaRPr>
          </a:p>
          <a:p>
            <a:pPr algn="just" fontAlgn="auto">
              <a:lnSpc>
                <a:spcPct val="90000"/>
              </a:lnSpc>
              <a:spcAft>
                <a:spcPts val="0"/>
              </a:spcAft>
              <a:buFont typeface="Wingdings 3" charset="2"/>
              <a:buChar char=""/>
              <a:defRPr/>
            </a:pPr>
            <a:endParaRPr lang="en-GB" altLang="en-US" sz="2400" dirty="0">
              <a:solidFill>
                <a:schemeClr val="accent1">
                  <a:lumMod val="75000"/>
                </a:schemeClr>
              </a:solidFill>
              <a:latin typeface="Times New Roman" panose="02020603050405020304" pitchFamily="18" charset="0"/>
              <a:cs typeface="Times New Roman" panose="02020603050405020304" pitchFamily="18" charset="0"/>
            </a:endParaRPr>
          </a:p>
          <a:p>
            <a:pPr algn="just" fontAlgn="auto">
              <a:lnSpc>
                <a:spcPct val="90000"/>
              </a:lnSpc>
              <a:spcAft>
                <a:spcPts val="0"/>
              </a:spcAft>
              <a:buFont typeface="Wingdings 3" charset="2"/>
              <a:buChar char=""/>
              <a:defRPr/>
            </a:pP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У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случају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ови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повериоци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не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изјасне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сматраће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је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сагласност</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прећутно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дата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endParaRPr lang="sr-Cyrl-ME" altLang="en-US" sz="2400" dirty="0">
              <a:solidFill>
                <a:schemeClr val="accent1">
                  <a:lumMod val="75000"/>
                </a:schemeClr>
              </a:solidFill>
              <a:latin typeface="Times New Roman" panose="02020603050405020304" pitchFamily="18" charset="0"/>
              <a:cs typeface="Times New Roman" panose="02020603050405020304" pitchFamily="18" charset="0"/>
            </a:endParaRPr>
          </a:p>
          <a:p>
            <a:pPr algn="just" fontAlgn="auto">
              <a:lnSpc>
                <a:spcPct val="90000"/>
              </a:lnSpc>
              <a:spcAft>
                <a:spcPts val="0"/>
              </a:spcAft>
              <a:buFont typeface="Wingdings 3" charset="2"/>
              <a:buChar char=""/>
              <a:defRPr/>
            </a:pPr>
            <a:endParaRPr lang="en-GB" altLang="en-US" sz="2400" dirty="0">
              <a:solidFill>
                <a:schemeClr val="accent1">
                  <a:lumMod val="75000"/>
                </a:schemeClr>
              </a:solidFill>
              <a:latin typeface="Times New Roman" panose="02020603050405020304" pitchFamily="18" charset="0"/>
              <a:cs typeface="Times New Roman" panose="02020603050405020304" pitchFamily="18" charset="0"/>
            </a:endParaRPr>
          </a:p>
          <a:p>
            <a:pPr algn="just" fontAlgn="auto">
              <a:lnSpc>
                <a:spcPct val="90000"/>
              </a:lnSpc>
              <a:spcAft>
                <a:spcPts val="0"/>
              </a:spcAft>
              <a:buFont typeface="Wingdings 3" charset="2"/>
              <a:buChar char=""/>
              <a:defRPr/>
            </a:pP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Сагласност</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не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односи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на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све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разлучне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односно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заложне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повериоце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већ</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само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на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оне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разлучне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и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заложне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повериоце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који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сходном</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применом</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члана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35.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став</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3.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Закона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о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стечају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учине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вероватним</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њихово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обезбеђено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потраживање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може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намирити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из</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оптерећене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имовине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делимично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или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у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целости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a:t>
            </a:r>
            <a:endParaRPr lang="en-US" altLang="en-US" sz="2400" dirty="0">
              <a:solidFill>
                <a:schemeClr val="accent1">
                  <a:lumMod val="75000"/>
                </a:schemeClr>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3"/>
          <p:cNvSpPr>
            <a:spLocks noGrp="1" noChangeArrowheads="1"/>
          </p:cNvSpPr>
          <p:nvPr>
            <p:ph type="body" idx="1"/>
          </p:nvPr>
        </p:nvSpPr>
        <p:spPr>
          <a:xfrm>
            <a:off x="639763" y="904875"/>
            <a:ext cx="8229600" cy="5364163"/>
          </a:xfrm>
        </p:spPr>
        <p:txBody>
          <a:bodyPr/>
          <a:lstStyle/>
          <a:p>
            <a:pPr algn="just">
              <a:lnSpc>
                <a:spcPct val="80000"/>
              </a:lnSpc>
            </a:pPr>
            <a:r>
              <a:rPr lang="en-GB" altLang="en-US" sz="2400" smtClean="0">
                <a:solidFill>
                  <a:srgbClr val="1482AC"/>
                </a:solidFill>
                <a:latin typeface="Times New Roman" pitchFamily="18" charset="0"/>
                <a:cs typeface="Times New Roman" pitchFamily="18" charset="0"/>
              </a:rPr>
              <a:t>Закон је направио јасну разлику између мера обезбеђења које се одређују у претходном  стечајном поступку по предлогу предлагача за покретање стечајног поступка, у односу на претходни стечајни поступак покренут у складу са унапред припремљеним планом реорганизације.</a:t>
            </a:r>
          </a:p>
          <a:p>
            <a:pPr algn="just">
              <a:lnSpc>
                <a:spcPct val="80000"/>
              </a:lnSpc>
            </a:pPr>
            <a:endParaRPr lang="en-GB" altLang="en-US" sz="2400" smtClean="0">
              <a:solidFill>
                <a:srgbClr val="1482AC"/>
              </a:solidFill>
              <a:latin typeface="Times New Roman" pitchFamily="18" charset="0"/>
              <a:cs typeface="Times New Roman" pitchFamily="18" charset="0"/>
            </a:endParaRPr>
          </a:p>
          <a:p>
            <a:pPr algn="just">
              <a:lnSpc>
                <a:spcPct val="80000"/>
              </a:lnSpc>
            </a:pPr>
            <a:r>
              <a:rPr lang="en-GB" altLang="en-US" sz="2400" smtClean="0">
                <a:solidFill>
                  <a:srgbClr val="1482AC"/>
                </a:solidFill>
                <a:latin typeface="Times New Roman" pitchFamily="18" charset="0"/>
                <a:cs typeface="Times New Roman" pitchFamily="18" charset="0"/>
              </a:rPr>
              <a:t>Mере обезбеђења које су прописане чланом 62. Закона о стечају не могу одређивати у претходном  стечајном поступку покренутом у складу са унапред припремљеним планом реорганизације. </a:t>
            </a:r>
            <a:endParaRPr lang="en-US" altLang="en-US" sz="2400" smtClean="0">
              <a:solidFill>
                <a:srgbClr val="1482AC"/>
              </a:solidFill>
              <a:latin typeface="Times New Roman" pitchFamily="18" charset="0"/>
              <a:cs typeface="Times New Roman" pitchFamily="18" charset="0"/>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a:xfrm>
            <a:off x="865188" y="698500"/>
            <a:ext cx="8229600" cy="5440363"/>
          </a:xfrm>
        </p:spPr>
        <p:txBody>
          <a:bodyPr>
            <a:normAutofit/>
          </a:bodyPr>
          <a:lstStyle/>
          <a:p>
            <a:pPr algn="just">
              <a:lnSpc>
                <a:spcPct val="80000"/>
              </a:lnSpc>
            </a:pPr>
            <a:r>
              <a:rPr lang="en-GB" altLang="en-US" sz="2400" smtClean="0">
                <a:solidFill>
                  <a:srgbClr val="1482AC"/>
                </a:solidFill>
                <a:latin typeface="Times New Roman" pitchFamily="18" charset="0"/>
                <a:cs typeface="Times New Roman" pitchFamily="18" charset="0"/>
              </a:rPr>
              <a:t>Мере обезбеђења које се могу одредити у претходном стечајном поступку покренутом у складу са унапред припремљеним планом реорганизације су:</a:t>
            </a:r>
          </a:p>
          <a:p>
            <a:pPr algn="just">
              <a:lnSpc>
                <a:spcPct val="80000"/>
              </a:lnSpc>
            </a:pPr>
            <a:endParaRPr lang="en-GB" altLang="en-US" sz="2400" smtClean="0">
              <a:solidFill>
                <a:srgbClr val="1482AC"/>
              </a:solidFill>
              <a:latin typeface="Times New Roman" pitchFamily="18" charset="0"/>
              <a:cs typeface="Times New Roman" pitchFamily="18" charset="0"/>
            </a:endParaRPr>
          </a:p>
          <a:p>
            <a:pPr algn="just">
              <a:lnSpc>
                <a:spcPct val="80000"/>
              </a:lnSpc>
              <a:buFont typeface="Wingdings 3" pitchFamily="18" charset="2"/>
              <a:buNone/>
            </a:pPr>
            <a:r>
              <a:rPr lang="en-US" altLang="en-US" sz="2400" smtClean="0">
                <a:solidFill>
                  <a:srgbClr val="1482AC"/>
                </a:solidFill>
                <a:latin typeface="Times New Roman" pitchFamily="18" charset="0"/>
                <a:cs typeface="Times New Roman" pitchFamily="18" charset="0"/>
              </a:rPr>
              <a:t>     </a:t>
            </a:r>
            <a:r>
              <a:rPr lang="en-GB" altLang="en-US" sz="2400" smtClean="0">
                <a:solidFill>
                  <a:srgbClr val="1482AC"/>
                </a:solidFill>
                <a:latin typeface="Times New Roman" pitchFamily="18" charset="0"/>
                <a:cs typeface="Times New Roman" pitchFamily="18" charset="0"/>
              </a:rPr>
              <a:t>1</a:t>
            </a:r>
            <a:r>
              <a:rPr lang="en-US" altLang="en-US" sz="2400" smtClean="0">
                <a:solidFill>
                  <a:srgbClr val="1482AC"/>
                </a:solidFill>
                <a:latin typeface="Times New Roman" pitchFamily="18" charset="0"/>
                <a:cs typeface="Times New Roman" pitchFamily="18" charset="0"/>
              </a:rPr>
              <a:t>) </a:t>
            </a:r>
            <a:r>
              <a:rPr lang="en-GB" altLang="en-US" sz="2400" smtClean="0">
                <a:solidFill>
                  <a:srgbClr val="1482AC"/>
                </a:solidFill>
                <a:latin typeface="Times New Roman" pitchFamily="18" charset="0"/>
                <a:cs typeface="Times New Roman" pitchFamily="18" charset="0"/>
              </a:rPr>
              <a:t>Именовање привременог стечајног управника;</a:t>
            </a:r>
          </a:p>
          <a:p>
            <a:pPr algn="just">
              <a:lnSpc>
                <a:spcPct val="80000"/>
              </a:lnSpc>
            </a:pPr>
            <a:endParaRPr lang="en-GB" altLang="en-US" sz="2400" smtClean="0">
              <a:solidFill>
                <a:srgbClr val="1482AC"/>
              </a:solidFill>
              <a:latin typeface="Times New Roman" pitchFamily="18" charset="0"/>
              <a:cs typeface="Times New Roman" pitchFamily="18" charset="0"/>
            </a:endParaRPr>
          </a:p>
          <a:p>
            <a:pPr algn="just">
              <a:lnSpc>
                <a:spcPct val="80000"/>
              </a:lnSpc>
              <a:buFont typeface="Wingdings 3" pitchFamily="18" charset="2"/>
              <a:buNone/>
            </a:pPr>
            <a:r>
              <a:rPr lang="en-US" altLang="en-US" sz="2400" smtClean="0">
                <a:solidFill>
                  <a:srgbClr val="1482AC"/>
                </a:solidFill>
                <a:latin typeface="Times New Roman" pitchFamily="18" charset="0"/>
                <a:cs typeface="Times New Roman" pitchFamily="18" charset="0"/>
              </a:rPr>
              <a:t>     </a:t>
            </a:r>
            <a:r>
              <a:rPr lang="en-GB" altLang="en-US" sz="2400" smtClean="0">
                <a:solidFill>
                  <a:srgbClr val="1482AC"/>
                </a:solidFill>
                <a:latin typeface="Times New Roman" pitchFamily="18" charset="0"/>
                <a:cs typeface="Times New Roman" pitchFamily="18" charset="0"/>
              </a:rPr>
              <a:t>2) Забрана плаћања са рачуна стечајног дужника:</a:t>
            </a:r>
          </a:p>
          <a:p>
            <a:pPr algn="just">
              <a:lnSpc>
                <a:spcPct val="80000"/>
              </a:lnSpc>
              <a:buFont typeface="Wingdings" pitchFamily="2" charset="2"/>
              <a:buNone/>
            </a:pPr>
            <a:r>
              <a:rPr lang="en-GB" altLang="en-US" sz="2400" smtClean="0">
                <a:solidFill>
                  <a:srgbClr val="1482AC"/>
                </a:solidFill>
                <a:latin typeface="Times New Roman" pitchFamily="18" charset="0"/>
                <a:cs typeface="Times New Roman" pitchFamily="18" charset="0"/>
              </a:rPr>
              <a:t>	- без претходне сагласности стечајног судије или привременог стечајног управника, у ситуацији </a:t>
            </a:r>
            <a:r>
              <a:rPr lang="en-GB" altLang="en-US" sz="2400" b="1" smtClean="0">
                <a:solidFill>
                  <a:srgbClr val="1482AC"/>
                </a:solidFill>
                <a:latin typeface="Times New Roman" pitchFamily="18" charset="0"/>
                <a:cs typeface="Times New Roman" pitchFamily="18" charset="0"/>
              </a:rPr>
              <a:t>када рачуни стечајног дужника нису блокирани</a:t>
            </a:r>
            <a:r>
              <a:rPr lang="en-GB" altLang="en-US" sz="2400" smtClean="0">
                <a:solidFill>
                  <a:srgbClr val="1482AC"/>
                </a:solidFill>
                <a:latin typeface="Times New Roman" pitchFamily="18" charset="0"/>
                <a:cs typeface="Times New Roman" pitchFamily="18" charset="0"/>
              </a:rPr>
              <a:t>,</a:t>
            </a:r>
            <a:endParaRPr lang="en-US" altLang="en-US" sz="2400" smtClean="0">
              <a:solidFill>
                <a:srgbClr val="1482AC"/>
              </a:solidFill>
              <a:latin typeface="Times New Roman" pitchFamily="18" charset="0"/>
              <a:cs typeface="Times New Roman" pitchFamily="18" charset="0"/>
            </a:endParaRPr>
          </a:p>
          <a:p>
            <a:pPr algn="just">
              <a:lnSpc>
                <a:spcPct val="80000"/>
              </a:lnSpc>
              <a:buFont typeface="Wingdings" pitchFamily="2" charset="2"/>
              <a:buNone/>
            </a:pPr>
            <a:endParaRPr lang="en-GB" altLang="en-US" sz="2400" smtClean="0">
              <a:solidFill>
                <a:srgbClr val="1482AC"/>
              </a:solidFill>
              <a:latin typeface="Times New Roman" pitchFamily="18" charset="0"/>
              <a:cs typeface="Times New Roman" pitchFamily="18" charset="0"/>
            </a:endParaRPr>
          </a:p>
          <a:p>
            <a:pPr algn="just">
              <a:lnSpc>
                <a:spcPct val="80000"/>
              </a:lnSpc>
              <a:buFont typeface="Wingdings" pitchFamily="2" charset="2"/>
              <a:buNone/>
            </a:pPr>
            <a:r>
              <a:rPr lang="en-GB" altLang="en-US" sz="2400" smtClean="0">
                <a:solidFill>
                  <a:srgbClr val="1482AC"/>
                </a:solidFill>
                <a:latin typeface="Times New Roman" pitchFamily="18" charset="0"/>
                <a:cs typeface="Times New Roman" pitchFamily="18" charset="0"/>
              </a:rPr>
              <a:t>	- </a:t>
            </a:r>
            <a:r>
              <a:rPr lang="en-GB" altLang="en-US" sz="2400" b="1" smtClean="0">
                <a:solidFill>
                  <a:srgbClr val="1482AC"/>
                </a:solidFill>
                <a:latin typeface="Times New Roman" pitchFamily="18" charset="0"/>
                <a:cs typeface="Times New Roman" pitchFamily="18" charset="0"/>
              </a:rPr>
              <a:t>у случају блокаде текућег рачуна</a:t>
            </a:r>
            <a:r>
              <a:rPr lang="en-GB" altLang="en-US" sz="2400" smtClean="0">
                <a:solidFill>
                  <a:srgbClr val="1482AC"/>
                </a:solidFill>
                <a:latin typeface="Times New Roman" pitchFamily="18" charset="0"/>
                <a:cs typeface="Times New Roman" pitchFamily="18" charset="0"/>
              </a:rPr>
              <a:t> стечајног дужника током овог поступка плаћања се могу вршити само уз сагласност или привременог стечајног управника или стечајног судије;</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698500" y="481013"/>
            <a:ext cx="8229600" cy="5715000"/>
          </a:xfrm>
        </p:spPr>
        <p:txBody>
          <a:bodyPr>
            <a:normAutofit/>
          </a:bodyPr>
          <a:lstStyle/>
          <a:p>
            <a:pPr algn="just">
              <a:lnSpc>
                <a:spcPct val="90000"/>
              </a:lnSpc>
            </a:pPr>
            <a:endParaRPr lang="en-GB" altLang="en-US" sz="2400" smtClean="0">
              <a:solidFill>
                <a:srgbClr val="1482AC"/>
              </a:solidFill>
              <a:latin typeface="Times New Roman" pitchFamily="18" charset="0"/>
              <a:cs typeface="Times New Roman" pitchFamily="18" charset="0"/>
            </a:endParaRPr>
          </a:p>
          <a:p>
            <a:pPr algn="just">
              <a:lnSpc>
                <a:spcPct val="90000"/>
              </a:lnSpc>
              <a:buFont typeface="Wingdings 3" pitchFamily="18" charset="2"/>
              <a:buNone/>
            </a:pPr>
            <a:r>
              <a:rPr lang="en-US" altLang="en-US" sz="2400" smtClean="0">
                <a:solidFill>
                  <a:srgbClr val="1482AC"/>
                </a:solidFill>
                <a:latin typeface="Times New Roman" pitchFamily="18" charset="0"/>
                <a:cs typeface="Times New Roman" pitchFamily="18" charset="0"/>
              </a:rPr>
              <a:t>     </a:t>
            </a:r>
            <a:r>
              <a:rPr lang="en-GB" altLang="en-US" sz="2400" smtClean="0">
                <a:solidFill>
                  <a:srgbClr val="1482AC"/>
                </a:solidFill>
                <a:latin typeface="Times New Roman" pitchFamily="18" charset="0"/>
                <a:cs typeface="Times New Roman" pitchFamily="18" charset="0"/>
              </a:rPr>
              <a:t>3) Забранa располагања имовином стечајног дужника без претходне сагласности стечајног судије  или привременог стечајног управника;</a:t>
            </a:r>
          </a:p>
          <a:p>
            <a:pPr algn="just">
              <a:lnSpc>
                <a:spcPct val="90000"/>
              </a:lnSpc>
            </a:pPr>
            <a:endParaRPr lang="en-GB" altLang="en-US" sz="2400" smtClean="0">
              <a:solidFill>
                <a:srgbClr val="1482AC"/>
              </a:solidFill>
              <a:latin typeface="Times New Roman" pitchFamily="18" charset="0"/>
              <a:cs typeface="Times New Roman" pitchFamily="18" charset="0"/>
            </a:endParaRPr>
          </a:p>
          <a:p>
            <a:pPr algn="just">
              <a:lnSpc>
                <a:spcPct val="90000"/>
              </a:lnSpc>
              <a:buFont typeface="Wingdings 3" pitchFamily="18" charset="2"/>
              <a:buNone/>
            </a:pPr>
            <a:r>
              <a:rPr lang="en-US" altLang="en-US" sz="2400" smtClean="0">
                <a:solidFill>
                  <a:srgbClr val="1482AC"/>
                </a:solidFill>
                <a:latin typeface="Times New Roman" pitchFamily="18" charset="0"/>
                <a:cs typeface="Times New Roman" pitchFamily="18" charset="0"/>
              </a:rPr>
              <a:t>    </a:t>
            </a:r>
            <a:r>
              <a:rPr lang="en-GB" altLang="en-US" sz="2400" smtClean="0">
                <a:solidFill>
                  <a:srgbClr val="1482AC"/>
                </a:solidFill>
                <a:latin typeface="Times New Roman" pitchFamily="18" charset="0"/>
                <a:cs typeface="Times New Roman" pitchFamily="18" charset="0"/>
              </a:rPr>
              <a:t>4) Забранa одређивања и спровођења извршења или покретања поступка ван судског намирења према стечајном дужнику;</a:t>
            </a:r>
          </a:p>
          <a:p>
            <a:pPr algn="just">
              <a:lnSpc>
                <a:spcPct val="90000"/>
              </a:lnSpc>
            </a:pPr>
            <a:endParaRPr lang="en-GB" altLang="en-US" sz="2400" smtClean="0">
              <a:solidFill>
                <a:srgbClr val="1482AC"/>
              </a:solidFill>
              <a:latin typeface="Times New Roman" pitchFamily="18" charset="0"/>
              <a:cs typeface="Times New Roman" pitchFamily="18" charset="0"/>
            </a:endParaRPr>
          </a:p>
          <a:p>
            <a:pPr algn="just">
              <a:lnSpc>
                <a:spcPct val="90000"/>
              </a:lnSpc>
              <a:buFont typeface="Wingdings 3" pitchFamily="18" charset="2"/>
              <a:buNone/>
            </a:pPr>
            <a:r>
              <a:rPr lang="en-US" altLang="en-US" sz="2400" smtClean="0">
                <a:solidFill>
                  <a:srgbClr val="1482AC"/>
                </a:solidFill>
                <a:latin typeface="Times New Roman" pitchFamily="18" charset="0"/>
                <a:cs typeface="Times New Roman" pitchFamily="18" charset="0"/>
              </a:rPr>
              <a:t>     </a:t>
            </a:r>
            <a:r>
              <a:rPr lang="en-GB" altLang="en-US" sz="2400" smtClean="0">
                <a:solidFill>
                  <a:srgbClr val="1482AC"/>
                </a:solidFill>
                <a:latin typeface="Times New Roman" pitchFamily="18" charset="0"/>
                <a:cs typeface="Times New Roman" pitchFamily="18" charset="0"/>
              </a:rPr>
              <a:t>5) Забранa организацији која спроводи принудну наплату да спроводи налоге за принудну наплату са рачуна стечајног дужника.</a:t>
            </a:r>
            <a:endParaRPr lang="en-US" altLang="en-US" sz="2400" smtClean="0">
              <a:solidFill>
                <a:srgbClr val="1482AC"/>
              </a:solidFill>
              <a:latin typeface="Times New Roman" pitchFamily="18" charset="0"/>
              <a:cs typeface="Times New Roman" pitchFamily="18" charset="0"/>
            </a:endParaRPr>
          </a:p>
          <a:p>
            <a:pPr algn="just">
              <a:lnSpc>
                <a:spcPct val="90000"/>
              </a:lnSpc>
            </a:pPr>
            <a:endParaRPr lang="en-US" altLang="en-US" sz="2400" smtClean="0">
              <a:solidFill>
                <a:srgbClr val="1482AC"/>
              </a:solidFill>
              <a:latin typeface="Times New Roman" pitchFamily="18" charset="0"/>
              <a:cs typeface="Times New Roman" pitchFamily="18" charset="0"/>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3"/>
          <p:cNvSpPr>
            <a:spLocks noGrp="1" noChangeArrowheads="1"/>
          </p:cNvSpPr>
          <p:nvPr>
            <p:ph type="body" idx="1"/>
          </p:nvPr>
        </p:nvSpPr>
        <p:spPr>
          <a:xfrm>
            <a:off x="722313" y="668338"/>
            <a:ext cx="8229600" cy="5516562"/>
          </a:xfrm>
        </p:spPr>
        <p:txBody>
          <a:bodyPr/>
          <a:lstStyle/>
          <a:p>
            <a:pPr algn="just">
              <a:lnSpc>
                <a:spcPct val="90000"/>
              </a:lnSpc>
            </a:pPr>
            <a:r>
              <a:rPr lang="en-GB" altLang="en-US" sz="2400" smtClean="0">
                <a:solidFill>
                  <a:srgbClr val="1482AC"/>
                </a:solidFill>
                <a:latin typeface="Times New Roman" pitchFamily="18" charset="0"/>
                <a:cs typeface="Times New Roman" pitchFamily="18" charset="0"/>
              </a:rPr>
              <a:t>Код мера код којих се тражи претходна сагласност стечајног судије или привременог стечајног управника треба указати да се исплата условљава сагласношћу или привременог стечајног управника или стечајног судије, а не кумулативно и стечајног управника и стечајног судије</a:t>
            </a:r>
          </a:p>
          <a:p>
            <a:pPr algn="just">
              <a:lnSpc>
                <a:spcPct val="90000"/>
              </a:lnSpc>
            </a:pPr>
            <a:r>
              <a:rPr lang="en-GB" altLang="en-US" sz="2400" smtClean="0">
                <a:solidFill>
                  <a:srgbClr val="1482AC"/>
                </a:solidFill>
                <a:latin typeface="Times New Roman" pitchFamily="18" charset="0"/>
                <a:cs typeface="Times New Roman" pitchFamily="18" charset="0"/>
              </a:rPr>
              <a:t>Приликом одређивања мере обезбеђења за коју се тражи сагласност стечајног судије или привременог стечајног управника ради плаћања са рачуна стечајног дужника, обавеза је да се приликом одређивања ове мере одреди и за које намене се могу вршити плаћања. </a:t>
            </a:r>
          </a:p>
          <a:p>
            <a:pPr algn="just">
              <a:lnSpc>
                <a:spcPct val="90000"/>
              </a:lnSpc>
            </a:pPr>
            <a:r>
              <a:rPr lang="en-GB" altLang="en-US" sz="2400" smtClean="0">
                <a:solidFill>
                  <a:srgbClr val="1482AC"/>
                </a:solidFill>
                <a:latin typeface="Times New Roman" pitchFamily="18" charset="0"/>
                <a:cs typeface="Times New Roman" pitchFamily="18" charset="0"/>
              </a:rPr>
              <a:t>Мере обезбеђења трају најдуже 6 месеци, не могу бити поново одређене. </a:t>
            </a:r>
          </a:p>
          <a:p>
            <a:pPr algn="just">
              <a:lnSpc>
                <a:spcPct val="90000"/>
              </a:lnSpc>
            </a:pPr>
            <a:r>
              <a:rPr lang="en-GB" altLang="en-US" sz="2400" smtClean="0">
                <a:solidFill>
                  <a:srgbClr val="1482AC"/>
                </a:solidFill>
                <a:latin typeface="Times New Roman" pitchFamily="18" charset="0"/>
                <a:cs typeface="Times New Roman" pitchFamily="18" charset="0"/>
              </a:rPr>
              <a:t>Ради одлучивања о мерама обезбеђења може заказати и одржати посебно рочиште.</a:t>
            </a:r>
            <a:endParaRPr lang="en-US" altLang="en-US" sz="2400" smtClean="0">
              <a:solidFill>
                <a:srgbClr val="1482AC"/>
              </a:solidFill>
              <a:latin typeface="Times New Roman" pitchFamily="18" charset="0"/>
              <a:cs typeface="Times New Roman" pitchFamily="18" charset="0"/>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2"/>
          <p:cNvSpPr>
            <a:spLocks noGrp="1" noChangeArrowheads="1"/>
          </p:cNvSpPr>
          <p:nvPr>
            <p:ph type="ctrTitle"/>
          </p:nvPr>
        </p:nvSpPr>
        <p:spPr>
          <a:xfrm>
            <a:off x="1295400" y="1939925"/>
            <a:ext cx="7772400" cy="1447800"/>
          </a:xfrm>
        </p:spPr>
        <p:txBody>
          <a:bodyPr/>
          <a:lstStyle/>
          <a:p>
            <a:pPr algn="ctr"/>
            <a:r>
              <a:rPr lang="en-US" altLang="en-US" sz="4000" b="1" smtClean="0">
                <a:latin typeface="Times New Roman" pitchFamily="18" charset="0"/>
                <a:cs typeface="Times New Roman" pitchFamily="18" charset="0"/>
              </a:rPr>
              <a:t>5.</a:t>
            </a:r>
            <a:r>
              <a:rPr lang="en-US" altLang="en-US" sz="3200" b="1" smtClean="0">
                <a:latin typeface="Times New Roman" pitchFamily="18" charset="0"/>
                <a:cs typeface="Times New Roman" pitchFamily="18" charset="0"/>
              </a:rPr>
              <a:t/>
            </a:r>
            <a:br>
              <a:rPr lang="en-US" altLang="en-US" sz="3200" b="1" smtClean="0">
                <a:latin typeface="Times New Roman" pitchFamily="18" charset="0"/>
                <a:cs typeface="Times New Roman" pitchFamily="18" charset="0"/>
              </a:rPr>
            </a:br>
            <a:r>
              <a:rPr lang="en-GB" altLang="en-US" sz="3200" b="1" smtClean="0">
                <a:latin typeface="Times New Roman" pitchFamily="18" charset="0"/>
                <a:cs typeface="Times New Roman" pitchFamily="18" charset="0"/>
              </a:rPr>
              <a:t>Измене које се односе на</a:t>
            </a:r>
            <a:r>
              <a:rPr lang="en-US" altLang="en-US" sz="3200" b="1" smtClean="0">
                <a:latin typeface="Times New Roman" pitchFamily="18" charset="0"/>
                <a:cs typeface="Times New Roman" pitchFamily="18" charset="0"/>
              </a:rPr>
              <a:t/>
            </a:r>
            <a:br>
              <a:rPr lang="en-US" altLang="en-US" sz="3200" b="1" smtClean="0">
                <a:latin typeface="Times New Roman" pitchFamily="18" charset="0"/>
                <a:cs typeface="Times New Roman" pitchFamily="18" charset="0"/>
              </a:rPr>
            </a:br>
            <a:r>
              <a:rPr lang="en-GB" altLang="en-US" sz="3200" b="1" smtClean="0">
                <a:latin typeface="Times New Roman" pitchFamily="18" charset="0"/>
                <a:cs typeface="Times New Roman" pitchFamily="18" charset="0"/>
              </a:rPr>
              <a:t> стечајне органе</a:t>
            </a:r>
            <a:endParaRPr lang="en-US" altLang="en-US" sz="3200" b="1" smtClean="0">
              <a:latin typeface="Times New Roman" pitchFamily="18" charset="0"/>
              <a:cs typeface="Times New Roman" pitchFamily="18" charset="0"/>
            </a:endParaRPr>
          </a:p>
        </p:txBody>
      </p:sp>
    </p:spTree>
  </p:cSld>
  <p:clrMapOvr>
    <a:masterClrMapping/>
  </p:clrMapOvr>
  <p:transition spd="slow">
    <p:wipe/>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3"/>
          <p:cNvSpPr>
            <a:spLocks noGrp="1" noChangeArrowheads="1"/>
          </p:cNvSpPr>
          <p:nvPr>
            <p:ph type="body" idx="1"/>
          </p:nvPr>
        </p:nvSpPr>
        <p:spPr>
          <a:xfrm>
            <a:off x="687388" y="692150"/>
            <a:ext cx="8229600" cy="5521325"/>
          </a:xfrm>
        </p:spPr>
        <p:txBody>
          <a:bodyPr/>
          <a:lstStyle/>
          <a:p>
            <a:pPr algn="just"/>
            <a:endParaRPr lang="en-GB" altLang="en-US" sz="2400" smtClean="0">
              <a:solidFill>
                <a:srgbClr val="1482AC"/>
              </a:solidFill>
              <a:latin typeface="Times New Roman" pitchFamily="18" charset="0"/>
              <a:cs typeface="Times New Roman" pitchFamily="18" charset="0"/>
            </a:endParaRPr>
          </a:p>
          <a:p>
            <a:pPr algn="just"/>
            <a:r>
              <a:rPr lang="en-GB" altLang="en-US" sz="2400" smtClean="0">
                <a:solidFill>
                  <a:srgbClr val="1482AC"/>
                </a:solidFill>
                <a:latin typeface="Times New Roman" pitchFamily="18" charset="0"/>
                <a:cs typeface="Times New Roman" pitchFamily="18" charset="0"/>
              </a:rPr>
              <a:t>У одредби </a:t>
            </a:r>
            <a:r>
              <a:rPr lang="en-GB" altLang="en-US" sz="2400" b="1" smtClean="0">
                <a:solidFill>
                  <a:srgbClr val="1482AC"/>
                </a:solidFill>
                <a:latin typeface="Times New Roman" pitchFamily="18" charset="0"/>
                <a:cs typeface="Times New Roman" pitchFamily="18" charset="0"/>
              </a:rPr>
              <a:t>члана 35. став 9 </a:t>
            </a:r>
            <a:r>
              <a:rPr lang="en-GB" altLang="en-US" sz="2400" smtClean="0">
                <a:solidFill>
                  <a:srgbClr val="1482AC"/>
                </a:solidFill>
                <a:latin typeface="Times New Roman" pitchFamily="18" charset="0"/>
                <a:cs typeface="Times New Roman" pitchFamily="18" charset="0"/>
              </a:rPr>
              <a:t>- скупштина поверилаца не одлучује више двотрећинском већином гласова, већ већином гласова присутних поверилаца. </a:t>
            </a:r>
          </a:p>
          <a:p>
            <a:pPr algn="just"/>
            <a:endParaRPr lang="en-GB" altLang="en-US" sz="2400" smtClean="0">
              <a:solidFill>
                <a:srgbClr val="1482AC"/>
              </a:solidFill>
              <a:latin typeface="Times New Roman" pitchFamily="18" charset="0"/>
              <a:cs typeface="Times New Roman" pitchFamily="18" charset="0"/>
            </a:endParaRPr>
          </a:p>
          <a:p>
            <a:pPr algn="just">
              <a:buFont typeface="Wingdings" pitchFamily="2" charset="2"/>
              <a:buNone/>
            </a:pPr>
            <a:r>
              <a:rPr lang="en-GB" altLang="en-US" sz="2400" smtClean="0">
                <a:solidFill>
                  <a:srgbClr val="1482AC"/>
                </a:solidFill>
                <a:latin typeface="Times New Roman" pitchFamily="18" charset="0"/>
                <a:cs typeface="Times New Roman" pitchFamily="18" charset="0"/>
              </a:rPr>
              <a:t>	Одредба се не односи на гласање о банкротству стечајног дужника на првом поверилачком рочишту.</a:t>
            </a:r>
            <a:endParaRPr lang="en-US" altLang="en-US" sz="2400" smtClean="0">
              <a:solidFill>
                <a:srgbClr val="1482AC"/>
              </a:solidFill>
              <a:latin typeface="Times New Roman" pitchFamily="18" charset="0"/>
              <a:cs typeface="Times New Roman" pitchFamily="18" charset="0"/>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3"/>
          <p:cNvSpPr>
            <a:spLocks noGrp="1" noChangeArrowheads="1"/>
          </p:cNvSpPr>
          <p:nvPr>
            <p:ph type="body" idx="1"/>
          </p:nvPr>
        </p:nvSpPr>
        <p:spPr>
          <a:xfrm>
            <a:off x="757238" y="681038"/>
            <a:ext cx="8229600" cy="5521325"/>
          </a:xfrm>
        </p:spPr>
        <p:txBody>
          <a:bodyPr/>
          <a:lstStyle/>
          <a:p>
            <a:pPr algn="just"/>
            <a:r>
              <a:rPr lang="en-GB" altLang="en-US" sz="2400" smtClean="0">
                <a:solidFill>
                  <a:srgbClr val="1482AC"/>
                </a:solidFill>
                <a:latin typeface="Times New Roman" pitchFamily="18" charset="0"/>
                <a:cs typeface="Times New Roman" pitchFamily="18" charset="0"/>
              </a:rPr>
              <a:t>У</a:t>
            </a:r>
            <a:r>
              <a:rPr lang="en-GB" altLang="en-US" sz="2400" b="1" smtClean="0">
                <a:solidFill>
                  <a:srgbClr val="1482AC"/>
                </a:solidFill>
                <a:latin typeface="Times New Roman" pitchFamily="18" charset="0"/>
                <a:cs typeface="Times New Roman" pitchFamily="18" charset="0"/>
              </a:rPr>
              <a:t> члану 36.</a:t>
            </a:r>
            <a:r>
              <a:rPr lang="en-GB" altLang="en-US" sz="2400" smtClean="0">
                <a:solidFill>
                  <a:srgbClr val="1482AC"/>
                </a:solidFill>
                <a:latin typeface="Times New Roman" pitchFamily="18" charset="0"/>
                <a:cs typeface="Times New Roman" pitchFamily="18" charset="0"/>
              </a:rPr>
              <a:t> прописано је да се на првом поверилачком рочишту повериоци изјашњавају о банкротству, с тим што је банкротство изгласано уколико за њега гласају повериоци за чија потраживања се учини вероватним да износе више од 50% укупних потраживања стечајних поверилаца.</a:t>
            </a:r>
          </a:p>
          <a:p>
            <a:pPr algn="just"/>
            <a:r>
              <a:rPr lang="en-GB" altLang="en-US" sz="2400" smtClean="0">
                <a:solidFill>
                  <a:srgbClr val="1482AC"/>
                </a:solidFill>
                <a:latin typeface="Times New Roman" pitchFamily="18" charset="0"/>
                <a:cs typeface="Times New Roman" pitchFamily="18" charset="0"/>
              </a:rPr>
              <a:t> Сада је за банкротство потребан мањи проценат у односу на раније.</a:t>
            </a:r>
            <a:endParaRPr lang="en-US" altLang="en-US" sz="2400" smtClean="0">
              <a:solidFill>
                <a:srgbClr val="1482AC"/>
              </a:solidFill>
              <a:latin typeface="Times New Roman" pitchFamily="18" charset="0"/>
              <a:cs typeface="Times New Roman" pitchFamily="18" charset="0"/>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3"/>
          <p:cNvSpPr>
            <a:spLocks noGrp="1" noChangeArrowheads="1"/>
          </p:cNvSpPr>
          <p:nvPr>
            <p:ph type="body" idx="1"/>
          </p:nvPr>
        </p:nvSpPr>
        <p:spPr>
          <a:xfrm>
            <a:off x="889000" y="782638"/>
            <a:ext cx="8229600" cy="5334000"/>
          </a:xfrm>
        </p:spPr>
        <p:txBody>
          <a:bodyPr/>
          <a:lstStyle/>
          <a:p>
            <a:pPr algn="just"/>
            <a:r>
              <a:rPr lang="en-GB" altLang="en-US" sz="2400" b="1" smtClean="0">
                <a:solidFill>
                  <a:srgbClr val="1482AC"/>
                </a:solidFill>
                <a:latin typeface="Times New Roman" pitchFamily="18" charset="0"/>
                <a:cs typeface="Times New Roman" pitchFamily="18" charset="0"/>
              </a:rPr>
              <a:t>У члану 37.</a:t>
            </a:r>
            <a:r>
              <a:rPr lang="en-GB" altLang="en-US" sz="2400" smtClean="0">
                <a:solidFill>
                  <a:srgbClr val="1482AC"/>
                </a:solidFill>
                <a:latin typeface="Times New Roman" pitchFamily="18" charset="0"/>
                <a:cs typeface="Times New Roman" pitchFamily="18" charset="0"/>
              </a:rPr>
              <a:t> урађена је корекција у тачки 2. тако што је додато да скупштина бира и опозива председника скупштине поверилаца и чланове одбора поверилаца из реда стечајних поверилаца. </a:t>
            </a:r>
          </a:p>
          <a:p>
            <a:pPr algn="just"/>
            <a:endParaRPr lang="en-US" altLang="en-US" sz="2400" smtClean="0">
              <a:solidFill>
                <a:srgbClr val="1482AC"/>
              </a:solidFill>
              <a:latin typeface="Times New Roman" pitchFamily="18" charset="0"/>
              <a:cs typeface="Times New Roman" pitchFamily="18" charset="0"/>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3"/>
          <p:cNvSpPr>
            <a:spLocks noGrp="1" noChangeArrowheads="1"/>
          </p:cNvSpPr>
          <p:nvPr>
            <p:ph type="body" idx="1"/>
          </p:nvPr>
        </p:nvSpPr>
        <p:spPr>
          <a:xfrm>
            <a:off x="1008063" y="679450"/>
            <a:ext cx="8229600" cy="5521325"/>
          </a:xfrm>
        </p:spPr>
        <p:txBody>
          <a:bodyPr/>
          <a:lstStyle/>
          <a:p>
            <a:r>
              <a:rPr lang="en-GB" altLang="en-US" sz="2400" b="1" smtClean="0">
                <a:solidFill>
                  <a:srgbClr val="1482AC"/>
                </a:solidFill>
                <a:latin typeface="Times New Roman" pitchFamily="18" charset="0"/>
                <a:cs typeface="Times New Roman" pitchFamily="18" charset="0"/>
              </a:rPr>
              <a:t>Одредбом члана 38. став 2.</a:t>
            </a:r>
            <a:r>
              <a:rPr lang="en-GB" altLang="en-US" sz="2400" smtClean="0">
                <a:solidFill>
                  <a:srgbClr val="1482AC"/>
                </a:solidFill>
                <a:latin typeface="Times New Roman" pitchFamily="18" charset="0"/>
                <a:cs typeface="Times New Roman" pitchFamily="18" charset="0"/>
              </a:rPr>
              <a:t> је разјашњена и дилема којом одлуком стечајни судија одлучује који повериоци су чланови одбора поверилаца.</a:t>
            </a:r>
          </a:p>
          <a:p>
            <a:endParaRPr lang="en-GB" altLang="en-US" sz="2400" smtClean="0">
              <a:solidFill>
                <a:srgbClr val="1482AC"/>
              </a:solidFill>
              <a:latin typeface="Times New Roman" pitchFamily="18" charset="0"/>
              <a:cs typeface="Times New Roman" pitchFamily="18" charset="0"/>
            </a:endParaRPr>
          </a:p>
          <a:p>
            <a:r>
              <a:rPr lang="en-GB" altLang="en-US" sz="2400" smtClean="0">
                <a:solidFill>
                  <a:srgbClr val="1482AC"/>
                </a:solidFill>
                <a:latin typeface="Times New Roman" pitchFamily="18" charset="0"/>
                <a:cs typeface="Times New Roman" pitchFamily="18" charset="0"/>
              </a:rPr>
              <a:t>Сада је речено да се то ради закључком.</a:t>
            </a:r>
          </a:p>
          <a:p>
            <a:endParaRPr lang="en-GB" altLang="en-US" sz="2400" smtClean="0">
              <a:solidFill>
                <a:srgbClr val="1482AC"/>
              </a:solidFill>
              <a:latin typeface="Times New Roman" pitchFamily="18" charset="0"/>
              <a:cs typeface="Times New Roman" pitchFamily="18" charset="0"/>
            </a:endParaRPr>
          </a:p>
          <a:p>
            <a:r>
              <a:rPr lang="en-GB" altLang="en-US" sz="2400" smtClean="0">
                <a:solidFill>
                  <a:srgbClr val="1482AC"/>
                </a:solidFill>
                <a:latin typeface="Times New Roman" pitchFamily="18" charset="0"/>
                <a:cs typeface="Times New Roman" pitchFamily="18" charset="0"/>
              </a:rPr>
              <a:t>Одбор поверилаца не може имати више од 7 чланова и тај број увек мора бити непаран.</a:t>
            </a:r>
            <a:endParaRPr lang="en-US" altLang="en-US" sz="2400" smtClean="0">
              <a:solidFill>
                <a:srgbClr val="1482AC"/>
              </a:solidFill>
              <a:latin typeface="Times New Roman" pitchFamily="18" charset="0"/>
              <a:cs typeface="Times New Roman" pitchFamily="18" charset="0"/>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3"/>
          <p:cNvSpPr>
            <a:spLocks noGrp="1" noChangeArrowheads="1"/>
          </p:cNvSpPr>
          <p:nvPr>
            <p:ph type="body" idx="1"/>
          </p:nvPr>
        </p:nvSpPr>
        <p:spPr>
          <a:xfrm>
            <a:off x="841375" y="696913"/>
            <a:ext cx="8229600" cy="5445125"/>
          </a:xfrm>
        </p:spPr>
        <p:txBody>
          <a:bodyPr/>
          <a:lstStyle/>
          <a:p>
            <a:pPr algn="just">
              <a:lnSpc>
                <a:spcPct val="80000"/>
              </a:lnSpc>
            </a:pPr>
            <a:r>
              <a:rPr lang="en-GB" altLang="en-US" sz="2400" b="1" smtClean="0">
                <a:solidFill>
                  <a:srgbClr val="1482AC"/>
                </a:solidFill>
                <a:latin typeface="Times New Roman" pitchFamily="18" charset="0"/>
                <a:cs typeface="Times New Roman" pitchFamily="18" charset="0"/>
              </a:rPr>
              <a:t>Ставом 11. члана 38. </a:t>
            </a:r>
            <a:r>
              <a:rPr lang="en-GB" altLang="en-US" sz="2400" smtClean="0">
                <a:solidFill>
                  <a:srgbClr val="1482AC"/>
                </a:solidFill>
                <a:latin typeface="Times New Roman" pitchFamily="18" charset="0"/>
                <a:cs typeface="Times New Roman" pitchFamily="18" charset="0"/>
              </a:rPr>
              <a:t>је</a:t>
            </a:r>
            <a:r>
              <a:rPr lang="en-GB" altLang="en-US" sz="2400" b="1" smtClean="0">
                <a:solidFill>
                  <a:srgbClr val="1482AC"/>
                </a:solidFill>
                <a:latin typeface="Times New Roman" pitchFamily="18" charset="0"/>
                <a:cs typeface="Times New Roman" pitchFamily="18" charset="0"/>
              </a:rPr>
              <a:t> </a:t>
            </a:r>
            <a:r>
              <a:rPr lang="en-GB" altLang="en-US" sz="2400" smtClean="0">
                <a:solidFill>
                  <a:srgbClr val="1482AC"/>
                </a:solidFill>
                <a:latin typeface="Times New Roman" pitchFamily="18" charset="0"/>
                <a:cs typeface="Times New Roman" pitchFamily="18" charset="0"/>
              </a:rPr>
              <a:t>прописано да члана одбора поверилаца из реда стечајних поверилаца разрешава скупштина поверилаца.</a:t>
            </a:r>
          </a:p>
          <a:p>
            <a:pPr algn="just">
              <a:lnSpc>
                <a:spcPct val="80000"/>
              </a:lnSpc>
            </a:pPr>
            <a:endParaRPr lang="en-GB" altLang="en-US" sz="2400" b="1" smtClean="0">
              <a:solidFill>
                <a:srgbClr val="1482AC"/>
              </a:solidFill>
              <a:latin typeface="Times New Roman" pitchFamily="18" charset="0"/>
              <a:cs typeface="Times New Roman" pitchFamily="18" charset="0"/>
            </a:endParaRPr>
          </a:p>
          <a:p>
            <a:pPr algn="just">
              <a:lnSpc>
                <a:spcPct val="80000"/>
              </a:lnSpc>
            </a:pPr>
            <a:r>
              <a:rPr lang="en-GB" altLang="en-US" sz="2400" b="1" smtClean="0">
                <a:solidFill>
                  <a:srgbClr val="1482AC"/>
                </a:solidFill>
                <a:latin typeface="Times New Roman" pitchFamily="18" charset="0"/>
                <a:cs typeface="Times New Roman" pitchFamily="18" charset="0"/>
              </a:rPr>
              <a:t>Ставом 12. члана 38</a:t>
            </a:r>
            <a:r>
              <a:rPr lang="en-GB" altLang="en-US" sz="2400" smtClean="0">
                <a:solidFill>
                  <a:srgbClr val="1482AC"/>
                </a:solidFill>
                <a:latin typeface="Times New Roman" pitchFamily="18" charset="0"/>
                <a:cs typeface="Times New Roman" pitchFamily="18" charset="0"/>
              </a:rPr>
              <a:t> је прописано да стечајни судија може разрешити члана одбора поверилаца уколико не извршава обавезе прописане законом или уколико је изабран супротно одредбама овог закона.</a:t>
            </a:r>
          </a:p>
          <a:p>
            <a:pPr algn="just">
              <a:lnSpc>
                <a:spcPct val="80000"/>
              </a:lnSpc>
            </a:pPr>
            <a:endParaRPr lang="en-GB" altLang="en-US" sz="2400" b="1" smtClean="0">
              <a:solidFill>
                <a:srgbClr val="1482AC"/>
              </a:solidFill>
              <a:latin typeface="Times New Roman" pitchFamily="18" charset="0"/>
              <a:cs typeface="Times New Roman" pitchFamily="18" charset="0"/>
            </a:endParaRPr>
          </a:p>
          <a:p>
            <a:pPr algn="just">
              <a:lnSpc>
                <a:spcPct val="80000"/>
              </a:lnSpc>
            </a:pPr>
            <a:r>
              <a:rPr lang="en-GB" altLang="en-US" sz="2400" b="1" smtClean="0">
                <a:solidFill>
                  <a:srgbClr val="1482AC"/>
                </a:solidFill>
                <a:latin typeface="Times New Roman" pitchFamily="18" charset="0"/>
                <a:cs typeface="Times New Roman" pitchFamily="18" charset="0"/>
              </a:rPr>
              <a:t>Ставом 13. члана 38</a:t>
            </a:r>
            <a:r>
              <a:rPr lang="en-GB" altLang="en-US" sz="2400" smtClean="0">
                <a:solidFill>
                  <a:srgbClr val="1482AC"/>
                </a:solidFill>
                <a:latin typeface="Times New Roman" pitchFamily="18" charset="0"/>
                <a:cs typeface="Times New Roman" pitchFamily="18" charset="0"/>
              </a:rPr>
              <a:t> дата је могућност одбору поверилаца да у одређеним ситуацијама, када члану одбора поверилаца престане чланство, кооптира новог члана из реда стечајних поверилаца, коме мандат траје до првог наредног заседања скупштине поверилаца, на којој ће се изабрати нови члан одбора. </a:t>
            </a:r>
            <a:endParaRPr lang="en-US" altLang="en-US" sz="2400" smtClean="0">
              <a:solidFill>
                <a:srgbClr val="1482AC"/>
              </a:solidFill>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623888" y="817563"/>
            <a:ext cx="8229600" cy="5516562"/>
          </a:xfrm>
        </p:spPr>
        <p:txBody>
          <a:bodyPr rtlCol="0">
            <a:normAutofit/>
          </a:bodyPr>
          <a:lstStyle/>
          <a:p>
            <a:pPr algn="just" fontAlgn="auto">
              <a:lnSpc>
                <a:spcPct val="80000"/>
              </a:lnSpc>
              <a:spcAft>
                <a:spcPts val="0"/>
              </a:spcAft>
              <a:buFont typeface="Wingdings 3" charset="2"/>
              <a:buChar char=""/>
              <a:defRPr/>
            </a:pPr>
            <a:endParaRPr lang="sr-Cyrl-ME" altLang="en-US" sz="2400" b="1" dirty="0">
              <a:solidFill>
                <a:schemeClr val="tx1">
                  <a:lumMod val="75000"/>
                  <a:lumOff val="25000"/>
                </a:schemeClr>
              </a:solidFill>
              <a:latin typeface="Times New Roman" panose="02020603050405020304" pitchFamily="18" charset="0"/>
              <a:cs typeface="Times New Roman" panose="02020603050405020304" pitchFamily="18" charset="0"/>
            </a:endParaRPr>
          </a:p>
          <a:p>
            <a:pPr algn="just" fontAlgn="auto">
              <a:lnSpc>
                <a:spcPct val="80000"/>
              </a:lnSpc>
              <a:spcAft>
                <a:spcPts val="0"/>
              </a:spcAft>
              <a:buFont typeface="Wingdings 3" charset="2"/>
              <a:buChar char=""/>
              <a:defRPr/>
            </a:pPr>
            <a:r>
              <a:rPr lang="en-GB" altLang="en-US" sz="2400" b="1" dirty="0" err="1">
                <a:solidFill>
                  <a:schemeClr val="accent1">
                    <a:lumMod val="75000"/>
                  </a:schemeClr>
                </a:solidFill>
                <a:latin typeface="Times New Roman" panose="02020603050405020304" pitchFamily="18" charset="0"/>
                <a:cs typeface="Times New Roman" panose="02020603050405020304" pitchFamily="18" charset="0"/>
              </a:rPr>
              <a:t>Одредба</a:t>
            </a:r>
            <a:r>
              <a:rPr lang="en-GB" altLang="en-US" sz="2400" b="1"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b="1" dirty="0" err="1">
                <a:solidFill>
                  <a:schemeClr val="accent1">
                    <a:lumMod val="75000"/>
                  </a:schemeClr>
                </a:solidFill>
                <a:latin typeface="Times New Roman" panose="02020603050405020304" pitchFamily="18" charset="0"/>
                <a:cs typeface="Times New Roman" panose="02020603050405020304" pitchFamily="18" charset="0"/>
              </a:rPr>
              <a:t>члана</a:t>
            </a:r>
            <a:r>
              <a:rPr lang="en-GB" altLang="en-US" sz="2400" b="1" dirty="0">
                <a:solidFill>
                  <a:schemeClr val="accent1">
                    <a:lumMod val="75000"/>
                  </a:schemeClr>
                </a:solidFill>
                <a:latin typeface="Times New Roman" panose="02020603050405020304" pitchFamily="18" charset="0"/>
                <a:cs typeface="Times New Roman" panose="02020603050405020304" pitchFamily="18" charset="0"/>
              </a:rPr>
              <a:t> 28.</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у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Закону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о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стечају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односно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b="1" dirty="0" err="1">
                <a:solidFill>
                  <a:schemeClr val="accent1">
                    <a:lumMod val="75000"/>
                  </a:schemeClr>
                </a:solidFill>
                <a:latin typeface="Times New Roman" panose="02020603050405020304" pitchFamily="18" charset="0"/>
                <a:cs typeface="Times New Roman" panose="02020603050405020304" pitchFamily="18" charset="0"/>
              </a:rPr>
              <a:t>члана</a:t>
            </a:r>
            <a:r>
              <a:rPr lang="en-GB" altLang="en-US" sz="2400" b="1" dirty="0">
                <a:solidFill>
                  <a:schemeClr val="accent1">
                    <a:lumMod val="75000"/>
                  </a:schemeClr>
                </a:solidFill>
                <a:latin typeface="Times New Roman" panose="02020603050405020304" pitchFamily="18" charset="0"/>
                <a:cs typeface="Times New Roman" panose="02020603050405020304" pitchFamily="18" charset="0"/>
              </a:rPr>
              <a:t> 3.</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Измена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и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допуна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позива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на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члан</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35.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став</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3.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Закона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о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стечају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a:t>
            </a:r>
            <a:endParaRPr lang="sr-Cyrl-ME" altLang="en-US" sz="2400" dirty="0">
              <a:solidFill>
                <a:schemeClr val="accent1">
                  <a:lumMod val="75000"/>
                </a:schemeClr>
              </a:solidFill>
              <a:latin typeface="Times New Roman" panose="02020603050405020304" pitchFamily="18" charset="0"/>
              <a:cs typeface="Times New Roman" panose="02020603050405020304" pitchFamily="18" charset="0"/>
            </a:endParaRPr>
          </a:p>
          <a:p>
            <a:pPr algn="just" fontAlgn="auto">
              <a:lnSpc>
                <a:spcPct val="80000"/>
              </a:lnSpc>
              <a:spcAft>
                <a:spcPts val="0"/>
              </a:spcAft>
              <a:buFont typeface="Wingdings 3" charset="2"/>
              <a:buChar char=""/>
              <a:defRPr/>
            </a:pPr>
            <a:endParaRPr lang="en-GB" altLang="en-US" sz="2400" dirty="0">
              <a:solidFill>
                <a:schemeClr val="accent1">
                  <a:lumMod val="75000"/>
                </a:schemeClr>
              </a:solidFill>
              <a:latin typeface="Times New Roman" panose="02020603050405020304" pitchFamily="18" charset="0"/>
              <a:cs typeface="Times New Roman" panose="02020603050405020304" pitchFamily="18" charset="0"/>
            </a:endParaRPr>
          </a:p>
          <a:p>
            <a:pPr algn="just" fontAlgn="auto">
              <a:lnSpc>
                <a:spcPct val="80000"/>
              </a:lnSpc>
              <a:spcAft>
                <a:spcPts val="0"/>
              </a:spcAft>
              <a:buFont typeface="Wingdings 3" charset="2"/>
              <a:buChar char=""/>
              <a:defRPr/>
            </a:pP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Одредба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члана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35.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став</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3.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Закона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о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стечају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измењена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је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Изменама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и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допунама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из</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2014.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године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у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том</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смислу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што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је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одређено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вероватност</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необезбеђеног</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потраживања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разлучни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повериоци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могу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доказивати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достављањем</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процене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вредности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имовине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која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представља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предмет</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разлучног</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права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с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тим</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процена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вредности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предмета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разлучног</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права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мора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буде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сачињена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од</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стране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овлашћеног</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стручног</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лица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проценитеља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и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не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може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бити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старија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од</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12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месеци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a:t>
            </a:r>
            <a:endParaRPr lang="en-US" altLang="en-US" sz="2400" dirty="0">
              <a:solidFill>
                <a:schemeClr val="accent1">
                  <a:lumMod val="75000"/>
                </a:schemeClr>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793750" y="692150"/>
            <a:ext cx="8229600" cy="5521325"/>
          </a:xfrm>
        </p:spPr>
        <p:txBody>
          <a:bodyPr>
            <a:normAutofit/>
          </a:bodyPr>
          <a:lstStyle/>
          <a:p>
            <a:pPr algn="just">
              <a:lnSpc>
                <a:spcPct val="90000"/>
              </a:lnSpc>
            </a:pPr>
            <a:r>
              <a:rPr lang="en-GB" altLang="en-US" sz="2400" b="1" smtClean="0">
                <a:solidFill>
                  <a:srgbClr val="1482AC"/>
                </a:solidFill>
                <a:latin typeface="Times New Roman" pitchFamily="18" charset="0"/>
                <a:cs typeface="Times New Roman" pitchFamily="18" charset="0"/>
              </a:rPr>
              <a:t>Одредба члана 38. а) </a:t>
            </a:r>
            <a:r>
              <a:rPr lang="en-GB" altLang="en-US" sz="2400" smtClean="0">
                <a:solidFill>
                  <a:srgbClr val="1482AC"/>
                </a:solidFill>
                <a:latin typeface="Times New Roman" pitchFamily="18" charset="0"/>
                <a:cs typeface="Times New Roman" pitchFamily="18" charset="0"/>
              </a:rPr>
              <a:t>Закона о стечају је битна јер је потпуно нова одредба и односи се на избор члана одбора поверилаца из реда разлучних поверилаца. </a:t>
            </a:r>
          </a:p>
          <a:p>
            <a:pPr algn="just">
              <a:lnSpc>
                <a:spcPct val="90000"/>
              </a:lnSpc>
            </a:pPr>
            <a:r>
              <a:rPr lang="en-US" altLang="en-US" sz="2400" smtClean="0">
                <a:solidFill>
                  <a:srgbClr val="1482AC"/>
                </a:solidFill>
                <a:latin typeface="Times New Roman" pitchFamily="18" charset="0"/>
                <a:cs typeface="Times New Roman" pitchFamily="18" charset="0"/>
              </a:rPr>
              <a:t>К</a:t>
            </a:r>
            <a:r>
              <a:rPr lang="en-GB" altLang="en-US" sz="2400" smtClean="0">
                <a:solidFill>
                  <a:srgbClr val="1482AC"/>
                </a:solidFill>
                <a:latin typeface="Times New Roman" pitchFamily="18" charset="0"/>
                <a:cs typeface="Times New Roman" pitchFamily="18" charset="0"/>
              </a:rPr>
              <a:t>арактеристично за избор члана одбора поверилаца из реда разлучних поверилаца је:</a:t>
            </a:r>
          </a:p>
          <a:p>
            <a:pPr algn="just">
              <a:lnSpc>
                <a:spcPct val="90000"/>
              </a:lnSpc>
              <a:buFont typeface="Wingdings 3" pitchFamily="18" charset="2"/>
              <a:buNone/>
            </a:pPr>
            <a:r>
              <a:rPr lang="en-US" altLang="en-US" sz="2400" smtClean="0">
                <a:solidFill>
                  <a:srgbClr val="1482AC"/>
                </a:solidFill>
                <a:latin typeface="Times New Roman" pitchFamily="18" charset="0"/>
                <a:cs typeface="Times New Roman" pitchFamily="18" charset="0"/>
              </a:rPr>
              <a:t>     </a:t>
            </a:r>
            <a:r>
              <a:rPr lang="en-GB" altLang="en-US" sz="2400" smtClean="0">
                <a:solidFill>
                  <a:srgbClr val="1482AC"/>
                </a:solidFill>
                <a:latin typeface="Times New Roman" pitchFamily="18" charset="0"/>
                <a:cs typeface="Times New Roman" pitchFamily="18" charset="0"/>
              </a:rPr>
              <a:t>-</a:t>
            </a:r>
            <a:r>
              <a:rPr lang="en-US" altLang="en-US" sz="2400" smtClean="0">
                <a:solidFill>
                  <a:srgbClr val="1482AC"/>
                </a:solidFill>
                <a:latin typeface="Times New Roman" pitchFamily="18" charset="0"/>
                <a:cs typeface="Times New Roman" pitchFamily="18" charset="0"/>
              </a:rPr>
              <a:t> </a:t>
            </a:r>
            <a:r>
              <a:rPr lang="en-GB" altLang="en-US" sz="2400" smtClean="0">
                <a:solidFill>
                  <a:srgbClr val="1482AC"/>
                </a:solidFill>
                <a:latin typeface="Times New Roman" pitchFamily="18" charset="0"/>
                <a:cs typeface="Times New Roman" pitchFamily="18" charset="0"/>
              </a:rPr>
              <a:t>да се овај члан одбора поверилаца бира на првом поверилачком рочишту, </a:t>
            </a:r>
          </a:p>
          <a:p>
            <a:pPr algn="just">
              <a:lnSpc>
                <a:spcPct val="90000"/>
              </a:lnSpc>
              <a:buFont typeface="Wingdings 3" pitchFamily="18" charset="2"/>
              <a:buNone/>
            </a:pPr>
            <a:r>
              <a:rPr lang="en-US" altLang="en-US" sz="2400" smtClean="0">
                <a:solidFill>
                  <a:srgbClr val="1482AC"/>
                </a:solidFill>
                <a:latin typeface="Times New Roman" pitchFamily="18" charset="0"/>
                <a:cs typeface="Times New Roman" pitchFamily="18" charset="0"/>
              </a:rPr>
              <a:t>     </a:t>
            </a:r>
            <a:r>
              <a:rPr lang="en-GB" altLang="en-US" sz="2400" smtClean="0">
                <a:solidFill>
                  <a:srgbClr val="1482AC"/>
                </a:solidFill>
                <a:latin typeface="Times New Roman" pitchFamily="18" charset="0"/>
                <a:cs typeface="Times New Roman" pitchFamily="18" charset="0"/>
              </a:rPr>
              <a:t>-</a:t>
            </a:r>
            <a:r>
              <a:rPr lang="en-US" altLang="en-US" sz="2400" smtClean="0">
                <a:solidFill>
                  <a:srgbClr val="1482AC"/>
                </a:solidFill>
                <a:latin typeface="Times New Roman" pitchFamily="18" charset="0"/>
                <a:cs typeface="Times New Roman" pitchFamily="18" charset="0"/>
              </a:rPr>
              <a:t> </a:t>
            </a:r>
            <a:r>
              <a:rPr lang="en-GB" altLang="en-US" sz="2400" smtClean="0">
                <a:solidFill>
                  <a:srgbClr val="1482AC"/>
                </a:solidFill>
                <a:latin typeface="Times New Roman" pitchFamily="18" charset="0"/>
                <a:cs typeface="Times New Roman" pitchFamily="18" charset="0"/>
              </a:rPr>
              <a:t>да га бирају разлучни повериоци из реда разлучних поверилаца,</a:t>
            </a:r>
          </a:p>
          <a:p>
            <a:pPr algn="just">
              <a:lnSpc>
                <a:spcPct val="90000"/>
              </a:lnSpc>
              <a:buFont typeface="Wingdings 3" pitchFamily="18" charset="2"/>
              <a:buNone/>
            </a:pPr>
            <a:r>
              <a:rPr lang="en-US" altLang="en-US" sz="2400" smtClean="0">
                <a:solidFill>
                  <a:srgbClr val="1482AC"/>
                </a:solidFill>
                <a:latin typeface="Times New Roman" pitchFamily="18" charset="0"/>
                <a:cs typeface="Times New Roman" pitchFamily="18" charset="0"/>
              </a:rPr>
              <a:t>     </a:t>
            </a:r>
            <a:r>
              <a:rPr lang="en-GB" altLang="en-US" sz="2400" smtClean="0">
                <a:solidFill>
                  <a:srgbClr val="1482AC"/>
                </a:solidFill>
                <a:latin typeface="Times New Roman" pitchFamily="18" charset="0"/>
                <a:cs typeface="Times New Roman" pitchFamily="18" charset="0"/>
              </a:rPr>
              <a:t>-</a:t>
            </a:r>
            <a:r>
              <a:rPr lang="en-US" altLang="en-US" sz="2400" smtClean="0">
                <a:solidFill>
                  <a:srgbClr val="1482AC"/>
                </a:solidFill>
                <a:latin typeface="Times New Roman" pitchFamily="18" charset="0"/>
                <a:cs typeface="Times New Roman" pitchFamily="18" charset="0"/>
              </a:rPr>
              <a:t> </a:t>
            </a:r>
            <a:r>
              <a:rPr lang="en-GB" altLang="en-US" sz="2400" smtClean="0">
                <a:solidFill>
                  <a:srgbClr val="1482AC"/>
                </a:solidFill>
                <a:latin typeface="Times New Roman" pitchFamily="18" charset="0"/>
                <a:cs typeface="Times New Roman" pitchFamily="18" charset="0"/>
              </a:rPr>
              <a:t>избор се врши тако што је право гласа дато свим разлучним повериоцима независно од тога да ли су до дана одржавања скупштине, односно поверилачког рочишта поднели пријаву потраживања.</a:t>
            </a:r>
            <a:endParaRPr lang="en-US" altLang="en-US" sz="2400" smtClean="0">
              <a:solidFill>
                <a:srgbClr val="1482AC"/>
              </a:solidFill>
              <a:latin typeface="Times New Roman" pitchFamily="18" charset="0"/>
              <a:cs typeface="Times New Roman" pitchFamily="18" charset="0"/>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3"/>
          <p:cNvSpPr>
            <a:spLocks noGrp="1" noChangeArrowheads="1"/>
          </p:cNvSpPr>
          <p:nvPr>
            <p:ph type="body" idx="1"/>
          </p:nvPr>
        </p:nvSpPr>
        <p:spPr>
          <a:xfrm>
            <a:off x="520700" y="746125"/>
            <a:ext cx="8229600" cy="5445125"/>
          </a:xfrm>
        </p:spPr>
        <p:txBody>
          <a:bodyPr/>
          <a:lstStyle/>
          <a:p>
            <a:pPr algn="just">
              <a:lnSpc>
                <a:spcPct val="80000"/>
              </a:lnSpc>
            </a:pPr>
            <a:r>
              <a:rPr lang="en-GB" altLang="en-US" sz="2400" smtClean="0">
                <a:solidFill>
                  <a:srgbClr val="1482AC"/>
                </a:solidFill>
                <a:latin typeface="Times New Roman" pitchFamily="18" charset="0"/>
                <a:cs typeface="Times New Roman" pitchFamily="18" charset="0"/>
              </a:rPr>
              <a:t>Процену вероватноће намирења њиховог потраживања из оптерећене имовине врши стечајни судија сходном применом члана 35. став 3. Закона.</a:t>
            </a:r>
          </a:p>
          <a:p>
            <a:pPr algn="just">
              <a:lnSpc>
                <a:spcPct val="80000"/>
              </a:lnSpc>
            </a:pPr>
            <a:endParaRPr lang="en-GB" altLang="en-US" sz="2400" smtClean="0">
              <a:solidFill>
                <a:srgbClr val="1482AC"/>
              </a:solidFill>
              <a:latin typeface="Times New Roman" pitchFamily="18" charset="0"/>
              <a:cs typeface="Times New Roman" pitchFamily="18" charset="0"/>
            </a:endParaRPr>
          </a:p>
          <a:p>
            <a:pPr algn="just">
              <a:lnSpc>
                <a:spcPct val="80000"/>
              </a:lnSpc>
            </a:pPr>
            <a:r>
              <a:rPr lang="en-GB" altLang="en-US" sz="2400" smtClean="0">
                <a:solidFill>
                  <a:srgbClr val="1482AC"/>
                </a:solidFill>
                <a:latin typeface="Times New Roman" pitchFamily="18" charset="0"/>
                <a:cs typeface="Times New Roman" pitchFamily="18" charset="0"/>
              </a:rPr>
              <a:t>Разлучни повериоци гласају сразмерно висини оног дела свог потраживања за који стечајни судија утврди да постоји вероватноћа њиховог намирења из оптерећене имовине, а одлука о избору члана одбора поверилаца доноси се већином гласова присутних разлучних поверилаца. </a:t>
            </a:r>
          </a:p>
          <a:p>
            <a:pPr algn="just">
              <a:lnSpc>
                <a:spcPct val="80000"/>
              </a:lnSpc>
            </a:pPr>
            <a:endParaRPr lang="en-GB" altLang="en-US" sz="2400" smtClean="0">
              <a:solidFill>
                <a:srgbClr val="1482AC"/>
              </a:solidFill>
              <a:latin typeface="Times New Roman" pitchFamily="18" charset="0"/>
              <a:cs typeface="Times New Roman" pitchFamily="18" charset="0"/>
            </a:endParaRPr>
          </a:p>
          <a:p>
            <a:pPr algn="just">
              <a:lnSpc>
                <a:spcPct val="80000"/>
              </a:lnSpc>
            </a:pPr>
            <a:r>
              <a:rPr lang="en-GB" altLang="en-US" sz="2400" smtClean="0">
                <a:solidFill>
                  <a:srgbClr val="1482AC"/>
                </a:solidFill>
                <a:latin typeface="Times New Roman" pitchFamily="18" charset="0"/>
                <a:cs typeface="Times New Roman" pitchFamily="18" charset="0"/>
              </a:rPr>
              <a:t>Разлучни повериоци могу на свом састанку било када разрешити члана одбора поверилаца кога су они одредили и изабрати новог члана одбора поверилаца из реда разлучних поверилаца. </a:t>
            </a:r>
            <a:endParaRPr lang="en-US" altLang="en-US" sz="2400" smtClean="0">
              <a:solidFill>
                <a:srgbClr val="1482AC"/>
              </a:solidFill>
              <a:latin typeface="Times New Roman" pitchFamily="18" charset="0"/>
              <a:cs typeface="Times New Roman" pitchFamily="18" charset="0"/>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3"/>
          <p:cNvSpPr>
            <a:spLocks noGrp="1" noChangeArrowheads="1"/>
          </p:cNvSpPr>
          <p:nvPr>
            <p:ph type="body" idx="1"/>
          </p:nvPr>
        </p:nvSpPr>
        <p:spPr>
          <a:xfrm>
            <a:off x="709613" y="509588"/>
            <a:ext cx="8229600" cy="5597525"/>
          </a:xfrm>
        </p:spPr>
        <p:txBody>
          <a:bodyPr/>
          <a:lstStyle/>
          <a:p>
            <a:pPr algn="just"/>
            <a:r>
              <a:rPr lang="en-GB" altLang="en-US" sz="2400" smtClean="0">
                <a:solidFill>
                  <a:srgbClr val="1482AC"/>
                </a:solidFill>
                <a:latin typeface="Times New Roman" pitchFamily="18" charset="0"/>
                <a:cs typeface="Times New Roman" pitchFamily="18" charset="0"/>
              </a:rPr>
              <a:t>У случају да разлучни повериоци остану без свог представника у одбору поверилаца, дужни су да у наредном року од 30 дана од дана престанка чланства у одбору поверилаца разлучном повериоцу, изаберу на састанку свог новог представника из реда разлучних поверилаца.</a:t>
            </a:r>
          </a:p>
          <a:p>
            <a:pPr algn="just"/>
            <a:endParaRPr lang="en-GB" altLang="en-US" sz="2400" smtClean="0">
              <a:solidFill>
                <a:srgbClr val="1482AC"/>
              </a:solidFill>
              <a:latin typeface="Times New Roman" pitchFamily="18" charset="0"/>
              <a:cs typeface="Times New Roman" pitchFamily="18" charset="0"/>
            </a:endParaRPr>
          </a:p>
          <a:p>
            <a:pPr algn="just"/>
            <a:r>
              <a:rPr lang="en-GB" altLang="en-US" sz="2400" smtClean="0">
                <a:solidFill>
                  <a:srgbClr val="1482AC"/>
                </a:solidFill>
                <a:latin typeface="Times New Roman" pitchFamily="18" charset="0"/>
                <a:cs typeface="Times New Roman" pitchFamily="18" charset="0"/>
              </a:rPr>
              <a:t>Састанак могу заказати разлучни повериоци који имају разлучна потраживања већа од 20% од укупног износа разлучних потраживања.</a:t>
            </a:r>
          </a:p>
          <a:p>
            <a:pPr algn="just"/>
            <a:endParaRPr lang="en-GB" altLang="en-US" sz="2400" smtClean="0">
              <a:solidFill>
                <a:srgbClr val="1482AC"/>
              </a:solidFill>
              <a:latin typeface="Times New Roman" pitchFamily="18" charset="0"/>
              <a:cs typeface="Times New Roman" pitchFamily="18" charset="0"/>
            </a:endParaRPr>
          </a:p>
          <a:p>
            <a:pPr algn="just"/>
            <a:r>
              <a:rPr lang="en-GB" altLang="en-US" sz="2400" smtClean="0">
                <a:solidFill>
                  <a:srgbClr val="1482AC"/>
                </a:solidFill>
                <a:latin typeface="Times New Roman" pitchFamily="18" charset="0"/>
                <a:cs typeface="Times New Roman" pitchFamily="18" charset="0"/>
              </a:rPr>
              <a:t>О оглашавању заказаног састанка разлучни повериоци су дужни да обавесте стечајног судију.</a:t>
            </a:r>
            <a:endParaRPr lang="en-US" altLang="en-US" sz="2400" smtClean="0">
              <a:solidFill>
                <a:srgbClr val="1482AC"/>
              </a:solidFill>
              <a:latin typeface="Times New Roman" pitchFamily="18" charset="0"/>
              <a:cs typeface="Times New Roman" pitchFamily="18" charset="0"/>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3"/>
          <p:cNvSpPr>
            <a:spLocks noGrp="1" noChangeArrowheads="1"/>
          </p:cNvSpPr>
          <p:nvPr>
            <p:ph type="body" idx="1"/>
          </p:nvPr>
        </p:nvSpPr>
        <p:spPr>
          <a:xfrm>
            <a:off x="854075" y="709613"/>
            <a:ext cx="8229600" cy="5445125"/>
          </a:xfrm>
        </p:spPr>
        <p:txBody>
          <a:bodyPr/>
          <a:lstStyle/>
          <a:p>
            <a:pPr algn="just">
              <a:lnSpc>
                <a:spcPct val="90000"/>
              </a:lnSpc>
            </a:pPr>
            <a:r>
              <a:rPr lang="ru-RU" altLang="en-US" sz="2400" smtClean="0">
                <a:solidFill>
                  <a:srgbClr val="1482AC"/>
                </a:solidFill>
                <a:latin typeface="Times New Roman" pitchFamily="18" charset="0"/>
                <a:cs typeface="Times New Roman" pitchFamily="18" charset="0"/>
              </a:rPr>
              <a:t>Оглас о заказивању састанка мора бити објављен у два високотиражна листа који се дистрибуирају на целој територији Републике Србије. </a:t>
            </a:r>
            <a:endParaRPr lang="en-US" altLang="en-US" sz="2400" smtClean="0">
              <a:solidFill>
                <a:srgbClr val="1482AC"/>
              </a:solidFill>
              <a:latin typeface="Times New Roman" pitchFamily="18" charset="0"/>
              <a:cs typeface="Times New Roman" pitchFamily="18" charset="0"/>
            </a:endParaRPr>
          </a:p>
          <a:p>
            <a:pPr algn="just">
              <a:lnSpc>
                <a:spcPct val="90000"/>
              </a:lnSpc>
            </a:pPr>
            <a:endParaRPr lang="ru-RU" altLang="en-US" sz="2400" smtClean="0">
              <a:solidFill>
                <a:srgbClr val="1482AC"/>
              </a:solidFill>
              <a:latin typeface="Times New Roman" pitchFamily="18" charset="0"/>
              <a:cs typeface="Times New Roman" pitchFamily="18" charset="0"/>
            </a:endParaRPr>
          </a:p>
          <a:p>
            <a:pPr algn="just">
              <a:lnSpc>
                <a:spcPct val="90000"/>
              </a:lnSpc>
            </a:pPr>
            <a:r>
              <a:rPr lang="ru-RU" altLang="en-US" sz="2400" smtClean="0">
                <a:solidFill>
                  <a:srgbClr val="1482AC"/>
                </a:solidFill>
                <a:latin typeface="Times New Roman" pitchFamily="18" charset="0"/>
                <a:cs typeface="Times New Roman" pitchFamily="18" charset="0"/>
              </a:rPr>
              <a:t>Ако разлучни повериоци не изаберу новог члана одбора поверилаца, постоји могућност да одбор поверилаца коптира једног члана одбора поверилаца из реда разлучних поверилаца, односно стечајних поверилаца, ако ниједан разлучни поверилац не прихвати такав избор. Том члану одбора поверилаца мандат траје до првог наредног састанка разлучних поверилаца на коме ће изабрати свог представника у одбор поверилаца.</a:t>
            </a:r>
            <a:endParaRPr lang="en-US" altLang="en-US" sz="2400" smtClean="0">
              <a:solidFill>
                <a:srgbClr val="1482AC"/>
              </a:solidFill>
              <a:latin typeface="Times New Roman" pitchFamily="18" charset="0"/>
              <a:cs typeface="Times New Roman" pitchFamily="18" charset="0"/>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3"/>
          <p:cNvSpPr>
            <a:spLocks noGrp="1" noChangeArrowheads="1"/>
          </p:cNvSpPr>
          <p:nvPr>
            <p:ph type="body" idx="1"/>
          </p:nvPr>
        </p:nvSpPr>
        <p:spPr>
          <a:xfrm>
            <a:off x="852488" y="620713"/>
            <a:ext cx="8229600" cy="5521325"/>
          </a:xfrm>
        </p:spPr>
        <p:txBody>
          <a:bodyPr/>
          <a:lstStyle/>
          <a:p>
            <a:pPr algn="just">
              <a:lnSpc>
                <a:spcPct val="80000"/>
              </a:lnSpc>
            </a:pPr>
            <a:r>
              <a:rPr lang="ru-RU" altLang="en-US" sz="2400" b="1" smtClean="0">
                <a:solidFill>
                  <a:srgbClr val="1482AC"/>
                </a:solidFill>
                <a:latin typeface="Times New Roman" pitchFamily="18" charset="0"/>
                <a:cs typeface="Times New Roman" pitchFamily="18" charset="0"/>
              </a:rPr>
              <a:t>Одредбом члана 38. б)</a:t>
            </a:r>
            <a:r>
              <a:rPr lang="ru-RU" altLang="en-US" sz="2400" smtClean="0">
                <a:solidFill>
                  <a:srgbClr val="1482AC"/>
                </a:solidFill>
                <a:latin typeface="Times New Roman" pitchFamily="18" charset="0"/>
                <a:cs typeface="Times New Roman" pitchFamily="18" charset="0"/>
              </a:rPr>
              <a:t> дата је могућност формирања одбора поверилаца од стране стечајног судије. </a:t>
            </a:r>
          </a:p>
          <a:p>
            <a:pPr algn="just">
              <a:lnSpc>
                <a:spcPct val="80000"/>
              </a:lnSpc>
            </a:pPr>
            <a:r>
              <a:rPr lang="ru-RU" altLang="en-US" sz="2400" smtClean="0">
                <a:solidFill>
                  <a:srgbClr val="1482AC"/>
                </a:solidFill>
                <a:latin typeface="Times New Roman" pitchFamily="18" charset="0"/>
                <a:cs typeface="Times New Roman" pitchFamily="18" charset="0"/>
              </a:rPr>
              <a:t>То се догађа када се на првом поверилачком рочишту не изаберу чланови одбора поверилаца.</a:t>
            </a:r>
          </a:p>
          <a:p>
            <a:pPr algn="just">
              <a:lnSpc>
                <a:spcPct val="80000"/>
              </a:lnSpc>
            </a:pPr>
            <a:r>
              <a:rPr lang="ru-RU" altLang="en-US" sz="2400" smtClean="0">
                <a:solidFill>
                  <a:srgbClr val="1482AC"/>
                </a:solidFill>
                <a:latin typeface="Times New Roman" pitchFamily="18" charset="0"/>
                <a:cs typeface="Times New Roman" pitchFamily="18" charset="0"/>
              </a:rPr>
              <a:t> Дужност чланова одбора поверилаца из реда стечајних поверилаца врше четири стечајна повериоца под условима који су иначе прописани чланом 38. Закона о стечају, што стечајни судија констатује закључком који доноси на том рочишту.</a:t>
            </a:r>
          </a:p>
          <a:p>
            <a:pPr algn="just">
              <a:lnSpc>
                <a:spcPct val="80000"/>
              </a:lnSpc>
            </a:pPr>
            <a:r>
              <a:rPr lang="ru-RU" altLang="en-US" sz="2400" smtClean="0">
                <a:solidFill>
                  <a:srgbClr val="1482AC"/>
                </a:solidFill>
                <a:latin typeface="Times New Roman" pitchFamily="18" charset="0"/>
                <a:cs typeface="Times New Roman" pitchFamily="18" charset="0"/>
              </a:rPr>
              <a:t> Чланови одбора поверилаца који врше дужност одбора поверилаца су повериоци који поседују највећа појединачна необезбеђена потраживања.</a:t>
            </a:r>
          </a:p>
          <a:p>
            <a:pPr algn="just">
              <a:lnSpc>
                <a:spcPct val="80000"/>
              </a:lnSpc>
            </a:pPr>
            <a:r>
              <a:rPr lang="ru-RU" altLang="en-US" sz="2400" smtClean="0">
                <a:solidFill>
                  <a:srgbClr val="1482AC"/>
                </a:solidFill>
                <a:latin typeface="Times New Roman" pitchFamily="18" charset="0"/>
                <a:cs typeface="Times New Roman" pitchFamily="18" charset="0"/>
              </a:rPr>
              <a:t> Стечајни судија то утврђује на основу листе поверилаца коју доставља за поверилачко рочиште стечајни управник, а која је сачињена на основу књиговодствене документације стечајног дужника.</a:t>
            </a:r>
            <a:endParaRPr lang="en-US" altLang="en-US" sz="2400" smtClean="0">
              <a:solidFill>
                <a:srgbClr val="1482AC"/>
              </a:solidFill>
              <a:latin typeface="Times New Roman" pitchFamily="18" charset="0"/>
              <a:cs typeface="Times New Roman" pitchFamily="18" charset="0"/>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Rectangle 3"/>
          <p:cNvSpPr>
            <a:spLocks noGrp="1" noChangeArrowheads="1"/>
          </p:cNvSpPr>
          <p:nvPr>
            <p:ph type="body" idx="1"/>
          </p:nvPr>
        </p:nvSpPr>
        <p:spPr>
          <a:xfrm>
            <a:off x="774700" y="581025"/>
            <a:ext cx="8229600" cy="5638800"/>
          </a:xfrm>
        </p:spPr>
        <p:txBody>
          <a:bodyPr/>
          <a:lstStyle/>
          <a:p>
            <a:pPr algn="just"/>
            <a:r>
              <a:rPr lang="ru-RU" altLang="en-US" sz="2400" smtClean="0">
                <a:solidFill>
                  <a:srgbClr val="1482AC"/>
                </a:solidFill>
                <a:latin typeface="Times New Roman" pitchFamily="18" charset="0"/>
                <a:cs typeface="Times New Roman" pitchFamily="18" charset="0"/>
              </a:rPr>
              <a:t>Члана одбора поверилаца из реда разлучних поверилаца стечајни судија такође може одредити закључком на рочишту, с тим да то важи само у ситуацији када разлучни повериоци не изаберу свог представника.</a:t>
            </a:r>
            <a:endParaRPr lang="en-US" altLang="en-US" sz="2400" smtClean="0">
              <a:solidFill>
                <a:srgbClr val="1482AC"/>
              </a:solidFill>
              <a:latin typeface="Times New Roman" pitchFamily="18" charset="0"/>
              <a:cs typeface="Times New Roman" pitchFamily="18" charset="0"/>
            </a:endParaRPr>
          </a:p>
          <a:p>
            <a:pPr algn="just"/>
            <a:endParaRPr lang="ru-RU" altLang="en-US" sz="2400" smtClean="0">
              <a:solidFill>
                <a:srgbClr val="1482AC"/>
              </a:solidFill>
              <a:latin typeface="Times New Roman" pitchFamily="18" charset="0"/>
              <a:cs typeface="Times New Roman" pitchFamily="18" charset="0"/>
            </a:endParaRPr>
          </a:p>
          <a:p>
            <a:pPr algn="just"/>
            <a:r>
              <a:rPr lang="ru-RU" altLang="en-US" sz="2400" smtClean="0">
                <a:solidFill>
                  <a:srgbClr val="1482AC"/>
                </a:solidFill>
                <a:latin typeface="Times New Roman" pitchFamily="18" charset="0"/>
                <a:cs typeface="Times New Roman" pitchFamily="18" charset="0"/>
              </a:rPr>
              <a:t>Разлучни поверилац који ће бити члан одбора поверилаца је поверилац који има највећи износ потраживања за који постоји вероватноћа намирења из оптерећене имовине.</a:t>
            </a:r>
            <a:endParaRPr lang="en-US" altLang="en-US" sz="2400" smtClean="0">
              <a:solidFill>
                <a:srgbClr val="1482AC"/>
              </a:solidFill>
              <a:latin typeface="Times New Roman" pitchFamily="18" charset="0"/>
              <a:cs typeface="Times New Roman" pitchFamily="18" charset="0"/>
            </a:endParaRPr>
          </a:p>
          <a:p>
            <a:pPr algn="just"/>
            <a:endParaRPr lang="ru-RU" altLang="en-US" sz="2400" smtClean="0">
              <a:solidFill>
                <a:srgbClr val="1482AC"/>
              </a:solidFill>
              <a:latin typeface="Times New Roman" pitchFamily="18" charset="0"/>
              <a:cs typeface="Times New Roman" pitchFamily="18" charset="0"/>
            </a:endParaRPr>
          </a:p>
          <a:p>
            <a:pPr algn="just"/>
            <a:r>
              <a:rPr lang="ru-RU" altLang="en-US" sz="2400" smtClean="0">
                <a:solidFill>
                  <a:srgbClr val="1482AC"/>
                </a:solidFill>
                <a:latin typeface="Times New Roman" pitchFamily="18" charset="0"/>
                <a:cs typeface="Times New Roman" pitchFamily="18" charset="0"/>
              </a:rPr>
              <a:t> Ако стечајни дужник нема разлучних поверилаца, дужност одбора поверилаца врши пет највећих стечајних поверилаца. </a:t>
            </a:r>
            <a:endParaRPr lang="en-US" altLang="en-US" sz="2400" smtClean="0">
              <a:solidFill>
                <a:srgbClr val="1482AC"/>
              </a:solidFill>
              <a:latin typeface="Times New Roman" pitchFamily="18" charset="0"/>
              <a:cs typeface="Times New Roman" pitchFamily="18" charset="0"/>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Rectangle 3"/>
          <p:cNvSpPr>
            <a:spLocks noGrp="1" noChangeArrowheads="1"/>
          </p:cNvSpPr>
          <p:nvPr>
            <p:ph type="body" idx="1"/>
          </p:nvPr>
        </p:nvSpPr>
        <p:spPr>
          <a:xfrm>
            <a:off x="757238" y="631825"/>
            <a:ext cx="8229600" cy="5521325"/>
          </a:xfrm>
        </p:spPr>
        <p:txBody>
          <a:bodyPr/>
          <a:lstStyle/>
          <a:p>
            <a:pPr algn="just">
              <a:lnSpc>
                <a:spcPct val="90000"/>
              </a:lnSpc>
            </a:pPr>
            <a:r>
              <a:rPr lang="ru-RU" altLang="en-US" sz="2400" b="1" smtClean="0">
                <a:solidFill>
                  <a:srgbClr val="1482AC"/>
                </a:solidFill>
                <a:latin typeface="Times New Roman" pitchFamily="18" charset="0"/>
                <a:cs typeface="Times New Roman" pitchFamily="18" charset="0"/>
              </a:rPr>
              <a:t>У члану 39.</a:t>
            </a:r>
            <a:r>
              <a:rPr lang="ru-RU" altLang="en-US" sz="2400" smtClean="0">
                <a:solidFill>
                  <a:srgbClr val="1482AC"/>
                </a:solidFill>
                <a:latin typeface="Times New Roman" pitchFamily="18" charset="0"/>
                <a:cs typeface="Times New Roman" pitchFamily="18" charset="0"/>
              </a:rPr>
              <a:t> </a:t>
            </a:r>
            <a:r>
              <a:rPr lang="ru-RU" altLang="en-US" sz="2400" b="1" smtClean="0">
                <a:solidFill>
                  <a:srgbClr val="1482AC"/>
                </a:solidFill>
                <a:latin typeface="Times New Roman" pitchFamily="18" charset="0"/>
                <a:cs typeface="Times New Roman" pitchFamily="18" charset="0"/>
              </a:rPr>
              <a:t>став 2. </a:t>
            </a:r>
            <a:r>
              <a:rPr lang="ru-RU" altLang="en-US" sz="2400" smtClean="0">
                <a:solidFill>
                  <a:srgbClr val="1482AC"/>
                </a:solidFill>
                <a:latin typeface="Times New Roman" pitchFamily="18" charset="0"/>
                <a:cs typeface="Times New Roman" pitchFamily="18" charset="0"/>
              </a:rPr>
              <a:t>је наведено да је председник одбора поверилаца дужан да закаже седницу одбора ако то тражи више од половине чланова тог одбора, </a:t>
            </a:r>
            <a:r>
              <a:rPr lang="ru-RU" altLang="en-US" sz="2400" b="1" smtClean="0">
                <a:solidFill>
                  <a:srgbClr val="1482AC"/>
                </a:solidFill>
                <a:latin typeface="Times New Roman" pitchFamily="18" charset="0"/>
                <a:cs typeface="Times New Roman" pitchFamily="18" charset="0"/>
              </a:rPr>
              <a:t>а сада је унето</a:t>
            </a:r>
            <a:r>
              <a:rPr lang="ru-RU" altLang="en-US" sz="2400" smtClean="0">
                <a:solidFill>
                  <a:srgbClr val="1482AC"/>
                </a:solidFill>
                <a:latin typeface="Times New Roman" pitchFamily="18" charset="0"/>
                <a:cs typeface="Times New Roman" pitchFamily="18" charset="0"/>
              </a:rPr>
              <a:t>, као и када то затражи члан одбора поверилаца из реда разлучних поверилаца.</a:t>
            </a:r>
            <a:endParaRPr lang="en-US" altLang="en-US" sz="2400" smtClean="0">
              <a:solidFill>
                <a:srgbClr val="1482AC"/>
              </a:solidFill>
              <a:latin typeface="Times New Roman" pitchFamily="18" charset="0"/>
              <a:cs typeface="Times New Roman" pitchFamily="18" charset="0"/>
            </a:endParaRPr>
          </a:p>
          <a:p>
            <a:pPr algn="just">
              <a:lnSpc>
                <a:spcPct val="90000"/>
              </a:lnSpc>
            </a:pPr>
            <a:endParaRPr lang="en-US" altLang="en-US" sz="2400" smtClean="0">
              <a:solidFill>
                <a:srgbClr val="1482AC"/>
              </a:solidFill>
              <a:latin typeface="Times New Roman" pitchFamily="18" charset="0"/>
              <a:cs typeface="Times New Roman" pitchFamily="18" charset="0"/>
            </a:endParaRPr>
          </a:p>
          <a:p>
            <a:pPr algn="just">
              <a:lnSpc>
                <a:spcPct val="90000"/>
              </a:lnSpc>
            </a:pPr>
            <a:endParaRPr lang="ru-RU" altLang="en-US" sz="2400" b="1" smtClean="0">
              <a:solidFill>
                <a:srgbClr val="1482AC"/>
              </a:solidFill>
              <a:latin typeface="Times New Roman" pitchFamily="18" charset="0"/>
              <a:cs typeface="Times New Roman" pitchFamily="18" charset="0"/>
            </a:endParaRPr>
          </a:p>
          <a:p>
            <a:pPr algn="just">
              <a:lnSpc>
                <a:spcPct val="90000"/>
              </a:lnSpc>
            </a:pPr>
            <a:r>
              <a:rPr lang="ru-RU" altLang="en-US" sz="2400" b="1" smtClean="0">
                <a:solidFill>
                  <a:srgbClr val="1482AC"/>
                </a:solidFill>
                <a:latin typeface="Times New Roman" pitchFamily="18" charset="0"/>
                <a:cs typeface="Times New Roman" pitchFamily="18" charset="0"/>
              </a:rPr>
              <a:t>У члану 39</a:t>
            </a:r>
            <a:r>
              <a:rPr lang="ru-RU" altLang="en-US" sz="2400" smtClean="0">
                <a:solidFill>
                  <a:srgbClr val="1482AC"/>
                </a:solidFill>
                <a:latin typeface="Times New Roman" pitchFamily="18" charset="0"/>
                <a:cs typeface="Times New Roman" pitchFamily="18" charset="0"/>
              </a:rPr>
              <a:t>. став 3. је прописано да уколико председник одбора не закаже седницу у року од 15 дана, да предлагач може да закаже седницу одбора поверилаца и предложи дневни ред.</a:t>
            </a:r>
            <a:endParaRPr lang="en-US" altLang="en-US" sz="2400" smtClean="0">
              <a:solidFill>
                <a:srgbClr val="1482AC"/>
              </a:solidFill>
              <a:latin typeface="Times New Roman" pitchFamily="18" charset="0"/>
              <a:cs typeface="Times New Roman" pitchFamily="18" charset="0"/>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Rectangle 3"/>
          <p:cNvSpPr>
            <a:spLocks noGrp="1" noChangeArrowheads="1"/>
          </p:cNvSpPr>
          <p:nvPr>
            <p:ph type="body" idx="1"/>
          </p:nvPr>
        </p:nvSpPr>
        <p:spPr>
          <a:xfrm>
            <a:off x="854075" y="620713"/>
            <a:ext cx="8229600" cy="5521325"/>
          </a:xfrm>
        </p:spPr>
        <p:txBody>
          <a:bodyPr/>
          <a:lstStyle/>
          <a:p>
            <a:pPr algn="just"/>
            <a:endParaRPr lang="en-US" altLang="en-US" sz="2400" b="1" smtClean="0">
              <a:solidFill>
                <a:srgbClr val="1482AC"/>
              </a:solidFill>
              <a:latin typeface="Times New Roman" pitchFamily="18" charset="0"/>
              <a:cs typeface="Times New Roman" pitchFamily="18" charset="0"/>
            </a:endParaRPr>
          </a:p>
          <a:p>
            <a:pPr algn="just"/>
            <a:r>
              <a:rPr lang="ru-RU" altLang="en-US" sz="2400" b="1" smtClean="0">
                <a:solidFill>
                  <a:srgbClr val="1482AC"/>
                </a:solidFill>
                <a:latin typeface="Times New Roman" pitchFamily="18" charset="0"/>
                <a:cs typeface="Times New Roman" pitchFamily="18" charset="0"/>
              </a:rPr>
              <a:t>У члану 70.</a:t>
            </a:r>
            <a:r>
              <a:rPr lang="ru-RU" altLang="en-US" sz="2400" smtClean="0">
                <a:solidFill>
                  <a:srgbClr val="1482AC"/>
                </a:solidFill>
                <a:latin typeface="Times New Roman" pitchFamily="18" charset="0"/>
                <a:cs typeface="Times New Roman" pitchFamily="18" charset="0"/>
              </a:rPr>
              <a:t> је</a:t>
            </a:r>
            <a:r>
              <a:rPr lang="ru-RU" altLang="en-US" sz="2400" b="1" smtClean="0">
                <a:solidFill>
                  <a:srgbClr val="1482AC"/>
                </a:solidFill>
                <a:latin typeface="Times New Roman" pitchFamily="18" charset="0"/>
                <a:cs typeface="Times New Roman" pitchFamily="18" charset="0"/>
              </a:rPr>
              <a:t> </a:t>
            </a:r>
            <a:r>
              <a:rPr lang="ru-RU" altLang="en-US" sz="2400" smtClean="0">
                <a:solidFill>
                  <a:srgbClr val="1482AC"/>
                </a:solidFill>
                <a:latin typeface="Times New Roman" pitchFamily="18" charset="0"/>
                <a:cs typeface="Times New Roman" pitchFamily="18" charset="0"/>
              </a:rPr>
              <a:t>садржина решења о отварању стечајног поступка, тако да је прописано у тачки 8. да решење о отварању стечаја мора да садржи и датум, време и место одржавања првог поверилачког рочишта када се одржава и прва седница скупштине поверилаца.</a:t>
            </a:r>
            <a:endParaRPr lang="en-US" altLang="en-US" sz="2400" smtClean="0">
              <a:solidFill>
                <a:srgbClr val="1482AC"/>
              </a:solidFill>
              <a:latin typeface="Times New Roman" pitchFamily="18" charset="0"/>
              <a:cs typeface="Times New Roman" pitchFamily="18" charset="0"/>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Rectangle 2"/>
          <p:cNvSpPr>
            <a:spLocks noGrp="1" noChangeArrowheads="1"/>
          </p:cNvSpPr>
          <p:nvPr>
            <p:ph type="ctrTitle"/>
          </p:nvPr>
        </p:nvSpPr>
        <p:spPr>
          <a:xfrm>
            <a:off x="1230313" y="1831975"/>
            <a:ext cx="7772400" cy="1600200"/>
          </a:xfrm>
        </p:spPr>
        <p:txBody>
          <a:bodyPr/>
          <a:lstStyle/>
          <a:p>
            <a:pPr algn="ctr"/>
            <a:r>
              <a:rPr lang="en-US" altLang="en-US" sz="4000" b="1" smtClean="0">
                <a:latin typeface="Times New Roman" pitchFamily="18" charset="0"/>
                <a:cs typeface="Times New Roman" pitchFamily="18" charset="0"/>
              </a:rPr>
              <a:t>6.</a:t>
            </a:r>
            <a:r>
              <a:rPr lang="en-US" altLang="en-US" sz="3200" b="1" smtClean="0">
                <a:latin typeface="Times New Roman" pitchFamily="18" charset="0"/>
                <a:cs typeface="Times New Roman" pitchFamily="18" charset="0"/>
              </a:rPr>
              <a:t/>
            </a:r>
            <a:br>
              <a:rPr lang="en-US" altLang="en-US" sz="3200" b="1" smtClean="0">
                <a:latin typeface="Times New Roman" pitchFamily="18" charset="0"/>
                <a:cs typeface="Times New Roman" pitchFamily="18" charset="0"/>
              </a:rPr>
            </a:br>
            <a:r>
              <a:rPr lang="en-US" altLang="en-US" sz="3200" b="1" smtClean="0">
                <a:latin typeface="Times New Roman" pitchFamily="18" charset="0"/>
                <a:cs typeface="Times New Roman" pitchFamily="18" charset="0"/>
              </a:rPr>
              <a:t>Измене које се односе на</a:t>
            </a:r>
            <a:br>
              <a:rPr lang="en-US" altLang="en-US" sz="3200" b="1" smtClean="0">
                <a:latin typeface="Times New Roman" pitchFamily="18" charset="0"/>
                <a:cs typeface="Times New Roman" pitchFamily="18" charset="0"/>
              </a:rPr>
            </a:br>
            <a:r>
              <a:rPr lang="en-US" altLang="en-US" sz="3200" b="1" smtClean="0">
                <a:latin typeface="Times New Roman" pitchFamily="18" charset="0"/>
                <a:cs typeface="Times New Roman" pitchFamily="18" charset="0"/>
              </a:rPr>
              <a:t> процесна решења</a:t>
            </a:r>
          </a:p>
        </p:txBody>
      </p:sp>
    </p:spTree>
  </p:cSld>
  <p:clrMapOvr>
    <a:masterClrMapping/>
  </p:clrMapOvr>
  <p:transition spd="slow">
    <p:wipe/>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854075" y="541338"/>
            <a:ext cx="8229600" cy="5668962"/>
          </a:xfrm>
        </p:spPr>
        <p:txBody>
          <a:bodyPr>
            <a:normAutofit/>
          </a:bodyPr>
          <a:lstStyle/>
          <a:p>
            <a:pPr algn="just">
              <a:lnSpc>
                <a:spcPct val="90000"/>
              </a:lnSpc>
            </a:pPr>
            <a:endParaRPr lang="en-US" altLang="en-US" sz="2400" smtClean="0">
              <a:solidFill>
                <a:srgbClr val="1482AC"/>
              </a:solidFill>
              <a:latin typeface="Times New Roman" pitchFamily="18" charset="0"/>
              <a:cs typeface="Times New Roman" pitchFamily="18" charset="0"/>
            </a:endParaRPr>
          </a:p>
          <a:p>
            <a:pPr algn="just">
              <a:lnSpc>
                <a:spcPct val="90000"/>
              </a:lnSpc>
            </a:pPr>
            <a:r>
              <a:rPr lang="en-US" altLang="en-US" sz="2400" smtClean="0">
                <a:solidFill>
                  <a:srgbClr val="1482AC"/>
                </a:solidFill>
                <a:latin typeface="Times New Roman" pitchFamily="18" charset="0"/>
                <a:cs typeface="Times New Roman" pitchFamily="18" charset="0"/>
              </a:rPr>
              <a:t>У</a:t>
            </a:r>
            <a:r>
              <a:rPr lang="en-US" altLang="en-US" sz="2400" b="1" smtClean="0">
                <a:solidFill>
                  <a:srgbClr val="1482AC"/>
                </a:solidFill>
                <a:latin typeface="Times New Roman" pitchFamily="18" charset="0"/>
                <a:cs typeface="Times New Roman" pitchFamily="18" charset="0"/>
              </a:rPr>
              <a:t> члану</a:t>
            </a:r>
            <a:r>
              <a:rPr lang="en-US" altLang="en-US" sz="2400" smtClean="0">
                <a:solidFill>
                  <a:srgbClr val="1482AC"/>
                </a:solidFill>
                <a:latin typeface="Times New Roman" pitchFamily="18" charset="0"/>
                <a:cs typeface="Times New Roman" pitchFamily="18" charset="0"/>
              </a:rPr>
              <a:t> 57. Закона о стечају прописано је поступање суда са неуредним предлогом за покретање стечаја.</a:t>
            </a:r>
          </a:p>
          <a:p>
            <a:pPr algn="just">
              <a:lnSpc>
                <a:spcPct val="90000"/>
              </a:lnSpc>
            </a:pPr>
            <a:endParaRPr lang="en-US" altLang="en-US" sz="2400" smtClean="0">
              <a:solidFill>
                <a:srgbClr val="1482AC"/>
              </a:solidFill>
              <a:latin typeface="Times New Roman" pitchFamily="18" charset="0"/>
              <a:cs typeface="Times New Roman" pitchFamily="18" charset="0"/>
            </a:endParaRPr>
          </a:p>
          <a:p>
            <a:pPr algn="just">
              <a:lnSpc>
                <a:spcPct val="90000"/>
              </a:lnSpc>
            </a:pPr>
            <a:r>
              <a:rPr lang="en-US" altLang="en-US" sz="2400" smtClean="0">
                <a:solidFill>
                  <a:srgbClr val="1482AC"/>
                </a:solidFill>
                <a:latin typeface="Times New Roman" pitchFamily="18" charset="0"/>
                <a:cs typeface="Times New Roman" pitchFamily="18" charset="0"/>
              </a:rPr>
              <a:t>Прописана је обавеза предлагача да поступи по налогу суда којим се налаже уређење предлога за покретање стечаја, уколико предлог не садржи све што је потребно.</a:t>
            </a:r>
          </a:p>
          <a:p>
            <a:pPr algn="just">
              <a:lnSpc>
                <a:spcPct val="90000"/>
              </a:lnSpc>
            </a:pPr>
            <a:endParaRPr lang="en-US" altLang="en-US" sz="2400" smtClean="0">
              <a:solidFill>
                <a:srgbClr val="1482AC"/>
              </a:solidFill>
              <a:latin typeface="Times New Roman" pitchFamily="18" charset="0"/>
              <a:cs typeface="Times New Roman" pitchFamily="18" charset="0"/>
            </a:endParaRPr>
          </a:p>
          <a:p>
            <a:pPr algn="just">
              <a:lnSpc>
                <a:spcPct val="90000"/>
              </a:lnSpc>
            </a:pPr>
            <a:r>
              <a:rPr lang="en-US" altLang="en-US" sz="2400" smtClean="0">
                <a:solidFill>
                  <a:srgbClr val="1482AC"/>
                </a:solidFill>
                <a:latin typeface="Times New Roman" pitchFamily="18" charset="0"/>
                <a:cs typeface="Times New Roman" pitchFamily="18" charset="0"/>
              </a:rPr>
              <a:t>Прописан је рок од 8 дана.</a:t>
            </a:r>
          </a:p>
          <a:p>
            <a:pPr algn="just">
              <a:lnSpc>
                <a:spcPct val="90000"/>
              </a:lnSpc>
            </a:pPr>
            <a:endParaRPr lang="en-US" altLang="en-US" sz="2400" smtClean="0">
              <a:solidFill>
                <a:srgbClr val="1482AC"/>
              </a:solidFill>
              <a:latin typeface="Times New Roman" pitchFamily="18" charset="0"/>
              <a:cs typeface="Times New Roman" pitchFamily="18" charset="0"/>
            </a:endParaRPr>
          </a:p>
          <a:p>
            <a:pPr algn="just">
              <a:lnSpc>
                <a:spcPct val="90000"/>
              </a:lnSpc>
            </a:pPr>
            <a:r>
              <a:rPr lang="en-US" altLang="en-US" sz="2400" smtClean="0">
                <a:solidFill>
                  <a:srgbClr val="1482AC"/>
                </a:solidFill>
                <a:latin typeface="Times New Roman" pitchFamily="18" charset="0"/>
                <a:cs typeface="Times New Roman" pitchFamily="18" charset="0"/>
              </a:rPr>
              <a:t>Уколико предлагач не поступи у том року по налогу суда, стечајни судија предлог за покретање стечајног поступка одбацује решењем.</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a:xfrm>
            <a:off x="712788" y="865188"/>
            <a:ext cx="8229600" cy="5562600"/>
          </a:xfrm>
        </p:spPr>
        <p:txBody>
          <a:bodyPr rtlCol="0">
            <a:normAutofit/>
          </a:bodyPr>
          <a:lstStyle/>
          <a:p>
            <a:pPr algn="just" fontAlgn="auto">
              <a:lnSpc>
                <a:spcPct val="90000"/>
              </a:lnSpc>
              <a:spcAft>
                <a:spcPts val="0"/>
              </a:spcAft>
              <a:buFont typeface="Wingdings 3" charset="2"/>
              <a:buChar char=""/>
              <a:defRPr/>
            </a:pPr>
            <a:r>
              <a:rPr lang="en-GB" altLang="en-US" sz="24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Наведено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важи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за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ситуацију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када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разлучни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повериоци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желе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учествују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у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скупштини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поверилаца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висине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потраживања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за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коју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не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могу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намире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из</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предмета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обезбеђења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делимично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намирују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као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разлучни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а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делимично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као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стечајни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a:t>
            </a:r>
            <a:endParaRPr lang="sr-Cyrl-ME" altLang="en-US" sz="2400" dirty="0">
              <a:solidFill>
                <a:schemeClr val="accent1">
                  <a:lumMod val="75000"/>
                </a:schemeClr>
              </a:solidFill>
              <a:latin typeface="Times New Roman" panose="02020603050405020304" pitchFamily="18" charset="0"/>
              <a:cs typeface="Times New Roman" panose="02020603050405020304" pitchFamily="18" charset="0"/>
            </a:endParaRPr>
          </a:p>
          <a:p>
            <a:pPr algn="just" fontAlgn="auto">
              <a:lnSpc>
                <a:spcPct val="90000"/>
              </a:lnSpc>
              <a:spcAft>
                <a:spcPts val="0"/>
              </a:spcAft>
              <a:buFont typeface="Wingdings 3" charset="2"/>
              <a:buChar char=""/>
              <a:defRPr/>
            </a:pPr>
            <a:endParaRPr lang="en-GB" altLang="en-US" sz="2400" dirty="0">
              <a:solidFill>
                <a:schemeClr val="accent1">
                  <a:lumMod val="75000"/>
                </a:schemeClr>
              </a:solidFill>
              <a:latin typeface="Times New Roman" panose="02020603050405020304" pitchFamily="18" charset="0"/>
              <a:cs typeface="Times New Roman" panose="02020603050405020304" pitchFamily="18" charset="0"/>
            </a:endParaRPr>
          </a:p>
          <a:p>
            <a:pPr algn="just" fontAlgn="auto">
              <a:lnSpc>
                <a:spcPct val="90000"/>
              </a:lnSpc>
              <a:spcAft>
                <a:spcPts val="0"/>
              </a:spcAft>
              <a:buFont typeface="Wingdings 3" charset="2"/>
              <a:buChar char=""/>
              <a:defRPr/>
            </a:pP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Сагласност</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за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издавање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у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закуп</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имовине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која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је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под</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обезбеђењем</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је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условљена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доказивањем</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од</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стране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разлучног</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повериоца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може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намирити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из</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наведене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имовине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(у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целости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или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делимично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чему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је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та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сагласност</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условљена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достављањем</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процене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која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је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сачињена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сходном</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применом</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члана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35.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став</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3. </a:t>
            </a:r>
            <a:endParaRPr lang="en-US" altLang="en-US" sz="2400" dirty="0">
              <a:solidFill>
                <a:schemeClr val="accent1">
                  <a:lumMod val="75000"/>
                </a:schemeClr>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Rectangle 3"/>
          <p:cNvSpPr>
            <a:spLocks noGrp="1" noChangeArrowheads="1"/>
          </p:cNvSpPr>
          <p:nvPr>
            <p:ph type="body" idx="1"/>
          </p:nvPr>
        </p:nvSpPr>
        <p:spPr>
          <a:xfrm>
            <a:off x="817563" y="633413"/>
            <a:ext cx="8229600" cy="5516562"/>
          </a:xfrm>
        </p:spPr>
        <p:txBody>
          <a:bodyPr/>
          <a:lstStyle/>
          <a:p>
            <a:pPr algn="just">
              <a:lnSpc>
                <a:spcPct val="80000"/>
              </a:lnSpc>
            </a:pPr>
            <a:endParaRPr lang="en-US" altLang="en-US" sz="2400" smtClean="0">
              <a:solidFill>
                <a:srgbClr val="1482AC"/>
              </a:solidFill>
              <a:latin typeface="Times New Roman" pitchFamily="18" charset="0"/>
              <a:cs typeface="Times New Roman" pitchFamily="18" charset="0"/>
            </a:endParaRPr>
          </a:p>
          <a:p>
            <a:pPr algn="just">
              <a:lnSpc>
                <a:spcPct val="80000"/>
              </a:lnSpc>
            </a:pPr>
            <a:r>
              <a:rPr lang="en-US" altLang="en-US" sz="2400" smtClean="0">
                <a:solidFill>
                  <a:srgbClr val="1482AC"/>
                </a:solidFill>
                <a:latin typeface="Times New Roman" pitchFamily="18" charset="0"/>
                <a:cs typeface="Times New Roman" pitchFamily="18" charset="0"/>
              </a:rPr>
              <a:t>У</a:t>
            </a:r>
            <a:r>
              <a:rPr lang="en-US" altLang="en-US" sz="2400" b="1" smtClean="0">
                <a:solidFill>
                  <a:srgbClr val="1482AC"/>
                </a:solidFill>
                <a:latin typeface="Times New Roman" pitchFamily="18" charset="0"/>
                <a:cs typeface="Times New Roman" pitchFamily="18" charset="0"/>
              </a:rPr>
              <a:t> члану</a:t>
            </a:r>
            <a:r>
              <a:rPr lang="en-US" altLang="en-US" sz="2400" smtClean="0">
                <a:solidFill>
                  <a:srgbClr val="1482AC"/>
                </a:solidFill>
                <a:latin typeface="Times New Roman" pitchFamily="18" charset="0"/>
                <a:cs typeface="Times New Roman" pitchFamily="18" charset="0"/>
              </a:rPr>
              <a:t> 73. Закона о стечају ставови 2. и 3. којима је регулисан статус стечајног дужника у ситуацији када је решење о отварању стечајног поступка по жалби укинуто.</a:t>
            </a:r>
          </a:p>
          <a:p>
            <a:pPr algn="just">
              <a:lnSpc>
                <a:spcPct val="80000"/>
              </a:lnSpc>
            </a:pPr>
            <a:endParaRPr lang="en-US" altLang="en-US" sz="2400" smtClean="0">
              <a:solidFill>
                <a:srgbClr val="1482AC"/>
              </a:solidFill>
              <a:latin typeface="Times New Roman" pitchFamily="18" charset="0"/>
              <a:cs typeface="Times New Roman" pitchFamily="18" charset="0"/>
            </a:endParaRPr>
          </a:p>
          <a:p>
            <a:pPr algn="just">
              <a:lnSpc>
                <a:spcPct val="80000"/>
              </a:lnSpc>
            </a:pPr>
            <a:r>
              <a:rPr lang="en-US" altLang="en-US" sz="2400" smtClean="0">
                <a:solidFill>
                  <a:srgbClr val="1482AC"/>
                </a:solidFill>
                <a:latin typeface="Times New Roman" pitchFamily="18" charset="0"/>
                <a:cs typeface="Times New Roman" pitchFamily="18" charset="0"/>
              </a:rPr>
              <a:t>У поновном поступку, уколико стечајни поступак буде отворен и то решење потврђено, правне последице отварања стечајног поступка наступају даном када је прво решење истакнуто на огласној табли суда.</a:t>
            </a:r>
          </a:p>
          <a:p>
            <a:pPr algn="just">
              <a:lnSpc>
                <a:spcPct val="80000"/>
              </a:lnSpc>
            </a:pPr>
            <a:endParaRPr lang="en-US" altLang="en-US" sz="2400" smtClean="0">
              <a:solidFill>
                <a:srgbClr val="1482AC"/>
              </a:solidFill>
              <a:latin typeface="Times New Roman" pitchFamily="18" charset="0"/>
              <a:cs typeface="Times New Roman" pitchFamily="18" charset="0"/>
            </a:endParaRPr>
          </a:p>
          <a:p>
            <a:pPr algn="just">
              <a:lnSpc>
                <a:spcPct val="80000"/>
              </a:lnSpc>
            </a:pPr>
            <a:r>
              <a:rPr lang="en-US" altLang="en-US" sz="2400" smtClean="0">
                <a:solidFill>
                  <a:srgbClr val="1482AC"/>
                </a:solidFill>
                <a:latin typeface="Times New Roman" pitchFamily="18" charset="0"/>
                <a:cs typeface="Times New Roman" pitchFamily="18" charset="0"/>
              </a:rPr>
              <a:t>Стечајни управник наставља да обавља функцију привременог стечајног управника који преузима сва овлашћења органа стечајног дужника до доношења новог решења по предлогу за отварање стечајног поступка.</a:t>
            </a: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Rectangle 3"/>
          <p:cNvSpPr>
            <a:spLocks noGrp="1" noChangeArrowheads="1"/>
          </p:cNvSpPr>
          <p:nvPr>
            <p:ph type="body" idx="1"/>
          </p:nvPr>
        </p:nvSpPr>
        <p:spPr>
          <a:xfrm>
            <a:off x="817563" y="685800"/>
            <a:ext cx="8229600" cy="5440363"/>
          </a:xfrm>
        </p:spPr>
        <p:txBody>
          <a:bodyPr/>
          <a:lstStyle/>
          <a:p>
            <a:pPr algn="just"/>
            <a:endParaRPr lang="en-US" altLang="en-US" sz="2400" b="1" smtClean="0">
              <a:solidFill>
                <a:srgbClr val="1482AC"/>
              </a:solidFill>
              <a:latin typeface="Times New Roman" pitchFamily="18" charset="0"/>
              <a:cs typeface="Times New Roman" pitchFamily="18" charset="0"/>
            </a:endParaRPr>
          </a:p>
          <a:p>
            <a:pPr algn="just"/>
            <a:r>
              <a:rPr lang="en-US" altLang="en-US" sz="2400" b="1" smtClean="0">
                <a:solidFill>
                  <a:srgbClr val="1482AC"/>
                </a:solidFill>
                <a:latin typeface="Times New Roman" pitchFamily="18" charset="0"/>
                <a:cs typeface="Times New Roman" pitchFamily="18" charset="0"/>
              </a:rPr>
              <a:t>Чланом 93.</a:t>
            </a:r>
            <a:r>
              <a:rPr lang="en-US" altLang="en-US" sz="2400" smtClean="0">
                <a:solidFill>
                  <a:srgbClr val="1482AC"/>
                </a:solidFill>
                <a:latin typeface="Times New Roman" pitchFamily="18" charset="0"/>
                <a:cs typeface="Times New Roman" pitchFamily="18" charset="0"/>
              </a:rPr>
              <a:t> Закона о стечају регулисана је правна последица отварања стечаја, а то је забрана извршења и намирења.</a:t>
            </a:r>
          </a:p>
          <a:p>
            <a:pPr algn="just"/>
            <a:endParaRPr lang="en-US" altLang="en-US" sz="2400" smtClean="0">
              <a:solidFill>
                <a:srgbClr val="1482AC"/>
              </a:solidFill>
              <a:latin typeface="Times New Roman" pitchFamily="18" charset="0"/>
              <a:cs typeface="Times New Roman" pitchFamily="18" charset="0"/>
            </a:endParaRPr>
          </a:p>
          <a:p>
            <a:pPr algn="just"/>
            <a:r>
              <a:rPr lang="en-US" altLang="en-US" sz="2400" smtClean="0">
                <a:solidFill>
                  <a:srgbClr val="1482AC"/>
                </a:solidFill>
                <a:latin typeface="Times New Roman" pitchFamily="18" charset="0"/>
                <a:cs typeface="Times New Roman" pitchFamily="18" charset="0"/>
              </a:rPr>
              <a:t>Извршни поступци прекидају.</a:t>
            </a:r>
          </a:p>
          <a:p>
            <a:pPr algn="just"/>
            <a:endParaRPr lang="en-US" altLang="en-US" sz="2400" smtClean="0">
              <a:solidFill>
                <a:srgbClr val="1482AC"/>
              </a:solidFill>
              <a:latin typeface="Times New Roman" pitchFamily="18" charset="0"/>
              <a:cs typeface="Times New Roman" pitchFamily="18" charset="0"/>
            </a:endParaRPr>
          </a:p>
          <a:p>
            <a:pPr algn="just"/>
            <a:r>
              <a:rPr lang="en-US" altLang="en-US" sz="2400" smtClean="0">
                <a:solidFill>
                  <a:srgbClr val="1482AC"/>
                </a:solidFill>
                <a:latin typeface="Times New Roman" pitchFamily="18" charset="0"/>
                <a:cs typeface="Times New Roman" pitchFamily="18" charset="0"/>
              </a:rPr>
              <a:t>Закључењем стечајног поступка извршни поступци се обустављају.</a:t>
            </a: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Rectangle 3"/>
          <p:cNvSpPr>
            <a:spLocks noGrp="1" noChangeArrowheads="1"/>
          </p:cNvSpPr>
          <p:nvPr>
            <p:ph type="body" idx="1"/>
          </p:nvPr>
        </p:nvSpPr>
        <p:spPr>
          <a:xfrm>
            <a:off x="1055688" y="685800"/>
            <a:ext cx="8229600" cy="5440363"/>
          </a:xfrm>
        </p:spPr>
        <p:txBody>
          <a:bodyPr/>
          <a:lstStyle/>
          <a:p>
            <a:pPr algn="just"/>
            <a:endParaRPr lang="en-US" altLang="en-US" sz="2400" b="1" smtClean="0">
              <a:solidFill>
                <a:srgbClr val="1482AC"/>
              </a:solidFill>
              <a:latin typeface="Times New Roman" pitchFamily="18" charset="0"/>
              <a:cs typeface="Times New Roman" pitchFamily="18" charset="0"/>
            </a:endParaRPr>
          </a:p>
          <a:p>
            <a:pPr algn="just"/>
            <a:endParaRPr lang="en-US" altLang="en-US" sz="2400" b="1" smtClean="0">
              <a:solidFill>
                <a:srgbClr val="1482AC"/>
              </a:solidFill>
              <a:latin typeface="Times New Roman" pitchFamily="18" charset="0"/>
              <a:cs typeface="Times New Roman" pitchFamily="18" charset="0"/>
            </a:endParaRPr>
          </a:p>
          <a:p>
            <a:pPr algn="just"/>
            <a:r>
              <a:rPr lang="en-US" altLang="en-US" sz="2400" b="1" smtClean="0">
                <a:solidFill>
                  <a:srgbClr val="1482AC"/>
                </a:solidFill>
                <a:latin typeface="Times New Roman" pitchFamily="18" charset="0"/>
                <a:cs typeface="Times New Roman" pitchFamily="18" charset="0"/>
              </a:rPr>
              <a:t>У члану 113. став 2.</a:t>
            </a:r>
            <a:r>
              <a:rPr lang="en-US" altLang="en-US" sz="2400" smtClean="0">
                <a:solidFill>
                  <a:srgbClr val="1482AC"/>
                </a:solidFill>
                <a:latin typeface="Times New Roman" pitchFamily="18" charset="0"/>
                <a:cs typeface="Times New Roman" pitchFamily="18" charset="0"/>
              </a:rPr>
              <a:t> - стечајни управник има обавезу да утврди и редослед намирења разлучних и заложних поверилаца.</a:t>
            </a: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Rectangle 3"/>
          <p:cNvSpPr>
            <a:spLocks noGrp="1" noChangeArrowheads="1"/>
          </p:cNvSpPr>
          <p:nvPr>
            <p:ph type="body" idx="1"/>
          </p:nvPr>
        </p:nvSpPr>
        <p:spPr>
          <a:xfrm>
            <a:off x="793750" y="655638"/>
            <a:ext cx="8229600" cy="5516562"/>
          </a:xfrm>
        </p:spPr>
        <p:txBody>
          <a:bodyPr/>
          <a:lstStyle/>
          <a:p>
            <a:pPr algn="just"/>
            <a:endParaRPr lang="en-US" altLang="en-US" sz="2400" b="1" smtClean="0">
              <a:solidFill>
                <a:srgbClr val="1482AC"/>
              </a:solidFill>
              <a:latin typeface="Times New Roman" pitchFamily="18" charset="0"/>
              <a:cs typeface="Times New Roman" pitchFamily="18" charset="0"/>
            </a:endParaRPr>
          </a:p>
          <a:p>
            <a:pPr algn="just"/>
            <a:endParaRPr lang="en-US" altLang="en-US" sz="2400" b="1" smtClean="0">
              <a:solidFill>
                <a:srgbClr val="1482AC"/>
              </a:solidFill>
              <a:latin typeface="Times New Roman" pitchFamily="18" charset="0"/>
              <a:cs typeface="Times New Roman" pitchFamily="18" charset="0"/>
            </a:endParaRPr>
          </a:p>
          <a:p>
            <a:pPr algn="just"/>
            <a:r>
              <a:rPr lang="en-US" altLang="en-US" sz="2400" b="1" smtClean="0">
                <a:solidFill>
                  <a:srgbClr val="1482AC"/>
                </a:solidFill>
                <a:latin typeface="Times New Roman" pitchFamily="18" charset="0"/>
                <a:cs typeface="Times New Roman" pitchFamily="18" charset="0"/>
              </a:rPr>
              <a:t>У члану 116. став 2.</a:t>
            </a:r>
            <a:r>
              <a:rPr lang="en-US" altLang="en-US" sz="2400" smtClean="0">
                <a:solidFill>
                  <a:srgbClr val="1482AC"/>
                </a:solidFill>
                <a:latin typeface="Times New Roman" pitchFamily="18" charset="0"/>
                <a:cs typeface="Times New Roman" pitchFamily="18" charset="0"/>
              </a:rPr>
              <a:t> Закона о стечају стечајни судија закључком усваја коначну листу потраживања на основу листе потраживања коју је саставио стечајни управник и на основу измена унетих на рочишту.</a:t>
            </a: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3"/>
          <p:cNvSpPr>
            <a:spLocks noGrp="1" noChangeArrowheads="1"/>
          </p:cNvSpPr>
          <p:nvPr>
            <p:ph type="body" idx="1"/>
          </p:nvPr>
        </p:nvSpPr>
        <p:spPr>
          <a:xfrm>
            <a:off x="817563" y="615950"/>
            <a:ext cx="8229600" cy="5592763"/>
          </a:xfrm>
        </p:spPr>
        <p:txBody>
          <a:bodyPr/>
          <a:lstStyle/>
          <a:p>
            <a:pPr algn="just">
              <a:lnSpc>
                <a:spcPct val="80000"/>
              </a:lnSpc>
            </a:pPr>
            <a:endParaRPr lang="en-US" altLang="en-US" sz="2400" b="1" smtClean="0">
              <a:solidFill>
                <a:srgbClr val="1482AC"/>
              </a:solidFill>
              <a:latin typeface="Times New Roman" pitchFamily="18" charset="0"/>
              <a:cs typeface="Times New Roman" pitchFamily="18" charset="0"/>
            </a:endParaRPr>
          </a:p>
          <a:p>
            <a:pPr algn="just">
              <a:lnSpc>
                <a:spcPct val="80000"/>
              </a:lnSpc>
            </a:pPr>
            <a:r>
              <a:rPr lang="en-US" altLang="en-US" sz="2400" b="1" smtClean="0">
                <a:solidFill>
                  <a:srgbClr val="1482AC"/>
                </a:solidFill>
                <a:latin typeface="Times New Roman" pitchFamily="18" charset="0"/>
                <a:cs typeface="Times New Roman" pitchFamily="18" charset="0"/>
              </a:rPr>
              <a:t>У члану 117.</a:t>
            </a:r>
            <a:r>
              <a:rPr lang="en-US" altLang="en-US" sz="2400" smtClean="0">
                <a:solidFill>
                  <a:srgbClr val="1482AC"/>
                </a:solidFill>
                <a:latin typeface="Times New Roman" pitchFamily="18" charset="0"/>
                <a:cs typeface="Times New Roman" pitchFamily="18" charset="0"/>
              </a:rPr>
              <a:t> Закона о стечају уводи се арбитражни поступак.</a:t>
            </a:r>
          </a:p>
          <a:p>
            <a:pPr algn="just">
              <a:lnSpc>
                <a:spcPct val="80000"/>
              </a:lnSpc>
            </a:pPr>
            <a:endParaRPr lang="en-US" altLang="en-US" sz="2400" smtClean="0">
              <a:solidFill>
                <a:srgbClr val="1482AC"/>
              </a:solidFill>
              <a:latin typeface="Times New Roman" pitchFamily="18" charset="0"/>
              <a:cs typeface="Times New Roman" pitchFamily="18" charset="0"/>
            </a:endParaRPr>
          </a:p>
          <a:p>
            <a:pPr algn="just">
              <a:lnSpc>
                <a:spcPct val="80000"/>
              </a:lnSpc>
            </a:pPr>
            <a:r>
              <a:rPr lang="en-US" altLang="en-US" sz="2400" smtClean="0">
                <a:solidFill>
                  <a:srgbClr val="1482AC"/>
                </a:solidFill>
                <a:latin typeface="Times New Roman" pitchFamily="18" charset="0"/>
                <a:cs typeface="Times New Roman" pitchFamily="18" charset="0"/>
              </a:rPr>
              <a:t>Новина је да се поверилац чије је потраживање оспорено упућује да настави прекинути парнични или арбитражни поступак.</a:t>
            </a:r>
          </a:p>
          <a:p>
            <a:pPr algn="just">
              <a:lnSpc>
                <a:spcPct val="80000"/>
              </a:lnSpc>
            </a:pPr>
            <a:endParaRPr lang="en-US" altLang="en-US" sz="2400" smtClean="0">
              <a:solidFill>
                <a:srgbClr val="1482AC"/>
              </a:solidFill>
              <a:latin typeface="Times New Roman" pitchFamily="18" charset="0"/>
              <a:cs typeface="Times New Roman" pitchFamily="18" charset="0"/>
            </a:endParaRPr>
          </a:p>
          <a:p>
            <a:pPr algn="just">
              <a:lnSpc>
                <a:spcPct val="80000"/>
              </a:lnSpc>
            </a:pPr>
            <a:r>
              <a:rPr lang="en-US" altLang="en-US" sz="2400" smtClean="0">
                <a:solidFill>
                  <a:srgbClr val="1482AC"/>
                </a:solidFill>
                <a:latin typeface="Times New Roman" pitchFamily="18" charset="0"/>
                <a:cs typeface="Times New Roman" pitchFamily="18" charset="0"/>
              </a:rPr>
              <a:t>Дужан је да то учини у року од 15 дана, у противном губи то право и својство стечајног повериоца за оспорено потраживање.</a:t>
            </a:r>
          </a:p>
          <a:p>
            <a:pPr algn="just">
              <a:lnSpc>
                <a:spcPct val="80000"/>
              </a:lnSpc>
            </a:pPr>
            <a:endParaRPr lang="en-US" altLang="en-US" sz="2400" smtClean="0">
              <a:solidFill>
                <a:srgbClr val="1482AC"/>
              </a:solidFill>
              <a:latin typeface="Times New Roman" pitchFamily="18" charset="0"/>
              <a:cs typeface="Times New Roman" pitchFamily="18" charset="0"/>
            </a:endParaRPr>
          </a:p>
          <a:p>
            <a:pPr algn="just">
              <a:lnSpc>
                <a:spcPct val="80000"/>
              </a:lnSpc>
            </a:pPr>
            <a:r>
              <a:rPr lang="en-US" altLang="en-US" sz="2400" smtClean="0">
                <a:solidFill>
                  <a:srgbClr val="1482AC"/>
                </a:solidFill>
                <a:latin typeface="Times New Roman" pitchFamily="18" charset="0"/>
                <a:cs typeface="Times New Roman" pitchFamily="18" charset="0"/>
              </a:rPr>
              <a:t>У</a:t>
            </a:r>
            <a:r>
              <a:rPr lang="en-US" altLang="en-US" sz="2400" b="1" smtClean="0">
                <a:solidFill>
                  <a:srgbClr val="1482AC"/>
                </a:solidFill>
                <a:latin typeface="Times New Roman" pitchFamily="18" charset="0"/>
                <a:cs typeface="Times New Roman" pitchFamily="18" charset="0"/>
              </a:rPr>
              <a:t> члану 117а,</a:t>
            </a:r>
            <a:r>
              <a:rPr lang="en-US" altLang="en-US" sz="2400" smtClean="0">
                <a:solidFill>
                  <a:srgbClr val="1482AC"/>
                </a:solidFill>
                <a:latin typeface="Times New Roman" pitchFamily="18" charset="0"/>
                <a:cs typeface="Times New Roman" pitchFamily="18" charset="0"/>
              </a:rPr>
              <a:t> новина је да је пријемник потраживања тај који тражи исправку коначне листе утврђених потраживања, што раније није било прописано.</a:t>
            </a:r>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Rectangle 3"/>
          <p:cNvSpPr>
            <a:spLocks noGrp="1" noChangeArrowheads="1"/>
          </p:cNvSpPr>
          <p:nvPr>
            <p:ph type="body" idx="1"/>
          </p:nvPr>
        </p:nvSpPr>
        <p:spPr>
          <a:xfrm>
            <a:off x="520700" y="546100"/>
            <a:ext cx="8229600" cy="5592763"/>
          </a:xfrm>
        </p:spPr>
        <p:txBody>
          <a:bodyPr/>
          <a:lstStyle/>
          <a:p>
            <a:pPr algn="just"/>
            <a:endParaRPr lang="en-US" altLang="en-US" sz="2400" b="1" smtClean="0">
              <a:solidFill>
                <a:srgbClr val="1482AC"/>
              </a:solidFill>
              <a:latin typeface="Times New Roman" pitchFamily="18" charset="0"/>
              <a:cs typeface="Times New Roman" pitchFamily="18" charset="0"/>
            </a:endParaRPr>
          </a:p>
          <a:p>
            <a:pPr algn="just"/>
            <a:endParaRPr lang="en-US" altLang="en-US" sz="2400" b="1" smtClean="0">
              <a:solidFill>
                <a:srgbClr val="1482AC"/>
              </a:solidFill>
              <a:latin typeface="Times New Roman" pitchFamily="18" charset="0"/>
              <a:cs typeface="Times New Roman" pitchFamily="18" charset="0"/>
            </a:endParaRPr>
          </a:p>
          <a:p>
            <a:pPr algn="just"/>
            <a:r>
              <a:rPr lang="en-US" altLang="en-US" sz="2400" b="1" smtClean="0">
                <a:solidFill>
                  <a:srgbClr val="1482AC"/>
                </a:solidFill>
                <a:latin typeface="Times New Roman" pitchFamily="18" charset="0"/>
                <a:cs typeface="Times New Roman" pitchFamily="18" charset="0"/>
              </a:rPr>
              <a:t>У члану 118. став 1.</a:t>
            </a:r>
            <a:r>
              <a:rPr lang="en-US" altLang="en-US" sz="2400" smtClean="0">
                <a:solidFill>
                  <a:srgbClr val="1482AC"/>
                </a:solidFill>
                <a:latin typeface="Times New Roman" pitchFamily="18" charset="0"/>
                <a:cs typeface="Times New Roman" pitchFamily="18" charset="0"/>
              </a:rPr>
              <a:t> Закона о стечају - обавеза стечајног управника да преузме парнични поступак у оној фази у коме га је затекао у тренутку отварања стечајног поступка, с тим што се то односи и на арбитражни поступак.</a:t>
            </a:r>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Rectangle 3"/>
          <p:cNvSpPr>
            <a:spLocks noGrp="1" noChangeArrowheads="1"/>
          </p:cNvSpPr>
          <p:nvPr>
            <p:ph type="body" idx="1"/>
          </p:nvPr>
        </p:nvSpPr>
        <p:spPr>
          <a:xfrm>
            <a:off x="603250" y="668338"/>
            <a:ext cx="8229600" cy="5516562"/>
          </a:xfrm>
        </p:spPr>
        <p:txBody>
          <a:bodyPr/>
          <a:lstStyle/>
          <a:p>
            <a:pPr algn="just">
              <a:lnSpc>
                <a:spcPct val="90000"/>
              </a:lnSpc>
            </a:pPr>
            <a:endParaRPr lang="en-US" altLang="en-US" sz="2400" smtClean="0">
              <a:solidFill>
                <a:srgbClr val="1482AC"/>
              </a:solidFill>
              <a:latin typeface="Times New Roman" pitchFamily="18" charset="0"/>
              <a:cs typeface="Times New Roman" pitchFamily="18" charset="0"/>
            </a:endParaRPr>
          </a:p>
          <a:p>
            <a:pPr algn="just">
              <a:lnSpc>
                <a:spcPct val="90000"/>
              </a:lnSpc>
            </a:pPr>
            <a:r>
              <a:rPr lang="en-US" altLang="en-US" sz="2400" smtClean="0">
                <a:solidFill>
                  <a:srgbClr val="1482AC"/>
                </a:solidFill>
                <a:latin typeface="Times New Roman" pitchFamily="18" charset="0"/>
                <a:cs typeface="Times New Roman" pitchFamily="18" charset="0"/>
              </a:rPr>
              <a:t>Новина</a:t>
            </a:r>
            <a:r>
              <a:rPr lang="en-US" altLang="en-US" sz="2400" b="1" smtClean="0">
                <a:solidFill>
                  <a:srgbClr val="1482AC"/>
                </a:solidFill>
                <a:latin typeface="Times New Roman" pitchFamily="18" charset="0"/>
                <a:cs typeface="Times New Roman" pitchFamily="18" charset="0"/>
              </a:rPr>
              <a:t> у члану 119.</a:t>
            </a:r>
            <a:r>
              <a:rPr lang="en-US" altLang="en-US" sz="2400" smtClean="0">
                <a:solidFill>
                  <a:srgbClr val="1482AC"/>
                </a:solidFill>
                <a:latin typeface="Times New Roman" pitchFamily="18" charset="0"/>
                <a:cs typeface="Times New Roman" pitchFamily="18" charset="0"/>
              </a:rPr>
              <a:t> је последњи став којим је прописано да се не могу побијати одређене правне радње, а то су уобичајени пригодни дарови, наградни дарови и дарови учињени из захвалности, нити издвајања у хуманитарне сврхе. </a:t>
            </a:r>
          </a:p>
          <a:p>
            <a:pPr algn="just">
              <a:lnSpc>
                <a:spcPct val="90000"/>
              </a:lnSpc>
            </a:pPr>
            <a:endParaRPr lang="en-US" altLang="en-US" sz="2400" smtClean="0">
              <a:solidFill>
                <a:srgbClr val="1482AC"/>
              </a:solidFill>
              <a:latin typeface="Times New Roman" pitchFamily="18" charset="0"/>
              <a:cs typeface="Times New Roman" pitchFamily="18" charset="0"/>
            </a:endParaRPr>
          </a:p>
          <a:p>
            <a:pPr algn="just">
              <a:lnSpc>
                <a:spcPct val="90000"/>
              </a:lnSpc>
            </a:pPr>
            <a:r>
              <a:rPr lang="en-US" altLang="en-US" sz="2400" smtClean="0">
                <a:solidFill>
                  <a:srgbClr val="1482AC"/>
                </a:solidFill>
                <a:latin typeface="Times New Roman" pitchFamily="18" charset="0"/>
                <a:cs typeface="Times New Roman" pitchFamily="18" charset="0"/>
              </a:rPr>
              <a:t>Међутим, ови правни послови, односно правне радње не могу се побијати само уколико су у време када су учињени били сразмерни финансијским могућностима стечајног дужника и уобичајени за привредну грану којој стечајни дужник припада. То би у противном значило, уколико нису испуњени ови услови да се и ти, односно овде наведени правни послови могу побијати.</a:t>
            </a:r>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Rectangle 3"/>
          <p:cNvSpPr>
            <a:spLocks noGrp="1" noChangeArrowheads="1"/>
          </p:cNvSpPr>
          <p:nvPr>
            <p:ph type="body" idx="1"/>
          </p:nvPr>
        </p:nvSpPr>
        <p:spPr>
          <a:xfrm>
            <a:off x="698500" y="757238"/>
            <a:ext cx="8229600" cy="5440362"/>
          </a:xfrm>
        </p:spPr>
        <p:txBody>
          <a:bodyPr/>
          <a:lstStyle/>
          <a:p>
            <a:pPr algn="just">
              <a:lnSpc>
                <a:spcPct val="80000"/>
              </a:lnSpc>
            </a:pPr>
            <a:r>
              <a:rPr lang="en-US" altLang="en-US" sz="2400" b="1" smtClean="0">
                <a:solidFill>
                  <a:srgbClr val="1482AC"/>
                </a:solidFill>
                <a:latin typeface="Times New Roman" pitchFamily="18" charset="0"/>
                <a:cs typeface="Times New Roman" pitchFamily="18" charset="0"/>
              </a:rPr>
              <a:t>Брисан је члан 124.</a:t>
            </a:r>
            <a:r>
              <a:rPr lang="en-US" altLang="en-US" sz="2400" smtClean="0">
                <a:solidFill>
                  <a:srgbClr val="1482AC"/>
                </a:solidFill>
                <a:latin typeface="Times New Roman" pitchFamily="18" charset="0"/>
                <a:cs typeface="Times New Roman" pitchFamily="18" charset="0"/>
              </a:rPr>
              <a:t> Закона о стечају изнад кога је био наслов „Послови и радње без накнаде или уз незнатну накнаду”. </a:t>
            </a:r>
          </a:p>
          <a:p>
            <a:pPr algn="just">
              <a:lnSpc>
                <a:spcPct val="80000"/>
              </a:lnSpc>
            </a:pPr>
            <a:endParaRPr lang="en-US" altLang="en-US" sz="2400" smtClean="0">
              <a:solidFill>
                <a:srgbClr val="1482AC"/>
              </a:solidFill>
              <a:latin typeface="Times New Roman" pitchFamily="18" charset="0"/>
              <a:cs typeface="Times New Roman" pitchFamily="18" charset="0"/>
            </a:endParaRPr>
          </a:p>
          <a:p>
            <a:pPr algn="just">
              <a:lnSpc>
                <a:spcPct val="80000"/>
              </a:lnSpc>
            </a:pPr>
            <a:r>
              <a:rPr lang="en-US" altLang="en-US" sz="2400" smtClean="0">
                <a:solidFill>
                  <a:srgbClr val="1482AC"/>
                </a:solidFill>
                <a:latin typeface="Times New Roman" pitchFamily="18" charset="0"/>
                <a:cs typeface="Times New Roman" pitchFamily="18" charset="0"/>
              </a:rPr>
              <a:t>Међутим, брисање ове одредбе треба повезати са одредбом</a:t>
            </a:r>
            <a:r>
              <a:rPr lang="en-US" altLang="en-US" sz="2400" b="1" smtClean="0">
                <a:solidFill>
                  <a:srgbClr val="1482AC"/>
                </a:solidFill>
                <a:latin typeface="Times New Roman" pitchFamily="18" charset="0"/>
                <a:cs typeface="Times New Roman" pitchFamily="18" charset="0"/>
              </a:rPr>
              <a:t> члана 123. став 1.</a:t>
            </a:r>
            <a:r>
              <a:rPr lang="en-US" altLang="en-US" sz="2400" smtClean="0">
                <a:solidFill>
                  <a:srgbClr val="1482AC"/>
                </a:solidFill>
                <a:latin typeface="Times New Roman" pitchFamily="18" charset="0"/>
                <a:cs typeface="Times New Roman" pitchFamily="18" charset="0"/>
              </a:rPr>
              <a:t> Закона о стечају, где је сада урађена измена тако што се код намерног оштећења поверилаца знање намере претпоставља ако је сауговарач стечајног дужника знао да стечајном дужнику прети неспособност плаћања и да се радњом оштећују повериоци, што је било прописано ранијим одредбама, а сада је додато да се знање намере претпоставља и ако су правни посао, односно правна радња стечајног дужника предузети без накнаде или уз незнатну накнаду.</a:t>
            </a:r>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body" idx="1"/>
          </p:nvPr>
        </p:nvSpPr>
        <p:spPr>
          <a:xfrm>
            <a:off x="793750" y="781050"/>
            <a:ext cx="8229600" cy="5440363"/>
          </a:xfrm>
        </p:spPr>
        <p:txBody>
          <a:bodyPr>
            <a:normAutofit/>
          </a:bodyPr>
          <a:lstStyle/>
          <a:p>
            <a:pPr algn="just">
              <a:lnSpc>
                <a:spcPct val="70000"/>
              </a:lnSpc>
            </a:pPr>
            <a:r>
              <a:rPr lang="en-US" altLang="en-US" sz="2400" b="1" smtClean="0">
                <a:solidFill>
                  <a:srgbClr val="1482AC"/>
                </a:solidFill>
                <a:latin typeface="Times New Roman" pitchFamily="18" charset="0"/>
                <a:cs typeface="Times New Roman" pitchFamily="18" charset="0"/>
              </a:rPr>
              <a:t>У члану 126.</a:t>
            </a:r>
            <a:r>
              <a:rPr lang="en-US" altLang="en-US" sz="2400" smtClean="0">
                <a:solidFill>
                  <a:srgbClr val="1482AC"/>
                </a:solidFill>
                <a:latin typeface="Times New Roman" pitchFamily="18" charset="0"/>
                <a:cs typeface="Times New Roman" pitchFamily="18" charset="0"/>
              </a:rPr>
              <a:t> Закона о стечају прописани су послови који се не могу побијати.</a:t>
            </a:r>
          </a:p>
          <a:p>
            <a:pPr algn="just">
              <a:lnSpc>
                <a:spcPct val="70000"/>
              </a:lnSpc>
            </a:pPr>
            <a:endParaRPr lang="en-US" altLang="en-US" sz="2400" smtClean="0">
              <a:solidFill>
                <a:srgbClr val="1482AC"/>
              </a:solidFill>
              <a:latin typeface="Times New Roman" pitchFamily="18" charset="0"/>
              <a:cs typeface="Times New Roman" pitchFamily="18" charset="0"/>
            </a:endParaRPr>
          </a:p>
          <a:p>
            <a:pPr algn="just">
              <a:lnSpc>
                <a:spcPct val="70000"/>
              </a:lnSpc>
            </a:pPr>
            <a:r>
              <a:rPr lang="en-US" altLang="en-US" sz="2400" smtClean="0">
                <a:solidFill>
                  <a:srgbClr val="1482AC"/>
                </a:solidFill>
                <a:latin typeface="Times New Roman" pitchFamily="18" charset="0"/>
                <a:cs typeface="Times New Roman" pitchFamily="18" charset="0"/>
              </a:rPr>
              <a:t>Новина је:</a:t>
            </a:r>
          </a:p>
          <a:p>
            <a:pPr algn="just">
              <a:lnSpc>
                <a:spcPct val="70000"/>
              </a:lnSpc>
              <a:buFont typeface="Wingdings" pitchFamily="2" charset="2"/>
              <a:buNone/>
            </a:pPr>
            <a:r>
              <a:rPr lang="en-US" altLang="en-US" sz="2400" smtClean="0">
                <a:solidFill>
                  <a:srgbClr val="1482AC"/>
                </a:solidFill>
                <a:latin typeface="Times New Roman" pitchFamily="18" charset="0"/>
                <a:cs typeface="Times New Roman" pitchFamily="18" charset="0"/>
              </a:rPr>
              <a:t>	- да се не могу побијати ни кредити и зајмови који су узети од стране стечајног управника</a:t>
            </a:r>
            <a:r>
              <a:rPr lang="en-US" altLang="en-US" sz="2400" b="1" smtClean="0">
                <a:solidFill>
                  <a:srgbClr val="1482AC"/>
                </a:solidFill>
                <a:latin typeface="Times New Roman" pitchFamily="18" charset="0"/>
                <a:cs typeface="Times New Roman" pitchFamily="18" charset="0"/>
              </a:rPr>
              <a:t> (члан 27. став 2. закона),</a:t>
            </a:r>
            <a:r>
              <a:rPr lang="en-US" altLang="en-US" sz="2400" smtClean="0">
                <a:solidFill>
                  <a:srgbClr val="1482AC"/>
                </a:solidFill>
                <a:latin typeface="Times New Roman" pitchFamily="18" charset="0"/>
                <a:cs typeface="Times New Roman" pitchFamily="18" charset="0"/>
              </a:rPr>
              <a:t> као ни обезбеђења тих кредита, ако је након обуставе стечајног поступка у којем је такав кредит или зајам узет дошло до отварања стечаја над истим стечајним дужником.</a:t>
            </a:r>
          </a:p>
          <a:p>
            <a:pPr algn="just">
              <a:lnSpc>
                <a:spcPct val="70000"/>
              </a:lnSpc>
              <a:buFont typeface="Wingdings" pitchFamily="2" charset="2"/>
              <a:buNone/>
            </a:pPr>
            <a:r>
              <a:rPr lang="en-US" altLang="en-US" sz="2400" smtClean="0">
                <a:solidFill>
                  <a:srgbClr val="1482AC"/>
                </a:solidFill>
                <a:latin typeface="Times New Roman" pitchFamily="18" charset="0"/>
                <a:cs typeface="Times New Roman" pitchFamily="18" charset="0"/>
              </a:rPr>
              <a:t>	- не могу се побијати ни уговори о кредиту и зајму који су узети у поступку реорганизације, као једна од мера реорганизације</a:t>
            </a:r>
            <a:r>
              <a:rPr lang="en-US" altLang="en-US" sz="2400" b="1" smtClean="0">
                <a:solidFill>
                  <a:srgbClr val="1482AC"/>
                </a:solidFill>
                <a:latin typeface="Times New Roman" pitchFamily="18" charset="0"/>
                <a:cs typeface="Times New Roman" pitchFamily="18" charset="0"/>
              </a:rPr>
              <a:t> (члан 157. став 1. тачка 10. закона),</a:t>
            </a:r>
            <a:r>
              <a:rPr lang="en-US" altLang="en-US" sz="2400" smtClean="0">
                <a:solidFill>
                  <a:srgbClr val="1482AC"/>
                </a:solidFill>
                <a:latin typeface="Times New Roman" pitchFamily="18" charset="0"/>
                <a:cs typeface="Times New Roman" pitchFamily="18" charset="0"/>
              </a:rPr>
              <a:t> као ни обезбеђења по том правном основу, ако је након обуставе стечајног, односно претходног стечајног поступка у којем је усвојен план реорганизације дошло до отварања стечаја над истим стечајним дужником.</a:t>
            </a:r>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Rectangle 3"/>
          <p:cNvSpPr>
            <a:spLocks noGrp="1" noChangeArrowheads="1"/>
          </p:cNvSpPr>
          <p:nvPr>
            <p:ph type="body" idx="1"/>
          </p:nvPr>
        </p:nvSpPr>
        <p:spPr>
          <a:xfrm>
            <a:off x="757238" y="561975"/>
            <a:ext cx="8229600" cy="5516563"/>
          </a:xfrm>
        </p:spPr>
        <p:txBody>
          <a:bodyPr/>
          <a:lstStyle/>
          <a:p>
            <a:pPr algn="just"/>
            <a:endParaRPr lang="en-US" altLang="en-US" sz="2400" b="1" smtClean="0">
              <a:solidFill>
                <a:srgbClr val="1482AC"/>
              </a:solidFill>
              <a:latin typeface="Times New Roman" pitchFamily="18" charset="0"/>
              <a:cs typeface="Times New Roman" pitchFamily="18" charset="0"/>
            </a:endParaRPr>
          </a:p>
          <a:p>
            <a:pPr algn="just"/>
            <a:endParaRPr lang="en-US" altLang="en-US" sz="2400" b="1" smtClean="0">
              <a:solidFill>
                <a:srgbClr val="1482AC"/>
              </a:solidFill>
              <a:latin typeface="Times New Roman" pitchFamily="18" charset="0"/>
              <a:cs typeface="Times New Roman" pitchFamily="18" charset="0"/>
            </a:endParaRPr>
          </a:p>
          <a:p>
            <a:pPr algn="just"/>
            <a:r>
              <a:rPr lang="en-US" altLang="en-US" sz="2400" b="1" smtClean="0">
                <a:solidFill>
                  <a:srgbClr val="1482AC"/>
                </a:solidFill>
                <a:latin typeface="Times New Roman" pitchFamily="18" charset="0"/>
                <a:cs typeface="Times New Roman" pitchFamily="18" charset="0"/>
              </a:rPr>
              <a:t>У члану 104. Закона о стечају</a:t>
            </a:r>
            <a:r>
              <a:rPr lang="en-US" altLang="en-US" sz="2400" smtClean="0">
                <a:solidFill>
                  <a:srgbClr val="1482AC"/>
                </a:solidFill>
                <a:latin typeface="Times New Roman" pitchFamily="18" charset="0"/>
                <a:cs typeface="Times New Roman" pitchFamily="18" charset="0"/>
              </a:rPr>
              <a:t> који дефинише шта је обавеза стечајне масе, додата </a:t>
            </a:r>
            <a:r>
              <a:rPr lang="en-US" altLang="en-US" sz="2400" b="1" smtClean="0">
                <a:solidFill>
                  <a:srgbClr val="1482AC"/>
                </a:solidFill>
                <a:latin typeface="Times New Roman" pitchFamily="18" charset="0"/>
                <a:cs typeface="Times New Roman" pitchFamily="18" charset="0"/>
              </a:rPr>
              <a:t>је тачка 5.</a:t>
            </a:r>
            <a:r>
              <a:rPr lang="en-US" altLang="en-US" sz="2400" smtClean="0">
                <a:solidFill>
                  <a:srgbClr val="1482AC"/>
                </a:solidFill>
                <a:latin typeface="Times New Roman" pitchFamily="18" charset="0"/>
                <a:cs typeface="Times New Roman" pitchFamily="18" charset="0"/>
              </a:rPr>
              <a:t> којом су предвиђене као обавеза стечајне масе кредити узети у току стечајног поступка који је након тога обустављен, као и кредити узети у поступку реорганизације као мера овог плана реорганизације.</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430213" y="969963"/>
            <a:ext cx="8229600" cy="5516562"/>
          </a:xfrm>
        </p:spPr>
        <p:txBody>
          <a:bodyPr rtlCol="0">
            <a:normAutofit/>
          </a:bodyPr>
          <a:lstStyle/>
          <a:p>
            <a:pPr algn="just" fontAlgn="auto">
              <a:lnSpc>
                <a:spcPct val="90000"/>
              </a:lnSpc>
              <a:spcAft>
                <a:spcPts val="0"/>
              </a:spcAft>
              <a:buFont typeface="Wingdings 3" charset="2"/>
              <a:buChar char=""/>
              <a:defRPr/>
            </a:pPr>
            <a:r>
              <a:rPr lang="en-GB" altLang="en-US" sz="2400" b="1" dirty="0" err="1">
                <a:solidFill>
                  <a:schemeClr val="accent1">
                    <a:lumMod val="75000"/>
                  </a:schemeClr>
                </a:solidFill>
                <a:latin typeface="Times New Roman" panose="02020603050405020304" pitchFamily="18" charset="0"/>
                <a:cs typeface="Times New Roman" panose="02020603050405020304" pitchFamily="18" charset="0"/>
              </a:rPr>
              <a:t>Члан</a:t>
            </a:r>
            <a:r>
              <a:rPr lang="en-GB" altLang="en-US" sz="2400" b="1" dirty="0">
                <a:solidFill>
                  <a:schemeClr val="accent1">
                    <a:lumMod val="75000"/>
                  </a:schemeClr>
                </a:solidFill>
                <a:latin typeface="Times New Roman" panose="02020603050405020304" pitchFamily="18" charset="0"/>
                <a:cs typeface="Times New Roman" panose="02020603050405020304" pitchFamily="18" charset="0"/>
              </a:rPr>
              <a:t> 132.</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Закона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о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стечају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измењен</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је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у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целости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b="1" dirty="0" err="1">
                <a:solidFill>
                  <a:schemeClr val="accent1">
                    <a:lumMod val="75000"/>
                  </a:schemeClr>
                </a:solidFill>
                <a:latin typeface="Times New Roman" panose="02020603050405020304" pitchFamily="18" charset="0"/>
                <a:cs typeface="Times New Roman" panose="02020603050405020304" pitchFamily="18" charset="0"/>
              </a:rPr>
              <a:t>чланом</a:t>
            </a:r>
            <a:r>
              <a:rPr lang="en-GB" altLang="en-US" sz="2400" b="1" dirty="0">
                <a:solidFill>
                  <a:schemeClr val="accent1">
                    <a:lumMod val="75000"/>
                  </a:schemeClr>
                </a:solidFill>
                <a:latin typeface="Times New Roman" panose="02020603050405020304" pitchFamily="18" charset="0"/>
                <a:cs typeface="Times New Roman" panose="02020603050405020304" pitchFamily="18" charset="0"/>
              </a:rPr>
              <a:t> 36.</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Измена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и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допуна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из</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децембра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2017.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године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a:t>
            </a:r>
            <a:endParaRPr lang="sr-Cyrl-ME" altLang="en-US" sz="2400" dirty="0">
              <a:solidFill>
                <a:schemeClr val="accent1">
                  <a:lumMod val="75000"/>
                </a:schemeClr>
              </a:solidFill>
              <a:latin typeface="Times New Roman" panose="02020603050405020304" pitchFamily="18" charset="0"/>
              <a:cs typeface="Times New Roman" panose="02020603050405020304" pitchFamily="18" charset="0"/>
            </a:endParaRPr>
          </a:p>
          <a:p>
            <a:pPr algn="just" fontAlgn="auto">
              <a:lnSpc>
                <a:spcPct val="90000"/>
              </a:lnSpc>
              <a:spcAft>
                <a:spcPts val="0"/>
              </a:spcAft>
              <a:buFont typeface="Wingdings 3" charset="2"/>
              <a:buChar char=""/>
              <a:defRPr/>
            </a:pPr>
            <a:endParaRPr lang="en-GB" altLang="en-US" sz="2400" dirty="0">
              <a:solidFill>
                <a:schemeClr val="accent1">
                  <a:lumMod val="75000"/>
                </a:schemeClr>
              </a:solidFill>
              <a:latin typeface="Times New Roman" panose="02020603050405020304" pitchFamily="18" charset="0"/>
              <a:cs typeface="Times New Roman" panose="02020603050405020304" pitchFamily="18" charset="0"/>
            </a:endParaRPr>
          </a:p>
          <a:p>
            <a:pPr algn="just" fontAlgn="auto">
              <a:lnSpc>
                <a:spcPct val="90000"/>
              </a:lnSpc>
              <a:spcAft>
                <a:spcPts val="0"/>
              </a:spcAft>
              <a:buFont typeface="Wingdings 3" charset="2"/>
              <a:buChar char=""/>
              <a:defRPr/>
            </a:pP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Одредба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регулише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начин</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уновчења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и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метод</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продаје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endParaRPr lang="sr-Cyrl-ME" altLang="en-US" sz="2400" dirty="0">
              <a:solidFill>
                <a:schemeClr val="accent1">
                  <a:lumMod val="75000"/>
                </a:schemeClr>
              </a:solidFill>
              <a:latin typeface="Times New Roman" panose="02020603050405020304" pitchFamily="18" charset="0"/>
              <a:cs typeface="Times New Roman" panose="02020603050405020304" pitchFamily="18" charset="0"/>
            </a:endParaRPr>
          </a:p>
          <a:p>
            <a:pPr algn="just" fontAlgn="auto">
              <a:lnSpc>
                <a:spcPct val="90000"/>
              </a:lnSpc>
              <a:spcAft>
                <a:spcPts val="0"/>
              </a:spcAft>
              <a:buFont typeface="Wingdings 3" charset="2"/>
              <a:buChar char=""/>
              <a:defRPr/>
            </a:pPr>
            <a:endParaRPr lang="en-GB" altLang="en-US" sz="2400" dirty="0">
              <a:solidFill>
                <a:schemeClr val="accent1">
                  <a:lumMod val="75000"/>
                </a:schemeClr>
              </a:solidFill>
              <a:latin typeface="Times New Roman" panose="02020603050405020304" pitchFamily="18" charset="0"/>
              <a:cs typeface="Times New Roman" panose="02020603050405020304" pitchFamily="18" charset="0"/>
            </a:endParaRPr>
          </a:p>
          <a:p>
            <a:pPr algn="just" fontAlgn="auto">
              <a:lnSpc>
                <a:spcPct val="90000"/>
              </a:lnSpc>
              <a:spcAft>
                <a:spcPts val="0"/>
              </a:spcAft>
              <a:buFont typeface="Wingdings 3" charset="2"/>
              <a:buChar char=""/>
              <a:defRPr/>
            </a:pP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Уведене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нове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сагласности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од</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стране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разлучних</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односно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заложних</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поверилаца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и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то</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у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случају</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продаје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имовине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непосредном</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погодбом</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члан</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132.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став</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10), у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ситуацији</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када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је</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наведена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имовина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оптерећена</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разлучним</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и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заложним</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GB" altLang="en-US" sz="2400" dirty="0" err="1">
                <a:solidFill>
                  <a:schemeClr val="accent1">
                    <a:lumMod val="75000"/>
                  </a:schemeClr>
                </a:solidFill>
                <a:latin typeface="Times New Roman" panose="02020603050405020304" pitchFamily="18" charset="0"/>
                <a:cs typeface="Times New Roman" panose="02020603050405020304" pitchFamily="18" charset="0"/>
              </a:rPr>
              <a:t>правом</a:t>
            </a:r>
            <a:r>
              <a:rPr lang="en-GB" altLang="en-US" sz="2400" dirty="0">
                <a:solidFill>
                  <a:schemeClr val="accent1">
                    <a:lumMod val="75000"/>
                  </a:schemeClr>
                </a:solidFill>
                <a:latin typeface="Times New Roman" panose="02020603050405020304" pitchFamily="18" charset="0"/>
                <a:cs typeface="Times New Roman" panose="02020603050405020304" pitchFamily="18" charset="0"/>
              </a:rPr>
              <a:t>.</a:t>
            </a:r>
            <a:endParaRPr lang="en-US" altLang="en-US" sz="2400" dirty="0">
              <a:solidFill>
                <a:schemeClr val="accent1">
                  <a:lumMod val="75000"/>
                </a:schemeClr>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Rectangle 3"/>
          <p:cNvSpPr>
            <a:spLocks noGrp="1" noChangeArrowheads="1"/>
          </p:cNvSpPr>
          <p:nvPr>
            <p:ph type="body" idx="1"/>
          </p:nvPr>
        </p:nvSpPr>
        <p:spPr>
          <a:xfrm>
            <a:off x="604838" y="881063"/>
            <a:ext cx="8229600" cy="5364162"/>
          </a:xfrm>
        </p:spPr>
        <p:txBody>
          <a:bodyPr/>
          <a:lstStyle/>
          <a:p>
            <a:pPr algn="just"/>
            <a:endParaRPr lang="en-US" altLang="en-US" sz="2400" b="1" smtClean="0">
              <a:solidFill>
                <a:srgbClr val="1482AC"/>
              </a:solidFill>
              <a:latin typeface="Times New Roman" pitchFamily="18" charset="0"/>
              <a:cs typeface="Times New Roman" pitchFamily="18" charset="0"/>
            </a:endParaRPr>
          </a:p>
          <a:p>
            <a:pPr algn="just"/>
            <a:endParaRPr lang="en-US" altLang="en-US" sz="2400" b="1" smtClean="0">
              <a:solidFill>
                <a:srgbClr val="1482AC"/>
              </a:solidFill>
              <a:latin typeface="Times New Roman" pitchFamily="18" charset="0"/>
              <a:cs typeface="Times New Roman" pitchFamily="18" charset="0"/>
            </a:endParaRPr>
          </a:p>
          <a:p>
            <a:pPr algn="just"/>
            <a:r>
              <a:rPr lang="en-US" altLang="en-US" sz="2400" b="1" smtClean="0">
                <a:solidFill>
                  <a:srgbClr val="1482AC"/>
                </a:solidFill>
                <a:latin typeface="Times New Roman" pitchFamily="18" charset="0"/>
                <a:cs typeface="Times New Roman" pitchFamily="18" charset="0"/>
              </a:rPr>
              <a:t>У члану 131</a:t>
            </a:r>
            <a:r>
              <a:rPr lang="en-US" altLang="en-US" sz="2400" smtClean="0">
                <a:solidFill>
                  <a:srgbClr val="1482AC"/>
                </a:solidFill>
                <a:latin typeface="Times New Roman" pitchFamily="18" charset="0"/>
                <a:cs typeface="Times New Roman" pitchFamily="18" charset="0"/>
              </a:rPr>
              <a:t> ставом 3. је прописано, да против решења о банкротству жалбу могу изјавити стечајни управник, одбор поверилаца и предлагач плана реорганизације.</a:t>
            </a:r>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Rectangle 2"/>
          <p:cNvSpPr>
            <a:spLocks noGrp="1" noChangeArrowheads="1"/>
          </p:cNvSpPr>
          <p:nvPr>
            <p:ph type="ctrTitle"/>
          </p:nvPr>
        </p:nvSpPr>
        <p:spPr>
          <a:xfrm>
            <a:off x="1249363" y="2382838"/>
            <a:ext cx="7772400" cy="1524000"/>
          </a:xfrm>
        </p:spPr>
        <p:txBody>
          <a:bodyPr/>
          <a:lstStyle/>
          <a:p>
            <a:pPr algn="ctr"/>
            <a:r>
              <a:rPr lang="en-US" altLang="en-US" sz="4000" b="1" smtClean="0">
                <a:latin typeface="Times New Roman" pitchFamily="18" charset="0"/>
                <a:cs typeface="Times New Roman" pitchFamily="18" charset="0"/>
              </a:rPr>
              <a:t>7.</a:t>
            </a:r>
            <a:r>
              <a:rPr lang="en-US" altLang="en-US" sz="3200" b="1" smtClean="0">
                <a:latin typeface="Times New Roman" pitchFamily="18" charset="0"/>
                <a:cs typeface="Times New Roman" pitchFamily="18" charset="0"/>
              </a:rPr>
              <a:t/>
            </a:r>
            <a:br>
              <a:rPr lang="en-US" altLang="en-US" sz="3200" b="1" smtClean="0">
                <a:latin typeface="Times New Roman" pitchFamily="18" charset="0"/>
                <a:cs typeface="Times New Roman" pitchFamily="18" charset="0"/>
              </a:rPr>
            </a:br>
            <a:r>
              <a:rPr lang="en-US" altLang="en-US" sz="3200" b="1" smtClean="0">
                <a:latin typeface="Times New Roman" pitchFamily="18" charset="0"/>
                <a:cs typeface="Times New Roman" pitchFamily="18" charset="0"/>
              </a:rPr>
              <a:t>Остале битне измене и допуне </a:t>
            </a:r>
            <a:br>
              <a:rPr lang="en-US" altLang="en-US" sz="3200" b="1" smtClean="0">
                <a:latin typeface="Times New Roman" pitchFamily="18" charset="0"/>
                <a:cs typeface="Times New Roman" pitchFamily="18" charset="0"/>
              </a:rPr>
            </a:br>
            <a:r>
              <a:rPr lang="en-US" altLang="en-US" sz="3200" b="1" smtClean="0">
                <a:latin typeface="Times New Roman" pitchFamily="18" charset="0"/>
                <a:cs typeface="Times New Roman" pitchFamily="18" charset="0"/>
              </a:rPr>
              <a:t>Закона о стечају</a:t>
            </a:r>
          </a:p>
        </p:txBody>
      </p:sp>
    </p:spTree>
  </p:cSld>
  <p:clrMapOvr>
    <a:masterClrMapping/>
  </p:clrMapOvr>
  <p:transition spd="slow">
    <p:wipe/>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Rectangle 3"/>
          <p:cNvSpPr>
            <a:spLocks noGrp="1" noChangeArrowheads="1"/>
          </p:cNvSpPr>
          <p:nvPr>
            <p:ph type="body" idx="1"/>
          </p:nvPr>
        </p:nvSpPr>
        <p:spPr>
          <a:xfrm>
            <a:off x="781050" y="715963"/>
            <a:ext cx="8229600" cy="5521325"/>
          </a:xfrm>
        </p:spPr>
        <p:txBody>
          <a:bodyPr/>
          <a:lstStyle/>
          <a:p>
            <a:pPr algn="just"/>
            <a:r>
              <a:rPr lang="en-US" altLang="en-US" sz="2400" smtClean="0">
                <a:solidFill>
                  <a:srgbClr val="1482AC"/>
                </a:solidFill>
                <a:latin typeface="Times New Roman" pitchFamily="18" charset="0"/>
                <a:cs typeface="Times New Roman" pitchFamily="18" charset="0"/>
              </a:rPr>
              <a:t>У члану</a:t>
            </a:r>
            <a:r>
              <a:rPr lang="en-US" altLang="en-US" sz="2400" b="1" smtClean="0">
                <a:solidFill>
                  <a:srgbClr val="1482AC"/>
                </a:solidFill>
                <a:latin typeface="Times New Roman" pitchFamily="18" charset="0"/>
                <a:cs typeface="Times New Roman" pitchFamily="18" charset="0"/>
              </a:rPr>
              <a:t> 95.</a:t>
            </a:r>
            <a:r>
              <a:rPr lang="en-US" altLang="en-US" sz="2400" smtClean="0">
                <a:solidFill>
                  <a:srgbClr val="1482AC"/>
                </a:solidFill>
                <a:latin typeface="Times New Roman" pitchFamily="18" charset="0"/>
                <a:cs typeface="Times New Roman" pitchFamily="18" charset="0"/>
              </a:rPr>
              <a:t> који регулише финансијски лизинг давалац лизинга може захтевати укидање мера обезбеђења, односно укидање забране извршења и намирења, у ком случају се на одлучивање о том захтеву примењује члан 93. а) и 93. в) Закона о стечају, које одредбе се односе на укидање мера обезбеђења и укидање мораторијума, по захтеву разлучних, односно заложних поверилаца, који на тој ствари имају обезбеђено потраживање.</a:t>
            </a:r>
          </a:p>
          <a:p>
            <a:pPr algn="just"/>
            <a:r>
              <a:rPr lang="en-US" altLang="en-US" sz="2400" smtClean="0">
                <a:solidFill>
                  <a:srgbClr val="1482AC"/>
                </a:solidFill>
                <a:latin typeface="Times New Roman" pitchFamily="18" charset="0"/>
                <a:cs typeface="Times New Roman" pitchFamily="18" charset="0"/>
              </a:rPr>
              <a:t>Измена се односи само на ствар која је предмет лизинга и на захтев који је поднео давалац лизинга.</a:t>
            </a:r>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1" name="Rectangle 3"/>
          <p:cNvSpPr>
            <a:spLocks noGrp="1" noChangeArrowheads="1"/>
          </p:cNvSpPr>
          <p:nvPr>
            <p:ph type="body" idx="1"/>
          </p:nvPr>
        </p:nvSpPr>
        <p:spPr>
          <a:xfrm>
            <a:off x="817563" y="681038"/>
            <a:ext cx="8229600" cy="5521325"/>
          </a:xfrm>
        </p:spPr>
        <p:txBody>
          <a:bodyPr>
            <a:normAutofit/>
          </a:bodyPr>
          <a:lstStyle/>
          <a:p>
            <a:pPr algn="just">
              <a:lnSpc>
                <a:spcPct val="70000"/>
              </a:lnSpc>
            </a:pPr>
            <a:r>
              <a:rPr lang="en-US" altLang="en-US" sz="2400" b="1" smtClean="0">
                <a:solidFill>
                  <a:srgbClr val="1482AC"/>
                </a:solidFill>
                <a:latin typeface="Times New Roman" pitchFamily="18" charset="0"/>
                <a:cs typeface="Times New Roman" pitchFamily="18" charset="0"/>
              </a:rPr>
              <a:t>У члану 104</a:t>
            </a:r>
            <a:r>
              <a:rPr lang="en-US" altLang="en-US" sz="2400" smtClean="0">
                <a:solidFill>
                  <a:srgbClr val="1482AC"/>
                </a:solidFill>
                <a:latin typeface="Times New Roman" pitchFamily="18" charset="0"/>
                <a:cs typeface="Times New Roman" pitchFamily="18" charset="0"/>
              </a:rPr>
              <a:t> - обавеза стечајне масе су и обавезе настале као последица ништавости правних послова</a:t>
            </a:r>
          </a:p>
          <a:p>
            <a:pPr algn="just">
              <a:lnSpc>
                <a:spcPct val="70000"/>
              </a:lnSpc>
            </a:pPr>
            <a:r>
              <a:rPr lang="en-US" altLang="en-US" sz="2400" smtClean="0">
                <a:solidFill>
                  <a:srgbClr val="1482AC"/>
                </a:solidFill>
                <a:latin typeface="Times New Roman" pitchFamily="18" charset="0"/>
                <a:cs typeface="Times New Roman" pitchFamily="18" charset="0"/>
              </a:rPr>
              <a:t>Обавеза стечајне масе су према</a:t>
            </a:r>
            <a:r>
              <a:rPr lang="en-US" altLang="en-US" sz="2400" b="1" smtClean="0">
                <a:solidFill>
                  <a:srgbClr val="1482AC"/>
                </a:solidFill>
                <a:latin typeface="Times New Roman" pitchFamily="18" charset="0"/>
                <a:cs typeface="Times New Roman" pitchFamily="18" charset="0"/>
              </a:rPr>
              <a:t> ставу 1. тачки 5. и:</a:t>
            </a:r>
            <a:endParaRPr lang="en-US" altLang="en-US" sz="2400" smtClean="0">
              <a:solidFill>
                <a:srgbClr val="1482AC"/>
              </a:solidFill>
              <a:latin typeface="Times New Roman" pitchFamily="18" charset="0"/>
              <a:cs typeface="Times New Roman" pitchFamily="18" charset="0"/>
            </a:endParaRPr>
          </a:p>
          <a:p>
            <a:pPr algn="just">
              <a:lnSpc>
                <a:spcPct val="70000"/>
              </a:lnSpc>
            </a:pPr>
            <a:r>
              <a:rPr lang="en-US" altLang="en-US" sz="2400" smtClean="0">
                <a:solidFill>
                  <a:srgbClr val="1482AC"/>
                </a:solidFill>
                <a:latin typeface="Times New Roman" pitchFamily="18" charset="0"/>
                <a:cs typeface="Times New Roman" pitchFamily="18" charset="0"/>
              </a:rPr>
              <a:t>кредити узети током стечаја,</a:t>
            </a:r>
          </a:p>
          <a:p>
            <a:pPr algn="just">
              <a:lnSpc>
                <a:spcPct val="70000"/>
              </a:lnSpc>
            </a:pPr>
            <a:r>
              <a:rPr lang="en-US" altLang="en-US" sz="2400" smtClean="0">
                <a:solidFill>
                  <a:srgbClr val="1482AC"/>
                </a:solidFill>
                <a:latin typeface="Times New Roman" pitchFamily="18" charset="0"/>
                <a:cs typeface="Times New Roman" pitchFamily="18" charset="0"/>
              </a:rPr>
              <a:t>кредити узети у поступку реорганизације као мера плана реорганизације, а након што су стечајни поступци обустављени, па после извесног времена над истим стечајним дужником поново отворени</a:t>
            </a:r>
          </a:p>
          <a:p>
            <a:pPr algn="just">
              <a:lnSpc>
                <a:spcPct val="70000"/>
              </a:lnSpc>
            </a:pPr>
            <a:r>
              <a:rPr lang="en-US" altLang="en-US" sz="2400" smtClean="0">
                <a:solidFill>
                  <a:srgbClr val="1482AC"/>
                </a:solidFill>
                <a:latin typeface="Times New Roman" pitchFamily="18" charset="0"/>
                <a:cs typeface="Times New Roman" pitchFamily="18" charset="0"/>
              </a:rPr>
              <a:t>Ови кредити не могу бити ни предмет побијања</a:t>
            </a:r>
          </a:p>
          <a:p>
            <a:pPr algn="just">
              <a:lnSpc>
                <a:spcPct val="70000"/>
              </a:lnSpc>
            </a:pPr>
            <a:r>
              <a:rPr lang="en-US" altLang="en-US" sz="2400" smtClean="0">
                <a:solidFill>
                  <a:srgbClr val="1482AC"/>
                </a:solidFill>
                <a:latin typeface="Times New Roman" pitchFamily="18" charset="0"/>
                <a:cs typeface="Times New Roman" pitchFamily="18" charset="0"/>
              </a:rPr>
              <a:t>Уведена је обавеза даваоца кредита да у року од 30 дана од дана огласа о отварању стечаја у „Службеном гласнику РС" обавести стечајног управника о постојању и износу таквих обавеза.</a:t>
            </a:r>
          </a:p>
          <a:p>
            <a:pPr algn="just">
              <a:lnSpc>
                <a:spcPct val="70000"/>
              </a:lnSpc>
            </a:pPr>
            <a:r>
              <a:rPr lang="en-US" altLang="en-US" sz="2400" smtClean="0">
                <a:solidFill>
                  <a:srgbClr val="1482AC"/>
                </a:solidFill>
                <a:latin typeface="Times New Roman" pitchFamily="18" charset="0"/>
                <a:cs typeface="Times New Roman" pitchFamily="18" charset="0"/>
              </a:rPr>
              <a:t>Непоступањем у року давалац кредита губи право на камату на то потраживање за период трајања стечајног поступка.</a:t>
            </a:r>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Rectangle 3"/>
          <p:cNvSpPr>
            <a:spLocks noGrp="1" noChangeArrowheads="1"/>
          </p:cNvSpPr>
          <p:nvPr>
            <p:ph type="body" idx="1"/>
          </p:nvPr>
        </p:nvSpPr>
        <p:spPr>
          <a:xfrm>
            <a:off x="852488" y="622300"/>
            <a:ext cx="8229600" cy="5521325"/>
          </a:xfrm>
        </p:spPr>
        <p:txBody>
          <a:bodyPr/>
          <a:lstStyle/>
          <a:p>
            <a:pPr algn="just">
              <a:lnSpc>
                <a:spcPct val="90000"/>
              </a:lnSpc>
            </a:pPr>
            <a:r>
              <a:rPr lang="en-US" altLang="en-US" sz="2400" smtClean="0">
                <a:solidFill>
                  <a:srgbClr val="1482AC"/>
                </a:solidFill>
                <a:latin typeface="Times New Roman" pitchFamily="18" charset="0"/>
                <a:cs typeface="Times New Roman" pitchFamily="18" charset="0"/>
              </a:rPr>
              <a:t>Одредба</a:t>
            </a:r>
            <a:r>
              <a:rPr lang="en-US" altLang="en-US" sz="2400" b="1" smtClean="0">
                <a:solidFill>
                  <a:srgbClr val="1482AC"/>
                </a:solidFill>
                <a:latin typeface="Times New Roman" pitchFamily="18" charset="0"/>
                <a:cs typeface="Times New Roman" pitchFamily="18" charset="0"/>
              </a:rPr>
              <a:t> члана 105.</a:t>
            </a:r>
            <a:r>
              <a:rPr lang="en-US" altLang="en-US" sz="2400" smtClean="0">
                <a:solidFill>
                  <a:srgbClr val="1482AC"/>
                </a:solidFill>
                <a:latin typeface="Times New Roman" pitchFamily="18" charset="0"/>
                <a:cs typeface="Times New Roman" pitchFamily="18" charset="0"/>
              </a:rPr>
              <a:t> Закона о стечају регулише преузимање стечајне масе.</a:t>
            </a:r>
          </a:p>
          <a:p>
            <a:pPr algn="just">
              <a:lnSpc>
                <a:spcPct val="90000"/>
              </a:lnSpc>
            </a:pPr>
            <a:r>
              <a:rPr lang="en-US" altLang="en-US" sz="2400" smtClean="0">
                <a:solidFill>
                  <a:srgbClr val="1482AC"/>
                </a:solidFill>
                <a:latin typeface="Times New Roman" pitchFamily="18" charset="0"/>
                <a:cs typeface="Times New Roman" pitchFamily="18" charset="0"/>
              </a:rPr>
              <a:t>У ставу 2. извршена је измена, па се сада ова одредба односи и на свако треће лице које у било којој фази поступка одбије да изврши предају ствари коју држи:</a:t>
            </a:r>
          </a:p>
          <a:p>
            <a:pPr algn="just">
              <a:lnSpc>
                <a:spcPct val="90000"/>
              </a:lnSpc>
            </a:pPr>
            <a:r>
              <a:rPr lang="en-US" altLang="en-US" sz="2400" smtClean="0">
                <a:solidFill>
                  <a:srgbClr val="1482AC"/>
                </a:solidFill>
                <a:latin typeface="Times New Roman" pitchFamily="18" charset="0"/>
                <a:cs typeface="Times New Roman" pitchFamily="18" charset="0"/>
              </a:rPr>
              <a:t>без правног основа, или</a:t>
            </a:r>
          </a:p>
          <a:p>
            <a:pPr algn="just">
              <a:lnSpc>
                <a:spcPct val="90000"/>
              </a:lnSpc>
            </a:pPr>
            <a:r>
              <a:rPr lang="en-US" altLang="en-US" sz="2400" smtClean="0">
                <a:solidFill>
                  <a:srgbClr val="1482AC"/>
                </a:solidFill>
                <a:latin typeface="Times New Roman" pitchFamily="18" charset="0"/>
                <a:cs typeface="Times New Roman" pitchFamily="18" charset="0"/>
              </a:rPr>
              <a:t>по основу правног посла чија је важност престала.</a:t>
            </a:r>
          </a:p>
          <a:p>
            <a:pPr algn="just">
              <a:lnSpc>
                <a:spcPct val="90000"/>
              </a:lnSpc>
            </a:pPr>
            <a:r>
              <a:rPr lang="en-US" altLang="en-US" sz="2400" smtClean="0">
                <a:solidFill>
                  <a:srgbClr val="1482AC"/>
                </a:solidFill>
                <a:latin typeface="Times New Roman" pitchFamily="18" charset="0"/>
                <a:cs typeface="Times New Roman" pitchFamily="18" charset="0"/>
              </a:rPr>
              <a:t>То лице има обавезу да ту ствар врати.</a:t>
            </a:r>
          </a:p>
          <a:p>
            <a:pPr algn="just">
              <a:lnSpc>
                <a:spcPct val="90000"/>
              </a:lnSpc>
            </a:pPr>
            <a:r>
              <a:rPr lang="en-US" altLang="en-US" sz="2400" smtClean="0">
                <a:solidFill>
                  <a:srgbClr val="1482AC"/>
                </a:solidFill>
                <a:latin typeface="Times New Roman" pitchFamily="18" charset="0"/>
                <a:cs typeface="Times New Roman" pitchFamily="18" charset="0"/>
              </a:rPr>
              <a:t>Према ставу 3, стечајни судија одлучује решењем</a:t>
            </a:r>
            <a:endParaRPr lang="en-US" altLang="en-US" sz="2400" b="1" smtClean="0">
              <a:solidFill>
                <a:srgbClr val="1482AC"/>
              </a:solidFill>
              <a:latin typeface="Times New Roman" pitchFamily="18" charset="0"/>
              <a:cs typeface="Times New Roman" pitchFamily="18" charset="0"/>
            </a:endParaRPr>
          </a:p>
          <a:p>
            <a:pPr algn="just">
              <a:lnSpc>
                <a:spcPct val="90000"/>
              </a:lnSpc>
            </a:pPr>
            <a:r>
              <a:rPr lang="en-US" altLang="en-US" sz="2400" b="1" smtClean="0">
                <a:solidFill>
                  <a:srgbClr val="1482AC"/>
                </a:solidFill>
                <a:latin typeface="Times New Roman" pitchFamily="18" charset="0"/>
                <a:cs typeface="Times New Roman" pitchFamily="18" charset="0"/>
              </a:rPr>
              <a:t>У члану 139. у ставу 3 тачка 4. а) - обавеза</a:t>
            </a:r>
            <a:r>
              <a:rPr lang="en-US" altLang="en-US" sz="2400" smtClean="0">
                <a:solidFill>
                  <a:srgbClr val="1482AC"/>
                </a:solidFill>
                <a:latin typeface="Times New Roman" pitchFamily="18" charset="0"/>
                <a:cs typeface="Times New Roman" pitchFamily="18" charset="0"/>
              </a:rPr>
              <a:t> стечајног управника је да у нацрт решења за главну деобу унесе износ средстава резервисаних за исплату повериоцима за случај накнадних пријава потраживања из побојних парница.</a:t>
            </a:r>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Rectangle 3"/>
          <p:cNvSpPr>
            <a:spLocks noGrp="1" noChangeArrowheads="1"/>
          </p:cNvSpPr>
          <p:nvPr>
            <p:ph type="body" idx="1"/>
          </p:nvPr>
        </p:nvSpPr>
        <p:spPr>
          <a:xfrm>
            <a:off x="841375" y="657225"/>
            <a:ext cx="8229600" cy="5521325"/>
          </a:xfrm>
        </p:spPr>
        <p:txBody>
          <a:bodyPr/>
          <a:lstStyle/>
          <a:p>
            <a:pPr algn="just"/>
            <a:r>
              <a:rPr lang="en-US" altLang="en-US" sz="2400" b="1" smtClean="0">
                <a:solidFill>
                  <a:srgbClr val="1482AC"/>
                </a:solidFill>
                <a:latin typeface="Times New Roman" pitchFamily="18" charset="0"/>
                <a:cs typeface="Times New Roman" pitchFamily="18" charset="0"/>
              </a:rPr>
              <a:t>У члану 144. Закона о стечају,</a:t>
            </a:r>
            <a:r>
              <a:rPr lang="en-US" altLang="en-US" sz="2400" smtClean="0">
                <a:solidFill>
                  <a:srgbClr val="1482AC"/>
                </a:solidFill>
                <a:latin typeface="Times New Roman" pitchFamily="18" charset="0"/>
                <a:cs typeface="Times New Roman" pitchFamily="18" charset="0"/>
              </a:rPr>
              <a:t> која одредба носи назив:„3авршна деоба" прописано је да се завршној деоби може приступити и у случају:</a:t>
            </a:r>
          </a:p>
          <a:p>
            <a:pPr lvl="1" algn="just"/>
            <a:r>
              <a:rPr lang="en-US" altLang="en-US" sz="2400" smtClean="0">
                <a:solidFill>
                  <a:srgbClr val="1482AC"/>
                </a:solidFill>
                <a:latin typeface="Times New Roman" pitchFamily="18" charset="0"/>
                <a:cs typeface="Times New Roman" pitchFamily="18" charset="0"/>
              </a:rPr>
              <a:t>Ако у току поступка стечаја стечајни управник, после више покушаја уновчења имовине стечајног дужника на начин предвиђен овим законом не успе да уновчи целокупну стечајну масу, односно њен претежни део, или</a:t>
            </a:r>
          </a:p>
          <a:p>
            <a:pPr lvl="1" algn="just"/>
            <a:r>
              <a:rPr lang="en-US" altLang="en-US" sz="2400" smtClean="0">
                <a:solidFill>
                  <a:srgbClr val="1482AC"/>
                </a:solidFill>
                <a:latin typeface="Times New Roman" pitchFamily="18" charset="0"/>
                <a:cs typeface="Times New Roman" pitchFamily="18" charset="0"/>
              </a:rPr>
              <a:t>Ако су у стечајном поступку намирена потраживања поверилаца у целости са припадајућом каматом у складу са овим законом.</a:t>
            </a:r>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Rectangle 3"/>
          <p:cNvSpPr>
            <a:spLocks noGrp="1" noChangeArrowheads="1"/>
          </p:cNvSpPr>
          <p:nvPr>
            <p:ph type="body" idx="1"/>
          </p:nvPr>
        </p:nvSpPr>
        <p:spPr>
          <a:xfrm>
            <a:off x="458788" y="217488"/>
            <a:ext cx="8763000" cy="6400800"/>
          </a:xfrm>
        </p:spPr>
        <p:txBody>
          <a:bodyPr/>
          <a:lstStyle/>
          <a:p>
            <a:pPr algn="just">
              <a:lnSpc>
                <a:spcPct val="80000"/>
              </a:lnSpc>
            </a:pPr>
            <a:r>
              <a:rPr lang="sr-Cyrl-CS" altLang="en-US" sz="2400" b="1" smtClean="0">
                <a:solidFill>
                  <a:srgbClr val="1482AC"/>
                </a:solidFill>
                <a:latin typeface="Times New Roman" pitchFamily="18" charset="0"/>
                <a:cs typeface="Times New Roman" pitchFamily="18" charset="0"/>
              </a:rPr>
              <a:t>Одредба члана 147.</a:t>
            </a:r>
            <a:r>
              <a:rPr lang="sr-Cyrl-CS" altLang="en-US" sz="2400" smtClean="0">
                <a:solidFill>
                  <a:srgbClr val="1482AC"/>
                </a:solidFill>
                <a:latin typeface="Times New Roman" pitchFamily="18" charset="0"/>
                <a:cs typeface="Times New Roman" pitchFamily="18" charset="0"/>
              </a:rPr>
              <a:t> Закона о стечају односи се на поступање са вишком деобне</a:t>
            </a:r>
            <a:r>
              <a:rPr lang="en-US" altLang="en-US" sz="2400" smtClean="0">
                <a:solidFill>
                  <a:srgbClr val="1482AC"/>
                </a:solidFill>
                <a:latin typeface="Times New Roman" pitchFamily="18" charset="0"/>
                <a:cs typeface="Times New Roman" pitchFamily="18" charset="0"/>
              </a:rPr>
              <a:t> </a:t>
            </a:r>
            <a:r>
              <a:rPr lang="sr-Cyrl-CS" altLang="en-US" sz="2400" smtClean="0">
                <a:solidFill>
                  <a:srgbClr val="1482AC"/>
                </a:solidFill>
                <a:latin typeface="Times New Roman" pitchFamily="18" charset="0"/>
                <a:cs typeface="Times New Roman" pitchFamily="18" charset="0"/>
              </a:rPr>
              <a:t>масе.</a:t>
            </a:r>
          </a:p>
          <a:p>
            <a:pPr algn="just">
              <a:lnSpc>
                <a:spcPct val="80000"/>
              </a:lnSpc>
            </a:pPr>
            <a:r>
              <a:rPr lang="sr-Cyrl-CS" altLang="en-US" sz="2400" smtClean="0">
                <a:solidFill>
                  <a:srgbClr val="1482AC"/>
                </a:solidFill>
                <a:latin typeface="Times New Roman" pitchFamily="18" charset="0"/>
                <a:cs typeface="Times New Roman" pitchFamily="18" charset="0"/>
              </a:rPr>
              <a:t>Измена је у</a:t>
            </a:r>
            <a:r>
              <a:rPr lang="sr-Cyrl-CS" altLang="en-US" sz="2400" b="1" smtClean="0">
                <a:solidFill>
                  <a:srgbClr val="1482AC"/>
                </a:solidFill>
                <a:latin typeface="Times New Roman" pitchFamily="18" charset="0"/>
                <a:cs typeface="Times New Roman" pitchFamily="18" charset="0"/>
              </a:rPr>
              <a:t> члану 147. став 1. Закона о стечају</a:t>
            </a:r>
            <a:r>
              <a:rPr lang="sr-Cyrl-CS" altLang="en-US" sz="2400" smtClean="0">
                <a:solidFill>
                  <a:srgbClr val="1482AC"/>
                </a:solidFill>
                <a:latin typeface="Times New Roman" pitchFamily="18" charset="0"/>
                <a:cs typeface="Times New Roman" pitchFamily="18" charset="0"/>
              </a:rPr>
              <a:t> па се новчана средства која су преостала, као и неуновчена имовина стечајног дужника, расподељује члановима привредног друштва у складу са правилима поступка ликвидације. Правила поступка ликвидације дефинисана су Законом о привредним друштвима.</a:t>
            </a:r>
          </a:p>
          <a:p>
            <a:pPr algn="just">
              <a:lnSpc>
                <a:spcPct val="80000"/>
              </a:lnSpc>
            </a:pPr>
            <a:r>
              <a:rPr lang="sr-Cyrl-CS" altLang="en-US" sz="2400" smtClean="0">
                <a:solidFill>
                  <a:srgbClr val="1482AC"/>
                </a:solidFill>
                <a:latin typeface="Times New Roman" pitchFamily="18" charset="0"/>
                <a:cs typeface="Times New Roman" pitchFamily="18" charset="0"/>
              </a:rPr>
              <a:t>Новина је да у ситуацији када су повериоци у целости намирени се не мора приступати даљем уновчењу имовине, већ неуновчена стечајна маса се преноси члановима привредног друштва.</a:t>
            </a:r>
          </a:p>
          <a:p>
            <a:pPr algn="just">
              <a:lnSpc>
                <a:spcPct val="80000"/>
              </a:lnSpc>
            </a:pPr>
            <a:r>
              <a:rPr lang="sr-Cyrl-CS" altLang="en-US" sz="2400" smtClean="0">
                <a:solidFill>
                  <a:srgbClr val="1482AC"/>
                </a:solidFill>
                <a:latin typeface="Times New Roman" pitchFamily="18" charset="0"/>
                <a:cs typeface="Times New Roman" pitchFamily="18" charset="0"/>
              </a:rPr>
              <a:t>Налаже брисање свих терета на имовини која се расподељује члановима привредног друштва.</a:t>
            </a:r>
          </a:p>
          <a:p>
            <a:pPr algn="just">
              <a:lnSpc>
                <a:spcPct val="80000"/>
              </a:lnSpc>
            </a:pPr>
            <a:r>
              <a:rPr lang="sr-Cyrl-CS" altLang="en-US" sz="2400" smtClean="0">
                <a:solidFill>
                  <a:srgbClr val="1482AC"/>
                </a:solidFill>
                <a:latin typeface="Times New Roman" pitchFamily="18" charset="0"/>
                <a:cs typeface="Times New Roman" pitchFamily="18" charset="0"/>
              </a:rPr>
              <a:t>Неуновчена имовина се нерасподељује члановима привредног друштва, односно акционарима који се одричу права на расподелу и који о томе обавештавају стечајног управника писаним путем у року од 15 дана од дана објављивања нацрта за завршну деобу на огласној табли суда.</a:t>
            </a:r>
            <a:endParaRPr lang="en-US" altLang="en-US" sz="2400" smtClean="0">
              <a:solidFill>
                <a:srgbClr val="1482AC"/>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Rectangle 3"/>
          <p:cNvSpPr>
            <a:spLocks noGrp="1" noChangeArrowheads="1"/>
          </p:cNvSpPr>
          <p:nvPr>
            <p:ph type="body" idx="1"/>
          </p:nvPr>
        </p:nvSpPr>
        <p:spPr>
          <a:xfrm>
            <a:off x="592138" y="985838"/>
            <a:ext cx="8229600" cy="5216525"/>
          </a:xfrm>
        </p:spPr>
        <p:txBody>
          <a:bodyPr/>
          <a:lstStyle/>
          <a:p>
            <a:pPr algn="just"/>
            <a:endParaRPr lang="sr-Cyrl-CS" altLang="en-US" sz="2400" b="1" smtClean="0">
              <a:solidFill>
                <a:srgbClr val="1482AC"/>
              </a:solidFill>
              <a:latin typeface="Times New Roman" pitchFamily="18" charset="0"/>
              <a:cs typeface="Times New Roman" pitchFamily="18" charset="0"/>
            </a:endParaRPr>
          </a:p>
          <a:p>
            <a:pPr algn="just"/>
            <a:r>
              <a:rPr lang="sr-Cyrl-CS" altLang="en-US" sz="2400" b="1" smtClean="0">
                <a:solidFill>
                  <a:srgbClr val="1482AC"/>
                </a:solidFill>
                <a:latin typeface="Times New Roman" pitchFamily="18" charset="0"/>
                <a:cs typeface="Times New Roman" pitchFamily="18" charset="0"/>
              </a:rPr>
              <a:t>У члану 148 став 2</a:t>
            </a:r>
            <a:r>
              <a:rPr lang="sr-Cyrl-CS" altLang="en-US" sz="2400" smtClean="0">
                <a:solidFill>
                  <a:srgbClr val="1482AC"/>
                </a:solidFill>
                <a:latin typeface="Times New Roman" pitchFamily="18" charset="0"/>
                <a:cs typeface="Times New Roman" pitchFamily="18" charset="0"/>
              </a:rPr>
              <a:t> - стечајни поступак се не може закључити док се не донесе решење о главној деоби.</a:t>
            </a:r>
            <a:endParaRPr lang="en-US" altLang="en-US" sz="2400" smtClean="0">
              <a:solidFill>
                <a:srgbClr val="1482AC"/>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Rectangle 2"/>
          <p:cNvSpPr>
            <a:spLocks noGrp="1" noChangeArrowheads="1"/>
          </p:cNvSpPr>
          <p:nvPr>
            <p:ph type="ctrTitle"/>
          </p:nvPr>
        </p:nvSpPr>
        <p:spPr>
          <a:xfrm>
            <a:off x="884238" y="1789113"/>
            <a:ext cx="8382000" cy="3352800"/>
          </a:xfrm>
        </p:spPr>
        <p:txBody>
          <a:bodyPr/>
          <a:lstStyle/>
          <a:p>
            <a:pPr algn="ctr"/>
            <a:r>
              <a:rPr lang="en-US" altLang="en-US" sz="4000" b="1" smtClean="0">
                <a:latin typeface="Times New Roman" pitchFamily="18" charset="0"/>
                <a:cs typeface="Times New Roman" pitchFamily="18" charset="0"/>
              </a:rPr>
              <a:t>8.</a:t>
            </a:r>
            <a:r>
              <a:rPr lang="en-US" altLang="en-US" sz="3200" b="1" smtClean="0">
                <a:latin typeface="Times New Roman" pitchFamily="18" charset="0"/>
                <a:cs typeface="Times New Roman" pitchFamily="18" charset="0"/>
              </a:rPr>
              <a:t/>
            </a:r>
            <a:br>
              <a:rPr lang="en-US" altLang="en-US" sz="3200" b="1" smtClean="0">
                <a:latin typeface="Times New Roman" pitchFamily="18" charset="0"/>
                <a:cs typeface="Times New Roman" pitchFamily="18" charset="0"/>
              </a:rPr>
            </a:br>
            <a:r>
              <a:rPr lang="en-GB" altLang="en-US" sz="3200" b="1" smtClean="0">
                <a:latin typeface="Times New Roman" pitchFamily="18" charset="0"/>
                <a:cs typeface="Times New Roman" pitchFamily="18" charset="0"/>
              </a:rPr>
              <a:t>Проценитељ</a:t>
            </a:r>
            <a:br>
              <a:rPr lang="en-GB" altLang="en-US" sz="3200" b="1" smtClean="0">
                <a:latin typeface="Times New Roman" pitchFamily="18" charset="0"/>
                <a:cs typeface="Times New Roman" pitchFamily="18" charset="0"/>
              </a:rPr>
            </a:br>
            <a:r>
              <a:rPr lang="en-GB" altLang="en-US" sz="3200" b="1" smtClean="0">
                <a:latin typeface="Times New Roman" pitchFamily="18" charset="0"/>
                <a:cs typeface="Times New Roman" pitchFamily="18" charset="0"/>
              </a:rPr>
              <a:t>(чл. 35. ст. 3, чл. 38. а) ст. 3, чл. 53. а),</a:t>
            </a:r>
            <a:br>
              <a:rPr lang="en-GB" altLang="en-US" sz="3200" b="1" smtClean="0">
                <a:latin typeface="Times New Roman" pitchFamily="18" charset="0"/>
                <a:cs typeface="Times New Roman" pitchFamily="18" charset="0"/>
              </a:rPr>
            </a:br>
            <a:r>
              <a:rPr lang="en-GB" altLang="en-US" sz="3200" b="1" smtClean="0">
                <a:latin typeface="Times New Roman" pitchFamily="18" charset="0"/>
                <a:cs typeface="Times New Roman" pitchFamily="18" charset="0"/>
              </a:rPr>
              <a:t>чл. 93. б), чл. 132. ст. 2, </a:t>
            </a:r>
            <a:r>
              <a:rPr lang="en-US" altLang="en-US" sz="3200" b="1" smtClean="0">
                <a:latin typeface="Times New Roman" pitchFamily="18" charset="0"/>
                <a:cs typeface="Times New Roman" pitchFamily="18" charset="0"/>
              </a:rPr>
              <a:t>чл. 136. а),</a:t>
            </a:r>
            <a:r>
              <a:rPr lang="en-GB" altLang="en-US" sz="3200" b="1" smtClean="0">
                <a:latin typeface="Times New Roman" pitchFamily="18" charset="0"/>
                <a:cs typeface="Times New Roman" pitchFamily="18" charset="0"/>
              </a:rPr>
              <a:t/>
            </a:r>
            <a:br>
              <a:rPr lang="en-GB" altLang="en-US" sz="3200" b="1" smtClean="0">
                <a:latin typeface="Times New Roman" pitchFamily="18" charset="0"/>
                <a:cs typeface="Times New Roman" pitchFamily="18" charset="0"/>
              </a:rPr>
            </a:br>
            <a:r>
              <a:rPr lang="en-GB" altLang="en-US" sz="3200" b="1" smtClean="0">
                <a:latin typeface="Times New Roman" pitchFamily="18" charset="0"/>
                <a:cs typeface="Times New Roman" pitchFamily="18" charset="0"/>
              </a:rPr>
              <a:t>чл. 156. тач. 13, </a:t>
            </a:r>
            <a:r>
              <a:rPr lang="en-US" altLang="en-US" sz="3200" b="1" smtClean="0">
                <a:latin typeface="Times New Roman" pitchFamily="18" charset="0"/>
                <a:cs typeface="Times New Roman" pitchFamily="18" charset="0"/>
              </a:rPr>
              <a:t> чл. 157. ст. 2,</a:t>
            </a:r>
            <a:r>
              <a:rPr lang="en-GB" altLang="en-US" sz="3200" b="1" smtClean="0">
                <a:latin typeface="Times New Roman" pitchFamily="18" charset="0"/>
                <a:cs typeface="Times New Roman" pitchFamily="18" charset="0"/>
              </a:rPr>
              <a:t/>
            </a:r>
            <a:br>
              <a:rPr lang="en-GB" altLang="en-US" sz="3200" b="1" smtClean="0">
                <a:latin typeface="Times New Roman" pitchFamily="18" charset="0"/>
                <a:cs typeface="Times New Roman" pitchFamily="18" charset="0"/>
              </a:rPr>
            </a:br>
            <a:r>
              <a:rPr lang="en-US" altLang="en-US" sz="3200" b="1" smtClean="0">
                <a:latin typeface="Times New Roman" pitchFamily="18" charset="0"/>
                <a:cs typeface="Times New Roman" pitchFamily="18" charset="0"/>
              </a:rPr>
              <a:t>чл. 159. б) ст. 1. и чл. 165. ст. 5. </a:t>
            </a:r>
            <a:r>
              <a:rPr lang="en-GB" altLang="en-US" sz="3200" b="1" smtClean="0">
                <a:latin typeface="Times New Roman" pitchFamily="18" charset="0"/>
                <a:cs typeface="Times New Roman" pitchFamily="18" charset="0"/>
              </a:rPr>
              <a:t/>
            </a:r>
            <a:br>
              <a:rPr lang="en-GB" altLang="en-US" sz="3200" b="1" smtClean="0">
                <a:latin typeface="Times New Roman" pitchFamily="18" charset="0"/>
                <a:cs typeface="Times New Roman" pitchFamily="18" charset="0"/>
              </a:rPr>
            </a:br>
            <a:r>
              <a:rPr lang="en-GB" altLang="en-US" sz="3200" b="1" smtClean="0">
                <a:latin typeface="Times New Roman" pitchFamily="18" charset="0"/>
                <a:cs typeface="Times New Roman" pitchFamily="18" charset="0"/>
              </a:rPr>
              <a:t>Закона о стечају)</a:t>
            </a:r>
            <a:endParaRPr lang="en-US" altLang="en-US" sz="3200" b="1" smtClean="0">
              <a:latin typeface="Times New Roman" pitchFamily="18" charset="0"/>
              <a:cs typeface="Times New Roman" pitchFamily="18" charset="0"/>
            </a:endParaRPr>
          </a:p>
        </p:txBody>
      </p:sp>
    </p:spTree>
  </p:cSld>
  <p:clrMapOvr>
    <a:masterClrMapping/>
  </p:clrMapOvr>
  <p:transition spd="slow">
    <p:wipe/>
  </p:transition>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Rectangle 3"/>
          <p:cNvSpPr>
            <a:spLocks noGrp="1" noChangeArrowheads="1"/>
          </p:cNvSpPr>
          <p:nvPr>
            <p:ph type="body" idx="1"/>
          </p:nvPr>
        </p:nvSpPr>
        <p:spPr>
          <a:xfrm>
            <a:off x="793750" y="609600"/>
            <a:ext cx="8229600" cy="5516563"/>
          </a:xfrm>
        </p:spPr>
        <p:txBody>
          <a:bodyPr/>
          <a:lstStyle/>
          <a:p>
            <a:pPr algn="just">
              <a:lnSpc>
                <a:spcPct val="90000"/>
              </a:lnSpc>
            </a:pPr>
            <a:r>
              <a:rPr lang="en-GB" altLang="en-US" sz="2400" b="1" smtClean="0">
                <a:solidFill>
                  <a:srgbClr val="1482AC"/>
                </a:solidFill>
                <a:latin typeface="Times New Roman" pitchFamily="18" charset="0"/>
                <a:cs typeface="Times New Roman" pitchFamily="18" charset="0"/>
              </a:rPr>
              <a:t>Чланом 53. а)</a:t>
            </a:r>
            <a:r>
              <a:rPr lang="en-GB" altLang="en-US" sz="2400" smtClean="0">
                <a:solidFill>
                  <a:srgbClr val="1482AC"/>
                </a:solidFill>
                <a:latin typeface="Times New Roman" pitchFamily="18" charset="0"/>
                <a:cs typeface="Times New Roman" pitchFamily="18" charset="0"/>
              </a:rPr>
              <a:t> прописано је да овлашћено стручно лице (проценитељ) у поступку стечаја мора бити лице које поседује лиценцу за вршење одговарајуће врсте процена у складу са посебним законом. У случају да за вршење одговарајуће врсте процена није донет посебан закон, послове овлашћеног стручног лица може обављати лице које поседује одговарајућа знања и уписано је у листу коју води надлежни орган за вршење послова процене, односно вештачења. У случајевима када овај закон прописује да процена која се подноси суду не може бити старија од 12 месеци, тај услов сматраће се испуњеним и ако подносилац, уз процену која је старија од 12 месеци, суду достави писану потврду, не старију од 12 месеци да је та процена и даље ажурна, издату од стране истог овлашћеног стручног лица (проценитеља).</a:t>
            </a:r>
            <a:endParaRPr lang="en-US" altLang="en-US" sz="2400" smtClean="0">
              <a:solidFill>
                <a:srgbClr val="1482AC"/>
              </a:solidFill>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Facet">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559</TotalTime>
  <Words>7662</Words>
  <Application>Microsoft Office PowerPoint</Application>
  <PresentationFormat>Custom</PresentationFormat>
  <Paragraphs>446</Paragraphs>
  <Slides>109</Slides>
  <Notes>0</Notes>
  <HiddenSlides>0</HiddenSlides>
  <MMClips>0</MMClips>
  <ScaleCrop>false</ScaleCrop>
  <HeadingPairs>
    <vt:vector size="6" baseType="variant">
      <vt:variant>
        <vt:lpstr>Korišćeni fontovi</vt:lpstr>
      </vt:variant>
      <vt:variant>
        <vt:i4>7</vt:i4>
      </vt:variant>
      <vt:variant>
        <vt:lpstr>Predložak dizajna</vt:lpstr>
      </vt:variant>
      <vt:variant>
        <vt:i4>5</vt:i4>
      </vt:variant>
      <vt:variant>
        <vt:lpstr>Naslovi slajdova</vt:lpstr>
      </vt:variant>
      <vt:variant>
        <vt:i4>109</vt:i4>
      </vt:variant>
    </vt:vector>
  </HeadingPairs>
  <TitlesOfParts>
    <vt:vector size="121" baseType="lpstr">
      <vt:lpstr>Trebuchet MS</vt:lpstr>
      <vt:lpstr>Arial</vt:lpstr>
      <vt:lpstr>Wingdings 3</vt:lpstr>
      <vt:lpstr>Calibri</vt:lpstr>
      <vt:lpstr>Times New Roman</vt:lpstr>
      <vt:lpstr>Georgia</vt:lpstr>
      <vt:lpstr>Wingdings</vt:lpstr>
      <vt:lpstr>Facet</vt:lpstr>
      <vt:lpstr>Facet</vt:lpstr>
      <vt:lpstr>Facet</vt:lpstr>
      <vt:lpstr>Facet</vt:lpstr>
      <vt:lpstr>Facet</vt:lpstr>
      <vt:lpstr>ПРЕДСТАВЉАЊЕ ИЗМЕНА ЗАКОНА О СТЕЧАЈУ</vt:lpstr>
      <vt:lpstr>Уводне напомене</vt:lpstr>
      <vt:lpstr>ИЗМЕНЕ ЗАКОНА СТУПИЛЕ НА ПРАВНУ СНАГУ 25.12.2017. ГОДИНЕ</vt:lpstr>
      <vt:lpstr>1. Измене које се односе на сагласности разлучних и заложних поверилаца (члан 28, чл. 132. ст. 10,  чл. 136. в) и чл. 157. ст.1. тач. 7. Закона о стечају)</vt:lpstr>
      <vt:lpstr>Slajd 5</vt:lpstr>
      <vt:lpstr>Slajd 6</vt:lpstr>
      <vt:lpstr>Slajd 7</vt:lpstr>
      <vt:lpstr>Slajd 8</vt:lpstr>
      <vt:lpstr>Slajd 9</vt:lpstr>
      <vt:lpstr>Slajd 10</vt:lpstr>
      <vt:lpstr>Slajd 11</vt:lpstr>
      <vt:lpstr>Slajd 12</vt:lpstr>
      <vt:lpstr>Slajd 13</vt:lpstr>
      <vt:lpstr>2. Разлучни и заложни повериоци у поступку продаје </vt:lpstr>
      <vt:lpstr>Slajd 15</vt:lpstr>
      <vt:lpstr>Slajd 16</vt:lpstr>
      <vt:lpstr>Slajd 17</vt:lpstr>
      <vt:lpstr>Slajd 18</vt:lpstr>
      <vt:lpstr>Slajd 19</vt:lpstr>
      <vt:lpstr>3. Измене које се односе на продају имовине стечајног дужника (члан 132, чл. 133, чл. 133. а), чл. 136. а), чл. 136. б), чл. 136. в), чл. 136. г))</vt:lpstr>
      <vt:lpstr>Slajd 21</vt:lpstr>
      <vt:lpstr>Slajd 22</vt:lpstr>
      <vt:lpstr>Slajd 23</vt:lpstr>
      <vt:lpstr>Slajd 24</vt:lpstr>
      <vt:lpstr>Slajd 25</vt:lpstr>
      <vt:lpstr>Slajd 26</vt:lpstr>
      <vt:lpstr>Slajd 27</vt:lpstr>
      <vt:lpstr>3a. Измене и допуне у односу на продају стечајног дужника као правног лица  (члан 135, чл. 136, чл. 136. а),  чл. 136. б), чл. 136. в), чл. 136. г))</vt:lpstr>
      <vt:lpstr>Slajd 29</vt:lpstr>
      <vt:lpstr>Slajd 30</vt:lpstr>
      <vt:lpstr>Slajd 31</vt:lpstr>
      <vt:lpstr>Slajd 32</vt:lpstr>
      <vt:lpstr>Slajd 33</vt:lpstr>
      <vt:lpstr>4. Измене у односу на мере обезбеђења  и мораторијум (члан 62, чл. 63, чл. 93. а), чл. 93. б), чл. 93. в) и чл. 93. г), чл. 133. а ) став 3. и 4.)</vt:lpstr>
      <vt:lpstr>Slajd 35</vt:lpstr>
      <vt:lpstr>Slajd 36</vt:lpstr>
      <vt:lpstr>Slajd 37</vt:lpstr>
      <vt:lpstr>Slajd 38</vt:lpstr>
      <vt:lpstr>Slajd 39</vt:lpstr>
      <vt:lpstr>Slajd 40</vt:lpstr>
      <vt:lpstr>Slajd 41</vt:lpstr>
      <vt:lpstr>Slajd 42</vt:lpstr>
      <vt:lpstr>Slajd 43</vt:lpstr>
      <vt:lpstr>Slajd 44</vt:lpstr>
      <vt:lpstr>Slajd 45</vt:lpstr>
      <vt:lpstr>Slajd 46</vt:lpstr>
      <vt:lpstr>Slajd 47</vt:lpstr>
      <vt:lpstr>Slajd 48</vt:lpstr>
      <vt:lpstr>Slajd 49</vt:lpstr>
      <vt:lpstr>Slajd 50</vt:lpstr>
      <vt:lpstr>Slajd 51</vt:lpstr>
      <vt:lpstr>Slajd 52</vt:lpstr>
      <vt:lpstr>Slajd 53</vt:lpstr>
      <vt:lpstr>Slajd 54</vt:lpstr>
      <vt:lpstr>Slajd 55</vt:lpstr>
      <vt:lpstr>Slajd 56</vt:lpstr>
      <vt:lpstr>4a. Мере обезбеђења у претходном  стечајном поступку покренутом у складу са УППР-ом (члан 159. б) Закона о стечају)</vt:lpstr>
      <vt:lpstr>Slajd 58</vt:lpstr>
      <vt:lpstr>Slajd 59</vt:lpstr>
      <vt:lpstr>Slajd 60</vt:lpstr>
      <vt:lpstr>Slajd 61</vt:lpstr>
      <vt:lpstr>Slajd 62</vt:lpstr>
      <vt:lpstr>Slajd 63</vt:lpstr>
      <vt:lpstr>5. Измене које се односе на  стечајне органе</vt:lpstr>
      <vt:lpstr>Slajd 65</vt:lpstr>
      <vt:lpstr>Slajd 66</vt:lpstr>
      <vt:lpstr>Slajd 67</vt:lpstr>
      <vt:lpstr>Slajd 68</vt:lpstr>
      <vt:lpstr>Slajd 69</vt:lpstr>
      <vt:lpstr>Slajd 70</vt:lpstr>
      <vt:lpstr>Slajd 71</vt:lpstr>
      <vt:lpstr>Slajd 72</vt:lpstr>
      <vt:lpstr>Slajd 73</vt:lpstr>
      <vt:lpstr>Slajd 74</vt:lpstr>
      <vt:lpstr>Slajd 75</vt:lpstr>
      <vt:lpstr>Slajd 76</vt:lpstr>
      <vt:lpstr>Slajd 77</vt:lpstr>
      <vt:lpstr>6. Измене које се односе на  процесна решења</vt:lpstr>
      <vt:lpstr>Slajd 79</vt:lpstr>
      <vt:lpstr>Slajd 80</vt:lpstr>
      <vt:lpstr>Slajd 81</vt:lpstr>
      <vt:lpstr>Slajd 82</vt:lpstr>
      <vt:lpstr>Slajd 83</vt:lpstr>
      <vt:lpstr>Slajd 84</vt:lpstr>
      <vt:lpstr>Slajd 85</vt:lpstr>
      <vt:lpstr>Slajd 86</vt:lpstr>
      <vt:lpstr>Slajd 87</vt:lpstr>
      <vt:lpstr>Slajd 88</vt:lpstr>
      <vt:lpstr>Slajd 89</vt:lpstr>
      <vt:lpstr>Slajd 90</vt:lpstr>
      <vt:lpstr>7. Остале битне измене и допуне  Закона о стечају</vt:lpstr>
      <vt:lpstr>Slajd 92</vt:lpstr>
      <vt:lpstr>Slajd 93</vt:lpstr>
      <vt:lpstr>Slajd 94</vt:lpstr>
      <vt:lpstr>Slajd 95</vt:lpstr>
      <vt:lpstr>Slajd 96</vt:lpstr>
      <vt:lpstr>Slajd 97</vt:lpstr>
      <vt:lpstr>8. Проценитељ (чл. 35. ст. 3, чл. 38. а) ст. 3, чл. 53. а), чл. 93. б), чл. 132. ст. 2, чл. 136. а), чл. 156. тач. 13,  чл. 157. ст. 2, чл. 159. б) ст. 1. и чл. 165. ст. 5.  Закона о стечају)</vt:lpstr>
      <vt:lpstr>Slajd 99</vt:lpstr>
      <vt:lpstr>Slajd 100</vt:lpstr>
      <vt:lpstr>Slajd 101</vt:lpstr>
      <vt:lpstr>Slajd 102</vt:lpstr>
      <vt:lpstr>Slajd 103</vt:lpstr>
      <vt:lpstr>Slajd 104</vt:lpstr>
      <vt:lpstr>Slajd 105</vt:lpstr>
      <vt:lpstr>Slajd 106</vt:lpstr>
      <vt:lpstr>Slajd 107</vt:lpstr>
      <vt:lpstr>Slajd 108</vt:lpstr>
      <vt:lpstr>Slajd 109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Zorica ZM. Markovic</dc:creator>
  <cp:lastModifiedBy>NIKIC SRDJAN</cp:lastModifiedBy>
  <cp:revision>77</cp:revision>
  <dcterms:created xsi:type="dcterms:W3CDTF">2015-04-14T07:41:11Z</dcterms:created>
  <dcterms:modified xsi:type="dcterms:W3CDTF">2018-05-22T07:55:25Z</dcterms:modified>
</cp:coreProperties>
</file>