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21"/>
  </p:notesMasterIdLst>
  <p:sldIdLst>
    <p:sldId id="272" r:id="rId5"/>
    <p:sldId id="301" r:id="rId6"/>
    <p:sldId id="300"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Lst>
  <p:sldSz cx="9144000" cy="6858000" type="screen4x3"/>
  <p:notesSz cx="6858000" cy="9947275"/>
  <p:defaultTextStyle>
    <a:defPPr>
      <a:defRPr lang="en-US"/>
    </a:defPPr>
    <a:lvl1pPr algn="just" rtl="0" fontAlgn="base">
      <a:lnSpc>
        <a:spcPct val="80000"/>
      </a:lnSpc>
      <a:spcBef>
        <a:spcPct val="20000"/>
      </a:spcBef>
      <a:spcAft>
        <a:spcPct val="0"/>
      </a:spcAft>
      <a:buFont typeface="Arial" charset="0"/>
      <a:defRPr sz="1600" kern="1200">
        <a:solidFill>
          <a:schemeClr val="tx1"/>
        </a:solidFill>
        <a:latin typeface="Arial" charset="0"/>
        <a:ea typeface="+mn-ea"/>
        <a:cs typeface="Arial" charset="0"/>
      </a:defRPr>
    </a:lvl1pPr>
    <a:lvl2pPr marL="457200" algn="just" rtl="0" fontAlgn="base">
      <a:lnSpc>
        <a:spcPct val="80000"/>
      </a:lnSpc>
      <a:spcBef>
        <a:spcPct val="20000"/>
      </a:spcBef>
      <a:spcAft>
        <a:spcPct val="0"/>
      </a:spcAft>
      <a:buFont typeface="Arial" charset="0"/>
      <a:defRPr sz="1600" kern="1200">
        <a:solidFill>
          <a:schemeClr val="tx1"/>
        </a:solidFill>
        <a:latin typeface="Arial" charset="0"/>
        <a:ea typeface="+mn-ea"/>
        <a:cs typeface="Arial" charset="0"/>
      </a:defRPr>
    </a:lvl2pPr>
    <a:lvl3pPr marL="914400" algn="just" rtl="0" fontAlgn="base">
      <a:lnSpc>
        <a:spcPct val="80000"/>
      </a:lnSpc>
      <a:spcBef>
        <a:spcPct val="20000"/>
      </a:spcBef>
      <a:spcAft>
        <a:spcPct val="0"/>
      </a:spcAft>
      <a:buFont typeface="Arial" charset="0"/>
      <a:defRPr sz="1600" kern="1200">
        <a:solidFill>
          <a:schemeClr val="tx1"/>
        </a:solidFill>
        <a:latin typeface="Arial" charset="0"/>
        <a:ea typeface="+mn-ea"/>
        <a:cs typeface="Arial" charset="0"/>
      </a:defRPr>
    </a:lvl3pPr>
    <a:lvl4pPr marL="1371600" algn="just" rtl="0" fontAlgn="base">
      <a:lnSpc>
        <a:spcPct val="80000"/>
      </a:lnSpc>
      <a:spcBef>
        <a:spcPct val="20000"/>
      </a:spcBef>
      <a:spcAft>
        <a:spcPct val="0"/>
      </a:spcAft>
      <a:buFont typeface="Arial" charset="0"/>
      <a:defRPr sz="1600" kern="1200">
        <a:solidFill>
          <a:schemeClr val="tx1"/>
        </a:solidFill>
        <a:latin typeface="Arial" charset="0"/>
        <a:ea typeface="+mn-ea"/>
        <a:cs typeface="Arial" charset="0"/>
      </a:defRPr>
    </a:lvl4pPr>
    <a:lvl5pPr marL="1828800" algn="just" rtl="0" fontAlgn="base">
      <a:lnSpc>
        <a:spcPct val="80000"/>
      </a:lnSpc>
      <a:spcBef>
        <a:spcPct val="20000"/>
      </a:spcBef>
      <a:spcAft>
        <a:spcPct val="0"/>
      </a:spcAft>
      <a:buFont typeface="Arial" charset="0"/>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p15:clr>
            <a:srgbClr val="A4A3A4"/>
          </p15:clr>
        </p15:guide>
        <p15:guide id="2" pos="215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5" d="100"/>
          <a:sy n="115" d="100"/>
        </p:scale>
        <p:origin x="1476" y="114"/>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2162" tIns="46081" rIns="92162" bIns="46081" rtlCol="0"/>
          <a:lstStyle>
            <a:lvl1pPr algn="l" eaLnBrk="1" hangingPunct="1">
              <a:lnSpc>
                <a:spcPct val="100000"/>
              </a:lnSpc>
              <a:spcBef>
                <a:spcPct val="0"/>
              </a:spcBef>
              <a:buFontTx/>
              <a:buNone/>
              <a:defRPr sz="1200">
                <a:latin typeface="Arial" charset="0"/>
                <a:cs typeface="+mn-cs"/>
              </a:defRPr>
            </a:lvl1pPr>
          </a:lstStyle>
          <a:p>
            <a:pPr>
              <a:defRPr/>
            </a:pPr>
            <a:endParaRPr lang="x-none"/>
          </a:p>
        </p:txBody>
      </p:sp>
      <p:sp>
        <p:nvSpPr>
          <p:cNvPr id="3" name="Date Placeholder 2"/>
          <p:cNvSpPr>
            <a:spLocks noGrp="1"/>
          </p:cNvSpPr>
          <p:nvPr>
            <p:ph type="dt" idx="1"/>
          </p:nvPr>
        </p:nvSpPr>
        <p:spPr>
          <a:xfrm>
            <a:off x="3884613" y="0"/>
            <a:ext cx="2971800" cy="496888"/>
          </a:xfrm>
          <a:prstGeom prst="rect">
            <a:avLst/>
          </a:prstGeom>
        </p:spPr>
        <p:txBody>
          <a:bodyPr vert="horz" lIns="92162" tIns="46081" rIns="92162" bIns="46081" rtlCol="0"/>
          <a:lstStyle>
            <a:lvl1pPr algn="r" eaLnBrk="1" hangingPunct="1">
              <a:lnSpc>
                <a:spcPct val="100000"/>
              </a:lnSpc>
              <a:spcBef>
                <a:spcPct val="0"/>
              </a:spcBef>
              <a:buFontTx/>
              <a:buNone/>
              <a:defRPr sz="1200">
                <a:latin typeface="Arial" charset="0"/>
                <a:cs typeface="+mn-cs"/>
              </a:defRPr>
            </a:lvl1pPr>
          </a:lstStyle>
          <a:p>
            <a:pPr>
              <a:defRPr/>
            </a:pPr>
            <a:fld id="{90DC8DC4-6AA7-4A7F-8E0B-B20C4ACA5CF8}" type="datetimeFigureOut">
              <a:rPr lang="x-none"/>
              <a:pPr>
                <a:defRPr/>
              </a:pPr>
              <a:t>10/24/2018</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800" y="4724400"/>
            <a:ext cx="5486400" cy="4476750"/>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800"/>
            <a:ext cx="2971800" cy="496888"/>
          </a:xfrm>
          <a:prstGeom prst="rect">
            <a:avLst/>
          </a:prstGeom>
        </p:spPr>
        <p:txBody>
          <a:bodyPr vert="horz" lIns="92162" tIns="46081" rIns="92162" bIns="46081" rtlCol="0" anchor="b"/>
          <a:lstStyle>
            <a:lvl1pPr algn="l" eaLnBrk="1" hangingPunct="1">
              <a:lnSpc>
                <a:spcPct val="100000"/>
              </a:lnSpc>
              <a:spcBef>
                <a:spcPct val="0"/>
              </a:spcBef>
              <a:buFontTx/>
              <a:buNone/>
              <a:defRPr sz="1200">
                <a:latin typeface="Arial" charset="0"/>
                <a:cs typeface="+mn-cs"/>
              </a:defRPr>
            </a:lvl1pPr>
          </a:lstStyle>
          <a:p>
            <a:pPr>
              <a:defRPr/>
            </a:pPr>
            <a:endParaRPr lang="x-none"/>
          </a:p>
        </p:txBody>
      </p:sp>
      <p:sp>
        <p:nvSpPr>
          <p:cNvPr id="7" name="Slide Number Placeholder 6"/>
          <p:cNvSpPr>
            <a:spLocks noGrp="1"/>
          </p:cNvSpPr>
          <p:nvPr>
            <p:ph type="sldNum" sz="quarter" idx="5"/>
          </p:nvPr>
        </p:nvSpPr>
        <p:spPr>
          <a:xfrm>
            <a:off x="3884613" y="9448800"/>
            <a:ext cx="2971800" cy="496888"/>
          </a:xfrm>
          <a:prstGeom prst="rect">
            <a:avLst/>
          </a:prstGeom>
        </p:spPr>
        <p:txBody>
          <a:bodyPr vert="horz" lIns="92162" tIns="46081" rIns="92162" bIns="46081" rtlCol="0" anchor="b"/>
          <a:lstStyle>
            <a:lvl1pPr algn="r" eaLnBrk="1" hangingPunct="1">
              <a:lnSpc>
                <a:spcPct val="100000"/>
              </a:lnSpc>
              <a:spcBef>
                <a:spcPct val="0"/>
              </a:spcBef>
              <a:buFontTx/>
              <a:buNone/>
              <a:defRPr sz="1200">
                <a:latin typeface="Arial" charset="0"/>
                <a:cs typeface="+mn-cs"/>
              </a:defRPr>
            </a:lvl1pPr>
          </a:lstStyle>
          <a:p>
            <a:pPr>
              <a:defRPr/>
            </a:pPr>
            <a:fld id="{3B9682EA-2FE0-475F-B3EA-BC72A3590FC4}" type="slidenum">
              <a:rPr lang="x-none"/>
              <a:pPr>
                <a:defRPr/>
              </a:pPr>
              <a:t>‹#›</a:t>
            </a:fld>
            <a:endParaRPr lang="x-non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B65F6AD9-FC48-4D79-AF2A-FADD1FF9753C}" type="datetimeFigureOut">
              <a:rPr lang="en-US"/>
              <a:pPr>
                <a:defRPr/>
              </a:pPr>
              <a:t>10/24/2018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FDA23FB9-FEF2-4E2C-9373-E13A6D71B6B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8DDD70BD-E2BA-4BB8-A5D6-EDEA0317D38A}" type="datetimeFigureOut">
              <a:rPr lang="en-US"/>
              <a:pPr>
                <a:defRPr/>
              </a:pPr>
              <a:t>10/24/2018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66837ADC-C534-40ED-9475-4BA61772EB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0845C8F3-D9E1-48E5-8294-9FF3FCEAF14E}" type="datetimeFigureOut">
              <a:rPr lang="en-US"/>
              <a:pPr>
                <a:defRPr/>
              </a:pPr>
              <a:t>10/24/2018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84F94AB6-9473-460C-8777-36CFA79D244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8164B792-FB0E-41C8-8802-FA48E315978C}" type="datetimeFigureOut">
              <a:rPr lang="x-none"/>
              <a:pPr>
                <a:defRPr/>
              </a:pPr>
              <a:t>10/24/2018</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4E032A79-CB8E-4ED7-A949-BF537B1A8B57}" type="slidenum">
              <a:rPr lang="x-none"/>
              <a:pPr>
                <a:defRPr/>
              </a:pPr>
              <a:t>‹#›</a:t>
            </a:fld>
            <a:endParaRPr lang="x-non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36E531DA-BBC5-4A24-B613-399027A771B4}" type="datetimeFigureOut">
              <a:rPr lang="x-none"/>
              <a:pPr>
                <a:defRPr/>
              </a:pPr>
              <a:t>10/24/2018</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C594D06-A044-4B0E-8076-CB5F3597A492}" type="slidenum">
              <a:rPr lang="x-none"/>
              <a:pPr>
                <a:defRPr/>
              </a:pPr>
              <a:t>‹#›</a:t>
            </a:fld>
            <a:endParaRPr lang="x-non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863BBBB-D3E9-40C1-B881-7B9ECB4B0D36}" type="datetimeFigureOut">
              <a:rPr lang="x-none"/>
              <a:pPr>
                <a:defRPr/>
              </a:pPr>
              <a:t>10/24/2018</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AB3B103B-9814-4964-8CDC-BC50B29FF9F4}" type="slidenum">
              <a:rPr lang="x-none"/>
              <a:pPr>
                <a:defRPr/>
              </a:pPr>
              <a:t>‹#›</a:t>
            </a:fld>
            <a:endParaRPr lang="x-non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226401BA-ECAC-4C25-9E9E-CFAF2DEF1923}" type="datetimeFigureOut">
              <a:rPr lang="x-none"/>
              <a:pPr>
                <a:defRPr/>
              </a:pPr>
              <a:t>10/24/2018</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44928A53-51FE-428D-B5B6-A33DE9E781DF}" type="slidenum">
              <a:rPr lang="x-none"/>
              <a:pPr>
                <a:defRPr/>
              </a:pPr>
              <a:t>‹#›</a:t>
            </a:fld>
            <a:endParaRPr lang="x-non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C055F8BA-9F91-4827-B174-0FE49C44CD8E}" type="datetimeFigureOut">
              <a:rPr lang="x-none"/>
              <a:pPr>
                <a:defRPr/>
              </a:pPr>
              <a:t>10/24/2018</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A0AA7092-21AD-4555-8E13-4A2DC163ED4D}" type="slidenum">
              <a:rPr lang="x-none"/>
              <a:pPr>
                <a:defRPr/>
              </a:pPr>
              <a:t>‹#›</a:t>
            </a:fld>
            <a:endParaRPr lang="x-non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A708696E-356E-45D1-8BC2-534C5E9A0FC7}" type="datetimeFigureOut">
              <a:rPr lang="x-none"/>
              <a:pPr>
                <a:defRPr/>
              </a:pPr>
              <a:t>10/24/2018</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9F2236E1-0AFA-4D57-9711-5AAB65607C5A}" type="slidenum">
              <a:rPr lang="x-none"/>
              <a:pPr>
                <a:defRPr/>
              </a:pPr>
              <a:t>‹#›</a:t>
            </a:fld>
            <a:endParaRPr lang="x-non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E315DC-A624-4533-A480-90094AAC720A}" type="datetimeFigureOut">
              <a:rPr lang="x-none"/>
              <a:pPr>
                <a:defRPr/>
              </a:pPr>
              <a:t>10/24/2018</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4F4DD2E0-ACE1-491C-9C88-CBBA0176A176}" type="slidenum">
              <a:rPr lang="x-none"/>
              <a:pPr>
                <a:defRPr/>
              </a:pPr>
              <a:t>‹#›</a:t>
            </a:fld>
            <a:endParaRPr lang="x-non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7621626-ED8B-4F73-8925-25296414BBC3}" type="datetimeFigureOut">
              <a:rPr lang="x-none"/>
              <a:pPr>
                <a:defRPr/>
              </a:pPr>
              <a:t>10/24/2018</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BEF31C3E-FAA0-4958-BAE3-16A1E518753F}" type="slidenum">
              <a:rPr lang="x-none"/>
              <a:pPr>
                <a:defRPr/>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srcRect/>
            <a:stretch>
              <a:fillRect/>
            </a:stretch>
          </p:blipFill>
          <p:spPr bwMode="auto">
            <a:xfrm>
              <a:off x="0" y="685800"/>
              <a:ext cx="9147976" cy="6096001"/>
            </a:xfrm>
            <a:prstGeom prst="rect">
              <a:avLst/>
            </a:prstGeom>
            <a:noFill/>
            <a:ln w="9525">
              <a:noFill/>
              <a:miter lim="800000"/>
              <a:headEnd/>
              <a:tailEnd/>
            </a:ln>
          </p:spPr>
        </p:pic>
        <p:pic>
          <p:nvPicPr>
            <p:cNvPr id="6" name="Picture 3"/>
            <p:cNvPicPr>
              <a:picLocks noChangeAspect="1"/>
            </p:cNvPicPr>
            <p:nvPr/>
          </p:nvPicPr>
          <p:blipFill>
            <a:blip r:embed="rId3"/>
            <a:srcRect/>
            <a:stretch>
              <a:fillRect/>
            </a:stretch>
          </p:blipFill>
          <p:spPr bwMode="auto">
            <a:xfrm>
              <a:off x="0" y="0"/>
              <a:ext cx="9144000" cy="1219200"/>
            </a:xfrm>
            <a:prstGeom prst="rect">
              <a:avLst/>
            </a:prstGeom>
            <a:noFill/>
            <a:ln w="9525">
              <a:noFill/>
              <a:miter lim="800000"/>
              <a:headEnd/>
              <a:tailEnd/>
            </a:ln>
          </p:spPr>
        </p:pic>
        <p:pic>
          <p:nvPicPr>
            <p:cNvPr id="7" name="Picture 4" descr="alsu logo.png"/>
            <p:cNvPicPr>
              <a:picLocks noChangeAspect="1"/>
            </p:cNvPicPr>
            <p:nvPr/>
          </p:nvPicPr>
          <p:blipFill>
            <a:blip r:embed="rId4"/>
            <a:srcRect/>
            <a:stretch>
              <a:fillRect/>
            </a:stretch>
          </p:blipFill>
          <p:spPr bwMode="auto">
            <a:xfrm>
              <a:off x="76200" y="211627"/>
              <a:ext cx="1751400" cy="702773"/>
            </a:xfrm>
            <a:prstGeom prst="rect">
              <a:avLst/>
            </a:prstGeom>
            <a:noFill/>
            <a:ln w="9525">
              <a:noFill/>
              <a:miter lim="800000"/>
              <a:headEnd/>
              <a:tailEnd/>
            </a:ln>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B497313-ED33-47EC-A96D-4B9B0DE280DE}" type="datetimeFigureOut">
              <a:rPr lang="x-none"/>
              <a:pPr>
                <a:defRPr/>
              </a:pPr>
              <a:t>10/24/2018</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B20FB2F6-54F6-4A2C-86DC-A9241CC84674}" type="slidenum">
              <a:rPr lang="x-none"/>
              <a:pPr>
                <a:defRPr/>
              </a:pPr>
              <a:t>‹#›</a:t>
            </a:fld>
            <a:endParaRPr lang="x-non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1E80DBB3-E4F3-484B-AD6C-C65337F200DC}" type="datetimeFigureOut">
              <a:rPr lang="x-none"/>
              <a:pPr>
                <a:defRPr/>
              </a:pPr>
              <a:t>10/24/2018</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DFA44F0-A277-4ECD-9D27-AB44A980B555}" type="slidenum">
              <a:rPr lang="x-none"/>
              <a:pPr>
                <a:defRPr/>
              </a:pPr>
              <a:t>‹#›</a:t>
            </a:fld>
            <a:endParaRPr lang="x-non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CE4C4476-1B12-4963-8E32-767A5A875DCA}" type="datetimeFigureOut">
              <a:rPr lang="x-none"/>
              <a:pPr>
                <a:defRPr/>
              </a:pPr>
              <a:t>10/24/2018</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E76B3B2-60CD-4146-963E-6126BBBF31A8}" type="slidenum">
              <a:rPr lang="x-none"/>
              <a:pPr>
                <a:defRPr/>
              </a:pPr>
              <a:t>‹#›</a:t>
            </a:fld>
            <a:endParaRPr lang="x-non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025BC2A-8DB7-4E79-A477-464FA96214B9}" type="datetimeFigureOut">
              <a:rPr lang="en-US"/>
              <a:pPr>
                <a:defRPr/>
              </a:pPr>
              <a:t>10/24/2018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73C5CB-A027-45D4-A1DD-2275D9BE601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50A2204-E212-4D9F-B0DA-B7FA661D3F34}" type="datetimeFigureOut">
              <a:rPr lang="en-US"/>
              <a:pPr>
                <a:defRPr/>
              </a:pPr>
              <a:t>10/24/2018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B5DA62-7BC6-46BC-AF63-284717677BDC}"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D11809E-D904-4625-A413-E16CE2F79B9D}" type="datetimeFigureOut">
              <a:rPr lang="en-US"/>
              <a:pPr>
                <a:defRPr/>
              </a:pPr>
              <a:t>10/24/2018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7E1961-1857-4525-AF6B-61DAEF9AFC98}"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0F17773-F292-43DB-B56C-D53848C8D67A}" type="datetimeFigureOut">
              <a:rPr lang="en-US"/>
              <a:pPr>
                <a:defRPr/>
              </a:pPr>
              <a:t>10/24/2018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488790-759D-4645-920C-02B92A48286E}"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CC60158-AA77-4376-BB8F-431C850CCD6A}" type="datetimeFigureOut">
              <a:rPr lang="en-US"/>
              <a:pPr>
                <a:defRPr/>
              </a:pPr>
              <a:t>10/24/2018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64AE0CE-4750-4C67-A797-302F65AD2A1A}"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813BE42-E63B-47EA-83B8-09138FFE37C6}" type="datetimeFigureOut">
              <a:rPr lang="en-US"/>
              <a:pPr>
                <a:defRPr/>
              </a:pPr>
              <a:t>10/24/2018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B417BC7-CB59-4AEA-9900-6EDE7BA07F53}"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17FD46-529C-4E0B-9B9A-A4005085C245}" type="datetimeFigureOut">
              <a:rPr lang="en-US"/>
              <a:pPr>
                <a:defRPr/>
              </a:pPr>
              <a:t>10/24/2018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06BEDFE-D932-4277-9A8F-D8495A0B6F9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BD36FA24-4B40-4B5A-B9FF-0A92AAE27745}" type="datetimeFigureOut">
              <a:rPr lang="en-US"/>
              <a:pPr>
                <a:defRPr/>
              </a:pPr>
              <a:t>10/24/2018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8D0D8825-3E20-40C6-968A-43D4622B22CB}"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7D1FAB0-0DE0-4D07-8194-556322E47E27}" type="datetimeFigureOut">
              <a:rPr lang="en-US"/>
              <a:pPr>
                <a:defRPr/>
              </a:pPr>
              <a:t>10/24/2018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C634D4-38B7-4448-9536-872A96363828}"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4F28717-DBE4-42D7-B461-34DA0AE1D2A9}" type="datetimeFigureOut">
              <a:rPr lang="en-US"/>
              <a:pPr>
                <a:defRPr/>
              </a:pPr>
              <a:t>10/24/2018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0E9F3E-2065-4054-AB6D-4C4D5D5236C4}"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97A4018-46A9-40FC-9DCC-43BE15E79527}" type="datetimeFigureOut">
              <a:rPr lang="en-US"/>
              <a:pPr>
                <a:defRPr/>
              </a:pPr>
              <a:t>10/24/2018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BA999F-E658-4AB7-9E0C-324D8F9381D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7F26DAB-AE2F-4E52-B4CC-89376CAD190D}" type="datetimeFigureOut">
              <a:rPr lang="en-US"/>
              <a:pPr>
                <a:defRPr/>
              </a:pPr>
              <a:t>10/24/2018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AA5825-3103-408C-9B05-EED2073B9EA4}"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AB9367-8926-4B48-A593-D7F22A49AB04}" type="datetimeFigureOut">
              <a:rPr lang="en-US"/>
              <a:pPr>
                <a:defRPr/>
              </a:pPr>
              <a:t>10/24/2018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C5A07C-7C3A-4118-A526-2EEC92C3F621}"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D2BB719-8CFE-48E5-A749-8411C26C1193}" type="datetimeFigureOut">
              <a:rPr lang="en-US"/>
              <a:pPr>
                <a:defRPr/>
              </a:pPr>
              <a:t>10/24/2018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A1F2B9-CBF5-451F-8EB4-F8AECA894B70}"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B087B7D-6665-4846-83C8-7132C0251C76}" type="datetimeFigureOut">
              <a:rPr lang="en-US"/>
              <a:pPr>
                <a:defRPr/>
              </a:pPr>
              <a:t>10/24/2018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EE57B4F-CF49-4C27-9C45-4F89BFFB928F}"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26AB8F9-4F48-4D55-98DC-08DDE72D34A2}" type="datetimeFigureOut">
              <a:rPr lang="en-US"/>
              <a:pPr>
                <a:defRPr/>
              </a:pPr>
              <a:t>10/24/2018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BF754CD-BFE7-4C6E-84A3-B823E5910919}"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1D77878-6C91-4BE9-8792-32343F1D0033}" type="datetimeFigureOut">
              <a:rPr lang="en-US"/>
              <a:pPr>
                <a:defRPr/>
              </a:pPr>
              <a:t>10/24/2018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1E07E18-2B06-4A1F-B2D8-A1CC9C0A7B6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B114B37E-EB2F-43AA-AA05-8DFA5205F5D0}" type="datetimeFigureOut">
              <a:rPr lang="en-US"/>
              <a:pPr>
                <a:defRPr/>
              </a:pPr>
              <a:t>10/24/2018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4808CF6A-B8A1-40A2-AAF8-23ECFFB2D146}"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F7E3BF-FF0A-4C54-B600-66250F401A4A}" type="datetimeFigureOut">
              <a:rPr lang="en-US"/>
              <a:pPr>
                <a:defRPr/>
              </a:pPr>
              <a:t>10/24/2018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69ECFA7-0364-45FA-8AEE-C5023082E8F6}"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1BEBA5-7961-434C-BFDE-0C75936AF994}" type="datetimeFigureOut">
              <a:rPr lang="en-US"/>
              <a:pPr>
                <a:defRPr/>
              </a:pPr>
              <a:t>10/24/2018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63E06F-6231-4F40-B8E7-130DF8F90E99}"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0AD289E-9197-417B-B6AB-86886D2B99CB}" type="datetimeFigureOut">
              <a:rPr lang="en-US"/>
              <a:pPr>
                <a:defRPr/>
              </a:pPr>
              <a:t>10/24/2018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9337FD-27D9-4DA1-B590-21C58DF300DF}"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4452C12-A01B-4CEB-A4D2-D598C8D38600}" type="datetimeFigureOut">
              <a:rPr lang="en-US"/>
              <a:pPr>
                <a:defRPr/>
              </a:pPr>
              <a:t>10/24/2018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5B9995-DAB1-424A-970F-E2032FB3A696}"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AFA4AFC-69D7-4557-BDF1-D4767719BEF9}" type="datetimeFigureOut">
              <a:rPr lang="en-US"/>
              <a:pPr>
                <a:defRPr/>
              </a:pPr>
              <a:t>10/24/2018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5AEACF-51CA-4BD3-A460-39962158A12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D99B0329-470F-4B4C-BC64-BF35691A4901}" type="datetimeFigureOut">
              <a:rPr lang="en-US"/>
              <a:pPr>
                <a:defRPr/>
              </a:pPr>
              <a:t>10/24/2018</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B93D9495-4F50-4DFB-B624-6403D3BF627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D244BED0-6952-4B08-BB9D-80ADC9F63121}" type="datetimeFigureOut">
              <a:rPr lang="en-US"/>
              <a:pPr>
                <a:defRPr/>
              </a:pPr>
              <a:t>10/24/2018</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087B63BE-C996-414A-A9C6-7C19D69F3CF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48F778F8-8AD4-4A09-866E-2114499ADFD0}" type="datetimeFigureOut">
              <a:rPr lang="en-US"/>
              <a:pPr>
                <a:defRPr/>
              </a:pPr>
              <a:t>10/24/2018</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2A75E1FF-163A-4071-9D67-6174F4600E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3F16B661-5FF7-40C7-A235-64CE9B13CB17}" type="datetimeFigureOut">
              <a:rPr lang="en-US"/>
              <a:pPr>
                <a:defRPr/>
              </a:pPr>
              <a:t>10/24/2018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BA138ED0-7A73-4648-9C1B-1F4FEC29A9B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5678B8DF-9DA4-4125-8212-7DE3F1E6910A}" type="datetimeFigureOut">
              <a:rPr lang="en-US"/>
              <a:pPr>
                <a:defRPr/>
              </a:pPr>
              <a:t>10/24/2018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lgn="l" eaLnBrk="1" hangingPunct="1">
              <a:lnSpc>
                <a:spcPct val="100000"/>
              </a:lnSpc>
              <a:spcBef>
                <a:spcPct val="0"/>
              </a:spcBef>
              <a:buFontTx/>
              <a:buNone/>
              <a:defRPr sz="1800">
                <a:latin typeface="Arial" charset="0"/>
                <a:cs typeface="+mn-cs"/>
              </a:defRPr>
            </a:lvl1pPr>
          </a:lstStyle>
          <a:p>
            <a:pPr>
              <a:defRPr/>
            </a:pPr>
            <a:fld id="{87C94640-1F3A-4C0D-9D43-5883FF6A672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lnSpc>
                <a:spcPct val="100000"/>
              </a:lnSpc>
              <a:spcBef>
                <a:spcPct val="0"/>
              </a:spcBef>
              <a:buFontTx/>
              <a:buNone/>
              <a:defRPr sz="1200">
                <a:solidFill>
                  <a:schemeClr val="tx1">
                    <a:tint val="75000"/>
                  </a:schemeClr>
                </a:solidFill>
                <a:latin typeface="Arial" charset="0"/>
                <a:cs typeface="+mn-cs"/>
              </a:defRPr>
            </a:lvl1pPr>
          </a:lstStyle>
          <a:p>
            <a:pPr>
              <a:defRPr/>
            </a:pPr>
            <a:fld id="{FC4B4117-7EC6-42DC-8D47-C7E39FA731F7}" type="datetimeFigureOut">
              <a:rPr lang="x-none"/>
              <a:pPr>
                <a:defRPr/>
              </a:pPr>
              <a:t>10/24/2018</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lnSpc>
                <a:spcPct val="100000"/>
              </a:lnSpc>
              <a:spcBef>
                <a:spcPct val="0"/>
              </a:spcBef>
              <a:buFontTx/>
              <a:buNone/>
              <a:defRPr sz="1200">
                <a:solidFill>
                  <a:schemeClr val="tx1">
                    <a:tint val="75000"/>
                  </a:schemeClr>
                </a:solidFill>
                <a:latin typeface="Arial" charset="0"/>
                <a:cs typeface="+mn-cs"/>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lnSpc>
                <a:spcPct val="100000"/>
              </a:lnSpc>
              <a:spcBef>
                <a:spcPct val="0"/>
              </a:spcBef>
              <a:buFontTx/>
              <a:buNone/>
              <a:defRPr sz="1200">
                <a:solidFill>
                  <a:schemeClr val="tx1">
                    <a:tint val="75000"/>
                  </a:schemeClr>
                </a:solidFill>
                <a:latin typeface="Arial" charset="0"/>
                <a:cs typeface="+mn-cs"/>
              </a:defRPr>
            </a:lvl1pPr>
          </a:lstStyle>
          <a:p>
            <a:pPr>
              <a:defRPr/>
            </a:pPr>
            <a:fld id="{33458C51-D71A-4161-942D-C2395EAABAD8}"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lnSpc>
                <a:spcPct val="100000"/>
              </a:lnSpc>
              <a:spcBef>
                <a:spcPts val="0"/>
              </a:spcBef>
              <a:spcAft>
                <a:spcPts val="0"/>
              </a:spcAft>
              <a:buFontTx/>
              <a:buNone/>
              <a:defRPr sz="1200">
                <a:solidFill>
                  <a:schemeClr val="tx1">
                    <a:tint val="75000"/>
                  </a:schemeClr>
                </a:solidFill>
                <a:latin typeface="+mn-lt"/>
                <a:cs typeface="+mn-cs"/>
              </a:defRPr>
            </a:lvl1pPr>
          </a:lstStyle>
          <a:p>
            <a:pPr>
              <a:defRPr/>
            </a:pPr>
            <a:fld id="{AE09F124-2600-4322-A90A-2D0AB56640E8}" type="datetimeFigureOut">
              <a:rPr lang="en-US"/>
              <a:pPr>
                <a:defRPr/>
              </a:pPr>
              <a:t>10/24/2018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lnSpc>
                <a:spcPct val="100000"/>
              </a:lnSpc>
              <a:spcBef>
                <a:spcPts val="0"/>
              </a:spcBef>
              <a:spcAft>
                <a:spcPts val="0"/>
              </a:spcAft>
              <a:buFontTx/>
              <a:buNone/>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lnSpc>
                <a:spcPct val="100000"/>
              </a:lnSpc>
              <a:spcBef>
                <a:spcPts val="0"/>
              </a:spcBef>
              <a:spcAft>
                <a:spcPts val="0"/>
              </a:spcAft>
              <a:buFontTx/>
              <a:buNone/>
              <a:defRPr sz="1200">
                <a:solidFill>
                  <a:schemeClr val="tx1">
                    <a:tint val="75000"/>
                  </a:schemeClr>
                </a:solidFill>
                <a:latin typeface="+mn-lt"/>
                <a:cs typeface="+mn-cs"/>
              </a:defRPr>
            </a:lvl1pPr>
          </a:lstStyle>
          <a:p>
            <a:pPr>
              <a:defRPr/>
            </a:pPr>
            <a:fld id="{79AE2D56-5FBB-44FF-8B12-AB217D2594A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716" r:id="rId2"/>
    <p:sldLayoutId id="2147483715" r:id="rId3"/>
    <p:sldLayoutId id="2147483714" r:id="rId4"/>
    <p:sldLayoutId id="2147483713" r:id="rId5"/>
    <p:sldLayoutId id="2147483712" r:id="rId6"/>
    <p:sldLayoutId id="2147483711" r:id="rId7"/>
    <p:sldLayoutId id="2147483710" r:id="rId8"/>
    <p:sldLayoutId id="2147483709" r:id="rId9"/>
    <p:sldLayoutId id="2147483708" r:id="rId10"/>
    <p:sldLayoutId id="214748374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89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lnSpc>
                <a:spcPct val="100000"/>
              </a:lnSpc>
              <a:spcBef>
                <a:spcPts val="0"/>
              </a:spcBef>
              <a:spcAft>
                <a:spcPts val="0"/>
              </a:spcAft>
              <a:buFontTx/>
              <a:buNone/>
              <a:defRPr sz="1200">
                <a:solidFill>
                  <a:schemeClr val="tx1">
                    <a:tint val="75000"/>
                  </a:schemeClr>
                </a:solidFill>
                <a:latin typeface="+mn-lt"/>
                <a:cs typeface="+mn-cs"/>
              </a:defRPr>
            </a:lvl1pPr>
          </a:lstStyle>
          <a:p>
            <a:pPr>
              <a:defRPr/>
            </a:pPr>
            <a:fld id="{0B1B29F3-C0D6-4622-B576-B480E58F840A}" type="datetimeFigureOut">
              <a:rPr lang="en-US"/>
              <a:pPr>
                <a:defRPr/>
              </a:pPr>
              <a:t>10/24/2018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lnSpc>
                <a:spcPct val="100000"/>
              </a:lnSpc>
              <a:spcBef>
                <a:spcPts val="0"/>
              </a:spcBef>
              <a:spcAft>
                <a:spcPts val="0"/>
              </a:spcAft>
              <a:buFontTx/>
              <a:buNone/>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lnSpc>
                <a:spcPct val="100000"/>
              </a:lnSpc>
              <a:spcBef>
                <a:spcPts val="0"/>
              </a:spcBef>
              <a:spcAft>
                <a:spcPts val="0"/>
              </a:spcAft>
              <a:buFontTx/>
              <a:buNone/>
              <a:defRPr sz="1200">
                <a:solidFill>
                  <a:schemeClr val="tx1">
                    <a:tint val="75000"/>
                  </a:schemeClr>
                </a:solidFill>
                <a:latin typeface="+mn-lt"/>
                <a:cs typeface="+mn-cs"/>
              </a:defRPr>
            </a:lvl1pPr>
          </a:lstStyle>
          <a:p>
            <a:pPr>
              <a:defRPr/>
            </a:pPr>
            <a:fld id="{16B75FEC-1605-4B22-9C20-92E2C1A2E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27" r:id="rId2"/>
    <p:sldLayoutId id="2147483726" r:id="rId3"/>
    <p:sldLayoutId id="2147483725" r:id="rId4"/>
    <p:sldLayoutId id="2147483724" r:id="rId5"/>
    <p:sldLayoutId id="2147483723" r:id="rId6"/>
    <p:sldLayoutId id="2147483722" r:id="rId7"/>
    <p:sldLayoutId id="2147483721" r:id="rId8"/>
    <p:sldLayoutId id="2147483720" r:id="rId9"/>
    <p:sldLayoutId id="2147483719" r:id="rId10"/>
    <p:sldLayoutId id="214748371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825"/>
            <a:ext cx="7772400" cy="1482725"/>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nSpc>
                <a:spcPct val="100000"/>
              </a:lnSpc>
              <a:buFontTx/>
              <a:buNone/>
              <a:defRPr/>
            </a:pPr>
            <a:endParaRPr lang="en-US" dirty="0">
              <a:solidFill>
                <a:schemeClr val="tx2">
                  <a:lumMod val="50000"/>
                </a:schemeClr>
              </a:solidFill>
            </a:endParaRPr>
          </a:p>
        </p:txBody>
      </p:sp>
      <p:sp>
        <p:nvSpPr>
          <p:cNvPr id="51202" name="Subtitle 2"/>
          <p:cNvSpPr txBox="1">
            <a:spLocks/>
          </p:cNvSpPr>
          <p:nvPr/>
        </p:nvSpPr>
        <p:spPr bwMode="auto">
          <a:xfrm>
            <a:off x="685800" y="3551238"/>
            <a:ext cx="7772400" cy="917575"/>
          </a:xfrm>
          <a:prstGeom prst="rect">
            <a:avLst/>
          </a:prstGeom>
          <a:noFill/>
          <a:ln w="9525">
            <a:noFill/>
            <a:miter lim="800000"/>
            <a:headEnd/>
            <a:tailEnd/>
          </a:ln>
        </p:spPr>
        <p:txBody>
          <a:bodyPr/>
          <a:lstStyle/>
          <a:p>
            <a:pPr marL="342900" indent="-342900" algn="l">
              <a:lnSpc>
                <a:spcPct val="100000"/>
              </a:lnSpc>
            </a:pPr>
            <a:endParaRPr lang="en-US" sz="3200">
              <a:latin typeface="Calibri" pitchFamily="34" charset="0"/>
            </a:endParaRPr>
          </a:p>
          <a:p>
            <a:pPr marL="342900" indent="-342900" algn="l">
              <a:lnSpc>
                <a:spcPct val="100000"/>
              </a:lnSpc>
            </a:pPr>
            <a:endParaRPr lang="en-US" sz="3200">
              <a:latin typeface="Calibri" pitchFamily="34" charset="0"/>
            </a:endParaRPr>
          </a:p>
        </p:txBody>
      </p:sp>
      <p:pic>
        <p:nvPicPr>
          <p:cNvPr id="51203" name="Picture 1"/>
          <p:cNvPicPr>
            <a:picLocks noChangeAspect="1"/>
          </p:cNvPicPr>
          <p:nvPr/>
        </p:nvPicPr>
        <p:blipFill>
          <a:blip r:embed="rId2"/>
          <a:srcRect/>
          <a:stretch>
            <a:fillRect/>
          </a:stretch>
        </p:blipFill>
        <p:spPr bwMode="auto">
          <a:xfrm>
            <a:off x="3635375" y="5170488"/>
            <a:ext cx="2279650" cy="1108075"/>
          </a:xfrm>
          <a:prstGeom prst="rect">
            <a:avLst/>
          </a:prstGeom>
          <a:noFill/>
          <a:ln w="9525">
            <a:noFill/>
            <a:miter lim="800000"/>
            <a:headEnd/>
            <a:tailEnd/>
          </a:ln>
        </p:spPr>
      </p:pic>
      <p:pic>
        <p:nvPicPr>
          <p:cNvPr id="51204" name="Picture 2"/>
          <p:cNvPicPr>
            <a:picLocks noChangeAspect="1"/>
          </p:cNvPicPr>
          <p:nvPr/>
        </p:nvPicPr>
        <p:blipFill>
          <a:blip r:embed="rId3"/>
          <a:srcRect/>
          <a:stretch>
            <a:fillRect/>
          </a:stretch>
        </p:blipFill>
        <p:spPr bwMode="auto">
          <a:xfrm>
            <a:off x="6670675" y="5129213"/>
            <a:ext cx="2236788" cy="1190625"/>
          </a:xfrm>
          <a:prstGeom prst="rect">
            <a:avLst/>
          </a:prstGeom>
          <a:noFill/>
          <a:ln w="9525">
            <a:noFill/>
            <a:miter lim="800000"/>
            <a:headEnd/>
            <a:tailEnd/>
          </a:ln>
        </p:spPr>
      </p:pic>
      <p:pic>
        <p:nvPicPr>
          <p:cNvPr id="51205" name="Picture 9"/>
          <p:cNvPicPr>
            <a:picLocks noChangeAspect="1"/>
          </p:cNvPicPr>
          <p:nvPr/>
        </p:nvPicPr>
        <p:blipFill>
          <a:blip r:embed="rId4"/>
          <a:srcRect/>
          <a:stretch>
            <a:fillRect/>
          </a:stretch>
        </p:blipFill>
        <p:spPr bwMode="auto">
          <a:xfrm>
            <a:off x="517525" y="5102225"/>
            <a:ext cx="1874838" cy="1039813"/>
          </a:xfrm>
          <a:prstGeom prst="rect">
            <a:avLst/>
          </a:prstGeom>
          <a:noFill/>
          <a:ln w="9525">
            <a:noFill/>
            <a:miter lim="800000"/>
            <a:headEnd/>
            <a:tailEnd/>
          </a:ln>
        </p:spPr>
      </p:pic>
      <p:sp>
        <p:nvSpPr>
          <p:cNvPr id="12" name="Rectangle 11">
            <a:extLst/>
          </p:cNvPr>
          <p:cNvSpPr/>
          <p:nvPr/>
        </p:nvSpPr>
        <p:spPr>
          <a:xfrm>
            <a:off x="0" y="6381328"/>
            <a:ext cx="9144000" cy="476672"/>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anchor="ctr"/>
          <a:lstStyle/>
          <a:p>
            <a:pPr algn="ctr" eaLnBrk="0" hangingPunct="0">
              <a:lnSpc>
                <a:spcPct val="100000"/>
              </a:lnSpc>
              <a:spcBef>
                <a:spcPct val="0"/>
              </a:spcBef>
              <a:buFontTx/>
              <a:buNone/>
              <a:defRPr/>
            </a:pPr>
            <a:r>
              <a:rPr lang="sr-Cyrl-RS" sz="1050" dirty="0">
                <a:solidFill>
                  <a:schemeClr val="bg1"/>
                </a:solidFill>
              </a:rPr>
              <a:t>     Хотел ,,Стара планина“                     ОСМИ СТРУЧНИ СКУП АГЕНЦИЈЕ ЗА ЛИЦЕНИЦРАЊЕ СТЕЧАЈНИХ УПРАВНИКА                  27.11.2018.-30.11.2018</a:t>
            </a:r>
            <a:endParaRPr lang="sr-Latn-RS" sz="1050" dirty="0">
              <a:solidFill>
                <a:schemeClr val="bg1"/>
              </a:solidFill>
            </a:endParaRPr>
          </a:p>
        </p:txBody>
      </p:sp>
      <p:sp>
        <p:nvSpPr>
          <p:cNvPr id="51209" name="Rectangle 9"/>
          <p:cNvSpPr>
            <a:spLocks noChangeArrowheads="1"/>
          </p:cNvSpPr>
          <p:nvPr/>
        </p:nvSpPr>
        <p:spPr bwMode="auto">
          <a:xfrm>
            <a:off x="179388" y="2420938"/>
            <a:ext cx="8820150" cy="457200"/>
          </a:xfrm>
          <a:prstGeom prst="rect">
            <a:avLst/>
          </a:prstGeom>
          <a:noFill/>
          <a:ln w="9525">
            <a:noFill/>
            <a:miter lim="800000"/>
            <a:headEnd/>
            <a:tailEnd/>
          </a:ln>
          <a:effectLst/>
        </p:spPr>
        <p:txBody>
          <a:bodyPr anchor="ctr">
            <a:spAutoFit/>
          </a:bodyPr>
          <a:lstStyle/>
          <a:p>
            <a:pPr algn="ctr" eaLnBrk="0" hangingPunct="0">
              <a:lnSpc>
                <a:spcPct val="100000"/>
              </a:lnSpc>
              <a:spcBef>
                <a:spcPct val="0"/>
              </a:spcBef>
              <a:buFontTx/>
              <a:buNone/>
            </a:pPr>
            <a:r>
              <a:rPr lang="en-GB" sz="2400" b="1"/>
              <a:t>ПРОДАЈА СТЕЧАЈНОГ ДУЖНИКА КАО ПРАВНОГ ЛИЦА</a:t>
            </a:r>
          </a:p>
        </p:txBody>
      </p:sp>
      <p:sp>
        <p:nvSpPr>
          <p:cNvPr id="51210" name="Rectangle 10"/>
          <p:cNvSpPr>
            <a:spLocks noChangeArrowheads="1"/>
          </p:cNvSpPr>
          <p:nvPr/>
        </p:nvSpPr>
        <p:spPr bwMode="auto">
          <a:xfrm>
            <a:off x="2327275" y="3603625"/>
            <a:ext cx="4546600" cy="581025"/>
          </a:xfrm>
          <a:prstGeom prst="rect">
            <a:avLst/>
          </a:prstGeom>
          <a:noFill/>
          <a:ln w="9525">
            <a:noFill/>
            <a:miter lim="800000"/>
            <a:headEnd/>
            <a:tailEnd/>
          </a:ln>
          <a:effectLst/>
        </p:spPr>
        <p:txBody>
          <a:bodyPr wrap="none" anchor="ctr">
            <a:spAutoFit/>
          </a:bodyPr>
          <a:lstStyle/>
          <a:p>
            <a:pPr algn="ctr">
              <a:lnSpc>
                <a:spcPct val="100000"/>
              </a:lnSpc>
              <a:spcBef>
                <a:spcPct val="0"/>
              </a:spcBef>
              <a:buFontTx/>
              <a:buNone/>
            </a:pPr>
            <a:r>
              <a:rPr lang="en-GB" b="1"/>
              <a:t>Јасминка Обућина,</a:t>
            </a:r>
            <a:endParaRPr lang="en-US"/>
          </a:p>
          <a:p>
            <a:pPr algn="ctr">
              <a:lnSpc>
                <a:spcPct val="100000"/>
              </a:lnSpc>
              <a:spcBef>
                <a:spcPct val="0"/>
              </a:spcBef>
              <a:buFontTx/>
              <a:buNone/>
            </a:pPr>
            <a:r>
              <a:rPr lang="en-GB" b="1"/>
              <a:t>Председник Привредног апелационог суда</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4294967295"/>
          </p:nvPr>
        </p:nvSpPr>
        <p:spPr bwMode="auto">
          <a:xfrm>
            <a:off x="468313" y="2492375"/>
            <a:ext cx="8229600" cy="1828800"/>
          </a:xfrm>
          <a:prstGeom prst="rect">
            <a:avLst/>
          </a:prstGeom>
          <a:noFill/>
          <a:ln>
            <a:miter lim="800000"/>
            <a:headEnd/>
            <a:tailEnd/>
          </a:ln>
        </p:spPr>
        <p:txBody>
          <a:bodyPr/>
          <a:lstStyle/>
          <a:p>
            <a:pPr algn="just">
              <a:buFont typeface="Arial" charset="0"/>
              <a:buNone/>
            </a:pPr>
            <a:r>
              <a:rPr lang="en-US" smtClean="0"/>
              <a:t>	</a:t>
            </a:r>
            <a:r>
              <a:rPr lang="en-US" sz="2000" smtClean="0">
                <a:latin typeface="Arial" charset="0"/>
              </a:rPr>
              <a:t>Потраживања према стечајном дужнику настала пре отварања стечаја, намирују се из деобне масе (стечајни повериоци), или из вредности предмета обезбеђења након продаје (разлучни повериоци);</a:t>
            </a:r>
            <a:r>
              <a:rPr lang="en-US"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4294967295"/>
          </p:nvPr>
        </p:nvSpPr>
        <p:spPr bwMode="auto">
          <a:xfrm>
            <a:off x="468313" y="2636838"/>
            <a:ext cx="8229600" cy="1323975"/>
          </a:xfrm>
          <a:prstGeom prst="rect">
            <a:avLst/>
          </a:prstGeom>
          <a:noFill/>
          <a:ln>
            <a:miter lim="800000"/>
            <a:headEnd/>
            <a:tailEnd/>
          </a:ln>
        </p:spPr>
        <p:txBody>
          <a:bodyPr/>
          <a:lstStyle/>
          <a:p>
            <a:pPr algn="just">
              <a:buFont typeface="Arial" charset="0"/>
              <a:buNone/>
            </a:pPr>
            <a:r>
              <a:rPr lang="en-US" smtClean="0"/>
              <a:t>	</a:t>
            </a:r>
            <a:r>
              <a:rPr lang="en-US" sz="2000" smtClean="0">
                <a:latin typeface="Arial" charset="0"/>
              </a:rPr>
              <a:t>Потраживања према стечајном дужнику настала током трајања стечајног поступка намирују се као трошак стечајног поступка или обавеза стечајне масе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4294967295"/>
          </p:nvPr>
        </p:nvSpPr>
        <p:spPr bwMode="auto">
          <a:xfrm>
            <a:off x="468313" y="2636838"/>
            <a:ext cx="8229600" cy="1612900"/>
          </a:xfrm>
          <a:prstGeom prst="rect">
            <a:avLst/>
          </a:prstGeom>
          <a:noFill/>
          <a:ln>
            <a:miter lim="800000"/>
            <a:headEnd/>
            <a:tailEnd/>
          </a:ln>
        </p:spPr>
        <p:txBody>
          <a:bodyPr/>
          <a:lstStyle/>
          <a:p>
            <a:pPr algn="just">
              <a:buFont typeface="Arial" charset="0"/>
              <a:buNone/>
            </a:pPr>
            <a:r>
              <a:rPr lang="en-US" sz="2000" smtClean="0">
                <a:latin typeface="Arial" charset="0"/>
              </a:rPr>
              <a:t>	За потраживања према стечајном дужнику настала пре отварања стечајног поступка или током стечајног поступка, све до обуставе не одговара купац стечајног дужника као правног лица, нити стечајни дужник по обустави стечајног поступка</a:t>
            </a:r>
            <a:r>
              <a:rPr lang="en-US"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body" idx="4294967295"/>
          </p:nvPr>
        </p:nvSpPr>
        <p:spPr bwMode="auto">
          <a:xfrm>
            <a:off x="395288" y="2492375"/>
            <a:ext cx="8229600" cy="1900238"/>
          </a:xfrm>
          <a:prstGeom prst="rect">
            <a:avLst/>
          </a:prstGeom>
          <a:noFill/>
          <a:ln>
            <a:miter lim="800000"/>
            <a:headEnd/>
            <a:tailEnd/>
          </a:ln>
        </p:spPr>
        <p:txBody>
          <a:bodyPr/>
          <a:lstStyle/>
          <a:p>
            <a:pPr algn="just">
              <a:buFont typeface="Arial" charset="0"/>
              <a:buNone/>
            </a:pPr>
            <a:r>
              <a:rPr lang="en-US" smtClean="0"/>
              <a:t>	</a:t>
            </a:r>
            <a:r>
              <a:rPr lang="en-US" sz="2000" smtClean="0">
                <a:latin typeface="Arial" charset="0"/>
              </a:rPr>
              <a:t>Лица која су стечајном дужнику пружала услуге од општег интереса не могу обуставити вршење тих услуга по основу неисплаћених обавеза насталих пре отварања стечаја или током трајања стечајног поступка</a:t>
            </a:r>
            <a:r>
              <a:rPr lang="en-US"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4294967295"/>
          </p:nvPr>
        </p:nvSpPr>
        <p:spPr bwMode="auto">
          <a:xfrm>
            <a:off x="457200" y="1600200"/>
            <a:ext cx="8229600" cy="4525963"/>
          </a:xfrm>
          <a:prstGeom prst="rect">
            <a:avLst/>
          </a:prstGeom>
          <a:noFill/>
          <a:ln>
            <a:miter lim="800000"/>
            <a:headEnd/>
            <a:tailEnd/>
          </a:ln>
        </p:spPr>
        <p:txBody>
          <a:bodyPr/>
          <a:lstStyle/>
          <a:p>
            <a:pPr marL="609600" indent="-609600" algn="just">
              <a:buFont typeface="Arial" charset="0"/>
              <a:buNone/>
            </a:pPr>
            <a:r>
              <a:rPr lang="en-US" sz="2800" smtClean="0"/>
              <a:t>	</a:t>
            </a:r>
            <a:r>
              <a:rPr lang="en-US" sz="2000" smtClean="0">
                <a:latin typeface="Arial" charset="0"/>
              </a:rPr>
              <a:t>Р</a:t>
            </a:r>
            <a:r>
              <a:rPr lang="en-GB" sz="2000" smtClean="0">
                <a:latin typeface="Arial" charset="0"/>
              </a:rPr>
              <a:t>ешење стечајног судије којим се констатује продаја стечајног дужника као правног лица, обуставља стечајни поступак и налаже брисање терета:</a:t>
            </a:r>
            <a:endParaRPr lang="en-US" sz="2000" smtClean="0">
              <a:latin typeface="Arial" charset="0"/>
            </a:endParaRPr>
          </a:p>
          <a:p>
            <a:pPr marL="609600" indent="-609600" algn="just">
              <a:buFont typeface="Arial" charset="0"/>
              <a:buNone/>
            </a:pPr>
            <a:endParaRPr lang="en-GB" sz="2000" smtClean="0">
              <a:latin typeface="Arial" charset="0"/>
            </a:endParaRPr>
          </a:p>
          <a:p>
            <a:pPr marL="609600" indent="-609600" algn="just"/>
            <a:r>
              <a:rPr lang="en-GB" sz="2000" smtClean="0">
                <a:latin typeface="Arial" charset="0"/>
              </a:rPr>
              <a:t>је основ за промене у регистру привредних субјеката (правне форме, оснивача …)</a:t>
            </a:r>
          </a:p>
          <a:p>
            <a:pPr marL="609600" indent="-609600" algn="just"/>
            <a:r>
              <a:rPr lang="en-GB" sz="2000" smtClean="0">
                <a:latin typeface="Arial" charset="0"/>
              </a:rPr>
              <a:t>није основ за промену власника имовине која је била предмет процене приликом процене стечајног дужника као правног лица;</a:t>
            </a:r>
          </a:p>
          <a:p>
            <a:pPr marL="609600" indent="-609600" algn="just"/>
            <a:r>
              <a:rPr lang="en-GB" sz="2000" smtClean="0">
                <a:latin typeface="Arial" charset="0"/>
              </a:rPr>
              <a:t>не сме садржати налог за промену носиоца права својине, нити налог за упис и брисање било којих других права, осим брисање терета са имовине која је била предмет процене приликом процене стечајног дужника као правног лица;</a:t>
            </a:r>
            <a:endParaRPr lang="en-US" sz="2000" smtClean="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body" idx="4294967295"/>
          </p:nvPr>
        </p:nvSpPr>
        <p:spPr bwMode="auto">
          <a:xfrm>
            <a:off x="323850" y="2133600"/>
            <a:ext cx="8229600" cy="2549525"/>
          </a:xfrm>
          <a:prstGeom prst="rect">
            <a:avLst/>
          </a:prstGeom>
          <a:noFill/>
          <a:ln>
            <a:miter lim="800000"/>
            <a:headEnd/>
            <a:tailEnd/>
          </a:ln>
        </p:spPr>
        <p:txBody>
          <a:bodyPr/>
          <a:lstStyle/>
          <a:p>
            <a:pPr algn="just">
              <a:buFont typeface="Arial" charset="0"/>
              <a:buNone/>
            </a:pPr>
            <a:r>
              <a:rPr lang="en-US" smtClean="0"/>
              <a:t>	</a:t>
            </a:r>
            <a:r>
              <a:rPr lang="en-US" sz="2000" smtClean="0">
                <a:latin typeface="Arial" charset="0"/>
              </a:rPr>
              <a:t>Разлучни повериоци, односно заложни повериоци који су имали обезбеђење на имовини која је била предмет процене при процени стечајног дужника као правног лица, се намирују из купопродајне цене по праву приоритета, сразмерно процењеном учешћу вредности имовине која је била предмет обезбеђења у односу на процењену вредност правног лица.</a:t>
            </a:r>
            <a:r>
              <a:rPr lang="en-US" smtClean="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4294967295"/>
          </p:nvPr>
        </p:nvSpPr>
        <p:spPr bwMode="auto">
          <a:xfrm>
            <a:off x="468313" y="2492375"/>
            <a:ext cx="8229600" cy="2836863"/>
          </a:xfrm>
          <a:prstGeom prst="rect">
            <a:avLst/>
          </a:prstGeom>
          <a:noFill/>
          <a:ln>
            <a:miter lim="800000"/>
            <a:headEnd/>
            <a:tailEnd/>
          </a:ln>
        </p:spPr>
        <p:txBody>
          <a:bodyPr/>
          <a:lstStyle/>
          <a:p>
            <a:pPr algn="ctr">
              <a:buFont typeface="Arial" charset="0"/>
              <a:buNone/>
            </a:pPr>
            <a:r>
              <a:rPr lang="en-US" smtClean="0"/>
              <a:t>Хвала на пажњи</a:t>
            </a:r>
          </a:p>
          <a:p>
            <a:pPr algn="ctr">
              <a:buFont typeface="Arial" charset="0"/>
              <a:buNone/>
            </a:pPr>
            <a:endParaRPr lang="en-US" smtClean="0"/>
          </a:p>
          <a:p>
            <a:pPr algn="ctr">
              <a:buFont typeface="Arial" charset="0"/>
              <a:buNone/>
            </a:pPr>
            <a:endParaRPr lang="en-US" smtClean="0"/>
          </a:p>
          <a:p>
            <a:pPr algn="ctr">
              <a:buFont typeface="Arial" charset="0"/>
              <a:buNone/>
            </a:pPr>
            <a:r>
              <a:rPr lang="en-US" smtClean="0"/>
              <a:t>??? ПИТАЊА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250825" y="1773238"/>
            <a:ext cx="8713788" cy="3565525"/>
          </a:xfrm>
          <a:prstGeom prst="rect">
            <a:avLst/>
          </a:prstGeom>
          <a:noFill/>
          <a:ln w="9525">
            <a:noFill/>
            <a:miter lim="800000"/>
            <a:headEnd/>
            <a:tailEnd/>
          </a:ln>
          <a:effectLst/>
        </p:spPr>
        <p:txBody>
          <a:bodyPr anchor="ctr">
            <a:spAutoFit/>
          </a:bodyPr>
          <a:lstStyle/>
          <a:p>
            <a:pPr marL="342900" indent="-342900">
              <a:lnSpc>
                <a:spcPct val="100000"/>
              </a:lnSpc>
              <a:spcBef>
                <a:spcPct val="0"/>
              </a:spcBef>
              <a:buFontTx/>
              <a:buNone/>
            </a:pPr>
            <a:r>
              <a:rPr lang="en-US" sz="2000"/>
              <a:t>Начини уновчења имовине стечајног дужника, у складу са Законом, су:</a:t>
            </a:r>
          </a:p>
          <a:p>
            <a:pPr marL="342900" indent="-342900">
              <a:lnSpc>
                <a:spcPct val="100000"/>
              </a:lnSpc>
              <a:spcBef>
                <a:spcPct val="0"/>
              </a:spcBef>
              <a:buFontTx/>
              <a:buNone/>
            </a:pPr>
            <a:endParaRPr lang="en-US" sz="2000"/>
          </a:p>
          <a:p>
            <a:pPr marL="342900" indent="-342900">
              <a:lnSpc>
                <a:spcPct val="100000"/>
              </a:lnSpc>
              <a:spcBef>
                <a:spcPct val="0"/>
              </a:spcBef>
              <a:buFontTx/>
              <a:buNone/>
            </a:pPr>
            <a:r>
              <a:rPr lang="en-US" sz="2000"/>
              <a:t> </a:t>
            </a:r>
          </a:p>
          <a:p>
            <a:pPr marL="1714500" lvl="3" indent="-342900">
              <a:lnSpc>
                <a:spcPct val="100000"/>
              </a:lnSpc>
              <a:spcBef>
                <a:spcPct val="0"/>
              </a:spcBef>
              <a:buFontTx/>
              <a:buAutoNum type="arabicParenR"/>
            </a:pPr>
            <a:r>
              <a:rPr lang="en-US" sz="2000"/>
              <a:t>продаја целокупне имовине стечајног дужника;</a:t>
            </a:r>
          </a:p>
          <a:p>
            <a:pPr marL="1714500" lvl="3" indent="-342900">
              <a:lnSpc>
                <a:spcPct val="100000"/>
              </a:lnSpc>
              <a:spcBef>
                <a:spcPct val="0"/>
              </a:spcBef>
              <a:buFontTx/>
              <a:buAutoNum type="arabicParenR"/>
            </a:pPr>
            <a:endParaRPr lang="en-US" sz="2000"/>
          </a:p>
          <a:p>
            <a:pPr marL="1714500" lvl="3" indent="-342900">
              <a:lnSpc>
                <a:spcPct val="100000"/>
              </a:lnSpc>
              <a:spcBef>
                <a:spcPct val="0"/>
              </a:spcBef>
              <a:buFontTx/>
              <a:buAutoNum type="arabicParenR"/>
            </a:pPr>
            <a:r>
              <a:rPr lang="en-US" sz="2000"/>
              <a:t>продаја имовинске целине;</a:t>
            </a:r>
          </a:p>
          <a:p>
            <a:pPr marL="1714500" lvl="3" indent="-342900">
              <a:lnSpc>
                <a:spcPct val="100000"/>
              </a:lnSpc>
              <a:spcBef>
                <a:spcPct val="0"/>
              </a:spcBef>
              <a:buFontTx/>
              <a:buAutoNum type="arabicParenR"/>
            </a:pPr>
            <a:endParaRPr lang="en-US" sz="2000"/>
          </a:p>
          <a:p>
            <a:pPr marL="1714500" lvl="3" indent="-342900">
              <a:lnSpc>
                <a:spcPct val="100000"/>
              </a:lnSpc>
              <a:spcBef>
                <a:spcPct val="0"/>
              </a:spcBef>
              <a:buFontTx/>
              <a:buAutoNum type="arabicParenR"/>
            </a:pPr>
            <a:r>
              <a:rPr lang="en-US" sz="2000"/>
              <a:t>продаја појединачне имовине стечајног дужника;</a:t>
            </a:r>
          </a:p>
          <a:p>
            <a:pPr marL="1714500" lvl="3" indent="-342900">
              <a:lnSpc>
                <a:spcPct val="100000"/>
              </a:lnSpc>
              <a:spcBef>
                <a:spcPct val="0"/>
              </a:spcBef>
              <a:buFontTx/>
              <a:buAutoNum type="arabicParenR"/>
            </a:pPr>
            <a:endParaRPr lang="en-US" sz="2000"/>
          </a:p>
          <a:p>
            <a:pPr marL="1714500" lvl="3" indent="-342900">
              <a:lnSpc>
                <a:spcPct val="100000"/>
              </a:lnSpc>
              <a:spcBef>
                <a:spcPct val="0"/>
              </a:spcBef>
              <a:buFontTx/>
              <a:buAutoNum type="arabicParenR"/>
            </a:pPr>
            <a:r>
              <a:rPr lang="en-US" sz="2000"/>
              <a:t>продаја стечајног дужника као правног лица.</a:t>
            </a:r>
            <a:r>
              <a:rPr lang="en-US" sz="2400"/>
              <a:t> </a:t>
            </a:r>
          </a:p>
          <a:p>
            <a:pPr marL="342900" indent="-342900">
              <a:lnSpc>
                <a:spcPct val="100000"/>
              </a:lnSpc>
              <a:spcBef>
                <a:spcPct val="0"/>
              </a:spcBef>
              <a:buFontTx/>
              <a:buNone/>
            </a:pPr>
            <a:endParaRPr lang="en-U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088" y="115888"/>
            <a:ext cx="8316912"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fontAlgn="auto">
              <a:lnSpc>
                <a:spcPct val="100000"/>
              </a:lnSpc>
              <a:spcAft>
                <a:spcPts val="0"/>
              </a:spcAft>
              <a:buFontTx/>
              <a:buNone/>
              <a:defRPr/>
            </a:pPr>
            <a:endParaRPr lang="ru-RU" sz="3800" dirty="0">
              <a:solidFill>
                <a:prstClr val="white"/>
              </a:solidFill>
            </a:endParaRPr>
          </a:p>
        </p:txBody>
      </p:sp>
      <p:sp>
        <p:nvSpPr>
          <p:cNvPr id="52229" name="Rectangle 5"/>
          <p:cNvSpPr>
            <a:spLocks noChangeArrowheads="1"/>
          </p:cNvSpPr>
          <p:nvPr/>
        </p:nvSpPr>
        <p:spPr bwMode="auto">
          <a:xfrm>
            <a:off x="468313" y="1844675"/>
            <a:ext cx="8280400" cy="4108450"/>
          </a:xfrm>
          <a:prstGeom prst="rect">
            <a:avLst/>
          </a:prstGeom>
          <a:noFill/>
          <a:ln w="9525">
            <a:noFill/>
            <a:miter lim="800000"/>
            <a:headEnd/>
            <a:tailEnd/>
          </a:ln>
          <a:effectLst/>
        </p:spPr>
        <p:txBody>
          <a:bodyPr anchor="ctr">
            <a:spAutoFit/>
          </a:bodyPr>
          <a:lstStyle/>
          <a:p>
            <a:pPr marL="342900" indent="-342900" algn="ctr">
              <a:lnSpc>
                <a:spcPct val="100000"/>
              </a:lnSpc>
              <a:spcBef>
                <a:spcPct val="0"/>
              </a:spcBef>
              <a:buFontTx/>
              <a:buNone/>
            </a:pPr>
            <a:r>
              <a:rPr lang="en-US" sz="2400"/>
              <a:t>Методи продаје имовине стечајног дужника, у складу са законом којим се уређује стечај, су: </a:t>
            </a:r>
          </a:p>
          <a:p>
            <a:pPr marL="342900" indent="-342900" algn="ctr">
              <a:lnSpc>
                <a:spcPct val="100000"/>
              </a:lnSpc>
              <a:spcBef>
                <a:spcPct val="0"/>
              </a:spcBef>
              <a:buFontTx/>
              <a:buNone/>
            </a:pPr>
            <a:endParaRPr lang="en-US" sz="2400"/>
          </a:p>
          <a:p>
            <a:pPr marL="342900" indent="-342900" algn="ctr">
              <a:lnSpc>
                <a:spcPct val="100000"/>
              </a:lnSpc>
              <a:spcBef>
                <a:spcPct val="0"/>
              </a:spcBef>
              <a:buFontTx/>
              <a:buNone/>
            </a:pPr>
            <a:endParaRPr lang="en-US" sz="2400"/>
          </a:p>
          <a:p>
            <a:pPr marL="342900" indent="-342900" algn="ctr">
              <a:lnSpc>
                <a:spcPct val="100000"/>
              </a:lnSpc>
              <a:spcBef>
                <a:spcPct val="0"/>
              </a:spcBef>
              <a:buFontTx/>
              <a:buNone/>
            </a:pPr>
            <a:r>
              <a:rPr lang="en-US" sz="2400"/>
              <a:t>		</a:t>
            </a:r>
          </a:p>
          <a:p>
            <a:pPr marL="2171700" lvl="4" indent="-342900">
              <a:lnSpc>
                <a:spcPct val="100000"/>
              </a:lnSpc>
              <a:spcBef>
                <a:spcPct val="0"/>
              </a:spcBef>
              <a:buFontTx/>
              <a:buAutoNum type="arabicParenR"/>
            </a:pPr>
            <a:r>
              <a:rPr lang="en-US" sz="2400"/>
              <a:t>јавно надметање;</a:t>
            </a:r>
          </a:p>
          <a:p>
            <a:pPr marL="2171700" lvl="4" indent="-342900">
              <a:lnSpc>
                <a:spcPct val="100000"/>
              </a:lnSpc>
              <a:spcBef>
                <a:spcPct val="0"/>
              </a:spcBef>
              <a:buFontTx/>
              <a:buAutoNum type="arabicParenR"/>
            </a:pPr>
            <a:endParaRPr lang="en-US" sz="2400"/>
          </a:p>
          <a:p>
            <a:pPr marL="2171700" lvl="4" indent="-342900">
              <a:lnSpc>
                <a:spcPct val="100000"/>
              </a:lnSpc>
              <a:spcBef>
                <a:spcPct val="0"/>
              </a:spcBef>
              <a:buFontTx/>
              <a:buAutoNum type="arabicParenR"/>
            </a:pPr>
            <a:r>
              <a:rPr lang="en-US" sz="2400"/>
              <a:t>јавно прикупљање понуда;</a:t>
            </a:r>
          </a:p>
          <a:p>
            <a:pPr marL="2171700" lvl="4" indent="-342900">
              <a:lnSpc>
                <a:spcPct val="100000"/>
              </a:lnSpc>
              <a:spcBef>
                <a:spcPct val="0"/>
              </a:spcBef>
              <a:buFontTx/>
              <a:buAutoNum type="arabicParenR"/>
            </a:pPr>
            <a:endParaRPr lang="en-US" sz="2400"/>
          </a:p>
          <a:p>
            <a:pPr marL="2171700" lvl="4" indent="-342900">
              <a:lnSpc>
                <a:spcPct val="100000"/>
              </a:lnSpc>
              <a:spcBef>
                <a:spcPct val="0"/>
              </a:spcBef>
              <a:buFontTx/>
              <a:buAutoNum type="arabicParenR"/>
            </a:pPr>
            <a:r>
              <a:rPr lang="en-US" sz="2400"/>
              <a:t>непосредна погодба.</a:t>
            </a:r>
          </a:p>
          <a:p>
            <a:pPr marL="2171700" lvl="4" indent="-342900">
              <a:lnSpc>
                <a:spcPct val="100000"/>
              </a:lnSpc>
              <a:spcBef>
                <a:spcPct val="0"/>
              </a:spcBef>
              <a:buFontTx/>
              <a:buAutoNum type="arabicParenR"/>
            </a:pPr>
            <a:endParaRPr lang="en-US" sz="240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4294967295"/>
          </p:nvPr>
        </p:nvSpPr>
        <p:spPr bwMode="auto">
          <a:xfrm>
            <a:off x="457200" y="1989138"/>
            <a:ext cx="8229600" cy="4679950"/>
          </a:xfrm>
          <a:prstGeom prst="rect">
            <a:avLst/>
          </a:prstGeom>
          <a:noFill/>
          <a:ln>
            <a:miter lim="800000"/>
            <a:headEnd/>
            <a:tailEnd/>
          </a:ln>
        </p:spPr>
        <p:txBody>
          <a:bodyPr/>
          <a:lstStyle/>
          <a:p>
            <a:pPr algn="just">
              <a:lnSpc>
                <a:spcPct val="80000"/>
              </a:lnSpc>
              <a:buFont typeface="Arial" charset="0"/>
              <a:buNone/>
            </a:pPr>
            <a:r>
              <a:rPr lang="en-US" sz="1400" smtClean="0"/>
              <a:t>	</a:t>
            </a:r>
            <a:r>
              <a:rPr lang="en-US" sz="1400" smtClean="0">
                <a:latin typeface="Arial" charset="0"/>
              </a:rPr>
              <a:t>Предмет продаје може бити стечајни дужник као правно лице, уз сагласност одбора поверилаца и уз претходно обавештавање разлучних и заложних поверилаца у складу са чланом 133. став 2. овог закона. У случају да стечајни управник не усвоји предлог разлучног или заложног повериоца о повољнијем начину уновчења имовине из члана 133. став 7. овог закона, стечајни судија ће о таквом предлогу одлучити закључком у року од 5 дана, нарочито узимајући у обзир процену целисходности продаје стечајног дужника као правног лица из члана 132. став 2. овог закона, као и да ли је процена вредности стечајног дужника као правног лица или имовине која је предмет разлучног права извршена у складу са националним стандардима за управљање стечајном масом и да ли се таквом продајом постиже очигледно неповољније намирење разлучног и заложног повериоца у односу на одвојену продају те имовине. У случају усвајања предлога разлучног или заложног повериоца стечајни судија закључком може наложити стечајном управнику предузимање једне или више од следећих мера:</a:t>
            </a:r>
            <a:r>
              <a:rPr lang="en-US" sz="1400" smtClean="0"/>
              <a:t> </a:t>
            </a:r>
          </a:p>
          <a:p>
            <a:pPr algn="just">
              <a:lnSpc>
                <a:spcPct val="80000"/>
              </a:lnSpc>
              <a:buFont typeface="Arial" charset="0"/>
              <a:buNone/>
            </a:pPr>
            <a:endParaRPr lang="en-US" sz="1400" smtClean="0"/>
          </a:p>
          <a:p>
            <a:pPr algn="just">
              <a:lnSpc>
                <a:spcPct val="80000"/>
              </a:lnSpc>
              <a:buFont typeface="Arial" charset="0"/>
              <a:buAutoNum type="arabicPeriod"/>
            </a:pPr>
            <a:r>
              <a:rPr lang="en-US" sz="1400" smtClean="0">
                <a:latin typeface="Arial" charset="0"/>
              </a:rPr>
              <a:t>одлагање продаје;</a:t>
            </a:r>
          </a:p>
          <a:p>
            <a:pPr algn="just">
              <a:lnSpc>
                <a:spcPct val="80000"/>
              </a:lnSpc>
              <a:buFont typeface="Arial" charset="0"/>
              <a:buAutoNum type="arabicPeriod"/>
            </a:pPr>
            <a:r>
              <a:rPr lang="en-US" sz="1400" smtClean="0">
                <a:latin typeface="Arial" charset="0"/>
              </a:rPr>
              <a:t>вршење нове процене целисходности из члана 132. став 2. овог закона или процене вредности стечајног дужника као правног лица, односно имовине која је предмет разлучног и заложног права;</a:t>
            </a:r>
          </a:p>
          <a:p>
            <a:pPr algn="just">
              <a:lnSpc>
                <a:spcPct val="80000"/>
              </a:lnSpc>
              <a:buFont typeface="Arial" charset="0"/>
              <a:buAutoNum type="arabicPeriod"/>
            </a:pPr>
            <a:r>
              <a:rPr lang="en-US" sz="1400" smtClean="0">
                <a:latin typeface="Arial" charset="0"/>
              </a:rPr>
              <a:t>издвајање имовине на којој постоји разлучно и заложно право из имовине стечајног дужника који се продаје као правно лице и њену одвојену продају;</a:t>
            </a:r>
          </a:p>
          <a:p>
            <a:pPr algn="just">
              <a:lnSpc>
                <a:spcPct val="80000"/>
              </a:lnSpc>
              <a:buFont typeface="Arial" charset="0"/>
              <a:buAutoNum type="arabicPeriod"/>
            </a:pPr>
            <a:r>
              <a:rPr lang="en-US" sz="1400" smtClean="0">
                <a:latin typeface="Arial" charset="0"/>
              </a:rPr>
              <a:t>друге мере у циљу адекватне заштите интереса разлучног и заложног повериоца. </a:t>
            </a:r>
          </a:p>
          <a:p>
            <a:pPr algn="just">
              <a:lnSpc>
                <a:spcPct val="80000"/>
              </a:lnSpc>
              <a:buFont typeface="Arial" charset="0"/>
              <a:buNone/>
            </a:pPr>
            <a:endParaRPr lang="en-US" sz="1400" smtClean="0">
              <a:latin typeface="Arial" charset="0"/>
            </a:endParaRPr>
          </a:p>
          <a:p>
            <a:pPr algn="just">
              <a:lnSpc>
                <a:spcPct val="80000"/>
              </a:lnSpc>
              <a:buFont typeface="Arial" charset="0"/>
              <a:buNone/>
            </a:pPr>
            <a:r>
              <a:rPr lang="en-US" sz="1400" smtClean="0">
                <a:latin typeface="Arial" charset="0"/>
              </a:rPr>
              <a:t>	Пре него што изложи продаји стечајног дужника као правно лице, стечајни управник је дужан да изврши процену његове вредности</a:t>
            </a:r>
            <a:r>
              <a:rPr lang="en-US" sz="1400" smtClean="0"/>
              <a:t>.</a:t>
            </a:r>
          </a:p>
        </p:txBody>
      </p:sp>
      <p:sp>
        <p:nvSpPr>
          <p:cNvPr id="82948" name="Rectangle 4"/>
          <p:cNvSpPr>
            <a:spLocks noGrp="1" noChangeArrowheads="1"/>
          </p:cNvSpPr>
          <p:nvPr>
            <p:ph type="title" idx="4294967295"/>
          </p:nvPr>
        </p:nvSpPr>
        <p:spPr bwMode="auto">
          <a:xfrm>
            <a:off x="611188" y="908050"/>
            <a:ext cx="8086725" cy="719138"/>
          </a:xfrm>
          <a:prstGeom prst="rect">
            <a:avLst/>
          </a:prstGeom>
          <a:noFill/>
          <a:ln>
            <a:miter lim="800000"/>
            <a:headEnd/>
            <a:tailEnd/>
          </a:ln>
        </p:spPr>
        <p:txBody>
          <a:bodyPr/>
          <a:lstStyle/>
          <a:p>
            <a:r>
              <a:rPr lang="en-US" sz="2000" b="1" i="1" smtClean="0">
                <a:latin typeface="Arial" charset="0"/>
              </a:rPr>
              <a:t>Продаја стечајног дужника као правног лица </a:t>
            </a:r>
            <a:r>
              <a:rPr lang="en-US" sz="2000" b="1" smtClean="0">
                <a:latin typeface="Arial" charset="0"/>
              </a:rPr>
              <a:t/>
            </a:r>
            <a:br>
              <a:rPr lang="en-US" sz="2000" b="1" smtClean="0">
                <a:latin typeface="Arial" charset="0"/>
              </a:rPr>
            </a:br>
            <a:r>
              <a:rPr lang="en-US" sz="2000" b="1" smtClean="0">
                <a:latin typeface="Arial" charset="0"/>
              </a:rPr>
              <a:t>Члан 135 Закона о стечају</a:t>
            </a:r>
            <a:r>
              <a:rPr lang="en-US" sz="4000" smtClean="0"/>
              <a:t/>
            </a:r>
            <a:br>
              <a:rPr lang="en-US" sz="4000" smtClean="0"/>
            </a:br>
            <a:endParaRPr lang="en-US" sz="4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bwMode="auto">
          <a:xfrm>
            <a:off x="468313" y="908050"/>
            <a:ext cx="8229600" cy="706438"/>
          </a:xfrm>
          <a:prstGeom prst="rect">
            <a:avLst/>
          </a:prstGeom>
          <a:noFill/>
          <a:ln>
            <a:miter lim="800000"/>
            <a:headEnd/>
            <a:tailEnd/>
          </a:ln>
        </p:spPr>
        <p:txBody>
          <a:bodyPr/>
          <a:lstStyle/>
          <a:p>
            <a:r>
              <a:rPr lang="en-US" sz="2000" b="1" i="1" smtClean="0">
                <a:latin typeface="Arial" charset="0"/>
              </a:rPr>
              <a:t>Последице продаје стечајног дужника као правног лица </a:t>
            </a:r>
            <a:br>
              <a:rPr lang="en-US" sz="2000" b="1" i="1" smtClean="0">
                <a:latin typeface="Arial" charset="0"/>
              </a:rPr>
            </a:br>
            <a:r>
              <a:rPr lang="en-US" sz="2000" b="1" i="1" smtClean="0">
                <a:latin typeface="Arial" charset="0"/>
              </a:rPr>
              <a:t>Члан 136</a:t>
            </a:r>
          </a:p>
        </p:txBody>
      </p:sp>
      <p:sp>
        <p:nvSpPr>
          <p:cNvPr id="83971" name="Rectangle 3"/>
          <p:cNvSpPr>
            <a:spLocks noGrp="1" noChangeArrowheads="1"/>
          </p:cNvSpPr>
          <p:nvPr>
            <p:ph type="body" idx="4294967295"/>
          </p:nvPr>
        </p:nvSpPr>
        <p:spPr bwMode="auto">
          <a:xfrm>
            <a:off x="457200" y="1916113"/>
            <a:ext cx="8229600" cy="4249737"/>
          </a:xfrm>
          <a:prstGeom prst="rect">
            <a:avLst/>
          </a:prstGeom>
          <a:noFill/>
          <a:ln>
            <a:miter lim="800000"/>
            <a:headEnd/>
            <a:tailEnd/>
          </a:ln>
        </p:spPr>
        <p:txBody>
          <a:bodyPr/>
          <a:lstStyle/>
          <a:p>
            <a:pPr algn="just">
              <a:lnSpc>
                <a:spcPct val="80000"/>
              </a:lnSpc>
              <a:buFont typeface="Arial" charset="0"/>
              <a:buNone/>
            </a:pPr>
            <a:r>
              <a:rPr lang="en-US" sz="1600" smtClean="0"/>
              <a:t>	</a:t>
            </a:r>
            <a:r>
              <a:rPr lang="en-US" sz="1600" smtClean="0">
                <a:latin typeface="Arial" charset="0"/>
              </a:rPr>
              <a:t>После продаје стечајног дужника као правног лица, стечајни поступак се у односу на стечајног дужника обуставља. </a:t>
            </a:r>
          </a:p>
          <a:p>
            <a:pPr algn="just">
              <a:lnSpc>
                <a:spcPct val="80000"/>
              </a:lnSpc>
              <a:buFont typeface="Arial" charset="0"/>
              <a:buNone/>
            </a:pPr>
            <a:r>
              <a:rPr lang="en-US" sz="1600" smtClean="0">
                <a:latin typeface="Arial" charset="0"/>
              </a:rPr>
              <a:t>	Уговор о продаји стечајног дужника као правног лица мора садржати одредбу да имовина стечајног дужника која није била предмет процене из члана 135. став 2. овог закона улази у стечајну масу. </a:t>
            </a:r>
          </a:p>
          <a:p>
            <a:pPr algn="just">
              <a:lnSpc>
                <a:spcPct val="80000"/>
              </a:lnSpc>
              <a:buFont typeface="Arial" charset="0"/>
              <a:buNone/>
            </a:pPr>
            <a:r>
              <a:rPr lang="en-US" sz="1600" smtClean="0">
                <a:latin typeface="Arial" charset="0"/>
              </a:rPr>
              <a:t>	Новац добијен продајом стечајног дужника, као и имовина стечајног дужника из става 2. овог члана, улази у стечајну масу у односу на коју се стечајни поступак наставља. </a:t>
            </a:r>
          </a:p>
          <a:p>
            <a:pPr algn="just">
              <a:lnSpc>
                <a:spcPct val="80000"/>
              </a:lnSpc>
              <a:buFont typeface="Arial" charset="0"/>
              <a:buNone/>
            </a:pPr>
            <a:r>
              <a:rPr lang="en-US" sz="1600" smtClean="0">
                <a:latin typeface="Arial" charset="0"/>
              </a:rPr>
              <a:t>	Стечајна маса региструје се у регистру стечајних маса који води орган надлежан за вођење регистра привредних субјеката и заступа је стечајни управник. </a:t>
            </a:r>
          </a:p>
          <a:p>
            <a:pPr algn="just">
              <a:lnSpc>
                <a:spcPct val="80000"/>
              </a:lnSpc>
              <a:buFont typeface="Arial" charset="0"/>
              <a:buNone/>
            </a:pPr>
            <a:r>
              <a:rPr lang="en-US" sz="1600" smtClean="0">
                <a:latin typeface="Arial" charset="0"/>
              </a:rPr>
              <a:t>	За потраживања према стечајном дужнику која су настала до обуставе стечајног поступка ни стечајни дужник ни његов купац не одговарају повериоцима, а правна лица која су стечајном дужнику пружала услуге од општег интереса не могу обуставити вршење тих услуга по основу неплаћених рачуна насталих пре отварања стечајног поступка. </a:t>
            </a:r>
          </a:p>
          <a:p>
            <a:pPr algn="just">
              <a:lnSpc>
                <a:spcPct val="80000"/>
              </a:lnSpc>
              <a:buFont typeface="Arial" charset="0"/>
              <a:buNone/>
            </a:pPr>
            <a:r>
              <a:rPr lang="en-US" sz="1600" smtClean="0">
                <a:latin typeface="Arial" charset="0"/>
              </a:rPr>
              <a:t>	У регистру привредних субјеката и другим одговарајућим регистрима региструју се промене (правне форме, оснивача, чланова и акционара и других података) на основу решења из члана 133. став 13. овог закона, у складу са законом којим се уређује регистрација привредних субјеката.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bwMode="auto">
          <a:xfrm>
            <a:off x="468313" y="981075"/>
            <a:ext cx="8229600" cy="706438"/>
          </a:xfrm>
          <a:prstGeom prst="rect">
            <a:avLst/>
          </a:prstGeom>
          <a:noFill/>
          <a:ln>
            <a:miter lim="800000"/>
            <a:headEnd/>
            <a:tailEnd/>
          </a:ln>
        </p:spPr>
        <p:txBody>
          <a:bodyPr/>
          <a:lstStyle/>
          <a:p>
            <a:r>
              <a:rPr lang="en-US" sz="2000" b="1" i="1" smtClean="0">
                <a:latin typeface="Arial" charset="0"/>
              </a:rPr>
              <a:t>Право приоритета разлучног, односно заложног повериоца </a:t>
            </a:r>
            <a:br>
              <a:rPr lang="en-US" sz="2000" b="1" i="1" smtClean="0">
                <a:latin typeface="Arial" charset="0"/>
              </a:rPr>
            </a:br>
            <a:r>
              <a:rPr lang="en-US" sz="2000" b="1" i="1" smtClean="0">
                <a:latin typeface="Arial" charset="0"/>
              </a:rPr>
              <a:t>Члан 136а</a:t>
            </a:r>
          </a:p>
        </p:txBody>
      </p:sp>
      <p:sp>
        <p:nvSpPr>
          <p:cNvPr id="84995" name="Rectangle 3"/>
          <p:cNvSpPr>
            <a:spLocks noGrp="1" noChangeArrowheads="1"/>
          </p:cNvSpPr>
          <p:nvPr>
            <p:ph type="body" idx="4294967295"/>
          </p:nvPr>
        </p:nvSpPr>
        <p:spPr bwMode="auto">
          <a:xfrm>
            <a:off x="0" y="2565400"/>
            <a:ext cx="8893175" cy="3629025"/>
          </a:xfrm>
          <a:prstGeom prst="rect">
            <a:avLst/>
          </a:prstGeom>
          <a:noFill/>
          <a:ln>
            <a:miter lim="800000"/>
            <a:headEnd/>
            <a:tailEnd/>
          </a:ln>
        </p:spPr>
        <p:txBody>
          <a:bodyPr/>
          <a:lstStyle/>
          <a:p>
            <a:pPr algn="just">
              <a:buFont typeface="Arial" charset="0"/>
              <a:buNone/>
            </a:pPr>
            <a:r>
              <a:rPr lang="en-US" smtClean="0">
                <a:latin typeface="Arial" charset="0"/>
              </a:rPr>
              <a:t>	</a:t>
            </a:r>
            <a:r>
              <a:rPr lang="en-US" sz="1800" smtClean="0">
                <a:latin typeface="Arial" charset="0"/>
              </a:rPr>
              <a:t>У случају када је предмет продаје стечајни дужник као правно лице, целокупна имовина стечајног дужника или имовинска целина, разлучни и заложни повериоци који су имали заложно, односно разлучно право на било ком делу имовине који је обухваћен таквом продајом имају право приоритета у деоби оног дела средстава остварених продајом, према рангу приоритета који су стекли у складу са законом, а сразмерно процењеном учешћу процењене вредности имовине која је предмет заложног, односно разлучног права у укупној процењеној вредности предмета продаје, у складу са проценом из члана 132. став 2. овог закона, односно у складу са закључком суда из члана 132. став 3. овог закона.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4294967295"/>
          </p:nvPr>
        </p:nvSpPr>
        <p:spPr bwMode="auto">
          <a:xfrm>
            <a:off x="457200" y="1700213"/>
            <a:ext cx="8229600" cy="4425950"/>
          </a:xfrm>
          <a:prstGeom prst="rect">
            <a:avLst/>
          </a:prstGeom>
          <a:noFill/>
          <a:ln>
            <a:miter lim="800000"/>
            <a:headEnd/>
            <a:tailEnd/>
          </a:ln>
        </p:spPr>
        <p:txBody>
          <a:bodyPr/>
          <a:lstStyle/>
          <a:p>
            <a:pPr marL="609600" indent="-609600" algn="just">
              <a:buFont typeface="Arial" charset="0"/>
              <a:buNone/>
            </a:pPr>
            <a:r>
              <a:rPr lang="en-US" dirty="0" smtClean="0"/>
              <a:t>	</a:t>
            </a:r>
            <a:r>
              <a:rPr lang="en-US" sz="1800" dirty="0" smtClean="0">
                <a:latin typeface="Arial" charset="0"/>
              </a:rPr>
              <a:t>П</a:t>
            </a:r>
            <a:r>
              <a:rPr lang="en-GB" sz="1800" dirty="0" smtClean="0">
                <a:latin typeface="Arial" charset="0"/>
              </a:rPr>
              <a:t>о </a:t>
            </a:r>
            <a:r>
              <a:rPr lang="en-GB" sz="1800" dirty="0" err="1" smtClean="0">
                <a:latin typeface="Arial" charset="0"/>
              </a:rPr>
              <a:t>уплати</a:t>
            </a:r>
            <a:r>
              <a:rPr lang="en-GB" sz="1800" dirty="0" smtClean="0">
                <a:latin typeface="Arial" charset="0"/>
              </a:rPr>
              <a:t> </a:t>
            </a:r>
            <a:r>
              <a:rPr lang="en-GB" sz="1800" dirty="0" err="1" smtClean="0">
                <a:latin typeface="Arial" charset="0"/>
              </a:rPr>
              <a:t>купопродајне</a:t>
            </a:r>
            <a:r>
              <a:rPr lang="en-GB" sz="1800" dirty="0" smtClean="0">
                <a:latin typeface="Arial" charset="0"/>
              </a:rPr>
              <a:t> </a:t>
            </a:r>
            <a:r>
              <a:rPr lang="en-GB" sz="1800" dirty="0" err="1" smtClean="0">
                <a:latin typeface="Arial" charset="0"/>
              </a:rPr>
              <a:t>цене</a:t>
            </a:r>
            <a:r>
              <a:rPr lang="en-GB" sz="1800" dirty="0" smtClean="0">
                <a:latin typeface="Arial" charset="0"/>
              </a:rPr>
              <a:t> </a:t>
            </a:r>
            <a:r>
              <a:rPr lang="en-GB" sz="1800" dirty="0" err="1" smtClean="0">
                <a:latin typeface="Arial" charset="0"/>
              </a:rPr>
              <a:t>стечајни</a:t>
            </a:r>
            <a:r>
              <a:rPr lang="en-GB" sz="1800" dirty="0" smtClean="0">
                <a:latin typeface="Arial" charset="0"/>
              </a:rPr>
              <a:t> </a:t>
            </a:r>
            <a:r>
              <a:rPr lang="en-GB" sz="1800" dirty="0" err="1" smtClean="0">
                <a:latin typeface="Arial" charset="0"/>
              </a:rPr>
              <a:t>судија</a:t>
            </a:r>
            <a:r>
              <a:rPr lang="en-GB" sz="1800" dirty="0" smtClean="0">
                <a:latin typeface="Arial" charset="0"/>
              </a:rPr>
              <a:t> </a:t>
            </a:r>
            <a:r>
              <a:rPr lang="en-GB" sz="1800" dirty="0" err="1" smtClean="0">
                <a:latin typeface="Arial" charset="0"/>
              </a:rPr>
              <a:t>доноси</a:t>
            </a:r>
            <a:r>
              <a:rPr lang="en-GB" sz="1800" dirty="0" smtClean="0">
                <a:latin typeface="Arial" charset="0"/>
              </a:rPr>
              <a:t> </a:t>
            </a:r>
            <a:r>
              <a:rPr lang="en-GB" sz="1800" dirty="0" err="1" smtClean="0">
                <a:latin typeface="Arial" charset="0"/>
              </a:rPr>
              <a:t>решење</a:t>
            </a:r>
            <a:r>
              <a:rPr lang="en-GB" sz="1800" dirty="0" smtClean="0">
                <a:latin typeface="Arial" charset="0"/>
              </a:rPr>
              <a:t> </a:t>
            </a:r>
            <a:r>
              <a:rPr lang="en-GB" sz="1800" dirty="0" err="1" smtClean="0">
                <a:latin typeface="Arial" charset="0"/>
              </a:rPr>
              <a:t>којим</a:t>
            </a:r>
            <a:r>
              <a:rPr lang="en-GB" sz="1800" dirty="0" smtClean="0">
                <a:latin typeface="Arial" charset="0"/>
              </a:rPr>
              <a:t>:</a:t>
            </a:r>
            <a:endParaRPr lang="en-US" sz="1800" dirty="0" smtClean="0">
              <a:latin typeface="Arial" charset="0"/>
            </a:endParaRPr>
          </a:p>
          <a:p>
            <a:pPr marL="609600" indent="-609600" algn="just">
              <a:buFont typeface="Arial" charset="0"/>
              <a:buNone/>
            </a:pPr>
            <a:endParaRPr lang="en-GB" sz="1800" dirty="0" smtClean="0">
              <a:latin typeface="Arial" charset="0"/>
            </a:endParaRPr>
          </a:p>
          <a:p>
            <a:pPr marL="609600" indent="-609600" algn="just"/>
            <a:r>
              <a:rPr lang="en-GB" sz="1800" dirty="0" err="1" smtClean="0">
                <a:latin typeface="Arial" charset="0"/>
              </a:rPr>
              <a:t>констатује</a:t>
            </a:r>
            <a:r>
              <a:rPr lang="en-GB" sz="1800" dirty="0" smtClean="0">
                <a:latin typeface="Arial" charset="0"/>
              </a:rPr>
              <a:t> </a:t>
            </a:r>
            <a:r>
              <a:rPr lang="en-GB" sz="1800" dirty="0" err="1" smtClean="0">
                <a:latin typeface="Arial" charset="0"/>
              </a:rPr>
              <a:t>продају</a:t>
            </a:r>
            <a:r>
              <a:rPr lang="en-GB" sz="1800" dirty="0" smtClean="0">
                <a:latin typeface="Arial" charset="0"/>
              </a:rPr>
              <a:t> </a:t>
            </a:r>
            <a:r>
              <a:rPr lang="en-GB" sz="1800" dirty="0" err="1" smtClean="0">
                <a:latin typeface="Arial" charset="0"/>
              </a:rPr>
              <a:t>стечајног</a:t>
            </a:r>
            <a:r>
              <a:rPr lang="en-GB" sz="1800" dirty="0" smtClean="0">
                <a:latin typeface="Arial" charset="0"/>
              </a:rPr>
              <a:t> </a:t>
            </a:r>
            <a:r>
              <a:rPr lang="en-GB" sz="1800" dirty="0" err="1" smtClean="0">
                <a:latin typeface="Arial" charset="0"/>
              </a:rPr>
              <a:t>дужника</a:t>
            </a:r>
            <a:r>
              <a:rPr lang="en-GB" sz="1800" dirty="0" smtClean="0">
                <a:latin typeface="Arial" charset="0"/>
              </a:rPr>
              <a:t> </a:t>
            </a:r>
            <a:r>
              <a:rPr lang="en-GB" sz="1800" dirty="0" err="1" smtClean="0">
                <a:latin typeface="Arial" charset="0"/>
              </a:rPr>
              <a:t>као</a:t>
            </a:r>
            <a:r>
              <a:rPr lang="en-GB" sz="1800" dirty="0" smtClean="0">
                <a:latin typeface="Arial" charset="0"/>
              </a:rPr>
              <a:t> </a:t>
            </a:r>
            <a:r>
              <a:rPr lang="en-GB" sz="1800" dirty="0" err="1" smtClean="0">
                <a:latin typeface="Arial" charset="0"/>
              </a:rPr>
              <a:t>правног</a:t>
            </a:r>
            <a:r>
              <a:rPr lang="en-GB" sz="1800" dirty="0" smtClean="0">
                <a:latin typeface="Arial" charset="0"/>
              </a:rPr>
              <a:t> </a:t>
            </a:r>
            <a:r>
              <a:rPr lang="en-GB" sz="1800" dirty="0" err="1" smtClean="0">
                <a:latin typeface="Arial" charset="0"/>
              </a:rPr>
              <a:t>лица</a:t>
            </a:r>
            <a:r>
              <a:rPr lang="en-GB" sz="1800" dirty="0" smtClean="0">
                <a:latin typeface="Arial" charset="0"/>
              </a:rPr>
              <a:t>,</a:t>
            </a:r>
            <a:endParaRPr lang="en-US" sz="1800" dirty="0" smtClean="0">
              <a:latin typeface="Arial" charset="0"/>
            </a:endParaRPr>
          </a:p>
          <a:p>
            <a:pPr marL="609600" indent="-609600" algn="just"/>
            <a:endParaRPr lang="en-GB" sz="1800" dirty="0" smtClean="0">
              <a:latin typeface="Arial" charset="0"/>
            </a:endParaRPr>
          </a:p>
          <a:p>
            <a:pPr marL="609600" indent="-609600" algn="just"/>
            <a:r>
              <a:rPr lang="en-GB" sz="1800" dirty="0" err="1" smtClean="0">
                <a:latin typeface="Arial" charset="0"/>
              </a:rPr>
              <a:t>обуставља</a:t>
            </a:r>
            <a:r>
              <a:rPr lang="en-GB" sz="1800" dirty="0" smtClean="0">
                <a:latin typeface="Arial" charset="0"/>
              </a:rPr>
              <a:t> </a:t>
            </a:r>
            <a:r>
              <a:rPr lang="en-GB" sz="1800" dirty="0" err="1" smtClean="0">
                <a:latin typeface="Arial" charset="0"/>
              </a:rPr>
              <a:t>стечајн</a:t>
            </a:r>
            <a:r>
              <a:rPr lang="sr-Cyrl-RS" sz="1800" dirty="0" smtClean="0">
                <a:latin typeface="Arial" charset="0"/>
              </a:rPr>
              <a:t>и</a:t>
            </a:r>
            <a:r>
              <a:rPr lang="en-GB" sz="1800" dirty="0" smtClean="0">
                <a:latin typeface="Arial" charset="0"/>
              </a:rPr>
              <a:t> </a:t>
            </a:r>
            <a:r>
              <a:rPr lang="en-GB" sz="1800" dirty="0" err="1" smtClean="0">
                <a:latin typeface="Arial" charset="0"/>
              </a:rPr>
              <a:t>поступа</a:t>
            </a:r>
            <a:r>
              <a:rPr lang="sr-Cyrl-RS" sz="1800" smtClean="0">
                <a:latin typeface="Arial" charset="0"/>
              </a:rPr>
              <a:t>к</a:t>
            </a:r>
            <a:r>
              <a:rPr lang="en-GB" sz="1800" smtClean="0">
                <a:latin typeface="Arial" charset="0"/>
              </a:rPr>
              <a:t> </a:t>
            </a:r>
            <a:r>
              <a:rPr lang="en-GB" sz="1800" dirty="0" err="1" smtClean="0">
                <a:latin typeface="Arial" charset="0"/>
              </a:rPr>
              <a:t>над</a:t>
            </a:r>
            <a:r>
              <a:rPr lang="en-GB" sz="1800" dirty="0" smtClean="0">
                <a:latin typeface="Arial" charset="0"/>
              </a:rPr>
              <a:t> </a:t>
            </a:r>
            <a:r>
              <a:rPr lang="en-GB" sz="1800" dirty="0" err="1" smtClean="0">
                <a:latin typeface="Arial" charset="0"/>
              </a:rPr>
              <a:t>стечајним</a:t>
            </a:r>
            <a:r>
              <a:rPr lang="en-GB" sz="1800" dirty="0" smtClean="0">
                <a:latin typeface="Arial" charset="0"/>
              </a:rPr>
              <a:t> </a:t>
            </a:r>
            <a:r>
              <a:rPr lang="en-GB" sz="1800" dirty="0" err="1" smtClean="0">
                <a:latin typeface="Arial" charset="0"/>
              </a:rPr>
              <a:t>дужником</a:t>
            </a:r>
            <a:r>
              <a:rPr lang="en-GB" sz="1800" dirty="0" smtClean="0">
                <a:latin typeface="Arial" charset="0"/>
              </a:rPr>
              <a:t>,</a:t>
            </a:r>
            <a:endParaRPr lang="en-US" sz="1800" dirty="0" smtClean="0">
              <a:latin typeface="Arial" charset="0"/>
            </a:endParaRPr>
          </a:p>
          <a:p>
            <a:pPr marL="609600" indent="-609600" algn="just"/>
            <a:endParaRPr lang="en-GB" sz="1800" dirty="0" smtClean="0">
              <a:latin typeface="Arial" charset="0"/>
            </a:endParaRPr>
          </a:p>
          <a:p>
            <a:pPr marL="609600" indent="-609600" algn="just"/>
            <a:r>
              <a:rPr lang="en-GB" sz="1800" dirty="0" err="1" smtClean="0">
                <a:latin typeface="Arial" charset="0"/>
              </a:rPr>
              <a:t>наставља</a:t>
            </a:r>
            <a:r>
              <a:rPr lang="en-GB" sz="1800" dirty="0" smtClean="0">
                <a:latin typeface="Arial" charset="0"/>
              </a:rPr>
              <a:t> </a:t>
            </a:r>
            <a:r>
              <a:rPr lang="en-GB" sz="1800" dirty="0" err="1" smtClean="0">
                <a:latin typeface="Arial" charset="0"/>
              </a:rPr>
              <a:t>стечајни</a:t>
            </a:r>
            <a:r>
              <a:rPr lang="en-GB" sz="1800" dirty="0" smtClean="0">
                <a:latin typeface="Arial" charset="0"/>
              </a:rPr>
              <a:t> </a:t>
            </a:r>
            <a:r>
              <a:rPr lang="en-GB" sz="1800" dirty="0" err="1" smtClean="0">
                <a:latin typeface="Arial" charset="0"/>
              </a:rPr>
              <a:t>поступак</a:t>
            </a:r>
            <a:r>
              <a:rPr lang="en-GB" sz="1800" dirty="0" smtClean="0">
                <a:latin typeface="Arial" charset="0"/>
              </a:rPr>
              <a:t> </a:t>
            </a:r>
            <a:r>
              <a:rPr lang="en-GB" sz="1800" dirty="0" err="1" smtClean="0">
                <a:latin typeface="Arial" charset="0"/>
              </a:rPr>
              <a:t>над</a:t>
            </a:r>
            <a:r>
              <a:rPr lang="en-GB" sz="1800" dirty="0" smtClean="0">
                <a:latin typeface="Arial" charset="0"/>
              </a:rPr>
              <a:t> </a:t>
            </a:r>
            <a:r>
              <a:rPr lang="en-GB" sz="1800" dirty="0" err="1" smtClean="0">
                <a:latin typeface="Arial" charset="0"/>
              </a:rPr>
              <a:t>стечајном</a:t>
            </a:r>
            <a:r>
              <a:rPr lang="en-GB" sz="1800" dirty="0" smtClean="0">
                <a:latin typeface="Arial" charset="0"/>
              </a:rPr>
              <a:t> </a:t>
            </a:r>
            <a:r>
              <a:rPr lang="en-GB" sz="1800" dirty="0" err="1" smtClean="0">
                <a:latin typeface="Arial" charset="0"/>
              </a:rPr>
              <a:t>масом</a:t>
            </a:r>
            <a:r>
              <a:rPr lang="en-GB" sz="1800" dirty="0" smtClean="0">
                <a:latin typeface="Arial" charset="0"/>
              </a:rPr>
              <a:t>,</a:t>
            </a:r>
            <a:endParaRPr lang="en-US" sz="1800" dirty="0" smtClean="0">
              <a:latin typeface="Arial" charset="0"/>
            </a:endParaRPr>
          </a:p>
          <a:p>
            <a:pPr marL="609600" indent="-609600" algn="just"/>
            <a:endParaRPr lang="en-US" sz="1800" dirty="0" smtClean="0">
              <a:latin typeface="Arial" charset="0"/>
            </a:endParaRPr>
          </a:p>
          <a:p>
            <a:pPr marL="609600" indent="-609600" algn="just"/>
            <a:r>
              <a:rPr lang="en-US" sz="1800" dirty="0" err="1" smtClean="0">
                <a:latin typeface="Arial" charset="0"/>
              </a:rPr>
              <a:t>налаже</a:t>
            </a:r>
            <a:r>
              <a:rPr lang="en-US" sz="1800" dirty="0" smtClean="0">
                <a:latin typeface="Arial" charset="0"/>
              </a:rPr>
              <a:t> </a:t>
            </a:r>
            <a:r>
              <a:rPr lang="en-US" sz="1800" dirty="0" err="1" smtClean="0">
                <a:latin typeface="Arial" charset="0"/>
              </a:rPr>
              <a:t>брисање</a:t>
            </a:r>
            <a:r>
              <a:rPr lang="en-US" sz="1800" dirty="0" smtClean="0">
                <a:latin typeface="Arial" charset="0"/>
              </a:rPr>
              <a:t> </a:t>
            </a:r>
            <a:r>
              <a:rPr lang="en-US" sz="1800" dirty="0" err="1" smtClean="0">
                <a:latin typeface="Arial" charset="0"/>
              </a:rPr>
              <a:t>терета</a:t>
            </a:r>
            <a:r>
              <a:rPr lang="en-US" sz="1800" dirty="0" smtClean="0">
                <a:latin typeface="Arial" charset="0"/>
              </a:rPr>
              <a:t> </a:t>
            </a:r>
            <a:r>
              <a:rPr lang="en-US" sz="1800" dirty="0" err="1" smtClean="0">
                <a:latin typeface="Arial" charset="0"/>
              </a:rPr>
              <a:t>на</a:t>
            </a:r>
            <a:r>
              <a:rPr lang="en-US" sz="1800" dirty="0" smtClean="0">
                <a:latin typeface="Arial" charset="0"/>
              </a:rPr>
              <a:t> </a:t>
            </a:r>
            <a:r>
              <a:rPr lang="en-US" sz="1800" dirty="0" err="1" smtClean="0">
                <a:latin typeface="Arial" charset="0"/>
              </a:rPr>
              <a:t>имовини</a:t>
            </a:r>
            <a:r>
              <a:rPr lang="en-US" sz="1800" dirty="0" smtClean="0">
                <a:latin typeface="Arial" charset="0"/>
              </a:rPr>
              <a:t> </a:t>
            </a:r>
            <a:r>
              <a:rPr lang="en-US" sz="1800" dirty="0" err="1" smtClean="0">
                <a:latin typeface="Arial" charset="0"/>
              </a:rPr>
              <a:t>која</a:t>
            </a:r>
            <a:r>
              <a:rPr lang="en-US" sz="1800" dirty="0" smtClean="0">
                <a:latin typeface="Arial" charset="0"/>
              </a:rPr>
              <a:t> </a:t>
            </a:r>
            <a:r>
              <a:rPr lang="en-US" sz="1800" dirty="0" err="1" smtClean="0">
                <a:latin typeface="Arial" charset="0"/>
              </a:rPr>
              <a:t>је</a:t>
            </a:r>
            <a:r>
              <a:rPr lang="en-US" sz="1800" dirty="0" smtClean="0">
                <a:latin typeface="Arial" charset="0"/>
              </a:rPr>
              <a:t> </a:t>
            </a:r>
            <a:r>
              <a:rPr lang="en-US" sz="1800" dirty="0" err="1" smtClean="0">
                <a:latin typeface="Arial" charset="0"/>
              </a:rPr>
              <a:t>била</a:t>
            </a:r>
            <a:r>
              <a:rPr lang="en-US" sz="1800" dirty="0" smtClean="0">
                <a:latin typeface="Arial" charset="0"/>
              </a:rPr>
              <a:t> </a:t>
            </a:r>
            <a:r>
              <a:rPr lang="en-US" sz="1800" dirty="0" err="1" smtClean="0">
                <a:latin typeface="Arial" charset="0"/>
              </a:rPr>
              <a:t>предмет</a:t>
            </a:r>
            <a:r>
              <a:rPr lang="en-US" sz="1800" dirty="0" smtClean="0">
                <a:latin typeface="Arial" charset="0"/>
              </a:rPr>
              <a:t> </a:t>
            </a:r>
            <a:r>
              <a:rPr lang="en-US" sz="1800" dirty="0" err="1" smtClean="0">
                <a:latin typeface="Arial" charset="0"/>
              </a:rPr>
              <a:t>процене</a:t>
            </a:r>
            <a:r>
              <a:rPr lang="en-US" sz="1800" dirty="0" smtClean="0">
                <a:latin typeface="Arial" charset="0"/>
              </a:rPr>
              <a:t> </a:t>
            </a:r>
            <a:r>
              <a:rPr lang="en-US" sz="1800" dirty="0" err="1" smtClean="0">
                <a:latin typeface="Arial" charset="0"/>
              </a:rPr>
              <a:t>приликом</a:t>
            </a:r>
            <a:r>
              <a:rPr lang="en-US" sz="1800" dirty="0" smtClean="0">
                <a:latin typeface="Arial" charset="0"/>
              </a:rPr>
              <a:t> </a:t>
            </a:r>
            <a:r>
              <a:rPr lang="en-US" sz="1800" dirty="0" err="1" smtClean="0">
                <a:latin typeface="Arial" charset="0"/>
              </a:rPr>
              <a:t>процене</a:t>
            </a:r>
            <a:r>
              <a:rPr lang="en-US" sz="1800" dirty="0" smtClean="0">
                <a:latin typeface="Arial" charset="0"/>
              </a:rPr>
              <a:t> </a:t>
            </a:r>
            <a:r>
              <a:rPr lang="en-US" sz="1800" dirty="0" err="1" smtClean="0">
                <a:latin typeface="Arial" charset="0"/>
              </a:rPr>
              <a:t>стечајног</a:t>
            </a:r>
            <a:r>
              <a:rPr lang="en-US" sz="1800" dirty="0" smtClean="0">
                <a:latin typeface="Arial" charset="0"/>
              </a:rPr>
              <a:t> </a:t>
            </a:r>
            <a:r>
              <a:rPr lang="en-US" sz="1800" dirty="0" err="1" smtClean="0">
                <a:latin typeface="Arial" charset="0"/>
              </a:rPr>
              <a:t>дужника</a:t>
            </a:r>
            <a:r>
              <a:rPr lang="en-US" sz="1800" dirty="0" smtClean="0">
                <a:latin typeface="Arial" charset="0"/>
              </a:rPr>
              <a:t> </a:t>
            </a:r>
            <a:r>
              <a:rPr lang="en-US" sz="1800" dirty="0" err="1" smtClean="0">
                <a:latin typeface="Arial" charset="0"/>
              </a:rPr>
              <a:t>као</a:t>
            </a:r>
            <a:r>
              <a:rPr lang="en-US" sz="1800" dirty="0" smtClean="0">
                <a:latin typeface="Arial" charset="0"/>
              </a:rPr>
              <a:t> </a:t>
            </a:r>
            <a:r>
              <a:rPr lang="en-US" sz="1800" dirty="0" err="1" smtClean="0">
                <a:latin typeface="Arial" charset="0"/>
              </a:rPr>
              <a:t>правног</a:t>
            </a:r>
            <a:r>
              <a:rPr lang="en-US" sz="1800" dirty="0" smtClean="0">
                <a:latin typeface="Arial" charset="0"/>
              </a:rPr>
              <a:t> </a:t>
            </a:r>
            <a:r>
              <a:rPr lang="en-US" sz="1800" dirty="0" err="1" smtClean="0">
                <a:latin typeface="Arial" charset="0"/>
              </a:rPr>
              <a:t>лица</a:t>
            </a:r>
            <a:r>
              <a:rPr lang="en-US"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bwMode="auto">
          <a:xfrm>
            <a:off x="468313" y="2636838"/>
            <a:ext cx="8229600" cy="2232025"/>
          </a:xfrm>
          <a:prstGeom prst="rect">
            <a:avLst/>
          </a:prstGeom>
          <a:noFill/>
          <a:ln>
            <a:miter lim="800000"/>
            <a:headEnd/>
            <a:tailEnd/>
          </a:ln>
        </p:spPr>
        <p:txBody>
          <a:bodyPr/>
          <a:lstStyle/>
          <a:p>
            <a:pPr algn="just">
              <a:buFont typeface="Arial" charset="0"/>
              <a:buNone/>
            </a:pPr>
            <a:r>
              <a:rPr lang="en-US" smtClean="0"/>
              <a:t>	</a:t>
            </a:r>
            <a:r>
              <a:rPr lang="en-US" sz="2000" smtClean="0">
                <a:latin typeface="Arial" charset="0"/>
              </a:rPr>
              <a:t>Стечајну масу чине новчана средства остварена продајом и имовина која није била предмет процене приликом процене стечајног дужника као правног лица, што је и обавезна констатација у уговору о продаји стечајног дужника као правног лица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body" idx="4294967295"/>
          </p:nvPr>
        </p:nvSpPr>
        <p:spPr bwMode="auto">
          <a:xfrm>
            <a:off x="539750" y="3213100"/>
            <a:ext cx="8229600" cy="460375"/>
          </a:xfrm>
          <a:prstGeom prst="rect">
            <a:avLst/>
          </a:prstGeom>
          <a:noFill/>
          <a:ln>
            <a:miter lim="800000"/>
            <a:headEnd/>
            <a:tailEnd/>
          </a:ln>
        </p:spPr>
        <p:txBody>
          <a:bodyPr/>
          <a:lstStyle/>
          <a:p>
            <a:pPr algn="ctr">
              <a:buFont typeface="Arial" charset="0"/>
              <a:buNone/>
            </a:pPr>
            <a:r>
              <a:rPr lang="en-US" sz="2000" smtClean="0">
                <a:latin typeface="Arial" charset="0"/>
              </a:rPr>
              <a:t>	Стечајна маса се региструје у регистру стечајних маса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1465</TotalTime>
  <Words>110</Words>
  <Application>Microsoft Office PowerPoint</Application>
  <PresentationFormat>On-screen Show (4:3)</PresentationFormat>
  <Paragraphs>66</Paragraphs>
  <Slides>16</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16</vt:i4>
      </vt:variant>
    </vt:vector>
  </HeadingPairs>
  <TitlesOfParts>
    <vt:vector size="23" baseType="lpstr">
      <vt:lpstr>Arial</vt:lpstr>
      <vt:lpstr>Calibri</vt:lpstr>
      <vt:lpstr>Calibri Light</vt:lpstr>
      <vt:lpstr>Office Theme</vt:lpstr>
      <vt:lpstr>Custom Design</vt:lpstr>
      <vt:lpstr>2_Office Theme</vt:lpstr>
      <vt:lpstr>1_Office Theme</vt:lpstr>
      <vt:lpstr>PowerPoint Presentation</vt:lpstr>
      <vt:lpstr>PowerPoint Presentation</vt:lpstr>
      <vt:lpstr>PowerPoint Presentation</vt:lpstr>
      <vt:lpstr>Продаја стечајног дужника као правног лица  Члан 135 Закона о стечају </vt:lpstr>
      <vt:lpstr>Последице продаје стечајног дужника као правног лица  Члан 136</vt:lpstr>
      <vt:lpstr>Право приоритета разлучног, односно заложног повериоца  Члан 136а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Jasminka Obucina</cp:lastModifiedBy>
  <cp:revision>89</cp:revision>
  <cp:lastPrinted>2017-11-03T10:02:26Z</cp:lastPrinted>
  <dcterms:created xsi:type="dcterms:W3CDTF">2015-09-21T07:03:01Z</dcterms:created>
  <dcterms:modified xsi:type="dcterms:W3CDTF">2018-10-24T07:39:59Z</dcterms:modified>
</cp:coreProperties>
</file>