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25"/>
  </p:notesMasterIdLst>
  <p:sldIdLst>
    <p:sldId id="272" r:id="rId5"/>
    <p:sldId id="302" r:id="rId6"/>
    <p:sldId id="300" r:id="rId7"/>
    <p:sldId id="301" r:id="rId8"/>
    <p:sldId id="304" r:id="rId9"/>
    <p:sldId id="305" r:id="rId10"/>
    <p:sldId id="303" r:id="rId11"/>
    <p:sldId id="306" r:id="rId12"/>
    <p:sldId id="308" r:id="rId13"/>
    <p:sldId id="309" r:id="rId14"/>
    <p:sldId id="310" r:id="rId15"/>
    <p:sldId id="311" r:id="rId16"/>
    <p:sldId id="312" r:id="rId17"/>
    <p:sldId id="313" r:id="rId18"/>
    <p:sldId id="314" r:id="rId19"/>
    <p:sldId id="315" r:id="rId20"/>
    <p:sldId id="316" r:id="rId21"/>
    <p:sldId id="317" r:id="rId22"/>
    <p:sldId id="318" r:id="rId23"/>
    <p:sldId id="320" r:id="rId24"/>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guide id="3" orient="horz" pos="3127">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987" autoAdjust="0"/>
    <p:restoredTop sz="94660"/>
  </p:normalViewPr>
  <p:slideViewPr>
    <p:cSldViewPr>
      <p:cViewPr varScale="1">
        <p:scale>
          <a:sx n="116" d="100"/>
          <a:sy n="116" d="100"/>
        </p:scale>
        <p:origin x="2178" y="8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51" cy="496174"/>
          </a:xfrm>
          <a:prstGeom prst="rect">
            <a:avLst/>
          </a:prstGeom>
        </p:spPr>
        <p:txBody>
          <a:bodyPr vert="horz" lIns="91720" tIns="45860" rIns="91720" bIns="45860"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49728" y="0"/>
            <a:ext cx="2946351" cy="496174"/>
          </a:xfrm>
          <a:prstGeom prst="rect">
            <a:avLst/>
          </a:prstGeom>
        </p:spPr>
        <p:txBody>
          <a:bodyPr vert="horz" lIns="91720" tIns="45860" rIns="91720" bIns="45860" rtlCol="0"/>
          <a:lstStyle>
            <a:lvl1pPr algn="r" eaLnBrk="1" hangingPunct="1">
              <a:defRPr sz="1200">
                <a:latin typeface="Arial" charset="0"/>
              </a:defRPr>
            </a:lvl1pPr>
          </a:lstStyle>
          <a:p>
            <a:pPr>
              <a:defRPr/>
            </a:pPr>
            <a:fld id="{250AC5B1-2FDD-488B-AC14-D9F28D1B05E1}" type="datetimeFigureOut">
              <a:rPr lang="x-none"/>
              <a:pPr>
                <a:defRPr/>
              </a:pPr>
              <a:t>9/17/2020</a:t>
            </a:fld>
            <a:endParaRPr lang="x-none"/>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20" tIns="45860" rIns="91720" bIns="45860" rtlCol="0" anchor="ctr"/>
          <a:lstStyle/>
          <a:p>
            <a:pPr lvl="0"/>
            <a:endParaRPr lang="x-none" noProof="0"/>
          </a:p>
        </p:txBody>
      </p:sp>
      <p:sp>
        <p:nvSpPr>
          <p:cNvPr id="5" name="Notes Placeholder 4"/>
          <p:cNvSpPr>
            <a:spLocks noGrp="1"/>
          </p:cNvSpPr>
          <p:nvPr>
            <p:ph type="body" sz="quarter" idx="3"/>
          </p:nvPr>
        </p:nvSpPr>
        <p:spPr>
          <a:xfrm>
            <a:off x="679929" y="4716027"/>
            <a:ext cx="5437821" cy="4467146"/>
          </a:xfrm>
          <a:prstGeom prst="rect">
            <a:avLst/>
          </a:prstGeom>
        </p:spPr>
        <p:txBody>
          <a:bodyPr vert="horz" lIns="91720" tIns="45860" rIns="91720" bIns="4586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30468"/>
            <a:ext cx="2946351" cy="496172"/>
          </a:xfrm>
          <a:prstGeom prst="rect">
            <a:avLst/>
          </a:prstGeom>
        </p:spPr>
        <p:txBody>
          <a:bodyPr vert="horz" lIns="91720" tIns="45860" rIns="91720" bIns="45860"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49728" y="9430468"/>
            <a:ext cx="2946351" cy="496172"/>
          </a:xfrm>
          <a:prstGeom prst="rect">
            <a:avLst/>
          </a:prstGeom>
        </p:spPr>
        <p:txBody>
          <a:bodyPr vert="horz" lIns="91720" tIns="45860" rIns="91720" bIns="45860"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9/17/2020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9/17/2020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9/17/2020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9/17/2020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9/17/2020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9/17/2020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9/17/2020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9/17/2020</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9/17/2020</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9/17/2020</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9/17/2020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9/17/2020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9/17/2020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9/17/2020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9/17/2020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9/17/2020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9/17/2020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9/17/2020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9/17/2020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9/17/2020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9/17/2020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9/17/2020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9/17/2020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9/17/2020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9/17/2020</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9/17/2020</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9/17/2020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9/17/2020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9/17/2020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9/17/2020</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9/17/2020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9/17/2020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229763"/>
            <a:ext cx="2279758" cy="104814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xmlns=""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77" name="Title 1"/>
          <p:cNvSpPr txBox="1">
            <a:spLocks/>
          </p:cNvSpPr>
          <p:nvPr/>
        </p:nvSpPr>
        <p:spPr>
          <a:xfrm>
            <a:off x="-108520" y="2598143"/>
            <a:ext cx="9144000" cy="3205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2000" dirty="0" smtClean="0"/>
              <a:t>ПОРЕСКИ АСПЕКТИ СТЕЧАЈА</a:t>
            </a:r>
            <a:endParaRPr lang="en-US" sz="2000" dirty="0"/>
          </a:p>
        </p:txBody>
      </p:sp>
      <p:sp>
        <p:nvSpPr>
          <p:cNvPr id="78" name="TextBox 77"/>
          <p:cNvSpPr txBox="1"/>
          <p:nvPr/>
        </p:nvSpPr>
        <p:spPr>
          <a:xfrm>
            <a:off x="1331640" y="3551027"/>
            <a:ext cx="3240360" cy="523220"/>
          </a:xfrm>
          <a:prstGeom prst="rect">
            <a:avLst/>
          </a:prstGeom>
          <a:noFill/>
        </p:spPr>
        <p:txBody>
          <a:bodyPr wrap="square" rtlCol="0">
            <a:spAutoFit/>
          </a:bodyPr>
          <a:lstStyle/>
          <a:p>
            <a:r>
              <a:rPr lang="sr-Cyrl-RS" sz="1400" b="1" dirty="0" smtClean="0">
                <a:latin typeface="+mn-lt"/>
              </a:rPr>
              <a:t>Душанка Вучинић</a:t>
            </a:r>
          </a:p>
          <a:p>
            <a:r>
              <a:rPr lang="sr-Cyrl-RS" sz="1400" dirty="0">
                <a:latin typeface="+mn-lt"/>
              </a:rPr>
              <a:t>Књиговођа и порески саветник у стечају</a:t>
            </a:r>
            <a:endParaRPr lang="en-US" sz="1400" dirty="0">
              <a:latin typeface="+mn-lt"/>
            </a:endParaRPr>
          </a:p>
        </p:txBody>
      </p:sp>
      <p:sp>
        <p:nvSpPr>
          <p:cNvPr id="79" name="TextBox 78"/>
          <p:cNvSpPr txBox="1"/>
          <p:nvPr/>
        </p:nvSpPr>
        <p:spPr>
          <a:xfrm>
            <a:off x="5436096" y="3551027"/>
            <a:ext cx="1723389" cy="523220"/>
          </a:xfrm>
          <a:prstGeom prst="rect">
            <a:avLst/>
          </a:prstGeom>
          <a:noFill/>
        </p:spPr>
        <p:txBody>
          <a:bodyPr wrap="square" rtlCol="0">
            <a:spAutoFit/>
          </a:bodyPr>
          <a:lstStyle/>
          <a:p>
            <a:r>
              <a:rPr lang="sr-Cyrl-RS" sz="1400" b="1" dirty="0" smtClean="0">
                <a:latin typeface="+mn-lt"/>
              </a:rPr>
              <a:t>Ђорђе Јокић</a:t>
            </a:r>
          </a:p>
          <a:p>
            <a:r>
              <a:rPr lang="sr-Cyrl-RS" sz="1400" dirty="0">
                <a:latin typeface="+mn-lt"/>
              </a:rPr>
              <a:t>Стечајни управник</a:t>
            </a:r>
            <a:endParaRPr lang="en-US" sz="1400" dirty="0">
              <a:latin typeface="+mn-lt"/>
            </a:endParaRPr>
          </a:p>
        </p:txBody>
      </p:sp>
      <p:sp>
        <p:nvSpPr>
          <p:cNvPr id="8" name="TextBox 7"/>
          <p:cNvSpPr txBox="1"/>
          <p:nvPr/>
        </p:nvSpPr>
        <p:spPr>
          <a:xfrm>
            <a:off x="3659397" y="4682719"/>
            <a:ext cx="2232756" cy="276999"/>
          </a:xfrm>
          <a:prstGeom prst="rect">
            <a:avLst/>
          </a:prstGeom>
          <a:noFill/>
        </p:spPr>
        <p:txBody>
          <a:bodyPr wrap="square" rtlCol="0">
            <a:spAutoFit/>
          </a:bodyPr>
          <a:lstStyle/>
          <a:p>
            <a:r>
              <a:rPr lang="sr-Cyrl-CS" sz="1200" dirty="0"/>
              <a:t>септембар 2020.године</a:t>
            </a:r>
            <a:endParaRPr lang="sr-Latn-RS" sz="12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1400" b="1" dirty="0" smtClean="0"/>
              <a:t>ПОРЕЗ НА ДОБИТ - ИЗМЕНЕ И ДОПУНЕ</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4708981"/>
          </a:xfrm>
          <a:prstGeom prst="rect">
            <a:avLst/>
          </a:prstGeom>
        </p:spPr>
        <p:txBody>
          <a:bodyPr wrap="square">
            <a:spAutoFit/>
          </a:bodyPr>
          <a:lstStyle/>
          <a:p>
            <a:r>
              <a:rPr lang="sr-Cyrl-RS" sz="1000" b="1" dirty="0" smtClean="0"/>
              <a:t>Законом о и</a:t>
            </a:r>
            <a:r>
              <a:rPr lang="en-US" sz="1000" b="1" dirty="0" err="1" smtClean="0"/>
              <a:t>зменама</a:t>
            </a:r>
            <a:r>
              <a:rPr lang="en-US" sz="1000" b="1" dirty="0" smtClean="0"/>
              <a:t> </a:t>
            </a:r>
            <a:r>
              <a:rPr lang="en-US" sz="1000" b="1" dirty="0"/>
              <a:t>и </a:t>
            </a:r>
            <a:r>
              <a:rPr lang="en-US" sz="1000" b="1" dirty="0" err="1"/>
              <a:t>допунама</a:t>
            </a:r>
            <a:r>
              <a:rPr lang="en-US" sz="1000" b="1" dirty="0"/>
              <a:t> </a:t>
            </a:r>
            <a:r>
              <a:rPr lang="en-US" sz="1000" b="1" dirty="0" err="1"/>
              <a:t>Закона</a:t>
            </a:r>
            <a:r>
              <a:rPr lang="en-US" sz="1000" b="1" dirty="0"/>
              <a:t> о </a:t>
            </a:r>
            <a:r>
              <a:rPr lang="en-US" sz="1000" b="1" dirty="0" err="1"/>
              <a:t>порезу</a:t>
            </a:r>
            <a:r>
              <a:rPr lang="en-US" sz="1000" b="1" dirty="0"/>
              <a:t> </a:t>
            </a:r>
            <a:r>
              <a:rPr lang="en-US" sz="1000" b="1" dirty="0" err="1"/>
              <a:t>на</a:t>
            </a:r>
            <a:r>
              <a:rPr lang="en-US" sz="1000" b="1" dirty="0"/>
              <a:t> </a:t>
            </a:r>
            <a:r>
              <a:rPr lang="en-US" sz="1000" b="1" dirty="0" err="1"/>
              <a:t>добит</a:t>
            </a:r>
            <a:r>
              <a:rPr lang="en-US" sz="1000" b="1" dirty="0"/>
              <a:t> </a:t>
            </a:r>
            <a:r>
              <a:rPr lang="en-US" sz="1000" b="1" dirty="0" err="1" smtClean="0"/>
              <a:t>правних</a:t>
            </a:r>
            <a:r>
              <a:rPr lang="en-US" sz="1000" b="1" dirty="0" smtClean="0"/>
              <a:t> </a:t>
            </a:r>
            <a:r>
              <a:rPr lang="en-US" sz="1000" b="1" dirty="0" err="1"/>
              <a:t>лица</a:t>
            </a:r>
            <a:r>
              <a:rPr lang="sr-Cyrl-RS" sz="1000" b="1" dirty="0"/>
              <a:t> од </a:t>
            </a:r>
            <a:r>
              <a:rPr lang="en-US" sz="1000" b="1" dirty="0" smtClean="0"/>
              <a:t>30.</a:t>
            </a:r>
            <a:r>
              <a:rPr lang="sr-Cyrl-RS" sz="1000" b="1" dirty="0" smtClean="0"/>
              <a:t> </a:t>
            </a:r>
            <a:r>
              <a:rPr lang="en-US" sz="1000" b="1" dirty="0" err="1" smtClean="0"/>
              <a:t>децембра</a:t>
            </a:r>
            <a:r>
              <a:rPr lang="en-US" sz="1000" b="1" dirty="0" smtClean="0"/>
              <a:t> 2015.године</a:t>
            </a:r>
            <a:r>
              <a:rPr lang="sr-Cyrl-RS" sz="1000" dirty="0" smtClean="0"/>
              <a:t> који се примењује од 01. јануара 2016.године,</a:t>
            </a:r>
            <a:r>
              <a:rPr lang="en-GB" sz="1000" dirty="0" smtClean="0"/>
              <a:t> </a:t>
            </a:r>
            <a:r>
              <a:rPr lang="sr-Cyrl-RS" sz="1000" b="1" dirty="0" smtClean="0"/>
              <a:t>Законом о и</a:t>
            </a:r>
            <a:r>
              <a:rPr lang="en-US" sz="1000" b="1" dirty="0" err="1" smtClean="0"/>
              <a:t>зменама</a:t>
            </a:r>
            <a:r>
              <a:rPr lang="en-US" sz="1000" b="1" dirty="0" smtClean="0"/>
              <a:t> и </a:t>
            </a:r>
            <a:r>
              <a:rPr lang="en-US" sz="1000" b="1" dirty="0" err="1" smtClean="0"/>
              <a:t>допунама</a:t>
            </a:r>
            <a:r>
              <a:rPr lang="en-US" sz="1000" b="1" dirty="0" smtClean="0"/>
              <a:t> </a:t>
            </a:r>
            <a:r>
              <a:rPr lang="en-US" sz="1000" b="1" dirty="0" err="1" smtClean="0"/>
              <a:t>Закона</a:t>
            </a:r>
            <a:r>
              <a:rPr lang="en-US" sz="1000" b="1" dirty="0" smtClean="0"/>
              <a:t> о </a:t>
            </a:r>
            <a:r>
              <a:rPr lang="en-US" sz="1000" b="1" dirty="0" err="1" smtClean="0"/>
              <a:t>порезу</a:t>
            </a:r>
            <a:r>
              <a:rPr lang="en-US" sz="1000" b="1" dirty="0" smtClean="0"/>
              <a:t> </a:t>
            </a:r>
            <a:r>
              <a:rPr lang="en-US" sz="1000" b="1" dirty="0" err="1" smtClean="0"/>
              <a:t>на</a:t>
            </a:r>
            <a:r>
              <a:rPr lang="en-US" sz="1000" b="1" dirty="0" smtClean="0"/>
              <a:t> </a:t>
            </a:r>
            <a:r>
              <a:rPr lang="en-US" sz="1000" b="1" dirty="0" err="1" smtClean="0"/>
              <a:t>добит</a:t>
            </a:r>
            <a:r>
              <a:rPr lang="en-US" sz="1000" b="1" dirty="0" smtClean="0"/>
              <a:t> </a:t>
            </a:r>
            <a:r>
              <a:rPr lang="en-US" sz="1000" b="1" dirty="0" err="1" smtClean="0"/>
              <a:t>правних</a:t>
            </a:r>
            <a:r>
              <a:rPr lang="en-US" sz="1000" b="1" dirty="0" smtClean="0"/>
              <a:t> </a:t>
            </a:r>
            <a:r>
              <a:rPr lang="en-US" sz="1000" b="1" dirty="0" err="1" smtClean="0"/>
              <a:t>лица</a:t>
            </a:r>
            <a:r>
              <a:rPr lang="sr-Cyrl-RS" sz="1000" b="1" dirty="0" smtClean="0"/>
              <a:t> од 17</a:t>
            </a:r>
            <a:r>
              <a:rPr lang="en-US" sz="1000" b="1" dirty="0" smtClean="0"/>
              <a:t>.</a:t>
            </a:r>
            <a:r>
              <a:rPr lang="sr-Cyrl-RS" sz="1000" b="1" dirty="0" smtClean="0"/>
              <a:t> </a:t>
            </a:r>
            <a:r>
              <a:rPr lang="en-US" sz="1000" b="1" dirty="0" err="1"/>
              <a:t>децембра</a:t>
            </a:r>
            <a:r>
              <a:rPr lang="en-US" sz="1000" b="1" dirty="0"/>
              <a:t> </a:t>
            </a:r>
            <a:r>
              <a:rPr lang="en-US" sz="1000" b="1" dirty="0" smtClean="0"/>
              <a:t>201</a:t>
            </a:r>
            <a:r>
              <a:rPr lang="sr-Cyrl-RS" sz="1000" b="1" dirty="0" smtClean="0"/>
              <a:t>7</a:t>
            </a:r>
            <a:r>
              <a:rPr lang="en-US" sz="1000" b="1" dirty="0" smtClean="0"/>
              <a:t>.</a:t>
            </a:r>
            <a:r>
              <a:rPr lang="en-US" sz="1000" b="1" dirty="0" err="1" smtClean="0"/>
              <a:t>године</a:t>
            </a:r>
            <a:r>
              <a:rPr lang="sr-Cyrl-RS" sz="1000" dirty="0" smtClean="0"/>
              <a:t> </a:t>
            </a:r>
            <a:r>
              <a:rPr lang="sr-Cyrl-RS" sz="1000" dirty="0"/>
              <a:t>који се примењује од 01. јануара </a:t>
            </a:r>
            <a:r>
              <a:rPr lang="sr-Cyrl-RS" sz="1000" dirty="0" smtClean="0"/>
              <a:t>2018.године извршене </a:t>
            </a:r>
            <a:r>
              <a:rPr lang="sr-Cyrl-RS" sz="1000" dirty="0"/>
              <a:t>су измене појединих одредби</a:t>
            </a:r>
            <a:r>
              <a:rPr lang="sr-Latn-RS" sz="1000" dirty="0"/>
              <a:t> </a:t>
            </a:r>
            <a:r>
              <a:rPr lang="sr-Latn-RS" sz="1000" dirty="0" smtClean="0"/>
              <a:t>Закона</a:t>
            </a:r>
            <a:r>
              <a:rPr lang="sr-Cyrl-RS" sz="1000" dirty="0" smtClean="0"/>
              <a:t> тако да члан 34</a:t>
            </a:r>
            <a:r>
              <a:rPr lang="sr-Latn-RS" sz="1000" dirty="0" smtClean="0"/>
              <a:t>.</a:t>
            </a:r>
            <a:r>
              <a:rPr lang="sr-Cyrl-RS" sz="1000" smtClean="0"/>
              <a:t> Закона гласи</a:t>
            </a:r>
            <a:r>
              <a:rPr lang="sr-Cyrl-RS" sz="1000" dirty="0" smtClean="0"/>
              <a:t>:</a:t>
            </a:r>
            <a:endParaRPr lang="en-US" sz="1000" dirty="0"/>
          </a:p>
          <a:p>
            <a:r>
              <a:rPr lang="sr-Cyrl-RS" sz="1000" dirty="0"/>
              <a:t> </a:t>
            </a:r>
            <a:r>
              <a:rPr lang="sr-Cyrl-RS" sz="1000" dirty="0" smtClean="0"/>
              <a:t>“</a:t>
            </a:r>
            <a:r>
              <a:rPr lang="ru-RU" sz="1000" dirty="0" smtClean="0"/>
              <a:t>Добит </a:t>
            </a:r>
            <a:r>
              <a:rPr lang="ru-RU" sz="1000" dirty="0"/>
              <a:t>обвезника у поступку ликвидације, у поступку стечаја од дана доношења решења о отварању стечајног поступка до дана почетка примене плана реорганизације или правоснажног решења о настављању стечајног поступка банкротством, као и у поступку реорганизације, опорезује се у складу са овим законом.</a:t>
            </a:r>
          </a:p>
          <a:p>
            <a:r>
              <a:rPr lang="ru-RU" sz="1000" dirty="0"/>
              <a:t>Обвезник из става 1. овог члана подноси пореску пријаву и порески биланс у року од 60 дана од дана:</a:t>
            </a:r>
          </a:p>
          <a:p>
            <a:r>
              <a:rPr lang="ru-RU" sz="1000" dirty="0"/>
              <a:t>1) покретања поступка ликвидације са стањем на дан који претходи дану покретања поступка ликвидације;</a:t>
            </a:r>
          </a:p>
          <a:p>
            <a:r>
              <a:rPr lang="ru-RU" sz="1000" dirty="0"/>
              <a:t>2) окончања, односно обуставе поступка ликвидације са стањем на дан окончања, односно обуставе поступка ликвидације;</a:t>
            </a:r>
          </a:p>
          <a:p>
            <a:r>
              <a:rPr lang="ru-RU" sz="1000" dirty="0"/>
              <a:t>3) отварања поступка стечаја са стањем на дан који претходи дану отварања поступка стечаја;</a:t>
            </a:r>
          </a:p>
          <a:p>
            <a:r>
              <a:rPr lang="ru-RU" sz="1000" dirty="0"/>
              <a:t>4) почетка примене плана реорганизације са стањем на дан који претходи дану почетка примене плана реорганизације.</a:t>
            </a:r>
          </a:p>
          <a:p>
            <a:r>
              <a:rPr lang="ru-RU" sz="1000" dirty="0"/>
              <a:t>Уколико се поступак ликвидације, односно поступак стечаја, односно реорганизација, наставе у наредној календарској години, обвезник из става 1. овог члана подноси и пореску пријаву и порески биланс са стањем на дан 31. децембра текуће године, у складу са чланом 63. ст. 3. и 4. овог закона</a:t>
            </a:r>
            <a:r>
              <a:rPr lang="ru-RU" sz="1000" u="sng" dirty="0"/>
              <a:t>.</a:t>
            </a:r>
          </a:p>
          <a:p>
            <a:r>
              <a:rPr lang="ru-RU" sz="1000" u="sng" dirty="0"/>
              <a:t>Добит обвезника у периоду од правоснажности решења о настављању стечајног поступка банкротством до правоснажности решења о закључењу стечајног поступка, односно до правоснажности решења о обустави стечајног поступка услед продаје стечајног дужника као правног лица (у даљем тексту: период стечаја) утврђује се као позитивна разлика вредности имовине обвезника са краја и са почетка периода стечаја, после намирења поверилаца. Вредност имовине обвезника са почетка периода стечаја је вредност имовине на дан који претходи дану отварања стечајног поступка коригована за промене настале до почетка периода стечаја у складу са прописима који уређују стечај.</a:t>
            </a:r>
          </a:p>
          <a:p>
            <a:r>
              <a:rPr lang="ru-RU" sz="1000" dirty="0"/>
              <a:t>Обвезник из става 4. овог члана подноси пореску пријаву и порески биланс у року од десет дана од дана:</a:t>
            </a:r>
          </a:p>
          <a:p>
            <a:r>
              <a:rPr lang="ru-RU" sz="1000" dirty="0"/>
              <a:t>1) правоснажности решења о настављању стечајног поступка банкротством са стањем на дан правоснажности тог решења;</a:t>
            </a:r>
          </a:p>
          <a:p>
            <a:r>
              <a:rPr lang="ru-RU" sz="1000" dirty="0"/>
              <a:t>2) правоснажности решења о закључењу стечајног поступка банкротством, односно правоснажности решења о обустави стечајног поступка услед продаје стечајног дужника као правног лица, на дан правоснажности тог </a:t>
            </a:r>
            <a:r>
              <a:rPr lang="ru-RU" sz="1000" dirty="0" smtClean="0"/>
              <a:t>решења</a:t>
            </a:r>
            <a:r>
              <a:rPr lang="sr-Latn-RS" sz="1000" dirty="0" smtClean="0"/>
              <a:t>“</a:t>
            </a:r>
            <a:r>
              <a:rPr lang="ru-RU" sz="1000" dirty="0" smtClean="0"/>
              <a:t>.</a:t>
            </a:r>
            <a:r>
              <a:rPr lang="sr-Cyrl-RS" sz="1000" i="1" dirty="0"/>
              <a:t> </a:t>
            </a:r>
            <a:endParaRPr lang="en-US" sz="1000" dirty="0"/>
          </a:p>
          <a:p>
            <a:r>
              <a:rPr lang="sr-Cyrl-RS" sz="1000" dirty="0"/>
              <a:t>Сходно члану 38. став 2</a:t>
            </a:r>
            <a:r>
              <a:rPr lang="sr-Cyrl-RS" sz="1000" dirty="0" smtClean="0"/>
              <a:t>. и 7. </a:t>
            </a:r>
            <a:r>
              <a:rPr lang="sr-Cyrl-RS" sz="1000" dirty="0"/>
              <a:t>Закона, </a:t>
            </a:r>
            <a:r>
              <a:rPr lang="sr-Cyrl-CS" sz="1000" dirty="0"/>
              <a:t>порески период за који се пријава подноси </a:t>
            </a:r>
            <a:r>
              <a:rPr lang="sr-Cyrl-RS" sz="1000" dirty="0"/>
              <a:t>је </a:t>
            </a:r>
            <a:r>
              <a:rPr lang="en-US" sz="1000" dirty="0"/>
              <a:t> </a:t>
            </a:r>
            <a:r>
              <a:rPr lang="en-US" sz="1000" dirty="0" err="1"/>
              <a:t>период</a:t>
            </a:r>
            <a:r>
              <a:rPr lang="en-US" sz="1000" dirty="0"/>
              <a:t> </a:t>
            </a:r>
            <a:r>
              <a:rPr lang="en-US" sz="1000" dirty="0" err="1"/>
              <a:t>од</a:t>
            </a:r>
            <a:r>
              <a:rPr lang="en-US" sz="1000" dirty="0"/>
              <a:t> </a:t>
            </a:r>
            <a:r>
              <a:rPr lang="en-US" sz="1000" dirty="0" err="1"/>
              <a:t>правоснажности</a:t>
            </a:r>
            <a:r>
              <a:rPr lang="en-US" sz="1000" dirty="0"/>
              <a:t> </a:t>
            </a:r>
            <a:r>
              <a:rPr lang="en-US" sz="1000" dirty="0" err="1"/>
              <a:t>решења</a:t>
            </a:r>
            <a:r>
              <a:rPr lang="en-US" sz="1000" dirty="0"/>
              <a:t> о </a:t>
            </a:r>
            <a:r>
              <a:rPr lang="en-US" sz="1000" dirty="0" err="1"/>
              <a:t>настав</a:t>
            </a:r>
            <a:r>
              <a:rPr lang="sr-Cyrl-RS" sz="1000" dirty="0"/>
              <a:t>ку</a:t>
            </a:r>
            <a:r>
              <a:rPr lang="en-US" sz="1000" dirty="0"/>
              <a:t> </a:t>
            </a:r>
            <a:r>
              <a:rPr lang="en-US" sz="1000" dirty="0" err="1"/>
              <a:t>стечајног</a:t>
            </a:r>
            <a:r>
              <a:rPr lang="en-US" sz="1000" dirty="0"/>
              <a:t> </a:t>
            </a:r>
            <a:r>
              <a:rPr lang="en-US" sz="1000" dirty="0" err="1"/>
              <a:t>поступка</a:t>
            </a:r>
            <a:r>
              <a:rPr lang="en-US" sz="1000" dirty="0"/>
              <a:t> </a:t>
            </a:r>
            <a:r>
              <a:rPr lang="en-US" sz="1000" dirty="0" err="1"/>
              <a:t>банкротством</a:t>
            </a:r>
            <a:r>
              <a:rPr lang="en-US" sz="1000" dirty="0"/>
              <a:t> </a:t>
            </a:r>
            <a:r>
              <a:rPr lang="en-US" sz="1000" dirty="0" err="1"/>
              <a:t>до</a:t>
            </a:r>
            <a:r>
              <a:rPr lang="en-US" sz="1000" dirty="0"/>
              <a:t> </a:t>
            </a:r>
            <a:r>
              <a:rPr lang="en-US" sz="1000" dirty="0" err="1"/>
              <a:t>правоснажности</a:t>
            </a:r>
            <a:r>
              <a:rPr lang="en-US" sz="1000" dirty="0"/>
              <a:t> </a:t>
            </a:r>
            <a:r>
              <a:rPr lang="en-US" sz="1000" dirty="0" err="1"/>
              <a:t>решења</a:t>
            </a:r>
            <a:r>
              <a:rPr lang="en-US" sz="1000" dirty="0"/>
              <a:t> о </a:t>
            </a:r>
            <a:r>
              <a:rPr lang="en-US" sz="1000" dirty="0" err="1"/>
              <a:t>закључењу</a:t>
            </a:r>
            <a:r>
              <a:rPr lang="en-US" sz="1000" dirty="0"/>
              <a:t> </a:t>
            </a:r>
            <a:r>
              <a:rPr lang="en-US" sz="1000" dirty="0" err="1"/>
              <a:t>стечајног</a:t>
            </a:r>
            <a:r>
              <a:rPr lang="en-US" sz="1000" dirty="0"/>
              <a:t> </a:t>
            </a:r>
            <a:r>
              <a:rPr lang="en-US" sz="1000" dirty="0" err="1"/>
              <a:t>поступка</a:t>
            </a:r>
            <a:r>
              <a:rPr lang="sr-Cyrl-RS" sz="1000" dirty="0"/>
              <a:t>-</a:t>
            </a:r>
            <a:r>
              <a:rPr lang="en-US" sz="1000" dirty="0"/>
              <a:t> </a:t>
            </a:r>
            <a:r>
              <a:rPr lang="en-US" sz="1000" dirty="0" err="1"/>
              <a:t>период</a:t>
            </a:r>
            <a:r>
              <a:rPr lang="en-US" sz="1000" dirty="0"/>
              <a:t> </a:t>
            </a:r>
            <a:r>
              <a:rPr lang="en-US" sz="1000" dirty="0" err="1"/>
              <a:t>стечаја</a:t>
            </a:r>
            <a:r>
              <a:rPr lang="sr-Cyrl-RS" sz="1000" i="1" dirty="0"/>
              <a:t>. </a:t>
            </a:r>
            <a:endParaRPr lang="en-US" sz="1000" dirty="0"/>
          </a:p>
          <a:p>
            <a:endParaRPr lang="sr-Cyrl-CS" sz="1000" dirty="0" smtClean="0"/>
          </a:p>
          <a:p>
            <a:r>
              <a:rPr lang="sr-Cyrl-CS" sz="1000" dirty="0" smtClean="0"/>
              <a:t>На </a:t>
            </a:r>
            <a:r>
              <a:rPr lang="sr-Cyrl-CS" sz="1000" dirty="0"/>
              <a:t>основу изнетог можемо закључити да се </a:t>
            </a:r>
            <a:r>
              <a:rPr lang="sr-Cyrl-CS" sz="1000" b="1" dirty="0"/>
              <a:t>ретко може јавити позитивна разлика</a:t>
            </a:r>
            <a:r>
              <a:rPr lang="sr-Cyrl-CS" sz="1000" dirty="0" smtClean="0"/>
              <a:t> </a:t>
            </a:r>
            <a:r>
              <a:rPr lang="sr-Cyrl-CS" sz="1000" dirty="0"/>
              <a:t>која би представљала опорезиву добит, односно ситуација по којој би ликвидационе вредности на крају године односно на дан закључења стечајног поступка биле веће од књиговодствене вредности пре отварања стечајног поступка. У обзир се узима само имовина, а не нето имовина (не узимају се у обзир обавезе). Завршни биланс се саставља након намирења поверилаца стечајног дужника, скоро је немогућа ситуација да имовина после намирења поверилаца буде већа од имовине пре намирења тј.од имовине са почетка стечајног поступка.</a:t>
            </a:r>
            <a:endParaRPr lang="en-US" sz="1000" dirty="0"/>
          </a:p>
        </p:txBody>
      </p:sp>
    </p:spTree>
    <p:extLst>
      <p:ext uri="{BB962C8B-B14F-4D97-AF65-F5344CB8AC3E}">
        <p14:creationId xmlns:p14="http://schemas.microsoft.com/office/powerpoint/2010/main" val="225512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1400" b="1" dirty="0" smtClean="0"/>
              <a:t>ПОРЕЗ НА ДОБИТ - ВИШАК ДЕОБНЕ МАСЕ</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5170646"/>
          </a:xfrm>
          <a:prstGeom prst="rect">
            <a:avLst/>
          </a:prstGeom>
        </p:spPr>
        <p:txBody>
          <a:bodyPr wrap="square">
            <a:spAutoFit/>
          </a:bodyPr>
          <a:lstStyle/>
          <a:p>
            <a:r>
              <a:rPr lang="sr-Latn-RS" sz="1000" dirty="0"/>
              <a:t>Према одредби члана 35. став 1. Закона о порезу на добит правних лица, </a:t>
            </a:r>
            <a:r>
              <a:rPr lang="sr-Latn-RS" sz="1000" b="1" dirty="0"/>
              <a:t>вишак деобне масе у новцу</a:t>
            </a:r>
            <a:r>
              <a:rPr lang="sr-Latn-RS" sz="1000" dirty="0"/>
              <a:t>, односно неновчаној имовини, изнад вредности уложеног капитала који се расподељује члановима привредног друштва над којим је закључен поступак стечаја, </a:t>
            </a:r>
            <a:r>
              <a:rPr lang="sr-Latn-RS" sz="1000" b="1" dirty="0"/>
              <a:t>сматра се приходом од капитала</a:t>
            </a:r>
            <a:r>
              <a:rPr lang="sr-Latn-RS" sz="1000" dirty="0"/>
              <a:t> </a:t>
            </a:r>
            <a:r>
              <a:rPr lang="sr-Cyrl-RS" sz="1000" dirty="0"/>
              <a:t>- </a:t>
            </a:r>
            <a:r>
              <a:rPr lang="sr-Latn-RS" sz="1000" dirty="0"/>
              <a:t>дивидендом. </a:t>
            </a:r>
            <a:endParaRPr lang="en-US" sz="1000" dirty="0"/>
          </a:p>
          <a:p>
            <a:endParaRPr lang="sr-Cyrl-RS" sz="1000" dirty="0" smtClean="0"/>
          </a:p>
          <a:p>
            <a:r>
              <a:rPr lang="sr-Latn-RS" sz="1000" dirty="0" smtClean="0"/>
              <a:t>Вредност </a:t>
            </a:r>
            <a:r>
              <a:rPr lang="sr-Latn-RS" sz="1000" dirty="0"/>
              <a:t>вишка деобне масе у </a:t>
            </a:r>
            <a:r>
              <a:rPr lang="sr-Latn-RS" sz="1000" b="1" dirty="0"/>
              <a:t>неновчаној имовини утврђује се по тржишној вредности имовине</a:t>
            </a:r>
            <a:r>
              <a:rPr lang="sr-Latn-RS" sz="1000" dirty="0"/>
              <a:t>, на дан доношења решења о расподели</a:t>
            </a:r>
            <a:r>
              <a:rPr lang="sr-Latn-RS" sz="1000" dirty="0" smtClean="0"/>
              <a:t>.</a:t>
            </a:r>
            <a:endParaRPr lang="en-US" sz="1000" dirty="0"/>
          </a:p>
          <a:p>
            <a:endParaRPr lang="sr-Cyrl-RS" sz="1000" dirty="0" smtClean="0"/>
          </a:p>
          <a:p>
            <a:r>
              <a:rPr lang="sr-Latn-RS" sz="1000" dirty="0" smtClean="0"/>
              <a:t>Одредбом </a:t>
            </a:r>
            <a:r>
              <a:rPr lang="sr-Latn-RS" sz="1000" dirty="0"/>
              <a:t>члана 25. став 1. Закона о порезу на добит правних лица, прописано је да приход који </a:t>
            </a:r>
            <a:r>
              <a:rPr lang="sr-Latn-RS" sz="1000" b="1" dirty="0"/>
              <a:t>резидентни обвезник оствари</a:t>
            </a:r>
            <a:r>
              <a:rPr lang="sr-Latn-RS" sz="1000" dirty="0"/>
              <a:t> по основу дивиденди и удела у добити, укључујући и дивиденду из члана 35. овог закона, од другог резидентног обвезника, </a:t>
            </a:r>
            <a:r>
              <a:rPr lang="sr-Latn-RS" sz="1000" b="1" u="sng" dirty="0"/>
              <a:t>не улази у пореску основицу</a:t>
            </a:r>
            <a:r>
              <a:rPr lang="sr-Latn-RS" sz="1000" dirty="0"/>
              <a:t>. </a:t>
            </a:r>
            <a:endParaRPr lang="en-US" sz="1000" dirty="0"/>
          </a:p>
          <a:p>
            <a:r>
              <a:rPr lang="sr-Latn-RS" sz="1000" dirty="0"/>
              <a:t>Сходно члану 40. став 1. тачка 1) Закона о порезу на добит правних лица, </a:t>
            </a:r>
            <a:r>
              <a:rPr lang="sr-Cyrl-RS" sz="1000" dirty="0"/>
              <a:t>„</a:t>
            </a:r>
            <a:r>
              <a:rPr lang="sr-Latn-RS" sz="1000" dirty="0"/>
              <a:t>уколико међународним уговором о избегавању двоструког опорезивања није друкчије уређено, </a:t>
            </a:r>
            <a:r>
              <a:rPr lang="sr-Latn-RS" sz="1000" b="1" dirty="0"/>
              <a:t>порез по одбитку по стопи од 20% обрачунава се и плаћа на приходе које оствари нерезидентно правно лице</a:t>
            </a:r>
            <a:r>
              <a:rPr lang="sr-Latn-RS" sz="1000" dirty="0"/>
              <a:t> од резидентног правног лица по основу дивиденди и удела у добити у правном лицу, укључујући и дивиденду из члана 35. овог закона</a:t>
            </a:r>
            <a:r>
              <a:rPr lang="sr-Cyrl-RS" sz="1000" dirty="0"/>
              <a:t>“</a:t>
            </a:r>
            <a:r>
              <a:rPr lang="sr-Latn-RS" sz="1000" dirty="0"/>
              <a:t>. </a:t>
            </a:r>
            <a:endParaRPr lang="en-US" sz="1000" dirty="0"/>
          </a:p>
          <a:p>
            <a:endParaRPr lang="sr-Cyrl-RS" sz="1000" dirty="0" smtClean="0"/>
          </a:p>
          <a:p>
            <a:r>
              <a:rPr lang="sr-Latn-RS" sz="1000" dirty="0" smtClean="0"/>
              <a:t>У </a:t>
            </a:r>
            <a:r>
              <a:rPr lang="sr-Latn-RS" sz="1000" dirty="0"/>
              <a:t>складу са одредбом члана 71. став 1. Закона о порезу на добит правних лица, на приходе из члана 40. ст. 1, 2, 3. и 14. овог закона за сваког обвезника и за сваки појединачно остварени, односно исплаћени приход исплатилац обрачунава, обуставља и уплаћује на прописане рачуне </a:t>
            </a:r>
            <a:r>
              <a:rPr lang="sr-Latn-RS" sz="1000" b="1" dirty="0"/>
              <a:t>у року од три дана од дана када је приход остварен, односно исплаћен</a:t>
            </a:r>
            <a:r>
              <a:rPr lang="sr-Latn-RS" sz="1000" dirty="0"/>
              <a:t>. </a:t>
            </a:r>
            <a:endParaRPr lang="en-US" sz="1000" dirty="0"/>
          </a:p>
          <a:p>
            <a:endParaRPr lang="sr-Cyrl-RS" sz="1000" dirty="0" smtClean="0"/>
          </a:p>
          <a:p>
            <a:r>
              <a:rPr lang="sr-Latn-RS" sz="1000" dirty="0" smtClean="0"/>
              <a:t>Начин </a:t>
            </a:r>
            <a:r>
              <a:rPr lang="sr-Latn-RS" sz="1000" dirty="0"/>
              <a:t>и поступак утврђивања </a:t>
            </a:r>
            <a:r>
              <a:rPr lang="sr-Latn-RS" sz="1000" dirty="0" smtClean="0"/>
              <a:t>дивиденде </a:t>
            </a:r>
            <a:r>
              <a:rPr lang="sr-Latn-RS" sz="1000" dirty="0"/>
              <a:t>у </a:t>
            </a:r>
            <a:r>
              <a:rPr lang="sr-Latn-RS" sz="1000" dirty="0" smtClean="0"/>
              <a:t>стечају, </a:t>
            </a:r>
            <a:r>
              <a:rPr lang="sr-Latn-RS" sz="1000" dirty="0"/>
              <a:t>прописан је одредбама Правилника о начину и поступку утврђивања дивиденде коју остварују чланови привредног друштва у ликвидацији, односно стечају ("Сл. гласник РС", бр. 14/2016 - даље: Правилник). </a:t>
            </a:r>
            <a:endParaRPr lang="en-US" sz="1000" dirty="0"/>
          </a:p>
          <a:p>
            <a:endParaRPr lang="sr-Cyrl-RS" sz="1000" dirty="0" smtClean="0"/>
          </a:p>
          <a:p>
            <a:r>
              <a:rPr lang="sr-Latn-RS" sz="1000" dirty="0" smtClean="0"/>
              <a:t>Одредбом </a:t>
            </a:r>
            <a:r>
              <a:rPr lang="sr-Latn-RS" sz="1000" dirty="0"/>
              <a:t>члана 61. став 1. тачка 2) Закона о порезу на доходак грађана</a:t>
            </a:r>
            <a:r>
              <a:rPr lang="sr-Cyrl-RS" sz="1000" dirty="0"/>
              <a:t>,</a:t>
            </a:r>
            <a:r>
              <a:rPr lang="sr-Latn-RS" sz="1000" dirty="0"/>
              <a:t> </a:t>
            </a:r>
            <a:r>
              <a:rPr lang="sr-Latn-RS" sz="1000" b="1" dirty="0"/>
              <a:t>приходом од капитала сматрају се дивиденда и учешће у добити</a:t>
            </a:r>
            <a:r>
              <a:rPr lang="sr-Latn-RS" sz="1000" dirty="0"/>
              <a:t>. </a:t>
            </a:r>
            <a:endParaRPr lang="en-US" sz="1000" dirty="0"/>
          </a:p>
          <a:p>
            <a:endParaRPr lang="sr-Cyrl-RS" sz="1000" dirty="0" smtClean="0"/>
          </a:p>
          <a:p>
            <a:r>
              <a:rPr lang="sr-Cyrl-RS" sz="1000" dirty="0" smtClean="0"/>
              <a:t>В</a:t>
            </a:r>
            <a:r>
              <a:rPr lang="sr-Latn-RS" sz="1000" dirty="0"/>
              <a:t>ишак деобне масе у новцу који се, сагласно Закону о стечају, физичком лицу – акционару</a:t>
            </a:r>
            <a:r>
              <a:rPr lang="sr-Cyrl-RS" sz="1000" dirty="0"/>
              <a:t>/уделичару</a:t>
            </a:r>
            <a:r>
              <a:rPr lang="sr-Latn-RS" sz="1000" dirty="0"/>
              <a:t> друштва у стечају </a:t>
            </a:r>
            <a:r>
              <a:rPr lang="sr-Latn-RS" sz="1000" b="1" dirty="0"/>
              <a:t>исплаћује у износу већем од вредности уложеног капитала тог акционара друштва</a:t>
            </a:r>
            <a:r>
              <a:rPr lang="sr-Latn-RS" sz="1000" dirty="0"/>
              <a:t> у стечају, сматра се приходом од капитала - дивидендом, сагласно члану 61. став 2. </a:t>
            </a:r>
            <a:r>
              <a:rPr lang="sr-Cyrl-RS" sz="1000" dirty="0"/>
              <a:t>Закона о порезу на доходак грађана</a:t>
            </a:r>
            <a:r>
              <a:rPr lang="sr-Latn-RS" sz="1000" dirty="0"/>
              <a:t>, а у вези са чланом 35. став 1. Закона о порезу на добит правних лица, имајући у виду да и вишак деобне масе изнад вредности уложеног капитала који се расподељује акционарима</a:t>
            </a:r>
            <a:r>
              <a:rPr lang="sr-Cyrl-RS" sz="1000" dirty="0"/>
              <a:t>/уделичарима</a:t>
            </a:r>
            <a:r>
              <a:rPr lang="sr-Latn-RS" sz="1000" dirty="0"/>
              <a:t> привредног друштва у стечају, има карактер прихода од капитала - дивиденде. </a:t>
            </a:r>
            <a:endParaRPr lang="sr-Cyrl-RS" sz="1000" dirty="0" smtClean="0"/>
          </a:p>
          <a:p>
            <a:r>
              <a:rPr lang="sr-Latn-RS" sz="1000" dirty="0" smtClean="0"/>
              <a:t>Порез </a:t>
            </a:r>
            <a:r>
              <a:rPr lang="sr-Latn-RS" sz="1000" dirty="0"/>
              <a:t>на приходе од капитала се </a:t>
            </a:r>
            <a:r>
              <a:rPr lang="sr-Latn-RS" sz="1000" b="1" dirty="0"/>
              <a:t>утврђује и плаћа по одбитку</a:t>
            </a:r>
            <a:r>
              <a:rPr lang="sr-Latn-RS" sz="1000" dirty="0"/>
              <a:t>, сагласно одредбама чл. 99. став 1. тачка 3) и 101. </a:t>
            </a:r>
            <a:r>
              <a:rPr lang="sr-Cyrl-RS" sz="1000" dirty="0"/>
              <a:t>Закона о порезу на доходак грађана</a:t>
            </a:r>
            <a:r>
              <a:rPr lang="sr-Latn-RS" sz="1000" dirty="0"/>
              <a:t>, што значи да је исплатилац прихода дужан да обрачуна, обустави и уплати порез на прописани јединствени уплатни рачун у моменту исплате прихода од капитала - дивиденде, у складу са прописима који важе на дан исплате прихода</a:t>
            </a:r>
            <a:r>
              <a:rPr lang="sr-Latn-RS" sz="1000" dirty="0" smtClean="0"/>
              <a:t>. </a:t>
            </a:r>
            <a:r>
              <a:rPr lang="sr-Latn-RS" sz="1000" b="1" dirty="0"/>
              <a:t>Стопа пореза на приходе од капитала износи 15%</a:t>
            </a:r>
            <a:r>
              <a:rPr lang="sr-Latn-RS" sz="1000" dirty="0"/>
              <a:t> (члан 64. ЗПДГ). </a:t>
            </a:r>
            <a:endParaRPr lang="en-US" sz="1000" dirty="0"/>
          </a:p>
          <a:p>
            <a:endParaRPr lang="sr-Cyrl-RS" sz="1000" dirty="0" smtClean="0"/>
          </a:p>
          <a:p>
            <a:r>
              <a:rPr lang="en-US" sz="1000" dirty="0" err="1" smtClean="0"/>
              <a:t>Порески</a:t>
            </a:r>
            <a:r>
              <a:rPr lang="en-US" sz="1000" dirty="0" smtClean="0"/>
              <a:t> </a:t>
            </a:r>
            <a:r>
              <a:rPr lang="en-US" sz="1000" dirty="0" err="1"/>
              <a:t>обвезник</a:t>
            </a:r>
            <a:r>
              <a:rPr lang="en-US" sz="1000" dirty="0"/>
              <a:t> у </a:t>
            </a:r>
            <a:r>
              <a:rPr lang="en-US" sz="1000" dirty="0" err="1"/>
              <a:t>стечају</a:t>
            </a:r>
            <a:r>
              <a:rPr lang="en-US" sz="1000" dirty="0"/>
              <a:t> </a:t>
            </a:r>
            <a:r>
              <a:rPr lang="en-US" sz="1000" b="1" dirty="0" err="1"/>
              <a:t>нема</a:t>
            </a:r>
            <a:r>
              <a:rPr lang="en-US" sz="1000" b="1" dirty="0"/>
              <a:t> </a:t>
            </a:r>
            <a:r>
              <a:rPr lang="en-US" sz="1000" b="1" dirty="0" err="1"/>
              <a:t>обавезу</a:t>
            </a:r>
            <a:r>
              <a:rPr lang="en-US" sz="1000" b="1" dirty="0"/>
              <a:t> </a:t>
            </a:r>
            <a:r>
              <a:rPr lang="en-US" sz="1000" b="1" dirty="0" err="1"/>
              <a:t>плаћања</a:t>
            </a:r>
            <a:r>
              <a:rPr lang="en-US" sz="1000" b="1" dirty="0"/>
              <a:t> </a:t>
            </a:r>
            <a:r>
              <a:rPr lang="en-US" sz="1000" b="1" dirty="0" err="1"/>
              <a:t>пореза</a:t>
            </a:r>
            <a:r>
              <a:rPr lang="en-US" sz="1000" b="1" dirty="0"/>
              <a:t> </a:t>
            </a:r>
            <a:r>
              <a:rPr lang="en-US" sz="1000" b="1" dirty="0" err="1"/>
              <a:t>на</a:t>
            </a:r>
            <a:r>
              <a:rPr lang="en-US" sz="1000" b="1" dirty="0"/>
              <a:t> </a:t>
            </a:r>
            <a:r>
              <a:rPr lang="en-US" sz="1000" b="1" dirty="0" err="1"/>
              <a:t>добит</a:t>
            </a:r>
            <a:r>
              <a:rPr lang="en-US" sz="1000" b="1" dirty="0"/>
              <a:t> у </a:t>
            </a:r>
            <a:r>
              <a:rPr lang="en-US" sz="1000" b="1" dirty="0" err="1"/>
              <a:t>виду</a:t>
            </a:r>
            <a:r>
              <a:rPr lang="en-US" sz="1000" b="1" dirty="0"/>
              <a:t> </a:t>
            </a:r>
            <a:r>
              <a:rPr lang="en-US" sz="1000" b="1" dirty="0" err="1"/>
              <a:t>месечних</a:t>
            </a:r>
            <a:r>
              <a:rPr lang="en-US" sz="1000" b="1" dirty="0"/>
              <a:t> </a:t>
            </a:r>
            <a:r>
              <a:rPr lang="en-US" sz="1000" b="1" dirty="0" err="1"/>
              <a:t>аконтација</a:t>
            </a:r>
            <a:r>
              <a:rPr lang="en-US" sz="1000" dirty="0"/>
              <a:t>. </a:t>
            </a:r>
            <a:r>
              <a:rPr lang="sr-Cyrl-RS" sz="1000" dirty="0"/>
              <a:t>П</a:t>
            </a:r>
            <a:r>
              <a:rPr lang="en-US" sz="1000" dirty="0" err="1"/>
              <a:t>орез</a:t>
            </a:r>
            <a:r>
              <a:rPr lang="en-US" sz="1000" dirty="0"/>
              <a:t> </a:t>
            </a:r>
            <a:r>
              <a:rPr lang="en-US" sz="1000" dirty="0" err="1"/>
              <a:t>на</a:t>
            </a:r>
            <a:r>
              <a:rPr lang="en-US" sz="1000" dirty="0"/>
              <a:t> </a:t>
            </a:r>
            <a:r>
              <a:rPr lang="en-US" sz="1000" dirty="0" err="1"/>
              <a:t>добит</a:t>
            </a:r>
            <a:r>
              <a:rPr lang="en-US" sz="1000" dirty="0"/>
              <a:t> </a:t>
            </a:r>
            <a:r>
              <a:rPr lang="en-US" sz="1000" dirty="0" err="1"/>
              <a:t>плаћа</a:t>
            </a:r>
            <a:r>
              <a:rPr lang="en-US" sz="1000" dirty="0"/>
              <a:t> </a:t>
            </a:r>
            <a:r>
              <a:rPr lang="en-US" sz="1000" dirty="0" err="1"/>
              <a:t>за</a:t>
            </a:r>
            <a:r>
              <a:rPr lang="en-US" sz="1000" dirty="0"/>
              <a:t> </a:t>
            </a:r>
            <a:r>
              <a:rPr lang="en-US" sz="1000" dirty="0" err="1"/>
              <a:t>порески</a:t>
            </a:r>
            <a:r>
              <a:rPr lang="en-US" sz="1000" dirty="0"/>
              <a:t> </a:t>
            </a:r>
            <a:r>
              <a:rPr lang="en-US" sz="1000" dirty="0" err="1"/>
              <a:t>период</a:t>
            </a:r>
            <a:r>
              <a:rPr lang="en-US" sz="1000" dirty="0"/>
              <a:t> у </a:t>
            </a:r>
            <a:r>
              <a:rPr lang="en-US" sz="1000" dirty="0" err="1"/>
              <a:t>року</a:t>
            </a:r>
            <a:r>
              <a:rPr lang="en-US" sz="1000" dirty="0"/>
              <a:t> </a:t>
            </a:r>
            <a:r>
              <a:rPr lang="en-US" sz="1000" dirty="0" err="1"/>
              <a:t>прописаном</a:t>
            </a:r>
            <a:r>
              <a:rPr lang="en-US" sz="1000" dirty="0"/>
              <a:t> </a:t>
            </a:r>
            <a:r>
              <a:rPr lang="en-US" sz="1000" dirty="0" err="1"/>
              <a:t>за</a:t>
            </a:r>
            <a:r>
              <a:rPr lang="en-US" sz="1000" dirty="0"/>
              <a:t> </a:t>
            </a:r>
            <a:r>
              <a:rPr lang="en-US" sz="1000" dirty="0" err="1"/>
              <a:t>подношење</a:t>
            </a:r>
            <a:r>
              <a:rPr lang="en-US" sz="1000" dirty="0"/>
              <a:t> </a:t>
            </a:r>
            <a:r>
              <a:rPr lang="en-US" sz="1000" dirty="0" err="1"/>
              <a:t>пореске</a:t>
            </a:r>
            <a:r>
              <a:rPr lang="en-US" sz="1000" dirty="0"/>
              <a:t> </a:t>
            </a:r>
            <a:r>
              <a:rPr lang="en-US" sz="1000" dirty="0" err="1"/>
              <a:t>пријаве</a:t>
            </a:r>
            <a:r>
              <a:rPr lang="en-US" sz="1000" dirty="0"/>
              <a:t> и </a:t>
            </a:r>
            <a:r>
              <a:rPr lang="en-US" sz="1000" dirty="0" err="1"/>
              <a:t>пореског</a:t>
            </a:r>
            <a:r>
              <a:rPr lang="en-US" sz="1000" dirty="0"/>
              <a:t> </a:t>
            </a:r>
            <a:r>
              <a:rPr lang="en-US" sz="1000" dirty="0" err="1"/>
              <a:t>биланса</a:t>
            </a:r>
            <a:r>
              <a:rPr lang="en-US" sz="1000" dirty="0"/>
              <a:t> </a:t>
            </a:r>
            <a:r>
              <a:rPr lang="en-US" sz="1000" dirty="0" err="1"/>
              <a:t>за</a:t>
            </a:r>
            <a:r>
              <a:rPr lang="en-US" sz="1000" dirty="0"/>
              <a:t> </a:t>
            </a:r>
            <a:r>
              <a:rPr lang="en-US" sz="1000" dirty="0" err="1"/>
              <a:t>тај</a:t>
            </a:r>
            <a:r>
              <a:rPr lang="en-US" sz="1000" dirty="0"/>
              <a:t> </a:t>
            </a:r>
            <a:r>
              <a:rPr lang="en-US" sz="1000" dirty="0" err="1"/>
              <a:t>период</a:t>
            </a:r>
            <a:r>
              <a:rPr lang="en-US" sz="1000" dirty="0"/>
              <a:t>. </a:t>
            </a:r>
          </a:p>
        </p:txBody>
      </p:sp>
    </p:spTree>
    <p:extLst>
      <p:ext uri="{BB962C8B-B14F-4D97-AF65-F5344CB8AC3E}">
        <p14:creationId xmlns:p14="http://schemas.microsoft.com/office/powerpoint/2010/main" val="213507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ru-RU" sz="1400" b="1" dirty="0"/>
              <a:t>ЗАКОН О ПОРЕЗИМА НА ИМОВИНУ</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5016758"/>
          </a:xfrm>
          <a:prstGeom prst="rect">
            <a:avLst/>
          </a:prstGeom>
        </p:spPr>
        <p:txBody>
          <a:bodyPr wrap="square">
            <a:spAutoFit/>
          </a:bodyPr>
          <a:lstStyle/>
          <a:p>
            <a:r>
              <a:rPr lang="en-US" sz="1000" i="1" dirty="0"/>
              <a:t>("</a:t>
            </a:r>
            <a:r>
              <a:rPr lang="en-US" sz="1000" i="1" dirty="0" err="1"/>
              <a:t>Сл</a:t>
            </a:r>
            <a:r>
              <a:rPr lang="en-US" sz="1000" i="1" dirty="0"/>
              <a:t>. </a:t>
            </a:r>
            <a:r>
              <a:rPr lang="en-US" sz="1000" i="1" dirty="0" err="1"/>
              <a:t>гласник</a:t>
            </a:r>
            <a:r>
              <a:rPr lang="en-US" sz="1000" i="1" dirty="0"/>
              <a:t> РС", </a:t>
            </a:r>
            <a:r>
              <a:rPr lang="en-US" sz="1000" i="1" dirty="0" err="1"/>
              <a:t>бр</a:t>
            </a:r>
            <a:r>
              <a:rPr lang="en-US" sz="1000" i="1" dirty="0"/>
              <a:t>. 26/2001, "</a:t>
            </a:r>
            <a:r>
              <a:rPr lang="en-US" sz="1000" i="1" dirty="0" err="1"/>
              <a:t>Сл</a:t>
            </a:r>
            <a:r>
              <a:rPr lang="en-US" sz="1000" i="1" dirty="0"/>
              <a:t>. </a:t>
            </a:r>
            <a:r>
              <a:rPr lang="en-US" sz="1000" i="1" dirty="0" err="1"/>
              <a:t>лист</a:t>
            </a:r>
            <a:r>
              <a:rPr lang="en-US" sz="1000" i="1" dirty="0"/>
              <a:t> СРЈ", </a:t>
            </a:r>
            <a:r>
              <a:rPr lang="en-US" sz="1000" i="1" dirty="0" err="1"/>
              <a:t>бр</a:t>
            </a:r>
            <a:r>
              <a:rPr lang="en-US" sz="1000" i="1" dirty="0"/>
              <a:t>. 42/2002 - </a:t>
            </a:r>
            <a:r>
              <a:rPr lang="en-US" sz="1000" i="1" dirty="0" err="1"/>
              <a:t>одлука</a:t>
            </a:r>
            <a:r>
              <a:rPr lang="en-US" sz="1000" i="1" dirty="0"/>
              <a:t> СУС и "</a:t>
            </a:r>
            <a:r>
              <a:rPr lang="en-US" sz="1000" i="1" dirty="0" err="1"/>
              <a:t>Сл</a:t>
            </a:r>
            <a:r>
              <a:rPr lang="en-US" sz="1000" i="1" dirty="0"/>
              <a:t>. </a:t>
            </a:r>
            <a:r>
              <a:rPr lang="en-US" sz="1000" i="1" dirty="0" err="1"/>
              <a:t>гласник</a:t>
            </a:r>
            <a:r>
              <a:rPr lang="en-US" sz="1000" i="1" dirty="0"/>
              <a:t> РС", </a:t>
            </a:r>
            <a:r>
              <a:rPr lang="en-US" sz="1000" i="1" dirty="0" err="1"/>
              <a:t>бр</a:t>
            </a:r>
            <a:r>
              <a:rPr lang="en-US" sz="1000" i="1" dirty="0"/>
              <a:t>. 80/2002, 80/2002 - </a:t>
            </a:r>
            <a:r>
              <a:rPr lang="en-US" sz="1000" i="1" dirty="0" err="1"/>
              <a:t>др</a:t>
            </a:r>
            <a:r>
              <a:rPr lang="en-US" sz="1000" i="1" dirty="0"/>
              <a:t>. </a:t>
            </a:r>
            <a:r>
              <a:rPr lang="en-US" sz="1000" i="1" dirty="0" err="1"/>
              <a:t>закон</a:t>
            </a:r>
            <a:r>
              <a:rPr lang="en-US" sz="1000" i="1" dirty="0"/>
              <a:t>, 135/2004, 61/2007, 5/2009, 101/2010, 24/2011, 78/2011, 57/2012 - </a:t>
            </a:r>
            <a:r>
              <a:rPr lang="en-US" sz="1000" i="1" dirty="0" err="1"/>
              <a:t>одлука</a:t>
            </a:r>
            <a:r>
              <a:rPr lang="en-US" sz="1000" i="1" dirty="0"/>
              <a:t> УС, 47/2013, 68/2014 - </a:t>
            </a:r>
            <a:r>
              <a:rPr lang="en-US" sz="1000" i="1" dirty="0" err="1"/>
              <a:t>др</a:t>
            </a:r>
            <a:r>
              <a:rPr lang="en-US" sz="1000" i="1" dirty="0"/>
              <a:t>. </a:t>
            </a:r>
            <a:r>
              <a:rPr lang="en-US" sz="1000" i="1" dirty="0" err="1"/>
              <a:t>закон</a:t>
            </a:r>
            <a:r>
              <a:rPr lang="en-US" sz="1000" i="1" dirty="0"/>
              <a:t>, 95/2018, 99/2018 - </a:t>
            </a:r>
            <a:r>
              <a:rPr lang="en-US" sz="1000" i="1" dirty="0" err="1"/>
              <a:t>одлука</a:t>
            </a:r>
            <a:r>
              <a:rPr lang="en-US" sz="1000" i="1" dirty="0"/>
              <a:t> УС и 86/2019)</a:t>
            </a:r>
            <a:endParaRPr lang="en-US" sz="1000" dirty="0"/>
          </a:p>
          <a:p>
            <a:r>
              <a:rPr lang="en-US" sz="1000" dirty="0"/>
              <a:t> </a:t>
            </a:r>
          </a:p>
          <a:p>
            <a:r>
              <a:rPr lang="en-US" sz="1000" dirty="0" err="1" smtClean="0"/>
              <a:t>Порез</a:t>
            </a:r>
            <a:r>
              <a:rPr lang="en-US" sz="1000" dirty="0" smtClean="0"/>
              <a:t> </a:t>
            </a:r>
            <a:r>
              <a:rPr lang="en-US" sz="1000" dirty="0" err="1"/>
              <a:t>на</a:t>
            </a:r>
            <a:r>
              <a:rPr lang="en-US" sz="1000" dirty="0"/>
              <a:t> </a:t>
            </a:r>
            <a:r>
              <a:rPr lang="en-US" sz="1000" dirty="0" err="1"/>
              <a:t>имовину</a:t>
            </a:r>
            <a:r>
              <a:rPr lang="en-US" sz="1000" dirty="0"/>
              <a:t> </a:t>
            </a:r>
            <a:r>
              <a:rPr lang="en-US" sz="1000" dirty="0" err="1"/>
              <a:t>плаћа</a:t>
            </a:r>
            <a:r>
              <a:rPr lang="en-US" sz="1000" dirty="0"/>
              <a:t> </a:t>
            </a:r>
            <a:r>
              <a:rPr lang="en-US" sz="1000" dirty="0" err="1"/>
              <a:t>се</a:t>
            </a:r>
            <a:r>
              <a:rPr lang="en-US" sz="1000" dirty="0"/>
              <a:t> </a:t>
            </a:r>
            <a:r>
              <a:rPr lang="en-US" sz="1000" dirty="0" err="1"/>
              <a:t>на</a:t>
            </a:r>
            <a:r>
              <a:rPr lang="en-US" sz="1000" dirty="0"/>
              <a:t> </a:t>
            </a:r>
            <a:r>
              <a:rPr lang="en-US" sz="1000" dirty="0" err="1"/>
              <a:t>непокретности</a:t>
            </a:r>
            <a:r>
              <a:rPr lang="en-US" sz="1000" dirty="0"/>
              <a:t> </a:t>
            </a:r>
            <a:r>
              <a:rPr lang="en-US" sz="1000" dirty="0" err="1"/>
              <a:t>које</a:t>
            </a:r>
            <a:r>
              <a:rPr lang="en-US" sz="1000" dirty="0"/>
              <a:t> </a:t>
            </a:r>
            <a:r>
              <a:rPr lang="en-US" sz="1000" dirty="0" err="1"/>
              <a:t>се</a:t>
            </a:r>
            <a:r>
              <a:rPr lang="en-US" sz="1000" dirty="0"/>
              <a:t> </a:t>
            </a:r>
            <a:r>
              <a:rPr lang="en-US" sz="1000" dirty="0" err="1"/>
              <a:t>налазе</a:t>
            </a:r>
            <a:r>
              <a:rPr lang="en-US" sz="1000" dirty="0"/>
              <a:t> </a:t>
            </a:r>
            <a:r>
              <a:rPr lang="en-US" sz="1000" dirty="0" err="1"/>
              <a:t>на</a:t>
            </a:r>
            <a:r>
              <a:rPr lang="en-US" sz="1000" dirty="0"/>
              <a:t> </a:t>
            </a:r>
            <a:r>
              <a:rPr lang="en-US" sz="1000" dirty="0" err="1"/>
              <a:t>територији</a:t>
            </a:r>
            <a:r>
              <a:rPr lang="en-US" sz="1000" dirty="0"/>
              <a:t> </a:t>
            </a:r>
            <a:r>
              <a:rPr lang="en-US" sz="1000" dirty="0" err="1"/>
              <a:t>Републике</a:t>
            </a:r>
            <a:r>
              <a:rPr lang="en-US" sz="1000" dirty="0"/>
              <a:t> </a:t>
            </a:r>
            <a:r>
              <a:rPr lang="en-US" sz="1000" dirty="0" err="1"/>
              <a:t>Србије</a:t>
            </a:r>
            <a:r>
              <a:rPr lang="en-US" sz="1000" dirty="0"/>
              <a:t>, и </a:t>
            </a:r>
            <a:r>
              <a:rPr lang="en-US" sz="1000" dirty="0" err="1"/>
              <a:t>то</a:t>
            </a:r>
            <a:r>
              <a:rPr lang="en-US" sz="1000" dirty="0"/>
              <a:t> </a:t>
            </a:r>
            <a:r>
              <a:rPr lang="en-US" sz="1000" dirty="0" err="1"/>
              <a:t>на</a:t>
            </a:r>
            <a:r>
              <a:rPr lang="en-US" sz="1000" dirty="0"/>
              <a:t>:</a:t>
            </a:r>
          </a:p>
          <a:p>
            <a:r>
              <a:rPr lang="en-US" sz="1000" dirty="0"/>
              <a:t>1) </a:t>
            </a:r>
            <a:r>
              <a:rPr lang="en-US" sz="1000" dirty="0" err="1"/>
              <a:t>право</a:t>
            </a:r>
            <a:r>
              <a:rPr lang="en-US" sz="1000" dirty="0"/>
              <a:t> </a:t>
            </a:r>
            <a:r>
              <a:rPr lang="en-US" sz="1000" b="1" dirty="0" err="1"/>
              <a:t>својине</a:t>
            </a:r>
            <a:r>
              <a:rPr lang="en-US" sz="1000" dirty="0"/>
              <a:t>, </a:t>
            </a:r>
            <a:r>
              <a:rPr lang="en-US" sz="1000" dirty="0" err="1"/>
              <a:t>односно</a:t>
            </a:r>
            <a:r>
              <a:rPr lang="en-US" sz="1000" dirty="0"/>
              <a:t> </a:t>
            </a:r>
            <a:r>
              <a:rPr lang="en-US" sz="1000" dirty="0" err="1"/>
              <a:t>на</a:t>
            </a:r>
            <a:r>
              <a:rPr lang="en-US" sz="1000" dirty="0"/>
              <a:t> </a:t>
            </a:r>
            <a:r>
              <a:rPr lang="en-US" sz="1000" dirty="0" err="1"/>
              <a:t>право</a:t>
            </a:r>
            <a:r>
              <a:rPr lang="en-US" sz="1000" dirty="0"/>
              <a:t> </a:t>
            </a:r>
            <a:r>
              <a:rPr lang="en-US" sz="1000" dirty="0" err="1"/>
              <a:t>својине</a:t>
            </a:r>
            <a:r>
              <a:rPr lang="en-US" sz="1000" dirty="0"/>
              <a:t> </a:t>
            </a:r>
            <a:r>
              <a:rPr lang="en-US" sz="1000" dirty="0" err="1"/>
              <a:t>на</a:t>
            </a:r>
            <a:r>
              <a:rPr lang="en-US" sz="1000" dirty="0"/>
              <a:t> </a:t>
            </a:r>
            <a:r>
              <a:rPr lang="en-US" sz="1000" dirty="0" err="1"/>
              <a:t>земљишту</a:t>
            </a:r>
            <a:r>
              <a:rPr lang="en-US" sz="1000" dirty="0"/>
              <a:t> </a:t>
            </a:r>
            <a:r>
              <a:rPr lang="en-US" sz="1000" dirty="0" err="1"/>
              <a:t>површине</a:t>
            </a:r>
            <a:r>
              <a:rPr lang="en-US" sz="1000" dirty="0"/>
              <a:t> </a:t>
            </a:r>
            <a:r>
              <a:rPr lang="en-US" sz="1000" dirty="0" err="1"/>
              <a:t>преко</a:t>
            </a:r>
            <a:r>
              <a:rPr lang="en-US" sz="1000" dirty="0"/>
              <a:t> 10 </a:t>
            </a:r>
            <a:r>
              <a:rPr lang="en-US" sz="1000" dirty="0" err="1"/>
              <a:t>ари</a:t>
            </a:r>
            <a:r>
              <a:rPr lang="en-US" sz="1000" dirty="0"/>
              <a:t>;</a:t>
            </a:r>
          </a:p>
          <a:p>
            <a:r>
              <a:rPr lang="en-US" sz="1000" dirty="0"/>
              <a:t>2) </a:t>
            </a:r>
            <a:r>
              <a:rPr lang="en-US" sz="1000" dirty="0" err="1"/>
              <a:t>право</a:t>
            </a:r>
            <a:r>
              <a:rPr lang="en-US" sz="1000" dirty="0"/>
              <a:t> </a:t>
            </a:r>
            <a:r>
              <a:rPr lang="en-US" sz="1000" b="1" dirty="0" err="1"/>
              <a:t>закупа</a:t>
            </a:r>
            <a:r>
              <a:rPr lang="en-US" sz="1000" dirty="0"/>
              <a:t>, </a:t>
            </a:r>
            <a:r>
              <a:rPr lang="en-US" sz="1000" dirty="0" err="1"/>
              <a:t>односно</a:t>
            </a:r>
            <a:r>
              <a:rPr lang="en-US" sz="1000" dirty="0"/>
              <a:t> </a:t>
            </a:r>
            <a:r>
              <a:rPr lang="en-US" sz="1000" dirty="0" err="1"/>
              <a:t>коришћења</a:t>
            </a:r>
            <a:r>
              <a:rPr lang="en-US" sz="1000" dirty="0"/>
              <a:t>, </a:t>
            </a:r>
            <a:r>
              <a:rPr lang="en-US" sz="1000" dirty="0" err="1"/>
              <a:t>стана</a:t>
            </a:r>
            <a:r>
              <a:rPr lang="en-US" sz="1000" dirty="0"/>
              <a:t> </a:t>
            </a:r>
            <a:r>
              <a:rPr lang="en-US" sz="1000" dirty="0" err="1"/>
              <a:t>или</a:t>
            </a:r>
            <a:r>
              <a:rPr lang="en-US" sz="1000" dirty="0"/>
              <a:t> </a:t>
            </a:r>
            <a:r>
              <a:rPr lang="en-US" sz="1000" dirty="0" err="1"/>
              <a:t>куће</a:t>
            </a:r>
            <a:r>
              <a:rPr lang="en-US" sz="1000" dirty="0"/>
              <a:t> </a:t>
            </a:r>
            <a:r>
              <a:rPr lang="en-US" sz="1000" dirty="0" err="1"/>
              <a:t>за</a:t>
            </a:r>
            <a:r>
              <a:rPr lang="en-US" sz="1000" dirty="0"/>
              <a:t> </a:t>
            </a:r>
            <a:r>
              <a:rPr lang="en-US" sz="1000" dirty="0" err="1"/>
              <a:t>становање</a:t>
            </a:r>
            <a:r>
              <a:rPr lang="en-US" sz="1000" dirty="0"/>
              <a:t>, </a:t>
            </a:r>
            <a:r>
              <a:rPr lang="en-US" sz="1000" b="1" dirty="0" err="1"/>
              <a:t>конституисано</a:t>
            </a:r>
            <a:r>
              <a:rPr lang="en-US" sz="1000" b="1" dirty="0"/>
              <a:t> у </a:t>
            </a:r>
            <a:r>
              <a:rPr lang="en-US" sz="1000" b="1" dirty="0" err="1"/>
              <a:t>корист</a:t>
            </a:r>
            <a:r>
              <a:rPr lang="en-US" sz="1000" b="1" dirty="0"/>
              <a:t> </a:t>
            </a:r>
            <a:r>
              <a:rPr lang="en-US" sz="1000" b="1" dirty="0" err="1"/>
              <a:t>физичког</a:t>
            </a:r>
            <a:r>
              <a:rPr lang="en-US" sz="1000" b="1" dirty="0"/>
              <a:t> </a:t>
            </a:r>
            <a:r>
              <a:rPr lang="en-US" sz="1000" b="1" dirty="0" err="1"/>
              <a:t>лица</a:t>
            </a:r>
            <a:r>
              <a:rPr lang="en-US" sz="1000" dirty="0"/>
              <a:t>;</a:t>
            </a:r>
          </a:p>
          <a:p>
            <a:r>
              <a:rPr lang="en-US" sz="1000" dirty="0"/>
              <a:t>3) </a:t>
            </a:r>
            <a:r>
              <a:rPr lang="en-US" sz="1000" dirty="0" err="1"/>
              <a:t>право</a:t>
            </a:r>
            <a:r>
              <a:rPr lang="en-US" sz="1000" dirty="0"/>
              <a:t> </a:t>
            </a:r>
            <a:r>
              <a:rPr lang="en-US" sz="1000" b="1" dirty="0" err="1"/>
              <a:t>коришћења</a:t>
            </a:r>
            <a:r>
              <a:rPr lang="en-US" sz="1000" b="1" dirty="0"/>
              <a:t> </a:t>
            </a:r>
            <a:r>
              <a:rPr lang="en-US" sz="1000" b="1" dirty="0" err="1"/>
              <a:t>грађевинског</a:t>
            </a:r>
            <a:r>
              <a:rPr lang="en-US" sz="1000" b="1" dirty="0"/>
              <a:t> </a:t>
            </a:r>
            <a:r>
              <a:rPr lang="en-US" sz="1000" b="1" dirty="0" err="1"/>
              <a:t>земљишта</a:t>
            </a:r>
            <a:r>
              <a:rPr lang="en-US" sz="1000" b="1" dirty="0"/>
              <a:t> </a:t>
            </a:r>
            <a:r>
              <a:rPr lang="en-US" sz="1000" b="1" dirty="0" err="1"/>
              <a:t>површине</a:t>
            </a:r>
            <a:r>
              <a:rPr lang="en-US" sz="1000" b="1" dirty="0"/>
              <a:t> </a:t>
            </a:r>
            <a:r>
              <a:rPr lang="en-US" sz="1000" b="1" dirty="0" err="1"/>
              <a:t>преко</a:t>
            </a:r>
            <a:r>
              <a:rPr lang="en-US" sz="1000" b="1" dirty="0"/>
              <a:t> 10 </a:t>
            </a:r>
            <a:r>
              <a:rPr lang="en-US" sz="1000" b="1" dirty="0" err="1"/>
              <a:t>ари</a:t>
            </a:r>
            <a:r>
              <a:rPr lang="en-US" sz="1000" dirty="0"/>
              <a:t>, у </a:t>
            </a:r>
            <a:r>
              <a:rPr lang="en-US" sz="1000" dirty="0" err="1"/>
              <a:t>складу</a:t>
            </a:r>
            <a:r>
              <a:rPr lang="en-US" sz="1000" dirty="0"/>
              <a:t> </a:t>
            </a:r>
            <a:r>
              <a:rPr lang="en-US" sz="1000" dirty="0" err="1"/>
              <a:t>са</a:t>
            </a:r>
            <a:r>
              <a:rPr lang="en-US" sz="1000" dirty="0"/>
              <a:t> </a:t>
            </a:r>
            <a:r>
              <a:rPr lang="en-US" sz="1000" dirty="0" err="1"/>
              <a:t>законом</a:t>
            </a:r>
            <a:r>
              <a:rPr lang="en-US" sz="1000" dirty="0"/>
              <a:t> </a:t>
            </a:r>
            <a:r>
              <a:rPr lang="en-US" sz="1000" dirty="0" err="1"/>
              <a:t>којим</a:t>
            </a:r>
            <a:r>
              <a:rPr lang="en-US" sz="1000" dirty="0"/>
              <a:t> </a:t>
            </a:r>
            <a:r>
              <a:rPr lang="en-US" sz="1000" dirty="0" err="1"/>
              <a:t>се</a:t>
            </a:r>
            <a:r>
              <a:rPr lang="en-US" sz="1000" dirty="0"/>
              <a:t> </a:t>
            </a:r>
            <a:r>
              <a:rPr lang="en-US" sz="1000" dirty="0" err="1"/>
              <a:t>уређује</a:t>
            </a:r>
            <a:r>
              <a:rPr lang="en-US" sz="1000" dirty="0"/>
              <a:t> </a:t>
            </a:r>
            <a:r>
              <a:rPr lang="en-US" sz="1000" dirty="0" err="1"/>
              <a:t>правни</a:t>
            </a:r>
            <a:r>
              <a:rPr lang="en-US" sz="1000" dirty="0"/>
              <a:t> </a:t>
            </a:r>
            <a:r>
              <a:rPr lang="en-US" sz="1000" dirty="0" err="1"/>
              <a:t>режим</a:t>
            </a:r>
            <a:r>
              <a:rPr lang="en-US" sz="1000" dirty="0"/>
              <a:t> </a:t>
            </a:r>
            <a:r>
              <a:rPr lang="en-US" sz="1000" dirty="0" err="1" smtClean="0"/>
              <a:t>грађ</a:t>
            </a:r>
            <a:r>
              <a:rPr lang="sr-Cyrl-RS" sz="1000" dirty="0" smtClean="0"/>
              <a:t>.</a:t>
            </a:r>
            <a:r>
              <a:rPr lang="en-US" sz="1000" dirty="0" smtClean="0"/>
              <a:t> </a:t>
            </a:r>
            <a:r>
              <a:rPr lang="en-US" sz="1000" dirty="0" err="1"/>
              <a:t>земљишта</a:t>
            </a:r>
            <a:r>
              <a:rPr lang="en-US" sz="1000" dirty="0"/>
              <a:t>;</a:t>
            </a:r>
          </a:p>
          <a:p>
            <a:r>
              <a:rPr lang="en-US" sz="1000" dirty="0"/>
              <a:t>4) </a:t>
            </a:r>
            <a:r>
              <a:rPr lang="en-US" sz="1000" dirty="0" err="1"/>
              <a:t>право</a:t>
            </a:r>
            <a:r>
              <a:rPr lang="en-US" sz="1000" dirty="0"/>
              <a:t> </a:t>
            </a:r>
            <a:r>
              <a:rPr lang="en-US" sz="1000" b="1" dirty="0" err="1"/>
              <a:t>коришћења</a:t>
            </a:r>
            <a:r>
              <a:rPr lang="en-US" sz="1000" b="1" dirty="0"/>
              <a:t> </a:t>
            </a:r>
            <a:r>
              <a:rPr lang="en-US" sz="1000" b="1" dirty="0" err="1"/>
              <a:t>непокретности</a:t>
            </a:r>
            <a:r>
              <a:rPr lang="en-US" sz="1000" b="1" dirty="0"/>
              <a:t> у </a:t>
            </a:r>
            <a:r>
              <a:rPr lang="en-US" sz="1000" b="1" dirty="0" err="1"/>
              <a:t>јавној</a:t>
            </a:r>
            <a:r>
              <a:rPr lang="en-US" sz="1000" b="1" dirty="0"/>
              <a:t> </a:t>
            </a:r>
            <a:r>
              <a:rPr lang="en-US" sz="1000" b="1" dirty="0" err="1"/>
              <a:t>својини</a:t>
            </a:r>
            <a:r>
              <a:rPr lang="en-US" sz="1000" dirty="0"/>
              <a:t> </a:t>
            </a:r>
            <a:r>
              <a:rPr lang="en-US" sz="1000" dirty="0" err="1"/>
              <a:t>од</a:t>
            </a:r>
            <a:r>
              <a:rPr lang="en-US" sz="1000" dirty="0"/>
              <a:t> </a:t>
            </a:r>
            <a:r>
              <a:rPr lang="en-US" sz="1000" dirty="0" err="1"/>
              <a:t>стране</a:t>
            </a:r>
            <a:r>
              <a:rPr lang="en-US" sz="1000" dirty="0"/>
              <a:t> </a:t>
            </a:r>
            <a:r>
              <a:rPr lang="en-US" sz="1000" u="sng" dirty="0" err="1"/>
              <a:t>имаоца</a:t>
            </a:r>
            <a:r>
              <a:rPr lang="en-US" sz="1000" u="sng" dirty="0"/>
              <a:t> </a:t>
            </a:r>
            <a:r>
              <a:rPr lang="en-US" sz="1000" u="sng" dirty="0" err="1"/>
              <a:t>права</a:t>
            </a:r>
            <a:r>
              <a:rPr lang="en-US" sz="1000" u="sng" dirty="0"/>
              <a:t> </a:t>
            </a:r>
            <a:r>
              <a:rPr lang="en-US" sz="1000" u="sng" dirty="0" err="1"/>
              <a:t>коришћења</a:t>
            </a:r>
            <a:r>
              <a:rPr lang="en-US" sz="1000" dirty="0"/>
              <a:t>, у </a:t>
            </a:r>
            <a:r>
              <a:rPr lang="en-US" sz="1000" dirty="0" err="1"/>
              <a:t>складу</a:t>
            </a:r>
            <a:r>
              <a:rPr lang="en-US" sz="1000" dirty="0"/>
              <a:t> </a:t>
            </a:r>
            <a:r>
              <a:rPr lang="en-US" sz="1000" dirty="0" err="1"/>
              <a:t>са</a:t>
            </a:r>
            <a:r>
              <a:rPr lang="en-US" sz="1000" dirty="0"/>
              <a:t> </a:t>
            </a:r>
            <a:r>
              <a:rPr lang="en-US" sz="1000" dirty="0" err="1"/>
              <a:t>законом</a:t>
            </a:r>
            <a:r>
              <a:rPr lang="en-US" sz="1000" dirty="0"/>
              <a:t> </a:t>
            </a:r>
            <a:r>
              <a:rPr lang="en-US" sz="1000" dirty="0" err="1"/>
              <a:t>којим</a:t>
            </a:r>
            <a:r>
              <a:rPr lang="en-US" sz="1000" dirty="0"/>
              <a:t> </a:t>
            </a:r>
            <a:r>
              <a:rPr lang="en-US" sz="1000" dirty="0" err="1"/>
              <a:t>се</a:t>
            </a:r>
            <a:r>
              <a:rPr lang="en-US" sz="1000" dirty="0"/>
              <a:t> </a:t>
            </a:r>
            <a:r>
              <a:rPr lang="en-US" sz="1000" dirty="0" err="1"/>
              <a:t>уређује</a:t>
            </a:r>
            <a:r>
              <a:rPr lang="en-US" sz="1000" dirty="0"/>
              <a:t> </a:t>
            </a:r>
            <a:r>
              <a:rPr lang="en-US" sz="1000" dirty="0" err="1"/>
              <a:t>јавна</a:t>
            </a:r>
            <a:r>
              <a:rPr lang="en-US" sz="1000" dirty="0"/>
              <a:t> </a:t>
            </a:r>
            <a:r>
              <a:rPr lang="en-US" sz="1000" dirty="0" err="1"/>
              <a:t>својина</a:t>
            </a:r>
            <a:r>
              <a:rPr lang="en-US" sz="1000" dirty="0"/>
              <a:t>;</a:t>
            </a:r>
          </a:p>
          <a:p>
            <a:r>
              <a:rPr lang="en-US" sz="1000" dirty="0"/>
              <a:t>5) </a:t>
            </a:r>
            <a:r>
              <a:rPr lang="en-US" sz="1000" dirty="0" err="1"/>
              <a:t>коришћење</a:t>
            </a:r>
            <a:r>
              <a:rPr lang="en-US" sz="1000" dirty="0"/>
              <a:t> </a:t>
            </a:r>
            <a:r>
              <a:rPr lang="en-US" sz="1000" dirty="0" err="1"/>
              <a:t>непокретности</a:t>
            </a:r>
            <a:r>
              <a:rPr lang="en-US" sz="1000" dirty="0"/>
              <a:t> у </a:t>
            </a:r>
            <a:r>
              <a:rPr lang="en-US" sz="1000" dirty="0" err="1"/>
              <a:t>јавној</a:t>
            </a:r>
            <a:r>
              <a:rPr lang="en-US" sz="1000" dirty="0"/>
              <a:t> </a:t>
            </a:r>
            <a:r>
              <a:rPr lang="en-US" sz="1000" dirty="0" err="1"/>
              <a:t>својини</a:t>
            </a:r>
            <a:r>
              <a:rPr lang="en-US" sz="1000" dirty="0"/>
              <a:t> </a:t>
            </a:r>
            <a:r>
              <a:rPr lang="en-US" sz="1000" dirty="0" err="1"/>
              <a:t>од</a:t>
            </a:r>
            <a:r>
              <a:rPr lang="en-US" sz="1000" dirty="0"/>
              <a:t> </a:t>
            </a:r>
            <a:r>
              <a:rPr lang="en-US" sz="1000" dirty="0" err="1"/>
              <a:t>стране</a:t>
            </a:r>
            <a:r>
              <a:rPr lang="en-US" sz="1000" dirty="0"/>
              <a:t> </a:t>
            </a:r>
            <a:r>
              <a:rPr lang="en-US" sz="1000" u="sng" dirty="0" err="1"/>
              <a:t>корисника</a:t>
            </a:r>
            <a:r>
              <a:rPr lang="en-US" sz="1000" u="sng" dirty="0"/>
              <a:t> </a:t>
            </a:r>
            <a:r>
              <a:rPr lang="en-US" sz="1000" u="sng" dirty="0" err="1"/>
              <a:t>непокретности</a:t>
            </a:r>
            <a:r>
              <a:rPr lang="en-US" sz="1000" dirty="0"/>
              <a:t>, у </a:t>
            </a:r>
            <a:r>
              <a:rPr lang="en-US" sz="1000" dirty="0" err="1"/>
              <a:t>складу</a:t>
            </a:r>
            <a:r>
              <a:rPr lang="en-US" sz="1000" dirty="0"/>
              <a:t> </a:t>
            </a:r>
            <a:r>
              <a:rPr lang="en-US" sz="1000" dirty="0" err="1"/>
              <a:t>са</a:t>
            </a:r>
            <a:r>
              <a:rPr lang="en-US" sz="1000" dirty="0"/>
              <a:t> </a:t>
            </a:r>
            <a:r>
              <a:rPr lang="en-US" sz="1000" dirty="0" err="1"/>
              <a:t>законом</a:t>
            </a:r>
            <a:r>
              <a:rPr lang="en-US" sz="1000" dirty="0"/>
              <a:t> </a:t>
            </a:r>
            <a:r>
              <a:rPr lang="en-US" sz="1000" dirty="0" err="1"/>
              <a:t>којим</a:t>
            </a:r>
            <a:r>
              <a:rPr lang="en-US" sz="1000" dirty="0"/>
              <a:t> </a:t>
            </a:r>
            <a:r>
              <a:rPr lang="en-US" sz="1000" dirty="0" err="1"/>
              <a:t>се</a:t>
            </a:r>
            <a:r>
              <a:rPr lang="en-US" sz="1000" dirty="0"/>
              <a:t> </a:t>
            </a:r>
            <a:r>
              <a:rPr lang="en-US" sz="1000" dirty="0" err="1"/>
              <a:t>уређује</a:t>
            </a:r>
            <a:r>
              <a:rPr lang="en-US" sz="1000" dirty="0"/>
              <a:t> </a:t>
            </a:r>
            <a:r>
              <a:rPr lang="en-US" sz="1000" dirty="0" err="1"/>
              <a:t>јавна</a:t>
            </a:r>
            <a:r>
              <a:rPr lang="en-US" sz="1000" dirty="0"/>
              <a:t> </a:t>
            </a:r>
            <a:r>
              <a:rPr lang="en-US" sz="1000" dirty="0" err="1"/>
              <a:t>својина</a:t>
            </a:r>
            <a:r>
              <a:rPr lang="en-US" sz="1000" dirty="0"/>
              <a:t>;</a:t>
            </a:r>
          </a:p>
          <a:p>
            <a:r>
              <a:rPr lang="en-US" sz="1000" dirty="0"/>
              <a:t>6) </a:t>
            </a:r>
            <a:r>
              <a:rPr lang="en-US" sz="1000" b="1" dirty="0" err="1"/>
              <a:t>државину</a:t>
            </a:r>
            <a:r>
              <a:rPr lang="en-US" sz="1000" b="1" dirty="0"/>
              <a:t> </a:t>
            </a:r>
            <a:r>
              <a:rPr lang="en-US" sz="1000" b="1" dirty="0" err="1"/>
              <a:t>непокретности</a:t>
            </a:r>
            <a:r>
              <a:rPr lang="en-US" sz="1000" dirty="0"/>
              <a:t> </a:t>
            </a:r>
            <a:r>
              <a:rPr lang="en-US" sz="1000" dirty="0" err="1"/>
              <a:t>на</a:t>
            </a:r>
            <a:r>
              <a:rPr lang="en-US" sz="1000" dirty="0"/>
              <a:t> </a:t>
            </a:r>
            <a:r>
              <a:rPr lang="en-US" sz="1000" dirty="0" err="1"/>
              <a:t>којој</a:t>
            </a:r>
            <a:r>
              <a:rPr lang="en-US" sz="1000" dirty="0"/>
              <a:t> </a:t>
            </a:r>
            <a:r>
              <a:rPr lang="en-US" sz="1000" u="sng" dirty="0" err="1"/>
              <a:t>ималац</a:t>
            </a:r>
            <a:r>
              <a:rPr lang="en-US" sz="1000" u="sng" dirty="0"/>
              <a:t> </a:t>
            </a:r>
            <a:r>
              <a:rPr lang="en-US" sz="1000" u="sng" dirty="0" err="1"/>
              <a:t>права</a:t>
            </a:r>
            <a:r>
              <a:rPr lang="en-US" sz="1000" u="sng" dirty="0"/>
              <a:t> </a:t>
            </a:r>
            <a:r>
              <a:rPr lang="en-US" sz="1000" u="sng" dirty="0" err="1"/>
              <a:t>својине</a:t>
            </a:r>
            <a:r>
              <a:rPr lang="en-US" sz="1000" u="sng" dirty="0"/>
              <a:t> </a:t>
            </a:r>
            <a:r>
              <a:rPr lang="en-US" sz="1000" u="sng" dirty="0" err="1"/>
              <a:t>није</a:t>
            </a:r>
            <a:r>
              <a:rPr lang="en-US" sz="1000" u="sng" dirty="0"/>
              <a:t> </a:t>
            </a:r>
            <a:r>
              <a:rPr lang="en-US" sz="1000" u="sng" dirty="0" err="1"/>
              <a:t>познат</a:t>
            </a:r>
            <a:r>
              <a:rPr lang="en-US" sz="1000" u="sng" dirty="0"/>
              <a:t> </a:t>
            </a:r>
            <a:r>
              <a:rPr lang="en-US" sz="1000" u="sng" dirty="0" err="1"/>
              <a:t>или</a:t>
            </a:r>
            <a:r>
              <a:rPr lang="en-US" sz="1000" u="sng" dirty="0"/>
              <a:t> </a:t>
            </a:r>
            <a:r>
              <a:rPr lang="en-US" sz="1000" u="sng" dirty="0" err="1"/>
              <a:t>није</a:t>
            </a:r>
            <a:r>
              <a:rPr lang="en-US" sz="1000" u="sng" dirty="0"/>
              <a:t> </a:t>
            </a:r>
            <a:r>
              <a:rPr lang="en-US" sz="1000" u="sng" dirty="0" err="1"/>
              <a:t>одређен</a:t>
            </a:r>
            <a:r>
              <a:rPr lang="en-US" sz="1000" dirty="0"/>
              <a:t>;</a:t>
            </a:r>
          </a:p>
          <a:p>
            <a:r>
              <a:rPr lang="en-US" sz="1000" dirty="0"/>
              <a:t>7) </a:t>
            </a:r>
            <a:r>
              <a:rPr lang="en-US" sz="1000" dirty="0" err="1"/>
              <a:t>државину</a:t>
            </a:r>
            <a:r>
              <a:rPr lang="en-US" sz="1000" dirty="0"/>
              <a:t> </a:t>
            </a:r>
            <a:r>
              <a:rPr lang="en-US" sz="1000" dirty="0" err="1"/>
              <a:t>непокретности</a:t>
            </a:r>
            <a:r>
              <a:rPr lang="en-US" sz="1000" dirty="0"/>
              <a:t> </a:t>
            </a:r>
            <a:r>
              <a:rPr lang="en-US" sz="1000" u="sng" dirty="0"/>
              <a:t>у </a:t>
            </a:r>
            <a:r>
              <a:rPr lang="en-US" sz="1000" u="sng" dirty="0" err="1"/>
              <a:t>јавној</a:t>
            </a:r>
            <a:r>
              <a:rPr lang="en-US" sz="1000" u="sng" dirty="0"/>
              <a:t> </a:t>
            </a:r>
            <a:r>
              <a:rPr lang="en-US" sz="1000" u="sng" dirty="0" err="1"/>
              <a:t>својини</a:t>
            </a:r>
            <a:r>
              <a:rPr lang="en-US" sz="1000" u="sng" dirty="0"/>
              <a:t>, </a:t>
            </a:r>
            <a:r>
              <a:rPr lang="en-US" sz="1000" u="sng" dirty="0" err="1"/>
              <a:t>без</a:t>
            </a:r>
            <a:r>
              <a:rPr lang="en-US" sz="1000" u="sng" dirty="0"/>
              <a:t> </a:t>
            </a:r>
            <a:r>
              <a:rPr lang="en-US" sz="1000" u="sng" dirty="0" err="1"/>
              <a:t>правног</a:t>
            </a:r>
            <a:r>
              <a:rPr lang="en-US" sz="1000" u="sng" dirty="0"/>
              <a:t> </a:t>
            </a:r>
            <a:r>
              <a:rPr lang="en-US" sz="1000" u="sng" dirty="0" err="1"/>
              <a:t>основа</a:t>
            </a:r>
            <a:r>
              <a:rPr lang="en-US" sz="1000" dirty="0"/>
              <a:t>;</a:t>
            </a:r>
          </a:p>
          <a:p>
            <a:r>
              <a:rPr lang="en-US" sz="1000" dirty="0"/>
              <a:t>8) </a:t>
            </a:r>
            <a:r>
              <a:rPr lang="en-US" sz="1000" dirty="0" err="1"/>
              <a:t>државину</a:t>
            </a:r>
            <a:r>
              <a:rPr lang="en-US" sz="1000" dirty="0"/>
              <a:t> и </a:t>
            </a:r>
            <a:r>
              <a:rPr lang="en-US" sz="1000" dirty="0" err="1"/>
              <a:t>коришћење</a:t>
            </a:r>
            <a:r>
              <a:rPr lang="en-US" sz="1000" dirty="0"/>
              <a:t> </a:t>
            </a:r>
            <a:r>
              <a:rPr lang="en-US" sz="1000" dirty="0" err="1"/>
              <a:t>непокретности</a:t>
            </a:r>
            <a:r>
              <a:rPr lang="en-US" sz="1000" dirty="0"/>
              <a:t> </a:t>
            </a:r>
            <a:r>
              <a:rPr lang="en-US" sz="1000" dirty="0" err="1"/>
              <a:t>по</a:t>
            </a:r>
            <a:r>
              <a:rPr lang="en-US" sz="1000" dirty="0"/>
              <a:t> </a:t>
            </a:r>
            <a:r>
              <a:rPr lang="en-US" sz="1000" dirty="0" err="1"/>
              <a:t>основу</a:t>
            </a:r>
            <a:r>
              <a:rPr lang="en-US" sz="1000" dirty="0"/>
              <a:t> </a:t>
            </a:r>
            <a:r>
              <a:rPr lang="en-US" sz="1000" u="sng" dirty="0" err="1"/>
              <a:t>уговора</a:t>
            </a:r>
            <a:r>
              <a:rPr lang="en-US" sz="1000" u="sng" dirty="0"/>
              <a:t> о </a:t>
            </a:r>
            <a:r>
              <a:rPr lang="en-US" sz="1000" u="sng" dirty="0" err="1"/>
              <a:t>финансијском</a:t>
            </a:r>
            <a:r>
              <a:rPr lang="en-US" sz="1000" u="sng" dirty="0"/>
              <a:t> </a:t>
            </a:r>
            <a:r>
              <a:rPr lang="en-US" sz="1000" u="sng" dirty="0" err="1"/>
              <a:t>лизингу</a:t>
            </a:r>
            <a:r>
              <a:rPr lang="en-US" sz="1000" dirty="0"/>
              <a:t>.</a:t>
            </a:r>
          </a:p>
          <a:p>
            <a:endParaRPr lang="sr-Cyrl-RS" sz="1000" b="1" dirty="0" smtClean="0"/>
          </a:p>
          <a:p>
            <a:r>
              <a:rPr lang="en-US" sz="1000" b="1" dirty="0" err="1" smtClean="0"/>
              <a:t>Обвезник</a:t>
            </a:r>
            <a:r>
              <a:rPr lang="en-US" sz="1000" b="1" dirty="0" smtClean="0"/>
              <a:t> </a:t>
            </a:r>
            <a:r>
              <a:rPr lang="en-US" sz="1000" b="1" dirty="0" err="1"/>
              <a:t>пореза</a:t>
            </a:r>
            <a:r>
              <a:rPr lang="en-US" sz="1000" dirty="0"/>
              <a:t> </a:t>
            </a:r>
            <a:r>
              <a:rPr lang="en-US" sz="1000" dirty="0" err="1"/>
              <a:t>на</a:t>
            </a:r>
            <a:r>
              <a:rPr lang="en-US" sz="1000" dirty="0"/>
              <a:t> </a:t>
            </a:r>
            <a:r>
              <a:rPr lang="en-US" sz="1000" dirty="0" err="1"/>
              <a:t>имовину</a:t>
            </a:r>
            <a:r>
              <a:rPr lang="en-US" sz="1000" dirty="0"/>
              <a:t> </a:t>
            </a:r>
            <a:r>
              <a:rPr lang="en-US" sz="1000" dirty="0" err="1"/>
              <a:t>је</a:t>
            </a:r>
            <a:r>
              <a:rPr lang="en-US" sz="1000" dirty="0"/>
              <a:t> </a:t>
            </a:r>
            <a:r>
              <a:rPr lang="en-US" sz="1000" dirty="0" err="1"/>
              <a:t>правно</a:t>
            </a:r>
            <a:r>
              <a:rPr lang="en-US" sz="1000" dirty="0"/>
              <a:t> </a:t>
            </a:r>
            <a:r>
              <a:rPr lang="sr-Cyrl-RS" sz="1000" dirty="0" smtClean="0"/>
              <a:t>лице </a:t>
            </a:r>
            <a:r>
              <a:rPr lang="en-US" sz="1000" dirty="0" err="1" smtClean="0"/>
              <a:t>које</a:t>
            </a:r>
            <a:r>
              <a:rPr lang="en-US" sz="1000" dirty="0" smtClean="0"/>
              <a:t> </a:t>
            </a:r>
            <a:r>
              <a:rPr lang="en-US" sz="1000" dirty="0" err="1"/>
              <a:t>је</a:t>
            </a:r>
            <a:r>
              <a:rPr lang="en-US" sz="1000" dirty="0"/>
              <a:t> </a:t>
            </a:r>
            <a:r>
              <a:rPr lang="en-US" sz="1000" dirty="0" err="1"/>
              <a:t>на</a:t>
            </a:r>
            <a:r>
              <a:rPr lang="en-US" sz="1000" dirty="0"/>
              <a:t> </a:t>
            </a:r>
            <a:r>
              <a:rPr lang="en-US" sz="1000" dirty="0" err="1"/>
              <a:t>непокретности</a:t>
            </a:r>
            <a:r>
              <a:rPr lang="en-US" sz="1000" dirty="0"/>
              <a:t> </a:t>
            </a:r>
            <a:r>
              <a:rPr lang="en-US" sz="1000" dirty="0" err="1"/>
              <a:t>на</a:t>
            </a:r>
            <a:r>
              <a:rPr lang="en-US" sz="1000" dirty="0"/>
              <a:t> </a:t>
            </a:r>
            <a:r>
              <a:rPr lang="en-US" sz="1000" dirty="0" err="1"/>
              <a:t>територији</a:t>
            </a:r>
            <a:r>
              <a:rPr lang="en-US" sz="1000" dirty="0"/>
              <a:t> </a:t>
            </a:r>
            <a:r>
              <a:rPr lang="en-US" sz="1000" dirty="0" err="1"/>
              <a:t>Републике</a:t>
            </a:r>
            <a:r>
              <a:rPr lang="en-US" sz="1000" dirty="0"/>
              <a:t> </a:t>
            </a:r>
            <a:r>
              <a:rPr lang="en-US" sz="1000" dirty="0" err="1"/>
              <a:t>Србије</a:t>
            </a:r>
            <a:r>
              <a:rPr lang="en-US" sz="1000" dirty="0"/>
              <a:t> </a:t>
            </a:r>
            <a:r>
              <a:rPr lang="en-US" sz="1000" b="1" dirty="0" err="1"/>
              <a:t>ималац</a:t>
            </a:r>
            <a:r>
              <a:rPr lang="en-US" sz="1000" b="1" dirty="0"/>
              <a:t> </a:t>
            </a:r>
            <a:r>
              <a:rPr lang="en-US" sz="1000" b="1" dirty="0" err="1"/>
              <a:t>права</a:t>
            </a:r>
            <a:r>
              <a:rPr lang="en-US" sz="1000" b="1" dirty="0"/>
              <a:t>, </a:t>
            </a:r>
            <a:r>
              <a:rPr lang="en-US" sz="1000" b="1" dirty="0" err="1"/>
              <a:t>корисник</a:t>
            </a:r>
            <a:r>
              <a:rPr lang="en-US" sz="1000" b="1" dirty="0"/>
              <a:t> </a:t>
            </a:r>
            <a:r>
              <a:rPr lang="en-US" sz="1000" b="1" dirty="0" err="1"/>
              <a:t>или</a:t>
            </a:r>
            <a:r>
              <a:rPr lang="en-US" sz="1000" b="1" dirty="0"/>
              <a:t> </a:t>
            </a:r>
            <a:r>
              <a:rPr lang="en-US" sz="1000" b="1" dirty="0" err="1"/>
              <a:t>држалац</a:t>
            </a:r>
            <a:r>
              <a:rPr lang="en-US" sz="1000" dirty="0"/>
              <a:t>, </a:t>
            </a:r>
            <a:r>
              <a:rPr lang="en-US" sz="1000" dirty="0" err="1"/>
              <a:t>из</a:t>
            </a:r>
            <a:r>
              <a:rPr lang="en-US" sz="1000" dirty="0"/>
              <a:t> </a:t>
            </a:r>
            <a:r>
              <a:rPr lang="en-US" sz="1000" dirty="0" err="1"/>
              <a:t>члана</a:t>
            </a:r>
            <a:r>
              <a:rPr lang="en-US" sz="1000" dirty="0"/>
              <a:t> 2. </a:t>
            </a:r>
            <a:r>
              <a:rPr lang="en-US" sz="1000" dirty="0" err="1"/>
              <a:t>став</a:t>
            </a:r>
            <a:r>
              <a:rPr lang="en-US" sz="1000" dirty="0"/>
              <a:t> 1. </a:t>
            </a:r>
            <a:r>
              <a:rPr lang="en-US" sz="1000" dirty="0" err="1"/>
              <a:t>овог</a:t>
            </a:r>
            <a:r>
              <a:rPr lang="en-US" sz="1000" dirty="0"/>
              <a:t> </a:t>
            </a:r>
            <a:r>
              <a:rPr lang="en-US" sz="1000" dirty="0" err="1"/>
              <a:t>закона</a:t>
            </a:r>
            <a:r>
              <a:rPr lang="en-US" sz="1000" dirty="0"/>
              <a:t> </a:t>
            </a:r>
            <a:r>
              <a:rPr lang="en-US" sz="1000" dirty="0" err="1"/>
              <a:t>на</a:t>
            </a:r>
            <a:r>
              <a:rPr lang="en-US" sz="1000" dirty="0"/>
              <a:t> </a:t>
            </a:r>
            <a:r>
              <a:rPr lang="en-US" sz="1000" dirty="0" err="1"/>
              <a:t>које</a:t>
            </a:r>
            <a:r>
              <a:rPr lang="en-US" sz="1000" dirty="0"/>
              <a:t> </a:t>
            </a:r>
            <a:r>
              <a:rPr lang="en-US" sz="1000" dirty="0" err="1"/>
              <a:t>се</a:t>
            </a:r>
            <a:r>
              <a:rPr lang="en-US" sz="1000" dirty="0"/>
              <a:t> </a:t>
            </a:r>
            <a:r>
              <a:rPr lang="en-US" sz="1000" dirty="0" err="1"/>
              <a:t>порез</a:t>
            </a:r>
            <a:r>
              <a:rPr lang="en-US" sz="1000" dirty="0"/>
              <a:t> </a:t>
            </a:r>
            <a:r>
              <a:rPr lang="en-US" sz="1000" dirty="0" err="1"/>
              <a:t>на</a:t>
            </a:r>
            <a:r>
              <a:rPr lang="en-US" sz="1000" dirty="0"/>
              <a:t> </a:t>
            </a:r>
            <a:r>
              <a:rPr lang="en-US" sz="1000" dirty="0" err="1"/>
              <a:t>имовину</a:t>
            </a:r>
            <a:r>
              <a:rPr lang="en-US" sz="1000" dirty="0"/>
              <a:t> </a:t>
            </a:r>
            <a:r>
              <a:rPr lang="en-US" sz="1000" dirty="0" err="1"/>
              <a:t>плаћа</a:t>
            </a:r>
            <a:r>
              <a:rPr lang="en-US" sz="1000" dirty="0"/>
              <a:t> у </a:t>
            </a:r>
            <a:r>
              <a:rPr lang="en-US" sz="1000" dirty="0" err="1"/>
              <a:t>складу</a:t>
            </a:r>
            <a:r>
              <a:rPr lang="en-US" sz="1000" dirty="0"/>
              <a:t> </a:t>
            </a:r>
            <a:r>
              <a:rPr lang="en-US" sz="1000" dirty="0" err="1"/>
              <a:t>са</a:t>
            </a:r>
            <a:r>
              <a:rPr lang="en-US" sz="1000" dirty="0"/>
              <a:t> </a:t>
            </a:r>
            <a:r>
              <a:rPr lang="en-US" sz="1000" dirty="0" err="1"/>
              <a:t>чл</a:t>
            </a:r>
            <a:r>
              <a:rPr lang="en-US" sz="1000" dirty="0"/>
              <a:t>. 2. и 2а </a:t>
            </a:r>
            <a:r>
              <a:rPr lang="en-US" sz="1000" dirty="0" err="1"/>
              <a:t>овог</a:t>
            </a:r>
            <a:r>
              <a:rPr lang="en-US" sz="1000" dirty="0"/>
              <a:t> </a:t>
            </a:r>
            <a:r>
              <a:rPr lang="en-US" sz="1000" dirty="0" err="1"/>
              <a:t>закона</a:t>
            </a:r>
            <a:r>
              <a:rPr lang="en-US" sz="1000" dirty="0"/>
              <a:t>.</a:t>
            </a:r>
          </a:p>
          <a:p>
            <a:endParaRPr lang="sr-Cyrl-RS" sz="1000" dirty="0" smtClean="0"/>
          </a:p>
          <a:p>
            <a:r>
              <a:rPr lang="en-US" sz="1000" b="1" dirty="0" err="1" smtClean="0"/>
              <a:t>Обавеза</a:t>
            </a:r>
            <a:r>
              <a:rPr lang="en-US" sz="1000" b="1" dirty="0" smtClean="0"/>
              <a:t> </a:t>
            </a:r>
            <a:r>
              <a:rPr lang="en-US" sz="1000" dirty="0" err="1"/>
              <a:t>по</a:t>
            </a:r>
            <a:r>
              <a:rPr lang="en-US" sz="1000" dirty="0"/>
              <a:t> </a:t>
            </a:r>
            <a:r>
              <a:rPr lang="en-US" sz="1000" dirty="0" err="1"/>
              <a:t>основу</a:t>
            </a:r>
            <a:r>
              <a:rPr lang="en-US" sz="1000" dirty="0"/>
              <a:t> </a:t>
            </a:r>
            <a:r>
              <a:rPr lang="en-US" sz="1000" dirty="0" err="1"/>
              <a:t>пореза</a:t>
            </a:r>
            <a:r>
              <a:rPr lang="en-US" sz="1000" dirty="0"/>
              <a:t> </a:t>
            </a:r>
            <a:r>
              <a:rPr lang="en-US" sz="1000" dirty="0" err="1"/>
              <a:t>на</a:t>
            </a:r>
            <a:r>
              <a:rPr lang="en-US" sz="1000" dirty="0"/>
              <a:t> </a:t>
            </a:r>
            <a:r>
              <a:rPr lang="en-US" sz="1000" dirty="0" err="1"/>
              <a:t>имовину</a:t>
            </a:r>
            <a:r>
              <a:rPr lang="en-US" sz="1000" b="1" dirty="0"/>
              <a:t> </a:t>
            </a:r>
            <a:r>
              <a:rPr lang="en-US" sz="1000" b="1" dirty="0" err="1"/>
              <a:t>настаје</a:t>
            </a:r>
            <a:r>
              <a:rPr lang="en-US" sz="1000" b="1" dirty="0"/>
              <a:t> </a:t>
            </a:r>
            <a:r>
              <a:rPr lang="en-US" sz="1000" b="1" dirty="0" err="1"/>
              <a:t>најранијим</a:t>
            </a:r>
            <a:r>
              <a:rPr lang="en-US" sz="1000" b="1" dirty="0"/>
              <a:t> </a:t>
            </a:r>
            <a:r>
              <a:rPr lang="en-US" sz="1000" b="1" dirty="0" err="1"/>
              <a:t>од</a:t>
            </a:r>
            <a:r>
              <a:rPr lang="en-US" sz="1000" b="1" dirty="0"/>
              <a:t> </a:t>
            </a:r>
            <a:r>
              <a:rPr lang="en-US" sz="1000" b="1" dirty="0" err="1"/>
              <a:t>следећих</a:t>
            </a:r>
            <a:r>
              <a:rPr lang="en-US" sz="1000" b="1" dirty="0"/>
              <a:t> </a:t>
            </a:r>
            <a:r>
              <a:rPr lang="en-US" sz="1000" b="1" dirty="0" err="1"/>
              <a:t>дана</a:t>
            </a:r>
            <a:r>
              <a:rPr lang="en-US" sz="1000" dirty="0"/>
              <a:t>: </a:t>
            </a:r>
            <a:r>
              <a:rPr lang="en-US" sz="1000" dirty="0" err="1"/>
              <a:t>даном</a:t>
            </a:r>
            <a:r>
              <a:rPr lang="en-US" sz="1000" dirty="0"/>
              <a:t> </a:t>
            </a:r>
            <a:r>
              <a:rPr lang="en-US" sz="1000" dirty="0" err="1"/>
              <a:t>стицања</a:t>
            </a:r>
            <a:r>
              <a:rPr lang="en-US" sz="1000" dirty="0"/>
              <a:t> </a:t>
            </a:r>
            <a:r>
              <a:rPr lang="en-US" sz="1000" dirty="0" err="1"/>
              <a:t>права</a:t>
            </a:r>
            <a:r>
              <a:rPr lang="en-US" sz="1000" dirty="0"/>
              <a:t> </a:t>
            </a:r>
            <a:r>
              <a:rPr lang="en-US" sz="1000" dirty="0" err="1"/>
              <a:t>на</a:t>
            </a:r>
            <a:r>
              <a:rPr lang="en-US" sz="1000" dirty="0"/>
              <a:t> </a:t>
            </a:r>
            <a:r>
              <a:rPr lang="en-US" sz="1000" dirty="0" err="1"/>
              <a:t>које</a:t>
            </a:r>
            <a:r>
              <a:rPr lang="en-US" sz="1000" dirty="0"/>
              <a:t> </a:t>
            </a:r>
            <a:r>
              <a:rPr lang="en-US" sz="1000" dirty="0" err="1"/>
              <a:t>се</a:t>
            </a:r>
            <a:r>
              <a:rPr lang="en-US" sz="1000" dirty="0"/>
              <a:t> </a:t>
            </a:r>
            <a:r>
              <a:rPr lang="en-US" sz="1000" dirty="0" err="1"/>
              <a:t>порез</a:t>
            </a:r>
            <a:r>
              <a:rPr lang="en-US" sz="1000" dirty="0"/>
              <a:t> </a:t>
            </a:r>
            <a:r>
              <a:rPr lang="en-US" sz="1000" dirty="0" err="1"/>
              <a:t>на</a:t>
            </a:r>
            <a:r>
              <a:rPr lang="en-US" sz="1000" dirty="0"/>
              <a:t> </a:t>
            </a:r>
            <a:r>
              <a:rPr lang="en-US" sz="1000" dirty="0" err="1"/>
              <a:t>имовину</a:t>
            </a:r>
            <a:r>
              <a:rPr lang="en-US" sz="1000" dirty="0"/>
              <a:t> </a:t>
            </a:r>
            <a:r>
              <a:rPr lang="en-US" sz="1000" dirty="0" err="1"/>
              <a:t>плаћа</a:t>
            </a:r>
            <a:r>
              <a:rPr lang="en-US" sz="1000" dirty="0"/>
              <a:t> у </a:t>
            </a:r>
            <a:r>
              <a:rPr lang="en-US" sz="1000" dirty="0" err="1"/>
              <a:t>складу</a:t>
            </a:r>
            <a:r>
              <a:rPr lang="en-US" sz="1000" dirty="0"/>
              <a:t> </a:t>
            </a:r>
            <a:r>
              <a:rPr lang="en-US" sz="1000" dirty="0" err="1"/>
              <a:t>са</a:t>
            </a:r>
            <a:r>
              <a:rPr lang="en-US" sz="1000" dirty="0"/>
              <a:t> </a:t>
            </a:r>
            <a:r>
              <a:rPr lang="en-US" sz="1000" dirty="0" err="1"/>
              <a:t>чланом</a:t>
            </a:r>
            <a:r>
              <a:rPr lang="en-US" sz="1000" dirty="0"/>
              <a:t> 2. </a:t>
            </a:r>
            <a:r>
              <a:rPr lang="en-US" sz="1000" dirty="0" err="1"/>
              <a:t>став</a:t>
            </a:r>
            <a:r>
              <a:rPr lang="en-US" sz="1000" dirty="0"/>
              <a:t> 1. и </a:t>
            </a:r>
            <a:r>
              <a:rPr lang="en-US" sz="1000" dirty="0" err="1"/>
              <a:t>чланом</a:t>
            </a:r>
            <a:r>
              <a:rPr lang="en-US" sz="1000" dirty="0"/>
              <a:t> 2а </a:t>
            </a:r>
            <a:r>
              <a:rPr lang="en-US" sz="1000" dirty="0" err="1"/>
              <a:t>овог</a:t>
            </a:r>
            <a:r>
              <a:rPr lang="en-US" sz="1000" dirty="0"/>
              <a:t> </a:t>
            </a:r>
            <a:r>
              <a:rPr lang="en-US" sz="1000" dirty="0" err="1"/>
              <a:t>закона</a:t>
            </a:r>
            <a:r>
              <a:rPr lang="en-US" sz="1000" dirty="0"/>
              <a:t>, </a:t>
            </a:r>
            <a:r>
              <a:rPr lang="en-US" sz="1000" dirty="0" err="1"/>
              <a:t>даном</a:t>
            </a:r>
            <a:r>
              <a:rPr lang="en-US" sz="1000" dirty="0"/>
              <a:t> </a:t>
            </a:r>
            <a:r>
              <a:rPr lang="en-US" sz="1000" dirty="0" err="1"/>
              <a:t>успостављања</a:t>
            </a:r>
            <a:r>
              <a:rPr lang="en-US" sz="1000" dirty="0"/>
              <a:t> </a:t>
            </a:r>
            <a:r>
              <a:rPr lang="en-US" sz="1000" dirty="0" err="1"/>
              <a:t>државине</a:t>
            </a:r>
            <a:r>
              <a:rPr lang="en-US" sz="1000" dirty="0"/>
              <a:t> </a:t>
            </a:r>
            <a:r>
              <a:rPr lang="en-US" sz="1000" dirty="0" err="1"/>
              <a:t>кад</a:t>
            </a:r>
            <a:r>
              <a:rPr lang="en-US" sz="1000" dirty="0"/>
              <a:t> </a:t>
            </a:r>
            <a:r>
              <a:rPr lang="en-US" sz="1000" dirty="0" err="1"/>
              <a:t>се</a:t>
            </a:r>
            <a:r>
              <a:rPr lang="en-US" sz="1000" dirty="0"/>
              <a:t> </a:t>
            </a:r>
            <a:r>
              <a:rPr lang="en-US" sz="1000" dirty="0" err="1"/>
              <a:t>порез</a:t>
            </a:r>
            <a:r>
              <a:rPr lang="en-US" sz="1000" dirty="0"/>
              <a:t> </a:t>
            </a:r>
            <a:r>
              <a:rPr lang="en-US" sz="1000" dirty="0" err="1"/>
              <a:t>плаћа</a:t>
            </a:r>
            <a:r>
              <a:rPr lang="en-US" sz="1000" dirty="0"/>
              <a:t> </a:t>
            </a:r>
            <a:r>
              <a:rPr lang="en-US" sz="1000" dirty="0" err="1"/>
              <a:t>на</a:t>
            </a:r>
            <a:r>
              <a:rPr lang="en-US" sz="1000" dirty="0"/>
              <a:t> </a:t>
            </a:r>
            <a:r>
              <a:rPr lang="en-US" sz="1000" dirty="0" err="1"/>
              <a:t>државину</a:t>
            </a:r>
            <a:r>
              <a:rPr lang="en-US" sz="1000" dirty="0"/>
              <a:t>, </a:t>
            </a:r>
            <a:r>
              <a:rPr lang="en-US" sz="1000" dirty="0" err="1"/>
              <a:t>даном</a:t>
            </a:r>
            <a:r>
              <a:rPr lang="en-US" sz="1000" dirty="0"/>
              <a:t> </a:t>
            </a:r>
            <a:r>
              <a:rPr lang="en-US" sz="1000" dirty="0" err="1"/>
              <a:t>почетка</a:t>
            </a:r>
            <a:r>
              <a:rPr lang="en-US" sz="1000" dirty="0"/>
              <a:t> </a:t>
            </a:r>
            <a:r>
              <a:rPr lang="en-US" sz="1000" dirty="0" err="1"/>
              <a:t>коришћења</a:t>
            </a:r>
            <a:r>
              <a:rPr lang="en-US" sz="1000" dirty="0"/>
              <a:t>, </a:t>
            </a:r>
            <a:r>
              <a:rPr lang="en-US" sz="1000" dirty="0" err="1"/>
              <a:t>даном</a:t>
            </a:r>
            <a:r>
              <a:rPr lang="en-US" sz="1000" dirty="0"/>
              <a:t> </a:t>
            </a:r>
            <a:r>
              <a:rPr lang="en-US" sz="1000" dirty="0" err="1"/>
              <a:t>оспособљавања</a:t>
            </a:r>
            <a:r>
              <a:rPr lang="en-US" sz="1000" dirty="0"/>
              <a:t>, </a:t>
            </a:r>
            <a:r>
              <a:rPr lang="en-US" sz="1000" dirty="0" err="1"/>
              <a:t>даном</a:t>
            </a:r>
            <a:r>
              <a:rPr lang="en-US" sz="1000" dirty="0"/>
              <a:t> </a:t>
            </a:r>
            <a:r>
              <a:rPr lang="en-US" sz="1000" dirty="0" err="1"/>
              <a:t>издавања</a:t>
            </a:r>
            <a:r>
              <a:rPr lang="en-US" sz="1000" dirty="0"/>
              <a:t> </a:t>
            </a:r>
            <a:r>
              <a:rPr lang="en-US" sz="1000" dirty="0" err="1"/>
              <a:t>употребне</a:t>
            </a:r>
            <a:r>
              <a:rPr lang="en-US" sz="1000" dirty="0"/>
              <a:t> </a:t>
            </a:r>
            <a:r>
              <a:rPr lang="en-US" sz="1000" dirty="0" err="1"/>
              <a:t>дозволе</a:t>
            </a:r>
            <a:r>
              <a:rPr lang="en-US" sz="1000" dirty="0"/>
              <a:t>, </a:t>
            </a:r>
            <a:r>
              <a:rPr lang="en-US" sz="1000" dirty="0" err="1"/>
              <a:t>односно</a:t>
            </a:r>
            <a:r>
              <a:rPr lang="en-US" sz="1000" dirty="0"/>
              <a:t> </a:t>
            </a:r>
            <a:r>
              <a:rPr lang="en-US" sz="1000" dirty="0" err="1"/>
              <a:t>даном</a:t>
            </a:r>
            <a:r>
              <a:rPr lang="en-US" sz="1000" dirty="0"/>
              <a:t> </a:t>
            </a:r>
            <a:r>
              <a:rPr lang="en-US" sz="1000" dirty="0" err="1"/>
              <a:t>омогућавања</a:t>
            </a:r>
            <a:r>
              <a:rPr lang="en-US" sz="1000" dirty="0"/>
              <a:t> </a:t>
            </a:r>
            <a:r>
              <a:rPr lang="en-US" sz="1000" dirty="0" err="1"/>
              <a:t>коришћења</a:t>
            </a:r>
            <a:r>
              <a:rPr lang="en-US" sz="1000" dirty="0"/>
              <a:t> </a:t>
            </a:r>
            <a:r>
              <a:rPr lang="en-US" sz="1000" dirty="0" err="1"/>
              <a:t>имовине</a:t>
            </a:r>
            <a:r>
              <a:rPr lang="en-US" sz="1000" dirty="0"/>
              <a:t> </a:t>
            </a:r>
            <a:r>
              <a:rPr lang="en-US" sz="1000" dirty="0" err="1"/>
              <a:t>на</a:t>
            </a:r>
            <a:r>
              <a:rPr lang="en-US" sz="1000" dirty="0"/>
              <a:t> </a:t>
            </a:r>
            <a:r>
              <a:rPr lang="en-US" sz="1000" dirty="0" err="1"/>
              <a:t>други</a:t>
            </a:r>
            <a:r>
              <a:rPr lang="en-US" sz="1000" dirty="0"/>
              <a:t> </a:t>
            </a:r>
            <a:r>
              <a:rPr lang="en-US" sz="1000" dirty="0" err="1"/>
              <a:t>начин</a:t>
            </a:r>
            <a:r>
              <a:rPr lang="en-US" sz="1000" dirty="0"/>
              <a:t>.</a:t>
            </a:r>
          </a:p>
          <a:p>
            <a:endParaRPr lang="sr-Cyrl-RS" sz="1000" dirty="0" smtClean="0"/>
          </a:p>
          <a:p>
            <a:r>
              <a:rPr lang="en-US" sz="1000" dirty="0" err="1" smtClean="0"/>
              <a:t>Обавеза</a:t>
            </a:r>
            <a:r>
              <a:rPr lang="en-US" sz="1000" dirty="0" smtClean="0"/>
              <a:t> </a:t>
            </a:r>
            <a:r>
              <a:rPr lang="en-US" sz="1000" dirty="0" err="1"/>
              <a:t>по</a:t>
            </a:r>
            <a:r>
              <a:rPr lang="en-US" sz="1000" dirty="0"/>
              <a:t> </a:t>
            </a:r>
            <a:r>
              <a:rPr lang="en-US" sz="1000" dirty="0" err="1"/>
              <a:t>основу</a:t>
            </a:r>
            <a:r>
              <a:rPr lang="en-US" sz="1000" dirty="0"/>
              <a:t> </a:t>
            </a:r>
            <a:r>
              <a:rPr lang="en-US" sz="1000" dirty="0" err="1"/>
              <a:t>пореза</a:t>
            </a:r>
            <a:r>
              <a:rPr lang="en-US" sz="1000" dirty="0"/>
              <a:t> </a:t>
            </a:r>
            <a:r>
              <a:rPr lang="en-US" sz="1000" dirty="0" err="1"/>
              <a:t>на</a:t>
            </a:r>
            <a:r>
              <a:rPr lang="en-US" sz="1000" dirty="0"/>
              <a:t> </a:t>
            </a:r>
            <a:r>
              <a:rPr lang="en-US" sz="1000" dirty="0" err="1"/>
              <a:t>имовину</a:t>
            </a:r>
            <a:r>
              <a:rPr lang="en-US" sz="1000" dirty="0"/>
              <a:t> </a:t>
            </a:r>
            <a:r>
              <a:rPr lang="en-US" sz="1000" b="1" dirty="0" err="1"/>
              <a:t>престаје</a:t>
            </a:r>
            <a:r>
              <a:rPr lang="en-US" sz="1000" b="1" dirty="0"/>
              <a:t> </a:t>
            </a:r>
            <a:r>
              <a:rPr lang="en-US" sz="1000" b="1" dirty="0" err="1"/>
              <a:t>најранијим</a:t>
            </a:r>
            <a:r>
              <a:rPr lang="en-US" sz="1000" b="1" dirty="0"/>
              <a:t> </a:t>
            </a:r>
            <a:r>
              <a:rPr lang="en-US" sz="1000" b="1" dirty="0" err="1"/>
              <a:t>од</a:t>
            </a:r>
            <a:r>
              <a:rPr lang="en-US" sz="1000" b="1" dirty="0"/>
              <a:t> </a:t>
            </a:r>
            <a:r>
              <a:rPr lang="en-US" sz="1000" b="1" dirty="0" err="1"/>
              <a:t>следећих</a:t>
            </a:r>
            <a:r>
              <a:rPr lang="en-US" sz="1000" b="1" dirty="0"/>
              <a:t> </a:t>
            </a:r>
            <a:r>
              <a:rPr lang="en-US" sz="1000" b="1" dirty="0" err="1"/>
              <a:t>дана</a:t>
            </a:r>
            <a:r>
              <a:rPr lang="en-US" sz="1000" dirty="0"/>
              <a:t>:</a:t>
            </a:r>
          </a:p>
          <a:p>
            <a:r>
              <a:rPr lang="en-US" sz="1000" dirty="0"/>
              <a:t>1) </a:t>
            </a:r>
            <a:r>
              <a:rPr lang="en-US" sz="1000" dirty="0" err="1"/>
              <a:t>даном</a:t>
            </a:r>
            <a:r>
              <a:rPr lang="en-US" sz="1000" dirty="0"/>
              <a:t> </a:t>
            </a:r>
            <a:r>
              <a:rPr lang="en-US" sz="1000" dirty="0" err="1"/>
              <a:t>којим</a:t>
            </a:r>
            <a:r>
              <a:rPr lang="en-US" sz="1000" dirty="0"/>
              <a:t> </a:t>
            </a:r>
            <a:r>
              <a:rPr lang="en-US" sz="1000" dirty="0" err="1"/>
              <a:t>пореском</a:t>
            </a:r>
            <a:r>
              <a:rPr lang="en-US" sz="1000" dirty="0"/>
              <a:t> </a:t>
            </a:r>
            <a:r>
              <a:rPr lang="en-US" sz="1000" dirty="0" err="1"/>
              <a:t>обвезнику</a:t>
            </a:r>
            <a:r>
              <a:rPr lang="en-US" sz="1000" dirty="0"/>
              <a:t> </a:t>
            </a:r>
            <a:r>
              <a:rPr lang="en-US" sz="1000" dirty="0" err="1"/>
              <a:t>престаје</a:t>
            </a:r>
            <a:r>
              <a:rPr lang="en-US" sz="1000" dirty="0"/>
              <a:t> </a:t>
            </a:r>
            <a:r>
              <a:rPr lang="en-US" sz="1000" dirty="0" err="1"/>
              <a:t>право</a:t>
            </a:r>
            <a:r>
              <a:rPr lang="en-US" sz="1000" dirty="0"/>
              <a:t>, </a:t>
            </a:r>
            <a:r>
              <a:rPr lang="en-US" sz="1000" dirty="0" err="1"/>
              <a:t>државина</a:t>
            </a:r>
            <a:r>
              <a:rPr lang="en-US" sz="1000" dirty="0"/>
              <a:t> </a:t>
            </a:r>
            <a:r>
              <a:rPr lang="en-US" sz="1000" dirty="0" err="1"/>
              <a:t>или</a:t>
            </a:r>
            <a:r>
              <a:rPr lang="en-US" sz="1000" dirty="0"/>
              <a:t> </a:t>
            </a:r>
            <a:r>
              <a:rPr lang="en-US" sz="1000" dirty="0" err="1"/>
              <a:t>коришћење</a:t>
            </a:r>
            <a:r>
              <a:rPr lang="en-US" sz="1000" dirty="0"/>
              <a:t> </a:t>
            </a:r>
            <a:r>
              <a:rPr lang="en-US" sz="1000" dirty="0" err="1"/>
              <a:t>из</a:t>
            </a:r>
            <a:r>
              <a:rPr lang="en-US" sz="1000" dirty="0"/>
              <a:t> </a:t>
            </a:r>
            <a:r>
              <a:rPr lang="en-US" sz="1000" dirty="0" err="1"/>
              <a:t>члана</a:t>
            </a:r>
            <a:r>
              <a:rPr lang="en-US" sz="1000" dirty="0"/>
              <a:t> 2. </a:t>
            </a:r>
            <a:r>
              <a:rPr lang="en-US" sz="1000" dirty="0" err="1"/>
              <a:t>став</a:t>
            </a:r>
            <a:r>
              <a:rPr lang="en-US" sz="1000" dirty="0"/>
              <a:t> 1. </a:t>
            </a:r>
            <a:r>
              <a:rPr lang="en-US" sz="1000" dirty="0" err="1"/>
              <a:t>овог</a:t>
            </a:r>
            <a:r>
              <a:rPr lang="en-US" sz="1000" dirty="0"/>
              <a:t> </a:t>
            </a:r>
            <a:r>
              <a:rPr lang="en-US" sz="1000" dirty="0" err="1"/>
              <a:t>закона</a:t>
            </a:r>
            <a:r>
              <a:rPr lang="en-US" sz="1000" dirty="0"/>
              <a:t> </a:t>
            </a:r>
            <a:r>
              <a:rPr lang="en-US" sz="1000" dirty="0" err="1"/>
              <a:t>на</a:t>
            </a:r>
            <a:r>
              <a:rPr lang="en-US" sz="1000" dirty="0"/>
              <a:t> </a:t>
            </a:r>
            <a:r>
              <a:rPr lang="en-US" sz="1000" dirty="0" err="1"/>
              <a:t>непокретности</a:t>
            </a:r>
            <a:r>
              <a:rPr lang="en-US" sz="1000" dirty="0"/>
              <a:t>, </a:t>
            </a:r>
            <a:r>
              <a:rPr lang="en-US" sz="1000" dirty="0" err="1"/>
              <a:t>на</a:t>
            </a:r>
            <a:r>
              <a:rPr lang="en-US" sz="1000" dirty="0"/>
              <a:t> </a:t>
            </a:r>
            <a:r>
              <a:rPr lang="en-US" sz="1000" dirty="0" err="1"/>
              <a:t>које</a:t>
            </a:r>
            <a:r>
              <a:rPr lang="en-US" sz="1000" dirty="0"/>
              <a:t> </a:t>
            </a:r>
            <a:r>
              <a:rPr lang="en-US" sz="1000" dirty="0" err="1"/>
              <a:t>се</a:t>
            </a:r>
            <a:r>
              <a:rPr lang="en-US" sz="1000" dirty="0"/>
              <a:t> </a:t>
            </a:r>
            <a:r>
              <a:rPr lang="en-US" sz="1000" dirty="0" err="1"/>
              <a:t>порез</a:t>
            </a:r>
            <a:r>
              <a:rPr lang="en-US" sz="1000" dirty="0"/>
              <a:t> </a:t>
            </a:r>
            <a:r>
              <a:rPr lang="en-US" sz="1000" dirty="0" err="1"/>
              <a:t>на</a:t>
            </a:r>
            <a:r>
              <a:rPr lang="en-US" sz="1000" dirty="0"/>
              <a:t> </a:t>
            </a:r>
            <a:r>
              <a:rPr lang="en-US" sz="1000" dirty="0" err="1"/>
              <a:t>имовину</a:t>
            </a:r>
            <a:r>
              <a:rPr lang="en-US" sz="1000" dirty="0"/>
              <a:t> </a:t>
            </a:r>
            <a:r>
              <a:rPr lang="en-US" sz="1000" dirty="0" err="1"/>
              <a:t>плаћа</a:t>
            </a:r>
            <a:r>
              <a:rPr lang="en-US" sz="1000" dirty="0"/>
              <a:t> у </a:t>
            </a:r>
            <a:r>
              <a:rPr lang="en-US" sz="1000" dirty="0" err="1"/>
              <a:t>складу</a:t>
            </a:r>
            <a:r>
              <a:rPr lang="en-US" sz="1000" dirty="0"/>
              <a:t> </a:t>
            </a:r>
            <a:r>
              <a:rPr lang="en-US" sz="1000" dirty="0" err="1"/>
              <a:t>са</a:t>
            </a:r>
            <a:r>
              <a:rPr lang="en-US" sz="1000" dirty="0"/>
              <a:t> </a:t>
            </a:r>
            <a:r>
              <a:rPr lang="en-US" sz="1000" dirty="0" err="1"/>
              <a:t>чл</a:t>
            </a:r>
            <a:r>
              <a:rPr lang="en-US" sz="1000" dirty="0"/>
              <a:t>. 2. и 2а </a:t>
            </a:r>
            <a:r>
              <a:rPr lang="en-US" sz="1000" dirty="0" err="1"/>
              <a:t>овог</a:t>
            </a:r>
            <a:r>
              <a:rPr lang="en-US" sz="1000" dirty="0"/>
              <a:t> </a:t>
            </a:r>
            <a:r>
              <a:rPr lang="en-US" sz="1000" dirty="0" err="1"/>
              <a:t>закона</a:t>
            </a:r>
            <a:r>
              <a:rPr lang="en-US" sz="1000" dirty="0"/>
              <a:t>;</a:t>
            </a:r>
          </a:p>
          <a:p>
            <a:r>
              <a:rPr lang="en-US" sz="1000" dirty="0"/>
              <a:t>2) </a:t>
            </a:r>
            <a:r>
              <a:rPr lang="en-US" sz="1000" dirty="0" err="1"/>
              <a:t>даном</a:t>
            </a:r>
            <a:r>
              <a:rPr lang="en-US" sz="1000" dirty="0"/>
              <a:t> </a:t>
            </a:r>
            <a:r>
              <a:rPr lang="en-US" sz="1000" dirty="0" err="1"/>
              <a:t>престанка</a:t>
            </a:r>
            <a:r>
              <a:rPr lang="en-US" sz="1000" dirty="0"/>
              <a:t> </a:t>
            </a:r>
            <a:r>
              <a:rPr lang="en-US" sz="1000" dirty="0" err="1"/>
              <a:t>постојања</a:t>
            </a:r>
            <a:r>
              <a:rPr lang="en-US" sz="1000" dirty="0"/>
              <a:t> </a:t>
            </a:r>
            <a:r>
              <a:rPr lang="en-US" sz="1000" dirty="0" err="1"/>
              <a:t>непокретности</a:t>
            </a:r>
            <a:r>
              <a:rPr lang="en-US" sz="1000" dirty="0"/>
              <a:t>;</a:t>
            </a:r>
          </a:p>
          <a:p>
            <a:r>
              <a:rPr lang="en-US" sz="1000" dirty="0"/>
              <a:t>3) </a:t>
            </a:r>
            <a:r>
              <a:rPr lang="en-US" sz="1000" dirty="0" err="1"/>
              <a:t>даном</a:t>
            </a:r>
            <a:r>
              <a:rPr lang="en-US" sz="1000" dirty="0"/>
              <a:t> </a:t>
            </a:r>
            <a:r>
              <a:rPr lang="en-US" sz="1000" dirty="0" err="1"/>
              <a:t>почетка</a:t>
            </a:r>
            <a:r>
              <a:rPr lang="en-US" sz="1000" dirty="0"/>
              <a:t> </a:t>
            </a:r>
            <a:r>
              <a:rPr lang="en-US" sz="1000" dirty="0" err="1"/>
              <a:t>примене</a:t>
            </a:r>
            <a:r>
              <a:rPr lang="en-US" sz="1000" dirty="0"/>
              <a:t> </a:t>
            </a:r>
            <a:r>
              <a:rPr lang="en-US" sz="1000" dirty="0" err="1"/>
              <a:t>закона</a:t>
            </a:r>
            <a:r>
              <a:rPr lang="en-US" sz="1000" dirty="0"/>
              <a:t> у </a:t>
            </a:r>
            <a:r>
              <a:rPr lang="en-US" sz="1000" dirty="0" err="1"/>
              <a:t>складу</a:t>
            </a:r>
            <a:r>
              <a:rPr lang="en-US" sz="1000" dirty="0"/>
              <a:t> </a:t>
            </a:r>
            <a:r>
              <a:rPr lang="en-US" sz="1000" dirty="0" err="1"/>
              <a:t>са</a:t>
            </a:r>
            <a:r>
              <a:rPr lang="en-US" sz="1000" dirty="0"/>
              <a:t> </a:t>
            </a:r>
            <a:r>
              <a:rPr lang="en-US" sz="1000" dirty="0" err="1"/>
              <a:t>којим</a:t>
            </a:r>
            <a:r>
              <a:rPr lang="en-US" sz="1000" dirty="0"/>
              <a:t> </a:t>
            </a:r>
            <a:r>
              <a:rPr lang="en-US" sz="1000" dirty="0" err="1"/>
              <a:t>је</a:t>
            </a:r>
            <a:r>
              <a:rPr lang="en-US" sz="1000" dirty="0"/>
              <a:t> </a:t>
            </a:r>
            <a:r>
              <a:rPr lang="en-US" sz="1000" dirty="0" err="1"/>
              <a:t>право</a:t>
            </a:r>
            <a:r>
              <a:rPr lang="en-US" sz="1000" dirty="0"/>
              <a:t>, </a:t>
            </a:r>
            <a:r>
              <a:rPr lang="en-US" sz="1000" dirty="0" err="1"/>
              <a:t>државина</a:t>
            </a:r>
            <a:r>
              <a:rPr lang="en-US" sz="1000" dirty="0"/>
              <a:t> </a:t>
            </a:r>
            <a:r>
              <a:rPr lang="en-US" sz="1000" dirty="0" err="1"/>
              <a:t>или</a:t>
            </a:r>
            <a:r>
              <a:rPr lang="en-US" sz="1000" dirty="0"/>
              <a:t> </a:t>
            </a:r>
            <a:r>
              <a:rPr lang="en-US" sz="1000" dirty="0" err="1"/>
              <a:t>коришћење</a:t>
            </a:r>
            <a:r>
              <a:rPr lang="en-US" sz="1000" dirty="0"/>
              <a:t> </a:t>
            </a:r>
            <a:r>
              <a:rPr lang="en-US" sz="1000" dirty="0" err="1"/>
              <a:t>на</a:t>
            </a:r>
            <a:r>
              <a:rPr lang="en-US" sz="1000" dirty="0"/>
              <a:t> </a:t>
            </a:r>
            <a:r>
              <a:rPr lang="en-US" sz="1000" dirty="0" err="1"/>
              <a:t>које</a:t>
            </a:r>
            <a:r>
              <a:rPr lang="en-US" sz="1000" dirty="0"/>
              <a:t> </a:t>
            </a:r>
            <a:r>
              <a:rPr lang="en-US" sz="1000" dirty="0" err="1"/>
              <a:t>се</a:t>
            </a:r>
            <a:r>
              <a:rPr lang="en-US" sz="1000" dirty="0"/>
              <a:t> </a:t>
            </a:r>
            <a:r>
              <a:rPr lang="en-US" sz="1000" dirty="0" err="1"/>
              <a:t>порез</a:t>
            </a:r>
            <a:r>
              <a:rPr lang="en-US" sz="1000" dirty="0"/>
              <a:t> </a:t>
            </a:r>
            <a:r>
              <a:rPr lang="en-US" sz="1000" dirty="0" err="1"/>
              <a:t>на</a:t>
            </a:r>
            <a:r>
              <a:rPr lang="en-US" sz="1000" dirty="0"/>
              <a:t> </a:t>
            </a:r>
            <a:r>
              <a:rPr lang="en-US" sz="1000" dirty="0" err="1"/>
              <a:t>имовину</a:t>
            </a:r>
            <a:r>
              <a:rPr lang="en-US" sz="1000" dirty="0"/>
              <a:t> </a:t>
            </a:r>
            <a:r>
              <a:rPr lang="en-US" sz="1000" dirty="0" err="1"/>
              <a:t>плаћао</a:t>
            </a:r>
            <a:r>
              <a:rPr lang="en-US" sz="1000" dirty="0"/>
              <a:t> </a:t>
            </a:r>
            <a:r>
              <a:rPr lang="en-US" sz="1000" dirty="0" err="1"/>
              <a:t>престало</a:t>
            </a:r>
            <a:r>
              <a:rPr lang="en-US" sz="1000" dirty="0"/>
              <a:t> </a:t>
            </a:r>
            <a:r>
              <a:rPr lang="en-US" sz="1000" dirty="0" err="1"/>
              <a:t>бити</a:t>
            </a:r>
            <a:r>
              <a:rPr lang="en-US" sz="1000" dirty="0"/>
              <a:t> </a:t>
            </a:r>
            <a:r>
              <a:rPr lang="en-US" sz="1000" dirty="0" err="1"/>
              <a:t>предмет</a:t>
            </a:r>
            <a:r>
              <a:rPr lang="en-US" sz="1000" dirty="0"/>
              <a:t> </a:t>
            </a:r>
            <a:r>
              <a:rPr lang="en-US" sz="1000" dirty="0" err="1"/>
              <a:t>опорезивања</a:t>
            </a:r>
            <a:r>
              <a:rPr lang="en-US" sz="1000" dirty="0"/>
              <a:t>;</a:t>
            </a:r>
          </a:p>
          <a:p>
            <a:r>
              <a:rPr lang="en-US" sz="1000" dirty="0"/>
              <a:t>4) </a:t>
            </a:r>
            <a:r>
              <a:rPr lang="en-US" sz="1000" dirty="0" err="1"/>
              <a:t>даном</a:t>
            </a:r>
            <a:r>
              <a:rPr lang="en-US" sz="1000" dirty="0"/>
              <a:t> </a:t>
            </a:r>
            <a:r>
              <a:rPr lang="en-US" sz="1000" dirty="0" err="1"/>
              <a:t>којим</a:t>
            </a:r>
            <a:r>
              <a:rPr lang="en-US" sz="1000" dirty="0"/>
              <a:t> </a:t>
            </a:r>
            <a:r>
              <a:rPr lang="en-US" sz="1000" dirty="0" err="1"/>
              <a:t>друго</a:t>
            </a:r>
            <a:r>
              <a:rPr lang="en-US" sz="1000" dirty="0"/>
              <a:t> </a:t>
            </a:r>
            <a:r>
              <a:rPr lang="en-US" sz="1000" dirty="0" err="1"/>
              <a:t>лице</a:t>
            </a:r>
            <a:r>
              <a:rPr lang="en-US" sz="1000" dirty="0"/>
              <a:t> </a:t>
            </a:r>
            <a:r>
              <a:rPr lang="en-US" sz="1000" dirty="0" err="1"/>
              <a:t>стекне</a:t>
            </a:r>
            <a:r>
              <a:rPr lang="en-US" sz="1000" dirty="0"/>
              <a:t> </a:t>
            </a:r>
            <a:r>
              <a:rPr lang="en-US" sz="1000" dirty="0" err="1"/>
              <a:t>право</a:t>
            </a:r>
            <a:r>
              <a:rPr lang="en-US" sz="1000" dirty="0"/>
              <a:t>, </a:t>
            </a:r>
            <a:r>
              <a:rPr lang="en-US" sz="1000" dirty="0" err="1"/>
              <a:t>државину</a:t>
            </a:r>
            <a:r>
              <a:rPr lang="en-US" sz="1000" dirty="0"/>
              <a:t> </a:t>
            </a:r>
            <a:r>
              <a:rPr lang="en-US" sz="1000" dirty="0" err="1"/>
              <a:t>или</a:t>
            </a:r>
            <a:r>
              <a:rPr lang="en-US" sz="1000" dirty="0"/>
              <a:t> </a:t>
            </a:r>
            <a:r>
              <a:rPr lang="en-US" sz="1000" dirty="0" err="1"/>
              <a:t>коришћење</a:t>
            </a:r>
            <a:r>
              <a:rPr lang="en-US" sz="1000" dirty="0"/>
              <a:t> </a:t>
            </a:r>
            <a:r>
              <a:rPr lang="en-US" sz="1000" dirty="0" err="1"/>
              <a:t>на</a:t>
            </a:r>
            <a:r>
              <a:rPr lang="en-US" sz="1000" dirty="0"/>
              <a:t> </a:t>
            </a:r>
            <a:r>
              <a:rPr lang="en-US" sz="1000" dirty="0" err="1"/>
              <a:t>које</a:t>
            </a:r>
            <a:r>
              <a:rPr lang="en-US" sz="1000" dirty="0"/>
              <a:t> </a:t>
            </a:r>
            <a:r>
              <a:rPr lang="en-US" sz="1000" dirty="0" err="1"/>
              <a:t>се</a:t>
            </a:r>
            <a:r>
              <a:rPr lang="en-US" sz="1000" dirty="0"/>
              <a:t> </a:t>
            </a:r>
            <a:r>
              <a:rPr lang="en-US" sz="1000" dirty="0" err="1"/>
              <a:t>порез</a:t>
            </a:r>
            <a:r>
              <a:rPr lang="en-US" sz="1000" dirty="0"/>
              <a:t> </a:t>
            </a:r>
            <a:r>
              <a:rPr lang="en-US" sz="1000" dirty="0" err="1"/>
              <a:t>плаћа</a:t>
            </a:r>
            <a:r>
              <a:rPr lang="en-US" sz="1000" dirty="0"/>
              <a:t>.</a:t>
            </a:r>
          </a:p>
          <a:p>
            <a:endParaRPr lang="sr-Cyrl-RS" sz="1000" dirty="0" smtClean="0"/>
          </a:p>
          <a:p>
            <a:r>
              <a:rPr lang="en-US" sz="1000" dirty="0" err="1" smtClean="0"/>
              <a:t>Даном</a:t>
            </a:r>
            <a:r>
              <a:rPr lang="en-US" sz="1000" dirty="0" smtClean="0"/>
              <a:t> </a:t>
            </a:r>
            <a:r>
              <a:rPr lang="en-US" sz="1000" dirty="0" err="1"/>
              <a:t>престанка</a:t>
            </a:r>
            <a:r>
              <a:rPr lang="en-US" sz="1000" dirty="0"/>
              <a:t> </a:t>
            </a:r>
            <a:r>
              <a:rPr lang="en-US" sz="1000" dirty="0" err="1"/>
              <a:t>пореске</a:t>
            </a:r>
            <a:r>
              <a:rPr lang="en-US" sz="1000" dirty="0"/>
              <a:t> </a:t>
            </a:r>
            <a:r>
              <a:rPr lang="en-US" sz="1000" dirty="0" err="1"/>
              <a:t>обавезе</a:t>
            </a:r>
            <a:r>
              <a:rPr lang="en-US" sz="1000" dirty="0"/>
              <a:t> </a:t>
            </a:r>
            <a:r>
              <a:rPr lang="en-US" sz="1000" dirty="0" err="1"/>
              <a:t>на</a:t>
            </a:r>
            <a:r>
              <a:rPr lang="en-US" sz="1000" dirty="0"/>
              <a:t> </a:t>
            </a:r>
            <a:r>
              <a:rPr lang="en-US" sz="1000" dirty="0" err="1"/>
              <a:t>делу</a:t>
            </a:r>
            <a:r>
              <a:rPr lang="en-US" sz="1000" dirty="0"/>
              <a:t> </a:t>
            </a:r>
            <a:r>
              <a:rPr lang="en-US" sz="1000" dirty="0" err="1"/>
              <a:t>земљишта</a:t>
            </a:r>
            <a:r>
              <a:rPr lang="en-US" sz="1000" dirty="0"/>
              <a:t> </a:t>
            </a:r>
            <a:r>
              <a:rPr lang="en-US" sz="1000" dirty="0" err="1"/>
              <a:t>престаје</a:t>
            </a:r>
            <a:r>
              <a:rPr lang="en-US" sz="1000" dirty="0"/>
              <a:t> </a:t>
            </a:r>
            <a:r>
              <a:rPr lang="en-US" sz="1000" dirty="0" err="1"/>
              <a:t>пореска</a:t>
            </a:r>
            <a:r>
              <a:rPr lang="en-US" sz="1000" dirty="0"/>
              <a:t> </a:t>
            </a:r>
            <a:r>
              <a:rPr lang="en-US" sz="1000" dirty="0" err="1"/>
              <a:t>обавеза</a:t>
            </a:r>
            <a:r>
              <a:rPr lang="en-US" sz="1000" dirty="0"/>
              <a:t> </a:t>
            </a:r>
            <a:r>
              <a:rPr lang="en-US" sz="1000" dirty="0" err="1"/>
              <a:t>на</a:t>
            </a:r>
            <a:r>
              <a:rPr lang="en-US" sz="1000" dirty="0"/>
              <a:t> </a:t>
            </a:r>
            <a:r>
              <a:rPr lang="en-US" sz="1000" dirty="0" err="1"/>
              <a:t>преосталом</a:t>
            </a:r>
            <a:r>
              <a:rPr lang="en-US" sz="1000" dirty="0"/>
              <a:t> </a:t>
            </a:r>
            <a:r>
              <a:rPr lang="en-US" sz="1000" dirty="0" err="1"/>
              <a:t>делу</a:t>
            </a:r>
            <a:r>
              <a:rPr lang="en-US" sz="1000" dirty="0"/>
              <a:t> </a:t>
            </a:r>
            <a:r>
              <a:rPr lang="en-US" sz="1000" dirty="0" err="1"/>
              <a:t>земљишта</a:t>
            </a:r>
            <a:r>
              <a:rPr lang="en-US" sz="1000" dirty="0"/>
              <a:t> </a:t>
            </a:r>
            <a:r>
              <a:rPr lang="en-US" sz="1000" dirty="0" err="1"/>
              <a:t>које</a:t>
            </a:r>
            <a:r>
              <a:rPr lang="en-US" sz="1000" dirty="0"/>
              <a:t> </a:t>
            </a:r>
            <a:r>
              <a:rPr lang="en-US" sz="1000" dirty="0" err="1"/>
              <a:t>је</a:t>
            </a:r>
            <a:r>
              <a:rPr lang="en-US" sz="1000" dirty="0"/>
              <a:t> </a:t>
            </a:r>
            <a:r>
              <a:rPr lang="en-US" sz="1000" dirty="0" err="1"/>
              <a:t>површине</a:t>
            </a:r>
            <a:r>
              <a:rPr lang="en-US" sz="1000" dirty="0"/>
              <a:t> </a:t>
            </a:r>
            <a:r>
              <a:rPr lang="en-US" sz="1000" dirty="0" err="1"/>
              <a:t>до</a:t>
            </a:r>
            <a:r>
              <a:rPr lang="en-US" sz="1000" dirty="0"/>
              <a:t> </a:t>
            </a:r>
            <a:r>
              <a:rPr lang="en-US" sz="1000" dirty="0" err="1"/>
              <a:t>десет</a:t>
            </a:r>
            <a:r>
              <a:rPr lang="en-US" sz="1000" dirty="0"/>
              <a:t> </a:t>
            </a:r>
            <a:r>
              <a:rPr lang="en-US" sz="1000" dirty="0" err="1"/>
              <a:t>ари</a:t>
            </a:r>
            <a:r>
              <a:rPr lang="en-US" sz="1000" dirty="0" smtClean="0"/>
              <a:t>.</a:t>
            </a:r>
            <a:endParaRPr lang="sr-Cyrl-RS" sz="1000" dirty="0" smtClean="0"/>
          </a:p>
          <a:p>
            <a:endParaRPr lang="en-US" sz="1000" dirty="0"/>
          </a:p>
          <a:p>
            <a:r>
              <a:rPr lang="en-US" sz="1000" b="1" dirty="0" err="1"/>
              <a:t>Прекид</a:t>
            </a:r>
            <a:r>
              <a:rPr lang="en-US" sz="1000" b="1" dirty="0"/>
              <a:t> </a:t>
            </a:r>
            <a:r>
              <a:rPr lang="en-US" sz="1000" b="1" dirty="0" err="1"/>
              <a:t>обављања</a:t>
            </a:r>
            <a:r>
              <a:rPr lang="en-US" sz="1000" b="1" dirty="0"/>
              <a:t> </a:t>
            </a:r>
            <a:r>
              <a:rPr lang="en-US" sz="1000" b="1" dirty="0" err="1"/>
              <a:t>делатности</a:t>
            </a:r>
            <a:r>
              <a:rPr lang="en-US" sz="1000" dirty="0"/>
              <a:t> </a:t>
            </a:r>
            <a:r>
              <a:rPr lang="en-US" sz="1000" dirty="0" err="1"/>
              <a:t>за</a:t>
            </a:r>
            <a:r>
              <a:rPr lang="en-US" sz="1000" dirty="0"/>
              <a:t> </a:t>
            </a:r>
            <a:r>
              <a:rPr lang="en-US" sz="1000" dirty="0" err="1"/>
              <a:t>одређени</a:t>
            </a:r>
            <a:r>
              <a:rPr lang="en-US" sz="1000" dirty="0"/>
              <a:t> </a:t>
            </a:r>
            <a:r>
              <a:rPr lang="en-US" sz="1000" dirty="0" err="1"/>
              <a:t>период</a:t>
            </a:r>
            <a:r>
              <a:rPr lang="en-US" sz="1000" dirty="0"/>
              <a:t> </a:t>
            </a:r>
            <a:r>
              <a:rPr lang="en-US" sz="1000" b="1" dirty="0" err="1"/>
              <a:t>не</a:t>
            </a:r>
            <a:r>
              <a:rPr lang="en-US" sz="1000" b="1" dirty="0"/>
              <a:t> </a:t>
            </a:r>
            <a:r>
              <a:rPr lang="en-US" sz="1000" b="1" dirty="0" err="1"/>
              <a:t>доводи</a:t>
            </a:r>
            <a:r>
              <a:rPr lang="en-US" sz="1000" b="1" dirty="0"/>
              <a:t> </a:t>
            </a:r>
            <a:r>
              <a:rPr lang="en-US" sz="1000" b="1" dirty="0" err="1"/>
              <a:t>до</a:t>
            </a:r>
            <a:r>
              <a:rPr lang="en-US" sz="1000" b="1" dirty="0"/>
              <a:t> </a:t>
            </a:r>
            <a:r>
              <a:rPr lang="en-US" sz="1000" b="1" dirty="0" err="1"/>
              <a:t>губитка</a:t>
            </a:r>
            <a:r>
              <a:rPr lang="en-US" sz="1000" b="1" dirty="0"/>
              <a:t> </a:t>
            </a:r>
            <a:r>
              <a:rPr lang="en-US" sz="1000" b="1" dirty="0" err="1"/>
              <a:t>својства</a:t>
            </a:r>
            <a:r>
              <a:rPr lang="en-US" sz="1000" b="1" dirty="0"/>
              <a:t> </a:t>
            </a:r>
            <a:r>
              <a:rPr lang="en-US" sz="1000" b="1" dirty="0" err="1"/>
              <a:t>обвезника</a:t>
            </a:r>
            <a:r>
              <a:rPr lang="en-US" sz="1000" dirty="0"/>
              <a:t>.</a:t>
            </a:r>
          </a:p>
          <a:p>
            <a:endParaRPr lang="en-US" sz="1000" dirty="0"/>
          </a:p>
        </p:txBody>
      </p:sp>
    </p:spTree>
    <p:extLst>
      <p:ext uri="{BB962C8B-B14F-4D97-AF65-F5344CB8AC3E}">
        <p14:creationId xmlns:p14="http://schemas.microsoft.com/office/powerpoint/2010/main" val="4197977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ru-RU" sz="1400" b="1" dirty="0"/>
              <a:t>УТВРЂИВАЊЕ ОСНОВИЦЕ ПОРЕЗА НА ИМОВИНУ ЗА НЕПОКРЕТНОСТИ ОБВЕЗНИКА КОЈИ ВОДИ ПОСЛОВНЕ КЊИГЕ</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5786199"/>
          </a:xfrm>
          <a:prstGeom prst="rect">
            <a:avLst/>
          </a:prstGeom>
        </p:spPr>
        <p:txBody>
          <a:bodyPr wrap="square">
            <a:spAutoFit/>
          </a:bodyPr>
          <a:lstStyle/>
          <a:p>
            <a:r>
              <a:rPr lang="sr-Cyrl-RS" sz="1000" b="1" u="sng" dirty="0" smtClean="0"/>
              <a:t>Фер вредност као пореска основица</a:t>
            </a:r>
          </a:p>
          <a:p>
            <a:endParaRPr lang="en-US" sz="1000" dirty="0"/>
          </a:p>
          <a:p>
            <a:r>
              <a:rPr lang="en-US" sz="1000" dirty="0" err="1"/>
              <a:t>Основица</a:t>
            </a:r>
            <a:r>
              <a:rPr lang="en-US" sz="1000" dirty="0"/>
              <a:t> </a:t>
            </a:r>
            <a:r>
              <a:rPr lang="en-US" sz="1000" dirty="0" err="1"/>
              <a:t>пореза</a:t>
            </a:r>
            <a:r>
              <a:rPr lang="en-US" sz="1000" dirty="0"/>
              <a:t> </a:t>
            </a:r>
            <a:r>
              <a:rPr lang="en-US" sz="1000" dirty="0" err="1"/>
              <a:t>на</a:t>
            </a:r>
            <a:r>
              <a:rPr lang="en-US" sz="1000" dirty="0"/>
              <a:t> </a:t>
            </a:r>
            <a:r>
              <a:rPr lang="en-US" sz="1000" dirty="0" err="1"/>
              <a:t>имовину</a:t>
            </a:r>
            <a:r>
              <a:rPr lang="en-US" sz="1000" dirty="0"/>
              <a:t> </a:t>
            </a:r>
            <a:r>
              <a:rPr lang="en-US" sz="1000" dirty="0" err="1"/>
              <a:t>за</a:t>
            </a:r>
            <a:r>
              <a:rPr lang="en-US" sz="1000" dirty="0"/>
              <a:t> </a:t>
            </a:r>
            <a:r>
              <a:rPr lang="en-US" sz="1000" dirty="0" err="1"/>
              <a:t>непокретности</a:t>
            </a:r>
            <a:r>
              <a:rPr lang="en-US" sz="1000" dirty="0"/>
              <a:t> </a:t>
            </a:r>
            <a:r>
              <a:rPr lang="en-US" sz="1000" dirty="0" err="1"/>
              <a:t>обвезника</a:t>
            </a:r>
            <a:r>
              <a:rPr lang="en-US" sz="1000" dirty="0"/>
              <a:t> </a:t>
            </a:r>
            <a:r>
              <a:rPr lang="en-US" sz="1000" dirty="0" err="1"/>
              <a:t>који</a:t>
            </a:r>
            <a:r>
              <a:rPr lang="en-US" sz="1000" dirty="0"/>
              <a:t> </a:t>
            </a:r>
            <a:r>
              <a:rPr lang="en-US" sz="1000" dirty="0" err="1"/>
              <a:t>води</a:t>
            </a:r>
            <a:r>
              <a:rPr lang="en-US" sz="1000" dirty="0"/>
              <a:t> </a:t>
            </a:r>
            <a:r>
              <a:rPr lang="en-US" sz="1000" dirty="0" err="1"/>
              <a:t>пословне</a:t>
            </a:r>
            <a:r>
              <a:rPr lang="en-US" sz="1000" dirty="0"/>
              <a:t> </a:t>
            </a:r>
            <a:r>
              <a:rPr lang="en-US" sz="1000" dirty="0" err="1"/>
              <a:t>књиге</a:t>
            </a:r>
            <a:r>
              <a:rPr lang="en-US" sz="1000" dirty="0"/>
              <a:t> и </a:t>
            </a:r>
            <a:r>
              <a:rPr lang="en-US" sz="1000" dirty="0" err="1"/>
              <a:t>чију</a:t>
            </a:r>
            <a:r>
              <a:rPr lang="en-US" sz="1000" dirty="0"/>
              <a:t> </a:t>
            </a:r>
            <a:r>
              <a:rPr lang="en-US" sz="1000" dirty="0" err="1"/>
              <a:t>вредност</a:t>
            </a:r>
            <a:r>
              <a:rPr lang="en-US" sz="1000" dirty="0"/>
              <a:t> у </a:t>
            </a:r>
            <a:r>
              <a:rPr lang="en-US" sz="1000" dirty="0" err="1"/>
              <a:t>пословним</a:t>
            </a:r>
            <a:r>
              <a:rPr lang="en-US" sz="1000" dirty="0"/>
              <a:t> </a:t>
            </a:r>
            <a:r>
              <a:rPr lang="en-US" sz="1000" dirty="0" err="1"/>
              <a:t>књигама</a:t>
            </a:r>
            <a:r>
              <a:rPr lang="en-US" sz="1000" dirty="0"/>
              <a:t> </a:t>
            </a:r>
            <a:r>
              <a:rPr lang="en-US" sz="1000" dirty="0" err="1"/>
              <a:t>исказује</a:t>
            </a:r>
            <a:r>
              <a:rPr lang="en-US" sz="1000" dirty="0"/>
              <a:t> </a:t>
            </a:r>
            <a:r>
              <a:rPr lang="en-US" sz="1000" dirty="0" err="1"/>
              <a:t>по</a:t>
            </a:r>
            <a:r>
              <a:rPr lang="en-US" sz="1000" dirty="0"/>
              <a:t> </a:t>
            </a:r>
            <a:r>
              <a:rPr lang="en-US" sz="1000" dirty="0" err="1"/>
              <a:t>методу</a:t>
            </a:r>
            <a:r>
              <a:rPr lang="en-US" sz="1000" dirty="0"/>
              <a:t> </a:t>
            </a:r>
            <a:r>
              <a:rPr lang="en-US" sz="1000" dirty="0" err="1"/>
              <a:t>фер</a:t>
            </a:r>
            <a:r>
              <a:rPr lang="en-US" sz="1000" dirty="0"/>
              <a:t> </a:t>
            </a:r>
            <a:r>
              <a:rPr lang="en-US" sz="1000" dirty="0" err="1"/>
              <a:t>вредности</a:t>
            </a:r>
            <a:r>
              <a:rPr lang="en-US" sz="1000" dirty="0"/>
              <a:t> </a:t>
            </a:r>
            <a:r>
              <a:rPr lang="en-US" sz="1000" b="1" dirty="0"/>
              <a:t>у </a:t>
            </a:r>
            <a:r>
              <a:rPr lang="en-US" sz="1000" b="1" dirty="0" err="1"/>
              <a:t>складу</a:t>
            </a:r>
            <a:r>
              <a:rPr lang="en-US" sz="1000" b="1" dirty="0"/>
              <a:t> </a:t>
            </a:r>
            <a:r>
              <a:rPr lang="en-US" sz="1000" b="1" dirty="0" err="1"/>
              <a:t>са</a:t>
            </a:r>
            <a:r>
              <a:rPr lang="en-US" sz="1000" b="1" dirty="0"/>
              <a:t> </a:t>
            </a:r>
            <a:r>
              <a:rPr lang="en-US" sz="1000" b="1" dirty="0" err="1"/>
              <a:t>међународним</a:t>
            </a:r>
            <a:r>
              <a:rPr lang="en-US" sz="1000" b="1" dirty="0"/>
              <a:t> </a:t>
            </a:r>
            <a:r>
              <a:rPr lang="en-US" sz="1000" b="1" dirty="0" err="1"/>
              <a:t>рачуноводственим</a:t>
            </a:r>
            <a:r>
              <a:rPr lang="en-US" sz="1000" b="1" dirty="0"/>
              <a:t> </a:t>
            </a:r>
            <a:r>
              <a:rPr lang="en-US" sz="1000" b="1" dirty="0" err="1"/>
              <a:t>стандардима</a:t>
            </a:r>
            <a:r>
              <a:rPr lang="en-US" sz="1000" b="1" dirty="0"/>
              <a:t> (МРС), </a:t>
            </a:r>
            <a:r>
              <a:rPr lang="en-US" sz="1000" b="1" dirty="0" err="1"/>
              <a:t>односно</a:t>
            </a:r>
            <a:r>
              <a:rPr lang="en-US" sz="1000" b="1" dirty="0"/>
              <a:t> </a:t>
            </a:r>
            <a:r>
              <a:rPr lang="en-US" sz="1000" b="1" dirty="0" err="1"/>
              <a:t>међународним</a:t>
            </a:r>
            <a:r>
              <a:rPr lang="en-US" sz="1000" b="1" dirty="0"/>
              <a:t> </a:t>
            </a:r>
            <a:r>
              <a:rPr lang="en-US" sz="1000" b="1" dirty="0" err="1"/>
              <a:t>стандардима</a:t>
            </a:r>
            <a:r>
              <a:rPr lang="en-US" sz="1000" b="1" dirty="0"/>
              <a:t> </a:t>
            </a:r>
            <a:r>
              <a:rPr lang="en-US" sz="1000" b="1" dirty="0" err="1"/>
              <a:t>финансијског</a:t>
            </a:r>
            <a:r>
              <a:rPr lang="en-US" sz="1000" b="1" dirty="0"/>
              <a:t> </a:t>
            </a:r>
            <a:r>
              <a:rPr lang="en-US" sz="1000" b="1" dirty="0" err="1"/>
              <a:t>извештавања</a:t>
            </a:r>
            <a:r>
              <a:rPr lang="en-US" sz="1000" b="1" dirty="0"/>
              <a:t> (МСФИ) и </a:t>
            </a:r>
            <a:r>
              <a:rPr lang="en-US" sz="1000" b="1" dirty="0" err="1"/>
              <a:t>усвојеним</a:t>
            </a:r>
            <a:r>
              <a:rPr lang="en-US" sz="1000" b="1" dirty="0"/>
              <a:t> </a:t>
            </a:r>
            <a:r>
              <a:rPr lang="en-US" sz="1000" b="1" dirty="0" err="1"/>
              <a:t>рачуноводственим</a:t>
            </a:r>
            <a:r>
              <a:rPr lang="en-US" sz="1000" b="1" dirty="0"/>
              <a:t> </a:t>
            </a:r>
            <a:r>
              <a:rPr lang="en-US" sz="1000" b="1" dirty="0" err="1"/>
              <a:t>политикама</a:t>
            </a:r>
            <a:r>
              <a:rPr lang="en-US" sz="1000" b="1" dirty="0"/>
              <a:t> </a:t>
            </a:r>
            <a:r>
              <a:rPr lang="en-US" sz="1000" b="1" dirty="0" err="1"/>
              <a:t>је</a:t>
            </a:r>
            <a:r>
              <a:rPr lang="en-US" sz="1000" b="1" dirty="0"/>
              <a:t> </a:t>
            </a:r>
            <a:r>
              <a:rPr lang="en-US" sz="1000" b="1" dirty="0" err="1"/>
              <a:t>фер</a:t>
            </a:r>
            <a:r>
              <a:rPr lang="en-US" sz="1000" b="1" dirty="0"/>
              <a:t> </a:t>
            </a:r>
            <a:r>
              <a:rPr lang="en-US" sz="1000" b="1" dirty="0" err="1"/>
              <a:t>вредност</a:t>
            </a:r>
            <a:r>
              <a:rPr lang="en-US" sz="1000" b="1" dirty="0"/>
              <a:t> </a:t>
            </a:r>
            <a:r>
              <a:rPr lang="en-US" sz="1000" b="1" dirty="0" err="1"/>
              <a:t>исказана</a:t>
            </a:r>
            <a:r>
              <a:rPr lang="en-US" sz="1000" b="1" dirty="0"/>
              <a:t> </a:t>
            </a:r>
            <a:r>
              <a:rPr lang="en-US" sz="1000" b="1" dirty="0" err="1"/>
              <a:t>на</a:t>
            </a:r>
            <a:r>
              <a:rPr lang="en-US" sz="1000" b="1" dirty="0"/>
              <a:t> </a:t>
            </a:r>
            <a:r>
              <a:rPr lang="en-US" sz="1000" b="1" dirty="0" err="1"/>
              <a:t>последњи</a:t>
            </a:r>
            <a:r>
              <a:rPr lang="en-US" sz="1000" b="1" dirty="0"/>
              <a:t> </a:t>
            </a:r>
            <a:r>
              <a:rPr lang="en-US" sz="1000" b="1" dirty="0" err="1"/>
              <a:t>дан</a:t>
            </a:r>
            <a:r>
              <a:rPr lang="en-US" sz="1000" b="1" dirty="0"/>
              <a:t> </a:t>
            </a:r>
            <a:r>
              <a:rPr lang="en-US" sz="1000" b="1" dirty="0" err="1"/>
              <a:t>пословне</a:t>
            </a:r>
            <a:r>
              <a:rPr lang="en-US" sz="1000" b="1" dirty="0"/>
              <a:t> </a:t>
            </a:r>
            <a:r>
              <a:rPr lang="en-US" sz="1000" b="1" dirty="0" err="1"/>
              <a:t>године</a:t>
            </a:r>
            <a:r>
              <a:rPr lang="en-US" sz="1000" b="1" dirty="0"/>
              <a:t> </a:t>
            </a:r>
            <a:r>
              <a:rPr lang="en-US" sz="1000" b="1" dirty="0" err="1"/>
              <a:t>обвезника</a:t>
            </a:r>
            <a:r>
              <a:rPr lang="en-US" sz="1000" b="1" dirty="0"/>
              <a:t> у </a:t>
            </a:r>
            <a:r>
              <a:rPr lang="en-US" sz="1000" b="1" dirty="0" err="1"/>
              <a:t>текућој</a:t>
            </a:r>
            <a:r>
              <a:rPr lang="en-US" sz="1000" b="1" dirty="0"/>
              <a:t> </a:t>
            </a:r>
            <a:r>
              <a:rPr lang="en-US" sz="1000" b="1" dirty="0" err="1"/>
              <a:t>години</a:t>
            </a:r>
            <a:r>
              <a:rPr lang="en-US" sz="1000" dirty="0" smtClean="0"/>
              <a:t>.</a:t>
            </a:r>
            <a:endParaRPr lang="sr-Cyrl-RS" sz="1000" dirty="0" smtClean="0"/>
          </a:p>
          <a:p>
            <a:endParaRPr lang="en-US" sz="1000" dirty="0"/>
          </a:p>
          <a:p>
            <a:r>
              <a:rPr lang="en-US" sz="1000" dirty="0" err="1"/>
              <a:t>Ови</a:t>
            </a:r>
            <a:r>
              <a:rPr lang="en-US" sz="1000" dirty="0"/>
              <a:t> </a:t>
            </a:r>
            <a:r>
              <a:rPr lang="en-US" sz="1000" dirty="0" err="1"/>
              <a:t>обвезници</a:t>
            </a:r>
            <a:r>
              <a:rPr lang="en-US" sz="1000" dirty="0"/>
              <a:t> </a:t>
            </a:r>
            <a:r>
              <a:rPr lang="en-US" sz="1000" dirty="0" err="1"/>
              <a:t>порез</a:t>
            </a:r>
            <a:r>
              <a:rPr lang="en-US" sz="1000" dirty="0"/>
              <a:t> </a:t>
            </a:r>
            <a:r>
              <a:rPr lang="en-US" sz="1000" dirty="0" err="1"/>
              <a:t>утврђују</a:t>
            </a:r>
            <a:r>
              <a:rPr lang="en-US" sz="1000" dirty="0"/>
              <a:t> </a:t>
            </a:r>
            <a:r>
              <a:rPr lang="en-US" sz="1000" dirty="0" err="1"/>
              <a:t>на</a:t>
            </a:r>
            <a:r>
              <a:rPr lang="en-US" sz="1000" dirty="0"/>
              <a:t> </a:t>
            </a:r>
            <a:r>
              <a:rPr lang="en-US" sz="1000" dirty="0" err="1"/>
              <a:t>основицу</a:t>
            </a:r>
            <a:r>
              <a:rPr lang="en-US" sz="1000" dirty="0"/>
              <a:t> </a:t>
            </a:r>
            <a:r>
              <a:rPr lang="en-US" sz="1000" dirty="0" err="1"/>
              <a:t>коју</a:t>
            </a:r>
            <a:r>
              <a:rPr lang="en-US" sz="1000" dirty="0"/>
              <a:t> </a:t>
            </a:r>
            <a:r>
              <a:rPr lang="en-US" sz="1000" dirty="0" err="1"/>
              <a:t>чини</a:t>
            </a:r>
            <a:r>
              <a:rPr lang="en-US" sz="1000" dirty="0"/>
              <a:t> </a:t>
            </a:r>
            <a:r>
              <a:rPr lang="en-US" sz="1000" dirty="0" err="1"/>
              <a:t>фер</a:t>
            </a:r>
            <a:r>
              <a:rPr lang="en-US" sz="1000" dirty="0"/>
              <a:t> </a:t>
            </a:r>
            <a:r>
              <a:rPr lang="en-US" sz="1000" dirty="0" err="1"/>
              <a:t>вредност</a:t>
            </a:r>
            <a:r>
              <a:rPr lang="en-US" sz="1000" dirty="0"/>
              <a:t>, </a:t>
            </a:r>
            <a:r>
              <a:rPr lang="en-US" sz="1000" dirty="0" err="1"/>
              <a:t>коју</a:t>
            </a:r>
            <a:r>
              <a:rPr lang="en-US" sz="1000" dirty="0"/>
              <a:t> </a:t>
            </a:r>
            <a:r>
              <a:rPr lang="en-US" sz="1000" dirty="0" err="1"/>
              <a:t>потом</a:t>
            </a:r>
            <a:r>
              <a:rPr lang="en-US" sz="1000" dirty="0"/>
              <a:t> </a:t>
            </a:r>
            <a:r>
              <a:rPr lang="en-US" sz="1000" dirty="0" err="1"/>
              <a:t>множе</a:t>
            </a:r>
            <a:r>
              <a:rPr lang="en-US" sz="1000" dirty="0"/>
              <a:t> </a:t>
            </a:r>
            <a:r>
              <a:rPr lang="en-US" sz="1000" dirty="0" err="1"/>
              <a:t>пореском</a:t>
            </a:r>
            <a:r>
              <a:rPr lang="en-US" sz="1000" dirty="0"/>
              <a:t> </a:t>
            </a:r>
            <a:r>
              <a:rPr lang="en-US" sz="1000" dirty="0" err="1"/>
              <a:t>стопом</a:t>
            </a:r>
            <a:r>
              <a:rPr lang="en-US" sz="1000" dirty="0"/>
              <a:t> и </a:t>
            </a:r>
            <a:r>
              <a:rPr lang="en-US" sz="1000" dirty="0" err="1"/>
              <a:t>умањују</a:t>
            </a:r>
            <a:r>
              <a:rPr lang="en-US" sz="1000" dirty="0"/>
              <a:t> </a:t>
            </a:r>
            <a:r>
              <a:rPr lang="en-US" sz="1000" dirty="0" err="1"/>
              <a:t>за</a:t>
            </a:r>
            <a:r>
              <a:rPr lang="en-US" sz="1000" dirty="0"/>
              <a:t> </a:t>
            </a:r>
            <a:r>
              <a:rPr lang="en-US" sz="1000" dirty="0" err="1"/>
              <a:t>евентуално</a:t>
            </a:r>
            <a:r>
              <a:rPr lang="en-US" sz="1000" dirty="0"/>
              <a:t> </a:t>
            </a:r>
            <a:r>
              <a:rPr lang="en-US" sz="1000" dirty="0" err="1"/>
              <a:t>право</a:t>
            </a:r>
            <a:r>
              <a:rPr lang="en-US" sz="1000" dirty="0"/>
              <a:t> </a:t>
            </a:r>
            <a:r>
              <a:rPr lang="en-US" sz="1000" dirty="0" err="1"/>
              <a:t>на</a:t>
            </a:r>
            <a:r>
              <a:rPr lang="en-US" sz="1000" dirty="0"/>
              <a:t> </a:t>
            </a:r>
            <a:r>
              <a:rPr lang="en-US" sz="1000" dirty="0" err="1"/>
              <a:t>пореско</a:t>
            </a:r>
            <a:r>
              <a:rPr lang="en-US" sz="1000" dirty="0"/>
              <a:t> </a:t>
            </a:r>
            <a:r>
              <a:rPr lang="en-US" sz="1000" dirty="0" err="1"/>
              <a:t>ослобођење</a:t>
            </a:r>
            <a:r>
              <a:rPr lang="en-US" sz="1000" dirty="0"/>
              <a:t> </a:t>
            </a:r>
            <a:r>
              <a:rPr lang="en-US" sz="1000" dirty="0" err="1"/>
              <a:t>на</a:t>
            </a:r>
            <a:r>
              <a:rPr lang="en-US" sz="1000" dirty="0"/>
              <a:t> </a:t>
            </a:r>
            <a:r>
              <a:rPr lang="en-US" sz="1000" dirty="0" err="1"/>
              <a:t>делу</a:t>
            </a:r>
            <a:r>
              <a:rPr lang="en-US" sz="1000" dirty="0"/>
              <a:t> </a:t>
            </a:r>
            <a:r>
              <a:rPr lang="en-US" sz="1000" dirty="0" err="1"/>
              <a:t>непокретности</a:t>
            </a:r>
            <a:r>
              <a:rPr lang="en-US" sz="1000" dirty="0"/>
              <a:t> </a:t>
            </a:r>
            <a:r>
              <a:rPr lang="en-US" sz="1000" dirty="0" err="1"/>
              <a:t>уа</a:t>
            </a:r>
            <a:r>
              <a:rPr lang="en-US" sz="1000" dirty="0"/>
              <a:t> </a:t>
            </a:r>
            <a:r>
              <a:rPr lang="en-US" sz="1000" dirty="0" err="1"/>
              <a:t>коју</a:t>
            </a:r>
            <a:r>
              <a:rPr lang="en-US" sz="1000" dirty="0"/>
              <a:t> </a:t>
            </a:r>
            <a:r>
              <a:rPr lang="en-US" sz="1000" dirty="0" err="1"/>
              <a:t>утврђују</a:t>
            </a:r>
            <a:r>
              <a:rPr lang="en-US" sz="1000" dirty="0"/>
              <a:t> </a:t>
            </a:r>
            <a:r>
              <a:rPr lang="en-US" sz="1000" dirty="0" err="1"/>
              <a:t>порез</a:t>
            </a:r>
            <a:r>
              <a:rPr lang="en-US" sz="1000" dirty="0"/>
              <a:t>.</a:t>
            </a:r>
          </a:p>
          <a:p>
            <a:endParaRPr lang="sr-Cyrl-RS" sz="1000" dirty="0" smtClean="0"/>
          </a:p>
          <a:p>
            <a:r>
              <a:rPr lang="en-US" sz="1000" dirty="0" err="1" smtClean="0"/>
              <a:t>Обвезници</a:t>
            </a:r>
            <a:r>
              <a:rPr lang="en-US" sz="1000" dirty="0" smtClean="0"/>
              <a:t> </a:t>
            </a:r>
            <a:r>
              <a:rPr lang="en-US" sz="1000" dirty="0" err="1"/>
              <a:t>који</a:t>
            </a:r>
            <a:r>
              <a:rPr lang="en-US" sz="1000" dirty="0"/>
              <a:t> </a:t>
            </a:r>
            <a:r>
              <a:rPr lang="en-US" sz="1000" dirty="0" err="1"/>
              <a:t>примењују</a:t>
            </a:r>
            <a:r>
              <a:rPr lang="en-US" sz="1000" dirty="0"/>
              <a:t> </a:t>
            </a:r>
            <a:r>
              <a:rPr lang="en-US" sz="1000" b="1" dirty="0"/>
              <a:t>МСФИ</a:t>
            </a:r>
            <a:r>
              <a:rPr lang="en-US" sz="1000" dirty="0"/>
              <a:t> </a:t>
            </a:r>
            <a:r>
              <a:rPr lang="en-US" sz="1000" dirty="0" err="1"/>
              <a:t>за</a:t>
            </a:r>
            <a:r>
              <a:rPr lang="en-US" sz="1000" dirty="0"/>
              <a:t> </a:t>
            </a:r>
            <a:r>
              <a:rPr lang="en-US" sz="1000" b="1" dirty="0"/>
              <a:t>МСП </a:t>
            </a:r>
            <a:r>
              <a:rPr lang="en-US" sz="1000" dirty="0"/>
              <a:t>(</a:t>
            </a:r>
            <a:r>
              <a:rPr lang="en-US" sz="1000" dirty="0" err="1"/>
              <a:t>мала</a:t>
            </a:r>
            <a:r>
              <a:rPr lang="en-US" sz="1000" dirty="0"/>
              <a:t> и </a:t>
            </a:r>
            <a:r>
              <a:rPr lang="en-US" sz="1000" dirty="0" err="1"/>
              <a:t>средња</a:t>
            </a:r>
            <a:r>
              <a:rPr lang="en-US" sz="1000" dirty="0"/>
              <a:t> </a:t>
            </a:r>
            <a:r>
              <a:rPr lang="en-US" sz="1000" dirty="0" err="1"/>
              <a:t>правна</a:t>
            </a:r>
            <a:r>
              <a:rPr lang="en-US" sz="1000" dirty="0"/>
              <a:t> </a:t>
            </a:r>
            <a:r>
              <a:rPr lang="en-US" sz="1000" dirty="0" err="1"/>
              <a:t>лица</a:t>
            </a:r>
            <a:r>
              <a:rPr lang="en-US" sz="1000" dirty="0"/>
              <a:t>), </a:t>
            </a:r>
            <a:r>
              <a:rPr lang="en-US" sz="1000" dirty="0" err="1"/>
              <a:t>као</a:t>
            </a:r>
            <a:r>
              <a:rPr lang="en-US" sz="1000" dirty="0"/>
              <a:t> и </a:t>
            </a:r>
            <a:r>
              <a:rPr lang="en-US" sz="1000" dirty="0" err="1"/>
              <a:t>микро</a:t>
            </a:r>
            <a:r>
              <a:rPr lang="en-US" sz="1000" dirty="0"/>
              <a:t> и </a:t>
            </a:r>
            <a:r>
              <a:rPr lang="en-US" sz="1000" dirty="0" err="1"/>
              <a:t>друга</a:t>
            </a:r>
            <a:r>
              <a:rPr lang="en-US" sz="1000" dirty="0"/>
              <a:t> </a:t>
            </a:r>
            <a:r>
              <a:rPr lang="en-US" sz="1000" dirty="0" err="1"/>
              <a:t>правна</a:t>
            </a:r>
            <a:r>
              <a:rPr lang="en-US" sz="1000" dirty="0"/>
              <a:t> </a:t>
            </a:r>
            <a:r>
              <a:rPr lang="en-US" sz="1000" dirty="0" err="1"/>
              <a:t>лица</a:t>
            </a:r>
            <a:r>
              <a:rPr lang="en-US" sz="1000" dirty="0"/>
              <a:t> </a:t>
            </a:r>
            <a:r>
              <a:rPr lang="en-US" sz="1000" dirty="0" err="1"/>
              <a:t>која</a:t>
            </a:r>
            <a:r>
              <a:rPr lang="en-US" sz="1000" dirty="0"/>
              <a:t> </a:t>
            </a:r>
            <a:r>
              <a:rPr lang="en-US" sz="1000" dirty="0" err="1"/>
              <a:t>примењују</a:t>
            </a:r>
            <a:r>
              <a:rPr lang="en-US" sz="1000" dirty="0"/>
              <a:t> </a:t>
            </a:r>
            <a:r>
              <a:rPr lang="en-US" sz="1000" b="1" dirty="0" err="1"/>
              <a:t>Правилник</a:t>
            </a:r>
            <a:r>
              <a:rPr lang="en-US" sz="1000" b="1" dirty="0"/>
              <a:t> </a:t>
            </a:r>
            <a:r>
              <a:rPr lang="en-US" sz="1000" dirty="0"/>
              <a:t>о </a:t>
            </a:r>
            <a:r>
              <a:rPr lang="en-US" sz="1000" dirty="0" err="1"/>
              <a:t>начину</a:t>
            </a:r>
            <a:r>
              <a:rPr lang="en-US" sz="1000" dirty="0"/>
              <a:t> </a:t>
            </a:r>
            <a:r>
              <a:rPr lang="en-US" sz="1000" dirty="0" err="1"/>
              <a:t>признавања</a:t>
            </a:r>
            <a:r>
              <a:rPr lang="en-US" sz="1000" dirty="0"/>
              <a:t>, </a:t>
            </a:r>
            <a:r>
              <a:rPr lang="en-US" sz="1000" dirty="0" err="1"/>
              <a:t>вредновања</a:t>
            </a:r>
            <a:r>
              <a:rPr lang="en-US" sz="1000" dirty="0"/>
              <a:t>, </a:t>
            </a:r>
            <a:r>
              <a:rPr lang="en-US" sz="1000" dirty="0" err="1"/>
              <a:t>презентације</a:t>
            </a:r>
            <a:r>
              <a:rPr lang="en-US" sz="1000" dirty="0"/>
              <a:t> и </a:t>
            </a:r>
            <a:r>
              <a:rPr lang="en-US" sz="1000" dirty="0" err="1"/>
              <a:t>обелодањивања</a:t>
            </a:r>
            <a:r>
              <a:rPr lang="en-US" sz="1000" dirty="0"/>
              <a:t> </a:t>
            </a:r>
            <a:r>
              <a:rPr lang="en-US" sz="1000" dirty="0" err="1"/>
              <a:t>позиција</a:t>
            </a:r>
            <a:r>
              <a:rPr lang="en-US" sz="1000" dirty="0"/>
              <a:t> у </a:t>
            </a:r>
            <a:r>
              <a:rPr lang="en-US" sz="1000" dirty="0" err="1"/>
              <a:t>појединачним</a:t>
            </a:r>
            <a:r>
              <a:rPr lang="en-US" sz="1000" dirty="0"/>
              <a:t> </a:t>
            </a:r>
            <a:r>
              <a:rPr lang="en-US" sz="1000" dirty="0" err="1"/>
              <a:t>финансијским</a:t>
            </a:r>
            <a:r>
              <a:rPr lang="en-US" sz="1000" dirty="0"/>
              <a:t> </a:t>
            </a:r>
            <a:r>
              <a:rPr lang="en-US" sz="1000" dirty="0" err="1"/>
              <a:t>извештајима</a:t>
            </a:r>
            <a:r>
              <a:rPr lang="en-US" sz="1000" dirty="0"/>
              <a:t> </a:t>
            </a:r>
            <a:r>
              <a:rPr lang="en-US" sz="1000" dirty="0" err="1"/>
              <a:t>микро</a:t>
            </a:r>
            <a:r>
              <a:rPr lang="en-US" sz="1000" dirty="0"/>
              <a:t> и </a:t>
            </a:r>
            <a:r>
              <a:rPr lang="en-US" sz="1000" dirty="0" err="1"/>
              <a:t>других</a:t>
            </a:r>
            <a:r>
              <a:rPr lang="en-US" sz="1000" dirty="0"/>
              <a:t> </a:t>
            </a:r>
            <a:r>
              <a:rPr lang="en-US" sz="1000" dirty="0" err="1"/>
              <a:t>правних</a:t>
            </a:r>
            <a:r>
              <a:rPr lang="en-US" sz="1000" dirty="0"/>
              <a:t> </a:t>
            </a:r>
            <a:r>
              <a:rPr lang="en-US" sz="1000" dirty="0" err="1"/>
              <a:t>лица</a:t>
            </a:r>
            <a:r>
              <a:rPr lang="en-US" sz="1000" b="1" dirty="0"/>
              <a:t>, </a:t>
            </a:r>
            <a:r>
              <a:rPr lang="en-US" sz="1000" b="1" dirty="0" err="1"/>
              <a:t>немају</a:t>
            </a:r>
            <a:r>
              <a:rPr lang="en-US" sz="1000" b="1" dirty="0"/>
              <a:t> </a:t>
            </a:r>
            <a:r>
              <a:rPr lang="en-US" sz="1000" b="1" dirty="0" err="1"/>
              <a:t>право</a:t>
            </a:r>
            <a:r>
              <a:rPr lang="en-US" sz="1000" b="1" dirty="0"/>
              <a:t> </a:t>
            </a:r>
            <a:r>
              <a:rPr lang="en-US" sz="1000" b="1" dirty="0" err="1"/>
              <a:t>да</a:t>
            </a:r>
            <a:r>
              <a:rPr lang="en-US" sz="1000" b="1" dirty="0"/>
              <a:t> </a:t>
            </a:r>
            <a:r>
              <a:rPr lang="en-US" sz="1000" b="1" dirty="0" err="1"/>
              <a:t>пореску</a:t>
            </a:r>
            <a:r>
              <a:rPr lang="en-US" sz="1000" b="1" dirty="0"/>
              <a:t> </a:t>
            </a:r>
            <a:r>
              <a:rPr lang="en-US" sz="1000" b="1" dirty="0" err="1"/>
              <a:t>основицу</a:t>
            </a:r>
            <a:r>
              <a:rPr lang="en-US" sz="1000" b="1" dirty="0"/>
              <a:t> </a:t>
            </a:r>
            <a:r>
              <a:rPr lang="en-US" sz="1000" b="1" dirty="0" err="1"/>
              <a:t>утврђују</a:t>
            </a:r>
            <a:r>
              <a:rPr lang="en-US" sz="1000" b="1" dirty="0"/>
              <a:t> у </a:t>
            </a:r>
            <a:r>
              <a:rPr lang="en-US" sz="1000" b="1" dirty="0" err="1"/>
              <a:t>висини</a:t>
            </a:r>
            <a:r>
              <a:rPr lang="en-US" sz="1000" b="1" dirty="0"/>
              <a:t> </a:t>
            </a:r>
            <a:r>
              <a:rPr lang="en-US" sz="1000" b="1" dirty="0" err="1"/>
              <a:t>фер</a:t>
            </a:r>
            <a:r>
              <a:rPr lang="en-US" sz="1000" b="1" dirty="0"/>
              <a:t> </a:t>
            </a:r>
            <a:r>
              <a:rPr lang="en-US" sz="1000" b="1" dirty="0" err="1"/>
              <a:t>вредности</a:t>
            </a:r>
            <a:r>
              <a:rPr lang="en-US" sz="1000" dirty="0"/>
              <a:t>.</a:t>
            </a:r>
          </a:p>
          <a:p>
            <a:endParaRPr lang="sr-Cyrl-RS" sz="1000" dirty="0" smtClean="0"/>
          </a:p>
          <a:p>
            <a:r>
              <a:rPr lang="en-US" sz="1000" dirty="0" err="1" smtClean="0"/>
              <a:t>Ово</a:t>
            </a:r>
            <a:r>
              <a:rPr lang="en-US" sz="1000" dirty="0" smtClean="0"/>
              <a:t> </a:t>
            </a:r>
            <a:r>
              <a:rPr lang="en-US" sz="1000" dirty="0" err="1"/>
              <a:t>је</a:t>
            </a:r>
            <a:r>
              <a:rPr lang="en-US" sz="1000" dirty="0"/>
              <a:t> </a:t>
            </a:r>
            <a:r>
              <a:rPr lang="en-US" sz="1000" dirty="0" err="1"/>
              <a:t>потврђено</a:t>
            </a:r>
            <a:r>
              <a:rPr lang="en-US" sz="1000" dirty="0"/>
              <a:t> </a:t>
            </a:r>
            <a:r>
              <a:rPr lang="en-US" sz="1000" dirty="0" err="1"/>
              <a:t>мишљењем</a:t>
            </a:r>
            <a:r>
              <a:rPr lang="en-US" sz="1000" dirty="0"/>
              <a:t> </a:t>
            </a:r>
            <a:r>
              <a:rPr lang="en-US" sz="1000" dirty="0" err="1"/>
              <a:t>Министарства</a:t>
            </a:r>
            <a:r>
              <a:rPr lang="en-US" sz="1000" dirty="0"/>
              <a:t> </a:t>
            </a:r>
            <a:r>
              <a:rPr lang="en-US" sz="1000" dirty="0" err="1"/>
              <a:t>финансија</a:t>
            </a:r>
            <a:r>
              <a:rPr lang="en-US" sz="1000" dirty="0"/>
              <a:t> </a:t>
            </a:r>
            <a:r>
              <a:rPr lang="en-US" sz="1000" dirty="0" err="1"/>
              <a:t>бр</a:t>
            </a:r>
            <a:r>
              <a:rPr lang="en-US" sz="1000" dirty="0"/>
              <a:t>. 430-00-00206/2019-04 </a:t>
            </a:r>
            <a:r>
              <a:rPr lang="en-US" sz="1000" dirty="0" err="1"/>
              <a:t>од</a:t>
            </a:r>
            <a:r>
              <a:rPr lang="en-US" sz="1000" dirty="0"/>
              <a:t> 15. 04. 2019. </a:t>
            </a:r>
            <a:r>
              <a:rPr lang="en-US" sz="1000" dirty="0" err="1"/>
              <a:t>године</a:t>
            </a:r>
            <a:r>
              <a:rPr lang="en-US" sz="1000" dirty="0"/>
              <a:t> </a:t>
            </a:r>
            <a:r>
              <a:rPr lang="en-US" sz="1000" dirty="0" err="1"/>
              <a:t>чији</a:t>
            </a:r>
            <a:r>
              <a:rPr lang="en-US" sz="1000" dirty="0"/>
              <a:t> </a:t>
            </a:r>
            <a:r>
              <a:rPr lang="en-US" sz="1000" dirty="0" err="1"/>
              <a:t>закључни</a:t>
            </a:r>
            <a:r>
              <a:rPr lang="en-US" sz="1000" dirty="0"/>
              <a:t> </a:t>
            </a:r>
            <a:r>
              <a:rPr lang="en-US" sz="1000" dirty="0" err="1"/>
              <a:t>део</a:t>
            </a:r>
            <a:r>
              <a:rPr lang="en-US" sz="1000" dirty="0"/>
              <a:t> </a:t>
            </a:r>
            <a:r>
              <a:rPr lang="en-US" sz="1000" dirty="0" err="1"/>
              <a:t>гласи</a:t>
            </a:r>
            <a:r>
              <a:rPr lang="en-US" sz="1000" dirty="0"/>
              <a:t>: </a:t>
            </a:r>
          </a:p>
          <a:p>
            <a:r>
              <a:rPr lang="en-US" sz="1000" i="1" dirty="0"/>
              <a:t>„</a:t>
            </a:r>
            <a:r>
              <a:rPr lang="en-US" sz="1000" i="1" dirty="0" err="1"/>
              <a:t>Имајући</a:t>
            </a:r>
            <a:r>
              <a:rPr lang="en-US" sz="1000" i="1" dirty="0"/>
              <a:t> у </a:t>
            </a:r>
            <a:r>
              <a:rPr lang="en-US" sz="1000" i="1" dirty="0" err="1"/>
              <a:t>виду</a:t>
            </a:r>
            <a:r>
              <a:rPr lang="en-US" sz="1000" i="1" dirty="0"/>
              <a:t> </a:t>
            </a:r>
            <a:r>
              <a:rPr lang="en-US" sz="1000" i="1" dirty="0" err="1"/>
              <a:t>да</a:t>
            </a:r>
            <a:r>
              <a:rPr lang="en-US" sz="1000" i="1" dirty="0"/>
              <a:t> </a:t>
            </a:r>
            <a:r>
              <a:rPr lang="en-US" sz="1000" i="1" dirty="0" err="1"/>
              <a:t>је</a:t>
            </a:r>
            <a:r>
              <a:rPr lang="en-US" sz="1000" i="1" dirty="0"/>
              <a:t> </a:t>
            </a:r>
            <a:r>
              <a:rPr lang="en-US" sz="1000" i="1" dirty="0" err="1"/>
              <a:t>Законом</a:t>
            </a:r>
            <a:r>
              <a:rPr lang="en-US" sz="1000" i="1" dirty="0"/>
              <a:t> </a:t>
            </a:r>
            <a:r>
              <a:rPr lang="en-US" sz="1000" i="1" dirty="0" err="1"/>
              <a:t>уређено</a:t>
            </a:r>
            <a:r>
              <a:rPr lang="en-US" sz="1000" i="1" dirty="0"/>
              <a:t> </a:t>
            </a:r>
            <a:r>
              <a:rPr lang="en-US" sz="1000" i="1" dirty="0" err="1"/>
              <a:t>за</a:t>
            </a:r>
            <a:r>
              <a:rPr lang="en-US" sz="1000" i="1" dirty="0"/>
              <a:t> </a:t>
            </a:r>
            <a:r>
              <a:rPr lang="en-US" sz="1000" i="1" dirty="0" err="1"/>
              <a:t>које</a:t>
            </a:r>
            <a:r>
              <a:rPr lang="en-US" sz="1000" i="1" dirty="0"/>
              <a:t> </a:t>
            </a:r>
            <a:r>
              <a:rPr lang="en-US" sz="1000" i="1" dirty="0" err="1"/>
              <a:t>непокретности</a:t>
            </a:r>
            <a:r>
              <a:rPr lang="en-US" sz="1000" i="1" dirty="0"/>
              <a:t> </a:t>
            </a:r>
            <a:r>
              <a:rPr lang="en-US" sz="1000" i="1" dirty="0" err="1"/>
              <a:t>фер</a:t>
            </a:r>
            <a:r>
              <a:rPr lang="en-US" sz="1000" i="1" dirty="0"/>
              <a:t> </a:t>
            </a:r>
            <a:r>
              <a:rPr lang="en-US" sz="1000" i="1" dirty="0" err="1"/>
              <a:t>вредност</a:t>
            </a:r>
            <a:r>
              <a:rPr lang="en-US" sz="1000" i="1" dirty="0"/>
              <a:t>  </a:t>
            </a:r>
            <a:r>
              <a:rPr lang="en-US" sz="1000" i="1" dirty="0" err="1"/>
              <a:t>чини</a:t>
            </a:r>
            <a:r>
              <a:rPr lang="en-US" sz="1000" i="1" dirty="0"/>
              <a:t> </a:t>
            </a:r>
            <a:r>
              <a:rPr lang="en-US" sz="1000" i="1" dirty="0" err="1"/>
              <a:t>пореску</a:t>
            </a:r>
            <a:r>
              <a:rPr lang="en-US" sz="1000" i="1" dirty="0"/>
              <a:t> </a:t>
            </a:r>
            <a:r>
              <a:rPr lang="en-US" sz="1000" i="1" dirty="0" err="1"/>
              <a:t>основицу</a:t>
            </a:r>
            <a:r>
              <a:rPr lang="en-US" sz="1000" i="1" dirty="0"/>
              <a:t>, </a:t>
            </a:r>
            <a:r>
              <a:rPr lang="en-US" sz="1000" i="1" dirty="0" err="1"/>
              <a:t>при</a:t>
            </a:r>
            <a:r>
              <a:rPr lang="en-US" sz="1000" i="1" dirty="0"/>
              <a:t> </a:t>
            </a:r>
            <a:r>
              <a:rPr lang="en-US" sz="1000" i="1" dirty="0" err="1"/>
              <a:t>чему</a:t>
            </a:r>
            <a:r>
              <a:rPr lang="en-US" sz="1000" i="1" dirty="0"/>
              <a:t> </a:t>
            </a:r>
            <a:r>
              <a:rPr lang="en-US" sz="1000" i="1" dirty="0" err="1"/>
              <a:t>је</a:t>
            </a:r>
            <a:r>
              <a:rPr lang="en-US" sz="1000" i="1" dirty="0"/>
              <a:t> </a:t>
            </a:r>
            <a:r>
              <a:rPr lang="en-US" sz="1000" i="1" dirty="0" err="1"/>
              <a:t>изричито</a:t>
            </a:r>
            <a:r>
              <a:rPr lang="en-US" sz="1000" i="1" dirty="0"/>
              <a:t> </a:t>
            </a:r>
            <a:r>
              <a:rPr lang="en-US" sz="1000" i="1" dirty="0" err="1"/>
              <a:t>наведен</a:t>
            </a:r>
            <a:r>
              <a:rPr lang="en-US" sz="1000" i="1" dirty="0"/>
              <a:t> МСФИ </a:t>
            </a:r>
            <a:r>
              <a:rPr lang="en-US" sz="1000" i="1" dirty="0" err="1"/>
              <a:t>али</a:t>
            </a:r>
            <a:r>
              <a:rPr lang="en-US" sz="1000" i="1" dirty="0"/>
              <a:t> </a:t>
            </a:r>
            <a:r>
              <a:rPr lang="en-US" sz="1000" i="1" dirty="0" err="1"/>
              <a:t>не</a:t>
            </a:r>
            <a:r>
              <a:rPr lang="en-US" sz="1000" i="1" dirty="0"/>
              <a:t> и МСФИ </a:t>
            </a:r>
            <a:r>
              <a:rPr lang="en-US" sz="1000" i="1" dirty="0" err="1"/>
              <a:t>за</a:t>
            </a:r>
            <a:r>
              <a:rPr lang="en-US" sz="1000" i="1" dirty="0"/>
              <a:t> МСП, </a:t>
            </a:r>
            <a:r>
              <a:rPr lang="en-US" sz="1000" i="1" dirty="0" err="1"/>
              <a:t>као</a:t>
            </a:r>
            <a:r>
              <a:rPr lang="en-US" sz="1000" i="1" dirty="0"/>
              <a:t> и </a:t>
            </a:r>
            <a:r>
              <a:rPr lang="en-US" sz="1000" i="1" dirty="0" err="1"/>
              <a:t>да</a:t>
            </a:r>
            <a:r>
              <a:rPr lang="en-US" sz="1000" i="1" dirty="0"/>
              <a:t> </a:t>
            </a:r>
            <a:r>
              <a:rPr lang="en-US" sz="1000" i="1" dirty="0" err="1"/>
              <a:t>мала</a:t>
            </a:r>
            <a:r>
              <a:rPr lang="en-US" sz="1000" i="1" dirty="0"/>
              <a:t> </a:t>
            </a:r>
            <a:r>
              <a:rPr lang="en-US" sz="1000" i="1" dirty="0" err="1"/>
              <a:t>правна</a:t>
            </a:r>
            <a:r>
              <a:rPr lang="en-US" sz="1000" i="1" dirty="0"/>
              <a:t> </a:t>
            </a:r>
            <a:r>
              <a:rPr lang="en-US" sz="1000" i="1" dirty="0" err="1"/>
              <a:t>лица</a:t>
            </a:r>
            <a:r>
              <a:rPr lang="en-US" sz="1000" i="1" dirty="0"/>
              <a:t> </a:t>
            </a:r>
            <a:r>
              <a:rPr lang="en-US" sz="1000" i="1" dirty="0" err="1"/>
              <a:t>за</a:t>
            </a:r>
            <a:r>
              <a:rPr lang="en-US" sz="1000" i="1" dirty="0"/>
              <a:t> </a:t>
            </a:r>
            <a:r>
              <a:rPr lang="en-US" sz="1000" i="1" dirty="0" err="1"/>
              <a:t>признавање</a:t>
            </a:r>
            <a:r>
              <a:rPr lang="en-US" sz="1000" i="1" dirty="0"/>
              <a:t>, </a:t>
            </a:r>
            <a:r>
              <a:rPr lang="en-US" sz="1000" i="1" dirty="0" err="1"/>
              <a:t>вредновање</a:t>
            </a:r>
            <a:r>
              <a:rPr lang="en-US" sz="1000" i="1" dirty="0"/>
              <a:t>, </a:t>
            </a:r>
            <a:r>
              <a:rPr lang="en-US" sz="1000" i="1" dirty="0" err="1"/>
              <a:t>презентацију</a:t>
            </a:r>
            <a:r>
              <a:rPr lang="en-US" sz="1000" i="1" dirty="0"/>
              <a:t> и </a:t>
            </a:r>
            <a:r>
              <a:rPr lang="en-US" sz="1000" i="1" dirty="0" err="1"/>
              <a:t>обелодањивање</a:t>
            </a:r>
            <a:r>
              <a:rPr lang="en-US" sz="1000" i="1" dirty="0"/>
              <a:t> </a:t>
            </a:r>
            <a:r>
              <a:rPr lang="en-US" sz="1000" i="1" dirty="0" err="1"/>
              <a:t>позиција</a:t>
            </a:r>
            <a:r>
              <a:rPr lang="en-US" sz="1000" i="1" dirty="0"/>
              <a:t> у </a:t>
            </a:r>
            <a:r>
              <a:rPr lang="en-US" sz="1000" i="1" dirty="0" err="1"/>
              <a:t>финансијским</a:t>
            </a:r>
            <a:r>
              <a:rPr lang="en-US" sz="1000" i="1" dirty="0"/>
              <a:t> </a:t>
            </a:r>
            <a:r>
              <a:rPr lang="en-US" sz="1000" i="1" dirty="0" err="1"/>
              <a:t>извештајима</a:t>
            </a:r>
            <a:r>
              <a:rPr lang="en-US" sz="1000" i="1" dirty="0"/>
              <a:t> </a:t>
            </a:r>
            <a:r>
              <a:rPr lang="en-US" sz="1000" i="1" dirty="0" err="1"/>
              <a:t>примењују</a:t>
            </a:r>
            <a:r>
              <a:rPr lang="en-US" sz="1000" i="1" dirty="0"/>
              <a:t> МСФИ </a:t>
            </a:r>
            <a:r>
              <a:rPr lang="en-US" sz="1000" i="1" dirty="0" err="1"/>
              <a:t>за</a:t>
            </a:r>
            <a:r>
              <a:rPr lang="en-US" sz="1000" i="1" dirty="0"/>
              <a:t> МСП (</a:t>
            </a:r>
            <a:r>
              <a:rPr lang="en-US" sz="1000" i="1" dirty="0" err="1"/>
              <a:t>тј</a:t>
            </a:r>
            <a:r>
              <a:rPr lang="en-US" sz="1000" i="1" dirty="0"/>
              <a:t>. </a:t>
            </a:r>
            <a:r>
              <a:rPr lang="en-US" sz="1000" i="1" dirty="0" err="1"/>
              <a:t>Немају</a:t>
            </a:r>
            <a:r>
              <a:rPr lang="en-US" sz="1000" i="1" dirty="0"/>
              <a:t> </a:t>
            </a:r>
            <a:r>
              <a:rPr lang="en-US" sz="1000" i="1" dirty="0" err="1"/>
              <a:t>могућност</a:t>
            </a:r>
            <a:r>
              <a:rPr lang="en-US" sz="1000" i="1" dirty="0"/>
              <a:t> </a:t>
            </a:r>
            <a:r>
              <a:rPr lang="en-US" sz="1000" i="1" dirty="0" err="1"/>
              <a:t>да</a:t>
            </a:r>
            <a:r>
              <a:rPr lang="en-US" sz="1000" i="1" dirty="0"/>
              <a:t> </a:t>
            </a:r>
            <a:r>
              <a:rPr lang="en-US" sz="1000" i="1" dirty="0" err="1"/>
              <a:t>примењују</a:t>
            </a:r>
            <a:r>
              <a:rPr lang="en-US" sz="1000" i="1" dirty="0"/>
              <a:t> МСФИ), </a:t>
            </a:r>
            <a:r>
              <a:rPr lang="en-US" sz="1000" i="1" dirty="0" err="1"/>
              <a:t>нема</a:t>
            </a:r>
            <a:r>
              <a:rPr lang="en-US" sz="1000" i="1" dirty="0"/>
              <a:t> </a:t>
            </a:r>
            <a:r>
              <a:rPr lang="en-US" sz="1000" i="1" dirty="0" err="1"/>
              <a:t>законског</a:t>
            </a:r>
            <a:r>
              <a:rPr lang="en-US" sz="1000" i="1" dirty="0"/>
              <a:t> </a:t>
            </a:r>
            <a:r>
              <a:rPr lang="en-US" sz="1000" i="1" dirty="0" err="1"/>
              <a:t>основа</a:t>
            </a:r>
            <a:r>
              <a:rPr lang="en-US" sz="1000" i="1" dirty="0"/>
              <a:t> </a:t>
            </a:r>
            <a:r>
              <a:rPr lang="en-US" sz="1000" i="1" dirty="0" err="1"/>
              <a:t>да</a:t>
            </a:r>
            <a:r>
              <a:rPr lang="en-US" sz="1000" i="1" dirty="0"/>
              <a:t> </a:t>
            </a:r>
            <a:r>
              <a:rPr lang="en-US" sz="1000" i="1" dirty="0" err="1"/>
              <a:t>основицу</a:t>
            </a:r>
            <a:r>
              <a:rPr lang="en-US" sz="1000" i="1" dirty="0"/>
              <a:t> </a:t>
            </a:r>
            <a:r>
              <a:rPr lang="en-US" sz="1000" i="1" dirty="0" err="1"/>
              <a:t>пореза</a:t>
            </a:r>
            <a:r>
              <a:rPr lang="en-US" sz="1000" i="1" dirty="0"/>
              <a:t> </a:t>
            </a:r>
            <a:r>
              <a:rPr lang="en-US" sz="1000" i="1" dirty="0" err="1"/>
              <a:t>на</a:t>
            </a:r>
            <a:r>
              <a:rPr lang="en-US" sz="1000" i="1" dirty="0"/>
              <a:t> </a:t>
            </a:r>
            <a:r>
              <a:rPr lang="en-US" sz="1000" i="1" dirty="0" err="1"/>
              <a:t>имовину</a:t>
            </a:r>
            <a:r>
              <a:rPr lang="en-US" sz="1000" i="1" dirty="0"/>
              <a:t> </a:t>
            </a:r>
            <a:r>
              <a:rPr lang="en-US" sz="1000" i="1" dirty="0" err="1"/>
              <a:t>за</a:t>
            </a:r>
            <a:r>
              <a:rPr lang="en-US" sz="1000" i="1" dirty="0"/>
              <a:t> </a:t>
            </a:r>
            <a:r>
              <a:rPr lang="en-US" sz="1000" i="1" dirty="0" err="1"/>
              <a:t>непокретности</a:t>
            </a:r>
            <a:r>
              <a:rPr lang="en-US" sz="1000" i="1" dirty="0"/>
              <a:t> </a:t>
            </a:r>
            <a:r>
              <a:rPr lang="en-US" sz="1000" i="1" dirty="0" err="1"/>
              <a:t>за</a:t>
            </a:r>
            <a:r>
              <a:rPr lang="en-US" sz="1000" i="1" dirty="0"/>
              <a:t> </a:t>
            </a:r>
            <a:r>
              <a:rPr lang="en-US" sz="1000" i="1" dirty="0" err="1"/>
              <a:t>које</a:t>
            </a:r>
            <a:r>
              <a:rPr lang="en-US" sz="1000" i="1" dirty="0"/>
              <a:t> </a:t>
            </a:r>
            <a:r>
              <a:rPr lang="en-US" sz="1000" i="1" dirty="0" err="1"/>
              <a:t>је</a:t>
            </a:r>
            <a:r>
              <a:rPr lang="en-US" sz="1000" i="1" dirty="0"/>
              <a:t> </a:t>
            </a:r>
            <a:r>
              <a:rPr lang="en-US" sz="1000" i="1" dirty="0" err="1"/>
              <a:t>порески</a:t>
            </a:r>
            <a:r>
              <a:rPr lang="en-US" sz="1000" i="1" dirty="0"/>
              <a:t> </a:t>
            </a:r>
            <a:r>
              <a:rPr lang="en-US" sz="1000" i="1" dirty="0" err="1"/>
              <a:t>обвезник</a:t>
            </a:r>
            <a:r>
              <a:rPr lang="en-US" sz="1000" i="1" dirty="0"/>
              <a:t> </a:t>
            </a:r>
            <a:r>
              <a:rPr lang="en-US" sz="1000" i="1" dirty="0" err="1"/>
              <a:t>мало</a:t>
            </a:r>
            <a:r>
              <a:rPr lang="en-US" sz="1000" i="1" dirty="0"/>
              <a:t> </a:t>
            </a:r>
            <a:r>
              <a:rPr lang="en-US" sz="1000" i="1" dirty="0" err="1"/>
              <a:t>правно</a:t>
            </a:r>
            <a:r>
              <a:rPr lang="en-US" sz="1000" i="1" dirty="0"/>
              <a:t> </a:t>
            </a:r>
            <a:r>
              <a:rPr lang="en-US" sz="1000" i="1" dirty="0" err="1"/>
              <a:t>лице</a:t>
            </a:r>
            <a:r>
              <a:rPr lang="en-US" sz="1000" i="1" dirty="0"/>
              <a:t> </a:t>
            </a:r>
            <a:r>
              <a:rPr lang="en-US" sz="1000" i="1" dirty="0" err="1"/>
              <a:t>чини</a:t>
            </a:r>
            <a:r>
              <a:rPr lang="en-US" sz="1000" i="1" dirty="0"/>
              <a:t> </a:t>
            </a:r>
            <a:r>
              <a:rPr lang="en-US" sz="1000" i="1" dirty="0" err="1"/>
              <a:t>фер</a:t>
            </a:r>
            <a:r>
              <a:rPr lang="en-US" sz="1000" i="1" dirty="0"/>
              <a:t> </a:t>
            </a:r>
            <a:r>
              <a:rPr lang="en-US" sz="1000" i="1" dirty="0" err="1"/>
              <a:t>вредност</a:t>
            </a:r>
            <a:r>
              <a:rPr lang="en-US" sz="1000" i="1" dirty="0"/>
              <a:t> </a:t>
            </a:r>
            <a:r>
              <a:rPr lang="en-US" sz="1000" i="1" dirty="0" err="1"/>
              <a:t>непокретности</a:t>
            </a:r>
            <a:r>
              <a:rPr lang="en-US" sz="1000" i="1" dirty="0"/>
              <a:t> </a:t>
            </a:r>
            <a:r>
              <a:rPr lang="en-US" sz="1000" i="1" dirty="0" err="1"/>
              <a:t>исказана</a:t>
            </a:r>
            <a:r>
              <a:rPr lang="en-US" sz="1000" i="1" dirty="0"/>
              <a:t> у </a:t>
            </a:r>
            <a:r>
              <a:rPr lang="en-US" sz="1000" i="1" dirty="0" err="1"/>
              <a:t>пословним</a:t>
            </a:r>
            <a:r>
              <a:rPr lang="en-US" sz="1000" i="1" dirty="0"/>
              <a:t> </a:t>
            </a:r>
            <a:r>
              <a:rPr lang="en-US" sz="1000" i="1" dirty="0" err="1"/>
              <a:t>књигама</a:t>
            </a:r>
            <a:r>
              <a:rPr lang="en-US" sz="1000" i="1" dirty="0"/>
              <a:t> </a:t>
            </a:r>
            <a:r>
              <a:rPr lang="en-US" sz="1000" i="1" dirty="0" err="1"/>
              <a:t>тог</a:t>
            </a:r>
            <a:r>
              <a:rPr lang="en-US" sz="1000" i="1" dirty="0"/>
              <a:t> </a:t>
            </a:r>
            <a:r>
              <a:rPr lang="en-US" sz="1000" i="1" dirty="0" err="1"/>
              <a:t>лица</a:t>
            </a:r>
            <a:r>
              <a:rPr lang="en-US" sz="1000" i="1" dirty="0"/>
              <a:t>.“</a:t>
            </a:r>
            <a:endParaRPr lang="en-US" sz="1000" dirty="0"/>
          </a:p>
          <a:p>
            <a:endParaRPr lang="sr-Cyrl-RS" sz="1000" dirty="0" smtClean="0"/>
          </a:p>
          <a:p>
            <a:r>
              <a:rPr lang="en-US" sz="1000" dirty="0" err="1" smtClean="0"/>
              <a:t>Обвезници</a:t>
            </a:r>
            <a:r>
              <a:rPr lang="en-US" sz="1000" dirty="0" smtClean="0"/>
              <a:t> </a:t>
            </a:r>
            <a:r>
              <a:rPr lang="en-US" sz="1000" dirty="0" err="1"/>
              <a:t>који</a:t>
            </a:r>
            <a:r>
              <a:rPr lang="en-US" sz="1000" dirty="0"/>
              <a:t> </a:t>
            </a:r>
            <a:r>
              <a:rPr lang="en-US" sz="1000" dirty="0" err="1"/>
              <a:t>имају</a:t>
            </a:r>
            <a:r>
              <a:rPr lang="en-US" sz="1000" dirty="0"/>
              <a:t> </a:t>
            </a:r>
            <a:r>
              <a:rPr lang="en-US" sz="1000" dirty="0" err="1"/>
              <a:t>право</a:t>
            </a:r>
            <a:r>
              <a:rPr lang="en-US" sz="1000" dirty="0"/>
              <a:t> </a:t>
            </a:r>
            <a:r>
              <a:rPr lang="en-US" sz="1000" dirty="0" err="1"/>
              <a:t>да</a:t>
            </a:r>
            <a:r>
              <a:rPr lang="en-US" sz="1000" dirty="0"/>
              <a:t> </a:t>
            </a:r>
            <a:r>
              <a:rPr lang="en-US" sz="1000" dirty="0" err="1"/>
              <a:t>пореску</a:t>
            </a:r>
            <a:r>
              <a:rPr lang="en-US" sz="1000" dirty="0"/>
              <a:t> </a:t>
            </a:r>
            <a:r>
              <a:rPr lang="en-US" sz="1000" dirty="0" err="1"/>
              <a:t>основицу</a:t>
            </a:r>
            <a:r>
              <a:rPr lang="en-US" sz="1000" dirty="0"/>
              <a:t> </a:t>
            </a:r>
            <a:r>
              <a:rPr lang="en-US" sz="1000" dirty="0" err="1"/>
              <a:t>утврђују</a:t>
            </a:r>
            <a:r>
              <a:rPr lang="en-US" sz="1000" dirty="0"/>
              <a:t> у </a:t>
            </a:r>
            <a:r>
              <a:rPr lang="en-US" sz="1000" dirty="0" err="1"/>
              <a:t>висини</a:t>
            </a:r>
            <a:r>
              <a:rPr lang="en-US" sz="1000" dirty="0"/>
              <a:t> </a:t>
            </a:r>
            <a:r>
              <a:rPr lang="en-US" sz="1000" b="1" dirty="0" err="1"/>
              <a:t>фер</a:t>
            </a:r>
            <a:r>
              <a:rPr lang="en-US" sz="1000" b="1" dirty="0"/>
              <a:t> </a:t>
            </a:r>
            <a:r>
              <a:rPr lang="en-US" sz="1000" b="1" dirty="0" err="1"/>
              <a:t>вредности</a:t>
            </a:r>
            <a:r>
              <a:rPr lang="en-US" sz="1000" dirty="0"/>
              <a:t>, </a:t>
            </a:r>
            <a:r>
              <a:rPr lang="en-US" sz="1000" dirty="0" err="1"/>
              <a:t>имају</a:t>
            </a:r>
            <a:r>
              <a:rPr lang="en-US" sz="1000" dirty="0"/>
              <a:t> </a:t>
            </a:r>
            <a:r>
              <a:rPr lang="en-US" sz="1000" dirty="0" err="1"/>
              <a:t>право</a:t>
            </a:r>
            <a:r>
              <a:rPr lang="en-US" sz="1000" dirty="0"/>
              <a:t> и </a:t>
            </a:r>
            <a:r>
              <a:rPr lang="en-US" sz="1000" b="1" dirty="0" err="1"/>
              <a:t>на</a:t>
            </a:r>
            <a:r>
              <a:rPr lang="en-US" sz="1000" b="1" dirty="0"/>
              <a:t> </a:t>
            </a:r>
            <a:r>
              <a:rPr lang="en-US" sz="1000" b="1" dirty="0" err="1"/>
              <a:t>умањење</a:t>
            </a:r>
            <a:r>
              <a:rPr lang="en-US" sz="1000" b="1" dirty="0"/>
              <a:t> </a:t>
            </a:r>
            <a:r>
              <a:rPr lang="en-US" sz="1000" b="1" dirty="0" err="1"/>
              <a:t>обрачунатог</a:t>
            </a:r>
            <a:r>
              <a:rPr lang="en-US" sz="1000" b="1" dirty="0"/>
              <a:t> </a:t>
            </a:r>
            <a:r>
              <a:rPr lang="en-US" sz="1000" b="1" dirty="0" err="1"/>
              <a:t>пореза</a:t>
            </a:r>
            <a:r>
              <a:rPr lang="en-US" sz="1000" b="1" dirty="0"/>
              <a:t> </a:t>
            </a:r>
            <a:r>
              <a:rPr lang="en-US" sz="1000" b="1" dirty="0" err="1"/>
              <a:t>за</a:t>
            </a:r>
            <a:r>
              <a:rPr lang="en-US" sz="1000" b="1" dirty="0"/>
              <a:t> </a:t>
            </a:r>
            <a:r>
              <a:rPr lang="en-US" sz="1000" b="1" dirty="0" err="1"/>
              <a:t>порез</a:t>
            </a:r>
            <a:r>
              <a:rPr lang="en-US" sz="1000" b="1" dirty="0"/>
              <a:t> </a:t>
            </a:r>
            <a:r>
              <a:rPr lang="en-US" sz="1000" b="1" dirty="0" err="1"/>
              <a:t>на</a:t>
            </a:r>
            <a:r>
              <a:rPr lang="en-US" sz="1000" b="1" dirty="0"/>
              <a:t> </a:t>
            </a:r>
            <a:r>
              <a:rPr lang="en-US" sz="1000" b="1" dirty="0" err="1"/>
              <a:t>земљиште</a:t>
            </a:r>
            <a:r>
              <a:rPr lang="en-US" sz="1000" b="1" dirty="0"/>
              <a:t> </a:t>
            </a:r>
            <a:r>
              <a:rPr lang="en-US" sz="1000" b="1" dirty="0" err="1"/>
              <a:t>под</a:t>
            </a:r>
            <a:r>
              <a:rPr lang="en-US" sz="1000" b="1" dirty="0"/>
              <a:t> </a:t>
            </a:r>
            <a:r>
              <a:rPr lang="en-US" sz="1000" b="1" dirty="0" err="1"/>
              <a:t>објектом</a:t>
            </a:r>
            <a:r>
              <a:rPr lang="en-US" sz="1000" dirty="0"/>
              <a:t>, а </a:t>
            </a:r>
            <a:r>
              <a:rPr lang="en-US" sz="1000" dirty="0" err="1"/>
              <a:t>што</a:t>
            </a:r>
            <a:r>
              <a:rPr lang="en-US" sz="1000" dirty="0"/>
              <a:t> </a:t>
            </a:r>
            <a:r>
              <a:rPr lang="en-US" sz="1000" dirty="0" err="1"/>
              <a:t>је</a:t>
            </a:r>
            <a:r>
              <a:rPr lang="en-US" sz="1000" dirty="0"/>
              <a:t> </a:t>
            </a:r>
            <a:r>
              <a:rPr lang="en-US" sz="1000" dirty="0" err="1"/>
              <a:t>потврђено</a:t>
            </a:r>
            <a:r>
              <a:rPr lang="en-US" sz="1000" dirty="0"/>
              <a:t> </a:t>
            </a:r>
            <a:r>
              <a:rPr lang="en-US" sz="1000" dirty="0" err="1"/>
              <a:t>мишљењем</a:t>
            </a:r>
            <a:r>
              <a:rPr lang="en-US" sz="1000" dirty="0"/>
              <a:t> </a:t>
            </a:r>
            <a:r>
              <a:rPr lang="en-US" sz="1000" dirty="0" err="1"/>
              <a:t>Министарства</a:t>
            </a:r>
            <a:r>
              <a:rPr lang="en-US" sz="1000" dirty="0"/>
              <a:t> </a:t>
            </a:r>
            <a:r>
              <a:rPr lang="en-US" sz="1000" dirty="0" err="1"/>
              <a:t>финансија</a:t>
            </a:r>
            <a:r>
              <a:rPr lang="en-US" sz="1000" dirty="0"/>
              <a:t> </a:t>
            </a:r>
            <a:r>
              <a:rPr lang="en-US" sz="1000" dirty="0" err="1"/>
              <a:t>бр</a:t>
            </a:r>
            <a:r>
              <a:rPr lang="en-US" sz="1000" dirty="0"/>
              <a:t>. 430-00-00418/2016-04 </a:t>
            </a:r>
            <a:r>
              <a:rPr lang="en-US" sz="1000" dirty="0" err="1"/>
              <a:t>од</a:t>
            </a:r>
            <a:r>
              <a:rPr lang="en-US" sz="1000" dirty="0"/>
              <a:t> 30.09.2016. </a:t>
            </a:r>
            <a:r>
              <a:rPr lang="en-US" sz="1000" dirty="0" err="1"/>
              <a:t>године</a:t>
            </a:r>
            <a:r>
              <a:rPr lang="en-US" sz="1000" dirty="0"/>
              <a:t>, </a:t>
            </a:r>
            <a:r>
              <a:rPr lang="en-US" sz="1000" dirty="0" err="1"/>
              <a:t>чији</a:t>
            </a:r>
            <a:r>
              <a:rPr lang="en-US" sz="1000" dirty="0"/>
              <a:t> </a:t>
            </a:r>
            <a:r>
              <a:rPr lang="en-US" sz="1000" dirty="0" err="1"/>
              <a:t>извод</a:t>
            </a:r>
            <a:r>
              <a:rPr lang="en-US" sz="1000" dirty="0"/>
              <a:t> </a:t>
            </a:r>
            <a:r>
              <a:rPr lang="en-US" sz="1000" dirty="0" err="1"/>
              <a:t>гласи</a:t>
            </a:r>
            <a:r>
              <a:rPr lang="en-US" sz="1000" dirty="0"/>
              <a:t>:</a:t>
            </a:r>
          </a:p>
          <a:p>
            <a:r>
              <a:rPr lang="en-US" sz="1000" b="1" i="1" dirty="0" smtClean="0"/>
              <a:t> </a:t>
            </a:r>
            <a:r>
              <a:rPr lang="en-US" sz="1000" i="1" dirty="0" smtClean="0"/>
              <a:t>„</a:t>
            </a:r>
            <a:r>
              <a:rPr lang="en-US" sz="1000" i="1" dirty="0" err="1" smtClean="0"/>
              <a:t>Према</a:t>
            </a:r>
            <a:r>
              <a:rPr lang="en-US" sz="1000" i="1" dirty="0" smtClean="0"/>
              <a:t> </a:t>
            </a:r>
            <a:r>
              <a:rPr lang="en-US" sz="1000" i="1" dirty="0" err="1" smtClean="0"/>
              <a:t>томе</a:t>
            </a:r>
            <a:r>
              <a:rPr lang="en-US" sz="1000" i="1" dirty="0" smtClean="0"/>
              <a:t> </a:t>
            </a:r>
            <a:r>
              <a:rPr lang="en-US" sz="1000" i="1" dirty="0" err="1" smtClean="0"/>
              <a:t>обвезник</a:t>
            </a:r>
            <a:r>
              <a:rPr lang="en-US" sz="1000" i="1" dirty="0" smtClean="0"/>
              <a:t> </a:t>
            </a:r>
            <a:r>
              <a:rPr lang="en-US" sz="1000" i="1" dirty="0" err="1" smtClean="0"/>
              <a:t>пореза</a:t>
            </a:r>
            <a:r>
              <a:rPr lang="en-US" sz="1000" i="1" dirty="0" smtClean="0"/>
              <a:t> </a:t>
            </a:r>
            <a:r>
              <a:rPr lang="en-US" sz="1000" i="1" dirty="0" err="1" smtClean="0"/>
              <a:t>на</a:t>
            </a:r>
            <a:r>
              <a:rPr lang="en-US" sz="1000" i="1" dirty="0" smtClean="0"/>
              <a:t> </a:t>
            </a:r>
            <a:r>
              <a:rPr lang="en-US" sz="1000" i="1" dirty="0" err="1" smtClean="0"/>
              <a:t>имовину-правно</a:t>
            </a:r>
            <a:r>
              <a:rPr lang="en-US" sz="1000" i="1" dirty="0" smtClean="0"/>
              <a:t> </a:t>
            </a:r>
            <a:r>
              <a:rPr lang="en-US" sz="1000" i="1" dirty="0" err="1" smtClean="0"/>
              <a:t>лице</a:t>
            </a:r>
            <a:r>
              <a:rPr lang="en-US" sz="1000" i="1" dirty="0" smtClean="0"/>
              <a:t> </a:t>
            </a:r>
            <a:r>
              <a:rPr lang="en-US" sz="1000" i="1" dirty="0" err="1" smtClean="0"/>
              <a:t>које</a:t>
            </a:r>
            <a:r>
              <a:rPr lang="en-US" sz="1000" i="1" dirty="0" smtClean="0"/>
              <a:t> </a:t>
            </a:r>
            <a:r>
              <a:rPr lang="en-US" sz="1000" i="1" dirty="0" err="1" smtClean="0"/>
              <a:t>вредност</a:t>
            </a:r>
            <a:r>
              <a:rPr lang="en-US" sz="1000" i="1" dirty="0" smtClean="0"/>
              <a:t> </a:t>
            </a:r>
            <a:r>
              <a:rPr lang="en-US" sz="1000" i="1" dirty="0" err="1" smtClean="0"/>
              <a:t>непокретности</a:t>
            </a:r>
            <a:r>
              <a:rPr lang="en-US" sz="1000" i="1" dirty="0" smtClean="0"/>
              <a:t> у </a:t>
            </a:r>
            <a:r>
              <a:rPr lang="en-US" sz="1000" i="1" dirty="0" err="1" smtClean="0"/>
              <a:t>пословним</a:t>
            </a:r>
            <a:r>
              <a:rPr lang="en-US" sz="1000" i="1" dirty="0" smtClean="0"/>
              <a:t> </a:t>
            </a:r>
            <a:r>
              <a:rPr lang="en-US" sz="1000" i="1" dirty="0" err="1" smtClean="0"/>
              <a:t>књигама</a:t>
            </a:r>
            <a:r>
              <a:rPr lang="en-US" sz="1000" i="1" dirty="0" smtClean="0"/>
              <a:t> </a:t>
            </a:r>
            <a:r>
              <a:rPr lang="en-US" sz="1000" i="1" dirty="0" err="1" smtClean="0"/>
              <a:t>исказује</a:t>
            </a:r>
            <a:r>
              <a:rPr lang="en-US" sz="1000" i="1" dirty="0" smtClean="0"/>
              <a:t> </a:t>
            </a:r>
            <a:r>
              <a:rPr lang="en-US" sz="1000" i="1" dirty="0" err="1" smtClean="0"/>
              <a:t>по</a:t>
            </a:r>
            <a:r>
              <a:rPr lang="en-US" sz="1000" i="1" dirty="0" smtClean="0"/>
              <a:t> </a:t>
            </a:r>
            <a:r>
              <a:rPr lang="en-US" sz="1000" i="1" dirty="0" err="1" smtClean="0"/>
              <a:t>методу</a:t>
            </a:r>
            <a:r>
              <a:rPr lang="en-US" sz="1000" i="1" dirty="0" smtClean="0"/>
              <a:t> </a:t>
            </a:r>
            <a:r>
              <a:rPr lang="en-US" sz="1000" i="1" dirty="0" err="1" smtClean="0"/>
              <a:t>фер</a:t>
            </a:r>
            <a:r>
              <a:rPr lang="en-US" sz="1000" i="1" dirty="0" smtClean="0"/>
              <a:t> </a:t>
            </a:r>
            <a:r>
              <a:rPr lang="en-US" sz="1000" i="1" dirty="0" err="1" smtClean="0"/>
              <a:t>вредности</a:t>
            </a:r>
            <a:r>
              <a:rPr lang="en-US" sz="1000" i="1" dirty="0" smtClean="0"/>
              <a:t> у </a:t>
            </a:r>
            <a:r>
              <a:rPr lang="en-US" sz="1000" i="1" dirty="0" err="1" smtClean="0"/>
              <a:t>складу</a:t>
            </a:r>
            <a:r>
              <a:rPr lang="en-US" sz="1000" i="1" dirty="0" smtClean="0"/>
              <a:t> </a:t>
            </a:r>
            <a:r>
              <a:rPr lang="en-US" sz="1000" i="1" dirty="0" err="1" smtClean="0"/>
              <a:t>са</a:t>
            </a:r>
            <a:r>
              <a:rPr lang="en-US" sz="1000" i="1" dirty="0" smtClean="0"/>
              <a:t> </a:t>
            </a:r>
            <a:r>
              <a:rPr lang="en-US" sz="1000" i="1" dirty="0" err="1" smtClean="0"/>
              <a:t>међународним</a:t>
            </a:r>
            <a:r>
              <a:rPr lang="en-US" sz="1000" i="1" dirty="0" smtClean="0"/>
              <a:t> </a:t>
            </a:r>
            <a:r>
              <a:rPr lang="en-US" sz="1000" i="1" dirty="0" err="1" smtClean="0"/>
              <a:t>рачуноводственим</a:t>
            </a:r>
            <a:r>
              <a:rPr lang="en-US" sz="1000" i="1" dirty="0" smtClean="0"/>
              <a:t> </a:t>
            </a:r>
            <a:r>
              <a:rPr lang="en-US" sz="1000" i="1" dirty="0" err="1" smtClean="0"/>
              <a:t>стандардима</a:t>
            </a:r>
            <a:r>
              <a:rPr lang="en-US" sz="1000" i="1" dirty="0" smtClean="0"/>
              <a:t> (МРС), </a:t>
            </a:r>
            <a:r>
              <a:rPr lang="en-US" sz="1000" i="1" dirty="0" err="1" smtClean="0"/>
              <a:t>односно</a:t>
            </a:r>
            <a:r>
              <a:rPr lang="en-US" sz="1000" i="1" dirty="0" smtClean="0"/>
              <a:t> </a:t>
            </a:r>
            <a:r>
              <a:rPr lang="en-US" sz="1000" i="1" dirty="0" err="1" smtClean="0"/>
              <a:t>међународним</a:t>
            </a:r>
            <a:r>
              <a:rPr lang="en-US" sz="1000" i="1" dirty="0" smtClean="0"/>
              <a:t> </a:t>
            </a:r>
            <a:r>
              <a:rPr lang="en-US" sz="1000" i="1" dirty="0" err="1" smtClean="0"/>
              <a:t>стандардима</a:t>
            </a:r>
            <a:r>
              <a:rPr lang="en-US" sz="1000" i="1" dirty="0" smtClean="0"/>
              <a:t> </a:t>
            </a:r>
            <a:r>
              <a:rPr lang="en-US" sz="1000" i="1" dirty="0" err="1" smtClean="0"/>
              <a:t>финансијског</a:t>
            </a:r>
            <a:r>
              <a:rPr lang="en-US" sz="1000" i="1" dirty="0" smtClean="0"/>
              <a:t> </a:t>
            </a:r>
            <a:r>
              <a:rPr lang="en-US" sz="1000" i="1" dirty="0" err="1" smtClean="0"/>
              <a:t>извештавања</a:t>
            </a:r>
            <a:r>
              <a:rPr lang="en-US" sz="1000" i="1" dirty="0" smtClean="0"/>
              <a:t> (МСФИ) и </a:t>
            </a:r>
            <a:r>
              <a:rPr lang="en-US" sz="1000" i="1" dirty="0" err="1" smtClean="0"/>
              <a:t>усвојеним</a:t>
            </a:r>
            <a:r>
              <a:rPr lang="en-US" sz="1000" i="1" dirty="0" smtClean="0"/>
              <a:t> </a:t>
            </a:r>
            <a:r>
              <a:rPr lang="en-US" sz="1000" i="1" dirty="0" err="1" smtClean="0"/>
              <a:t>рачуноводственим</a:t>
            </a:r>
            <a:r>
              <a:rPr lang="en-US" sz="1000" i="1" dirty="0" smtClean="0"/>
              <a:t> </a:t>
            </a:r>
            <a:r>
              <a:rPr lang="en-US" sz="1000" i="1" dirty="0" err="1" smtClean="0"/>
              <a:t>политикама</a:t>
            </a:r>
            <a:r>
              <a:rPr lang="en-US" sz="1000" i="1" dirty="0" smtClean="0"/>
              <a:t>, </a:t>
            </a:r>
            <a:r>
              <a:rPr lang="en-US" sz="1000" i="1" dirty="0" err="1" smtClean="0"/>
              <a:t>не</a:t>
            </a:r>
            <a:r>
              <a:rPr lang="en-US" sz="1000" i="1" dirty="0" smtClean="0"/>
              <a:t> </a:t>
            </a:r>
            <a:r>
              <a:rPr lang="en-US" sz="1000" i="1" dirty="0" err="1" smtClean="0"/>
              <a:t>плаћа</a:t>
            </a:r>
            <a:r>
              <a:rPr lang="en-US" sz="1000" i="1" dirty="0" smtClean="0"/>
              <a:t> </a:t>
            </a:r>
            <a:r>
              <a:rPr lang="en-US" sz="1000" i="1" dirty="0" err="1" smtClean="0"/>
              <a:t>порез</a:t>
            </a:r>
            <a:r>
              <a:rPr lang="en-US" sz="1000" i="1" dirty="0" smtClean="0"/>
              <a:t> </a:t>
            </a:r>
            <a:r>
              <a:rPr lang="en-US" sz="1000" i="1" dirty="0" err="1" smtClean="0"/>
              <a:t>на</a:t>
            </a:r>
            <a:r>
              <a:rPr lang="en-US" sz="1000" i="1" dirty="0" smtClean="0"/>
              <a:t> </a:t>
            </a:r>
            <a:r>
              <a:rPr lang="en-US" sz="1000" i="1" dirty="0" err="1" smtClean="0"/>
              <a:t>имовину</a:t>
            </a:r>
            <a:r>
              <a:rPr lang="en-US" sz="1000" i="1" dirty="0" smtClean="0"/>
              <a:t> </a:t>
            </a:r>
            <a:r>
              <a:rPr lang="en-US" sz="1000" i="1" dirty="0" err="1" smtClean="0"/>
              <a:t>за</a:t>
            </a:r>
            <a:r>
              <a:rPr lang="en-US" sz="1000" i="1" dirty="0" smtClean="0"/>
              <a:t> </a:t>
            </a:r>
            <a:r>
              <a:rPr lang="en-US" sz="1000" i="1" dirty="0" err="1" smtClean="0"/>
              <a:t>површину</a:t>
            </a:r>
            <a:r>
              <a:rPr lang="en-US" sz="1000" i="1" dirty="0" smtClean="0"/>
              <a:t> </a:t>
            </a:r>
            <a:r>
              <a:rPr lang="en-US" sz="1000" i="1" dirty="0" err="1" smtClean="0"/>
              <a:t>земљишта</a:t>
            </a:r>
            <a:r>
              <a:rPr lang="en-US" sz="1000" i="1" dirty="0" smtClean="0"/>
              <a:t> </a:t>
            </a:r>
            <a:r>
              <a:rPr lang="en-US" sz="1000" i="1" dirty="0" err="1" smtClean="0"/>
              <a:t>под</a:t>
            </a:r>
            <a:r>
              <a:rPr lang="en-US" sz="1000" i="1" dirty="0" smtClean="0"/>
              <a:t> </a:t>
            </a:r>
            <a:r>
              <a:rPr lang="en-US" sz="1000" i="1" dirty="0" err="1" smtClean="0"/>
              <a:t>објектом</a:t>
            </a:r>
            <a:r>
              <a:rPr lang="en-US" sz="1000" i="1" dirty="0" smtClean="0"/>
              <a:t> </a:t>
            </a:r>
            <a:r>
              <a:rPr lang="en-US" sz="1000" b="1" i="1" dirty="0" smtClean="0"/>
              <a:t>(</a:t>
            </a:r>
            <a:r>
              <a:rPr lang="en-US" sz="1000" b="1" i="1" dirty="0" err="1" smtClean="0"/>
              <a:t>који</a:t>
            </a:r>
            <a:r>
              <a:rPr lang="en-US" sz="1000" b="1" i="1" dirty="0" smtClean="0"/>
              <a:t> </a:t>
            </a:r>
            <a:r>
              <a:rPr lang="en-US" sz="1000" b="1" i="1" dirty="0" err="1" smtClean="0"/>
              <a:t>није</a:t>
            </a:r>
            <a:r>
              <a:rPr lang="en-US" sz="1000" b="1" i="1" dirty="0" smtClean="0"/>
              <a:t> </a:t>
            </a:r>
            <a:r>
              <a:rPr lang="en-US" sz="1000" b="1" i="1" dirty="0" err="1" smtClean="0"/>
              <a:t>складишни</a:t>
            </a:r>
            <a:r>
              <a:rPr lang="en-US" sz="1000" b="1" i="1" dirty="0" smtClean="0"/>
              <a:t> </a:t>
            </a:r>
            <a:r>
              <a:rPr lang="en-US" sz="1000" b="1" i="1" dirty="0" err="1" smtClean="0"/>
              <a:t>или</a:t>
            </a:r>
            <a:r>
              <a:rPr lang="en-US" sz="1000" b="1" i="1" dirty="0" smtClean="0"/>
              <a:t> </a:t>
            </a:r>
            <a:r>
              <a:rPr lang="en-US" sz="1000" b="1" i="1" dirty="0" err="1" smtClean="0"/>
              <a:t>стоваришни</a:t>
            </a:r>
            <a:r>
              <a:rPr lang="en-US" sz="1000" b="1" i="1" dirty="0" smtClean="0"/>
              <a:t>) </a:t>
            </a:r>
            <a:r>
              <a:rPr lang="en-US" sz="1000" b="1" i="1" dirty="0" err="1" smtClean="0"/>
              <a:t>на</a:t>
            </a:r>
            <a:r>
              <a:rPr lang="en-US" sz="1000" b="1" i="1" dirty="0" smtClean="0"/>
              <a:t> </a:t>
            </a:r>
            <a:r>
              <a:rPr lang="en-US" sz="1000" b="1" i="1" dirty="0" err="1" smtClean="0"/>
              <a:t>који</a:t>
            </a:r>
            <a:r>
              <a:rPr lang="en-US" sz="1000" b="1" i="1" dirty="0" smtClean="0"/>
              <a:t> </a:t>
            </a:r>
            <a:r>
              <a:rPr lang="en-US" sz="1000" b="1" i="1" dirty="0" err="1" smtClean="0"/>
              <a:t>се</a:t>
            </a:r>
            <a:r>
              <a:rPr lang="en-US" sz="1000" b="1" i="1" dirty="0" smtClean="0"/>
              <a:t> </a:t>
            </a:r>
            <a:r>
              <a:rPr lang="en-US" sz="1000" b="1" i="1" dirty="0" err="1" smtClean="0"/>
              <a:t>порез</a:t>
            </a:r>
            <a:r>
              <a:rPr lang="en-US" sz="1000" b="1" i="1" dirty="0" smtClean="0"/>
              <a:t> </a:t>
            </a:r>
            <a:r>
              <a:rPr lang="en-US" sz="1000" b="1" i="1" dirty="0" err="1" smtClean="0"/>
              <a:t>на</a:t>
            </a:r>
            <a:r>
              <a:rPr lang="en-US" sz="1000" b="1" i="1" dirty="0" smtClean="0"/>
              <a:t> </a:t>
            </a:r>
            <a:r>
              <a:rPr lang="en-US" sz="1000" b="1" i="1" dirty="0" err="1" smtClean="0"/>
              <a:t>имовину</a:t>
            </a:r>
            <a:r>
              <a:rPr lang="en-US" sz="1000" b="1" i="1" dirty="0" smtClean="0"/>
              <a:t> </a:t>
            </a:r>
            <a:r>
              <a:rPr lang="en-US" sz="1000" b="1" i="1" dirty="0" err="1" smtClean="0"/>
              <a:t>плаћа</a:t>
            </a:r>
            <a:r>
              <a:rPr lang="en-US" sz="1000" b="1" i="1" dirty="0" smtClean="0"/>
              <a:t>.</a:t>
            </a:r>
            <a:r>
              <a:rPr lang="en-US" sz="1000" i="1" dirty="0" smtClean="0"/>
              <a:t>„</a:t>
            </a:r>
            <a:endParaRPr lang="sr-Cyrl-RS" sz="1000" i="1" dirty="0" smtClean="0"/>
          </a:p>
          <a:p>
            <a:endParaRPr lang="sr-Cyrl-RS" sz="1000" dirty="0" smtClean="0"/>
          </a:p>
          <a:p>
            <a:r>
              <a:rPr lang="sr-Cyrl-RS" sz="1000" dirty="0" smtClean="0"/>
              <a:t>Дефиниција </a:t>
            </a:r>
            <a:r>
              <a:rPr lang="sr-Cyrl-RS" sz="1000" dirty="0"/>
              <a:t>фер вредности према</a:t>
            </a:r>
            <a:r>
              <a:rPr lang="es-NI" sz="1000" dirty="0"/>
              <a:t> (</a:t>
            </a:r>
            <a:r>
              <a:rPr lang="sr-Cyrl-RS" sz="1000" dirty="0"/>
              <a:t>НСП2</a:t>
            </a:r>
            <a:r>
              <a:rPr lang="es-NI" sz="1000" dirty="0"/>
              <a:t>) </a:t>
            </a:r>
            <a:endParaRPr lang="sr-Cyrl-RS" sz="1000" dirty="0"/>
          </a:p>
          <a:p>
            <a:r>
              <a:rPr lang="es-NI" sz="1000" dirty="0"/>
              <a:t>„</a:t>
            </a:r>
            <a:r>
              <a:rPr lang="sr-Cyrl-RS" sz="1000" dirty="0"/>
              <a:t> Фер вредност је процењени износ који би био остварен при продаји имовине у редовној трансакцији између идентификованих вољних тржишних учесника који у потпуности познају све релевантне чињенице и који своје одлуке доносе у складу са својим циљевима</a:t>
            </a:r>
            <a:r>
              <a:rPr lang="es-NI" sz="1000" dirty="0"/>
              <a:t> “.</a:t>
            </a:r>
            <a:endParaRPr lang="sr-Cyrl-RS" sz="1000" dirty="0"/>
          </a:p>
          <a:p>
            <a:endParaRPr lang="sr-Cyrl-RS" sz="1000" b="1" dirty="0"/>
          </a:p>
          <a:p>
            <a:r>
              <a:rPr lang="es-NI" sz="1000" dirty="0"/>
              <a:t> </a:t>
            </a:r>
            <a:r>
              <a:rPr lang="sr-Cyrl-RS" sz="1000" dirty="0"/>
              <a:t>Дефиниција фер вредности према</a:t>
            </a:r>
            <a:r>
              <a:rPr lang="es-NI" sz="1000" dirty="0"/>
              <a:t> (</a:t>
            </a:r>
            <a:r>
              <a:rPr lang="sr-Cyrl-RS" sz="1000" dirty="0"/>
              <a:t>МСФИ13</a:t>
            </a:r>
            <a:r>
              <a:rPr lang="es-NI" sz="1000" dirty="0"/>
              <a:t>) </a:t>
            </a:r>
            <a:endParaRPr lang="sr-Cyrl-RS" sz="1000" dirty="0"/>
          </a:p>
          <a:p>
            <a:r>
              <a:rPr lang="es-NI" sz="1000" dirty="0"/>
              <a:t>„</a:t>
            </a:r>
            <a:r>
              <a:rPr lang="sr-Cyrl-RS" sz="1000" dirty="0"/>
              <a:t> Фер вредност је цена која би била добијена за продају имовине или плаћена за трансфер обавеза у регуларној трансакцији између тржишних учесника на дан процене</a:t>
            </a:r>
            <a:r>
              <a:rPr lang="es-NI" sz="1000" dirty="0"/>
              <a:t> “.</a:t>
            </a:r>
            <a:endParaRPr lang="sr-Cyrl-RS" sz="1000" dirty="0"/>
          </a:p>
          <a:p>
            <a:endParaRPr lang="en-US" sz="1000" dirty="0" smtClean="0"/>
          </a:p>
          <a:p>
            <a:r>
              <a:rPr lang="en-US" sz="1000" dirty="0"/>
              <a:t> </a:t>
            </a:r>
          </a:p>
          <a:p>
            <a:endParaRPr lang="en-US" sz="1000" dirty="0"/>
          </a:p>
        </p:txBody>
      </p:sp>
    </p:spTree>
    <p:extLst>
      <p:ext uri="{BB962C8B-B14F-4D97-AF65-F5344CB8AC3E}">
        <p14:creationId xmlns:p14="http://schemas.microsoft.com/office/powerpoint/2010/main" val="649816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ru-RU" sz="1400" b="1" dirty="0"/>
              <a:t>УТВРЂИВАЊЕ ОСНОВИЦЕ ПОРЕЗА НА ИМОВИНУ ЗА НЕПОКРЕТНОСТИ ОБВЕЗНИКА КОЈИ ВОДИ ПОСЛОВНЕ КЊИГЕ</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5632311"/>
          </a:xfrm>
          <a:prstGeom prst="rect">
            <a:avLst/>
          </a:prstGeom>
        </p:spPr>
        <p:txBody>
          <a:bodyPr wrap="square">
            <a:spAutoFit/>
          </a:bodyPr>
          <a:lstStyle/>
          <a:p>
            <a:r>
              <a:rPr lang="sr-Cyrl-RS" sz="1000" b="1" u="sng" dirty="0" smtClean="0"/>
              <a:t>Књиговодствена вредност као пореска основица</a:t>
            </a:r>
          </a:p>
          <a:p>
            <a:endParaRPr lang="en-US" sz="1000" dirty="0"/>
          </a:p>
          <a:p>
            <a:r>
              <a:rPr lang="en-US" sz="1000" dirty="0" err="1"/>
              <a:t>Према</a:t>
            </a:r>
            <a:r>
              <a:rPr lang="en-US" sz="1000" dirty="0"/>
              <a:t> </a:t>
            </a:r>
            <a:r>
              <a:rPr lang="en-US" sz="1000" dirty="0" err="1"/>
              <a:t>члану</a:t>
            </a:r>
            <a:r>
              <a:rPr lang="en-US" sz="1000" dirty="0"/>
              <a:t> 7. </a:t>
            </a:r>
            <a:r>
              <a:rPr lang="en-US" sz="1000" dirty="0" err="1"/>
              <a:t>став</a:t>
            </a:r>
            <a:r>
              <a:rPr lang="en-US" sz="1000" dirty="0"/>
              <a:t> 4. </a:t>
            </a:r>
            <a:r>
              <a:rPr lang="en-US" sz="1000" dirty="0" err="1"/>
              <a:t>до</a:t>
            </a:r>
            <a:r>
              <a:rPr lang="en-US" sz="1000" dirty="0"/>
              <a:t> 7. </a:t>
            </a:r>
            <a:r>
              <a:rPr lang="en-US" sz="1000" dirty="0" err="1"/>
              <a:t>Закона</a:t>
            </a:r>
            <a:r>
              <a:rPr lang="en-US" sz="1000" dirty="0"/>
              <a:t>, </a:t>
            </a:r>
            <a:r>
              <a:rPr lang="en-US" sz="1000" dirty="0" err="1"/>
              <a:t>пореска</a:t>
            </a:r>
            <a:r>
              <a:rPr lang="en-US" sz="1000" dirty="0"/>
              <a:t> </a:t>
            </a:r>
            <a:r>
              <a:rPr lang="en-US" sz="1000" dirty="0" err="1"/>
              <a:t>основица</a:t>
            </a:r>
            <a:r>
              <a:rPr lang="en-US" sz="1000" dirty="0"/>
              <a:t> </a:t>
            </a:r>
            <a:r>
              <a:rPr lang="en-US" sz="1000" dirty="0" err="1"/>
              <a:t>је</a:t>
            </a:r>
            <a:r>
              <a:rPr lang="en-US" sz="1000" dirty="0"/>
              <a:t> </a:t>
            </a:r>
            <a:r>
              <a:rPr lang="en-US" sz="1000" dirty="0" err="1"/>
              <a:t>књиговодствена</a:t>
            </a:r>
            <a:r>
              <a:rPr lang="en-US" sz="1000" dirty="0"/>
              <a:t> </a:t>
            </a:r>
            <a:r>
              <a:rPr lang="en-US" sz="1000" dirty="0" err="1"/>
              <a:t>вредност</a:t>
            </a:r>
            <a:r>
              <a:rPr lang="en-US" sz="1000" dirty="0"/>
              <a:t> </a:t>
            </a:r>
            <a:r>
              <a:rPr lang="en-US" sz="1000" dirty="0" err="1"/>
              <a:t>исказана</a:t>
            </a:r>
            <a:r>
              <a:rPr lang="en-US" sz="1000" dirty="0"/>
              <a:t> у </a:t>
            </a:r>
            <a:r>
              <a:rPr lang="en-US" sz="1000" dirty="0" err="1"/>
              <a:t>пословним</a:t>
            </a:r>
            <a:r>
              <a:rPr lang="en-US" sz="1000" dirty="0"/>
              <a:t> </a:t>
            </a:r>
            <a:r>
              <a:rPr lang="en-US" sz="1000" dirty="0" err="1"/>
              <a:t>књигама</a:t>
            </a:r>
            <a:r>
              <a:rPr lang="en-US" sz="1000" dirty="0"/>
              <a:t> </a:t>
            </a:r>
            <a:r>
              <a:rPr lang="en-US" sz="1000" dirty="0" err="1"/>
              <a:t>пореског</a:t>
            </a:r>
            <a:r>
              <a:rPr lang="en-US" sz="1000" dirty="0"/>
              <a:t> </a:t>
            </a:r>
            <a:r>
              <a:rPr lang="en-US" sz="1000" dirty="0" err="1"/>
              <a:t>обвезника</a:t>
            </a:r>
            <a:r>
              <a:rPr lang="en-US" sz="1000" dirty="0"/>
              <a:t> </a:t>
            </a:r>
            <a:r>
              <a:rPr lang="en-US" sz="1000" dirty="0" err="1"/>
              <a:t>на</a:t>
            </a:r>
            <a:r>
              <a:rPr lang="en-US" sz="1000" dirty="0"/>
              <a:t> </a:t>
            </a:r>
            <a:r>
              <a:rPr lang="en-US" sz="1000" dirty="0" err="1"/>
              <a:t>последњи</a:t>
            </a:r>
            <a:r>
              <a:rPr lang="en-US" sz="1000" dirty="0"/>
              <a:t> </a:t>
            </a:r>
            <a:r>
              <a:rPr lang="en-US" sz="1000" dirty="0" err="1"/>
              <a:t>дан</a:t>
            </a:r>
            <a:r>
              <a:rPr lang="en-US" sz="1000" dirty="0"/>
              <a:t> </a:t>
            </a:r>
            <a:r>
              <a:rPr lang="en-US" sz="1000" dirty="0" err="1"/>
              <a:t>пословне</a:t>
            </a:r>
            <a:r>
              <a:rPr lang="en-US" sz="1000" dirty="0"/>
              <a:t> </a:t>
            </a:r>
            <a:r>
              <a:rPr lang="en-US" sz="1000" dirty="0" err="1" smtClean="0"/>
              <a:t>године</a:t>
            </a:r>
            <a:r>
              <a:rPr lang="sr-Cyrl-RS" sz="1000" dirty="0" smtClean="0"/>
              <a:t> </a:t>
            </a:r>
            <a:r>
              <a:rPr lang="en-US" sz="1000" dirty="0"/>
              <a:t>, и </a:t>
            </a:r>
            <a:r>
              <a:rPr lang="en-US" sz="1000" dirty="0" err="1"/>
              <a:t>то</a:t>
            </a:r>
            <a:r>
              <a:rPr lang="en-US" sz="1000" dirty="0"/>
              <a:t> </a:t>
            </a:r>
            <a:r>
              <a:rPr lang="en-US" sz="1000" dirty="0" err="1"/>
              <a:t>за</a:t>
            </a:r>
            <a:r>
              <a:rPr lang="en-US" sz="1000" dirty="0"/>
              <a:t> </a:t>
            </a:r>
            <a:r>
              <a:rPr lang="en-US" sz="1000" dirty="0" err="1"/>
              <a:t>следеће</a:t>
            </a:r>
            <a:r>
              <a:rPr lang="en-US" sz="1000" dirty="0"/>
              <a:t> </a:t>
            </a:r>
            <a:r>
              <a:rPr lang="en-US" sz="1000" dirty="0" err="1" smtClean="0"/>
              <a:t>непокретности</a:t>
            </a:r>
            <a:r>
              <a:rPr lang="en-US" sz="1000" dirty="0" smtClean="0"/>
              <a:t>:</a:t>
            </a:r>
            <a:r>
              <a:rPr lang="sr-Cyrl-RS" sz="1000" dirty="0" smtClean="0"/>
              <a:t> </a:t>
            </a:r>
            <a:r>
              <a:rPr lang="sr-Cyrl-BA" sz="1000" dirty="0" smtClean="0"/>
              <a:t>експлоатациона </a:t>
            </a:r>
            <a:r>
              <a:rPr lang="sr-Cyrl-BA" sz="1000" dirty="0"/>
              <a:t>поља и експлоатационе </a:t>
            </a:r>
            <a:r>
              <a:rPr lang="sr-Cyrl-BA" sz="1000" dirty="0" smtClean="0"/>
              <a:t>објекте, објекте </a:t>
            </a:r>
            <a:r>
              <a:rPr lang="sr-Cyrl-BA" sz="1000" dirty="0"/>
              <a:t>у којима су смештени производни погони прерађивачке индустрије </a:t>
            </a:r>
            <a:r>
              <a:rPr lang="sr-Cyrl-BA" sz="1000" dirty="0" smtClean="0"/>
              <a:t>који се </a:t>
            </a:r>
            <a:r>
              <a:rPr lang="sr-Cyrl-BA" sz="1000" dirty="0"/>
              <a:t>користе за обављање </a:t>
            </a:r>
            <a:r>
              <a:rPr lang="sr-Cyrl-BA" sz="1000" dirty="0" smtClean="0"/>
              <a:t>делатности, </a:t>
            </a:r>
            <a:r>
              <a:rPr lang="sr-Cyrl-RS" sz="1000" dirty="0" smtClean="0"/>
              <a:t>о</a:t>
            </a:r>
            <a:r>
              <a:rPr lang="sr-Cyrl-BA" sz="1000" dirty="0"/>
              <a:t>бјекте за производњу, пренос и дистрибуцију електричне енергије, осим </a:t>
            </a:r>
            <a:endParaRPr lang="en-US" sz="1000" dirty="0"/>
          </a:p>
          <a:p>
            <a:r>
              <a:rPr lang="sr-Cyrl-RS" sz="1000" dirty="0"/>
              <a:t>т</a:t>
            </a:r>
            <a:r>
              <a:rPr lang="sr-Cyrl-BA" sz="1000" dirty="0"/>
              <a:t>рговине и </a:t>
            </a:r>
            <a:r>
              <a:rPr lang="sr-Cyrl-BA" sz="1000" dirty="0" smtClean="0"/>
              <a:t>управљања, објекте </a:t>
            </a:r>
            <a:r>
              <a:rPr lang="sr-Cyrl-BA" sz="1000" dirty="0"/>
              <a:t>за производњу </a:t>
            </a:r>
            <a:r>
              <a:rPr lang="sr-Cyrl-BA" sz="1000" dirty="0" smtClean="0"/>
              <a:t>гаса, објекте </a:t>
            </a:r>
            <a:r>
              <a:rPr lang="sr-Cyrl-BA" sz="1000" dirty="0"/>
              <a:t>за производњу паре, топле воде, хладног ваздуха и </a:t>
            </a:r>
            <a:r>
              <a:rPr lang="sr-Cyrl-BA" sz="1000" dirty="0" smtClean="0"/>
              <a:t>леда, објекте </a:t>
            </a:r>
            <a:r>
              <a:rPr lang="sr-Cyrl-BA" sz="1000" dirty="0"/>
              <a:t>за третман и одлагање </a:t>
            </a:r>
            <a:r>
              <a:rPr lang="sr-Cyrl-BA" sz="1000" dirty="0" smtClean="0"/>
              <a:t>отпада, објекте </a:t>
            </a:r>
            <a:r>
              <a:rPr lang="sr-Cyrl-BA" sz="1000" dirty="0"/>
              <a:t>у којима се одвијају процеси неопходни за поновну употребу </a:t>
            </a:r>
            <a:r>
              <a:rPr lang="sr-Cyrl-BA" sz="1000" dirty="0" smtClean="0"/>
              <a:t>материјала, складишне </a:t>
            </a:r>
            <a:r>
              <a:rPr lang="sr-Cyrl-BA" sz="1000" dirty="0"/>
              <a:t>и стоваришне објекте.</a:t>
            </a:r>
            <a:endParaRPr lang="en-US" sz="1000" dirty="0"/>
          </a:p>
          <a:p>
            <a:endParaRPr lang="sr-Cyrl-RS" sz="1000" dirty="0" smtClean="0"/>
          </a:p>
          <a:p>
            <a:r>
              <a:rPr lang="en-US" sz="1000" dirty="0" err="1" smtClean="0"/>
              <a:t>Наведене</a:t>
            </a:r>
            <a:r>
              <a:rPr lang="en-US" sz="1000" dirty="0" smtClean="0"/>
              <a:t> </a:t>
            </a:r>
            <a:r>
              <a:rPr lang="en-US" sz="1000" dirty="0" err="1"/>
              <a:t>непокретности</a:t>
            </a:r>
            <a:r>
              <a:rPr lang="en-US" sz="1000" dirty="0"/>
              <a:t> </a:t>
            </a:r>
            <a:r>
              <a:rPr lang="en-US" sz="1000" dirty="0" err="1"/>
              <a:t>опредељују</a:t>
            </a:r>
            <a:r>
              <a:rPr lang="en-US" sz="1000" dirty="0"/>
              <a:t> </a:t>
            </a:r>
            <a:r>
              <a:rPr lang="en-US" sz="1000" dirty="0" err="1"/>
              <a:t>се</a:t>
            </a:r>
            <a:r>
              <a:rPr lang="en-US" sz="1000" dirty="0"/>
              <a:t> </a:t>
            </a:r>
            <a:r>
              <a:rPr lang="en-US" sz="1000" dirty="0" err="1"/>
              <a:t>према</a:t>
            </a:r>
            <a:r>
              <a:rPr lang="en-US" sz="1000" dirty="0"/>
              <a:t> </a:t>
            </a:r>
            <a:r>
              <a:rPr lang="en-US" sz="1000" dirty="0" err="1"/>
              <a:t>њиховој</a:t>
            </a:r>
            <a:r>
              <a:rPr lang="en-US" sz="1000" dirty="0"/>
              <a:t> </a:t>
            </a:r>
            <a:r>
              <a:rPr lang="en-US" sz="1000" dirty="0" err="1"/>
              <a:t>намени</a:t>
            </a:r>
            <a:r>
              <a:rPr lang="en-US" sz="1000" dirty="0"/>
              <a:t> у </a:t>
            </a:r>
            <a:r>
              <a:rPr lang="en-US" sz="1000" dirty="0" err="1"/>
              <a:t>складу</a:t>
            </a:r>
            <a:r>
              <a:rPr lang="en-US" sz="1000" dirty="0"/>
              <a:t> </a:t>
            </a:r>
            <a:r>
              <a:rPr lang="en-US" sz="1000" dirty="0" err="1"/>
              <a:t>са</a:t>
            </a:r>
            <a:r>
              <a:rPr lang="en-US" sz="1000" dirty="0"/>
              <a:t> </a:t>
            </a:r>
            <a:r>
              <a:rPr lang="en-US" sz="1000" dirty="0" err="1"/>
              <a:t>прописима</a:t>
            </a:r>
            <a:r>
              <a:rPr lang="en-US" sz="1000" dirty="0"/>
              <a:t> </a:t>
            </a:r>
            <a:r>
              <a:rPr lang="en-US" sz="1000" dirty="0" err="1"/>
              <a:t>којима</a:t>
            </a:r>
            <a:r>
              <a:rPr lang="en-US" sz="1000" dirty="0"/>
              <a:t> </a:t>
            </a:r>
            <a:r>
              <a:rPr lang="en-US" sz="1000" dirty="0" err="1"/>
              <a:t>се</a:t>
            </a:r>
            <a:r>
              <a:rPr lang="en-US" sz="1000" dirty="0"/>
              <a:t> </a:t>
            </a:r>
            <a:r>
              <a:rPr lang="en-US" sz="1000" dirty="0" err="1"/>
              <a:t>уређује</a:t>
            </a:r>
            <a:r>
              <a:rPr lang="en-US" sz="1000" dirty="0"/>
              <a:t> </a:t>
            </a:r>
            <a:r>
              <a:rPr lang="en-US" sz="1000" dirty="0" err="1"/>
              <a:t>класификација</a:t>
            </a:r>
            <a:r>
              <a:rPr lang="en-US" sz="1000" dirty="0"/>
              <a:t> </a:t>
            </a:r>
            <a:r>
              <a:rPr lang="en-US" sz="1000" dirty="0" err="1"/>
              <a:t>делатности</a:t>
            </a:r>
            <a:r>
              <a:rPr lang="en-US" sz="1000" dirty="0"/>
              <a:t> , </a:t>
            </a:r>
            <a:r>
              <a:rPr lang="en-US" sz="1000" dirty="0" err="1"/>
              <a:t>односно</a:t>
            </a:r>
            <a:r>
              <a:rPr lang="en-US" sz="1000" dirty="0"/>
              <a:t> </a:t>
            </a:r>
            <a:r>
              <a:rPr lang="en-US" sz="1000" dirty="0" err="1"/>
              <a:t>према</a:t>
            </a:r>
            <a:r>
              <a:rPr lang="en-US" sz="1000" dirty="0"/>
              <a:t> </a:t>
            </a:r>
            <a:r>
              <a:rPr lang="en-US" sz="1000" dirty="0" err="1"/>
              <a:t>Закону</a:t>
            </a:r>
            <a:r>
              <a:rPr lang="en-US" sz="1000" dirty="0"/>
              <a:t>  о </a:t>
            </a:r>
            <a:r>
              <a:rPr lang="en-US" sz="1000" dirty="0" err="1"/>
              <a:t>класификацији</a:t>
            </a:r>
            <a:r>
              <a:rPr lang="en-US" sz="1000" dirty="0"/>
              <a:t> </a:t>
            </a:r>
            <a:r>
              <a:rPr lang="en-US" sz="1000" dirty="0" err="1"/>
              <a:t>делатности</a:t>
            </a:r>
            <a:r>
              <a:rPr lang="en-US" sz="1000" dirty="0"/>
              <a:t> и </a:t>
            </a:r>
            <a:r>
              <a:rPr lang="en-US" sz="1000" dirty="0" err="1"/>
              <a:t>Уредби</a:t>
            </a:r>
            <a:r>
              <a:rPr lang="en-US" sz="1000" dirty="0"/>
              <a:t> о </a:t>
            </a:r>
            <a:r>
              <a:rPr lang="en-US" sz="1000" dirty="0" err="1"/>
              <a:t>класификацији</a:t>
            </a:r>
            <a:r>
              <a:rPr lang="en-US" sz="1000" dirty="0"/>
              <a:t> </a:t>
            </a:r>
            <a:r>
              <a:rPr lang="en-US" sz="1000" dirty="0" err="1"/>
              <a:t>делатности</a:t>
            </a:r>
            <a:r>
              <a:rPr lang="en-US" sz="1000" dirty="0"/>
              <a:t>.</a:t>
            </a:r>
          </a:p>
          <a:p>
            <a:r>
              <a:rPr lang="en-US" sz="1000" i="1" dirty="0"/>
              <a:t> </a:t>
            </a:r>
            <a:endParaRPr lang="en-US" sz="1000" dirty="0"/>
          </a:p>
          <a:p>
            <a:r>
              <a:rPr lang="sr-Cyrl-RS" sz="1000" dirty="0" smtClean="0"/>
              <a:t>Ј</a:t>
            </a:r>
            <a:r>
              <a:rPr lang="en-US" sz="1000" dirty="0" err="1" smtClean="0"/>
              <a:t>едан</a:t>
            </a:r>
            <a:r>
              <a:rPr lang="en-US" sz="1000" dirty="0" smtClean="0"/>
              <a:t> </a:t>
            </a:r>
            <a:r>
              <a:rPr lang="en-US" sz="1000" dirty="0" err="1"/>
              <a:t>од</a:t>
            </a:r>
            <a:r>
              <a:rPr lang="en-US" sz="1000" dirty="0"/>
              <a:t> </a:t>
            </a:r>
            <a:r>
              <a:rPr lang="en-US" sz="1000" dirty="0" err="1"/>
              <a:t>услова</a:t>
            </a:r>
            <a:r>
              <a:rPr lang="en-US" sz="1000" dirty="0"/>
              <a:t> </a:t>
            </a:r>
            <a:r>
              <a:rPr lang="en-US" sz="1000" dirty="0" err="1"/>
              <a:t>да</a:t>
            </a:r>
            <a:r>
              <a:rPr lang="en-US" sz="1000" dirty="0"/>
              <a:t> </a:t>
            </a:r>
            <a:r>
              <a:rPr lang="en-US" sz="1000" dirty="0" err="1"/>
              <a:t>се</a:t>
            </a:r>
            <a:r>
              <a:rPr lang="en-US" sz="1000" dirty="0"/>
              <a:t> </a:t>
            </a:r>
            <a:r>
              <a:rPr lang="en-US" sz="1000" dirty="0" err="1"/>
              <a:t>за</a:t>
            </a:r>
            <a:r>
              <a:rPr lang="en-US" sz="1000" dirty="0"/>
              <a:t> </a:t>
            </a:r>
            <a:r>
              <a:rPr lang="en-US" sz="1000" dirty="0" err="1"/>
              <a:t>производни</a:t>
            </a:r>
            <a:r>
              <a:rPr lang="en-US" sz="1000" dirty="0"/>
              <a:t> </a:t>
            </a:r>
            <a:r>
              <a:rPr lang="en-US" sz="1000" dirty="0" err="1"/>
              <a:t>погон</a:t>
            </a:r>
            <a:r>
              <a:rPr lang="en-US" sz="1000" dirty="0"/>
              <a:t> </a:t>
            </a:r>
            <a:r>
              <a:rPr lang="en-US" sz="1000" dirty="0" err="1"/>
              <a:t>као</a:t>
            </a:r>
            <a:r>
              <a:rPr lang="en-US" sz="1000" dirty="0"/>
              <a:t> </a:t>
            </a:r>
            <a:r>
              <a:rPr lang="en-US" sz="1000" dirty="0" err="1"/>
              <a:t>пореска</a:t>
            </a:r>
            <a:r>
              <a:rPr lang="en-US" sz="1000" dirty="0"/>
              <a:t> </a:t>
            </a:r>
            <a:r>
              <a:rPr lang="en-US" sz="1000" dirty="0" err="1"/>
              <a:t>основица</a:t>
            </a:r>
            <a:r>
              <a:rPr lang="en-US" sz="1000" dirty="0"/>
              <a:t> </a:t>
            </a:r>
            <a:r>
              <a:rPr lang="en-US" sz="1000" dirty="0" err="1"/>
              <a:t>може</a:t>
            </a:r>
            <a:r>
              <a:rPr lang="en-US" sz="1000" dirty="0"/>
              <a:t> </a:t>
            </a:r>
            <a:r>
              <a:rPr lang="en-US" sz="1000" dirty="0" err="1"/>
              <a:t>узети</a:t>
            </a:r>
            <a:r>
              <a:rPr lang="en-US" sz="1000" dirty="0"/>
              <a:t> </a:t>
            </a:r>
            <a:r>
              <a:rPr lang="en-US" sz="1000" dirty="0" err="1"/>
              <a:t>књиговодствена</a:t>
            </a:r>
            <a:r>
              <a:rPr lang="en-US" sz="1000" dirty="0"/>
              <a:t> </a:t>
            </a:r>
            <a:r>
              <a:rPr lang="en-US" sz="1000" dirty="0" err="1"/>
              <a:t>вредност</a:t>
            </a:r>
            <a:r>
              <a:rPr lang="en-US" sz="1000" dirty="0"/>
              <a:t> </a:t>
            </a:r>
            <a:r>
              <a:rPr lang="en-US" sz="1000" dirty="0" err="1"/>
              <a:t>јесте</a:t>
            </a:r>
            <a:r>
              <a:rPr lang="en-US" sz="1000" dirty="0"/>
              <a:t> и </a:t>
            </a:r>
            <a:r>
              <a:rPr lang="en-US" sz="1000" dirty="0" err="1"/>
              <a:t>тај</a:t>
            </a:r>
            <a:r>
              <a:rPr lang="en-US" sz="1000" dirty="0"/>
              <a:t> </a:t>
            </a:r>
            <a:r>
              <a:rPr lang="en-US" sz="1000" dirty="0" err="1"/>
              <a:t>да</a:t>
            </a:r>
            <a:r>
              <a:rPr lang="en-US" sz="1000" dirty="0"/>
              <a:t> </a:t>
            </a:r>
            <a:r>
              <a:rPr lang="en-US" sz="1000" dirty="0" err="1"/>
              <a:t>се</a:t>
            </a:r>
            <a:r>
              <a:rPr lang="en-US" sz="1000" dirty="0"/>
              <a:t> </a:t>
            </a:r>
            <a:r>
              <a:rPr lang="en-US" sz="1000" dirty="0" err="1"/>
              <a:t>тај</a:t>
            </a:r>
            <a:r>
              <a:rPr lang="en-US" sz="1000" dirty="0"/>
              <a:t> </a:t>
            </a:r>
            <a:r>
              <a:rPr lang="en-US" sz="1000" dirty="0" err="1"/>
              <a:t>објекат</a:t>
            </a:r>
            <a:r>
              <a:rPr lang="en-US" sz="1000" dirty="0"/>
              <a:t> </a:t>
            </a:r>
            <a:r>
              <a:rPr lang="en-US" sz="1000" b="1" dirty="0" err="1"/>
              <a:t>фактички</a:t>
            </a:r>
            <a:r>
              <a:rPr lang="en-US" sz="1000" b="1" dirty="0"/>
              <a:t> </a:t>
            </a:r>
            <a:r>
              <a:rPr lang="en-US" sz="1000" b="1" dirty="0" err="1"/>
              <a:t>користи</a:t>
            </a:r>
            <a:r>
              <a:rPr lang="en-US" sz="1000" b="1" dirty="0"/>
              <a:t> </a:t>
            </a:r>
            <a:r>
              <a:rPr lang="en-US" sz="1000" b="1" dirty="0" err="1"/>
              <a:t>за</a:t>
            </a:r>
            <a:r>
              <a:rPr lang="en-US" sz="1000" b="1" dirty="0"/>
              <a:t> </a:t>
            </a:r>
            <a:r>
              <a:rPr lang="en-US" sz="1000" b="1" dirty="0" err="1"/>
              <a:t>производну</a:t>
            </a:r>
            <a:r>
              <a:rPr lang="en-US" sz="1000" b="1" dirty="0"/>
              <a:t> </a:t>
            </a:r>
            <a:r>
              <a:rPr lang="en-US" sz="1000" b="1" dirty="0" err="1"/>
              <a:t>делатност</a:t>
            </a:r>
            <a:r>
              <a:rPr lang="en-US" sz="1000" b="1" dirty="0"/>
              <a:t>, </a:t>
            </a:r>
            <a:r>
              <a:rPr lang="en-US" sz="1000" dirty="0" err="1"/>
              <a:t>односно</a:t>
            </a:r>
            <a:r>
              <a:rPr lang="en-US" sz="1000" dirty="0"/>
              <a:t>: </a:t>
            </a:r>
          </a:p>
          <a:p>
            <a:r>
              <a:rPr lang="en-US" sz="1000" dirty="0"/>
              <a:t>„...</a:t>
            </a:r>
            <a:r>
              <a:rPr lang="en-US" sz="1000" i="1" dirty="0" err="1"/>
              <a:t>вредност</a:t>
            </a:r>
            <a:r>
              <a:rPr lang="en-US" sz="1000" i="1" dirty="0"/>
              <a:t> </a:t>
            </a:r>
            <a:r>
              <a:rPr lang="en-US" sz="1000" i="1" dirty="0" err="1"/>
              <a:t>објекта</a:t>
            </a:r>
            <a:r>
              <a:rPr lang="en-US" sz="1000" i="1" dirty="0"/>
              <a:t> </a:t>
            </a:r>
            <a:r>
              <a:rPr lang="en-US" sz="1000" i="1" dirty="0" err="1"/>
              <a:t>који</a:t>
            </a:r>
            <a:r>
              <a:rPr lang="en-US" sz="1000" i="1" dirty="0"/>
              <a:t> </a:t>
            </a:r>
            <a:r>
              <a:rPr lang="en-US" sz="1000" i="1" dirty="0" err="1"/>
              <a:t>је</a:t>
            </a:r>
            <a:r>
              <a:rPr lang="en-US" sz="1000" i="1" dirty="0"/>
              <a:t>, </a:t>
            </a:r>
            <a:r>
              <a:rPr lang="en-US" sz="1000" i="1" dirty="0" err="1"/>
              <a:t>како</a:t>
            </a:r>
            <a:r>
              <a:rPr lang="en-US" sz="1000" i="1" dirty="0"/>
              <a:t> </a:t>
            </a:r>
            <a:r>
              <a:rPr lang="en-US" sz="1000" i="1" dirty="0" err="1"/>
              <a:t>наводите</a:t>
            </a:r>
            <a:r>
              <a:rPr lang="en-US" sz="1000" i="1" dirty="0"/>
              <a:t> „</a:t>
            </a:r>
            <a:r>
              <a:rPr lang="en-US" sz="1000" i="1" dirty="0" err="1"/>
              <a:t>према</a:t>
            </a:r>
            <a:r>
              <a:rPr lang="en-US" sz="1000" i="1" dirty="0"/>
              <a:t> </a:t>
            </a:r>
            <a:r>
              <a:rPr lang="en-US" sz="1000" i="1" dirty="0" err="1"/>
              <a:t>инвестиционо-техничкој</a:t>
            </a:r>
            <a:r>
              <a:rPr lang="en-US" sz="1000" i="1" dirty="0"/>
              <a:t> </a:t>
            </a:r>
            <a:r>
              <a:rPr lang="en-US" sz="1000" i="1" dirty="0" err="1"/>
              <a:t>документацији</a:t>
            </a:r>
            <a:r>
              <a:rPr lang="en-US" sz="1000" i="1" dirty="0"/>
              <a:t> </a:t>
            </a:r>
            <a:r>
              <a:rPr lang="en-US" sz="1000" i="1" dirty="0" err="1"/>
              <a:t>намењен</a:t>
            </a:r>
            <a:r>
              <a:rPr lang="en-US" sz="1000" i="1" dirty="0"/>
              <a:t> </a:t>
            </a:r>
            <a:r>
              <a:rPr lang="en-US" sz="1000" i="1" dirty="0" err="1"/>
              <a:t>производној</a:t>
            </a:r>
            <a:r>
              <a:rPr lang="en-US" sz="1000" i="1" dirty="0"/>
              <a:t> </a:t>
            </a:r>
            <a:r>
              <a:rPr lang="en-US" sz="1000" i="1" dirty="0" err="1"/>
              <a:t>делатности</a:t>
            </a:r>
            <a:r>
              <a:rPr lang="en-US" sz="1000" i="1" dirty="0"/>
              <a:t> у </a:t>
            </a:r>
            <a:r>
              <a:rPr lang="en-US" sz="1000" i="1" dirty="0" err="1"/>
              <a:t>којој</a:t>
            </a:r>
            <a:r>
              <a:rPr lang="en-US" sz="1000" i="1" dirty="0"/>
              <a:t> </a:t>
            </a:r>
            <a:r>
              <a:rPr lang="en-US" sz="1000" i="1" dirty="0" err="1"/>
              <a:t>се</a:t>
            </a:r>
            <a:r>
              <a:rPr lang="en-US" sz="1000" i="1" dirty="0"/>
              <a:t> </a:t>
            </a:r>
            <a:r>
              <a:rPr lang="en-US" sz="1000" i="1" dirty="0" err="1"/>
              <a:t>деценијама</a:t>
            </a:r>
            <a:r>
              <a:rPr lang="en-US" sz="1000" i="1" dirty="0"/>
              <a:t> </a:t>
            </a:r>
            <a:r>
              <a:rPr lang="en-US" sz="1000" i="1" dirty="0" err="1"/>
              <a:t>уназад</a:t>
            </a:r>
            <a:r>
              <a:rPr lang="en-US" sz="1000" i="1" dirty="0"/>
              <a:t> </a:t>
            </a:r>
            <a:r>
              <a:rPr lang="en-US" sz="1000" i="1" dirty="0" err="1"/>
              <a:t>обавњала</a:t>
            </a:r>
            <a:r>
              <a:rPr lang="en-US" sz="1000" i="1" dirty="0"/>
              <a:t> </a:t>
            </a:r>
            <a:r>
              <a:rPr lang="en-US" sz="1000" i="1" dirty="0" err="1"/>
              <a:t>прозводња“</a:t>
            </a:r>
            <a:r>
              <a:rPr lang="en-US" sz="1000" i="1" u="sng" dirty="0" err="1"/>
              <a:t>а</a:t>
            </a:r>
            <a:r>
              <a:rPr lang="en-US" sz="1000" i="1" u="sng" dirty="0"/>
              <a:t> </a:t>
            </a:r>
            <a:r>
              <a:rPr lang="en-US" sz="1000" i="1" u="sng" dirty="0" err="1"/>
              <a:t>који</a:t>
            </a:r>
            <a:r>
              <a:rPr lang="en-US" sz="1000" i="1" u="sng" dirty="0"/>
              <a:t> </a:t>
            </a:r>
            <a:r>
              <a:rPr lang="en-US" sz="1000" i="1" u="sng" dirty="0" err="1"/>
              <a:t>је</a:t>
            </a:r>
            <a:r>
              <a:rPr lang="en-US" sz="1000" i="1" u="sng" dirty="0"/>
              <a:t> у </a:t>
            </a:r>
            <a:r>
              <a:rPr lang="en-US" sz="1000" i="1" u="sng" dirty="0" err="1"/>
              <a:t>току</a:t>
            </a:r>
            <a:r>
              <a:rPr lang="en-US" sz="1000" i="1" u="sng" dirty="0"/>
              <a:t> </a:t>
            </a:r>
            <a:r>
              <a:rPr lang="en-US" sz="1000" i="1" u="sng" dirty="0" err="1"/>
              <a:t>целе</a:t>
            </a:r>
            <a:r>
              <a:rPr lang="en-US" sz="1000" i="1" u="sng" dirty="0"/>
              <a:t> </a:t>
            </a:r>
            <a:r>
              <a:rPr lang="en-US" sz="1000" i="1" u="sng" dirty="0" err="1"/>
              <a:t>календарске</a:t>
            </a:r>
            <a:r>
              <a:rPr lang="en-US" sz="1000" i="1" u="sng" dirty="0"/>
              <a:t> </a:t>
            </a:r>
            <a:r>
              <a:rPr lang="en-US" sz="1000" i="1" u="sng" dirty="0" err="1"/>
              <a:t>године</a:t>
            </a:r>
            <a:r>
              <a:rPr lang="en-US" sz="1000" i="1" u="sng" dirty="0"/>
              <a:t> </a:t>
            </a:r>
            <a:r>
              <a:rPr lang="en-US" sz="1000" i="1" u="sng" dirty="0" err="1"/>
              <a:t>за</a:t>
            </a:r>
            <a:r>
              <a:rPr lang="en-US" sz="1000" i="1" u="sng" dirty="0"/>
              <a:t> </a:t>
            </a:r>
            <a:r>
              <a:rPr lang="en-US" sz="1000" i="1" u="sng" dirty="0" err="1"/>
              <a:t>коју</a:t>
            </a:r>
            <a:r>
              <a:rPr lang="en-US" sz="1000" i="1" u="sng" dirty="0"/>
              <a:t> </a:t>
            </a:r>
            <a:r>
              <a:rPr lang="en-US" sz="1000" i="1" u="sng" dirty="0" err="1"/>
              <a:t>се</a:t>
            </a:r>
            <a:r>
              <a:rPr lang="en-US" sz="1000" i="1" u="sng" dirty="0"/>
              <a:t>  </a:t>
            </a:r>
            <a:r>
              <a:rPr lang="en-US" sz="1000" i="1" u="sng" dirty="0" err="1"/>
              <a:t>утврђује</a:t>
            </a:r>
            <a:r>
              <a:rPr lang="en-US" sz="1000" i="1" u="sng" dirty="0"/>
              <a:t> </a:t>
            </a:r>
            <a:r>
              <a:rPr lang="en-US" sz="1000" i="1" u="sng" dirty="0" err="1"/>
              <a:t>порез</a:t>
            </a:r>
            <a:r>
              <a:rPr lang="en-US" sz="1000" i="1" u="sng" dirty="0"/>
              <a:t> </a:t>
            </a:r>
            <a:r>
              <a:rPr lang="en-US" sz="1000" i="1" u="sng" dirty="0" err="1"/>
              <a:t>празан</a:t>
            </a:r>
            <a:r>
              <a:rPr lang="en-US" sz="1000" i="1" u="sng" dirty="0"/>
              <a:t> и </a:t>
            </a:r>
            <a:r>
              <a:rPr lang="en-US" sz="1000" i="1" u="sng" dirty="0" err="1"/>
              <a:t>не</a:t>
            </a:r>
            <a:r>
              <a:rPr lang="en-US" sz="1000" i="1" u="sng" dirty="0"/>
              <a:t> </a:t>
            </a:r>
            <a:r>
              <a:rPr lang="en-US" sz="1000" i="1" u="sng" dirty="0" err="1"/>
              <a:t>користи</a:t>
            </a:r>
            <a:r>
              <a:rPr lang="en-US" sz="1000" i="1" u="sng" dirty="0"/>
              <a:t> </a:t>
            </a:r>
            <a:r>
              <a:rPr lang="en-US" sz="1000" i="1" u="sng" dirty="0" err="1"/>
              <a:t>се</a:t>
            </a:r>
            <a:r>
              <a:rPr lang="en-US" sz="1000" i="1" u="sng" dirty="0"/>
              <a:t> </a:t>
            </a:r>
            <a:r>
              <a:rPr lang="en-US" sz="1000" i="1" u="sng" dirty="0" err="1"/>
              <a:t>као</a:t>
            </a:r>
            <a:r>
              <a:rPr lang="en-US" sz="1000" i="1" u="sng" dirty="0"/>
              <a:t> </a:t>
            </a:r>
            <a:r>
              <a:rPr lang="en-US" sz="1000" i="1" u="sng" dirty="0" err="1"/>
              <a:t>производни</a:t>
            </a:r>
            <a:r>
              <a:rPr lang="en-US" sz="1000" i="1" u="sng" dirty="0"/>
              <a:t> </a:t>
            </a:r>
            <a:r>
              <a:rPr lang="en-US" sz="1000" i="1" u="sng" dirty="0" err="1"/>
              <a:t>погон</a:t>
            </a:r>
            <a:r>
              <a:rPr lang="en-US" sz="1000" i="1" u="sng" dirty="0"/>
              <a:t> </a:t>
            </a:r>
            <a:r>
              <a:rPr lang="en-US" sz="1000" i="1" u="sng" dirty="0" err="1"/>
              <a:t>прерађивачке</a:t>
            </a:r>
            <a:r>
              <a:rPr lang="en-US" sz="1000" i="1" u="sng" dirty="0"/>
              <a:t> </a:t>
            </a:r>
            <a:r>
              <a:rPr lang="en-US" sz="1000" i="1" u="sng" dirty="0" err="1"/>
              <a:t>индустрије</a:t>
            </a:r>
            <a:r>
              <a:rPr lang="en-US" sz="1000" i="1" dirty="0"/>
              <a:t> (</a:t>
            </a:r>
            <a:r>
              <a:rPr lang="en-US" sz="1000" i="1" dirty="0" err="1"/>
              <a:t>делатност</a:t>
            </a:r>
            <a:r>
              <a:rPr lang="en-US" sz="1000" i="1" dirty="0"/>
              <a:t> </a:t>
            </a:r>
            <a:r>
              <a:rPr lang="en-US" sz="1000" i="1" dirty="0" err="1"/>
              <a:t>која</a:t>
            </a:r>
            <a:r>
              <a:rPr lang="en-US" sz="1000" i="1" dirty="0"/>
              <a:t> </a:t>
            </a:r>
            <a:r>
              <a:rPr lang="en-US" sz="1000" i="1" dirty="0" err="1"/>
              <a:t>је</a:t>
            </a:r>
            <a:r>
              <a:rPr lang="en-US" sz="1000" i="1" dirty="0"/>
              <a:t> </a:t>
            </a:r>
            <a:r>
              <a:rPr lang="en-US" sz="1000" i="1" dirty="0" err="1"/>
              <a:t>према</a:t>
            </a:r>
            <a:r>
              <a:rPr lang="en-US" sz="1000" i="1" dirty="0"/>
              <a:t> </a:t>
            </a:r>
            <a:r>
              <a:rPr lang="en-US" sz="1000" i="1" dirty="0" err="1"/>
              <a:t>Уредби</a:t>
            </a:r>
            <a:r>
              <a:rPr lang="en-US" sz="1000" i="1" dirty="0"/>
              <a:t> о </a:t>
            </a:r>
            <a:r>
              <a:rPr lang="en-US" sz="1000" i="1" dirty="0" err="1"/>
              <a:t>класификацији</a:t>
            </a:r>
            <a:r>
              <a:rPr lang="en-US" sz="1000" i="1" dirty="0"/>
              <a:t> </a:t>
            </a:r>
            <a:r>
              <a:rPr lang="en-US" sz="1000" i="1" dirty="0" err="1"/>
              <a:t>делатности</a:t>
            </a:r>
            <a:r>
              <a:rPr lang="en-US" sz="1000" i="1" dirty="0"/>
              <a:t>-„</a:t>
            </a:r>
            <a:r>
              <a:rPr lang="en-US" sz="1000" i="1" dirty="0" err="1"/>
              <a:t>Службени</a:t>
            </a:r>
            <a:r>
              <a:rPr lang="en-US" sz="1000" i="1" dirty="0"/>
              <a:t> </a:t>
            </a:r>
            <a:r>
              <a:rPr lang="en-US" sz="1000" i="1" dirty="0" err="1"/>
              <a:t>гласник</a:t>
            </a:r>
            <a:r>
              <a:rPr lang="en-US" sz="1000" i="1" dirty="0"/>
              <a:t> РС“, </a:t>
            </a:r>
            <a:r>
              <a:rPr lang="en-US" sz="1000" i="1" dirty="0" err="1"/>
              <a:t>број</a:t>
            </a:r>
            <a:r>
              <a:rPr lang="en-US" sz="1000" i="1" dirty="0"/>
              <a:t> 54/10, </a:t>
            </a:r>
            <a:r>
              <a:rPr lang="en-US" sz="1000" i="1" dirty="0" err="1"/>
              <a:t>разврстана</a:t>
            </a:r>
            <a:r>
              <a:rPr lang="en-US" sz="1000" i="1" dirty="0"/>
              <a:t> у </a:t>
            </a:r>
            <a:r>
              <a:rPr lang="en-US" sz="1000" i="1" dirty="0" err="1"/>
              <a:t>Сектор</a:t>
            </a:r>
            <a:r>
              <a:rPr lang="en-US" sz="1000" i="1" dirty="0"/>
              <a:t> Ц-</a:t>
            </a:r>
            <a:r>
              <a:rPr lang="en-US" sz="1000" i="1" dirty="0" err="1"/>
              <a:t>Прерађивачка</a:t>
            </a:r>
            <a:r>
              <a:rPr lang="en-US" sz="1000" i="1" dirty="0"/>
              <a:t> </a:t>
            </a:r>
            <a:r>
              <a:rPr lang="en-US" sz="1000" i="1" dirty="0" err="1"/>
              <a:t>индустрија</a:t>
            </a:r>
            <a:r>
              <a:rPr lang="en-US" sz="1000" i="1" dirty="0"/>
              <a:t>) </a:t>
            </a:r>
            <a:r>
              <a:rPr lang="en-US" sz="1000" i="1" dirty="0" err="1"/>
              <a:t>утврђује</a:t>
            </a:r>
            <a:r>
              <a:rPr lang="en-US" sz="1000" i="1" dirty="0"/>
              <a:t> </a:t>
            </a:r>
            <a:r>
              <a:rPr lang="en-US" sz="1000" i="1" dirty="0" err="1"/>
              <a:t>се</a:t>
            </a:r>
            <a:r>
              <a:rPr lang="en-US" sz="1000" i="1" dirty="0"/>
              <a:t> </a:t>
            </a:r>
            <a:r>
              <a:rPr lang="en-US" sz="1000" i="1" dirty="0" err="1"/>
              <a:t>применом</a:t>
            </a:r>
            <a:r>
              <a:rPr lang="en-US" sz="1000" i="1" dirty="0"/>
              <a:t> </a:t>
            </a:r>
            <a:r>
              <a:rPr lang="en-US" sz="1000" i="1" dirty="0" err="1"/>
              <a:t>критеријума</a:t>
            </a:r>
            <a:r>
              <a:rPr lang="en-US" sz="1000" i="1" dirty="0"/>
              <a:t> </a:t>
            </a:r>
            <a:r>
              <a:rPr lang="en-US" sz="1000" i="1" dirty="0" err="1"/>
              <a:t>његове</a:t>
            </a:r>
            <a:r>
              <a:rPr lang="en-US" sz="1000" i="1" dirty="0"/>
              <a:t> </a:t>
            </a:r>
            <a:r>
              <a:rPr lang="en-US" sz="1000" i="1" dirty="0" err="1"/>
              <a:t>корисне</a:t>
            </a:r>
            <a:r>
              <a:rPr lang="en-US" sz="1000" i="1" dirty="0"/>
              <a:t> </a:t>
            </a:r>
            <a:r>
              <a:rPr lang="en-US" sz="1000" i="1" dirty="0" err="1"/>
              <a:t>површине</a:t>
            </a:r>
            <a:r>
              <a:rPr lang="en-US" sz="1000" i="1" dirty="0"/>
              <a:t> и </a:t>
            </a:r>
            <a:r>
              <a:rPr lang="en-US" sz="1000" i="1" dirty="0" err="1"/>
              <a:t>просечне</a:t>
            </a:r>
            <a:r>
              <a:rPr lang="en-US" sz="1000" i="1" dirty="0"/>
              <a:t> </a:t>
            </a:r>
            <a:r>
              <a:rPr lang="en-US" sz="1000" i="1" dirty="0" err="1"/>
              <a:t>цене</a:t>
            </a:r>
            <a:r>
              <a:rPr lang="en-US" sz="1000" i="1" dirty="0"/>
              <a:t> </a:t>
            </a:r>
            <a:r>
              <a:rPr lang="en-US" sz="1000" i="1" dirty="0" err="1"/>
              <a:t>квадратног</a:t>
            </a:r>
            <a:r>
              <a:rPr lang="en-US" sz="1000" i="1" dirty="0"/>
              <a:t> </a:t>
            </a:r>
            <a:r>
              <a:rPr lang="en-US" sz="1000" i="1" dirty="0" err="1"/>
              <a:t>метра</a:t>
            </a:r>
            <a:r>
              <a:rPr lang="en-US" sz="1000" i="1" dirty="0"/>
              <a:t> </a:t>
            </a:r>
            <a:r>
              <a:rPr lang="en-US" sz="1000" i="1" dirty="0" err="1"/>
              <a:t>Пословних</a:t>
            </a:r>
            <a:r>
              <a:rPr lang="en-US" sz="1000" i="1" dirty="0"/>
              <a:t> </a:t>
            </a:r>
            <a:r>
              <a:rPr lang="en-US" sz="1000" i="1" dirty="0" err="1"/>
              <a:t>зграда</a:t>
            </a:r>
            <a:r>
              <a:rPr lang="en-US" sz="1000" i="1" dirty="0"/>
              <a:t> и </a:t>
            </a:r>
            <a:r>
              <a:rPr lang="en-US" sz="1000" i="1" dirty="0" err="1"/>
              <a:t>других</a:t>
            </a:r>
            <a:r>
              <a:rPr lang="en-US" sz="1000" i="1" dirty="0"/>
              <a:t> (</a:t>
            </a:r>
            <a:r>
              <a:rPr lang="en-US" sz="1000" i="1" dirty="0" err="1"/>
              <a:t>надземних</a:t>
            </a:r>
            <a:r>
              <a:rPr lang="en-US" sz="1000" i="1" dirty="0"/>
              <a:t> и </a:t>
            </a:r>
            <a:r>
              <a:rPr lang="en-US" sz="1000" i="1" dirty="0" err="1"/>
              <a:t>подземних</a:t>
            </a:r>
            <a:r>
              <a:rPr lang="en-US" sz="1000" i="1" dirty="0"/>
              <a:t>) </a:t>
            </a:r>
            <a:r>
              <a:rPr lang="en-US" sz="1000" i="1" dirty="0" err="1"/>
              <a:t>грађевинских</a:t>
            </a:r>
            <a:r>
              <a:rPr lang="en-US" sz="1000" i="1" dirty="0"/>
              <a:t> </a:t>
            </a:r>
            <a:r>
              <a:rPr lang="en-US" sz="1000" i="1" dirty="0" err="1"/>
              <a:t>објеката</a:t>
            </a:r>
            <a:r>
              <a:rPr lang="en-US" sz="1000" i="1" dirty="0"/>
              <a:t> </a:t>
            </a:r>
            <a:r>
              <a:rPr lang="en-US" sz="1000" i="1" dirty="0" err="1"/>
              <a:t>који</a:t>
            </a:r>
            <a:r>
              <a:rPr lang="en-US" sz="1000" i="1" dirty="0"/>
              <a:t> </a:t>
            </a:r>
            <a:r>
              <a:rPr lang="en-US" sz="1000" i="1" dirty="0" err="1"/>
              <a:t>служе</a:t>
            </a:r>
            <a:r>
              <a:rPr lang="en-US" sz="1000" i="1" dirty="0"/>
              <a:t> </a:t>
            </a:r>
            <a:r>
              <a:rPr lang="en-US" sz="1000" i="1" dirty="0" err="1"/>
              <a:t>за</a:t>
            </a:r>
            <a:r>
              <a:rPr lang="en-US" sz="1000" i="1" dirty="0"/>
              <a:t> </a:t>
            </a:r>
            <a:r>
              <a:rPr lang="en-US" sz="1000" i="1" dirty="0" err="1"/>
              <a:t>обављање</a:t>
            </a:r>
            <a:r>
              <a:rPr lang="en-US" sz="1000" i="1" dirty="0"/>
              <a:t> </a:t>
            </a:r>
            <a:r>
              <a:rPr lang="en-US" sz="1000" i="1" dirty="0" err="1"/>
              <a:t>делатности</a:t>
            </a:r>
            <a:r>
              <a:rPr lang="en-US" sz="1000" i="1" dirty="0"/>
              <a:t>, у </a:t>
            </a:r>
            <a:r>
              <a:rPr lang="en-US" sz="1000" i="1" dirty="0" err="1"/>
              <a:t>зони</a:t>
            </a:r>
            <a:r>
              <a:rPr lang="en-US" sz="1000" i="1" dirty="0"/>
              <a:t> у </a:t>
            </a:r>
            <a:r>
              <a:rPr lang="en-US" sz="1000" i="1" dirty="0" err="1"/>
              <a:t>којој</a:t>
            </a:r>
            <a:r>
              <a:rPr lang="en-US" sz="1000" i="1" dirty="0"/>
              <a:t> </a:t>
            </a:r>
            <a:r>
              <a:rPr lang="en-US" sz="1000" i="1" dirty="0" err="1"/>
              <a:t>се</a:t>
            </a:r>
            <a:r>
              <a:rPr lang="en-US" sz="1000" i="1" dirty="0"/>
              <a:t> </a:t>
            </a:r>
            <a:r>
              <a:rPr lang="en-US" sz="1000" i="1" dirty="0" err="1"/>
              <a:t>конкретни</a:t>
            </a:r>
            <a:r>
              <a:rPr lang="en-US" sz="1000" i="1" dirty="0"/>
              <a:t> </a:t>
            </a:r>
            <a:r>
              <a:rPr lang="en-US" sz="1000" i="1" dirty="0" err="1"/>
              <a:t>објекат</a:t>
            </a:r>
            <a:r>
              <a:rPr lang="en-US" sz="1000" i="1" dirty="0"/>
              <a:t> </a:t>
            </a:r>
            <a:r>
              <a:rPr lang="en-US" sz="1000" i="1" dirty="0" err="1"/>
              <a:t>налати</a:t>
            </a:r>
            <a:r>
              <a:rPr lang="en-US" sz="1000" i="1" dirty="0"/>
              <a:t>, </a:t>
            </a:r>
            <a:r>
              <a:rPr lang="en-US" sz="1000" i="1" dirty="0" err="1"/>
              <a:t>коју</a:t>
            </a:r>
            <a:r>
              <a:rPr lang="en-US" sz="1000" i="1" dirty="0"/>
              <a:t> </a:t>
            </a:r>
            <a:r>
              <a:rPr lang="en-US" sz="1000" i="1" dirty="0" err="1"/>
              <a:t>је</a:t>
            </a:r>
            <a:r>
              <a:rPr lang="en-US" sz="1000" i="1" dirty="0"/>
              <a:t> </a:t>
            </a:r>
            <a:r>
              <a:rPr lang="en-US" sz="1000" i="1" dirty="0" err="1"/>
              <a:t>јединица</a:t>
            </a:r>
            <a:r>
              <a:rPr lang="en-US" sz="1000" i="1" dirty="0"/>
              <a:t> </a:t>
            </a:r>
            <a:r>
              <a:rPr lang="en-US" sz="1000" i="1" dirty="0" err="1"/>
              <a:t>локалне</a:t>
            </a:r>
            <a:r>
              <a:rPr lang="en-US" sz="1000" i="1" dirty="0"/>
              <a:t> </a:t>
            </a:r>
            <a:r>
              <a:rPr lang="en-US" sz="1000" i="1" dirty="0" err="1"/>
              <a:t>самоуправе</a:t>
            </a:r>
            <a:r>
              <a:rPr lang="en-US" sz="1000" i="1" dirty="0"/>
              <a:t> </a:t>
            </a:r>
            <a:r>
              <a:rPr lang="en-US" sz="1000" i="1" dirty="0" err="1"/>
              <a:t>утврдила</a:t>
            </a:r>
            <a:r>
              <a:rPr lang="en-US" sz="1000" i="1" dirty="0"/>
              <a:t> и </a:t>
            </a:r>
            <a:r>
              <a:rPr lang="en-US" sz="1000" i="1" dirty="0" err="1"/>
              <a:t>објавила</a:t>
            </a:r>
            <a:r>
              <a:rPr lang="en-US" sz="1000" i="1" dirty="0"/>
              <a:t> у </a:t>
            </a:r>
            <a:r>
              <a:rPr lang="en-US" sz="1000" i="1" dirty="0" err="1"/>
              <a:t>складу</a:t>
            </a:r>
            <a:r>
              <a:rPr lang="en-US" sz="1000" i="1" dirty="0"/>
              <a:t> </a:t>
            </a:r>
            <a:r>
              <a:rPr lang="en-US" sz="1000" i="1" dirty="0" err="1"/>
              <a:t>са</a:t>
            </a:r>
            <a:r>
              <a:rPr lang="en-US" sz="1000" i="1" dirty="0"/>
              <a:t> </a:t>
            </a:r>
            <a:r>
              <a:rPr lang="en-US" sz="1000" i="1" dirty="0" err="1" smtClean="0"/>
              <a:t>За</a:t>
            </a:r>
            <a:r>
              <a:rPr lang="sr-Cyrl-RS" sz="1000" i="1" dirty="0" smtClean="0"/>
              <a:t>к</a:t>
            </a:r>
            <a:r>
              <a:rPr lang="en-US" sz="1000" i="1" dirty="0" err="1" smtClean="0"/>
              <a:t>оном</a:t>
            </a:r>
            <a:r>
              <a:rPr lang="en-US" sz="1000" i="1" dirty="0"/>
              <a:t>.“ </a:t>
            </a:r>
            <a:r>
              <a:rPr lang="en-US" sz="1000" dirty="0"/>
              <a:t>(</a:t>
            </a:r>
            <a:r>
              <a:rPr lang="en-US" sz="1000" dirty="0" err="1"/>
              <a:t>мишљење</a:t>
            </a:r>
            <a:r>
              <a:rPr lang="en-US" sz="1000" dirty="0"/>
              <a:t> </a:t>
            </a:r>
            <a:r>
              <a:rPr lang="en-US" sz="1000" dirty="0" err="1"/>
              <a:t>Министарства</a:t>
            </a:r>
            <a:r>
              <a:rPr lang="en-US" sz="1000" dirty="0"/>
              <a:t> </a:t>
            </a:r>
            <a:r>
              <a:rPr lang="en-US" sz="1000" dirty="0" err="1"/>
              <a:t>финансија</a:t>
            </a:r>
            <a:r>
              <a:rPr lang="en-US" sz="1000" dirty="0"/>
              <a:t>, </a:t>
            </a:r>
            <a:r>
              <a:rPr lang="en-US" sz="1000" dirty="0" err="1"/>
              <a:t>број</a:t>
            </a:r>
            <a:r>
              <a:rPr lang="en-US" sz="1000" dirty="0"/>
              <a:t> 011-00-00612/2016-04 </a:t>
            </a:r>
            <a:r>
              <a:rPr lang="en-US" sz="1000" dirty="0" err="1"/>
              <a:t>од</a:t>
            </a:r>
            <a:r>
              <a:rPr lang="en-US" sz="1000" dirty="0"/>
              <a:t> 18.08.2016. </a:t>
            </a:r>
            <a:r>
              <a:rPr lang="en-US" sz="1000" dirty="0" err="1"/>
              <a:t>године</a:t>
            </a:r>
            <a:r>
              <a:rPr lang="en-US" sz="1000" dirty="0"/>
              <a:t>).</a:t>
            </a:r>
          </a:p>
          <a:p>
            <a:r>
              <a:rPr lang="sr-Cyrl-RS" sz="1000" dirty="0"/>
              <a:t> </a:t>
            </a:r>
            <a:endParaRPr lang="en-US" sz="1000" dirty="0"/>
          </a:p>
          <a:p>
            <a:r>
              <a:rPr lang="en-US" sz="1000" dirty="0" err="1"/>
              <a:t>Овај</a:t>
            </a:r>
            <a:r>
              <a:rPr lang="en-US" sz="1000" dirty="0"/>
              <a:t> </a:t>
            </a:r>
            <a:r>
              <a:rPr lang="en-US" sz="1000" dirty="0" err="1"/>
              <a:t>начин</a:t>
            </a:r>
            <a:r>
              <a:rPr lang="en-US" sz="1000" dirty="0"/>
              <a:t> </a:t>
            </a:r>
            <a:r>
              <a:rPr lang="en-US" sz="1000" dirty="0" err="1"/>
              <a:t>утврђивања</a:t>
            </a:r>
            <a:r>
              <a:rPr lang="en-US" sz="1000" dirty="0"/>
              <a:t> </a:t>
            </a:r>
            <a:r>
              <a:rPr lang="en-US" sz="1000" dirty="0" err="1"/>
              <a:t>пореске</a:t>
            </a:r>
            <a:r>
              <a:rPr lang="en-US" sz="1000" dirty="0"/>
              <a:t> </a:t>
            </a:r>
            <a:r>
              <a:rPr lang="en-US" sz="1000" dirty="0" err="1"/>
              <a:t>основице</a:t>
            </a:r>
            <a:r>
              <a:rPr lang="en-US" sz="1000" dirty="0"/>
              <a:t> </a:t>
            </a:r>
            <a:r>
              <a:rPr lang="en-US" sz="1000" dirty="0" err="1"/>
              <a:t>за</a:t>
            </a:r>
            <a:r>
              <a:rPr lang="en-US" sz="1000" dirty="0"/>
              <a:t> </a:t>
            </a:r>
            <a:r>
              <a:rPr lang="en-US" sz="1000" dirty="0" err="1"/>
              <a:t>наведене</a:t>
            </a:r>
            <a:r>
              <a:rPr lang="en-US" sz="1000" dirty="0"/>
              <a:t> </a:t>
            </a:r>
            <a:r>
              <a:rPr lang="en-US" sz="1000" dirty="0" err="1"/>
              <a:t>објекте</a:t>
            </a:r>
            <a:r>
              <a:rPr lang="en-US" sz="1000" dirty="0"/>
              <a:t> </a:t>
            </a:r>
            <a:r>
              <a:rPr lang="en-US" sz="1000" b="1" dirty="0" err="1"/>
              <a:t>примењује</a:t>
            </a:r>
            <a:r>
              <a:rPr lang="en-US" sz="1000" b="1" dirty="0"/>
              <a:t> </a:t>
            </a:r>
            <a:r>
              <a:rPr lang="en-US" sz="1000" b="1" dirty="0" err="1"/>
              <a:t>се</a:t>
            </a:r>
            <a:r>
              <a:rPr lang="en-US" sz="1000" b="1" dirty="0"/>
              <a:t> </a:t>
            </a:r>
            <a:r>
              <a:rPr lang="en-US" sz="1000" b="1" dirty="0" err="1"/>
              <a:t>се</a:t>
            </a:r>
            <a:r>
              <a:rPr lang="en-US" sz="1000" b="1" dirty="0"/>
              <a:t> </a:t>
            </a:r>
            <a:r>
              <a:rPr lang="en-US" sz="1000" b="1" dirty="0" err="1"/>
              <a:t>само</a:t>
            </a:r>
            <a:r>
              <a:rPr lang="en-US" sz="1000" b="1" dirty="0"/>
              <a:t> </a:t>
            </a:r>
            <a:r>
              <a:rPr lang="en-US" sz="1000" b="1" dirty="0" err="1"/>
              <a:t>ако</a:t>
            </a:r>
            <a:r>
              <a:rPr lang="en-US" sz="1000" b="1" dirty="0"/>
              <a:t> </a:t>
            </a:r>
            <a:r>
              <a:rPr lang="en-US" sz="1000" b="1" dirty="0" err="1"/>
              <a:t>се</a:t>
            </a:r>
            <a:r>
              <a:rPr lang="en-US" sz="1000" b="1" dirty="0"/>
              <a:t> у </a:t>
            </a:r>
            <a:r>
              <a:rPr lang="en-US" sz="1000" b="1" dirty="0" err="1"/>
              <a:t>пословни</a:t>
            </a:r>
            <a:r>
              <a:rPr lang="en-US" sz="1000" b="1" dirty="0"/>
              <a:t> </a:t>
            </a:r>
            <a:r>
              <a:rPr lang="en-US" sz="1000" b="1" dirty="0" err="1"/>
              <a:t>књигама</a:t>
            </a:r>
            <a:r>
              <a:rPr lang="en-US" sz="1000" b="1" dirty="0"/>
              <a:t> </a:t>
            </a:r>
            <a:r>
              <a:rPr lang="en-US" sz="1000" b="1" dirty="0" err="1"/>
              <a:t>обвезника</a:t>
            </a:r>
            <a:r>
              <a:rPr lang="en-US" sz="1000" b="1" dirty="0"/>
              <a:t> </a:t>
            </a:r>
            <a:r>
              <a:rPr lang="en-US" sz="1000" b="1" dirty="0" err="1"/>
              <a:t>посебно</a:t>
            </a:r>
            <a:r>
              <a:rPr lang="en-US" sz="1000" b="1" dirty="0"/>
              <a:t> </a:t>
            </a:r>
            <a:r>
              <a:rPr lang="en-US" sz="1000" b="1" dirty="0" err="1"/>
              <a:t>исказује</a:t>
            </a:r>
            <a:r>
              <a:rPr lang="en-US" sz="1000" b="1" dirty="0"/>
              <a:t> </a:t>
            </a:r>
            <a:r>
              <a:rPr lang="en-US" sz="1000" b="1" dirty="0" err="1"/>
              <a:t>вредност</a:t>
            </a:r>
            <a:r>
              <a:rPr lang="en-US" sz="1000" dirty="0"/>
              <a:t> </a:t>
            </a:r>
            <a:r>
              <a:rPr lang="en-US" sz="1000" dirty="0" err="1"/>
              <a:t>објекта</a:t>
            </a:r>
            <a:r>
              <a:rPr lang="en-US" sz="1000" dirty="0"/>
              <a:t> а </a:t>
            </a:r>
            <a:r>
              <a:rPr lang="en-US" sz="1000" dirty="0" err="1"/>
              <a:t>посебно</a:t>
            </a:r>
            <a:r>
              <a:rPr lang="en-US" sz="1000" dirty="0"/>
              <a:t> </a:t>
            </a:r>
            <a:r>
              <a:rPr lang="en-US" sz="1000" dirty="0" err="1"/>
              <a:t>вредност</a:t>
            </a:r>
            <a:r>
              <a:rPr lang="en-US" sz="1000" dirty="0"/>
              <a:t> </a:t>
            </a:r>
            <a:r>
              <a:rPr lang="en-US" sz="1000" dirty="0" err="1"/>
              <a:t>земљишта</a:t>
            </a:r>
            <a:r>
              <a:rPr lang="en-US" sz="1000" dirty="0"/>
              <a:t> </a:t>
            </a:r>
            <a:r>
              <a:rPr lang="en-US" sz="1000" dirty="0" err="1"/>
              <a:t>на</a:t>
            </a:r>
            <a:r>
              <a:rPr lang="en-US" sz="1000" dirty="0"/>
              <a:t> </a:t>
            </a:r>
            <a:r>
              <a:rPr lang="en-US" sz="1000" dirty="0" err="1"/>
              <a:t>којем</a:t>
            </a:r>
            <a:r>
              <a:rPr lang="en-US" sz="1000" dirty="0"/>
              <a:t> </a:t>
            </a:r>
            <a:r>
              <a:rPr lang="en-US" sz="1000" dirty="0" err="1"/>
              <a:t>се</a:t>
            </a:r>
            <a:r>
              <a:rPr lang="en-US" sz="1000" dirty="0"/>
              <a:t> </a:t>
            </a:r>
            <a:r>
              <a:rPr lang="en-US" sz="1000" dirty="0" err="1"/>
              <a:t>ти</a:t>
            </a:r>
            <a:r>
              <a:rPr lang="en-US" sz="1000" dirty="0"/>
              <a:t> </a:t>
            </a:r>
            <a:r>
              <a:rPr lang="en-US" sz="1000" dirty="0" err="1"/>
              <a:t>објекти</a:t>
            </a:r>
            <a:r>
              <a:rPr lang="en-US" sz="1000" dirty="0"/>
              <a:t> </a:t>
            </a:r>
            <a:r>
              <a:rPr lang="en-US" sz="1000" dirty="0" err="1"/>
              <a:t>налазе</a:t>
            </a:r>
            <a:r>
              <a:rPr lang="en-US" sz="1000" dirty="0"/>
              <a:t>.</a:t>
            </a:r>
          </a:p>
          <a:p>
            <a:r>
              <a:rPr lang="sr-Cyrl-RS" sz="1000" b="1" dirty="0"/>
              <a:t> </a:t>
            </a:r>
            <a:endParaRPr lang="en-US" sz="1000" dirty="0"/>
          </a:p>
          <a:p>
            <a:r>
              <a:rPr lang="sr-Cyrl-RS" sz="1000" b="1" dirty="0"/>
              <a:t>Када основицу не чини фер вредност у складу са МРС и МСФИ, а обвезник вредност например складишног објекта у пословним књигама не исказује одвојено од вредности припадајућег земљишта вредност складишта која се укључује у пореску основицу је вредност коју је проценио овлашћени вештак грађевинске струке на последњи дан пословне године у години која претходи пореској години.</a:t>
            </a:r>
            <a:endParaRPr lang="en-US" sz="1000" dirty="0"/>
          </a:p>
          <a:p>
            <a:r>
              <a:rPr lang="sr-Cyrl-RS" sz="1000" b="1" dirty="0"/>
              <a:t> </a:t>
            </a:r>
            <a:endParaRPr lang="en-US" sz="1000" dirty="0"/>
          </a:p>
          <a:p>
            <a:r>
              <a:rPr lang="en-US" sz="1000" b="1" dirty="0" err="1"/>
              <a:t>Према</a:t>
            </a:r>
            <a:r>
              <a:rPr lang="en-US" sz="1000" b="1" dirty="0"/>
              <a:t> </a:t>
            </a:r>
            <a:r>
              <a:rPr lang="en-US" sz="1000" b="1" dirty="0" err="1"/>
              <a:t>члану</a:t>
            </a:r>
            <a:r>
              <a:rPr lang="en-US" sz="1000" b="1" dirty="0"/>
              <a:t> 7. </a:t>
            </a:r>
            <a:r>
              <a:rPr lang="en-US" sz="1000" b="1" dirty="0" err="1"/>
              <a:t>став</a:t>
            </a:r>
            <a:r>
              <a:rPr lang="en-US" sz="1000" b="1" dirty="0"/>
              <a:t> 8. </a:t>
            </a:r>
            <a:r>
              <a:rPr lang="en-US" sz="1000" b="1" dirty="0" err="1"/>
              <a:t>Закона</a:t>
            </a:r>
            <a:r>
              <a:rPr lang="en-US" sz="1000" dirty="0"/>
              <a:t>, </a:t>
            </a:r>
            <a:r>
              <a:rPr lang="en-US" sz="1000" dirty="0" err="1"/>
              <a:t>пореска</a:t>
            </a:r>
            <a:r>
              <a:rPr lang="en-US" sz="1000" dirty="0"/>
              <a:t> </a:t>
            </a:r>
            <a:r>
              <a:rPr lang="en-US" sz="1000" dirty="0" err="1"/>
              <a:t>основица</a:t>
            </a:r>
            <a:r>
              <a:rPr lang="en-US" sz="1000" dirty="0"/>
              <a:t> </a:t>
            </a:r>
            <a:r>
              <a:rPr lang="en-US" sz="1000" dirty="0" err="1"/>
              <a:t>утврђује</a:t>
            </a:r>
            <a:r>
              <a:rPr lang="en-US" sz="1000" dirty="0"/>
              <a:t> </a:t>
            </a:r>
            <a:r>
              <a:rPr lang="en-US" sz="1000" dirty="0" err="1"/>
              <a:t>се</a:t>
            </a:r>
            <a:r>
              <a:rPr lang="en-US" sz="1000" dirty="0"/>
              <a:t> </a:t>
            </a:r>
            <a:r>
              <a:rPr lang="en-US" sz="1000" b="1" dirty="0" err="1"/>
              <a:t>увек</a:t>
            </a:r>
            <a:r>
              <a:rPr lang="en-US" sz="1000" dirty="0"/>
              <a:t> </a:t>
            </a:r>
            <a:r>
              <a:rPr lang="en-US" sz="1000" b="1" dirty="0"/>
              <a:t>и </a:t>
            </a:r>
            <a:r>
              <a:rPr lang="en-US" sz="1000" b="1" dirty="0" err="1"/>
              <a:t>само</a:t>
            </a:r>
            <a:r>
              <a:rPr lang="en-US" sz="1000" dirty="0"/>
              <a:t> у </a:t>
            </a:r>
            <a:r>
              <a:rPr lang="en-US" sz="1000" dirty="0" err="1"/>
              <a:t>висини</a:t>
            </a:r>
            <a:r>
              <a:rPr lang="en-US" sz="1000" dirty="0"/>
              <a:t> </a:t>
            </a:r>
            <a:r>
              <a:rPr lang="en-US" sz="1000" dirty="0" err="1"/>
              <a:t>књиговодствене</a:t>
            </a:r>
            <a:r>
              <a:rPr lang="en-US" sz="1000" dirty="0"/>
              <a:t> </a:t>
            </a:r>
            <a:r>
              <a:rPr lang="en-US" sz="1000" dirty="0" err="1"/>
              <a:t>вредности</a:t>
            </a:r>
            <a:r>
              <a:rPr lang="en-US" sz="1000" dirty="0"/>
              <a:t> </a:t>
            </a:r>
            <a:r>
              <a:rPr lang="en-US" sz="1000" dirty="0" err="1"/>
              <a:t>објекта</a:t>
            </a:r>
            <a:r>
              <a:rPr lang="en-US" sz="1000" dirty="0"/>
              <a:t> </a:t>
            </a:r>
            <a:r>
              <a:rPr lang="en-US" sz="1000" dirty="0" err="1"/>
              <a:t>на</a:t>
            </a:r>
            <a:r>
              <a:rPr lang="en-US" sz="1000" dirty="0"/>
              <a:t> </a:t>
            </a:r>
            <a:r>
              <a:rPr lang="en-US" sz="1000" dirty="0" err="1"/>
              <a:t>последњи</a:t>
            </a:r>
            <a:r>
              <a:rPr lang="en-US" sz="1000" dirty="0"/>
              <a:t> </a:t>
            </a:r>
            <a:r>
              <a:rPr lang="en-US" sz="1000" dirty="0" err="1"/>
              <a:t>дан</a:t>
            </a:r>
            <a:r>
              <a:rPr lang="en-US" sz="1000" dirty="0"/>
              <a:t> </a:t>
            </a:r>
            <a:r>
              <a:rPr lang="en-US" sz="1000" dirty="0" err="1"/>
              <a:t>пословне</a:t>
            </a:r>
            <a:r>
              <a:rPr lang="en-US" sz="1000" dirty="0"/>
              <a:t> </a:t>
            </a:r>
            <a:r>
              <a:rPr lang="en-US" sz="1000" dirty="0" err="1"/>
              <a:t>године</a:t>
            </a:r>
            <a:r>
              <a:rPr lang="en-US" sz="1000" dirty="0"/>
              <a:t> (</a:t>
            </a:r>
            <a:r>
              <a:rPr lang="en-US" sz="1000" dirty="0" err="1"/>
              <a:t>по</a:t>
            </a:r>
            <a:r>
              <a:rPr lang="en-US" sz="1000" dirty="0"/>
              <a:t> </a:t>
            </a:r>
            <a:r>
              <a:rPr lang="en-US" sz="1000" dirty="0" err="1"/>
              <a:t>фер</a:t>
            </a:r>
            <a:r>
              <a:rPr lang="en-US" sz="1000" dirty="0"/>
              <a:t> </a:t>
            </a:r>
            <a:r>
              <a:rPr lang="en-US" sz="1000" dirty="0" err="1"/>
              <a:t>вредности</a:t>
            </a:r>
            <a:r>
              <a:rPr lang="en-US" sz="1000" dirty="0"/>
              <a:t> </a:t>
            </a:r>
            <a:r>
              <a:rPr lang="en-US" sz="1000" dirty="0" err="1"/>
              <a:t>или</a:t>
            </a:r>
            <a:r>
              <a:rPr lang="en-US" sz="1000" dirty="0"/>
              <a:t> </a:t>
            </a:r>
            <a:r>
              <a:rPr lang="en-US" sz="1000" dirty="0" err="1"/>
              <a:t>садашња</a:t>
            </a:r>
            <a:r>
              <a:rPr lang="en-US" sz="1000" dirty="0"/>
              <a:t> </a:t>
            </a:r>
            <a:r>
              <a:rPr lang="en-US" sz="1000" dirty="0" err="1"/>
              <a:t>вредност</a:t>
            </a:r>
            <a:r>
              <a:rPr lang="en-US" sz="1000" dirty="0"/>
              <a:t> </a:t>
            </a:r>
            <a:r>
              <a:rPr lang="en-US" sz="1000" dirty="0" err="1"/>
              <a:t>објекта</a:t>
            </a:r>
            <a:r>
              <a:rPr lang="en-US" sz="1000" dirty="0"/>
              <a:t> </a:t>
            </a:r>
            <a:r>
              <a:rPr lang="en-US" sz="1000" dirty="0" err="1"/>
              <a:t>на</a:t>
            </a:r>
            <a:r>
              <a:rPr lang="en-US" sz="1000" dirty="0"/>
              <a:t> </a:t>
            </a:r>
            <a:r>
              <a:rPr lang="en-US" sz="1000" dirty="0" err="1"/>
              <a:t>дан</a:t>
            </a:r>
            <a:r>
              <a:rPr lang="en-US" sz="1000" dirty="0"/>
              <a:t> 31.12.2019. </a:t>
            </a:r>
            <a:r>
              <a:rPr lang="en-US" sz="1000" dirty="0" err="1"/>
              <a:t>године</a:t>
            </a:r>
            <a:r>
              <a:rPr lang="en-US" sz="1000" dirty="0"/>
              <a:t>. </a:t>
            </a:r>
            <a:r>
              <a:rPr lang="en-US" sz="1000" dirty="0" err="1"/>
              <a:t>за</a:t>
            </a:r>
            <a:r>
              <a:rPr lang="en-US" sz="1000" dirty="0"/>
              <a:t> </a:t>
            </a:r>
            <a:r>
              <a:rPr lang="en-US" sz="1000" dirty="0" err="1"/>
              <a:t>утврђивање</a:t>
            </a:r>
            <a:r>
              <a:rPr lang="en-US" sz="1000" dirty="0"/>
              <a:t> </a:t>
            </a:r>
            <a:r>
              <a:rPr lang="en-US" sz="1000" dirty="0" err="1"/>
              <a:t>пореза</a:t>
            </a:r>
            <a:r>
              <a:rPr lang="en-US" sz="1000" dirty="0"/>
              <a:t> </a:t>
            </a:r>
            <a:r>
              <a:rPr lang="en-US" sz="1000" dirty="0" err="1"/>
              <a:t>за</a:t>
            </a:r>
            <a:r>
              <a:rPr lang="en-US" sz="1000" dirty="0"/>
              <a:t> 2020. </a:t>
            </a:r>
            <a:r>
              <a:rPr lang="en-US" sz="1000" dirty="0" err="1"/>
              <a:t>годину</a:t>
            </a:r>
            <a:r>
              <a:rPr lang="en-US" sz="1000" dirty="0"/>
              <a:t>), и </a:t>
            </a:r>
            <a:r>
              <a:rPr lang="en-US" sz="1000" dirty="0" err="1"/>
              <a:t>то</a:t>
            </a:r>
            <a:r>
              <a:rPr lang="en-US" sz="1000" dirty="0"/>
              <a:t> </a:t>
            </a:r>
            <a:r>
              <a:rPr lang="en-US" sz="1000" dirty="0" err="1"/>
              <a:t>за</a:t>
            </a:r>
            <a:r>
              <a:rPr lang="en-US" sz="1000" dirty="0"/>
              <a:t> </a:t>
            </a:r>
            <a:r>
              <a:rPr lang="en-US" sz="1000" dirty="0" err="1"/>
              <a:t>следеће</a:t>
            </a:r>
            <a:r>
              <a:rPr lang="en-US" sz="1000" dirty="0"/>
              <a:t> </a:t>
            </a:r>
            <a:r>
              <a:rPr lang="en-US" sz="1000" dirty="0" err="1"/>
              <a:t>врсте</a:t>
            </a:r>
            <a:r>
              <a:rPr lang="en-US" sz="1000" dirty="0"/>
              <a:t> </a:t>
            </a:r>
            <a:r>
              <a:rPr lang="en-US" sz="1000" dirty="0" err="1" smtClean="0"/>
              <a:t>објеката</a:t>
            </a:r>
            <a:r>
              <a:rPr lang="en-US" sz="1000" dirty="0" smtClean="0"/>
              <a:t>:</a:t>
            </a:r>
            <a:r>
              <a:rPr lang="sr-Cyrl-RS" sz="1000" dirty="0" smtClean="0"/>
              <a:t> </a:t>
            </a:r>
            <a:r>
              <a:rPr lang="en-US" sz="1000" dirty="0" err="1" smtClean="0"/>
              <a:t>жичаре</a:t>
            </a:r>
            <a:r>
              <a:rPr lang="en-US" sz="1000" dirty="0"/>
              <a:t>, </a:t>
            </a:r>
            <a:r>
              <a:rPr lang="en-US" sz="1000" dirty="0" err="1"/>
              <a:t>путеве</a:t>
            </a:r>
            <a:r>
              <a:rPr lang="en-US" sz="1000" dirty="0"/>
              <a:t>, </a:t>
            </a:r>
            <a:r>
              <a:rPr lang="en-US" sz="1000" dirty="0" err="1"/>
              <a:t>пруге</a:t>
            </a:r>
            <a:r>
              <a:rPr lang="en-US" sz="1000" dirty="0"/>
              <a:t> и </a:t>
            </a:r>
            <a:r>
              <a:rPr lang="en-US" sz="1000" dirty="0" err="1"/>
              <a:t>друге</a:t>
            </a:r>
            <a:r>
              <a:rPr lang="en-US" sz="1000" dirty="0"/>
              <a:t> </a:t>
            </a:r>
            <a:r>
              <a:rPr lang="en-US" sz="1000" dirty="0" err="1"/>
              <a:t>инфраструктурне</a:t>
            </a:r>
            <a:r>
              <a:rPr lang="en-US" sz="1000" dirty="0"/>
              <a:t> </a:t>
            </a:r>
            <a:r>
              <a:rPr lang="en-US" sz="1000" dirty="0" err="1" smtClean="0"/>
              <a:t>објекте</a:t>
            </a:r>
            <a:r>
              <a:rPr lang="sr-Cyrl-RS" sz="1000" dirty="0" smtClean="0"/>
              <a:t>, </a:t>
            </a:r>
            <a:r>
              <a:rPr lang="en-US" sz="1000" dirty="0" err="1" smtClean="0"/>
              <a:t>за</a:t>
            </a:r>
            <a:r>
              <a:rPr lang="en-US" sz="1000" dirty="0" smtClean="0"/>
              <a:t> </a:t>
            </a:r>
            <a:r>
              <a:rPr lang="en-US" sz="1000" dirty="0" err="1"/>
              <a:t>кабловску</a:t>
            </a:r>
            <a:r>
              <a:rPr lang="en-US" sz="1000" dirty="0"/>
              <a:t> </a:t>
            </a:r>
            <a:r>
              <a:rPr lang="en-US" sz="1000" dirty="0" err="1"/>
              <a:t>канализацију</a:t>
            </a:r>
            <a:r>
              <a:rPr lang="en-US" sz="1000" dirty="0"/>
              <a:t> и </a:t>
            </a:r>
            <a:r>
              <a:rPr lang="en-US" sz="1000" dirty="0" err="1"/>
              <a:t>друге</a:t>
            </a:r>
            <a:r>
              <a:rPr lang="en-US" sz="1000" dirty="0"/>
              <a:t> </a:t>
            </a:r>
            <a:r>
              <a:rPr lang="en-US" sz="1000" dirty="0" err="1"/>
              <a:t>подземне</a:t>
            </a:r>
            <a:r>
              <a:rPr lang="en-US" sz="1000" dirty="0"/>
              <a:t> </a:t>
            </a:r>
            <a:r>
              <a:rPr lang="en-US" sz="1000" dirty="0" err="1"/>
              <a:t>грађевинске</a:t>
            </a:r>
            <a:r>
              <a:rPr lang="en-US" sz="1000" dirty="0"/>
              <a:t> </a:t>
            </a:r>
            <a:r>
              <a:rPr lang="en-US" sz="1000" dirty="0" err="1"/>
              <a:t>објекте</a:t>
            </a:r>
            <a:r>
              <a:rPr lang="en-US" sz="1000" dirty="0"/>
              <a:t> у </a:t>
            </a:r>
            <a:r>
              <a:rPr lang="en-US" sz="1000" dirty="0" err="1"/>
              <a:t>које</a:t>
            </a:r>
            <a:r>
              <a:rPr lang="en-US" sz="1000" dirty="0"/>
              <a:t> </a:t>
            </a:r>
            <a:r>
              <a:rPr lang="en-US" sz="1000" dirty="0" err="1"/>
              <a:t>су</a:t>
            </a:r>
            <a:r>
              <a:rPr lang="en-US" sz="1000" dirty="0"/>
              <a:t> </a:t>
            </a:r>
            <a:r>
              <a:rPr lang="en-US" sz="1000" dirty="0" err="1"/>
              <a:t>смештене</a:t>
            </a:r>
            <a:r>
              <a:rPr lang="en-US" sz="1000" dirty="0"/>
              <a:t> </a:t>
            </a:r>
            <a:r>
              <a:rPr lang="en-US" sz="1000" dirty="0" err="1"/>
              <a:t>мреже</a:t>
            </a:r>
            <a:r>
              <a:rPr lang="en-US" sz="1000" dirty="0"/>
              <a:t> </a:t>
            </a:r>
            <a:r>
              <a:rPr lang="en-US" sz="1000" dirty="0" err="1"/>
              <a:t>намењене</a:t>
            </a:r>
            <a:r>
              <a:rPr lang="en-US" sz="1000" dirty="0"/>
              <a:t> </a:t>
            </a:r>
            <a:r>
              <a:rPr lang="en-US" sz="1000" dirty="0" err="1"/>
              <a:t>протоку</a:t>
            </a:r>
            <a:r>
              <a:rPr lang="en-US" sz="1000" dirty="0"/>
              <a:t> </a:t>
            </a:r>
            <a:r>
              <a:rPr lang="en-US" sz="1000" dirty="0" err="1"/>
              <a:t>воде</a:t>
            </a:r>
            <a:r>
              <a:rPr lang="en-US" sz="1000" dirty="0"/>
              <a:t> (</a:t>
            </a:r>
            <a:r>
              <a:rPr lang="en-US" sz="1000" dirty="0" err="1"/>
              <a:t>за</a:t>
            </a:r>
            <a:r>
              <a:rPr lang="en-US" sz="1000" dirty="0"/>
              <a:t> </a:t>
            </a:r>
            <a:r>
              <a:rPr lang="en-US" sz="1000" dirty="0" err="1"/>
              <a:t>пиће</a:t>
            </a:r>
            <a:r>
              <a:rPr lang="en-US" sz="1000" dirty="0"/>
              <a:t>, </a:t>
            </a:r>
            <a:r>
              <a:rPr lang="en-US" sz="1000" dirty="0" err="1"/>
              <a:t>атмосферске</a:t>
            </a:r>
            <a:r>
              <a:rPr lang="en-US" sz="1000" dirty="0"/>
              <a:t>, </a:t>
            </a:r>
            <a:r>
              <a:rPr lang="en-US" sz="1000" dirty="0" err="1"/>
              <a:t>отпадне</a:t>
            </a:r>
            <a:r>
              <a:rPr lang="en-US" sz="1000" dirty="0"/>
              <a:t> и </a:t>
            </a:r>
            <a:r>
              <a:rPr lang="en-US" sz="1000" dirty="0" err="1"/>
              <a:t>др</a:t>
            </a:r>
            <a:r>
              <a:rPr lang="en-US" sz="1000" dirty="0"/>
              <a:t>.), </a:t>
            </a:r>
            <a:r>
              <a:rPr lang="en-US" sz="1000" dirty="0" err="1"/>
              <a:t>водене</a:t>
            </a:r>
            <a:r>
              <a:rPr lang="en-US" sz="1000" dirty="0"/>
              <a:t> </a:t>
            </a:r>
            <a:r>
              <a:rPr lang="en-US" sz="1000" dirty="0" err="1"/>
              <a:t>паре</a:t>
            </a:r>
            <a:r>
              <a:rPr lang="en-US" sz="1000" dirty="0"/>
              <a:t>, </a:t>
            </a:r>
            <a:r>
              <a:rPr lang="en-US" sz="1000" dirty="0" err="1"/>
              <a:t>топле</a:t>
            </a:r>
            <a:r>
              <a:rPr lang="en-US" sz="1000" dirty="0"/>
              <a:t> </a:t>
            </a:r>
            <a:r>
              <a:rPr lang="en-US" sz="1000" dirty="0" err="1"/>
              <a:t>или</a:t>
            </a:r>
            <a:r>
              <a:rPr lang="en-US" sz="1000" dirty="0"/>
              <a:t> </a:t>
            </a:r>
            <a:r>
              <a:rPr lang="en-US" sz="1000" dirty="0" err="1"/>
              <a:t>вреле</a:t>
            </a:r>
            <a:r>
              <a:rPr lang="en-US" sz="1000" dirty="0"/>
              <a:t> </a:t>
            </a:r>
            <a:r>
              <a:rPr lang="en-US" sz="1000" dirty="0" err="1"/>
              <a:t>воде</a:t>
            </a:r>
            <a:r>
              <a:rPr lang="en-US" sz="1000" dirty="0"/>
              <a:t> </a:t>
            </a:r>
            <a:r>
              <a:rPr lang="en-US" sz="1000" dirty="0" err="1"/>
              <a:t>за</a:t>
            </a:r>
            <a:r>
              <a:rPr lang="en-US" sz="1000" dirty="0"/>
              <a:t> </a:t>
            </a:r>
            <a:r>
              <a:rPr lang="en-US" sz="1000" dirty="0" err="1"/>
              <a:t>потребе</a:t>
            </a:r>
            <a:r>
              <a:rPr lang="en-US" sz="1000" dirty="0"/>
              <a:t> </a:t>
            </a:r>
            <a:r>
              <a:rPr lang="en-US" sz="1000" dirty="0" err="1"/>
              <a:t>грејања</a:t>
            </a:r>
            <a:r>
              <a:rPr lang="en-US" sz="1000" dirty="0"/>
              <a:t> и </a:t>
            </a:r>
            <a:r>
              <a:rPr lang="en-US" sz="1000" dirty="0" err="1"/>
              <a:t>друге</a:t>
            </a:r>
            <a:r>
              <a:rPr lang="en-US" sz="1000" dirty="0"/>
              <a:t> </a:t>
            </a:r>
            <a:r>
              <a:rPr lang="en-US" sz="1000" dirty="0" err="1"/>
              <a:t>потребе</a:t>
            </a:r>
            <a:r>
              <a:rPr lang="en-US" sz="1000" dirty="0"/>
              <a:t> </a:t>
            </a:r>
            <a:r>
              <a:rPr lang="en-US" sz="1000" dirty="0" err="1"/>
              <a:t>корисника</a:t>
            </a:r>
            <a:r>
              <a:rPr lang="en-US" sz="1000" dirty="0"/>
              <a:t>, </a:t>
            </a:r>
            <a:r>
              <a:rPr lang="en-US" sz="1000" dirty="0" err="1"/>
              <a:t>гаса</a:t>
            </a:r>
            <a:r>
              <a:rPr lang="en-US" sz="1000" dirty="0"/>
              <a:t>, </a:t>
            </a:r>
            <a:r>
              <a:rPr lang="en-US" sz="1000" dirty="0" err="1"/>
              <a:t>нафте</a:t>
            </a:r>
            <a:r>
              <a:rPr lang="en-US" sz="1000" dirty="0"/>
              <a:t> и </a:t>
            </a:r>
            <a:r>
              <a:rPr lang="en-US" sz="1000" dirty="0" err="1"/>
              <a:t>нафтних</a:t>
            </a:r>
            <a:r>
              <a:rPr lang="en-US" sz="1000" dirty="0"/>
              <a:t> </a:t>
            </a:r>
            <a:r>
              <a:rPr lang="en-US" sz="1000" dirty="0" err="1"/>
              <a:t>деривата</a:t>
            </a:r>
            <a:r>
              <a:rPr lang="en-US" sz="1000" dirty="0"/>
              <a:t>, </a:t>
            </a:r>
            <a:r>
              <a:rPr lang="en-US" sz="1000" dirty="0" err="1"/>
              <a:t>телекомуникација</a:t>
            </a:r>
            <a:r>
              <a:rPr lang="en-US" sz="1000" dirty="0"/>
              <a:t> и </a:t>
            </a:r>
            <a:r>
              <a:rPr lang="en-US" sz="1000" dirty="0" err="1"/>
              <a:t>слично</a:t>
            </a:r>
            <a:r>
              <a:rPr lang="en-US" sz="1000" dirty="0"/>
              <a:t>.</a:t>
            </a:r>
          </a:p>
          <a:p>
            <a:r>
              <a:rPr lang="en-US" sz="1000" dirty="0"/>
              <a:t> </a:t>
            </a:r>
          </a:p>
          <a:p>
            <a:endParaRPr lang="en-US" sz="1000" dirty="0"/>
          </a:p>
        </p:txBody>
      </p:sp>
    </p:spTree>
    <p:extLst>
      <p:ext uri="{BB962C8B-B14F-4D97-AF65-F5344CB8AC3E}">
        <p14:creationId xmlns:p14="http://schemas.microsoft.com/office/powerpoint/2010/main" val="214361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ru-RU" sz="1400" b="1" dirty="0"/>
              <a:t>УТВРЂИВАЊЕ ОСНОВИЦЕ ПОРЕЗА НА ИМОВИНУ ЗА НЕПОКРЕТНОСТИ ОБВЕЗНИКА КОЈИ ВОДИ ПОСЛОВНЕ КЊИГЕ</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4708981"/>
          </a:xfrm>
          <a:prstGeom prst="rect">
            <a:avLst/>
          </a:prstGeom>
        </p:spPr>
        <p:txBody>
          <a:bodyPr wrap="square">
            <a:spAutoFit/>
          </a:bodyPr>
          <a:lstStyle/>
          <a:p>
            <a:r>
              <a:rPr lang="sr-Cyrl-RS" sz="1000" b="1" u="sng" dirty="0" smtClean="0"/>
              <a:t>Тржишна вредност као пореска основица</a:t>
            </a:r>
          </a:p>
          <a:p>
            <a:endParaRPr lang="en-US" sz="1000" dirty="0"/>
          </a:p>
          <a:p>
            <a:r>
              <a:rPr lang="en-US" sz="1000" dirty="0" err="1"/>
              <a:t>Основицу</a:t>
            </a:r>
            <a:r>
              <a:rPr lang="en-US" sz="1000" dirty="0"/>
              <a:t> </a:t>
            </a:r>
            <a:r>
              <a:rPr lang="en-US" sz="1000" dirty="0" err="1"/>
              <a:t>пореза</a:t>
            </a:r>
            <a:r>
              <a:rPr lang="en-US" sz="1000" dirty="0"/>
              <a:t> </a:t>
            </a:r>
            <a:r>
              <a:rPr lang="en-US" sz="1000" dirty="0" err="1"/>
              <a:t>на</a:t>
            </a:r>
            <a:r>
              <a:rPr lang="en-US" sz="1000" dirty="0"/>
              <a:t> </a:t>
            </a:r>
            <a:r>
              <a:rPr lang="en-US" sz="1000" dirty="0" err="1"/>
              <a:t>имовину</a:t>
            </a:r>
            <a:r>
              <a:rPr lang="en-US" sz="1000" dirty="0"/>
              <a:t> </a:t>
            </a:r>
            <a:r>
              <a:rPr lang="en-US" sz="1000" dirty="0" err="1"/>
              <a:t>пореског</a:t>
            </a:r>
            <a:r>
              <a:rPr lang="en-US" sz="1000" dirty="0"/>
              <a:t> </a:t>
            </a:r>
            <a:r>
              <a:rPr lang="en-US" sz="1000" dirty="0" err="1"/>
              <a:t>обвезника</a:t>
            </a:r>
            <a:r>
              <a:rPr lang="en-US" sz="1000" dirty="0"/>
              <a:t> </a:t>
            </a:r>
            <a:r>
              <a:rPr lang="en-US" sz="1000" dirty="0" err="1"/>
              <a:t>који</a:t>
            </a:r>
            <a:r>
              <a:rPr lang="en-US" sz="1000" dirty="0"/>
              <a:t> </a:t>
            </a:r>
            <a:r>
              <a:rPr lang="en-US" sz="1000" dirty="0" err="1"/>
              <a:t>непокретности</a:t>
            </a:r>
            <a:r>
              <a:rPr lang="en-US" sz="1000" dirty="0"/>
              <a:t> у </a:t>
            </a:r>
            <a:r>
              <a:rPr lang="en-US" sz="1000" dirty="0" err="1"/>
              <a:t>својим</a:t>
            </a:r>
            <a:r>
              <a:rPr lang="en-US" sz="1000" dirty="0"/>
              <a:t> </a:t>
            </a:r>
            <a:r>
              <a:rPr lang="en-US" sz="1000" dirty="0" err="1"/>
              <a:t>пословним</a:t>
            </a:r>
            <a:r>
              <a:rPr lang="en-US" sz="1000" dirty="0"/>
              <a:t> </a:t>
            </a:r>
            <a:r>
              <a:rPr lang="en-US" sz="1000" dirty="0" err="1"/>
              <a:t>књигама</a:t>
            </a:r>
            <a:r>
              <a:rPr lang="en-US" sz="1000" dirty="0"/>
              <a:t> </a:t>
            </a:r>
            <a:r>
              <a:rPr lang="en-US" sz="1000" dirty="0" err="1"/>
              <a:t>не</a:t>
            </a:r>
            <a:r>
              <a:rPr lang="en-US" sz="1000" dirty="0"/>
              <a:t> </a:t>
            </a:r>
            <a:r>
              <a:rPr lang="en-US" sz="1000" dirty="0" err="1"/>
              <a:t>исказује</a:t>
            </a:r>
            <a:r>
              <a:rPr lang="en-US" sz="1000" dirty="0"/>
              <a:t> </a:t>
            </a:r>
            <a:r>
              <a:rPr lang="en-US" sz="1000" dirty="0" err="1"/>
              <a:t>по</a:t>
            </a:r>
            <a:r>
              <a:rPr lang="en-US" sz="1000" dirty="0"/>
              <a:t> </a:t>
            </a:r>
            <a:r>
              <a:rPr lang="en-US" sz="1000" dirty="0" err="1"/>
              <a:t>методу</a:t>
            </a:r>
            <a:r>
              <a:rPr lang="en-US" sz="1000" dirty="0"/>
              <a:t> </a:t>
            </a:r>
            <a:r>
              <a:rPr lang="en-US" sz="1000" dirty="0" err="1"/>
              <a:t>фер</a:t>
            </a:r>
            <a:r>
              <a:rPr lang="en-US" sz="1000" dirty="0"/>
              <a:t> </a:t>
            </a:r>
            <a:r>
              <a:rPr lang="en-US" sz="1000" dirty="0" err="1"/>
              <a:t>вредности</a:t>
            </a:r>
            <a:r>
              <a:rPr lang="en-US" sz="1000" dirty="0"/>
              <a:t> </a:t>
            </a:r>
            <a:r>
              <a:rPr lang="en-US" sz="1000" dirty="0" err="1"/>
              <a:t>чини</a:t>
            </a:r>
            <a:r>
              <a:rPr lang="en-US" sz="1000" dirty="0"/>
              <a:t>:</a:t>
            </a:r>
          </a:p>
          <a:p>
            <a:r>
              <a:rPr lang="en-US" sz="1000" dirty="0"/>
              <a:t>1) </a:t>
            </a:r>
            <a:r>
              <a:rPr lang="en-US" sz="1000" dirty="0" err="1"/>
              <a:t>за</a:t>
            </a:r>
            <a:r>
              <a:rPr lang="en-US" sz="1000" dirty="0"/>
              <a:t> </a:t>
            </a:r>
            <a:r>
              <a:rPr lang="en-US" sz="1000" dirty="0" err="1"/>
              <a:t>неизграђено</a:t>
            </a:r>
            <a:r>
              <a:rPr lang="en-US" sz="1000" dirty="0"/>
              <a:t> </a:t>
            </a:r>
            <a:r>
              <a:rPr lang="en-US" sz="1000" dirty="0" err="1"/>
              <a:t>земљиште</a:t>
            </a:r>
            <a:r>
              <a:rPr lang="en-US" sz="1000" dirty="0"/>
              <a:t> - </a:t>
            </a:r>
            <a:r>
              <a:rPr lang="en-US" sz="1000" dirty="0" err="1"/>
              <a:t>вредност</a:t>
            </a:r>
            <a:r>
              <a:rPr lang="en-US" sz="1000" dirty="0"/>
              <a:t> </a:t>
            </a:r>
            <a:r>
              <a:rPr lang="en-US" sz="1000" dirty="0" err="1"/>
              <a:t>земљишта</a:t>
            </a:r>
            <a:r>
              <a:rPr lang="en-US" sz="1000" dirty="0"/>
              <a:t>;</a:t>
            </a:r>
          </a:p>
          <a:p>
            <a:r>
              <a:rPr lang="en-US" sz="1000" dirty="0"/>
              <a:t>2) </a:t>
            </a:r>
            <a:r>
              <a:rPr lang="en-US" sz="1000" dirty="0" err="1"/>
              <a:t>за</a:t>
            </a:r>
            <a:r>
              <a:rPr lang="en-US" sz="1000" dirty="0"/>
              <a:t> </a:t>
            </a:r>
            <a:r>
              <a:rPr lang="en-US" sz="1000" dirty="0" err="1"/>
              <a:t>остале</a:t>
            </a:r>
            <a:r>
              <a:rPr lang="en-US" sz="1000" dirty="0"/>
              <a:t> </a:t>
            </a:r>
            <a:r>
              <a:rPr lang="en-US" sz="1000" dirty="0" err="1"/>
              <a:t>непокретности</a:t>
            </a:r>
            <a:r>
              <a:rPr lang="en-US" sz="1000" dirty="0"/>
              <a:t> - </a:t>
            </a:r>
            <a:r>
              <a:rPr lang="en-US" sz="1000" dirty="0" err="1"/>
              <a:t>вредност</a:t>
            </a:r>
            <a:r>
              <a:rPr lang="en-US" sz="1000" dirty="0"/>
              <a:t> </a:t>
            </a:r>
            <a:r>
              <a:rPr lang="en-US" sz="1000" dirty="0" err="1"/>
              <a:t>објеката</a:t>
            </a:r>
            <a:r>
              <a:rPr lang="en-US" sz="1000" dirty="0"/>
              <a:t> </a:t>
            </a:r>
            <a:r>
              <a:rPr lang="en-US" sz="1000" dirty="0" err="1"/>
              <a:t>увећана</a:t>
            </a:r>
            <a:r>
              <a:rPr lang="en-US" sz="1000" dirty="0"/>
              <a:t> </a:t>
            </a:r>
            <a:r>
              <a:rPr lang="en-US" sz="1000" dirty="0" err="1"/>
              <a:t>за</a:t>
            </a:r>
            <a:r>
              <a:rPr lang="en-US" sz="1000" dirty="0"/>
              <a:t> </a:t>
            </a:r>
            <a:r>
              <a:rPr lang="en-US" sz="1000" dirty="0" err="1"/>
              <a:t>вредност</a:t>
            </a:r>
            <a:r>
              <a:rPr lang="en-US" sz="1000" dirty="0"/>
              <a:t> </a:t>
            </a:r>
            <a:r>
              <a:rPr lang="en-US" sz="1000" dirty="0" err="1"/>
              <a:t>припадајућег</a:t>
            </a:r>
            <a:r>
              <a:rPr lang="en-US" sz="1000" dirty="0"/>
              <a:t> </a:t>
            </a:r>
            <a:r>
              <a:rPr lang="en-US" sz="1000" dirty="0" err="1"/>
              <a:t>земљишта</a:t>
            </a:r>
            <a:r>
              <a:rPr lang="en-US" sz="1000" dirty="0"/>
              <a:t>.</a:t>
            </a:r>
          </a:p>
          <a:p>
            <a:endParaRPr lang="sr-Cyrl-RS" sz="1000" dirty="0" smtClean="0"/>
          </a:p>
          <a:p>
            <a:r>
              <a:rPr lang="en-US" sz="1000" dirty="0" err="1" smtClean="0"/>
              <a:t>Вредност</a:t>
            </a:r>
            <a:r>
              <a:rPr lang="en-US" sz="1000" dirty="0" smtClean="0"/>
              <a:t> </a:t>
            </a:r>
            <a:r>
              <a:rPr lang="en-US" sz="1000" dirty="0" err="1"/>
              <a:t>непокретности</a:t>
            </a:r>
            <a:r>
              <a:rPr lang="en-US" sz="1000" dirty="0"/>
              <a:t> </a:t>
            </a:r>
            <a:r>
              <a:rPr lang="en-US" sz="1000" dirty="0" err="1"/>
              <a:t>порески</a:t>
            </a:r>
            <a:r>
              <a:rPr lang="en-US" sz="1000" dirty="0"/>
              <a:t> </a:t>
            </a:r>
            <a:r>
              <a:rPr lang="en-US" sz="1000" dirty="0" err="1"/>
              <a:t>обвезник</a:t>
            </a:r>
            <a:r>
              <a:rPr lang="en-US" sz="1000" dirty="0"/>
              <a:t> </a:t>
            </a:r>
            <a:r>
              <a:rPr lang="en-US" sz="1000" dirty="0" err="1"/>
              <a:t>утврђује</a:t>
            </a:r>
            <a:r>
              <a:rPr lang="en-US" sz="1000" dirty="0"/>
              <a:t> </a:t>
            </a:r>
            <a:r>
              <a:rPr lang="en-US" sz="1000" dirty="0" err="1"/>
              <a:t>применом</a:t>
            </a:r>
            <a:r>
              <a:rPr lang="en-US" sz="1000" dirty="0"/>
              <a:t> </a:t>
            </a:r>
            <a:r>
              <a:rPr lang="en-US" sz="1000" dirty="0" err="1"/>
              <a:t>следећих</a:t>
            </a:r>
            <a:r>
              <a:rPr lang="en-US" sz="1000" dirty="0"/>
              <a:t> </a:t>
            </a:r>
            <a:r>
              <a:rPr lang="en-US" sz="1000" dirty="0" err="1"/>
              <a:t>елемената</a:t>
            </a:r>
            <a:r>
              <a:rPr lang="en-US" sz="1000" dirty="0"/>
              <a:t>:</a:t>
            </a:r>
          </a:p>
          <a:p>
            <a:r>
              <a:rPr lang="en-US" sz="1000" dirty="0"/>
              <a:t>1) </a:t>
            </a:r>
            <a:r>
              <a:rPr lang="en-US" sz="1000" dirty="0" err="1"/>
              <a:t>корисна</a:t>
            </a:r>
            <a:r>
              <a:rPr lang="en-US" sz="1000" dirty="0"/>
              <a:t> </a:t>
            </a:r>
            <a:r>
              <a:rPr lang="en-US" sz="1000" dirty="0" err="1"/>
              <a:t>површина</a:t>
            </a:r>
            <a:r>
              <a:rPr lang="en-US" sz="1000" dirty="0"/>
              <a:t>;</a:t>
            </a:r>
          </a:p>
          <a:p>
            <a:r>
              <a:rPr lang="en-US" sz="1000" dirty="0"/>
              <a:t>2) </a:t>
            </a:r>
            <a:r>
              <a:rPr lang="en-US" sz="1000" dirty="0" err="1"/>
              <a:t>просечна</a:t>
            </a:r>
            <a:r>
              <a:rPr lang="en-US" sz="1000" dirty="0"/>
              <a:t> </a:t>
            </a:r>
            <a:r>
              <a:rPr lang="en-US" sz="1000" dirty="0" err="1"/>
              <a:t>цена</a:t>
            </a:r>
            <a:r>
              <a:rPr lang="en-US" sz="1000" dirty="0"/>
              <a:t> </a:t>
            </a:r>
            <a:r>
              <a:rPr lang="en-US" sz="1000" dirty="0" err="1"/>
              <a:t>квадратног</a:t>
            </a:r>
            <a:r>
              <a:rPr lang="en-US" sz="1000" dirty="0"/>
              <a:t> </a:t>
            </a:r>
            <a:r>
              <a:rPr lang="en-US" sz="1000" dirty="0" err="1"/>
              <a:t>метра</a:t>
            </a:r>
            <a:r>
              <a:rPr lang="en-US" sz="1000" dirty="0"/>
              <a:t> </a:t>
            </a:r>
            <a:r>
              <a:rPr lang="en-US" sz="1000" dirty="0" err="1"/>
              <a:t>одговарајућих</a:t>
            </a:r>
            <a:r>
              <a:rPr lang="en-US" sz="1000" dirty="0"/>
              <a:t> </a:t>
            </a:r>
            <a:r>
              <a:rPr lang="en-US" sz="1000" dirty="0" err="1"/>
              <a:t>непокретности</a:t>
            </a:r>
            <a:r>
              <a:rPr lang="en-US" sz="1000" dirty="0"/>
              <a:t> у </a:t>
            </a:r>
            <a:r>
              <a:rPr lang="en-US" sz="1000" dirty="0" err="1"/>
              <a:t>зони</a:t>
            </a:r>
            <a:r>
              <a:rPr lang="en-US" sz="1000" dirty="0"/>
              <a:t> у </a:t>
            </a:r>
            <a:r>
              <a:rPr lang="en-US" sz="1000" dirty="0" err="1"/>
              <a:t>којој</a:t>
            </a:r>
            <a:r>
              <a:rPr lang="en-US" sz="1000" dirty="0"/>
              <a:t> </a:t>
            </a:r>
            <a:r>
              <a:rPr lang="en-US" sz="1000" dirty="0" err="1"/>
              <a:t>се</a:t>
            </a:r>
            <a:r>
              <a:rPr lang="en-US" sz="1000" dirty="0"/>
              <a:t> </a:t>
            </a:r>
            <a:r>
              <a:rPr lang="en-US" sz="1000" dirty="0" err="1"/>
              <a:t>налази</a:t>
            </a:r>
            <a:r>
              <a:rPr lang="en-US" sz="1000" dirty="0"/>
              <a:t> </a:t>
            </a:r>
            <a:r>
              <a:rPr lang="en-US" sz="1000" dirty="0" err="1"/>
              <a:t>непокретност</a:t>
            </a:r>
            <a:r>
              <a:rPr lang="en-US" sz="1000" dirty="0"/>
              <a:t>.</a:t>
            </a:r>
          </a:p>
          <a:p>
            <a:r>
              <a:rPr lang="en-US" sz="1000" dirty="0"/>
              <a:t> </a:t>
            </a:r>
          </a:p>
          <a:p>
            <a:r>
              <a:rPr lang="en-US" sz="1000" dirty="0" err="1"/>
              <a:t>Највећи</a:t>
            </a:r>
            <a:r>
              <a:rPr lang="en-US" sz="1000" dirty="0"/>
              <a:t> </a:t>
            </a:r>
            <a:r>
              <a:rPr lang="en-US" sz="1000" dirty="0" err="1"/>
              <a:t>број</a:t>
            </a:r>
            <a:r>
              <a:rPr lang="en-US" sz="1000" dirty="0"/>
              <a:t> </a:t>
            </a:r>
            <a:r>
              <a:rPr lang="en-US" sz="1000" dirty="0" err="1"/>
              <a:t>обвезника</a:t>
            </a:r>
            <a:r>
              <a:rPr lang="en-US" sz="1000" dirty="0"/>
              <a:t> </a:t>
            </a:r>
            <a:r>
              <a:rPr lang="en-US" sz="1000" dirty="0" err="1"/>
              <a:t>који</a:t>
            </a:r>
            <a:r>
              <a:rPr lang="en-US" sz="1000" dirty="0"/>
              <a:t> </a:t>
            </a:r>
            <a:r>
              <a:rPr lang="en-US" sz="1000" dirty="0" err="1"/>
              <a:t>обављају</a:t>
            </a:r>
            <a:r>
              <a:rPr lang="en-US" sz="1000" dirty="0"/>
              <a:t> </a:t>
            </a:r>
            <a:r>
              <a:rPr lang="en-US" sz="1000" dirty="0" err="1"/>
              <a:t>непроизводну</a:t>
            </a:r>
            <a:r>
              <a:rPr lang="en-US" sz="1000" dirty="0"/>
              <a:t> </a:t>
            </a:r>
            <a:r>
              <a:rPr lang="en-US" sz="1000" dirty="0" err="1"/>
              <a:t>делатност</a:t>
            </a:r>
            <a:r>
              <a:rPr lang="en-US" sz="1000" dirty="0"/>
              <a:t>, </a:t>
            </a:r>
            <a:r>
              <a:rPr lang="en-US" sz="1000" dirty="0" err="1"/>
              <a:t>пореску</a:t>
            </a:r>
            <a:r>
              <a:rPr lang="en-US" sz="1000" dirty="0"/>
              <a:t> </a:t>
            </a:r>
            <a:r>
              <a:rPr lang="en-US" sz="1000" dirty="0" err="1"/>
              <a:t>основицу</a:t>
            </a:r>
            <a:r>
              <a:rPr lang="en-US" sz="1000" dirty="0"/>
              <a:t> </a:t>
            </a:r>
            <a:r>
              <a:rPr lang="en-US" sz="1000" dirty="0" err="1"/>
              <a:t>за</a:t>
            </a:r>
            <a:r>
              <a:rPr lang="en-US" sz="1000" dirty="0"/>
              <a:t> </a:t>
            </a:r>
            <a:r>
              <a:rPr lang="en-US" sz="1000" dirty="0" err="1"/>
              <a:t>објекте</a:t>
            </a:r>
            <a:r>
              <a:rPr lang="en-US" sz="1000" dirty="0"/>
              <a:t> </a:t>
            </a:r>
            <a:r>
              <a:rPr lang="en-US" sz="1000" dirty="0" err="1"/>
              <a:t>који</a:t>
            </a:r>
            <a:r>
              <a:rPr lang="en-US" sz="1000" dirty="0"/>
              <a:t> </a:t>
            </a:r>
            <a:r>
              <a:rPr lang="en-US" sz="1000" dirty="0" err="1"/>
              <a:t>нису</a:t>
            </a:r>
            <a:r>
              <a:rPr lang="en-US" sz="1000" dirty="0"/>
              <a:t> </a:t>
            </a:r>
            <a:r>
              <a:rPr lang="en-US" sz="1000" dirty="0" err="1"/>
              <a:t>посебно</a:t>
            </a:r>
            <a:r>
              <a:rPr lang="en-US" sz="1000" dirty="0"/>
              <a:t> </a:t>
            </a:r>
            <a:r>
              <a:rPr lang="en-US" sz="1000" dirty="0" err="1"/>
              <a:t>наведени</a:t>
            </a:r>
            <a:r>
              <a:rPr lang="en-US" sz="1000" dirty="0"/>
              <a:t> у </a:t>
            </a:r>
            <a:r>
              <a:rPr lang="en-US" sz="1000" dirty="0" err="1"/>
              <a:t>члану</a:t>
            </a:r>
            <a:r>
              <a:rPr lang="en-US" sz="1000" dirty="0"/>
              <a:t> 7. </a:t>
            </a:r>
            <a:r>
              <a:rPr lang="en-US" sz="1000" dirty="0" err="1"/>
              <a:t>ст</a:t>
            </a:r>
            <a:r>
              <a:rPr lang="en-US" sz="1000" dirty="0"/>
              <a:t>. 4 и 8. </a:t>
            </a:r>
            <a:r>
              <a:rPr lang="en-US" sz="1000" dirty="0" err="1"/>
              <a:t>Закона</a:t>
            </a:r>
            <a:r>
              <a:rPr lang="en-US" sz="1000" dirty="0"/>
              <a:t>, </a:t>
            </a:r>
            <a:r>
              <a:rPr lang="en-US" sz="1000" dirty="0" err="1"/>
              <a:t>утврђиваће</a:t>
            </a:r>
            <a:r>
              <a:rPr lang="en-US" sz="1000" dirty="0"/>
              <a:t> </a:t>
            </a:r>
            <a:r>
              <a:rPr lang="en-US" sz="1000" dirty="0" err="1"/>
              <a:t>као</a:t>
            </a:r>
            <a:r>
              <a:rPr lang="en-US" sz="1000" dirty="0"/>
              <a:t> </a:t>
            </a:r>
            <a:r>
              <a:rPr lang="en-US" sz="1000" dirty="0" err="1"/>
              <a:t>производ</a:t>
            </a:r>
            <a:r>
              <a:rPr lang="en-US" sz="1000" dirty="0"/>
              <a:t> </a:t>
            </a:r>
            <a:r>
              <a:rPr lang="en-US" sz="1000" dirty="0" err="1"/>
              <a:t>корисне</a:t>
            </a:r>
            <a:r>
              <a:rPr lang="en-US" sz="1000" dirty="0"/>
              <a:t> </a:t>
            </a:r>
            <a:r>
              <a:rPr lang="en-US" sz="1000" dirty="0" err="1"/>
              <a:t>површине</a:t>
            </a:r>
            <a:r>
              <a:rPr lang="en-US" sz="1000" dirty="0"/>
              <a:t> и </a:t>
            </a:r>
            <a:r>
              <a:rPr lang="en-US" sz="1000" dirty="0" err="1"/>
              <a:t>просечне</a:t>
            </a:r>
            <a:r>
              <a:rPr lang="en-US" sz="1000" dirty="0"/>
              <a:t> </a:t>
            </a:r>
            <a:r>
              <a:rPr lang="en-US" sz="1000" dirty="0" err="1"/>
              <a:t>цене</a:t>
            </a:r>
            <a:r>
              <a:rPr lang="en-US" sz="1000" dirty="0"/>
              <a:t> </a:t>
            </a:r>
            <a:r>
              <a:rPr lang="en-US" sz="1000" dirty="0" err="1"/>
              <a:t>квадратног</a:t>
            </a:r>
            <a:r>
              <a:rPr lang="en-US" sz="1000" dirty="0"/>
              <a:t> </a:t>
            </a:r>
            <a:r>
              <a:rPr lang="en-US" sz="1000" dirty="0" err="1"/>
              <a:t>метра</a:t>
            </a:r>
            <a:r>
              <a:rPr lang="en-US" sz="1000" dirty="0"/>
              <a:t> </a:t>
            </a:r>
            <a:r>
              <a:rPr lang="en-US" sz="1000" dirty="0" err="1"/>
              <a:t>одговарајуће</a:t>
            </a:r>
            <a:r>
              <a:rPr lang="en-US" sz="1000" dirty="0"/>
              <a:t> </a:t>
            </a:r>
            <a:r>
              <a:rPr lang="en-US" sz="1000" dirty="0" err="1"/>
              <a:t>врсте</a:t>
            </a:r>
            <a:r>
              <a:rPr lang="en-US" sz="1000" dirty="0"/>
              <a:t> </a:t>
            </a:r>
            <a:r>
              <a:rPr lang="en-US" sz="1000" dirty="0" err="1"/>
              <a:t>непокретности</a:t>
            </a:r>
            <a:r>
              <a:rPr lang="en-US" sz="1000" dirty="0"/>
              <a:t> у </a:t>
            </a:r>
            <a:r>
              <a:rPr lang="en-US" sz="1000" dirty="0" err="1"/>
              <a:t>зони</a:t>
            </a:r>
            <a:r>
              <a:rPr lang="en-US" sz="1000" dirty="0"/>
              <a:t> у </a:t>
            </a:r>
            <a:r>
              <a:rPr lang="en-US" sz="1000" dirty="0" err="1"/>
              <a:t>којој</a:t>
            </a:r>
            <a:r>
              <a:rPr lang="en-US" sz="1000" dirty="0"/>
              <a:t> </a:t>
            </a:r>
            <a:r>
              <a:rPr lang="en-US" sz="1000" dirty="0" err="1"/>
              <a:t>се</a:t>
            </a:r>
            <a:r>
              <a:rPr lang="en-US" sz="1000" dirty="0"/>
              <a:t> </a:t>
            </a:r>
            <a:r>
              <a:rPr lang="en-US" sz="1000" dirty="0" err="1"/>
              <a:t>та</a:t>
            </a:r>
            <a:r>
              <a:rPr lang="en-US" sz="1000" dirty="0"/>
              <a:t> </a:t>
            </a:r>
            <a:r>
              <a:rPr lang="en-US" sz="1000" dirty="0" err="1"/>
              <a:t>непокретност</a:t>
            </a:r>
            <a:r>
              <a:rPr lang="en-US" sz="1000" dirty="0"/>
              <a:t> </a:t>
            </a:r>
            <a:r>
              <a:rPr lang="en-US" sz="1000" dirty="0" err="1"/>
              <a:t>налази</a:t>
            </a:r>
            <a:r>
              <a:rPr lang="en-US" sz="1000" dirty="0"/>
              <a:t> (</a:t>
            </a:r>
            <a:r>
              <a:rPr lang="en-US" sz="1000" dirty="0" err="1"/>
              <a:t>утврђене</a:t>
            </a:r>
            <a:r>
              <a:rPr lang="en-US" sz="1000" dirty="0"/>
              <a:t> </a:t>
            </a:r>
            <a:r>
              <a:rPr lang="en-US" sz="1000" dirty="0" err="1"/>
              <a:t>актом</a:t>
            </a:r>
            <a:r>
              <a:rPr lang="en-US" sz="1000" dirty="0"/>
              <a:t> </a:t>
            </a:r>
            <a:r>
              <a:rPr lang="en-US" sz="1000" dirty="0" err="1"/>
              <a:t>јединице</a:t>
            </a:r>
            <a:r>
              <a:rPr lang="en-US" sz="1000" dirty="0"/>
              <a:t> </a:t>
            </a:r>
            <a:r>
              <a:rPr lang="en-US" sz="1000" dirty="0" err="1"/>
              <a:t>локалне</a:t>
            </a:r>
            <a:r>
              <a:rPr lang="en-US" sz="1000" dirty="0"/>
              <a:t> </a:t>
            </a:r>
            <a:r>
              <a:rPr lang="en-US" sz="1000" dirty="0" err="1"/>
              <a:t>самоуправе</a:t>
            </a:r>
            <a:r>
              <a:rPr lang="en-US" sz="1000" dirty="0"/>
              <a:t>). </a:t>
            </a:r>
            <a:r>
              <a:rPr lang="en-US" sz="1000" dirty="0" err="1"/>
              <a:t>То</a:t>
            </a:r>
            <a:r>
              <a:rPr lang="en-US" sz="1000" dirty="0"/>
              <a:t> </a:t>
            </a:r>
            <a:r>
              <a:rPr lang="en-US" sz="1000" dirty="0" err="1"/>
              <a:t>се</a:t>
            </a:r>
            <a:r>
              <a:rPr lang="en-US" sz="1000" dirty="0"/>
              <a:t> </a:t>
            </a:r>
            <a:r>
              <a:rPr lang="en-US" sz="1000" dirty="0" err="1"/>
              <a:t>првенствено</a:t>
            </a:r>
            <a:r>
              <a:rPr lang="en-US" sz="1000" dirty="0"/>
              <a:t> </a:t>
            </a:r>
            <a:r>
              <a:rPr lang="en-US" sz="1000" dirty="0" err="1"/>
              <a:t>односи</a:t>
            </a:r>
            <a:r>
              <a:rPr lang="en-US" sz="1000" dirty="0"/>
              <a:t> </a:t>
            </a:r>
            <a:r>
              <a:rPr lang="en-US" sz="1000" dirty="0" err="1"/>
              <a:t>на</a:t>
            </a:r>
            <a:r>
              <a:rPr lang="en-US" sz="1000" dirty="0"/>
              <a:t> </a:t>
            </a:r>
            <a:r>
              <a:rPr lang="en-US" sz="1000" dirty="0" err="1"/>
              <a:t>све</a:t>
            </a:r>
            <a:r>
              <a:rPr lang="en-US" sz="1000" dirty="0"/>
              <a:t> </a:t>
            </a:r>
            <a:r>
              <a:rPr lang="en-US" sz="1000" dirty="0" err="1"/>
              <a:t>пословне</a:t>
            </a:r>
            <a:r>
              <a:rPr lang="en-US" sz="1000" dirty="0"/>
              <a:t> </a:t>
            </a:r>
            <a:r>
              <a:rPr lang="en-US" sz="1000" dirty="0" err="1"/>
              <a:t>зграде</a:t>
            </a:r>
            <a:r>
              <a:rPr lang="en-US" sz="1000" dirty="0"/>
              <a:t> </a:t>
            </a:r>
            <a:r>
              <a:rPr lang="en-US" sz="1000" dirty="0" err="1"/>
              <a:t>које</a:t>
            </a:r>
            <a:r>
              <a:rPr lang="en-US" sz="1000" dirty="0"/>
              <a:t> </a:t>
            </a:r>
            <a:r>
              <a:rPr lang="en-US" sz="1000" dirty="0" err="1"/>
              <a:t>нису</a:t>
            </a:r>
            <a:r>
              <a:rPr lang="en-US" sz="1000" dirty="0"/>
              <a:t> </a:t>
            </a:r>
            <a:r>
              <a:rPr lang="en-US" sz="1000" dirty="0" err="1"/>
              <a:t>објекти</a:t>
            </a:r>
            <a:r>
              <a:rPr lang="en-US" sz="1000" dirty="0"/>
              <a:t> </a:t>
            </a:r>
            <a:r>
              <a:rPr lang="en-US" sz="1000" dirty="0" err="1"/>
              <a:t>из</a:t>
            </a:r>
            <a:r>
              <a:rPr lang="en-US" sz="1000" dirty="0"/>
              <a:t> </a:t>
            </a:r>
            <a:r>
              <a:rPr lang="en-US" sz="1000" dirty="0" err="1"/>
              <a:t>члана</a:t>
            </a:r>
            <a:r>
              <a:rPr lang="en-US" sz="1000" dirty="0"/>
              <a:t> 7. т 4. и 8. </a:t>
            </a:r>
            <a:r>
              <a:rPr lang="en-US" sz="1000" dirty="0" err="1"/>
              <a:t>Закона</a:t>
            </a:r>
            <a:r>
              <a:rPr lang="en-US" sz="1000" dirty="0"/>
              <a:t>, </a:t>
            </a:r>
            <a:r>
              <a:rPr lang="en-US" sz="1000" dirty="0" err="1"/>
              <a:t>под</a:t>
            </a:r>
            <a:r>
              <a:rPr lang="en-US" sz="1000" dirty="0"/>
              <a:t> </a:t>
            </a:r>
            <a:r>
              <a:rPr lang="en-US" sz="1000" dirty="0" err="1"/>
              <a:t>условом</a:t>
            </a:r>
            <a:r>
              <a:rPr lang="en-US" sz="1000" dirty="0"/>
              <a:t> </a:t>
            </a:r>
            <a:r>
              <a:rPr lang="en-US" sz="1000" dirty="0" err="1"/>
              <a:t>да</a:t>
            </a:r>
            <a:r>
              <a:rPr lang="en-US" sz="1000" dirty="0"/>
              <a:t> </a:t>
            </a:r>
            <a:r>
              <a:rPr lang="en-US" sz="1000" dirty="0" err="1"/>
              <a:t>обвезник</a:t>
            </a:r>
            <a:r>
              <a:rPr lang="en-US" sz="1000" dirty="0"/>
              <a:t> </a:t>
            </a:r>
            <a:r>
              <a:rPr lang="en-US" sz="1000" dirty="0" err="1"/>
              <a:t>вредност</a:t>
            </a:r>
            <a:r>
              <a:rPr lang="en-US" sz="1000" dirty="0"/>
              <a:t> </a:t>
            </a:r>
            <a:r>
              <a:rPr lang="en-US" sz="1000" dirty="0" err="1"/>
              <a:t>тих</a:t>
            </a:r>
            <a:r>
              <a:rPr lang="en-US" sz="1000" dirty="0"/>
              <a:t> </a:t>
            </a:r>
            <a:r>
              <a:rPr lang="en-US" sz="1000" dirty="0" err="1"/>
              <a:t>непокретности</a:t>
            </a:r>
            <a:r>
              <a:rPr lang="en-US" sz="1000" dirty="0"/>
              <a:t> </a:t>
            </a:r>
            <a:r>
              <a:rPr lang="en-US" sz="1000" dirty="0" err="1"/>
              <a:t>не</a:t>
            </a:r>
            <a:r>
              <a:rPr lang="en-US" sz="1000" dirty="0"/>
              <a:t> </a:t>
            </a:r>
            <a:r>
              <a:rPr lang="en-US" sz="1000" dirty="0" err="1"/>
              <a:t>исказује</a:t>
            </a:r>
            <a:r>
              <a:rPr lang="en-US" sz="1000" dirty="0"/>
              <a:t> </a:t>
            </a:r>
            <a:r>
              <a:rPr lang="en-US" sz="1000" dirty="0" err="1"/>
              <a:t>по</a:t>
            </a:r>
            <a:r>
              <a:rPr lang="en-US" sz="1000" dirty="0"/>
              <a:t> </a:t>
            </a:r>
            <a:r>
              <a:rPr lang="en-US" sz="1000" dirty="0" err="1"/>
              <a:t>методу</a:t>
            </a:r>
            <a:r>
              <a:rPr lang="en-US" sz="1000" dirty="0"/>
              <a:t> </a:t>
            </a:r>
            <a:r>
              <a:rPr lang="en-US" sz="1000" dirty="0" err="1"/>
              <a:t>фер</a:t>
            </a:r>
            <a:r>
              <a:rPr lang="en-US" sz="1000" dirty="0"/>
              <a:t> </a:t>
            </a:r>
            <a:r>
              <a:rPr lang="en-US" sz="1000" dirty="0" err="1"/>
              <a:t>вредности</a:t>
            </a:r>
            <a:r>
              <a:rPr lang="en-US" sz="1000" dirty="0"/>
              <a:t> у </a:t>
            </a:r>
            <a:r>
              <a:rPr lang="en-US" sz="1000" dirty="0" err="1"/>
              <a:t>складу</a:t>
            </a:r>
            <a:r>
              <a:rPr lang="en-US" sz="1000" dirty="0"/>
              <a:t> </a:t>
            </a:r>
            <a:r>
              <a:rPr lang="en-US" sz="1000" dirty="0" err="1"/>
              <a:t>са</a:t>
            </a:r>
            <a:r>
              <a:rPr lang="en-US" sz="1000" dirty="0"/>
              <a:t> „</a:t>
            </a:r>
            <a:r>
              <a:rPr lang="en-US" sz="1000" dirty="0" err="1"/>
              <a:t>пуним</a:t>
            </a:r>
            <a:r>
              <a:rPr lang="en-US" sz="1000" dirty="0"/>
              <a:t>“ МРС.</a:t>
            </a:r>
          </a:p>
          <a:p>
            <a:endParaRPr lang="sr-Cyrl-RS" sz="1000" dirty="0" smtClean="0"/>
          </a:p>
          <a:p>
            <a:r>
              <a:rPr lang="en-US" sz="1000" dirty="0" err="1" smtClean="0"/>
              <a:t>За</a:t>
            </a:r>
            <a:r>
              <a:rPr lang="en-US" sz="1000" dirty="0" smtClean="0"/>
              <a:t> </a:t>
            </a:r>
            <a:r>
              <a:rPr lang="en-US" sz="1000" dirty="0" err="1"/>
              <a:t>све</a:t>
            </a:r>
            <a:r>
              <a:rPr lang="en-US" sz="1000" dirty="0"/>
              <a:t> </a:t>
            </a:r>
            <a:r>
              <a:rPr lang="en-US" sz="1000" dirty="0" err="1"/>
              <a:t>врсте</a:t>
            </a:r>
            <a:r>
              <a:rPr lang="en-US" sz="1000" dirty="0"/>
              <a:t> </a:t>
            </a:r>
            <a:r>
              <a:rPr lang="en-US" sz="1000" dirty="0" err="1"/>
              <a:t>земљишта</a:t>
            </a:r>
            <a:r>
              <a:rPr lang="en-US" sz="1000" dirty="0"/>
              <a:t> (</a:t>
            </a:r>
            <a:r>
              <a:rPr lang="en-US" sz="1000" dirty="0" err="1"/>
              <a:t>грађевинско-изграђено</a:t>
            </a:r>
            <a:r>
              <a:rPr lang="en-US" sz="1000" dirty="0"/>
              <a:t> </a:t>
            </a:r>
            <a:r>
              <a:rPr lang="en-US" sz="1000" dirty="0" err="1"/>
              <a:t>или</a:t>
            </a:r>
            <a:r>
              <a:rPr lang="en-US" sz="1000" dirty="0"/>
              <a:t> </a:t>
            </a:r>
            <a:r>
              <a:rPr lang="en-US" sz="1000" dirty="0" err="1"/>
              <a:t>неизграђено</a:t>
            </a:r>
            <a:r>
              <a:rPr lang="en-US" sz="1000" dirty="0"/>
              <a:t>, </a:t>
            </a:r>
            <a:r>
              <a:rPr lang="en-US" sz="1000" dirty="0" err="1"/>
              <a:t>пољопривредно</a:t>
            </a:r>
            <a:r>
              <a:rPr lang="en-US" sz="1000" dirty="0"/>
              <a:t>, </a:t>
            </a:r>
            <a:r>
              <a:rPr lang="en-US" sz="1000" dirty="0" err="1"/>
              <a:t>шумско</a:t>
            </a:r>
            <a:r>
              <a:rPr lang="en-US" sz="1000" dirty="0"/>
              <a:t> и </a:t>
            </a:r>
            <a:r>
              <a:rPr lang="en-US" sz="1000" dirty="0" err="1"/>
              <a:t>друго</a:t>
            </a:r>
            <a:r>
              <a:rPr lang="en-US" sz="1000" dirty="0"/>
              <a:t> </a:t>
            </a:r>
            <a:r>
              <a:rPr lang="en-US" sz="1000" dirty="0" err="1"/>
              <a:t>земљиште</a:t>
            </a:r>
            <a:r>
              <a:rPr lang="en-US" sz="1000" dirty="0"/>
              <a:t>), </a:t>
            </a:r>
            <a:r>
              <a:rPr lang="en-US" sz="1000" dirty="0" err="1"/>
              <a:t>без</a:t>
            </a:r>
            <a:r>
              <a:rPr lang="en-US" sz="1000" dirty="0"/>
              <a:t> </a:t>
            </a:r>
            <a:r>
              <a:rPr lang="en-US" sz="1000" dirty="0" err="1"/>
              <a:t>обзира</a:t>
            </a:r>
            <a:r>
              <a:rPr lang="en-US" sz="1000" dirty="0"/>
              <a:t> </a:t>
            </a:r>
            <a:r>
              <a:rPr lang="en-US" sz="1000" dirty="0" err="1"/>
              <a:t>на</a:t>
            </a:r>
            <a:r>
              <a:rPr lang="en-US" sz="1000" dirty="0"/>
              <a:t> </a:t>
            </a:r>
            <a:r>
              <a:rPr lang="en-US" sz="1000" dirty="0" err="1"/>
              <a:t>који</a:t>
            </a:r>
            <a:r>
              <a:rPr lang="en-US" sz="1000" dirty="0"/>
              <a:t>  </a:t>
            </a:r>
            <a:r>
              <a:rPr lang="en-US" sz="1000" dirty="0" err="1"/>
              <a:t>начин</a:t>
            </a:r>
            <a:r>
              <a:rPr lang="en-US" sz="1000" dirty="0"/>
              <a:t> </a:t>
            </a:r>
            <a:r>
              <a:rPr lang="en-US" sz="1000" dirty="0" err="1"/>
              <a:t>ће</a:t>
            </a:r>
            <a:r>
              <a:rPr lang="en-US" sz="1000" dirty="0"/>
              <a:t> </a:t>
            </a:r>
            <a:r>
              <a:rPr lang="en-US" sz="1000" dirty="0" err="1"/>
              <a:t>се</a:t>
            </a:r>
            <a:r>
              <a:rPr lang="en-US" sz="1000" dirty="0"/>
              <a:t> </a:t>
            </a:r>
            <a:r>
              <a:rPr lang="en-US" sz="1000" dirty="0" err="1"/>
              <a:t>утврђивати</a:t>
            </a:r>
            <a:r>
              <a:rPr lang="en-US" sz="1000" dirty="0"/>
              <a:t> </a:t>
            </a:r>
            <a:r>
              <a:rPr lang="en-US" sz="1000" dirty="0" err="1"/>
              <a:t>вредност</a:t>
            </a:r>
            <a:r>
              <a:rPr lang="en-US" sz="1000" dirty="0"/>
              <a:t> </a:t>
            </a:r>
            <a:r>
              <a:rPr lang="en-US" sz="1000" dirty="0" err="1"/>
              <a:t>об</a:t>
            </a:r>
            <a:r>
              <a:rPr lang="sr-Cyrl-RS" sz="1000" dirty="0"/>
              <a:t>је</a:t>
            </a:r>
            <a:r>
              <a:rPr lang="en-US" sz="1000" dirty="0"/>
              <a:t>к</a:t>
            </a:r>
            <a:r>
              <a:rPr lang="sr-Cyrl-RS" sz="1000" dirty="0"/>
              <a:t>а</a:t>
            </a:r>
            <a:r>
              <a:rPr lang="en-US" sz="1000" dirty="0" err="1"/>
              <a:t>та</a:t>
            </a:r>
            <a:r>
              <a:rPr lang="en-US" sz="1000" dirty="0"/>
              <a:t> </a:t>
            </a:r>
            <a:r>
              <a:rPr lang="en-US" sz="1000" dirty="0" err="1"/>
              <a:t>који</a:t>
            </a:r>
            <a:r>
              <a:rPr lang="en-US" sz="1000" dirty="0"/>
              <a:t> </a:t>
            </a:r>
            <a:r>
              <a:rPr lang="en-US" sz="1000" dirty="0" err="1"/>
              <a:t>се</a:t>
            </a:r>
            <a:r>
              <a:rPr lang="en-US" sz="1000" dirty="0"/>
              <a:t> </a:t>
            </a:r>
            <a:r>
              <a:rPr lang="en-US" sz="1000" dirty="0" err="1"/>
              <a:t>налази</a:t>
            </a:r>
            <a:r>
              <a:rPr lang="en-US" sz="1000" dirty="0"/>
              <a:t> </a:t>
            </a:r>
            <a:r>
              <a:rPr lang="en-US" sz="1000" dirty="0" err="1"/>
              <a:t>на</a:t>
            </a:r>
            <a:r>
              <a:rPr lang="en-US" sz="1000" dirty="0"/>
              <a:t> </a:t>
            </a:r>
            <a:r>
              <a:rPr lang="en-US" sz="1000" dirty="0" err="1"/>
              <a:t>том</a:t>
            </a:r>
            <a:r>
              <a:rPr lang="en-US" sz="1000" dirty="0"/>
              <a:t> </a:t>
            </a:r>
            <a:r>
              <a:rPr lang="en-US" sz="1000" dirty="0" err="1"/>
              <a:t>зељишту</a:t>
            </a:r>
            <a:r>
              <a:rPr lang="en-US" sz="1000" dirty="0"/>
              <a:t>, </a:t>
            </a:r>
            <a:r>
              <a:rPr lang="en-US" sz="1000" dirty="0" err="1"/>
              <a:t>из</a:t>
            </a:r>
            <a:r>
              <a:rPr lang="en-US" sz="1000" dirty="0"/>
              <a:t> </a:t>
            </a:r>
            <a:r>
              <a:rPr lang="en-US" sz="1000" dirty="0" err="1"/>
              <a:t>за</a:t>
            </a:r>
            <a:r>
              <a:rPr lang="sr-Cyrl-RS" sz="1000" dirty="0"/>
              <a:t>ко</a:t>
            </a:r>
            <a:r>
              <a:rPr lang="en-US" sz="1000" dirty="0" err="1"/>
              <a:t>нских</a:t>
            </a:r>
            <a:r>
              <a:rPr lang="en-US" sz="1000" dirty="0"/>
              <a:t> </a:t>
            </a:r>
            <a:r>
              <a:rPr lang="en-US" sz="1000" dirty="0" err="1"/>
              <a:t>одредаба</a:t>
            </a:r>
            <a:r>
              <a:rPr lang="en-US" sz="1000" dirty="0"/>
              <a:t> </a:t>
            </a:r>
            <a:r>
              <a:rPr lang="en-US" sz="1000" dirty="0" err="1"/>
              <a:t>неспорно</a:t>
            </a:r>
            <a:r>
              <a:rPr lang="en-US" sz="1000" dirty="0"/>
              <a:t> </a:t>
            </a:r>
            <a:r>
              <a:rPr lang="en-US" sz="1000" dirty="0" err="1"/>
              <a:t>произилази</a:t>
            </a:r>
            <a:r>
              <a:rPr lang="en-US" sz="1000" dirty="0"/>
              <a:t> </a:t>
            </a:r>
            <a:r>
              <a:rPr lang="en-US" sz="1000" dirty="0" err="1"/>
              <a:t>да</a:t>
            </a:r>
            <a:r>
              <a:rPr lang="en-US" sz="1000" dirty="0"/>
              <a:t> </a:t>
            </a:r>
            <a:r>
              <a:rPr lang="en-US" sz="1000" dirty="0" err="1"/>
              <a:t>ће</a:t>
            </a:r>
            <a:r>
              <a:rPr lang="en-US" sz="1000" dirty="0"/>
              <a:t> </a:t>
            </a:r>
            <a:r>
              <a:rPr lang="en-US" sz="1000" dirty="0" err="1"/>
              <a:t>се</a:t>
            </a:r>
            <a:r>
              <a:rPr lang="en-US" sz="1000" dirty="0"/>
              <a:t> </a:t>
            </a:r>
            <a:r>
              <a:rPr lang="en-US" sz="1000" dirty="0" err="1"/>
              <a:t>вредност</a:t>
            </a:r>
            <a:r>
              <a:rPr lang="en-US" sz="1000" dirty="0"/>
              <a:t> </a:t>
            </a:r>
            <a:r>
              <a:rPr lang="en-US" sz="1000" dirty="0" err="1"/>
              <a:t>земљишта</a:t>
            </a:r>
            <a:r>
              <a:rPr lang="en-US" sz="1000" dirty="0"/>
              <a:t> </a:t>
            </a:r>
            <a:r>
              <a:rPr lang="en-US" sz="1000" dirty="0" err="1"/>
              <a:t>утврђивати</a:t>
            </a:r>
            <a:r>
              <a:rPr lang="en-US" sz="1000" dirty="0"/>
              <a:t> </a:t>
            </a:r>
            <a:r>
              <a:rPr lang="en-US" sz="1000" dirty="0" err="1"/>
              <a:t>као</a:t>
            </a:r>
            <a:r>
              <a:rPr lang="en-US" sz="1000" dirty="0"/>
              <a:t> </a:t>
            </a:r>
            <a:r>
              <a:rPr lang="en-US" sz="1000" dirty="0" err="1"/>
              <a:t>производ</a:t>
            </a:r>
            <a:r>
              <a:rPr lang="en-US" sz="1000" dirty="0"/>
              <a:t> </a:t>
            </a:r>
            <a:r>
              <a:rPr lang="en-US" sz="1000" dirty="0" err="1"/>
              <a:t>укупне</a:t>
            </a:r>
            <a:r>
              <a:rPr lang="en-US" sz="1000" dirty="0"/>
              <a:t> </a:t>
            </a:r>
            <a:r>
              <a:rPr lang="en-US" sz="1000" dirty="0" err="1"/>
              <a:t>површине</a:t>
            </a:r>
            <a:r>
              <a:rPr lang="en-US" sz="1000" dirty="0"/>
              <a:t> </a:t>
            </a:r>
            <a:r>
              <a:rPr lang="en-US" sz="1000" dirty="0" err="1"/>
              <a:t>земљишта</a:t>
            </a:r>
            <a:r>
              <a:rPr lang="en-US" sz="1000" dirty="0"/>
              <a:t> и </a:t>
            </a:r>
            <a:r>
              <a:rPr lang="en-US" sz="1000" dirty="0" err="1"/>
              <a:t>просечне</a:t>
            </a:r>
            <a:r>
              <a:rPr lang="en-US" sz="1000" dirty="0"/>
              <a:t> </a:t>
            </a:r>
            <a:r>
              <a:rPr lang="en-US" sz="1000" dirty="0" err="1"/>
              <a:t>цене</a:t>
            </a:r>
            <a:r>
              <a:rPr lang="en-US" sz="1000" dirty="0"/>
              <a:t> </a:t>
            </a:r>
            <a:r>
              <a:rPr lang="en-US" sz="1000" dirty="0" err="1"/>
              <a:t>квадратног</a:t>
            </a:r>
            <a:r>
              <a:rPr lang="en-US" sz="1000" dirty="0"/>
              <a:t> </a:t>
            </a:r>
            <a:r>
              <a:rPr lang="en-US" sz="1000" dirty="0" err="1"/>
              <a:t>метра</a:t>
            </a:r>
            <a:r>
              <a:rPr lang="en-US" sz="1000" dirty="0"/>
              <a:t> </a:t>
            </a:r>
            <a:r>
              <a:rPr lang="en-US" sz="1000" dirty="0" err="1"/>
              <a:t>утврђене</a:t>
            </a:r>
            <a:r>
              <a:rPr lang="en-US" sz="1000" dirty="0"/>
              <a:t> и </a:t>
            </a:r>
            <a:r>
              <a:rPr lang="en-US" sz="1000" dirty="0" err="1"/>
              <a:t>објављене</a:t>
            </a:r>
            <a:r>
              <a:rPr lang="en-US" sz="1000" dirty="0"/>
              <a:t> </a:t>
            </a:r>
            <a:r>
              <a:rPr lang="en-US" sz="1000" dirty="0" err="1"/>
              <a:t>за</a:t>
            </a:r>
            <a:r>
              <a:rPr lang="en-US" sz="1000" dirty="0"/>
              <a:t> </a:t>
            </a:r>
            <a:r>
              <a:rPr lang="en-US" sz="1000" dirty="0" err="1"/>
              <a:t>зону</a:t>
            </a:r>
            <a:r>
              <a:rPr lang="en-US" sz="1000" dirty="0"/>
              <a:t> у </a:t>
            </a:r>
            <a:r>
              <a:rPr lang="en-US" sz="1000" dirty="0" err="1"/>
              <a:t>којој</a:t>
            </a:r>
            <a:r>
              <a:rPr lang="en-US" sz="1000" dirty="0"/>
              <a:t> </a:t>
            </a:r>
            <a:r>
              <a:rPr lang="en-US" sz="1000" dirty="0" err="1"/>
              <a:t>се</a:t>
            </a:r>
            <a:r>
              <a:rPr lang="en-US" sz="1000" dirty="0"/>
              <a:t> </a:t>
            </a:r>
            <a:r>
              <a:rPr lang="en-US" sz="1000" dirty="0" err="1"/>
              <a:t>зем</a:t>
            </a:r>
            <a:r>
              <a:rPr lang="sr-Cyrl-RS" sz="1000" dirty="0"/>
              <a:t>љ</a:t>
            </a:r>
            <a:r>
              <a:rPr lang="en-US" sz="1000" dirty="0" err="1"/>
              <a:t>иште</a:t>
            </a:r>
            <a:r>
              <a:rPr lang="en-US" sz="1000" dirty="0"/>
              <a:t> </a:t>
            </a:r>
            <a:r>
              <a:rPr lang="en-US" sz="1000" dirty="0" err="1"/>
              <a:t>налази</a:t>
            </a:r>
            <a:r>
              <a:rPr lang="en-US" sz="1000" dirty="0"/>
              <a:t>, </a:t>
            </a:r>
            <a:r>
              <a:rPr lang="en-US" sz="1000" dirty="0" err="1"/>
              <a:t>осим</a:t>
            </a:r>
            <a:r>
              <a:rPr lang="en-US" sz="1000" dirty="0"/>
              <a:t> </a:t>
            </a:r>
            <a:r>
              <a:rPr lang="en-US" sz="1000" dirty="0" err="1"/>
              <a:t>ако</a:t>
            </a:r>
            <a:r>
              <a:rPr lang="en-US" sz="1000" dirty="0"/>
              <a:t> </a:t>
            </a:r>
            <a:r>
              <a:rPr lang="en-US" sz="1000" dirty="0" err="1"/>
              <a:t>обвезник</a:t>
            </a:r>
            <a:r>
              <a:rPr lang="en-US" sz="1000" dirty="0"/>
              <a:t> </a:t>
            </a:r>
            <a:r>
              <a:rPr lang="en-US" sz="1000" dirty="0" err="1"/>
              <a:t>вредност</a:t>
            </a:r>
            <a:r>
              <a:rPr lang="en-US" sz="1000" dirty="0"/>
              <a:t> </a:t>
            </a:r>
            <a:r>
              <a:rPr lang="en-US" sz="1000" dirty="0" err="1"/>
              <a:t>тих</a:t>
            </a:r>
            <a:r>
              <a:rPr lang="en-US" sz="1000" dirty="0"/>
              <a:t> </a:t>
            </a:r>
            <a:r>
              <a:rPr lang="en-US" sz="1000" dirty="0" err="1"/>
              <a:t>непокретности</a:t>
            </a:r>
            <a:r>
              <a:rPr lang="en-US" sz="1000" dirty="0"/>
              <a:t> </a:t>
            </a:r>
            <a:r>
              <a:rPr lang="en-US" sz="1000" dirty="0" err="1"/>
              <a:t>исказује</a:t>
            </a:r>
            <a:r>
              <a:rPr lang="en-US" sz="1000" dirty="0"/>
              <a:t> </a:t>
            </a:r>
            <a:r>
              <a:rPr lang="en-US" sz="1000" dirty="0" err="1"/>
              <a:t>по</a:t>
            </a:r>
            <a:r>
              <a:rPr lang="en-US" sz="1000" dirty="0"/>
              <a:t> </a:t>
            </a:r>
            <a:r>
              <a:rPr lang="en-US" sz="1000" dirty="0" err="1"/>
              <a:t>методу</a:t>
            </a:r>
            <a:r>
              <a:rPr lang="en-US" sz="1000" dirty="0"/>
              <a:t> </a:t>
            </a:r>
            <a:r>
              <a:rPr lang="en-US" sz="1000" dirty="0" err="1"/>
              <a:t>фер</a:t>
            </a:r>
            <a:r>
              <a:rPr lang="en-US" sz="1000" dirty="0"/>
              <a:t> </a:t>
            </a:r>
            <a:r>
              <a:rPr lang="en-US" sz="1000" dirty="0" err="1"/>
              <a:t>вредности</a:t>
            </a:r>
            <a:r>
              <a:rPr lang="en-US" sz="1000" dirty="0"/>
              <a:t> </a:t>
            </a:r>
            <a:r>
              <a:rPr lang="en-US" sz="1000" dirty="0" err="1"/>
              <a:t>применом</a:t>
            </a:r>
            <a:r>
              <a:rPr lang="en-US" sz="1000" dirty="0"/>
              <a:t> „</a:t>
            </a:r>
            <a:r>
              <a:rPr lang="en-US" sz="1000" dirty="0" err="1"/>
              <a:t>пуних</a:t>
            </a:r>
            <a:r>
              <a:rPr lang="en-US" sz="1000" dirty="0"/>
              <a:t>“ МРС</a:t>
            </a:r>
            <a:r>
              <a:rPr lang="en-US" sz="1000" dirty="0" smtClean="0"/>
              <a:t>.</a:t>
            </a:r>
            <a:endParaRPr lang="sr-Cyrl-RS" sz="1000" dirty="0" smtClean="0"/>
          </a:p>
          <a:p>
            <a:endParaRPr lang="en-US" sz="1000" dirty="0"/>
          </a:p>
          <a:p>
            <a:r>
              <a:rPr lang="es-NI" sz="1000" dirty="0"/>
              <a:t> </a:t>
            </a:r>
            <a:r>
              <a:rPr lang="sr-Cyrl-RS" sz="1000" dirty="0" smtClean="0"/>
              <a:t>Дефиниција тржишне вредности према</a:t>
            </a:r>
            <a:r>
              <a:rPr lang="es-NI" sz="1000" dirty="0" smtClean="0"/>
              <a:t> (</a:t>
            </a:r>
            <a:r>
              <a:rPr lang="sr-Cyrl-RS" sz="1000" dirty="0" smtClean="0"/>
              <a:t>НСП</a:t>
            </a:r>
            <a:r>
              <a:rPr lang="es-NI" sz="1000" dirty="0" smtClean="0"/>
              <a:t>1</a:t>
            </a:r>
            <a:r>
              <a:rPr lang="es-NI" sz="1000" dirty="0"/>
              <a:t>) </a:t>
            </a:r>
            <a:endParaRPr lang="sr-Cyrl-RS" sz="1000" dirty="0" smtClean="0"/>
          </a:p>
          <a:p>
            <a:r>
              <a:rPr lang="es-NI" sz="1000" dirty="0" smtClean="0"/>
              <a:t>„</a:t>
            </a:r>
            <a:r>
              <a:rPr lang="sr-Cyrl-RS" sz="1000" dirty="0" smtClean="0"/>
              <a:t>Тржишна вредност је процењени износ за који би непокретности могла да се размени на датум процене вредности између вољног купца и вољног продавца</a:t>
            </a:r>
            <a:r>
              <a:rPr lang="es-NI" sz="1000" dirty="0" smtClean="0"/>
              <a:t>, </a:t>
            </a:r>
            <a:r>
              <a:rPr lang="sr-Cyrl-RS" sz="1000" dirty="0" smtClean="0"/>
              <a:t>у трансакцији између независних и неповезаних страна уз адекватан маркетинг, при чему су обе стране поседовале довољно сазнања, поступале разборито и нису биле под принудом</a:t>
            </a:r>
            <a:r>
              <a:rPr lang="es-NI" sz="1000" dirty="0" smtClean="0"/>
              <a:t> “.</a:t>
            </a:r>
            <a:endParaRPr lang="sr-Cyrl-RS" sz="1000" dirty="0" smtClean="0"/>
          </a:p>
          <a:p>
            <a:endParaRPr lang="sr-Cyrl-RS" sz="1000" dirty="0" smtClean="0"/>
          </a:p>
          <a:p>
            <a:r>
              <a:rPr lang="es-NI" sz="1000" dirty="0" smtClean="0"/>
              <a:t> </a:t>
            </a:r>
            <a:endParaRPr lang="sr-Cyrl-RS" sz="1000" b="1" dirty="0" smtClean="0"/>
          </a:p>
          <a:p>
            <a:r>
              <a:rPr lang="sr-Cyrl-RS" sz="1000" b="1" dirty="0" smtClean="0"/>
              <a:t>Дакле, за разлику од тржишне вредности која у својој дефиницији експлицитно изоставља могућност укључења синергетске вредности, дефиниције фер вредности ову врсту изостављања не наглашавају</a:t>
            </a:r>
            <a:r>
              <a:rPr lang="en-US" sz="1000" b="1" dirty="0" smtClean="0"/>
              <a:t>.</a:t>
            </a:r>
            <a:endParaRPr lang="en-US" sz="1000" dirty="0" smtClean="0"/>
          </a:p>
          <a:p>
            <a:endParaRPr lang="en-US" sz="1000" dirty="0"/>
          </a:p>
        </p:txBody>
      </p:sp>
    </p:spTree>
    <p:extLst>
      <p:ext uri="{BB962C8B-B14F-4D97-AF65-F5344CB8AC3E}">
        <p14:creationId xmlns:p14="http://schemas.microsoft.com/office/powerpoint/2010/main" val="984346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1400" b="1" dirty="0" smtClean="0"/>
              <a:t>МИШЉЕЊА</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4862870"/>
          </a:xfrm>
          <a:prstGeom prst="rect">
            <a:avLst/>
          </a:prstGeom>
        </p:spPr>
        <p:txBody>
          <a:bodyPr wrap="square">
            <a:spAutoFit/>
          </a:bodyPr>
          <a:lstStyle/>
          <a:p>
            <a:r>
              <a:rPr lang="en-US" sz="1000" b="1" dirty="0"/>
              <a:t>МИШЉЕЊ</a:t>
            </a:r>
            <a:r>
              <a:rPr lang="sr-Latn-RS" sz="1000" b="1" dirty="0"/>
              <a:t>А</a:t>
            </a:r>
            <a:r>
              <a:rPr lang="en-US" sz="1000" b="1" dirty="0"/>
              <a:t> МИНИСТАРСТВА ФИНАНСИЈА</a:t>
            </a:r>
            <a:endParaRPr lang="en-US" sz="1000" dirty="0"/>
          </a:p>
          <a:p>
            <a:r>
              <a:rPr lang="sr-Latn-RS" sz="1000" dirty="0" smtClean="0"/>
              <a:t>Извод </a:t>
            </a:r>
            <a:r>
              <a:rPr lang="sr-Latn-RS" sz="1000" dirty="0"/>
              <a:t>из </a:t>
            </a:r>
            <a:r>
              <a:rPr lang="en-US" sz="1000" b="1" dirty="0" err="1"/>
              <a:t>Мишљењ</a:t>
            </a:r>
            <a:r>
              <a:rPr lang="sr-Latn-RS" sz="1000" b="1" dirty="0"/>
              <a:t>а</a:t>
            </a:r>
            <a:r>
              <a:rPr lang="en-US" sz="1000" b="1" dirty="0"/>
              <a:t> </a:t>
            </a:r>
            <a:r>
              <a:rPr lang="en-US" sz="1000" b="1" dirty="0" err="1"/>
              <a:t>Министарства</a:t>
            </a:r>
            <a:r>
              <a:rPr lang="en-US" sz="1000" b="1" dirty="0"/>
              <a:t> </a:t>
            </a:r>
            <a:r>
              <a:rPr lang="en-US" sz="1000" b="1" dirty="0" err="1"/>
              <a:t>финансија</a:t>
            </a:r>
            <a:r>
              <a:rPr lang="en-US" sz="1000" dirty="0"/>
              <a:t> </a:t>
            </a:r>
            <a:r>
              <a:rPr lang="en-US" sz="1000" b="1" dirty="0" err="1"/>
              <a:t>бр</a:t>
            </a:r>
            <a:r>
              <a:rPr lang="en-US" sz="1000" b="1" dirty="0"/>
              <a:t>. 430-03-00353/2009-04 </a:t>
            </a:r>
            <a:r>
              <a:rPr lang="en-US" sz="1000" b="1" dirty="0" err="1"/>
              <a:t>од</a:t>
            </a:r>
            <a:r>
              <a:rPr lang="en-US" sz="1000" b="1" dirty="0"/>
              <a:t> 12.1.2010. </a:t>
            </a:r>
            <a:r>
              <a:rPr lang="en-US" sz="1000" b="1" dirty="0" err="1"/>
              <a:t>године</a:t>
            </a:r>
            <a:r>
              <a:rPr lang="sr-Latn-RS" sz="1000" dirty="0"/>
              <a:t> „У</a:t>
            </a:r>
            <a:r>
              <a:rPr lang="en-US" sz="1000" dirty="0"/>
              <a:t> </a:t>
            </a:r>
            <a:r>
              <a:rPr lang="en-US" sz="1000" dirty="0" err="1"/>
              <a:t>случају</a:t>
            </a:r>
            <a:r>
              <a:rPr lang="en-US" sz="1000" dirty="0"/>
              <a:t> </a:t>
            </a:r>
            <a:r>
              <a:rPr lang="en-US" sz="1000" dirty="0" err="1"/>
              <a:t>када</a:t>
            </a:r>
            <a:r>
              <a:rPr lang="en-US" sz="1000" dirty="0"/>
              <a:t> </a:t>
            </a:r>
            <a:r>
              <a:rPr lang="en-US" sz="1000" dirty="0" err="1"/>
              <a:t>се</a:t>
            </a:r>
            <a:r>
              <a:rPr lang="en-US" sz="1000" dirty="0"/>
              <a:t> </a:t>
            </a:r>
            <a:r>
              <a:rPr lang="en-US" sz="1000" dirty="0" err="1"/>
              <a:t>над</a:t>
            </a:r>
            <a:r>
              <a:rPr lang="en-US" sz="1000" dirty="0"/>
              <a:t> </a:t>
            </a:r>
            <a:r>
              <a:rPr lang="en-US" sz="1000" dirty="0" err="1"/>
              <a:t>привредним</a:t>
            </a:r>
            <a:r>
              <a:rPr lang="en-US" sz="1000" dirty="0"/>
              <a:t> </a:t>
            </a:r>
            <a:r>
              <a:rPr lang="en-US" sz="1000" dirty="0" err="1"/>
              <a:t>друштвом</a:t>
            </a:r>
            <a:r>
              <a:rPr lang="en-US" sz="1000" dirty="0"/>
              <a:t> </a:t>
            </a:r>
            <a:r>
              <a:rPr lang="en-US" sz="1000" dirty="0" err="1"/>
              <a:t>спроводи</a:t>
            </a:r>
            <a:r>
              <a:rPr lang="en-US" sz="1000" dirty="0"/>
              <a:t> </a:t>
            </a:r>
            <a:r>
              <a:rPr lang="en-US" sz="1000" dirty="0" err="1"/>
              <a:t>стечај</a:t>
            </a:r>
            <a:r>
              <a:rPr lang="en-US" sz="1000" dirty="0"/>
              <a:t> </a:t>
            </a:r>
            <a:r>
              <a:rPr lang="en-US" sz="1000" dirty="0" err="1"/>
              <a:t>банкротством</a:t>
            </a:r>
            <a:r>
              <a:rPr lang="en-US" sz="1000" dirty="0"/>
              <a:t>, </a:t>
            </a:r>
            <a:r>
              <a:rPr lang="en-US" sz="1000" u="sng" dirty="0" err="1"/>
              <a:t>порез</a:t>
            </a:r>
            <a:r>
              <a:rPr lang="en-US" sz="1000" u="sng" dirty="0"/>
              <a:t> </a:t>
            </a:r>
            <a:r>
              <a:rPr lang="en-US" sz="1000" u="sng" dirty="0" err="1"/>
              <a:t>на</a:t>
            </a:r>
            <a:r>
              <a:rPr lang="en-US" sz="1000" u="sng" dirty="0"/>
              <a:t> </a:t>
            </a:r>
            <a:r>
              <a:rPr lang="en-US" sz="1000" u="sng" dirty="0" err="1"/>
              <a:t>имовину</a:t>
            </a:r>
            <a:r>
              <a:rPr lang="en-US" sz="1000" u="sng" dirty="0"/>
              <a:t> </a:t>
            </a:r>
            <a:r>
              <a:rPr lang="en-US" sz="1000" u="sng" dirty="0" err="1"/>
              <a:t>се</a:t>
            </a:r>
            <a:r>
              <a:rPr lang="en-US" sz="1000" u="sng" dirty="0"/>
              <a:t> </a:t>
            </a:r>
            <a:r>
              <a:rPr lang="en-US" sz="1000" u="sng" dirty="0" err="1"/>
              <a:t>плаћа</a:t>
            </a:r>
            <a:r>
              <a:rPr lang="en-US" sz="1000" u="sng" dirty="0"/>
              <a:t> </a:t>
            </a:r>
            <a:r>
              <a:rPr lang="en-US" sz="1000" u="sng" dirty="0" err="1"/>
              <a:t>на</a:t>
            </a:r>
            <a:r>
              <a:rPr lang="en-US" sz="1000" u="sng" dirty="0"/>
              <a:t> </a:t>
            </a:r>
            <a:r>
              <a:rPr lang="en-US" sz="1000" u="sng" dirty="0" err="1"/>
              <a:t>непокретности</a:t>
            </a:r>
            <a:r>
              <a:rPr lang="en-US" sz="1000" dirty="0"/>
              <a:t> </a:t>
            </a:r>
            <a:r>
              <a:rPr lang="en-US" sz="1000" dirty="0" err="1"/>
              <a:t>које</a:t>
            </a:r>
            <a:r>
              <a:rPr lang="en-US" sz="1000" dirty="0"/>
              <a:t> </a:t>
            </a:r>
            <a:r>
              <a:rPr lang="en-US" sz="1000" dirty="0" err="1"/>
              <a:t>су</a:t>
            </a:r>
            <a:r>
              <a:rPr lang="en-US" sz="1000" dirty="0"/>
              <a:t> </a:t>
            </a:r>
            <a:r>
              <a:rPr lang="en-US" sz="1000" dirty="0" err="1"/>
              <a:t>стална</a:t>
            </a:r>
            <a:r>
              <a:rPr lang="en-US" sz="1000" dirty="0"/>
              <a:t> </a:t>
            </a:r>
            <a:r>
              <a:rPr lang="en-US" sz="1000" dirty="0" err="1"/>
              <a:t>средства</a:t>
            </a:r>
            <a:r>
              <a:rPr lang="en-US" sz="1000" dirty="0"/>
              <a:t> (</a:t>
            </a:r>
            <a:r>
              <a:rPr lang="en-US" sz="1000" dirty="0" err="1"/>
              <a:t>па</a:t>
            </a:r>
            <a:r>
              <a:rPr lang="en-US" sz="1000" dirty="0"/>
              <a:t> и </a:t>
            </a:r>
            <a:r>
              <a:rPr lang="en-US" sz="1000" dirty="0" err="1"/>
              <a:t>када</a:t>
            </a:r>
            <a:r>
              <a:rPr lang="en-US" sz="1000" dirty="0"/>
              <a:t> </a:t>
            </a:r>
            <a:r>
              <a:rPr lang="en-US" sz="1000" dirty="0" err="1"/>
              <a:t>их</a:t>
            </a:r>
            <a:r>
              <a:rPr lang="en-US" sz="1000" dirty="0"/>
              <a:t> </a:t>
            </a:r>
            <a:r>
              <a:rPr lang="en-US" sz="1000" dirty="0" err="1"/>
              <a:t>је</a:t>
            </a:r>
            <a:r>
              <a:rPr lang="en-US" sz="1000" dirty="0"/>
              <a:t> </a:t>
            </a:r>
            <a:r>
              <a:rPr lang="en-US" sz="1000" dirty="0" err="1"/>
              <a:t>обвезник</a:t>
            </a:r>
            <a:r>
              <a:rPr lang="en-US" sz="1000" dirty="0"/>
              <a:t> </a:t>
            </a:r>
            <a:r>
              <a:rPr lang="en-US" sz="1000" dirty="0" err="1"/>
              <a:t>користио</a:t>
            </a:r>
            <a:r>
              <a:rPr lang="en-US" sz="1000" dirty="0"/>
              <a:t> </a:t>
            </a:r>
            <a:r>
              <a:rPr lang="en-US" sz="1000" dirty="0" err="1"/>
              <a:t>за</a:t>
            </a:r>
            <a:r>
              <a:rPr lang="en-US" sz="1000" dirty="0"/>
              <a:t> </a:t>
            </a:r>
            <a:r>
              <a:rPr lang="en-US" sz="1000" dirty="0" err="1"/>
              <a:t>обављање</a:t>
            </a:r>
            <a:r>
              <a:rPr lang="en-US" sz="1000" dirty="0"/>
              <a:t> </a:t>
            </a:r>
            <a:r>
              <a:rPr lang="en-US" sz="1000" dirty="0" err="1"/>
              <a:t>делатности</a:t>
            </a:r>
            <a:r>
              <a:rPr lang="en-US" sz="1000" dirty="0"/>
              <a:t> </a:t>
            </a:r>
            <a:r>
              <a:rPr lang="en-US" sz="1000" dirty="0" err="1"/>
              <a:t>након</a:t>
            </a:r>
            <a:r>
              <a:rPr lang="en-US" sz="1000" dirty="0"/>
              <a:t> </a:t>
            </a:r>
            <a:r>
              <a:rPr lang="en-US" sz="1000" dirty="0" err="1"/>
              <a:t>чега</a:t>
            </a:r>
            <a:r>
              <a:rPr lang="en-US" sz="1000" dirty="0"/>
              <a:t> </a:t>
            </a:r>
            <a:r>
              <a:rPr lang="en-US" sz="1000" dirty="0" err="1"/>
              <a:t>их</a:t>
            </a:r>
            <a:r>
              <a:rPr lang="en-US" sz="1000" dirty="0"/>
              <a:t> </a:t>
            </a:r>
            <a:r>
              <a:rPr lang="en-US" sz="1000" dirty="0" err="1"/>
              <a:t>је</a:t>
            </a:r>
            <a:r>
              <a:rPr lang="en-US" sz="1000" dirty="0"/>
              <a:t>, у </a:t>
            </a:r>
            <a:r>
              <a:rPr lang="en-US" sz="1000" dirty="0" err="1"/>
              <a:t>складу</a:t>
            </a:r>
            <a:r>
              <a:rPr lang="en-US" sz="1000" dirty="0"/>
              <a:t> </a:t>
            </a:r>
            <a:r>
              <a:rPr lang="en-US" sz="1000" dirty="0" err="1"/>
              <a:t>са</a:t>
            </a:r>
            <a:r>
              <a:rPr lang="en-US" sz="1000" dirty="0"/>
              <a:t> МСФИ 5, </a:t>
            </a:r>
            <a:r>
              <a:rPr lang="en-US" sz="1000" dirty="0" err="1"/>
              <a:t>после</a:t>
            </a:r>
            <a:r>
              <a:rPr lang="en-US" sz="1000" dirty="0"/>
              <a:t> </a:t>
            </a:r>
            <a:r>
              <a:rPr lang="en-US" sz="1000" dirty="0" err="1"/>
              <a:t>доношења</a:t>
            </a:r>
            <a:r>
              <a:rPr lang="en-US" sz="1000" dirty="0"/>
              <a:t> </a:t>
            </a:r>
            <a:r>
              <a:rPr lang="en-US" sz="1000" dirty="0" err="1"/>
              <a:t>одлуке</a:t>
            </a:r>
            <a:r>
              <a:rPr lang="en-US" sz="1000" dirty="0"/>
              <a:t> о </a:t>
            </a:r>
            <a:r>
              <a:rPr lang="en-US" sz="1000" dirty="0" err="1"/>
              <a:t>продаји</a:t>
            </a:r>
            <a:r>
              <a:rPr lang="en-US" sz="1000" dirty="0"/>
              <a:t>, </a:t>
            </a:r>
            <a:r>
              <a:rPr lang="en-US" sz="1000" dirty="0" err="1"/>
              <a:t>пренео</a:t>
            </a:r>
            <a:r>
              <a:rPr lang="en-US" sz="1000" dirty="0"/>
              <a:t> </a:t>
            </a:r>
            <a:r>
              <a:rPr lang="en-US" sz="1000" dirty="0" err="1"/>
              <a:t>на</a:t>
            </a:r>
            <a:r>
              <a:rPr lang="en-US" sz="1000" dirty="0"/>
              <a:t> </a:t>
            </a:r>
            <a:r>
              <a:rPr lang="en-US" sz="1000" dirty="0" err="1"/>
              <a:t>рачуне</a:t>
            </a:r>
            <a:r>
              <a:rPr lang="en-US" sz="1000" dirty="0"/>
              <a:t> </a:t>
            </a:r>
            <a:r>
              <a:rPr lang="en-US" sz="1000" dirty="0" err="1"/>
              <a:t>групе</a:t>
            </a:r>
            <a:r>
              <a:rPr lang="en-US" sz="1000" dirty="0"/>
              <a:t> 14 - </a:t>
            </a:r>
            <a:r>
              <a:rPr lang="en-US" sz="1000" dirty="0" err="1"/>
              <a:t>Стална</a:t>
            </a:r>
            <a:r>
              <a:rPr lang="en-US" sz="1000" dirty="0"/>
              <a:t> </a:t>
            </a:r>
            <a:r>
              <a:rPr lang="en-US" sz="1000" dirty="0" err="1"/>
              <a:t>имовина</a:t>
            </a:r>
            <a:r>
              <a:rPr lang="en-US" sz="1000" dirty="0"/>
              <a:t> </a:t>
            </a:r>
            <a:r>
              <a:rPr lang="en-US" sz="1000" dirty="0" err="1"/>
              <a:t>намењена</a:t>
            </a:r>
            <a:r>
              <a:rPr lang="en-US" sz="1000" dirty="0"/>
              <a:t> </a:t>
            </a:r>
            <a:r>
              <a:rPr lang="en-US" sz="1000" dirty="0" err="1"/>
              <a:t>продаји</a:t>
            </a:r>
            <a:r>
              <a:rPr lang="en-US" sz="1000" dirty="0"/>
              <a:t>), </a:t>
            </a:r>
            <a:r>
              <a:rPr lang="en-US" sz="1000" dirty="0" err="1"/>
              <a:t>све</a:t>
            </a:r>
            <a:r>
              <a:rPr lang="en-US" sz="1000" dirty="0"/>
              <a:t> </a:t>
            </a:r>
            <a:r>
              <a:rPr lang="en-US" sz="1000" dirty="0" err="1"/>
              <a:t>до</a:t>
            </a:r>
            <a:r>
              <a:rPr lang="en-US" sz="1000" dirty="0"/>
              <a:t> </a:t>
            </a:r>
            <a:r>
              <a:rPr lang="en-US" sz="1000" dirty="0" err="1"/>
              <a:t>престанка</a:t>
            </a:r>
            <a:r>
              <a:rPr lang="en-US" sz="1000" dirty="0"/>
              <a:t> </a:t>
            </a:r>
            <a:r>
              <a:rPr lang="en-US" sz="1000" dirty="0" err="1"/>
              <a:t>пореске</a:t>
            </a:r>
            <a:r>
              <a:rPr lang="en-US" sz="1000" dirty="0"/>
              <a:t> </a:t>
            </a:r>
            <a:r>
              <a:rPr lang="en-US" sz="1000" dirty="0" err="1"/>
              <a:t>обавезе</a:t>
            </a:r>
            <a:r>
              <a:rPr lang="en-US" sz="1000" dirty="0"/>
              <a:t> </a:t>
            </a:r>
            <a:r>
              <a:rPr lang="en-US" sz="1000" dirty="0" err="1"/>
              <a:t>нпр</a:t>
            </a:r>
            <a:r>
              <a:rPr lang="en-US" sz="1000" dirty="0"/>
              <a:t>. </a:t>
            </a:r>
            <a:r>
              <a:rPr lang="en-US" sz="1000" dirty="0" err="1"/>
              <a:t>због</a:t>
            </a:r>
            <a:r>
              <a:rPr lang="en-US" sz="1000" dirty="0"/>
              <a:t> </a:t>
            </a:r>
            <a:r>
              <a:rPr lang="en-US" sz="1000" dirty="0" err="1"/>
              <a:t>њиховог</a:t>
            </a:r>
            <a:r>
              <a:rPr lang="en-US" sz="1000" dirty="0"/>
              <a:t> </a:t>
            </a:r>
            <a:r>
              <a:rPr lang="en-US" sz="1000" dirty="0" err="1"/>
              <a:t>отуђења</a:t>
            </a:r>
            <a:r>
              <a:rPr lang="en-US" sz="1000" dirty="0"/>
              <a:t>.</a:t>
            </a:r>
          </a:p>
          <a:p>
            <a:r>
              <a:rPr lang="en-US" sz="1000" dirty="0" err="1"/>
              <a:t>На</a:t>
            </a:r>
            <a:r>
              <a:rPr lang="en-US" sz="1000" dirty="0"/>
              <a:t> </a:t>
            </a:r>
            <a:r>
              <a:rPr lang="en-US" sz="1000" dirty="0" err="1"/>
              <a:t>имовину</a:t>
            </a:r>
            <a:r>
              <a:rPr lang="en-US" sz="1000" dirty="0"/>
              <a:t> </a:t>
            </a:r>
            <a:r>
              <a:rPr lang="en-US" sz="1000" dirty="0" err="1"/>
              <a:t>за</a:t>
            </a:r>
            <a:r>
              <a:rPr lang="en-US" sz="1000" dirty="0"/>
              <a:t> </a:t>
            </a:r>
            <a:r>
              <a:rPr lang="en-US" sz="1000" dirty="0" err="1"/>
              <a:t>коју</a:t>
            </a:r>
            <a:r>
              <a:rPr lang="en-US" sz="1000" dirty="0"/>
              <a:t> </a:t>
            </a:r>
            <a:r>
              <a:rPr lang="en-US" sz="1000" dirty="0" err="1"/>
              <a:t>обвезнику</a:t>
            </a:r>
            <a:r>
              <a:rPr lang="en-US" sz="1000" dirty="0"/>
              <a:t> </a:t>
            </a:r>
            <a:r>
              <a:rPr lang="en-US" sz="1000" dirty="0" err="1"/>
              <a:t>престане</a:t>
            </a:r>
            <a:r>
              <a:rPr lang="en-US" sz="1000" dirty="0"/>
              <a:t> </a:t>
            </a:r>
            <a:r>
              <a:rPr lang="en-US" sz="1000" dirty="0" err="1"/>
              <a:t>пореска</a:t>
            </a:r>
            <a:r>
              <a:rPr lang="en-US" sz="1000" dirty="0"/>
              <a:t> </a:t>
            </a:r>
            <a:r>
              <a:rPr lang="en-US" sz="1000" dirty="0" err="1"/>
              <a:t>обавеза</a:t>
            </a:r>
            <a:r>
              <a:rPr lang="en-US" sz="1000" dirty="0"/>
              <a:t>, </a:t>
            </a:r>
            <a:r>
              <a:rPr lang="en-US" sz="1000" dirty="0" err="1"/>
              <a:t>сагласно</a:t>
            </a:r>
            <a:r>
              <a:rPr lang="en-US" sz="1000" dirty="0"/>
              <a:t> </a:t>
            </a:r>
            <a:r>
              <a:rPr lang="en-US" sz="1000" dirty="0" err="1"/>
              <a:t>одредби</a:t>
            </a:r>
            <a:r>
              <a:rPr lang="en-US" sz="1000" dirty="0"/>
              <a:t> </a:t>
            </a:r>
            <a:r>
              <a:rPr lang="en-US" sz="1000" dirty="0" err="1"/>
              <a:t>члана</a:t>
            </a:r>
            <a:r>
              <a:rPr lang="en-US" sz="1000" dirty="0"/>
              <a:t> 34. </a:t>
            </a:r>
            <a:r>
              <a:rPr lang="en-US" sz="1000" dirty="0" err="1"/>
              <a:t>став</a:t>
            </a:r>
            <a:r>
              <a:rPr lang="en-US" sz="1000" dirty="0"/>
              <a:t> 3. </a:t>
            </a:r>
            <a:r>
              <a:rPr lang="en-US" sz="1000" dirty="0" err="1"/>
              <a:t>Закона</a:t>
            </a:r>
            <a:r>
              <a:rPr lang="en-US" sz="1000" dirty="0"/>
              <a:t>, </a:t>
            </a:r>
            <a:r>
              <a:rPr lang="en-US" sz="1000" dirty="0" err="1"/>
              <a:t>обвезник</a:t>
            </a:r>
            <a:r>
              <a:rPr lang="en-US" sz="1000" dirty="0"/>
              <a:t> </a:t>
            </a:r>
            <a:r>
              <a:rPr lang="en-US" sz="1000" dirty="0" err="1"/>
              <a:t>подноси</a:t>
            </a:r>
            <a:r>
              <a:rPr lang="en-US" sz="1000" dirty="0"/>
              <a:t> </a:t>
            </a:r>
            <a:r>
              <a:rPr lang="en-US" sz="1000" dirty="0" err="1"/>
              <a:t>пореску</a:t>
            </a:r>
            <a:r>
              <a:rPr lang="en-US" sz="1000" dirty="0"/>
              <a:t> </a:t>
            </a:r>
            <a:r>
              <a:rPr lang="en-US" sz="1000" dirty="0" err="1"/>
              <a:t>пријаву</a:t>
            </a:r>
            <a:r>
              <a:rPr lang="en-US" sz="1000" dirty="0"/>
              <a:t> у </a:t>
            </a:r>
            <a:r>
              <a:rPr lang="en-US" sz="1000" dirty="0" err="1"/>
              <a:t>року</a:t>
            </a:r>
            <a:r>
              <a:rPr lang="en-US" sz="1000" dirty="0"/>
              <a:t> </a:t>
            </a:r>
            <a:r>
              <a:rPr lang="en-US" sz="1000" dirty="0" err="1"/>
              <a:t>од</a:t>
            </a:r>
            <a:r>
              <a:rPr lang="en-US" sz="1000" dirty="0"/>
              <a:t> </a:t>
            </a:r>
            <a:r>
              <a:rPr lang="sr-Cyrl-RS" sz="1000" dirty="0"/>
              <a:t>30</a:t>
            </a:r>
            <a:r>
              <a:rPr lang="en-US" sz="1000" dirty="0"/>
              <a:t> </a:t>
            </a:r>
            <a:r>
              <a:rPr lang="en-US" sz="1000" dirty="0" err="1"/>
              <a:t>дана</a:t>
            </a:r>
            <a:r>
              <a:rPr lang="en-US" sz="1000" dirty="0"/>
              <a:t> </a:t>
            </a:r>
            <a:r>
              <a:rPr lang="en-US" sz="1000" dirty="0" err="1"/>
              <a:t>од</a:t>
            </a:r>
            <a:r>
              <a:rPr lang="en-US" sz="1000" dirty="0"/>
              <a:t> </a:t>
            </a:r>
            <a:r>
              <a:rPr lang="en-US" sz="1000" dirty="0" err="1"/>
              <a:t>дана</a:t>
            </a:r>
            <a:r>
              <a:rPr lang="en-US" sz="1000" dirty="0"/>
              <a:t> </a:t>
            </a:r>
            <a:r>
              <a:rPr lang="en-US" sz="1000" dirty="0" err="1"/>
              <a:t>настанка</a:t>
            </a:r>
            <a:r>
              <a:rPr lang="en-US" sz="1000" dirty="0"/>
              <a:t> </a:t>
            </a:r>
            <a:r>
              <a:rPr lang="en-US" sz="1000" dirty="0" err="1"/>
              <a:t>такве</a:t>
            </a:r>
            <a:r>
              <a:rPr lang="en-US" sz="1000" dirty="0"/>
              <a:t> </a:t>
            </a:r>
            <a:r>
              <a:rPr lang="en-US" sz="1000" dirty="0" err="1"/>
              <a:t>промене</a:t>
            </a:r>
            <a:r>
              <a:rPr lang="sr-Latn-RS" sz="1000" dirty="0"/>
              <a:t> путем „Јединственог информационог система Локалне пореске администрације“</a:t>
            </a:r>
            <a:r>
              <a:rPr lang="en-US" sz="1000" dirty="0"/>
              <a:t>.</a:t>
            </a:r>
          </a:p>
          <a:p>
            <a:r>
              <a:rPr lang="en-US" sz="1000" dirty="0" err="1"/>
              <a:t>Чињенично</a:t>
            </a:r>
            <a:r>
              <a:rPr lang="en-US" sz="1000" dirty="0"/>
              <a:t> </a:t>
            </a:r>
            <a:r>
              <a:rPr lang="en-US" sz="1000" dirty="0" err="1"/>
              <a:t>стање</a:t>
            </a:r>
            <a:r>
              <a:rPr lang="en-US" sz="1000" dirty="0"/>
              <a:t> </a:t>
            </a:r>
            <a:r>
              <a:rPr lang="en-US" sz="1000" dirty="0" err="1"/>
              <a:t>од</a:t>
            </a:r>
            <a:r>
              <a:rPr lang="en-US" sz="1000" dirty="0"/>
              <a:t> </a:t>
            </a:r>
            <a:r>
              <a:rPr lang="en-US" sz="1000" dirty="0" err="1"/>
              <a:t>утицаја</a:t>
            </a:r>
            <a:r>
              <a:rPr lang="en-US" sz="1000" dirty="0"/>
              <a:t> </a:t>
            </a:r>
            <a:r>
              <a:rPr lang="en-US" sz="1000" dirty="0" err="1"/>
              <a:t>на</a:t>
            </a:r>
            <a:r>
              <a:rPr lang="en-US" sz="1000" dirty="0"/>
              <a:t> </a:t>
            </a:r>
            <a:r>
              <a:rPr lang="en-US" sz="1000" dirty="0" err="1"/>
              <a:t>постојање</a:t>
            </a:r>
            <a:r>
              <a:rPr lang="en-US" sz="1000" dirty="0"/>
              <a:t> </a:t>
            </a:r>
            <a:r>
              <a:rPr lang="en-US" sz="1000" dirty="0" err="1"/>
              <a:t>пореске</a:t>
            </a:r>
            <a:r>
              <a:rPr lang="en-US" sz="1000" dirty="0"/>
              <a:t> </a:t>
            </a:r>
            <a:r>
              <a:rPr lang="en-US" sz="1000" dirty="0" err="1"/>
              <a:t>обавезе</a:t>
            </a:r>
            <a:r>
              <a:rPr lang="en-US" sz="1000" dirty="0"/>
              <a:t>, </a:t>
            </a:r>
            <a:r>
              <a:rPr lang="en-US" sz="1000" dirty="0" err="1"/>
              <a:t>односно</a:t>
            </a:r>
            <a:r>
              <a:rPr lang="en-US" sz="1000" dirty="0"/>
              <a:t> </a:t>
            </a:r>
            <a:r>
              <a:rPr lang="en-US" sz="1000" dirty="0" err="1"/>
              <a:t>права</a:t>
            </a:r>
            <a:r>
              <a:rPr lang="en-US" sz="1000" dirty="0"/>
              <a:t> </a:t>
            </a:r>
            <a:r>
              <a:rPr lang="en-US" sz="1000" dirty="0" err="1"/>
              <a:t>на</a:t>
            </a:r>
            <a:r>
              <a:rPr lang="en-US" sz="1000" dirty="0"/>
              <a:t> </a:t>
            </a:r>
            <a:r>
              <a:rPr lang="en-US" sz="1000" dirty="0" err="1"/>
              <a:t>пореско</a:t>
            </a:r>
            <a:r>
              <a:rPr lang="en-US" sz="1000" dirty="0"/>
              <a:t> </a:t>
            </a:r>
            <a:r>
              <a:rPr lang="en-US" sz="1000" dirty="0" err="1"/>
              <a:t>ослобођење</a:t>
            </a:r>
            <a:r>
              <a:rPr lang="en-US" sz="1000" dirty="0"/>
              <a:t>, у </a:t>
            </a:r>
            <a:r>
              <a:rPr lang="en-US" sz="1000" dirty="0" err="1"/>
              <a:t>сваком</a:t>
            </a:r>
            <a:r>
              <a:rPr lang="en-US" sz="1000" dirty="0"/>
              <a:t> </a:t>
            </a:r>
            <a:r>
              <a:rPr lang="en-US" sz="1000" dirty="0" err="1"/>
              <a:t>конкретном</a:t>
            </a:r>
            <a:r>
              <a:rPr lang="en-US" sz="1000" dirty="0"/>
              <a:t> </a:t>
            </a:r>
            <a:r>
              <a:rPr lang="en-US" sz="1000" dirty="0" err="1"/>
              <a:t>случају</a:t>
            </a:r>
            <a:r>
              <a:rPr lang="en-US" sz="1000" dirty="0"/>
              <a:t>, </a:t>
            </a:r>
            <a:r>
              <a:rPr lang="en-US" sz="1000" dirty="0" err="1"/>
              <a:t>на</a:t>
            </a:r>
            <a:r>
              <a:rPr lang="en-US" sz="1000" dirty="0"/>
              <a:t> </a:t>
            </a:r>
            <a:r>
              <a:rPr lang="en-US" sz="1000" dirty="0" err="1"/>
              <a:t>основу</a:t>
            </a:r>
            <a:r>
              <a:rPr lang="en-US" sz="1000" dirty="0"/>
              <a:t> </a:t>
            </a:r>
            <a:r>
              <a:rPr lang="en-US" sz="1000" dirty="0" err="1"/>
              <a:t>пружених</a:t>
            </a:r>
            <a:r>
              <a:rPr lang="en-US" sz="1000" dirty="0"/>
              <a:t> </a:t>
            </a:r>
            <a:r>
              <a:rPr lang="en-US" sz="1000" dirty="0" err="1"/>
              <a:t>доказа</a:t>
            </a:r>
            <a:r>
              <a:rPr lang="en-US" sz="1000" dirty="0"/>
              <a:t>, </a:t>
            </a:r>
            <a:r>
              <a:rPr lang="en-US" sz="1000" dirty="0" err="1"/>
              <a:t>утврђује</a:t>
            </a:r>
            <a:r>
              <a:rPr lang="en-US" sz="1000" dirty="0"/>
              <a:t> </a:t>
            </a:r>
            <a:r>
              <a:rPr lang="en-US" sz="1000" dirty="0" err="1"/>
              <a:t>орган</a:t>
            </a:r>
            <a:r>
              <a:rPr lang="en-US" sz="1000" dirty="0"/>
              <a:t> </a:t>
            </a:r>
            <a:r>
              <a:rPr lang="en-US" sz="1000" dirty="0" err="1"/>
              <a:t>јединице</a:t>
            </a:r>
            <a:r>
              <a:rPr lang="en-US" sz="1000" dirty="0"/>
              <a:t> </a:t>
            </a:r>
            <a:r>
              <a:rPr lang="en-US" sz="1000" dirty="0" err="1"/>
              <a:t>локалне</a:t>
            </a:r>
            <a:r>
              <a:rPr lang="en-US" sz="1000" dirty="0"/>
              <a:t> </a:t>
            </a:r>
            <a:r>
              <a:rPr lang="en-US" sz="1000" dirty="0" err="1"/>
              <a:t>самоуправе</a:t>
            </a:r>
            <a:r>
              <a:rPr lang="en-US" sz="1000" dirty="0"/>
              <a:t> </a:t>
            </a:r>
            <a:r>
              <a:rPr lang="en-US" sz="1000" dirty="0" err="1"/>
              <a:t>надлежан</a:t>
            </a:r>
            <a:r>
              <a:rPr lang="en-US" sz="1000" dirty="0"/>
              <a:t> </a:t>
            </a:r>
            <a:r>
              <a:rPr lang="en-US" sz="1000" dirty="0" err="1"/>
              <a:t>за</a:t>
            </a:r>
            <a:r>
              <a:rPr lang="en-US" sz="1000" dirty="0"/>
              <a:t> </a:t>
            </a:r>
            <a:r>
              <a:rPr lang="en-US" sz="1000" dirty="0" err="1"/>
              <a:t>утврђивање</a:t>
            </a:r>
            <a:r>
              <a:rPr lang="en-US" sz="1000" dirty="0"/>
              <a:t>, </a:t>
            </a:r>
            <a:r>
              <a:rPr lang="en-US" sz="1000" dirty="0" err="1"/>
              <a:t>наплату</a:t>
            </a:r>
            <a:r>
              <a:rPr lang="en-US" sz="1000" dirty="0"/>
              <a:t> и </a:t>
            </a:r>
            <a:r>
              <a:rPr lang="en-US" sz="1000" dirty="0" err="1"/>
              <a:t>контролу</a:t>
            </a:r>
            <a:r>
              <a:rPr lang="en-US" sz="1000" dirty="0"/>
              <a:t> </a:t>
            </a:r>
            <a:r>
              <a:rPr lang="en-US" sz="1000" dirty="0" err="1"/>
              <a:t>пореза</a:t>
            </a:r>
            <a:r>
              <a:rPr lang="en-US" sz="1000" dirty="0"/>
              <a:t> </a:t>
            </a:r>
            <a:r>
              <a:rPr lang="en-US" sz="1000" dirty="0" err="1"/>
              <a:t>на</a:t>
            </a:r>
            <a:r>
              <a:rPr lang="en-US" sz="1000" dirty="0"/>
              <a:t> </a:t>
            </a:r>
            <a:r>
              <a:rPr lang="en-US" sz="1000" dirty="0" err="1"/>
              <a:t>имовину</a:t>
            </a:r>
            <a:r>
              <a:rPr lang="en-US" sz="1000" dirty="0"/>
              <a:t>."</a:t>
            </a:r>
          </a:p>
          <a:p>
            <a:endParaRPr lang="sr-Cyrl-RS" sz="1000" b="1" dirty="0" smtClean="0"/>
          </a:p>
          <a:p>
            <a:r>
              <a:rPr lang="sr-Cyrl-RS" sz="1000" b="1" dirty="0" smtClean="0"/>
              <a:t>На </a:t>
            </a:r>
            <a:r>
              <a:rPr lang="sr-Cyrl-RS" sz="1000" b="1" dirty="0"/>
              <a:t>основу </a:t>
            </a:r>
            <a:r>
              <a:rPr lang="en-US" sz="1000" b="1" dirty="0" err="1"/>
              <a:t>Мишљењ</a:t>
            </a:r>
            <a:r>
              <a:rPr lang="sr-Cyrl-RS" sz="1000" b="1" dirty="0"/>
              <a:t>а</a:t>
            </a:r>
            <a:r>
              <a:rPr lang="en-US" sz="1000" b="1" dirty="0"/>
              <a:t> </a:t>
            </a:r>
            <a:r>
              <a:rPr lang="en-US" sz="1000" b="1" dirty="0" err="1"/>
              <a:t>Министарства</a:t>
            </a:r>
            <a:r>
              <a:rPr lang="en-US" sz="1000" b="1" dirty="0"/>
              <a:t> </a:t>
            </a:r>
            <a:r>
              <a:rPr lang="en-US" sz="1000" b="1" dirty="0" err="1"/>
              <a:t>финансија</a:t>
            </a:r>
            <a:r>
              <a:rPr lang="en-US" sz="1000" b="1" dirty="0"/>
              <a:t>, </a:t>
            </a:r>
            <a:r>
              <a:rPr lang="en-US" sz="1000" b="1" dirty="0" err="1"/>
              <a:t>бр</a:t>
            </a:r>
            <a:r>
              <a:rPr lang="en-US" sz="1000" b="1" dirty="0"/>
              <a:t>. 011-00-01311/2014-04 </a:t>
            </a:r>
            <a:r>
              <a:rPr lang="en-US" sz="1000" b="1" dirty="0" err="1"/>
              <a:t>од</a:t>
            </a:r>
            <a:r>
              <a:rPr lang="en-US" sz="1000" b="1" dirty="0"/>
              <a:t> 21.11.2014. </a:t>
            </a:r>
            <a:r>
              <a:rPr lang="en-US" sz="1000" b="1" dirty="0" err="1"/>
              <a:t>године</a:t>
            </a:r>
            <a:r>
              <a:rPr lang="en-US" sz="1000" dirty="0"/>
              <a:t> "</a:t>
            </a:r>
            <a:r>
              <a:rPr lang="en-US" sz="1000" dirty="0" err="1"/>
              <a:t>Нема</a:t>
            </a:r>
            <a:r>
              <a:rPr lang="en-US" sz="1000" dirty="0"/>
              <a:t> </a:t>
            </a:r>
            <a:r>
              <a:rPr lang="en-US" sz="1000" dirty="0" err="1"/>
              <a:t>основа</a:t>
            </a:r>
            <a:r>
              <a:rPr lang="en-US" sz="1000" dirty="0"/>
              <a:t> </a:t>
            </a:r>
            <a:r>
              <a:rPr lang="en-US" sz="1000" dirty="0" err="1"/>
              <a:t>да</a:t>
            </a:r>
            <a:r>
              <a:rPr lang="en-US" sz="1000" dirty="0"/>
              <a:t> </a:t>
            </a:r>
            <a:r>
              <a:rPr lang="en-US" sz="1000" dirty="0" err="1"/>
              <a:t>се</a:t>
            </a:r>
            <a:r>
              <a:rPr lang="en-US" sz="1000" dirty="0"/>
              <a:t> </a:t>
            </a:r>
            <a:r>
              <a:rPr lang="en-US" sz="1000" dirty="0" err="1"/>
              <a:t>применом</a:t>
            </a:r>
            <a:r>
              <a:rPr lang="en-US" sz="1000" dirty="0"/>
              <a:t> </a:t>
            </a:r>
            <a:r>
              <a:rPr lang="en-US" sz="1000" dirty="0" err="1"/>
              <a:t>члана</a:t>
            </a:r>
            <a:r>
              <a:rPr lang="en-US" sz="1000" dirty="0"/>
              <a:t> 12. </a:t>
            </a:r>
            <a:r>
              <a:rPr lang="en-US" sz="1000" dirty="0" err="1"/>
              <a:t>став</a:t>
            </a:r>
            <a:r>
              <a:rPr lang="en-US" sz="1000" dirty="0"/>
              <a:t> 6. </a:t>
            </a:r>
            <a:r>
              <a:rPr lang="en-US" sz="1000" dirty="0" err="1"/>
              <a:t>Закона</a:t>
            </a:r>
            <a:r>
              <a:rPr lang="en-US" sz="1000" dirty="0"/>
              <a:t> о </a:t>
            </a:r>
            <a:r>
              <a:rPr lang="en-US" sz="1000" dirty="0" err="1"/>
              <a:t>порезима</a:t>
            </a:r>
            <a:r>
              <a:rPr lang="en-US" sz="1000" dirty="0"/>
              <a:t> </a:t>
            </a:r>
            <a:r>
              <a:rPr lang="en-US" sz="1000" dirty="0" err="1"/>
              <a:t>на</a:t>
            </a:r>
            <a:r>
              <a:rPr lang="en-US" sz="1000" dirty="0"/>
              <a:t> </a:t>
            </a:r>
            <a:r>
              <a:rPr lang="en-US" sz="1000" dirty="0" err="1"/>
              <a:t>имовину</a:t>
            </a:r>
            <a:r>
              <a:rPr lang="en-US" sz="1000" dirty="0"/>
              <a:t> </a:t>
            </a:r>
            <a:r>
              <a:rPr lang="en-US" sz="1000" dirty="0" err="1" smtClean="0"/>
              <a:t>оствари</a:t>
            </a:r>
            <a:r>
              <a:rPr lang="en-US" sz="1000" dirty="0" smtClean="0"/>
              <a:t> </a:t>
            </a:r>
            <a:r>
              <a:rPr lang="en-US" sz="1000" dirty="0" err="1"/>
              <a:t>право</a:t>
            </a:r>
            <a:r>
              <a:rPr lang="en-US" sz="1000" dirty="0"/>
              <a:t> </a:t>
            </a:r>
            <a:r>
              <a:rPr lang="en-US" sz="1000" dirty="0" err="1"/>
              <a:t>на</a:t>
            </a:r>
            <a:r>
              <a:rPr lang="en-US" sz="1000" dirty="0"/>
              <a:t> </a:t>
            </a:r>
            <a:r>
              <a:rPr lang="en-US" sz="1000" dirty="0" err="1"/>
              <a:t>ослобођење</a:t>
            </a:r>
            <a:r>
              <a:rPr lang="en-US" sz="1000" dirty="0"/>
              <a:t> </a:t>
            </a:r>
            <a:r>
              <a:rPr lang="en-US" sz="1000" dirty="0" err="1"/>
              <a:t>од</a:t>
            </a:r>
            <a:r>
              <a:rPr lang="en-US" sz="1000" dirty="0"/>
              <a:t> </a:t>
            </a:r>
            <a:r>
              <a:rPr lang="en-US" sz="1000" dirty="0" err="1"/>
              <a:t>пореза</a:t>
            </a:r>
            <a:r>
              <a:rPr lang="en-US" sz="1000" dirty="0"/>
              <a:t> </a:t>
            </a:r>
            <a:r>
              <a:rPr lang="en-US" sz="1000" dirty="0" err="1"/>
              <a:t>на</a:t>
            </a:r>
            <a:r>
              <a:rPr lang="en-US" sz="1000" dirty="0"/>
              <a:t> </a:t>
            </a:r>
            <a:r>
              <a:rPr lang="en-US" sz="1000" dirty="0" err="1"/>
              <a:t>имовину</a:t>
            </a:r>
            <a:r>
              <a:rPr lang="en-US" sz="1000" dirty="0"/>
              <a:t> </a:t>
            </a:r>
            <a:r>
              <a:rPr lang="en-US" sz="1000" dirty="0" err="1"/>
              <a:t>за</a:t>
            </a:r>
            <a:r>
              <a:rPr lang="en-US" sz="1000" dirty="0"/>
              <a:t> 2014. </a:t>
            </a:r>
            <a:r>
              <a:rPr lang="en-US" sz="1000" dirty="0" err="1"/>
              <a:t>годину</a:t>
            </a:r>
            <a:r>
              <a:rPr lang="en-US" sz="1000" dirty="0"/>
              <a:t> - </a:t>
            </a:r>
            <a:r>
              <a:rPr lang="en-US" sz="1000" dirty="0" err="1"/>
              <a:t>за</a:t>
            </a:r>
            <a:r>
              <a:rPr lang="en-US" sz="1000" dirty="0"/>
              <a:t> </a:t>
            </a:r>
            <a:r>
              <a:rPr lang="en-US" sz="1000" dirty="0" err="1"/>
              <a:t>пољопривредно</a:t>
            </a:r>
            <a:r>
              <a:rPr lang="en-US" sz="1000" dirty="0"/>
              <a:t> </a:t>
            </a:r>
            <a:r>
              <a:rPr lang="en-US" sz="1000" dirty="0" err="1"/>
              <a:t>земљиште</a:t>
            </a:r>
            <a:r>
              <a:rPr lang="en-US" sz="1000" dirty="0"/>
              <a:t> </a:t>
            </a:r>
            <a:r>
              <a:rPr lang="en-US" sz="1000" dirty="0" err="1"/>
              <a:t>на</a:t>
            </a:r>
            <a:r>
              <a:rPr lang="en-US" sz="1000" dirty="0"/>
              <a:t> </a:t>
            </a:r>
            <a:r>
              <a:rPr lang="en-US" sz="1000" dirty="0" err="1"/>
              <a:t>коме</a:t>
            </a:r>
            <a:r>
              <a:rPr lang="en-US" sz="1000" dirty="0"/>
              <a:t> </a:t>
            </a:r>
            <a:r>
              <a:rPr lang="en-US" sz="1000" dirty="0" err="1"/>
              <a:t>је</a:t>
            </a:r>
            <a:r>
              <a:rPr lang="en-US" sz="1000" dirty="0"/>
              <a:t> </a:t>
            </a:r>
            <a:r>
              <a:rPr lang="en-US" sz="1000" dirty="0" err="1"/>
              <a:t>обвезник</a:t>
            </a:r>
            <a:r>
              <a:rPr lang="en-US" sz="1000" dirty="0"/>
              <a:t> </a:t>
            </a:r>
            <a:r>
              <a:rPr lang="en-US" sz="1000" dirty="0" err="1"/>
              <a:t>пореза</a:t>
            </a:r>
            <a:r>
              <a:rPr lang="en-US" sz="1000" dirty="0"/>
              <a:t> </a:t>
            </a:r>
            <a:r>
              <a:rPr lang="en-US" sz="1000" dirty="0" err="1"/>
              <a:t>на</a:t>
            </a:r>
            <a:r>
              <a:rPr lang="en-US" sz="1000" dirty="0"/>
              <a:t> </a:t>
            </a:r>
            <a:r>
              <a:rPr lang="en-US" sz="1000" dirty="0" err="1"/>
              <a:t>имовину</a:t>
            </a:r>
            <a:r>
              <a:rPr lang="en-US" sz="1000" dirty="0"/>
              <a:t> </a:t>
            </a:r>
            <a:r>
              <a:rPr lang="en-US" sz="1000" dirty="0" err="1"/>
              <a:t>који</a:t>
            </a:r>
            <a:r>
              <a:rPr lang="en-US" sz="1000" dirty="0"/>
              <a:t> </a:t>
            </a:r>
            <a:r>
              <a:rPr lang="en-US" sz="1000" dirty="0" err="1"/>
              <a:t>води</a:t>
            </a:r>
            <a:r>
              <a:rPr lang="en-US" sz="1000" dirty="0"/>
              <a:t> </a:t>
            </a:r>
            <a:r>
              <a:rPr lang="en-US" sz="1000" dirty="0" err="1"/>
              <a:t>пословне</a:t>
            </a:r>
            <a:r>
              <a:rPr lang="en-US" sz="1000" dirty="0"/>
              <a:t> </a:t>
            </a:r>
            <a:r>
              <a:rPr lang="en-US" sz="1000" dirty="0" err="1"/>
              <a:t>књиге</a:t>
            </a:r>
            <a:r>
              <a:rPr lang="en-US" sz="1000" dirty="0"/>
              <a:t> </a:t>
            </a:r>
            <a:r>
              <a:rPr lang="en-US" sz="1000" dirty="0" err="1"/>
              <a:t>стекао</a:t>
            </a:r>
            <a:r>
              <a:rPr lang="en-US" sz="1000" dirty="0"/>
              <a:t> </a:t>
            </a:r>
            <a:r>
              <a:rPr lang="en-US" sz="1000" dirty="0" err="1"/>
              <a:t>право</a:t>
            </a:r>
            <a:r>
              <a:rPr lang="en-US" sz="1000" dirty="0"/>
              <a:t> </a:t>
            </a:r>
            <a:r>
              <a:rPr lang="en-US" sz="1000" dirty="0" err="1"/>
              <a:t>својине</a:t>
            </a:r>
            <a:r>
              <a:rPr lang="en-US" sz="1000" dirty="0"/>
              <a:t> у 2010-ој </a:t>
            </a:r>
            <a:r>
              <a:rPr lang="en-US" sz="1000" dirty="0" err="1"/>
              <a:t>години</a:t>
            </a:r>
            <a:r>
              <a:rPr lang="en-US" sz="1000" dirty="0"/>
              <a:t>, а </a:t>
            </a:r>
            <a:r>
              <a:rPr lang="en-US" sz="1000" dirty="0" err="1"/>
              <a:t>које</a:t>
            </a:r>
            <a:r>
              <a:rPr lang="en-US" sz="1000" dirty="0"/>
              <a:t> у </a:t>
            </a:r>
            <a:r>
              <a:rPr lang="en-US" sz="1000" dirty="0" err="1"/>
              <a:t>пословним</a:t>
            </a:r>
            <a:r>
              <a:rPr lang="en-US" sz="1000" dirty="0"/>
              <a:t> </a:t>
            </a:r>
            <a:r>
              <a:rPr lang="en-US" sz="1000" dirty="0" err="1"/>
              <a:t>књигама</a:t>
            </a:r>
            <a:r>
              <a:rPr lang="en-US" sz="1000" dirty="0"/>
              <a:t> </a:t>
            </a:r>
            <a:r>
              <a:rPr lang="en-US" sz="1000" dirty="0" err="1"/>
              <a:t>евидентира</a:t>
            </a:r>
            <a:r>
              <a:rPr lang="en-US" sz="1000" dirty="0"/>
              <a:t> </a:t>
            </a:r>
            <a:r>
              <a:rPr lang="en-US" sz="1000" dirty="0" err="1"/>
              <a:t>на</a:t>
            </a:r>
            <a:r>
              <a:rPr lang="en-US" sz="1000" dirty="0"/>
              <a:t> </a:t>
            </a:r>
            <a:r>
              <a:rPr lang="en-US" sz="1000" dirty="0" err="1"/>
              <a:t>рачуну</a:t>
            </a:r>
            <a:r>
              <a:rPr lang="en-US" sz="1000" dirty="0"/>
              <a:t> 140 - </a:t>
            </a:r>
            <a:r>
              <a:rPr lang="en-US" sz="1000" dirty="0" err="1"/>
              <a:t>Нематеријална</a:t>
            </a:r>
            <a:r>
              <a:rPr lang="en-US" sz="1000" dirty="0"/>
              <a:t> </a:t>
            </a:r>
            <a:r>
              <a:rPr lang="en-US" sz="1000" dirty="0" err="1"/>
              <a:t>имовина</a:t>
            </a:r>
            <a:r>
              <a:rPr lang="en-US" sz="1000" dirty="0"/>
              <a:t> </a:t>
            </a:r>
            <a:r>
              <a:rPr lang="en-US" sz="1000" dirty="0" err="1"/>
              <a:t>за</a:t>
            </a:r>
            <a:r>
              <a:rPr lang="en-US" sz="1000" dirty="0"/>
              <a:t> </a:t>
            </a:r>
            <a:r>
              <a:rPr lang="en-US" sz="1000" dirty="0" err="1"/>
              <a:t>даљу</a:t>
            </a:r>
            <a:r>
              <a:rPr lang="en-US" sz="1000" dirty="0"/>
              <a:t> </a:t>
            </a:r>
            <a:r>
              <a:rPr lang="en-US" sz="1000" dirty="0" err="1"/>
              <a:t>продају</a:t>
            </a:r>
            <a:r>
              <a:rPr lang="en-US" sz="1000" dirty="0"/>
              <a:t>, </a:t>
            </a:r>
            <a:r>
              <a:rPr lang="en-US" sz="1000" dirty="0" err="1"/>
              <a:t>односно</a:t>
            </a:r>
            <a:r>
              <a:rPr lang="en-US" sz="1000" dirty="0"/>
              <a:t> </a:t>
            </a:r>
            <a:r>
              <a:rPr lang="en-US" sz="1000" dirty="0" err="1"/>
              <a:t>на</a:t>
            </a:r>
            <a:r>
              <a:rPr lang="en-US" sz="1000" dirty="0"/>
              <a:t> </a:t>
            </a:r>
            <a:r>
              <a:rPr lang="en-US" sz="1000" dirty="0" err="1"/>
              <a:t>рачуну</a:t>
            </a:r>
            <a:r>
              <a:rPr lang="en-US" sz="1000" dirty="0"/>
              <a:t> 141 - </a:t>
            </a:r>
            <a:r>
              <a:rPr lang="en-US" sz="1000" dirty="0" err="1"/>
              <a:t>Земљиште</a:t>
            </a:r>
            <a:r>
              <a:rPr lang="en-US" sz="1000" dirty="0"/>
              <a:t> </a:t>
            </a:r>
            <a:r>
              <a:rPr lang="en-US" sz="1000" dirty="0" err="1"/>
              <a:t>намењено</a:t>
            </a:r>
            <a:r>
              <a:rPr lang="en-US" sz="1000" dirty="0"/>
              <a:t> </a:t>
            </a:r>
            <a:r>
              <a:rPr lang="en-US" sz="1000" dirty="0" err="1"/>
              <a:t>продаји</a:t>
            </a:r>
            <a:r>
              <a:rPr lang="en-US" sz="1000" dirty="0"/>
              <a:t>. </a:t>
            </a:r>
          </a:p>
          <a:p>
            <a:r>
              <a:rPr lang="sr-Latn-RS" sz="1000" dirty="0"/>
              <a:t>Наиме, пореском обвезнику је за предметно земљиште обавеза по основу пореза на имовину настала даном стицања права (у конкретном случају у 2010-ој години), а пореско ослобођење почев за 2014. годину за непокретности обвезника који води пословне књиге које од настанка пореске обавезе у пословним књигама исказује као добро искључиво намењено даљој продаји, може се остварити за годину у којој је пореска обавеза настала и за годину која јој следи. </a:t>
            </a:r>
            <a:endParaRPr lang="en-US" sz="1000" dirty="0"/>
          </a:p>
          <a:p>
            <a:endParaRPr lang="en-US" sz="1000" dirty="0"/>
          </a:p>
          <a:p>
            <a:r>
              <a:rPr lang="sr-Latn-RS" sz="1000" dirty="0"/>
              <a:t>Према одредби члана 10. Закона, обавеза по основу пореза на имовину настаје најранијим од следећих дана: даном стицања права, даном почетка коришћења, даном оспособљавања, даном издавања употребне дозволе, односно даном омогућавања коришћења имовине на други начин.</a:t>
            </a:r>
            <a:endParaRPr lang="en-US" sz="1000" dirty="0"/>
          </a:p>
          <a:p>
            <a:r>
              <a:rPr lang="sr-Latn-RS" sz="1000" dirty="0"/>
              <a:t>Према одредби члана 12. став 6. Закона, која се примењује од 1. јануара 2014. године, порез на имовину на непокретности обвезника који води пословне књиге, коју од настанка пореске обавезе исказује у својим пословним књигама као добро искључиво намењено даљој продаји, не плаћа се за годину у којој је пореска обавеза настала, као ни за годину која следи тој години."</a:t>
            </a:r>
            <a:endParaRPr lang="en-US" sz="1000" dirty="0"/>
          </a:p>
          <a:p>
            <a:r>
              <a:rPr lang="sr-Cyrl-RS" sz="1000" b="1" dirty="0"/>
              <a:t> </a:t>
            </a:r>
            <a:endParaRPr lang="en-US" sz="1000" dirty="0"/>
          </a:p>
          <a:p>
            <a:r>
              <a:rPr lang="sr-Cyrl-RS" sz="1000" b="1" dirty="0"/>
              <a:t>СТАВ УПРАВНОГ СУДА</a:t>
            </a:r>
            <a:endParaRPr lang="en-US" sz="1000" dirty="0"/>
          </a:p>
          <a:p>
            <a:r>
              <a:rPr lang="sr-Cyrl-RS" sz="1000" dirty="0" smtClean="0"/>
              <a:t>По </a:t>
            </a:r>
            <a:r>
              <a:rPr lang="sr-Cyrl-RS" sz="1000" dirty="0"/>
              <a:t>тужбама стечајних управника на решење о утврђивању пореза на имовину, Управни суд је Пресудио  да  основано тужиоци оспоравају законитост решења о утврђивању пореза на имовину правних лица у стечајном поступку, јер према одредбама члана 88. и члана  89. став 3. Закона о стечају после наступања правних последица отварања поступка стечаја вођење управног или пореског поступка ради утврђивања обавеза више није дозвољено (Пресуда Управног суда Одељење у Новом Саду П1-3 У.589/15 од 03.03.2017.године.</a:t>
            </a:r>
            <a:endParaRPr lang="en-US" sz="1000" dirty="0"/>
          </a:p>
          <a:p>
            <a:endParaRPr lang="en-US" sz="1000" dirty="0"/>
          </a:p>
        </p:txBody>
      </p:sp>
    </p:spTree>
    <p:extLst>
      <p:ext uri="{BB962C8B-B14F-4D97-AF65-F5344CB8AC3E}">
        <p14:creationId xmlns:p14="http://schemas.microsoft.com/office/powerpoint/2010/main" val="420304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a:t>ЗАКОН О НАКНАДАМА ЗА КОРИШЋЕЊЕ ЈАВНИХ ДОБАРА</a:t>
            </a:r>
            <a:endParaRPr lang="en-US" sz="1400"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4401205"/>
          </a:xfrm>
          <a:prstGeom prst="rect">
            <a:avLst/>
          </a:prstGeom>
        </p:spPr>
        <p:txBody>
          <a:bodyPr wrap="square">
            <a:spAutoFit/>
          </a:bodyPr>
          <a:lstStyle/>
          <a:p>
            <a:endParaRPr lang="sr-Cyrl-RS" sz="1000" b="1" dirty="0" smtClean="0"/>
          </a:p>
          <a:p>
            <a:r>
              <a:rPr lang="en-US" sz="1000" b="1" dirty="0" smtClean="0"/>
              <a:t>ЗАКОН </a:t>
            </a:r>
            <a:r>
              <a:rPr lang="en-US" sz="1000" b="1" dirty="0"/>
              <a:t>О НАКНАДАМА ЗА КОРИШЋЕЊЕ ЈАВНИХ ДОБАРА</a:t>
            </a:r>
            <a:endParaRPr lang="en-US" sz="1000" dirty="0"/>
          </a:p>
          <a:p>
            <a:r>
              <a:rPr lang="en-US" sz="1000" b="1" dirty="0"/>
              <a:t>("</a:t>
            </a:r>
            <a:r>
              <a:rPr lang="en-US" sz="1000" b="1" dirty="0" err="1"/>
              <a:t>Сл</a:t>
            </a:r>
            <a:r>
              <a:rPr lang="en-US" sz="1000" b="1" dirty="0"/>
              <a:t>. </a:t>
            </a:r>
            <a:r>
              <a:rPr lang="en-US" sz="1000" b="1" dirty="0" err="1"/>
              <a:t>гласник</a:t>
            </a:r>
            <a:r>
              <a:rPr lang="en-US" sz="1000" b="1" dirty="0"/>
              <a:t> РС", </a:t>
            </a:r>
            <a:r>
              <a:rPr lang="en-US" sz="1000" b="1" dirty="0" err="1"/>
              <a:t>бр</a:t>
            </a:r>
            <a:r>
              <a:rPr lang="en-US" sz="1000" b="1" dirty="0"/>
              <a:t>. 95/2018, 49/2019 и 86/2019 - </a:t>
            </a:r>
            <a:r>
              <a:rPr lang="en-US" sz="1000" b="1" dirty="0" err="1"/>
              <a:t>усклађени</a:t>
            </a:r>
            <a:r>
              <a:rPr lang="en-US" sz="1000" b="1" dirty="0"/>
              <a:t> </a:t>
            </a:r>
            <a:r>
              <a:rPr lang="en-US" sz="1000" b="1" dirty="0" err="1"/>
              <a:t>дин</a:t>
            </a:r>
            <a:r>
              <a:rPr lang="en-US" sz="1000" b="1" dirty="0"/>
              <a:t>. </a:t>
            </a:r>
            <a:r>
              <a:rPr lang="en-US" sz="1000" b="1" dirty="0" err="1"/>
              <a:t>изн</a:t>
            </a:r>
            <a:r>
              <a:rPr lang="en-US" sz="1000" b="1" dirty="0"/>
              <a:t>.)</a:t>
            </a:r>
            <a:endParaRPr lang="en-US" sz="1000" dirty="0"/>
          </a:p>
          <a:p>
            <a:endParaRPr lang="sr-Cyrl-RS" sz="1000" dirty="0" smtClean="0"/>
          </a:p>
          <a:p>
            <a:r>
              <a:rPr lang="en-US" sz="1000" dirty="0" smtClean="0"/>
              <a:t>У </a:t>
            </a:r>
            <a:r>
              <a:rPr lang="en-US" sz="1000" dirty="0" err="1"/>
              <a:t>складу</a:t>
            </a:r>
            <a:r>
              <a:rPr lang="en-US" sz="1000" dirty="0"/>
              <a:t> </a:t>
            </a:r>
            <a:r>
              <a:rPr lang="en-US" sz="1000" dirty="0" err="1"/>
              <a:t>са</a:t>
            </a:r>
            <a:r>
              <a:rPr lang="en-US" sz="1000" dirty="0"/>
              <a:t> </a:t>
            </a:r>
            <a:r>
              <a:rPr lang="en-US" sz="1000" dirty="0" err="1"/>
              <a:t>чланом</a:t>
            </a:r>
            <a:r>
              <a:rPr lang="en-US" sz="1000" dirty="0"/>
              <a:t> 134. </a:t>
            </a:r>
            <a:r>
              <a:rPr lang="en-US" sz="1000" dirty="0" err="1"/>
              <a:t>став</a:t>
            </a:r>
            <a:r>
              <a:rPr lang="en-US" sz="1000" dirty="0"/>
              <a:t> 1. </a:t>
            </a:r>
            <a:r>
              <a:rPr lang="en-US" sz="1000" dirty="0" err="1"/>
              <a:t>тачка</a:t>
            </a:r>
            <a:r>
              <a:rPr lang="en-US" sz="1000" dirty="0"/>
              <a:t> 1) </a:t>
            </a:r>
            <a:r>
              <a:rPr lang="en-US" sz="1000" dirty="0" err="1"/>
              <a:t>Закона</a:t>
            </a:r>
            <a:r>
              <a:rPr lang="en-US" sz="1000" dirty="0"/>
              <a:t> о </a:t>
            </a:r>
            <a:r>
              <a:rPr lang="en-US" sz="1000" dirty="0" err="1"/>
              <a:t>накнадама</a:t>
            </a:r>
            <a:r>
              <a:rPr lang="en-US" sz="1000" dirty="0"/>
              <a:t> </a:t>
            </a:r>
            <a:r>
              <a:rPr lang="en-US" sz="1000" dirty="0" err="1"/>
              <a:t>за</a:t>
            </a:r>
            <a:r>
              <a:rPr lang="en-US" sz="1000" dirty="0"/>
              <a:t> </a:t>
            </a:r>
            <a:r>
              <a:rPr lang="en-US" sz="1000" dirty="0" err="1"/>
              <a:t>коришћење</a:t>
            </a:r>
            <a:r>
              <a:rPr lang="en-US" sz="1000" dirty="0"/>
              <a:t> </a:t>
            </a:r>
            <a:r>
              <a:rPr lang="en-US" sz="1000" dirty="0" err="1"/>
              <a:t>јавних</a:t>
            </a:r>
            <a:r>
              <a:rPr lang="en-US" sz="1000" dirty="0"/>
              <a:t> </a:t>
            </a:r>
            <a:r>
              <a:rPr lang="en-US" sz="1000" dirty="0" err="1"/>
              <a:t>добара</a:t>
            </a:r>
            <a:r>
              <a:rPr lang="en-US" sz="1000" dirty="0"/>
              <a:t> ("</a:t>
            </a:r>
            <a:r>
              <a:rPr lang="en-US" sz="1000" dirty="0" err="1"/>
              <a:t>Сл</a:t>
            </a:r>
            <a:r>
              <a:rPr lang="en-US" sz="1000" dirty="0"/>
              <a:t>. </a:t>
            </a:r>
            <a:r>
              <a:rPr lang="en-US" sz="1000" dirty="0" err="1"/>
              <a:t>гласник</a:t>
            </a:r>
            <a:r>
              <a:rPr lang="en-US" sz="1000" dirty="0"/>
              <a:t> РС", </a:t>
            </a:r>
            <a:r>
              <a:rPr lang="en-US" sz="1000" dirty="0" err="1"/>
              <a:t>бр</a:t>
            </a:r>
            <a:r>
              <a:rPr lang="en-US" sz="1000" dirty="0"/>
              <a:t>. 95/2018, 49/2019 и 86/2019 - </a:t>
            </a:r>
            <a:r>
              <a:rPr lang="en-US" sz="1000" dirty="0" err="1"/>
              <a:t>усклађени</a:t>
            </a:r>
            <a:r>
              <a:rPr lang="en-US" sz="1000" dirty="0"/>
              <a:t> </a:t>
            </a:r>
            <a:r>
              <a:rPr lang="en-US" sz="1000" dirty="0" err="1"/>
              <a:t>дин</a:t>
            </a:r>
            <a:r>
              <a:rPr lang="en-US" sz="1000" dirty="0"/>
              <a:t>. </a:t>
            </a:r>
            <a:r>
              <a:rPr lang="en-US" sz="1000" dirty="0" err="1"/>
              <a:t>изн</a:t>
            </a:r>
            <a:r>
              <a:rPr lang="en-US" sz="1000" dirty="0"/>
              <a:t>.) </a:t>
            </a:r>
            <a:r>
              <a:rPr lang="en-US" sz="1000" b="1" dirty="0" err="1"/>
              <a:t>обвезник</a:t>
            </a:r>
            <a:r>
              <a:rPr lang="en-US" sz="1000" b="1" dirty="0"/>
              <a:t> </a:t>
            </a:r>
            <a:r>
              <a:rPr lang="en-US" sz="1000" b="1" dirty="0" err="1"/>
              <a:t>накнаде</a:t>
            </a:r>
            <a:r>
              <a:rPr lang="en-US" sz="1000" dirty="0"/>
              <a:t> </a:t>
            </a:r>
            <a:r>
              <a:rPr lang="en-US" sz="1000" dirty="0" err="1"/>
              <a:t>за</a:t>
            </a:r>
            <a:r>
              <a:rPr lang="en-US" sz="1000" dirty="0"/>
              <a:t> </a:t>
            </a:r>
            <a:r>
              <a:rPr lang="en-US" sz="1000" dirty="0" err="1"/>
              <a:t>заштиту</a:t>
            </a:r>
            <a:r>
              <a:rPr lang="en-US" sz="1000" dirty="0"/>
              <a:t> и </a:t>
            </a:r>
            <a:r>
              <a:rPr lang="en-US" sz="1000" dirty="0" err="1"/>
              <a:t>унапређивање</a:t>
            </a:r>
            <a:r>
              <a:rPr lang="en-US" sz="1000" dirty="0"/>
              <a:t> </a:t>
            </a:r>
            <a:r>
              <a:rPr lang="en-US" sz="1000" dirty="0" err="1"/>
              <a:t>животне</a:t>
            </a:r>
            <a:r>
              <a:rPr lang="en-US" sz="1000" dirty="0"/>
              <a:t> </a:t>
            </a:r>
            <a:r>
              <a:rPr lang="en-US" sz="1000" dirty="0" err="1"/>
              <a:t>средине</a:t>
            </a:r>
            <a:r>
              <a:rPr lang="en-US" sz="1000" dirty="0"/>
              <a:t> </a:t>
            </a:r>
            <a:r>
              <a:rPr lang="en-US" sz="1000" dirty="0" err="1"/>
              <a:t>је</a:t>
            </a:r>
            <a:r>
              <a:rPr lang="en-US" sz="1000" dirty="0"/>
              <a:t>: </a:t>
            </a:r>
            <a:r>
              <a:rPr lang="en-US" sz="1000" dirty="0" err="1"/>
              <a:t>правно</a:t>
            </a:r>
            <a:r>
              <a:rPr lang="en-US" sz="1000" dirty="0"/>
              <a:t> </a:t>
            </a:r>
            <a:r>
              <a:rPr lang="en-US" sz="1000" dirty="0" err="1"/>
              <a:t>лице</a:t>
            </a:r>
            <a:r>
              <a:rPr lang="en-US" sz="1000" dirty="0"/>
              <a:t> и </a:t>
            </a:r>
            <a:r>
              <a:rPr lang="en-US" sz="1000" dirty="0" err="1"/>
              <a:t>предузетник</a:t>
            </a:r>
            <a:r>
              <a:rPr lang="en-US" sz="1000" dirty="0"/>
              <a:t> </a:t>
            </a:r>
            <a:r>
              <a:rPr lang="en-US" sz="1000" dirty="0" err="1" smtClean="0"/>
              <a:t>кој</a:t>
            </a:r>
            <a:r>
              <a:rPr lang="sr-Cyrl-RS" sz="1000" dirty="0" smtClean="0"/>
              <a:t>и</a:t>
            </a:r>
            <a:r>
              <a:rPr lang="en-US" sz="1000" dirty="0" smtClean="0"/>
              <a:t> </a:t>
            </a:r>
            <a:r>
              <a:rPr lang="en-US" sz="1000" dirty="0" err="1"/>
              <a:t>обавља</a:t>
            </a:r>
            <a:r>
              <a:rPr lang="en-US" sz="1000" dirty="0"/>
              <a:t> </a:t>
            </a:r>
            <a:r>
              <a:rPr lang="en-US" sz="1000" dirty="0" err="1"/>
              <a:t>одређене</a:t>
            </a:r>
            <a:r>
              <a:rPr lang="en-US" sz="1000" dirty="0"/>
              <a:t> </a:t>
            </a:r>
            <a:r>
              <a:rPr lang="en-US" sz="1000" dirty="0" err="1"/>
              <a:t>активности</a:t>
            </a:r>
            <a:r>
              <a:rPr lang="en-US" sz="1000" dirty="0"/>
              <a:t> </a:t>
            </a:r>
            <a:r>
              <a:rPr lang="en-US" sz="1000" dirty="0" err="1"/>
              <a:t>које</a:t>
            </a:r>
            <a:r>
              <a:rPr lang="en-US" sz="1000" dirty="0"/>
              <a:t> </a:t>
            </a:r>
            <a:r>
              <a:rPr lang="en-US" sz="1000" dirty="0" err="1"/>
              <a:t>утичу</a:t>
            </a:r>
            <a:r>
              <a:rPr lang="en-US" sz="1000" dirty="0"/>
              <a:t> </a:t>
            </a:r>
            <a:r>
              <a:rPr lang="en-US" sz="1000" dirty="0" err="1"/>
              <a:t>на</a:t>
            </a:r>
            <a:r>
              <a:rPr lang="en-US" sz="1000" dirty="0"/>
              <a:t> </a:t>
            </a:r>
            <a:r>
              <a:rPr lang="en-US" sz="1000" dirty="0" err="1"/>
              <a:t>животну</a:t>
            </a:r>
            <a:r>
              <a:rPr lang="en-US" sz="1000" dirty="0"/>
              <a:t> </a:t>
            </a:r>
            <a:r>
              <a:rPr lang="en-US" sz="1000" dirty="0" err="1"/>
              <a:t>средину</a:t>
            </a:r>
            <a:r>
              <a:rPr lang="sr-Latn-RS" sz="1000" dirty="0"/>
              <a:t>.</a:t>
            </a:r>
            <a:endParaRPr lang="en-US" sz="1000" dirty="0"/>
          </a:p>
          <a:p>
            <a:endParaRPr lang="sr-Cyrl-RS" sz="1000" dirty="0" smtClean="0"/>
          </a:p>
          <a:p>
            <a:r>
              <a:rPr lang="en-US" sz="1000" b="1" dirty="0" err="1" smtClean="0"/>
              <a:t>Уредбом</a:t>
            </a:r>
            <a:r>
              <a:rPr lang="en-US" sz="1000" b="1" dirty="0" smtClean="0"/>
              <a:t> </a:t>
            </a:r>
            <a:r>
              <a:rPr lang="en-US" sz="1000" b="1" dirty="0"/>
              <a:t>о </a:t>
            </a:r>
            <a:r>
              <a:rPr lang="en-US" sz="1000" b="1" dirty="0" err="1"/>
              <a:t>критеријумима</a:t>
            </a:r>
            <a:r>
              <a:rPr lang="en-US" sz="1000" b="1" dirty="0"/>
              <a:t> </a:t>
            </a:r>
            <a:r>
              <a:rPr lang="en-US" sz="1000" b="1" dirty="0" err="1"/>
              <a:t>за</a:t>
            </a:r>
            <a:r>
              <a:rPr lang="en-US" sz="1000" b="1" dirty="0"/>
              <a:t> </a:t>
            </a:r>
            <a:r>
              <a:rPr lang="en-US" sz="1000" b="1" dirty="0" err="1"/>
              <a:t>одређивање</a:t>
            </a:r>
            <a:r>
              <a:rPr lang="en-US" sz="1000" b="1" dirty="0"/>
              <a:t> </a:t>
            </a:r>
            <a:r>
              <a:rPr lang="en-US" sz="1000" b="1" dirty="0" err="1"/>
              <a:t>активности</a:t>
            </a:r>
            <a:r>
              <a:rPr lang="en-US" sz="1000" b="1" dirty="0"/>
              <a:t> </a:t>
            </a:r>
            <a:r>
              <a:rPr lang="en-US" sz="1000" b="1" dirty="0" err="1"/>
              <a:t>које</a:t>
            </a:r>
            <a:r>
              <a:rPr lang="en-US" sz="1000" b="1" dirty="0"/>
              <a:t> </a:t>
            </a:r>
            <a:r>
              <a:rPr lang="en-US" sz="1000" b="1" dirty="0" err="1"/>
              <a:t>утичу</a:t>
            </a:r>
            <a:r>
              <a:rPr lang="en-US" sz="1000" b="1" dirty="0"/>
              <a:t> </a:t>
            </a:r>
            <a:r>
              <a:rPr lang="en-US" sz="1000" b="1" dirty="0" err="1"/>
              <a:t>на</a:t>
            </a:r>
            <a:r>
              <a:rPr lang="en-US" sz="1000" b="1" dirty="0"/>
              <a:t> </a:t>
            </a:r>
            <a:r>
              <a:rPr lang="en-US" sz="1000" b="1" dirty="0" err="1"/>
              <a:t>животну</a:t>
            </a:r>
            <a:r>
              <a:rPr lang="en-US" sz="1000" b="1" dirty="0"/>
              <a:t> </a:t>
            </a:r>
            <a:r>
              <a:rPr lang="en-US" sz="1000" b="1" dirty="0" err="1"/>
              <a:t>средину</a:t>
            </a:r>
            <a:r>
              <a:rPr lang="en-US" sz="1000" b="1" dirty="0"/>
              <a:t> </a:t>
            </a:r>
            <a:r>
              <a:rPr lang="en-US" sz="1000" b="1" dirty="0" err="1"/>
              <a:t>према</a:t>
            </a:r>
            <a:r>
              <a:rPr lang="en-US" sz="1000" b="1" dirty="0"/>
              <a:t> </a:t>
            </a:r>
            <a:r>
              <a:rPr lang="en-US" sz="1000" b="1" dirty="0" err="1"/>
              <a:t>степену</a:t>
            </a:r>
            <a:r>
              <a:rPr lang="en-US" sz="1000" b="1" dirty="0"/>
              <a:t> </a:t>
            </a:r>
            <a:r>
              <a:rPr lang="en-US" sz="1000" b="1" dirty="0" err="1"/>
              <a:t>негативног</a:t>
            </a:r>
            <a:r>
              <a:rPr lang="en-US" sz="1000" b="1" dirty="0"/>
              <a:t> </a:t>
            </a:r>
            <a:r>
              <a:rPr lang="en-US" sz="1000" b="1" dirty="0" err="1"/>
              <a:t>утицаја</a:t>
            </a:r>
            <a:r>
              <a:rPr lang="en-US" sz="1000" b="1" dirty="0"/>
              <a:t> </a:t>
            </a:r>
            <a:r>
              <a:rPr lang="en-US" sz="1000" b="1" dirty="0" err="1"/>
              <a:t>на</a:t>
            </a:r>
            <a:r>
              <a:rPr lang="en-US" sz="1000" b="1" dirty="0"/>
              <a:t> </a:t>
            </a:r>
            <a:r>
              <a:rPr lang="en-US" sz="1000" b="1" dirty="0" err="1"/>
              <a:t>животну</a:t>
            </a:r>
            <a:r>
              <a:rPr lang="en-US" sz="1000" b="1" dirty="0"/>
              <a:t> </a:t>
            </a:r>
            <a:r>
              <a:rPr lang="en-US" sz="1000" b="1" dirty="0" err="1"/>
              <a:t>средину</a:t>
            </a:r>
            <a:r>
              <a:rPr lang="en-US" sz="1000" b="1" dirty="0"/>
              <a:t> </a:t>
            </a:r>
            <a:r>
              <a:rPr lang="en-US" sz="1000" b="1" dirty="0" err="1"/>
              <a:t>који</a:t>
            </a:r>
            <a:r>
              <a:rPr lang="en-US" sz="1000" b="1" dirty="0"/>
              <a:t> </a:t>
            </a:r>
            <a:r>
              <a:rPr lang="en-US" sz="1000" b="1" dirty="0" err="1"/>
              <a:t>настаје</a:t>
            </a:r>
            <a:r>
              <a:rPr lang="en-US" sz="1000" b="1" dirty="0"/>
              <a:t> </a:t>
            </a:r>
            <a:r>
              <a:rPr lang="en-US" sz="1000" b="1" dirty="0" err="1"/>
              <a:t>обављањем</a:t>
            </a:r>
            <a:r>
              <a:rPr lang="en-US" sz="1000" b="1" dirty="0"/>
              <a:t> </a:t>
            </a:r>
            <a:r>
              <a:rPr lang="en-US" sz="1000" b="1" dirty="0" err="1"/>
              <a:t>активности</a:t>
            </a:r>
            <a:r>
              <a:rPr lang="en-US" sz="1000" b="1" dirty="0"/>
              <a:t>, </a:t>
            </a:r>
            <a:r>
              <a:rPr lang="en-US" sz="1000" b="1" dirty="0" err="1"/>
              <a:t>износима</a:t>
            </a:r>
            <a:r>
              <a:rPr lang="en-US" sz="1000" b="1" dirty="0"/>
              <a:t> </a:t>
            </a:r>
            <a:r>
              <a:rPr lang="en-US" sz="1000" b="1" dirty="0" err="1"/>
              <a:t>накнада</a:t>
            </a:r>
            <a:r>
              <a:rPr lang="en-US" sz="1000" dirty="0"/>
              <a:t> ("</a:t>
            </a:r>
            <a:r>
              <a:rPr lang="en-US" sz="1000" dirty="0" err="1"/>
              <a:t>Сл</a:t>
            </a:r>
            <a:r>
              <a:rPr lang="en-US" sz="1000" dirty="0"/>
              <a:t>. </a:t>
            </a:r>
            <a:r>
              <a:rPr lang="en-US" sz="1000" dirty="0" err="1"/>
              <a:t>гласник</a:t>
            </a:r>
            <a:r>
              <a:rPr lang="en-US" sz="1000" dirty="0"/>
              <a:t> РС", </a:t>
            </a:r>
            <a:r>
              <a:rPr lang="en-US" sz="1000" dirty="0" err="1"/>
              <a:t>бр</a:t>
            </a:r>
            <a:r>
              <a:rPr lang="en-US" sz="1000" dirty="0"/>
              <a:t>. 86/2019 и 89/2019 - </a:t>
            </a:r>
            <a:r>
              <a:rPr lang="en-US" sz="1000" dirty="0" err="1"/>
              <a:t>даље</a:t>
            </a:r>
            <a:r>
              <a:rPr lang="en-US" sz="1000" dirty="0"/>
              <a:t>: </a:t>
            </a:r>
            <a:r>
              <a:rPr lang="en-US" sz="1000" dirty="0" err="1"/>
              <a:t>Уредба</a:t>
            </a:r>
            <a:r>
              <a:rPr lang="en-US" sz="1000" dirty="0"/>
              <a:t>) </a:t>
            </a:r>
            <a:r>
              <a:rPr lang="en-US" sz="1000" dirty="0" err="1"/>
              <a:t>уређени</a:t>
            </a:r>
            <a:r>
              <a:rPr lang="en-US" sz="1000" dirty="0"/>
              <a:t> </a:t>
            </a:r>
            <a:r>
              <a:rPr lang="en-US" sz="1000" dirty="0" err="1"/>
              <a:t>су</a:t>
            </a:r>
            <a:r>
              <a:rPr lang="en-US" sz="1000" dirty="0"/>
              <a:t> </a:t>
            </a:r>
            <a:r>
              <a:rPr lang="en-US" sz="1000" dirty="0" err="1"/>
              <a:t>критеријуми</a:t>
            </a:r>
            <a:r>
              <a:rPr lang="en-US" sz="1000" dirty="0"/>
              <a:t> </a:t>
            </a:r>
            <a:r>
              <a:rPr lang="en-US" sz="1000" dirty="0" err="1"/>
              <a:t>за</a:t>
            </a:r>
            <a:r>
              <a:rPr lang="en-US" sz="1000" dirty="0"/>
              <a:t> </a:t>
            </a:r>
            <a:r>
              <a:rPr lang="en-US" sz="1000" dirty="0" err="1"/>
              <a:t>утврђивање</a:t>
            </a:r>
            <a:r>
              <a:rPr lang="en-US" sz="1000" dirty="0"/>
              <a:t> </a:t>
            </a:r>
            <a:r>
              <a:rPr lang="en-US" sz="1000" dirty="0" err="1"/>
              <a:t>накнаде</a:t>
            </a:r>
            <a:r>
              <a:rPr lang="en-US" sz="1000" dirty="0"/>
              <a:t>, </a:t>
            </a:r>
            <a:r>
              <a:rPr lang="en-US" sz="1000" dirty="0" err="1"/>
              <a:t>врши</a:t>
            </a:r>
            <a:r>
              <a:rPr lang="en-US" sz="1000" dirty="0"/>
              <a:t> </a:t>
            </a:r>
            <a:r>
              <a:rPr lang="en-US" sz="1000" dirty="0" err="1"/>
              <a:t>се</a:t>
            </a:r>
            <a:r>
              <a:rPr lang="en-US" sz="1000" dirty="0"/>
              <a:t> </a:t>
            </a:r>
            <a:r>
              <a:rPr lang="en-US" sz="1000" dirty="0" err="1"/>
              <a:t>разврставање</a:t>
            </a:r>
            <a:r>
              <a:rPr lang="en-US" sz="1000" dirty="0"/>
              <a:t> </a:t>
            </a:r>
            <a:r>
              <a:rPr lang="en-US" sz="1000" dirty="0" err="1"/>
              <a:t>делатности</a:t>
            </a:r>
            <a:r>
              <a:rPr lang="en-US" sz="1000" dirty="0"/>
              <a:t> </a:t>
            </a:r>
            <a:r>
              <a:rPr lang="en-US" sz="1000" dirty="0" err="1"/>
              <a:t>према</a:t>
            </a:r>
            <a:r>
              <a:rPr lang="en-US" sz="1000" dirty="0"/>
              <a:t> </a:t>
            </a:r>
            <a:r>
              <a:rPr lang="en-US" sz="1000" dirty="0" err="1"/>
              <a:t>степену</a:t>
            </a:r>
            <a:r>
              <a:rPr lang="en-US" sz="1000" dirty="0"/>
              <a:t> </a:t>
            </a:r>
            <a:r>
              <a:rPr lang="en-US" sz="1000" dirty="0" err="1"/>
              <a:t>негативног</a:t>
            </a:r>
            <a:r>
              <a:rPr lang="en-US" sz="1000" dirty="0"/>
              <a:t> </a:t>
            </a:r>
            <a:r>
              <a:rPr lang="en-US" sz="1000" dirty="0" err="1"/>
              <a:t>утицаја</a:t>
            </a:r>
            <a:r>
              <a:rPr lang="en-US" sz="1000" dirty="0"/>
              <a:t> </a:t>
            </a:r>
            <a:r>
              <a:rPr lang="en-US" sz="1000" dirty="0" err="1"/>
              <a:t>на</a:t>
            </a:r>
            <a:r>
              <a:rPr lang="en-US" sz="1000" dirty="0"/>
              <a:t> </a:t>
            </a:r>
            <a:r>
              <a:rPr lang="en-US" sz="1000" dirty="0" err="1"/>
              <a:t>животну</a:t>
            </a:r>
            <a:r>
              <a:rPr lang="en-US" sz="1000" dirty="0"/>
              <a:t> </a:t>
            </a:r>
            <a:r>
              <a:rPr lang="en-US" sz="1000" dirty="0" err="1"/>
              <a:t>средину</a:t>
            </a:r>
            <a:r>
              <a:rPr lang="en-US" sz="1000" dirty="0"/>
              <a:t> (</a:t>
            </a:r>
            <a:r>
              <a:rPr lang="en-US" sz="1000" dirty="0" err="1"/>
              <a:t>делатности</a:t>
            </a:r>
            <a:r>
              <a:rPr lang="en-US" sz="1000" dirty="0"/>
              <a:t> </a:t>
            </a:r>
            <a:r>
              <a:rPr lang="en-US" sz="1000" dirty="0" err="1"/>
              <a:t>које</a:t>
            </a:r>
            <a:r>
              <a:rPr lang="en-US" sz="1000" dirty="0"/>
              <a:t> </a:t>
            </a:r>
            <a:r>
              <a:rPr lang="en-US" sz="1000" dirty="0" err="1"/>
              <a:t>имају</a:t>
            </a:r>
            <a:r>
              <a:rPr lang="en-US" sz="1000" dirty="0"/>
              <a:t> </a:t>
            </a:r>
            <a:r>
              <a:rPr lang="en-US" sz="1000" dirty="0" err="1"/>
              <a:t>велики</a:t>
            </a:r>
            <a:r>
              <a:rPr lang="en-US" sz="1000" dirty="0"/>
              <a:t>, </a:t>
            </a:r>
            <a:r>
              <a:rPr lang="en-US" sz="1000" dirty="0" err="1"/>
              <a:t>средњи</a:t>
            </a:r>
            <a:r>
              <a:rPr lang="en-US" sz="1000" dirty="0"/>
              <a:t>, </a:t>
            </a:r>
            <a:r>
              <a:rPr lang="en-US" sz="1000" dirty="0" err="1"/>
              <a:t>односно</a:t>
            </a:r>
            <a:r>
              <a:rPr lang="en-US" sz="1000" dirty="0"/>
              <a:t> </a:t>
            </a:r>
            <a:r>
              <a:rPr lang="en-US" sz="1000" dirty="0" err="1"/>
              <a:t>мали</a:t>
            </a:r>
            <a:r>
              <a:rPr lang="en-US" sz="1000" dirty="0"/>
              <a:t> </a:t>
            </a:r>
            <a:r>
              <a:rPr lang="en-US" sz="1000" dirty="0" err="1"/>
              <a:t>степен</a:t>
            </a:r>
            <a:r>
              <a:rPr lang="en-US" sz="1000" dirty="0"/>
              <a:t> </a:t>
            </a:r>
            <a:r>
              <a:rPr lang="en-US" sz="1000" dirty="0" err="1"/>
              <a:t>негативног</a:t>
            </a:r>
            <a:r>
              <a:rPr lang="en-US" sz="1000" dirty="0"/>
              <a:t> </a:t>
            </a:r>
            <a:r>
              <a:rPr lang="en-US" sz="1000" dirty="0" err="1"/>
              <a:t>утицаја</a:t>
            </a:r>
            <a:r>
              <a:rPr lang="en-US" sz="1000" dirty="0"/>
              <a:t> </a:t>
            </a:r>
            <a:r>
              <a:rPr lang="en-US" sz="1000" dirty="0" err="1"/>
              <a:t>на</a:t>
            </a:r>
            <a:r>
              <a:rPr lang="en-US" sz="1000" dirty="0"/>
              <a:t> </a:t>
            </a:r>
            <a:r>
              <a:rPr lang="en-US" sz="1000" dirty="0" err="1"/>
              <a:t>животну</a:t>
            </a:r>
            <a:r>
              <a:rPr lang="en-US" sz="1000" dirty="0"/>
              <a:t> </a:t>
            </a:r>
            <a:r>
              <a:rPr lang="en-US" sz="1000" dirty="0" err="1"/>
              <a:t>средину</a:t>
            </a:r>
            <a:r>
              <a:rPr lang="en-US" sz="1000" dirty="0"/>
              <a:t>), </a:t>
            </a:r>
            <a:r>
              <a:rPr lang="en-US" sz="1000" dirty="0" err="1"/>
              <a:t>ближе</a:t>
            </a:r>
            <a:r>
              <a:rPr lang="en-US" sz="1000" dirty="0"/>
              <a:t> </a:t>
            </a:r>
            <a:r>
              <a:rPr lang="en-US" sz="1000" dirty="0" err="1"/>
              <a:t>се</a:t>
            </a:r>
            <a:r>
              <a:rPr lang="en-US" sz="1000" dirty="0"/>
              <a:t> </a:t>
            </a:r>
            <a:r>
              <a:rPr lang="en-US" sz="1000" dirty="0" err="1"/>
              <a:t>уређује</a:t>
            </a:r>
            <a:r>
              <a:rPr lang="en-US" sz="1000" dirty="0"/>
              <a:t> </a:t>
            </a:r>
            <a:r>
              <a:rPr lang="en-US" sz="1000" dirty="0" err="1"/>
              <a:t>начин</a:t>
            </a:r>
            <a:r>
              <a:rPr lang="en-US" sz="1000" dirty="0"/>
              <a:t> </a:t>
            </a:r>
            <a:r>
              <a:rPr lang="en-US" sz="1000" dirty="0" err="1"/>
              <a:t>обрачунавања</a:t>
            </a:r>
            <a:r>
              <a:rPr lang="en-US" sz="1000" dirty="0"/>
              <a:t> </a:t>
            </a:r>
            <a:r>
              <a:rPr lang="en-US" sz="1000" dirty="0" err="1"/>
              <a:t>накнаде</a:t>
            </a:r>
            <a:r>
              <a:rPr lang="en-US" sz="1000" dirty="0"/>
              <a:t> </a:t>
            </a:r>
            <a:r>
              <a:rPr lang="en-US" sz="1000" dirty="0" err="1"/>
              <a:t>за</a:t>
            </a:r>
            <a:r>
              <a:rPr lang="en-US" sz="1000" dirty="0"/>
              <a:t> </a:t>
            </a:r>
            <a:r>
              <a:rPr lang="en-US" sz="1000" dirty="0" err="1"/>
              <a:t>територију</a:t>
            </a:r>
            <a:r>
              <a:rPr lang="en-US" sz="1000" dirty="0"/>
              <a:t> </a:t>
            </a:r>
            <a:r>
              <a:rPr lang="en-US" sz="1000" dirty="0" err="1"/>
              <a:t>јединице</a:t>
            </a:r>
            <a:r>
              <a:rPr lang="en-US" sz="1000" dirty="0"/>
              <a:t> </a:t>
            </a:r>
            <a:r>
              <a:rPr lang="en-US" sz="1000" dirty="0" err="1"/>
              <a:t>локалне</a:t>
            </a:r>
            <a:r>
              <a:rPr lang="en-US" sz="1000" dirty="0"/>
              <a:t> </a:t>
            </a:r>
            <a:r>
              <a:rPr lang="en-US" sz="1000" dirty="0" err="1"/>
              <a:t>самоуправе</a:t>
            </a:r>
            <a:r>
              <a:rPr lang="en-US" sz="1000" dirty="0"/>
              <a:t>, </a:t>
            </a:r>
            <a:r>
              <a:rPr lang="en-US" sz="1000" dirty="0" err="1"/>
              <a:t>утврђује</a:t>
            </a:r>
            <a:r>
              <a:rPr lang="en-US" sz="1000" dirty="0"/>
              <a:t> </a:t>
            </a:r>
            <a:r>
              <a:rPr lang="en-US" sz="1000" dirty="0" err="1"/>
              <a:t>се</a:t>
            </a:r>
            <a:r>
              <a:rPr lang="en-US" sz="1000" dirty="0"/>
              <a:t> </a:t>
            </a:r>
            <a:r>
              <a:rPr lang="en-US" sz="1000" dirty="0" err="1"/>
              <a:t>износ</a:t>
            </a:r>
            <a:r>
              <a:rPr lang="en-US" sz="1000" dirty="0"/>
              <a:t> </a:t>
            </a:r>
            <a:r>
              <a:rPr lang="en-US" sz="1000" dirty="0" err="1"/>
              <a:t>накнаде</a:t>
            </a:r>
            <a:r>
              <a:rPr lang="en-US" sz="1000" dirty="0"/>
              <a:t> </a:t>
            </a:r>
            <a:r>
              <a:rPr lang="en-US" sz="1000" dirty="0" err="1"/>
              <a:t>за</a:t>
            </a:r>
            <a:r>
              <a:rPr lang="en-US" sz="1000" dirty="0"/>
              <a:t> </a:t>
            </a:r>
            <a:r>
              <a:rPr lang="en-US" sz="1000" dirty="0" err="1"/>
              <a:t>плаћање</a:t>
            </a:r>
            <a:r>
              <a:rPr lang="en-US" sz="1000" dirty="0"/>
              <a:t> у </a:t>
            </a:r>
            <a:r>
              <a:rPr lang="en-US" sz="1000" dirty="0" err="1"/>
              <a:t>зависности</a:t>
            </a:r>
            <a:r>
              <a:rPr lang="en-US" sz="1000" dirty="0"/>
              <a:t> </a:t>
            </a:r>
            <a:r>
              <a:rPr lang="en-US" sz="1000" dirty="0" err="1"/>
              <a:t>од</a:t>
            </a:r>
            <a:r>
              <a:rPr lang="en-US" sz="1000" dirty="0"/>
              <a:t> </a:t>
            </a:r>
            <a:r>
              <a:rPr lang="en-US" sz="1000" dirty="0" err="1"/>
              <a:t>степена</a:t>
            </a:r>
            <a:r>
              <a:rPr lang="en-US" sz="1000" dirty="0"/>
              <a:t> </a:t>
            </a:r>
            <a:r>
              <a:rPr lang="en-US" sz="1000" dirty="0" err="1"/>
              <a:t>негативног</a:t>
            </a:r>
            <a:r>
              <a:rPr lang="en-US" sz="1000" dirty="0"/>
              <a:t> </a:t>
            </a:r>
            <a:r>
              <a:rPr lang="en-US" sz="1000" dirty="0" err="1"/>
              <a:t>утицаја</a:t>
            </a:r>
            <a:r>
              <a:rPr lang="en-US" sz="1000" dirty="0"/>
              <a:t> </a:t>
            </a:r>
            <a:r>
              <a:rPr lang="en-US" sz="1000" dirty="0" err="1"/>
              <a:t>на</a:t>
            </a:r>
            <a:r>
              <a:rPr lang="en-US" sz="1000" dirty="0"/>
              <a:t> </a:t>
            </a:r>
            <a:r>
              <a:rPr lang="en-US" sz="1000" dirty="0" err="1"/>
              <a:t>животну</a:t>
            </a:r>
            <a:r>
              <a:rPr lang="en-US" sz="1000" dirty="0"/>
              <a:t> </a:t>
            </a:r>
            <a:r>
              <a:rPr lang="en-US" sz="1000" dirty="0" err="1"/>
              <a:t>средину</a:t>
            </a:r>
            <a:r>
              <a:rPr lang="en-US" sz="1000" dirty="0"/>
              <a:t> и </a:t>
            </a:r>
            <a:r>
              <a:rPr lang="en-US" sz="1000" dirty="0" err="1"/>
              <a:t>величине</a:t>
            </a:r>
            <a:r>
              <a:rPr lang="en-US" sz="1000" dirty="0"/>
              <a:t> </a:t>
            </a:r>
            <a:r>
              <a:rPr lang="en-US" sz="1000" dirty="0" err="1"/>
              <a:t>обвезника</a:t>
            </a:r>
            <a:r>
              <a:rPr lang="en-US" sz="1000" dirty="0"/>
              <a:t> у </a:t>
            </a:r>
            <a:r>
              <a:rPr lang="en-US" sz="1000" dirty="0" err="1"/>
              <a:t>смислу</a:t>
            </a:r>
            <a:r>
              <a:rPr lang="en-US" sz="1000" dirty="0"/>
              <a:t> </a:t>
            </a:r>
            <a:r>
              <a:rPr lang="en-US" sz="1000" dirty="0" err="1"/>
              <a:t>закона</a:t>
            </a:r>
            <a:r>
              <a:rPr lang="en-US" sz="1000" dirty="0"/>
              <a:t> </a:t>
            </a:r>
            <a:r>
              <a:rPr lang="en-US" sz="1000" dirty="0" err="1"/>
              <a:t>којим</a:t>
            </a:r>
            <a:r>
              <a:rPr lang="en-US" sz="1000" dirty="0"/>
              <a:t> </a:t>
            </a:r>
            <a:r>
              <a:rPr lang="en-US" sz="1000" dirty="0" err="1"/>
              <a:t>се</a:t>
            </a:r>
            <a:r>
              <a:rPr lang="en-US" sz="1000" dirty="0"/>
              <a:t> </a:t>
            </a:r>
            <a:r>
              <a:rPr lang="en-US" sz="1000" dirty="0" err="1"/>
              <a:t>уређује</a:t>
            </a:r>
            <a:r>
              <a:rPr lang="en-US" sz="1000" dirty="0"/>
              <a:t> </a:t>
            </a:r>
            <a:r>
              <a:rPr lang="en-US" sz="1000" dirty="0" err="1"/>
              <a:t>рачуноводство</a:t>
            </a:r>
            <a:r>
              <a:rPr lang="en-US" sz="1000" dirty="0"/>
              <a:t>. </a:t>
            </a:r>
            <a:endParaRPr lang="sr-Cyrl-RS" sz="1000" dirty="0" smtClean="0"/>
          </a:p>
          <a:p>
            <a:endParaRPr lang="en-US" sz="1000" dirty="0"/>
          </a:p>
          <a:p>
            <a:r>
              <a:rPr lang="en-US" sz="1000" dirty="0" err="1"/>
              <a:t>Одредбама</a:t>
            </a:r>
            <a:r>
              <a:rPr lang="en-US" sz="1000" dirty="0"/>
              <a:t> </a:t>
            </a:r>
            <a:r>
              <a:rPr lang="en-US" sz="1000" dirty="0" err="1"/>
              <a:t>члана</a:t>
            </a:r>
            <a:r>
              <a:rPr lang="en-US" sz="1000" dirty="0"/>
              <a:t> 2. </a:t>
            </a:r>
            <a:r>
              <a:rPr lang="en-US" sz="1000" dirty="0" err="1"/>
              <a:t>Уредбе</a:t>
            </a:r>
            <a:r>
              <a:rPr lang="en-US" sz="1000" dirty="0"/>
              <a:t>, </a:t>
            </a:r>
            <a:r>
              <a:rPr lang="en-US" sz="1000" dirty="0" err="1"/>
              <a:t>прописано</a:t>
            </a:r>
            <a:r>
              <a:rPr lang="en-US" sz="1000" dirty="0"/>
              <a:t> </a:t>
            </a:r>
            <a:r>
              <a:rPr lang="en-US" sz="1000" dirty="0" err="1"/>
              <a:t>је</a:t>
            </a:r>
            <a:r>
              <a:rPr lang="en-US" sz="1000" dirty="0"/>
              <a:t> </a:t>
            </a:r>
            <a:r>
              <a:rPr lang="en-US" sz="1000" dirty="0" err="1"/>
              <a:t>да</a:t>
            </a:r>
            <a:r>
              <a:rPr lang="en-US" sz="1000" dirty="0"/>
              <a:t> </a:t>
            </a:r>
            <a:r>
              <a:rPr lang="en-US" sz="1000" dirty="0" err="1"/>
              <a:t>се</a:t>
            </a:r>
            <a:r>
              <a:rPr lang="en-US" sz="1000" dirty="0"/>
              <a:t> </a:t>
            </a:r>
            <a:r>
              <a:rPr lang="en-US" sz="1000" dirty="0" err="1"/>
              <a:t>критеријуми</a:t>
            </a:r>
            <a:r>
              <a:rPr lang="en-US" sz="1000" dirty="0"/>
              <a:t> </a:t>
            </a:r>
            <a:r>
              <a:rPr lang="en-US" sz="1000" dirty="0" err="1"/>
              <a:t>за</a:t>
            </a:r>
            <a:r>
              <a:rPr lang="en-US" sz="1000" dirty="0"/>
              <a:t> </a:t>
            </a:r>
            <a:r>
              <a:rPr lang="en-US" sz="1000" dirty="0" err="1"/>
              <a:t>одређивање</a:t>
            </a:r>
            <a:r>
              <a:rPr lang="en-US" sz="1000" dirty="0"/>
              <a:t> </a:t>
            </a:r>
            <a:r>
              <a:rPr lang="en-US" sz="1000" dirty="0" err="1"/>
              <a:t>негативног</a:t>
            </a:r>
            <a:r>
              <a:rPr lang="en-US" sz="1000" dirty="0"/>
              <a:t> </a:t>
            </a:r>
            <a:r>
              <a:rPr lang="en-US" sz="1000" dirty="0" err="1"/>
              <a:t>утицаја</a:t>
            </a:r>
            <a:r>
              <a:rPr lang="en-US" sz="1000" dirty="0"/>
              <a:t> </a:t>
            </a:r>
            <a:r>
              <a:rPr lang="en-US" sz="1000" dirty="0" err="1"/>
              <a:t>активности</a:t>
            </a:r>
            <a:r>
              <a:rPr lang="en-US" sz="1000" dirty="0"/>
              <a:t> </a:t>
            </a:r>
            <a:r>
              <a:rPr lang="en-US" sz="1000" dirty="0" err="1"/>
              <a:t>које</a:t>
            </a:r>
            <a:r>
              <a:rPr lang="en-US" sz="1000" dirty="0"/>
              <a:t> </a:t>
            </a:r>
            <a:r>
              <a:rPr lang="en-US" sz="1000" dirty="0" err="1"/>
              <a:t>утичу</a:t>
            </a:r>
            <a:r>
              <a:rPr lang="en-US" sz="1000" dirty="0"/>
              <a:t> </a:t>
            </a:r>
            <a:r>
              <a:rPr lang="en-US" sz="1000" dirty="0" err="1"/>
              <a:t>на</a:t>
            </a:r>
            <a:r>
              <a:rPr lang="en-US" sz="1000" dirty="0"/>
              <a:t> </a:t>
            </a:r>
            <a:r>
              <a:rPr lang="en-US" sz="1000" dirty="0" err="1"/>
              <a:t>животну</a:t>
            </a:r>
            <a:r>
              <a:rPr lang="en-US" sz="1000" dirty="0"/>
              <a:t> </a:t>
            </a:r>
            <a:r>
              <a:rPr lang="en-US" sz="1000" dirty="0" err="1"/>
              <a:t>средину</a:t>
            </a:r>
            <a:r>
              <a:rPr lang="en-US" sz="1000" dirty="0"/>
              <a:t> </a:t>
            </a:r>
            <a:r>
              <a:rPr lang="en-US" sz="1000" dirty="0" err="1"/>
              <a:t>правних</a:t>
            </a:r>
            <a:r>
              <a:rPr lang="en-US" sz="1000" dirty="0"/>
              <a:t> </a:t>
            </a:r>
            <a:r>
              <a:rPr lang="en-US" sz="1000" dirty="0" err="1"/>
              <a:t>лица</a:t>
            </a:r>
            <a:r>
              <a:rPr lang="en-US" sz="1000" dirty="0"/>
              <a:t> и </a:t>
            </a:r>
            <a:r>
              <a:rPr lang="en-US" sz="1000" dirty="0" err="1"/>
              <a:t>предузетника</a:t>
            </a:r>
            <a:r>
              <a:rPr lang="en-US" sz="1000" dirty="0"/>
              <a:t> </a:t>
            </a:r>
            <a:r>
              <a:rPr lang="en-US" sz="1000" b="1" dirty="0" err="1"/>
              <a:t>утврђују</a:t>
            </a:r>
            <a:r>
              <a:rPr lang="en-US" sz="1000" b="1" dirty="0"/>
              <a:t> у </a:t>
            </a:r>
            <a:r>
              <a:rPr lang="en-US" sz="1000" b="1" dirty="0" err="1"/>
              <a:t>оквиру</a:t>
            </a:r>
            <a:r>
              <a:rPr lang="en-US" sz="1000" b="1" dirty="0"/>
              <a:t> </a:t>
            </a:r>
            <a:r>
              <a:rPr lang="en-US" sz="1000" b="1" dirty="0" err="1"/>
              <a:t>претежне</a:t>
            </a:r>
            <a:r>
              <a:rPr lang="en-US" sz="1000" b="1" dirty="0"/>
              <a:t> </a:t>
            </a:r>
            <a:r>
              <a:rPr lang="en-US" sz="1000" b="1" dirty="0" err="1"/>
              <a:t>делатности</a:t>
            </a:r>
            <a:r>
              <a:rPr lang="en-US" sz="1000" b="1" dirty="0"/>
              <a:t> </a:t>
            </a:r>
            <a:r>
              <a:rPr lang="en-US" sz="1000" b="1" dirty="0" err="1"/>
              <a:t>коју</a:t>
            </a:r>
            <a:r>
              <a:rPr lang="en-US" sz="1000" b="1" dirty="0"/>
              <a:t> </a:t>
            </a:r>
            <a:r>
              <a:rPr lang="en-US" sz="1000" b="1" dirty="0" err="1"/>
              <a:t>обавља</a:t>
            </a:r>
            <a:r>
              <a:rPr lang="en-US" sz="1000" b="1" dirty="0"/>
              <a:t> </a:t>
            </a:r>
            <a:r>
              <a:rPr lang="en-US" sz="1000" b="1" dirty="0" err="1"/>
              <a:t>обвезник</a:t>
            </a:r>
            <a:r>
              <a:rPr lang="en-US" sz="1000" b="1" dirty="0"/>
              <a:t> </a:t>
            </a:r>
            <a:r>
              <a:rPr lang="en-US" sz="1000" b="1" dirty="0" err="1"/>
              <a:t>накнаде</a:t>
            </a:r>
            <a:r>
              <a:rPr lang="en-US" sz="1000" dirty="0"/>
              <a:t>, </a:t>
            </a:r>
            <a:r>
              <a:rPr lang="en-US" sz="1000" dirty="0" err="1"/>
              <a:t>при</a:t>
            </a:r>
            <a:r>
              <a:rPr lang="en-US" sz="1000" dirty="0"/>
              <a:t> </a:t>
            </a:r>
            <a:r>
              <a:rPr lang="en-US" sz="1000" dirty="0" err="1"/>
              <a:t>чему</a:t>
            </a:r>
            <a:r>
              <a:rPr lang="en-US" sz="1000" dirty="0"/>
              <a:t> </a:t>
            </a:r>
            <a:r>
              <a:rPr lang="en-US" sz="1000" dirty="0" err="1"/>
              <a:t>се</a:t>
            </a:r>
            <a:r>
              <a:rPr lang="en-US" sz="1000" dirty="0"/>
              <a:t> </a:t>
            </a:r>
            <a:r>
              <a:rPr lang="en-US" sz="1000" dirty="0" err="1"/>
              <a:t>под</a:t>
            </a:r>
            <a:r>
              <a:rPr lang="en-US" sz="1000" dirty="0"/>
              <a:t> </a:t>
            </a:r>
            <a:r>
              <a:rPr lang="en-US" sz="1000" dirty="0" err="1"/>
              <a:t>претежном</a:t>
            </a:r>
            <a:r>
              <a:rPr lang="en-US" sz="1000" dirty="0"/>
              <a:t> </a:t>
            </a:r>
            <a:r>
              <a:rPr lang="en-US" sz="1000" dirty="0" err="1"/>
              <a:t>делатношћу</a:t>
            </a:r>
            <a:r>
              <a:rPr lang="en-US" sz="1000" dirty="0"/>
              <a:t>, </a:t>
            </a:r>
            <a:r>
              <a:rPr lang="en-US" sz="1000" dirty="0" err="1"/>
              <a:t>сматра</a:t>
            </a:r>
            <a:r>
              <a:rPr lang="en-US" sz="1000" dirty="0"/>
              <a:t> </a:t>
            </a:r>
            <a:r>
              <a:rPr lang="en-US" sz="1000" dirty="0" err="1"/>
              <a:t>она</a:t>
            </a:r>
            <a:r>
              <a:rPr lang="en-US" sz="1000" dirty="0"/>
              <a:t> </a:t>
            </a:r>
            <a:r>
              <a:rPr lang="en-US" sz="1000" u="sng" dirty="0" err="1"/>
              <a:t>делатност</a:t>
            </a:r>
            <a:r>
              <a:rPr lang="en-US" sz="1000" u="sng" dirty="0"/>
              <a:t> </a:t>
            </a:r>
            <a:r>
              <a:rPr lang="en-US" sz="1000" u="sng" dirty="0" err="1"/>
              <a:t>која</a:t>
            </a:r>
            <a:r>
              <a:rPr lang="en-US" sz="1000" u="sng" dirty="0"/>
              <a:t> </a:t>
            </a:r>
            <a:r>
              <a:rPr lang="en-US" sz="1000" u="sng" dirty="0" err="1"/>
              <a:t>је</a:t>
            </a:r>
            <a:r>
              <a:rPr lang="en-US" sz="1000" u="sng" dirty="0"/>
              <a:t> </a:t>
            </a:r>
            <a:r>
              <a:rPr lang="en-US" sz="1000" u="sng" dirty="0" err="1"/>
              <a:t>регистрована</a:t>
            </a:r>
            <a:r>
              <a:rPr lang="en-US" sz="1000" dirty="0"/>
              <a:t> </a:t>
            </a:r>
            <a:r>
              <a:rPr lang="en-US" sz="1000" dirty="0" err="1"/>
              <a:t>код</a:t>
            </a:r>
            <a:r>
              <a:rPr lang="en-US" sz="1000" dirty="0"/>
              <a:t> </a:t>
            </a:r>
            <a:r>
              <a:rPr lang="en-US" sz="1000" dirty="0" err="1"/>
              <a:t>Агенције</a:t>
            </a:r>
            <a:r>
              <a:rPr lang="en-US" sz="1000" dirty="0"/>
              <a:t> </a:t>
            </a:r>
            <a:r>
              <a:rPr lang="en-US" sz="1000" dirty="0" err="1"/>
              <a:t>за</a:t>
            </a:r>
            <a:r>
              <a:rPr lang="en-US" sz="1000" dirty="0"/>
              <a:t> </a:t>
            </a:r>
            <a:r>
              <a:rPr lang="en-US" sz="1000" dirty="0" err="1"/>
              <a:t>привредне</a:t>
            </a:r>
            <a:r>
              <a:rPr lang="en-US" sz="1000" dirty="0"/>
              <a:t> </a:t>
            </a:r>
            <a:r>
              <a:rPr lang="en-US" sz="1000" dirty="0" err="1"/>
              <a:t>регистре</a:t>
            </a:r>
            <a:r>
              <a:rPr lang="en-US" sz="1000" dirty="0"/>
              <a:t> </a:t>
            </a:r>
            <a:r>
              <a:rPr lang="en-US" sz="1000" dirty="0" err="1"/>
              <a:t>као</a:t>
            </a:r>
            <a:r>
              <a:rPr lang="en-US" sz="1000" dirty="0"/>
              <a:t> и </a:t>
            </a:r>
            <a:r>
              <a:rPr lang="en-US" sz="1000" dirty="0" err="1"/>
              <a:t>делатност</a:t>
            </a:r>
            <a:r>
              <a:rPr lang="en-US" sz="1000" dirty="0"/>
              <a:t> </a:t>
            </a:r>
            <a:r>
              <a:rPr lang="en-US" sz="1000" dirty="0" err="1"/>
              <a:t>чијим</a:t>
            </a:r>
            <a:r>
              <a:rPr lang="en-US" sz="1000" dirty="0"/>
              <a:t> </a:t>
            </a:r>
            <a:r>
              <a:rPr lang="en-US" sz="1000" dirty="0" err="1"/>
              <a:t>је</a:t>
            </a:r>
            <a:r>
              <a:rPr lang="en-US" sz="1000" dirty="0"/>
              <a:t> </a:t>
            </a:r>
            <a:r>
              <a:rPr lang="en-US" sz="1000" dirty="0" err="1"/>
              <a:t>обављањем</a:t>
            </a:r>
            <a:r>
              <a:rPr lang="en-US" sz="1000" dirty="0"/>
              <a:t> </a:t>
            </a:r>
            <a:r>
              <a:rPr lang="en-US" sz="1000" dirty="0" err="1"/>
              <a:t>правно</a:t>
            </a:r>
            <a:r>
              <a:rPr lang="en-US" sz="1000" dirty="0"/>
              <a:t> </a:t>
            </a:r>
            <a:r>
              <a:rPr lang="en-US" sz="1000" dirty="0" err="1"/>
              <a:t>лице</a:t>
            </a:r>
            <a:r>
              <a:rPr lang="en-US" sz="1000" dirty="0"/>
              <a:t> и </a:t>
            </a:r>
            <a:r>
              <a:rPr lang="en-US" sz="1000" dirty="0" err="1"/>
              <a:t>предузетник</a:t>
            </a:r>
            <a:r>
              <a:rPr lang="en-US" sz="1000" dirty="0"/>
              <a:t> </a:t>
            </a:r>
            <a:r>
              <a:rPr lang="en-US" sz="1000" u="sng" dirty="0" err="1"/>
              <a:t>остварио</a:t>
            </a:r>
            <a:r>
              <a:rPr lang="en-US" sz="1000" u="sng" dirty="0"/>
              <a:t> </a:t>
            </a:r>
            <a:r>
              <a:rPr lang="en-US" sz="1000" u="sng" dirty="0" err="1"/>
              <a:t>највише</a:t>
            </a:r>
            <a:r>
              <a:rPr lang="en-US" sz="1000" u="sng" dirty="0"/>
              <a:t> </a:t>
            </a:r>
            <a:r>
              <a:rPr lang="en-US" sz="1000" u="sng" dirty="0" err="1"/>
              <a:t>прихода</a:t>
            </a:r>
            <a:r>
              <a:rPr lang="en-US" sz="1000" dirty="0"/>
              <a:t> у </a:t>
            </a:r>
            <a:r>
              <a:rPr lang="en-US" sz="1000" dirty="0" err="1"/>
              <a:t>години</a:t>
            </a:r>
            <a:r>
              <a:rPr lang="en-US" sz="1000" dirty="0"/>
              <a:t> </a:t>
            </a:r>
            <a:r>
              <a:rPr lang="en-US" sz="1000" dirty="0" err="1"/>
              <a:t>која</a:t>
            </a:r>
            <a:r>
              <a:rPr lang="en-US" sz="1000" dirty="0"/>
              <a:t> </a:t>
            </a:r>
            <a:r>
              <a:rPr lang="en-US" sz="1000" dirty="0" err="1"/>
              <a:t>претходи</a:t>
            </a:r>
            <a:r>
              <a:rPr lang="en-US" sz="1000" dirty="0"/>
              <a:t> </a:t>
            </a:r>
            <a:r>
              <a:rPr lang="en-US" sz="1000" dirty="0" err="1"/>
              <a:t>години</a:t>
            </a:r>
            <a:r>
              <a:rPr lang="en-US" sz="1000" dirty="0"/>
              <a:t> </a:t>
            </a:r>
            <a:r>
              <a:rPr lang="en-US" sz="1000" dirty="0" err="1"/>
              <a:t>за</a:t>
            </a:r>
            <a:r>
              <a:rPr lang="en-US" sz="1000" dirty="0"/>
              <a:t> </a:t>
            </a:r>
            <a:r>
              <a:rPr lang="en-US" sz="1000" dirty="0" err="1"/>
              <a:t>коју</a:t>
            </a:r>
            <a:r>
              <a:rPr lang="en-US" sz="1000" dirty="0"/>
              <a:t> </a:t>
            </a:r>
            <a:r>
              <a:rPr lang="en-US" sz="1000" dirty="0" err="1"/>
              <a:t>се</a:t>
            </a:r>
            <a:r>
              <a:rPr lang="en-US" sz="1000" dirty="0"/>
              <a:t> </a:t>
            </a:r>
            <a:r>
              <a:rPr lang="en-US" sz="1000" dirty="0" err="1"/>
              <a:t>врши</a:t>
            </a:r>
            <a:r>
              <a:rPr lang="en-US" sz="1000" dirty="0"/>
              <a:t> </a:t>
            </a:r>
            <a:r>
              <a:rPr lang="en-US" sz="1000" dirty="0" err="1"/>
              <a:t>утврђивање</a:t>
            </a:r>
            <a:r>
              <a:rPr lang="en-US" sz="1000" dirty="0"/>
              <a:t> </a:t>
            </a:r>
            <a:r>
              <a:rPr lang="en-US" sz="1000" dirty="0" err="1"/>
              <a:t>накнаде</a:t>
            </a:r>
            <a:r>
              <a:rPr lang="en-US" sz="1000" dirty="0"/>
              <a:t> </a:t>
            </a:r>
            <a:r>
              <a:rPr lang="en-US" sz="1000" dirty="0" err="1"/>
              <a:t>за</a:t>
            </a:r>
            <a:r>
              <a:rPr lang="en-US" sz="1000" dirty="0"/>
              <a:t> </a:t>
            </a:r>
            <a:r>
              <a:rPr lang="en-US" sz="1000" dirty="0" err="1"/>
              <a:t>заштиту</a:t>
            </a:r>
            <a:r>
              <a:rPr lang="en-US" sz="1000" dirty="0"/>
              <a:t> и </a:t>
            </a:r>
            <a:r>
              <a:rPr lang="en-US" sz="1000" dirty="0" err="1"/>
              <a:t>унапређивање</a:t>
            </a:r>
            <a:r>
              <a:rPr lang="en-US" sz="1000" dirty="0"/>
              <a:t> </a:t>
            </a:r>
            <a:r>
              <a:rPr lang="en-US" sz="1000" dirty="0" err="1"/>
              <a:t>животне</a:t>
            </a:r>
            <a:r>
              <a:rPr lang="en-US" sz="1000" dirty="0"/>
              <a:t> </a:t>
            </a:r>
            <a:r>
              <a:rPr lang="en-US" sz="1000" dirty="0" err="1"/>
              <a:t>средине</a:t>
            </a:r>
            <a:r>
              <a:rPr lang="en-US" sz="1000" dirty="0"/>
              <a:t>. </a:t>
            </a:r>
            <a:endParaRPr lang="sr-Cyrl-RS" sz="1000" dirty="0" smtClean="0"/>
          </a:p>
          <a:p>
            <a:endParaRPr lang="sr-Cyrl-RS" sz="1000" u="sng" dirty="0"/>
          </a:p>
          <a:p>
            <a:r>
              <a:rPr lang="en-US" sz="1000" u="sng" dirty="0" err="1" smtClean="0"/>
              <a:t>Истим</a:t>
            </a:r>
            <a:r>
              <a:rPr lang="en-US" sz="1000" u="sng" dirty="0" smtClean="0"/>
              <a:t> </a:t>
            </a:r>
            <a:r>
              <a:rPr lang="en-US" sz="1000" u="sng" dirty="0" err="1"/>
              <a:t>чланом</a:t>
            </a:r>
            <a:r>
              <a:rPr lang="en-US" sz="1000" u="sng" dirty="0"/>
              <a:t> </a:t>
            </a:r>
            <a:r>
              <a:rPr lang="en-US" sz="1000" u="sng" dirty="0" err="1"/>
              <a:t>Уредбе</a:t>
            </a:r>
            <a:r>
              <a:rPr lang="en-US" sz="1000" u="sng" dirty="0"/>
              <a:t> </a:t>
            </a:r>
            <a:r>
              <a:rPr lang="en-US" sz="1000" u="sng" dirty="0" err="1"/>
              <a:t>прописано</a:t>
            </a:r>
            <a:r>
              <a:rPr lang="en-US" sz="1000" u="sng" dirty="0"/>
              <a:t> </a:t>
            </a:r>
            <a:r>
              <a:rPr lang="en-US" sz="1000" u="sng" dirty="0" err="1"/>
              <a:t>је</a:t>
            </a:r>
            <a:r>
              <a:rPr lang="en-US" sz="1000" u="sng" dirty="0"/>
              <a:t> и </a:t>
            </a:r>
            <a:r>
              <a:rPr lang="en-US" sz="1000" u="sng" dirty="0" err="1"/>
              <a:t>да</a:t>
            </a:r>
            <a:r>
              <a:rPr lang="en-US" sz="1000" u="sng" dirty="0"/>
              <a:t> </a:t>
            </a:r>
            <a:r>
              <a:rPr lang="en-US" sz="1000" b="1" u="sng" dirty="0" err="1"/>
              <a:t>обрачунати</a:t>
            </a:r>
            <a:r>
              <a:rPr lang="en-US" sz="1000" b="1" u="sng" dirty="0"/>
              <a:t> </a:t>
            </a:r>
            <a:r>
              <a:rPr lang="en-US" sz="1000" b="1" u="sng" dirty="0" err="1"/>
              <a:t>износ</a:t>
            </a:r>
            <a:r>
              <a:rPr lang="en-US" sz="1000" b="1" u="sng" dirty="0"/>
              <a:t> </a:t>
            </a:r>
            <a:r>
              <a:rPr lang="en-US" sz="1000" b="1" u="sng" dirty="0" err="1"/>
              <a:t>накнаде</a:t>
            </a:r>
            <a:r>
              <a:rPr lang="en-US" sz="1000" b="1" u="sng" dirty="0"/>
              <a:t> </a:t>
            </a:r>
            <a:r>
              <a:rPr lang="en-US" sz="1000" b="1" u="sng" dirty="0" err="1"/>
              <a:t>не</a:t>
            </a:r>
            <a:r>
              <a:rPr lang="en-US" sz="1000" b="1" u="sng" dirty="0"/>
              <a:t> </a:t>
            </a:r>
            <a:r>
              <a:rPr lang="en-US" sz="1000" b="1" u="sng" dirty="0" err="1"/>
              <a:t>може</a:t>
            </a:r>
            <a:r>
              <a:rPr lang="en-US" sz="1000" b="1" u="sng" dirty="0"/>
              <a:t> </a:t>
            </a:r>
            <a:r>
              <a:rPr lang="en-US" sz="1000" b="1" u="sng" dirty="0" err="1"/>
              <a:t>бити</a:t>
            </a:r>
            <a:r>
              <a:rPr lang="en-US" sz="1000" b="1" u="sng" dirty="0"/>
              <a:t> </a:t>
            </a:r>
            <a:r>
              <a:rPr lang="en-US" sz="1000" b="1" u="sng" dirty="0" err="1"/>
              <a:t>виши</a:t>
            </a:r>
            <a:r>
              <a:rPr lang="en-US" sz="1000" b="1" u="sng" dirty="0"/>
              <a:t> </a:t>
            </a:r>
            <a:r>
              <a:rPr lang="en-US" sz="1000" b="1" u="sng" dirty="0" err="1"/>
              <a:t>од</a:t>
            </a:r>
            <a:r>
              <a:rPr lang="en-US" sz="1000" b="1" u="sng" dirty="0"/>
              <a:t> 0,4% </a:t>
            </a:r>
            <a:r>
              <a:rPr lang="en-US" sz="1000" b="1" u="sng" dirty="0" err="1"/>
              <a:t>годишњег</a:t>
            </a:r>
            <a:r>
              <a:rPr lang="en-US" sz="1000" b="1" u="sng" dirty="0"/>
              <a:t> </a:t>
            </a:r>
            <a:r>
              <a:rPr lang="en-US" sz="1000" b="1" u="sng" dirty="0" err="1"/>
              <a:t>прихода</a:t>
            </a:r>
            <a:r>
              <a:rPr lang="en-US" sz="1000" b="1" u="sng" dirty="0"/>
              <a:t> </a:t>
            </a:r>
            <a:r>
              <a:rPr lang="en-US" sz="1000" b="1" u="sng" dirty="0" err="1"/>
              <a:t>обвезника</a:t>
            </a:r>
            <a:r>
              <a:rPr lang="en-US" sz="1000" b="1" u="sng" dirty="0"/>
              <a:t> </a:t>
            </a:r>
            <a:r>
              <a:rPr lang="en-US" sz="1000" b="1" u="sng" dirty="0" err="1"/>
              <a:t>накнаде</a:t>
            </a:r>
            <a:r>
              <a:rPr lang="en-US" sz="1000" u="sng" dirty="0"/>
              <a:t> у </a:t>
            </a:r>
            <a:r>
              <a:rPr lang="en-US" sz="1000" u="sng" dirty="0" err="1"/>
              <a:t>години</a:t>
            </a:r>
            <a:r>
              <a:rPr lang="en-US" sz="1000" u="sng" dirty="0"/>
              <a:t> </a:t>
            </a:r>
            <a:r>
              <a:rPr lang="en-US" sz="1000" u="sng" dirty="0" err="1"/>
              <a:t>која</a:t>
            </a:r>
            <a:r>
              <a:rPr lang="en-US" sz="1000" u="sng" dirty="0"/>
              <a:t> </a:t>
            </a:r>
            <a:r>
              <a:rPr lang="en-US" sz="1000" u="sng" dirty="0" err="1"/>
              <a:t>претходи</a:t>
            </a:r>
            <a:r>
              <a:rPr lang="en-US" sz="1000" u="sng" dirty="0"/>
              <a:t> </a:t>
            </a:r>
            <a:r>
              <a:rPr lang="en-US" sz="1000" u="sng" dirty="0" err="1"/>
              <a:t>години</a:t>
            </a:r>
            <a:r>
              <a:rPr lang="en-US" sz="1000" u="sng" dirty="0"/>
              <a:t> </a:t>
            </a:r>
            <a:r>
              <a:rPr lang="en-US" sz="1000" u="sng" dirty="0" err="1"/>
              <a:t>за</a:t>
            </a:r>
            <a:r>
              <a:rPr lang="en-US" sz="1000" u="sng" dirty="0"/>
              <a:t> </a:t>
            </a:r>
            <a:r>
              <a:rPr lang="en-US" sz="1000" u="sng" dirty="0" err="1"/>
              <a:t>коју</a:t>
            </a:r>
            <a:r>
              <a:rPr lang="en-US" sz="1000" u="sng" dirty="0"/>
              <a:t> </a:t>
            </a:r>
            <a:r>
              <a:rPr lang="en-US" sz="1000" u="sng" dirty="0" err="1"/>
              <a:t>се</a:t>
            </a:r>
            <a:r>
              <a:rPr lang="en-US" sz="1000" u="sng" dirty="0"/>
              <a:t> </a:t>
            </a:r>
            <a:r>
              <a:rPr lang="en-US" sz="1000" u="sng" dirty="0" err="1"/>
              <a:t>врши</a:t>
            </a:r>
            <a:r>
              <a:rPr lang="en-US" sz="1000" u="sng" dirty="0"/>
              <a:t> </a:t>
            </a:r>
            <a:r>
              <a:rPr lang="en-US" sz="1000" u="sng" dirty="0" err="1"/>
              <a:t>утврђивање</a:t>
            </a:r>
            <a:r>
              <a:rPr lang="en-US" sz="1000" u="sng" dirty="0"/>
              <a:t> </a:t>
            </a:r>
            <a:r>
              <a:rPr lang="en-US" sz="1000" u="sng" dirty="0" err="1"/>
              <a:t>накнаде</a:t>
            </a:r>
            <a:r>
              <a:rPr lang="en-US" sz="1000" u="sng" dirty="0"/>
              <a:t> </a:t>
            </a:r>
            <a:r>
              <a:rPr lang="en-US" sz="1000" u="sng" dirty="0" err="1"/>
              <a:t>за</a:t>
            </a:r>
            <a:r>
              <a:rPr lang="en-US" sz="1000" u="sng" dirty="0"/>
              <a:t> </a:t>
            </a:r>
            <a:r>
              <a:rPr lang="en-US" sz="1000" u="sng" dirty="0" err="1"/>
              <a:t>заштиту</a:t>
            </a:r>
            <a:r>
              <a:rPr lang="en-US" sz="1000" u="sng" dirty="0"/>
              <a:t> и </a:t>
            </a:r>
            <a:r>
              <a:rPr lang="en-US" sz="1000" u="sng" dirty="0" err="1"/>
              <a:t>унапређивање</a:t>
            </a:r>
            <a:r>
              <a:rPr lang="en-US" sz="1000" u="sng" dirty="0"/>
              <a:t> </a:t>
            </a:r>
            <a:r>
              <a:rPr lang="en-US" sz="1000" u="sng" dirty="0" err="1"/>
              <a:t>животне</a:t>
            </a:r>
            <a:r>
              <a:rPr lang="en-US" sz="1000" u="sng" dirty="0"/>
              <a:t> </a:t>
            </a:r>
            <a:r>
              <a:rPr lang="en-US" sz="1000" u="sng" dirty="0" err="1"/>
              <a:t>средине</a:t>
            </a:r>
            <a:r>
              <a:rPr lang="en-US" sz="1000" u="sng" dirty="0"/>
              <a:t>. </a:t>
            </a:r>
            <a:endParaRPr lang="sr-Cyrl-RS" sz="1000" u="sng" dirty="0" smtClean="0"/>
          </a:p>
          <a:p>
            <a:endParaRPr lang="en-US" sz="1000" dirty="0"/>
          </a:p>
          <a:p>
            <a:r>
              <a:rPr lang="en-US" sz="1000" dirty="0"/>
              <a:t>У </a:t>
            </a:r>
            <a:r>
              <a:rPr lang="en-US" sz="1000" dirty="0" err="1"/>
              <a:t>складу</a:t>
            </a:r>
            <a:r>
              <a:rPr lang="en-US" sz="1000" dirty="0"/>
              <a:t> </a:t>
            </a:r>
            <a:r>
              <a:rPr lang="en-US" sz="1000" dirty="0" err="1"/>
              <a:t>са</a:t>
            </a:r>
            <a:r>
              <a:rPr lang="en-US" sz="1000" dirty="0"/>
              <a:t> </a:t>
            </a:r>
            <a:r>
              <a:rPr lang="en-US" sz="1000" dirty="0" err="1"/>
              <a:t>напред</a:t>
            </a:r>
            <a:r>
              <a:rPr lang="en-US" sz="1000" dirty="0"/>
              <a:t> </a:t>
            </a:r>
            <a:r>
              <a:rPr lang="en-US" sz="1000" dirty="0" err="1"/>
              <a:t>наведеним</a:t>
            </a:r>
            <a:r>
              <a:rPr lang="en-US" sz="1000" dirty="0"/>
              <a:t>, </a:t>
            </a:r>
            <a:r>
              <a:rPr lang="en-US" sz="1000" dirty="0" err="1"/>
              <a:t>мишљења</a:t>
            </a:r>
            <a:r>
              <a:rPr lang="en-US" sz="1000" dirty="0"/>
              <a:t> </a:t>
            </a:r>
            <a:r>
              <a:rPr lang="en-US" sz="1000" dirty="0" err="1"/>
              <a:t>смо</a:t>
            </a:r>
            <a:r>
              <a:rPr lang="en-US" sz="1000" dirty="0"/>
              <a:t> </a:t>
            </a:r>
            <a:r>
              <a:rPr lang="en-US" sz="1000" dirty="0" err="1"/>
              <a:t>да</a:t>
            </a:r>
            <a:r>
              <a:rPr lang="en-US" sz="1000" dirty="0"/>
              <a:t> </a:t>
            </a:r>
            <a:r>
              <a:rPr lang="en-US" sz="1000" dirty="0" err="1"/>
              <a:t>је</a:t>
            </a:r>
            <a:r>
              <a:rPr lang="en-US" sz="1000" dirty="0"/>
              <a:t> </a:t>
            </a:r>
            <a:r>
              <a:rPr lang="en-US" sz="1000" b="1" dirty="0" err="1"/>
              <a:t>привредно</a:t>
            </a:r>
            <a:r>
              <a:rPr lang="en-US" sz="1000" b="1" dirty="0"/>
              <a:t> </a:t>
            </a:r>
            <a:r>
              <a:rPr lang="en-US" sz="1000" b="1" dirty="0" err="1"/>
              <a:t>друштво</a:t>
            </a:r>
            <a:r>
              <a:rPr lang="en-US" sz="1000" b="1" dirty="0"/>
              <a:t> у </a:t>
            </a:r>
            <a:r>
              <a:rPr lang="en-US" sz="1000" b="1" dirty="0" err="1"/>
              <a:t>поступку</a:t>
            </a:r>
            <a:r>
              <a:rPr lang="en-US" sz="1000" b="1" dirty="0"/>
              <a:t> </a:t>
            </a:r>
            <a:r>
              <a:rPr lang="en-US" sz="1000" b="1" dirty="0" err="1"/>
              <a:t>стечаја</a:t>
            </a:r>
            <a:r>
              <a:rPr lang="en-US" sz="1000" b="1" dirty="0"/>
              <a:t> </a:t>
            </a:r>
            <a:r>
              <a:rPr lang="en-US" sz="1000" b="1" dirty="0" err="1"/>
              <a:t>обвезник</a:t>
            </a:r>
            <a:r>
              <a:rPr lang="en-US" sz="1000" b="1" dirty="0"/>
              <a:t> </a:t>
            </a:r>
            <a:r>
              <a:rPr lang="en-US" sz="1000" b="1" dirty="0" err="1"/>
              <a:t>накнаде</a:t>
            </a:r>
            <a:r>
              <a:rPr lang="en-US" sz="1000" dirty="0"/>
              <a:t>, с </a:t>
            </a:r>
            <a:r>
              <a:rPr lang="en-US" sz="1000" dirty="0" err="1"/>
              <a:t>обзиром</a:t>
            </a:r>
            <a:r>
              <a:rPr lang="en-US" sz="1000" dirty="0"/>
              <a:t> </a:t>
            </a:r>
            <a:r>
              <a:rPr lang="en-US" sz="1000" dirty="0" err="1"/>
              <a:t>да</a:t>
            </a:r>
            <a:r>
              <a:rPr lang="en-US" sz="1000" dirty="0"/>
              <a:t> </a:t>
            </a:r>
            <a:r>
              <a:rPr lang="en-US" sz="1000" dirty="0" err="1"/>
              <a:t>обвезник</a:t>
            </a:r>
            <a:r>
              <a:rPr lang="en-US" sz="1000" dirty="0"/>
              <a:t> и </a:t>
            </a:r>
            <a:r>
              <a:rPr lang="en-US" sz="1000" dirty="0" err="1"/>
              <a:t>даље</a:t>
            </a:r>
            <a:r>
              <a:rPr lang="en-US" sz="1000" dirty="0"/>
              <a:t> </a:t>
            </a:r>
            <a:r>
              <a:rPr lang="en-US" sz="1000" dirty="0" err="1"/>
              <a:t>обавља</a:t>
            </a:r>
            <a:r>
              <a:rPr lang="en-US" sz="1000" dirty="0"/>
              <a:t> </a:t>
            </a:r>
            <a:r>
              <a:rPr lang="en-US" sz="1000" dirty="0" err="1"/>
              <a:t>активност</a:t>
            </a:r>
            <a:r>
              <a:rPr lang="en-US" sz="1000" dirty="0"/>
              <a:t> (</a:t>
            </a:r>
            <a:r>
              <a:rPr lang="en-US" sz="1000" dirty="0" err="1"/>
              <a:t>нпр</a:t>
            </a:r>
            <a:r>
              <a:rPr lang="en-US" sz="1000" dirty="0"/>
              <a:t>. </a:t>
            </a:r>
            <a:r>
              <a:rPr lang="en-US" sz="1000" dirty="0" err="1"/>
              <a:t>врши</a:t>
            </a:r>
            <a:r>
              <a:rPr lang="en-US" sz="1000" dirty="0"/>
              <a:t> </a:t>
            </a:r>
            <a:r>
              <a:rPr lang="en-US" sz="1000" dirty="0" err="1"/>
              <a:t>продају</a:t>
            </a:r>
            <a:r>
              <a:rPr lang="en-US" sz="1000" dirty="0"/>
              <a:t> </a:t>
            </a:r>
            <a:r>
              <a:rPr lang="en-US" sz="1000" dirty="0" err="1"/>
              <a:t>имовине</a:t>
            </a:r>
            <a:r>
              <a:rPr lang="en-US" sz="1000" dirty="0"/>
              <a:t>, </a:t>
            </a:r>
            <a:r>
              <a:rPr lang="en-US" sz="1000" dirty="0" err="1"/>
              <a:t>остварује</a:t>
            </a:r>
            <a:r>
              <a:rPr lang="en-US" sz="1000" dirty="0"/>
              <a:t> </a:t>
            </a:r>
            <a:r>
              <a:rPr lang="en-US" sz="1000" dirty="0" err="1"/>
              <a:t>приходе</a:t>
            </a:r>
            <a:r>
              <a:rPr lang="en-US" sz="1000" dirty="0"/>
              <a:t> </a:t>
            </a:r>
            <a:r>
              <a:rPr lang="en-US" sz="1000" dirty="0" err="1"/>
              <a:t>од</a:t>
            </a:r>
            <a:r>
              <a:rPr lang="en-US" sz="1000" dirty="0"/>
              <a:t> </a:t>
            </a:r>
            <a:r>
              <a:rPr lang="en-US" sz="1000" dirty="0" err="1"/>
              <a:t>камата</a:t>
            </a:r>
            <a:r>
              <a:rPr lang="en-US" sz="1000" dirty="0"/>
              <a:t> </a:t>
            </a:r>
            <a:r>
              <a:rPr lang="sr-Cyrl-RS" sz="1000" dirty="0"/>
              <a:t>идр</a:t>
            </a:r>
            <a:r>
              <a:rPr lang="en-US" sz="1000" dirty="0"/>
              <a:t>), а о </a:t>
            </a:r>
            <a:r>
              <a:rPr lang="en-US" sz="1000" dirty="0" err="1"/>
              <a:t>чему</a:t>
            </a:r>
            <a:r>
              <a:rPr lang="en-US" sz="1000" dirty="0"/>
              <a:t> </a:t>
            </a:r>
            <a:r>
              <a:rPr lang="en-US" sz="1000" dirty="0" err="1"/>
              <a:t>је</a:t>
            </a:r>
            <a:r>
              <a:rPr lang="en-US" sz="1000" dirty="0"/>
              <a:t> </a:t>
            </a:r>
            <a:r>
              <a:rPr lang="en-US" sz="1000" dirty="0" err="1"/>
              <a:t>дужан</a:t>
            </a:r>
            <a:r>
              <a:rPr lang="en-US" sz="1000" dirty="0"/>
              <a:t> </a:t>
            </a:r>
            <a:r>
              <a:rPr lang="en-US" sz="1000" dirty="0" err="1"/>
              <a:t>да</a:t>
            </a:r>
            <a:r>
              <a:rPr lang="en-US" sz="1000" dirty="0"/>
              <a:t> </a:t>
            </a:r>
            <a:r>
              <a:rPr lang="en-US" sz="1000" dirty="0" err="1"/>
              <a:t>сачињава</a:t>
            </a:r>
            <a:r>
              <a:rPr lang="en-US" sz="1000" dirty="0"/>
              <a:t> и </a:t>
            </a:r>
            <a:r>
              <a:rPr lang="en-US" sz="1000" dirty="0" err="1"/>
              <a:t>доставља</a:t>
            </a:r>
            <a:r>
              <a:rPr lang="en-US" sz="1000" dirty="0"/>
              <a:t> </a:t>
            </a:r>
            <a:r>
              <a:rPr lang="en-US" sz="1000" dirty="0" err="1"/>
              <a:t>редовне</a:t>
            </a:r>
            <a:r>
              <a:rPr lang="en-US" sz="1000" dirty="0"/>
              <a:t> </a:t>
            </a:r>
            <a:r>
              <a:rPr lang="en-US" sz="1000" dirty="0" err="1"/>
              <a:t>финансијске</a:t>
            </a:r>
            <a:r>
              <a:rPr lang="en-US" sz="1000" dirty="0"/>
              <a:t> </a:t>
            </a:r>
            <a:r>
              <a:rPr lang="en-US" sz="1000" dirty="0" err="1"/>
              <a:t>извештаје</a:t>
            </a:r>
            <a:r>
              <a:rPr lang="en-US" sz="1000" dirty="0"/>
              <a:t>, </a:t>
            </a:r>
            <a:r>
              <a:rPr lang="en-US" sz="1000" dirty="0" err="1"/>
              <a:t>при</a:t>
            </a:r>
            <a:r>
              <a:rPr lang="en-US" sz="1000" dirty="0"/>
              <a:t> </a:t>
            </a:r>
            <a:r>
              <a:rPr lang="en-US" sz="1000" dirty="0" err="1"/>
              <a:t>чему</a:t>
            </a:r>
            <a:r>
              <a:rPr lang="en-US" sz="1000" dirty="0"/>
              <a:t> </a:t>
            </a:r>
            <a:r>
              <a:rPr lang="en-US" sz="1000" dirty="0" err="1"/>
              <a:t>напомињемо</a:t>
            </a:r>
            <a:r>
              <a:rPr lang="en-US" sz="1000" dirty="0"/>
              <a:t> </a:t>
            </a:r>
            <a:r>
              <a:rPr lang="en-US" sz="1000" dirty="0" err="1"/>
              <a:t>да</a:t>
            </a:r>
            <a:r>
              <a:rPr lang="en-US" sz="1000" dirty="0"/>
              <a:t> </a:t>
            </a:r>
            <a:r>
              <a:rPr lang="en-US" sz="1000" dirty="0" err="1"/>
              <a:t>утврђени</a:t>
            </a:r>
            <a:r>
              <a:rPr lang="en-US" sz="1000" dirty="0"/>
              <a:t> </a:t>
            </a:r>
            <a:r>
              <a:rPr lang="en-US" sz="1000" dirty="0" err="1"/>
              <a:t>износ</a:t>
            </a:r>
            <a:r>
              <a:rPr lang="en-US" sz="1000" dirty="0"/>
              <a:t> </a:t>
            </a:r>
            <a:r>
              <a:rPr lang="en-US" sz="1000" dirty="0" err="1"/>
              <a:t>накнаде</a:t>
            </a:r>
            <a:r>
              <a:rPr lang="en-US" sz="1000" dirty="0"/>
              <a:t> </a:t>
            </a:r>
            <a:r>
              <a:rPr lang="en-US" sz="1000" dirty="0" err="1"/>
              <a:t>за</a:t>
            </a:r>
            <a:r>
              <a:rPr lang="en-US" sz="1000" dirty="0"/>
              <a:t> </a:t>
            </a:r>
            <a:r>
              <a:rPr lang="en-US" sz="1000" dirty="0" err="1"/>
              <a:t>плаћање</a:t>
            </a:r>
            <a:r>
              <a:rPr lang="en-US" sz="1000" dirty="0"/>
              <a:t> </a:t>
            </a:r>
            <a:r>
              <a:rPr lang="en-US" sz="1000" dirty="0" err="1"/>
              <a:t>не</a:t>
            </a:r>
            <a:r>
              <a:rPr lang="en-US" sz="1000" dirty="0"/>
              <a:t> </a:t>
            </a:r>
            <a:r>
              <a:rPr lang="en-US" sz="1000" dirty="0" err="1"/>
              <a:t>може</a:t>
            </a:r>
            <a:r>
              <a:rPr lang="en-US" sz="1000" dirty="0"/>
              <a:t> </a:t>
            </a:r>
            <a:r>
              <a:rPr lang="en-US" sz="1000" dirty="0" err="1"/>
              <a:t>бити</a:t>
            </a:r>
            <a:r>
              <a:rPr lang="en-US" sz="1000" dirty="0"/>
              <a:t> </a:t>
            </a:r>
            <a:r>
              <a:rPr lang="en-US" sz="1000" dirty="0" err="1"/>
              <a:t>већи</a:t>
            </a:r>
            <a:r>
              <a:rPr lang="en-US" sz="1000" dirty="0"/>
              <a:t> </a:t>
            </a:r>
            <a:r>
              <a:rPr lang="en-US" sz="1000" dirty="0" err="1"/>
              <a:t>од</a:t>
            </a:r>
            <a:r>
              <a:rPr lang="en-US" sz="1000" dirty="0"/>
              <a:t> 0,4% </a:t>
            </a:r>
            <a:r>
              <a:rPr lang="en-US" sz="1000" dirty="0" err="1"/>
              <a:t>годишњег</a:t>
            </a:r>
            <a:r>
              <a:rPr lang="en-US" sz="1000" dirty="0"/>
              <a:t> </a:t>
            </a:r>
            <a:r>
              <a:rPr lang="en-US" sz="1000" dirty="0" err="1"/>
              <a:t>прихода</a:t>
            </a:r>
            <a:r>
              <a:rPr lang="en-US" sz="1000" dirty="0"/>
              <a:t> </a:t>
            </a:r>
            <a:r>
              <a:rPr lang="en-US" sz="1000" dirty="0" err="1"/>
              <a:t>обвезника</a:t>
            </a:r>
            <a:r>
              <a:rPr lang="en-US" sz="1000" dirty="0"/>
              <a:t> </a:t>
            </a:r>
            <a:r>
              <a:rPr lang="en-US" sz="1000" dirty="0" err="1"/>
              <a:t>накнаде</a:t>
            </a:r>
            <a:r>
              <a:rPr lang="en-US" sz="1000" dirty="0"/>
              <a:t> у </a:t>
            </a:r>
            <a:r>
              <a:rPr lang="en-US" sz="1000" dirty="0" err="1"/>
              <a:t>години</a:t>
            </a:r>
            <a:r>
              <a:rPr lang="en-US" sz="1000" dirty="0"/>
              <a:t> </a:t>
            </a:r>
            <a:r>
              <a:rPr lang="en-US" sz="1000" dirty="0" err="1"/>
              <a:t>која</a:t>
            </a:r>
            <a:r>
              <a:rPr lang="en-US" sz="1000" dirty="0"/>
              <a:t> </a:t>
            </a:r>
            <a:r>
              <a:rPr lang="en-US" sz="1000" dirty="0" err="1"/>
              <a:t>претходи</a:t>
            </a:r>
            <a:r>
              <a:rPr lang="en-US" sz="1000" dirty="0"/>
              <a:t> </a:t>
            </a:r>
            <a:r>
              <a:rPr lang="en-US" sz="1000" dirty="0" err="1"/>
              <a:t>години</a:t>
            </a:r>
            <a:r>
              <a:rPr lang="en-US" sz="1000" dirty="0"/>
              <a:t> </a:t>
            </a:r>
            <a:r>
              <a:rPr lang="en-US" sz="1000" dirty="0" err="1"/>
              <a:t>за</a:t>
            </a:r>
            <a:r>
              <a:rPr lang="en-US" sz="1000" dirty="0"/>
              <a:t> </a:t>
            </a:r>
            <a:r>
              <a:rPr lang="en-US" sz="1000" dirty="0" err="1"/>
              <a:t>коју</a:t>
            </a:r>
            <a:r>
              <a:rPr lang="en-US" sz="1000" dirty="0"/>
              <a:t> </a:t>
            </a:r>
            <a:r>
              <a:rPr lang="en-US" sz="1000" dirty="0" err="1"/>
              <a:t>се</a:t>
            </a:r>
            <a:r>
              <a:rPr lang="en-US" sz="1000" dirty="0"/>
              <a:t> </a:t>
            </a:r>
            <a:r>
              <a:rPr lang="en-US" sz="1000" dirty="0" err="1"/>
              <a:t>врши</a:t>
            </a:r>
            <a:r>
              <a:rPr lang="en-US" sz="1000" dirty="0"/>
              <a:t> </a:t>
            </a:r>
            <a:r>
              <a:rPr lang="en-US" sz="1000" dirty="0" err="1"/>
              <a:t>утврђивање</a:t>
            </a:r>
            <a:r>
              <a:rPr lang="en-US" sz="1000" dirty="0"/>
              <a:t> </a:t>
            </a:r>
            <a:r>
              <a:rPr lang="en-US" sz="1000" dirty="0" err="1"/>
              <a:t>накнаде</a:t>
            </a:r>
            <a:r>
              <a:rPr lang="en-US" sz="1000" dirty="0"/>
              <a:t> </a:t>
            </a:r>
            <a:r>
              <a:rPr lang="en-US" sz="1000" dirty="0" err="1"/>
              <a:t>за</a:t>
            </a:r>
            <a:r>
              <a:rPr lang="en-US" sz="1000" dirty="0"/>
              <a:t> </a:t>
            </a:r>
            <a:r>
              <a:rPr lang="en-US" sz="1000" dirty="0" err="1"/>
              <a:t>заштиту</a:t>
            </a:r>
            <a:r>
              <a:rPr lang="en-US" sz="1000" dirty="0"/>
              <a:t> и </a:t>
            </a:r>
            <a:r>
              <a:rPr lang="en-US" sz="1000" dirty="0" err="1"/>
              <a:t>унапређивање</a:t>
            </a:r>
            <a:r>
              <a:rPr lang="en-US" sz="1000" dirty="0"/>
              <a:t> </a:t>
            </a:r>
            <a:r>
              <a:rPr lang="en-US" sz="1000" dirty="0" err="1"/>
              <a:t>животне</a:t>
            </a:r>
            <a:r>
              <a:rPr lang="en-US" sz="1000" dirty="0"/>
              <a:t> </a:t>
            </a:r>
            <a:r>
              <a:rPr lang="en-US" sz="1000" dirty="0" err="1"/>
              <a:t>средине</a:t>
            </a:r>
            <a:r>
              <a:rPr lang="en-US" sz="1000" dirty="0"/>
              <a:t>.</a:t>
            </a:r>
          </a:p>
          <a:p>
            <a:endParaRPr lang="en-US" sz="1000" dirty="0"/>
          </a:p>
        </p:txBody>
      </p:sp>
    </p:spTree>
    <p:extLst>
      <p:ext uri="{BB962C8B-B14F-4D97-AF65-F5344CB8AC3E}">
        <p14:creationId xmlns:p14="http://schemas.microsoft.com/office/powerpoint/2010/main" val="4010927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1400" b="1" dirty="0"/>
              <a:t>ПРАВА ЗАПОСЛЕНИХ У СЛУЧАЈУ СТЕЧАЈА ПОСЛОДАВЦА</a:t>
            </a:r>
            <a:endParaRPr lang="en-US" sz="1400"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5016758"/>
          </a:xfrm>
          <a:prstGeom prst="rect">
            <a:avLst/>
          </a:prstGeom>
        </p:spPr>
        <p:txBody>
          <a:bodyPr wrap="square">
            <a:spAutoFit/>
          </a:bodyPr>
          <a:lstStyle/>
          <a:p>
            <a:r>
              <a:rPr lang="sr-Cyrl-RS" sz="1000" b="1" dirty="0"/>
              <a:t>Права запослених код Националне службе за запошљавање</a:t>
            </a:r>
            <a:endParaRPr lang="en-US" sz="1000" dirty="0"/>
          </a:p>
          <a:p>
            <a:r>
              <a:rPr lang="sr-Cyrl-RS" sz="1000" dirty="0"/>
              <a:t>Сви запослени којима је престао радни однос због отварања стечајног поступка, </a:t>
            </a:r>
            <a:r>
              <a:rPr lang="sr-Cyrl-RS" sz="1000" dirty="0" smtClean="0"/>
              <a:t>уз </a:t>
            </a:r>
            <a:r>
              <a:rPr lang="sr-Cyrl-RS" sz="1000" dirty="0"/>
              <a:t>услов да су обавезно осигурани најмање 12 месеци непрекидно или са прекидима у последњих 18 месеци (с тим да се непрекидним осигурањем сматра и прекид обавезног осигурања краћи од 30 дана) остварују право на новчану накнаду преко Националне службе за запошљавање сходно члану 66. и члану 67. став 1. тачка 5) Закона о запошљавању и осигурању за случај незапослености ("Сл. гласник РС", бр. 36/2009, 88/2010, 38/2015, 113/2017 и 113/2017 - др. закон). </a:t>
            </a:r>
            <a:endParaRPr lang="en-US" sz="1000" dirty="0"/>
          </a:p>
          <a:p>
            <a:endParaRPr lang="sr-Cyrl-RS" sz="1000" b="1" dirty="0" smtClean="0"/>
          </a:p>
          <a:p>
            <a:endParaRPr lang="sr-Cyrl-RS" sz="1000" b="1" dirty="0"/>
          </a:p>
          <a:p>
            <a:endParaRPr lang="sr-Cyrl-RS" sz="1000" b="1" dirty="0" smtClean="0"/>
          </a:p>
          <a:p>
            <a:endParaRPr lang="sr-Cyrl-RS" sz="1000" b="1" dirty="0" smtClean="0"/>
          </a:p>
          <a:p>
            <a:endParaRPr lang="sr-Cyrl-RS" sz="1000" b="1" dirty="0"/>
          </a:p>
          <a:p>
            <a:endParaRPr lang="sr-Cyrl-RS" sz="1000" b="1" dirty="0" smtClean="0"/>
          </a:p>
          <a:p>
            <a:r>
              <a:rPr lang="sr-Cyrl-RS" sz="1000" b="1" dirty="0" smtClean="0"/>
              <a:t>Права </a:t>
            </a:r>
            <a:r>
              <a:rPr lang="sr-Cyrl-RS" sz="1000" b="1" dirty="0"/>
              <a:t>запослених пред Фондом солидарности</a:t>
            </a:r>
            <a:endParaRPr lang="en-US" sz="1000" dirty="0"/>
          </a:p>
          <a:p>
            <a:r>
              <a:rPr lang="sr-Cyrl-RS" sz="1000" dirty="0"/>
              <a:t>Да би запослени остварили право у стечајном поступку, потребно је да </a:t>
            </a:r>
            <a:r>
              <a:rPr lang="sr-Cyrl-RS" sz="1000" u="sng" dirty="0"/>
              <a:t>пријаве своја </a:t>
            </a:r>
            <a:r>
              <a:rPr lang="sr-Cyrl-RS" sz="1000" u="sng" dirty="0" smtClean="0"/>
              <a:t>потраживања</a:t>
            </a:r>
            <a:r>
              <a:rPr lang="sr-Cyrl-RS" sz="1000" dirty="0" smtClean="0"/>
              <a:t>.</a:t>
            </a:r>
            <a:endParaRPr lang="en-US" sz="1000" dirty="0"/>
          </a:p>
          <a:p>
            <a:r>
              <a:rPr lang="sr-Cyrl-RS" sz="1000" dirty="0" smtClean="0"/>
              <a:t>Када надлежни суд донесе Закључак којим су призната потраживања запосленог (потраживања за неисплаћене минималне нето зараде или накнаде зараде морају бити призната и утврђена Закључком суда у 1. исплатном реду, док потраживања по основу накнаду штете за неискоришћени годишњи одмор, отпремнине због одласка у пензију, накнаде штете због повреде на раду или професионалног обољења морају бити призната и утврђена Закључком суда у 3. исплатном реду), запослени </a:t>
            </a:r>
            <a:r>
              <a:rPr lang="sr-Cyrl-RS" sz="1000" u="sng" dirty="0" smtClean="0"/>
              <a:t>подноси захтев Фонду солидарности у року од 45 дана од дана пријема одлуке суда</a:t>
            </a:r>
            <a:r>
              <a:rPr lang="sr-Cyrl-RS" sz="1000" dirty="0" smtClean="0"/>
              <a:t>, којом је утврђено потраживање. Уколико пропусти овај рок, запослени губи право на ово потраживање пред Фондом солидарности. </a:t>
            </a:r>
            <a:endParaRPr lang="en-US" sz="1000" dirty="0" smtClean="0"/>
          </a:p>
          <a:p>
            <a:endParaRPr lang="sr-Cyrl-RS" sz="1000" dirty="0" smtClean="0"/>
          </a:p>
          <a:p>
            <a:endParaRPr lang="sr-Cyrl-RS" sz="1000" dirty="0"/>
          </a:p>
          <a:p>
            <a:endParaRPr lang="sr-Cyrl-RS" sz="1000" dirty="0" smtClean="0"/>
          </a:p>
          <a:p>
            <a:endParaRPr lang="sr-Cyrl-RS" sz="1000" dirty="0"/>
          </a:p>
          <a:p>
            <a:endParaRPr lang="sr-Cyrl-RS" sz="1000" dirty="0" smtClean="0"/>
          </a:p>
          <a:p>
            <a:endParaRPr lang="sr-Cyrl-RS" sz="1000" dirty="0"/>
          </a:p>
          <a:p>
            <a:endParaRPr lang="sr-Cyrl-RS" sz="1000" dirty="0" smtClean="0"/>
          </a:p>
          <a:p>
            <a:endParaRPr lang="sr-Cyrl-RS" sz="1000" dirty="0"/>
          </a:p>
          <a:p>
            <a:r>
              <a:rPr lang="sr-Cyrl-RS" sz="1000" dirty="0" smtClean="0"/>
              <a:t>Поступак </a:t>
            </a:r>
            <a:r>
              <a:rPr lang="sr-Cyrl-RS" sz="1000" dirty="0"/>
              <a:t>за остваривање права запослених регулисан је чл. 139. до 145. Закона о раду.</a:t>
            </a:r>
            <a:endParaRPr lang="en-US" sz="1000" dirty="0"/>
          </a:p>
          <a:p>
            <a:r>
              <a:rPr lang="sr-Cyrl-RS" sz="1000" dirty="0"/>
              <a:t>Право на исплату потраживања пред Фондом Солидарности </a:t>
            </a:r>
            <a:r>
              <a:rPr lang="sr-Cyrl-RS" sz="1000" u="sng" dirty="0"/>
              <a:t>нема запослени ако је донето решење о потврђивању усвајања плана реорганизације послодавца над којим је отворен стечај</a:t>
            </a:r>
            <a:r>
              <a:rPr lang="sr-Cyrl-RS" sz="1000" dirty="0"/>
              <a:t>, у складу са законом.</a:t>
            </a:r>
            <a:endParaRPr lang="en-US" sz="1000" dirty="0"/>
          </a:p>
          <a:p>
            <a:r>
              <a:rPr lang="sr-Cyrl-RS" sz="1000" dirty="0" smtClean="0"/>
              <a:t>Запослени </a:t>
            </a:r>
            <a:r>
              <a:rPr lang="sr-Cyrl-RS" sz="1000" dirty="0"/>
              <a:t>има право и на уплату доприноса за обавезно социјално осигурање за исплате у складу са прописима о обавезном социјалном осигурању, осим запослених којима је сходно Закључку Владе РС извршено повезивање радног стажа.</a:t>
            </a:r>
            <a:endParaRPr lang="en-US" sz="1000" dirty="0"/>
          </a:p>
          <a:p>
            <a:endParaRPr lang="en-US" sz="1000" dirty="0"/>
          </a:p>
        </p:txBody>
      </p:sp>
      <p:sp>
        <p:nvSpPr>
          <p:cNvPr id="8" name="TextBox 7"/>
          <p:cNvSpPr txBox="1"/>
          <p:nvPr/>
        </p:nvSpPr>
        <p:spPr>
          <a:xfrm>
            <a:off x="1043608" y="2564904"/>
            <a:ext cx="1093530" cy="307777"/>
          </a:xfrm>
          <a:prstGeom prst="rect">
            <a:avLst/>
          </a:prstGeom>
          <a:noFill/>
        </p:spPr>
        <p:txBody>
          <a:bodyPr wrap="square" rtlCol="0">
            <a:spAutoFit/>
          </a:bodyPr>
          <a:lstStyle/>
          <a:p>
            <a:r>
              <a:rPr lang="sr-Cyrl-RS" sz="1400" dirty="0"/>
              <a:t>З</a:t>
            </a:r>
            <a:r>
              <a:rPr lang="sr-Cyrl-RS" sz="1400" dirty="0" smtClean="0"/>
              <a:t>апослени</a:t>
            </a:r>
            <a:endParaRPr lang="en-US" sz="1400" dirty="0" smtClean="0"/>
          </a:p>
        </p:txBody>
      </p:sp>
      <p:sp>
        <p:nvSpPr>
          <p:cNvPr id="9" name="TextBox 8"/>
          <p:cNvSpPr txBox="1"/>
          <p:nvPr/>
        </p:nvSpPr>
        <p:spPr>
          <a:xfrm>
            <a:off x="4932040" y="2561735"/>
            <a:ext cx="3469794" cy="307777"/>
          </a:xfrm>
          <a:prstGeom prst="rect">
            <a:avLst/>
          </a:prstGeom>
          <a:noFill/>
        </p:spPr>
        <p:txBody>
          <a:bodyPr wrap="square" rtlCol="0">
            <a:spAutoFit/>
          </a:bodyPr>
          <a:lstStyle/>
          <a:p>
            <a:r>
              <a:rPr lang="sr-Cyrl-RS" sz="1400" dirty="0" smtClean="0"/>
              <a:t>Национална служба за запошљавање</a:t>
            </a:r>
            <a:endParaRPr lang="en-US" sz="1400" dirty="0" smtClean="0"/>
          </a:p>
        </p:txBody>
      </p:sp>
      <p:sp>
        <p:nvSpPr>
          <p:cNvPr id="10" name="Rectangle 9"/>
          <p:cNvSpPr/>
          <p:nvPr/>
        </p:nvSpPr>
        <p:spPr>
          <a:xfrm>
            <a:off x="2339752" y="2738434"/>
            <a:ext cx="2304256" cy="402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Захтев (у року од 30 дана од дана престанка радног односа)</a:t>
            </a:r>
            <a:endParaRPr lang="en-US" sz="1200" dirty="0"/>
          </a:p>
        </p:txBody>
      </p:sp>
      <p:cxnSp>
        <p:nvCxnSpPr>
          <p:cNvPr id="11" name="Straight Arrow Connector 10"/>
          <p:cNvCxnSpPr>
            <a:endCxn id="9" idx="1"/>
          </p:cNvCxnSpPr>
          <p:nvPr/>
        </p:nvCxnSpPr>
        <p:spPr>
          <a:xfrm flipV="1">
            <a:off x="2195736" y="2715624"/>
            <a:ext cx="2736304" cy="24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95155" y="5264858"/>
            <a:ext cx="1470600" cy="307777"/>
          </a:xfrm>
          <a:prstGeom prst="rect">
            <a:avLst/>
          </a:prstGeom>
          <a:noFill/>
        </p:spPr>
        <p:txBody>
          <a:bodyPr wrap="square" rtlCol="0">
            <a:spAutoFit/>
          </a:bodyPr>
          <a:lstStyle/>
          <a:p>
            <a:r>
              <a:rPr lang="sr-Cyrl-RS" sz="1400" dirty="0" smtClean="0"/>
              <a:t>Привредни суд</a:t>
            </a:r>
            <a:endParaRPr lang="en-US" sz="1400" dirty="0" smtClean="0"/>
          </a:p>
        </p:txBody>
      </p:sp>
      <p:sp>
        <p:nvSpPr>
          <p:cNvPr id="17" name="TextBox 16"/>
          <p:cNvSpPr txBox="1"/>
          <p:nvPr/>
        </p:nvSpPr>
        <p:spPr>
          <a:xfrm>
            <a:off x="251520" y="4730518"/>
            <a:ext cx="1093530" cy="307777"/>
          </a:xfrm>
          <a:prstGeom prst="rect">
            <a:avLst/>
          </a:prstGeom>
          <a:noFill/>
        </p:spPr>
        <p:txBody>
          <a:bodyPr wrap="square" rtlCol="0">
            <a:spAutoFit/>
          </a:bodyPr>
          <a:lstStyle/>
          <a:p>
            <a:r>
              <a:rPr lang="sr-Cyrl-RS" sz="1400" dirty="0"/>
              <a:t>З</a:t>
            </a:r>
            <a:r>
              <a:rPr lang="sr-Cyrl-RS" sz="1400" dirty="0" smtClean="0"/>
              <a:t>апослени</a:t>
            </a:r>
            <a:endParaRPr lang="en-US" sz="1400" dirty="0" smtClean="0"/>
          </a:p>
        </p:txBody>
      </p:sp>
      <p:sp>
        <p:nvSpPr>
          <p:cNvPr id="18" name="TextBox 17"/>
          <p:cNvSpPr txBox="1"/>
          <p:nvPr/>
        </p:nvSpPr>
        <p:spPr>
          <a:xfrm>
            <a:off x="6732240" y="4725144"/>
            <a:ext cx="1879963" cy="307777"/>
          </a:xfrm>
          <a:prstGeom prst="rect">
            <a:avLst/>
          </a:prstGeom>
          <a:noFill/>
        </p:spPr>
        <p:txBody>
          <a:bodyPr wrap="square" rtlCol="0">
            <a:spAutoFit/>
          </a:bodyPr>
          <a:lstStyle/>
          <a:p>
            <a:r>
              <a:rPr lang="sr-Cyrl-RS" sz="1400" dirty="0" smtClean="0"/>
              <a:t>Фонд солидарности</a:t>
            </a:r>
            <a:endParaRPr lang="en-US" sz="1400" dirty="0"/>
          </a:p>
        </p:txBody>
      </p:sp>
      <p:sp>
        <p:nvSpPr>
          <p:cNvPr id="19" name="Rectangle 18"/>
          <p:cNvSpPr/>
          <p:nvPr/>
        </p:nvSpPr>
        <p:spPr>
          <a:xfrm>
            <a:off x="1937930" y="5032921"/>
            <a:ext cx="706970" cy="262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Пријава</a:t>
            </a:r>
            <a:endParaRPr lang="en-US" sz="1200" dirty="0"/>
          </a:p>
        </p:txBody>
      </p:sp>
      <p:cxnSp>
        <p:nvCxnSpPr>
          <p:cNvPr id="21" name="Straight Arrow Connector 20"/>
          <p:cNvCxnSpPr>
            <a:stCxn id="17" idx="3"/>
            <a:endCxn id="16" idx="1"/>
          </p:cNvCxnSpPr>
          <p:nvPr/>
        </p:nvCxnSpPr>
        <p:spPr>
          <a:xfrm>
            <a:off x="1345050" y="4884407"/>
            <a:ext cx="1450105" cy="534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8" idx="1"/>
          </p:cNvCxnSpPr>
          <p:nvPr/>
        </p:nvCxnSpPr>
        <p:spPr>
          <a:xfrm>
            <a:off x="1345050" y="4879032"/>
            <a:ext cx="53871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499993" y="4629665"/>
            <a:ext cx="1785477" cy="5449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Захтев (у року од 45 дана од дана пријема одлуке суда)</a:t>
            </a:r>
            <a:endParaRPr lang="en-US" sz="1200" dirty="0"/>
          </a:p>
        </p:txBody>
      </p:sp>
      <p:sp>
        <p:nvSpPr>
          <p:cNvPr id="26" name="Rectangle 25"/>
          <p:cNvSpPr/>
          <p:nvPr/>
        </p:nvSpPr>
        <p:spPr>
          <a:xfrm>
            <a:off x="2798543" y="4624463"/>
            <a:ext cx="1338633" cy="5501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Извод из листе признатих потраживања</a:t>
            </a:r>
            <a:endParaRPr lang="en-US" sz="1200" dirty="0"/>
          </a:p>
        </p:txBody>
      </p:sp>
    </p:spTree>
    <p:extLst>
      <p:ext uri="{BB962C8B-B14F-4D97-AF65-F5344CB8AC3E}">
        <p14:creationId xmlns:p14="http://schemas.microsoft.com/office/powerpoint/2010/main" val="4078542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1400" b="1" dirty="0"/>
              <a:t>ПРАВА ЗАПОСЛЕНИХ У СЛУЧАЈУ СТЕЧАЈА ПОСЛОДАВЦА</a:t>
            </a:r>
            <a:endParaRPr lang="en-US" sz="1400"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3785652"/>
          </a:xfrm>
          <a:prstGeom prst="rect">
            <a:avLst/>
          </a:prstGeom>
        </p:spPr>
        <p:txBody>
          <a:bodyPr wrap="square">
            <a:spAutoFit/>
          </a:bodyPr>
          <a:lstStyle/>
          <a:p>
            <a:r>
              <a:rPr lang="sr-Cyrl-RS" sz="1000" b="1" dirty="0"/>
              <a:t>Посебна заштита од отказа уговора о раду </a:t>
            </a:r>
            <a:endParaRPr lang="en-US" sz="1000" dirty="0"/>
          </a:p>
          <a:p>
            <a:r>
              <a:rPr lang="sr-Cyrl-RS" sz="1000" dirty="0"/>
              <a:t>За време трудноће, породиљског одсуства, одсуства са рада ради неге детета и одсуства са рада ради посебне неге детета послодавац не може запосленом да откаже уговор о раду. Запосленом који је засновао радни однос на одређено време, уговор о раду се продужава до истека коришћења права на одсуство. Решење о отказу уговора о раду је ништаво, ако је на дан доношења решења стечајном управнику било познато постојање околности, или ако је запослени у року од 30 дана обавестио послодавца о наведеним околностима и о томе доставио одговарајућу потврду овлашћеног лекара или другог надлежног органа, а како је прописано одредбом члана 187. Закона о раду. </a:t>
            </a:r>
            <a:endParaRPr lang="en-US" sz="1000" dirty="0"/>
          </a:p>
          <a:p>
            <a:endParaRPr lang="sr-Cyrl-RS" sz="1000" b="1" dirty="0" smtClean="0"/>
          </a:p>
          <a:p>
            <a:r>
              <a:rPr lang="sr-Cyrl-RS" sz="1000" b="1" dirty="0" smtClean="0"/>
              <a:t>Повреда </a:t>
            </a:r>
            <a:r>
              <a:rPr lang="sr-Cyrl-RS" sz="1000" b="1" dirty="0"/>
              <a:t>права на имовину у стечајном поступку због ненамирења потраживања из радног односа Устав РС члан 58.став 1.</a:t>
            </a:r>
            <a:endParaRPr lang="en-US" sz="1000" dirty="0"/>
          </a:p>
          <a:p>
            <a:r>
              <a:rPr lang="sr-Cyrl-RS" sz="1000" dirty="0"/>
              <a:t>Пропуст редовног суда да обезбеди намирење потраживања повериоца  из радног односа која су утврђена у стечајном поступку, а против дужника који је у време настанка предметних потраживања имао друштвени капитал, представља повреду уставног права подносиоца на мирно уживање имовине услед које подносиоцу припада право на накнаду материјалне штете у висини износа потраживања утврђеног у стечајном поступку, умањеног за износе који су му по том основу евентуално већ исплаћени.</a:t>
            </a:r>
            <a:endParaRPr lang="en-US" sz="1000" dirty="0"/>
          </a:p>
          <a:p>
            <a:r>
              <a:rPr lang="sr-Cyrl-RS" sz="1000" b="1" dirty="0"/>
              <a:t> </a:t>
            </a:r>
            <a:endParaRPr lang="en-US" sz="1000" dirty="0"/>
          </a:p>
          <a:p>
            <a:r>
              <a:rPr lang="sr-Cyrl-RS" sz="1000" b="1" dirty="0"/>
              <a:t>Повезивање радног стажа</a:t>
            </a:r>
            <a:endParaRPr lang="en-US" sz="1000" dirty="0"/>
          </a:p>
          <a:p>
            <a:r>
              <a:rPr lang="sr-Cyrl-CS" sz="1000" dirty="0"/>
              <a:t>Сви запослени</a:t>
            </a:r>
            <a:r>
              <a:rPr lang="en-US" sz="1000" dirty="0"/>
              <a:t> </a:t>
            </a:r>
            <a:r>
              <a:rPr lang="en-US" sz="1000" dirty="0" err="1"/>
              <a:t>који</a:t>
            </a:r>
            <a:r>
              <a:rPr lang="en-US" sz="1000" dirty="0"/>
              <a:t> </a:t>
            </a:r>
            <a:r>
              <a:rPr lang="en-US" sz="1000" dirty="0" err="1"/>
              <a:t>су</a:t>
            </a:r>
            <a:r>
              <a:rPr lang="en-US" sz="1000" dirty="0"/>
              <a:t> у </a:t>
            </a:r>
            <a:r>
              <a:rPr lang="sr-Cyrl-RS" sz="1000" dirty="0"/>
              <a:t>периоду </a:t>
            </a:r>
            <a:r>
              <a:rPr lang="sr-Cyrl-CS" sz="1000" dirty="0"/>
              <a:t>од 01.01.1991. до 31.12.2003 године  </a:t>
            </a:r>
            <a:r>
              <a:rPr lang="en-US" sz="1000" dirty="0" err="1"/>
              <a:t>били</a:t>
            </a:r>
            <a:r>
              <a:rPr lang="en-US" sz="1000" dirty="0"/>
              <a:t> </a:t>
            </a:r>
            <a:r>
              <a:rPr lang="en-US" sz="1000" dirty="0" err="1"/>
              <a:t>пријављени</a:t>
            </a:r>
            <a:r>
              <a:rPr lang="en-US" sz="1000" dirty="0"/>
              <a:t> </a:t>
            </a:r>
            <a:r>
              <a:rPr lang="en-US" sz="1000" dirty="0" err="1"/>
              <a:t>на</a:t>
            </a:r>
            <a:r>
              <a:rPr lang="en-US" sz="1000" dirty="0"/>
              <a:t> </a:t>
            </a:r>
            <a:r>
              <a:rPr lang="en-US" sz="1000" dirty="0" err="1"/>
              <a:t>осигурање</a:t>
            </a:r>
            <a:r>
              <a:rPr lang="sr-Cyrl-RS" sz="1000" dirty="0"/>
              <a:t>,</a:t>
            </a:r>
            <a:r>
              <a:rPr lang="en-US" sz="1000" dirty="0"/>
              <a:t> а </a:t>
            </a:r>
            <a:r>
              <a:rPr lang="en-US" sz="1000" dirty="0" err="1"/>
              <a:t>допринос</a:t>
            </a:r>
            <a:r>
              <a:rPr lang="en-US" sz="1000" dirty="0"/>
              <a:t> </a:t>
            </a:r>
            <a:r>
              <a:rPr lang="en-US" sz="1000" dirty="0" err="1"/>
              <a:t>за</a:t>
            </a:r>
            <a:r>
              <a:rPr lang="en-US" sz="1000" dirty="0"/>
              <a:t> </a:t>
            </a:r>
            <a:r>
              <a:rPr lang="en-US" sz="1000" dirty="0" err="1"/>
              <a:t>пензијско</a:t>
            </a:r>
            <a:r>
              <a:rPr lang="en-US" sz="1000" dirty="0"/>
              <a:t> и </a:t>
            </a:r>
            <a:r>
              <a:rPr lang="en-US" sz="1000" dirty="0" err="1"/>
              <a:t>инвалидско</a:t>
            </a:r>
            <a:r>
              <a:rPr lang="en-US" sz="1000" dirty="0"/>
              <a:t> </a:t>
            </a:r>
            <a:r>
              <a:rPr lang="en-US" sz="1000" dirty="0" err="1"/>
              <a:t>осигурање</a:t>
            </a:r>
            <a:r>
              <a:rPr lang="en-US" sz="1000" dirty="0"/>
              <a:t> </a:t>
            </a:r>
            <a:r>
              <a:rPr lang="en-US" sz="1000" dirty="0" err="1"/>
              <a:t>није</a:t>
            </a:r>
            <a:r>
              <a:rPr lang="en-US" sz="1000" dirty="0"/>
              <a:t> </a:t>
            </a:r>
            <a:r>
              <a:rPr lang="en-US" sz="1000" dirty="0" err="1"/>
              <a:t>уплаћен</a:t>
            </a:r>
            <a:r>
              <a:rPr lang="sr-Cyrl-RS" sz="1000" dirty="0"/>
              <a:t> и</a:t>
            </a:r>
            <a:r>
              <a:rPr lang="sr-Cyrl-CS" sz="1000" dirty="0"/>
              <a:t> који су  поднели захтев надлежном Фонду за пензијско и инвалидско осигурање остварили су право у складу са </a:t>
            </a:r>
            <a:r>
              <a:rPr lang="en-US" sz="1000" dirty="0" err="1"/>
              <a:t>Законом</a:t>
            </a:r>
            <a:r>
              <a:rPr lang="en-US" sz="1000" dirty="0"/>
              <a:t> о </a:t>
            </a:r>
            <a:r>
              <a:rPr lang="en-US" sz="1000" dirty="0" err="1"/>
              <a:t>уплати</a:t>
            </a:r>
            <a:r>
              <a:rPr lang="en-US" sz="1000" dirty="0"/>
              <a:t> </a:t>
            </a:r>
            <a:r>
              <a:rPr lang="en-US" sz="1000" dirty="0" err="1"/>
              <a:t>доприноса</a:t>
            </a:r>
            <a:r>
              <a:rPr lang="en-US" sz="1000" dirty="0"/>
              <a:t> </a:t>
            </a:r>
            <a:r>
              <a:rPr lang="en-US" sz="1000" dirty="0" err="1"/>
              <a:t>за</a:t>
            </a:r>
            <a:r>
              <a:rPr lang="en-US" sz="1000" dirty="0"/>
              <a:t> </a:t>
            </a:r>
            <a:r>
              <a:rPr lang="en-US" sz="1000" dirty="0" err="1"/>
              <a:t>пензијско</a:t>
            </a:r>
            <a:r>
              <a:rPr lang="en-US" sz="1000" dirty="0"/>
              <a:t> и </a:t>
            </a:r>
            <a:r>
              <a:rPr lang="en-US" sz="1000" dirty="0" err="1"/>
              <a:t>инвалидско</a:t>
            </a:r>
            <a:r>
              <a:rPr lang="en-US" sz="1000" dirty="0"/>
              <a:t> </a:t>
            </a:r>
            <a:r>
              <a:rPr lang="en-US" sz="1000" dirty="0" err="1"/>
              <a:t>осигурање</a:t>
            </a:r>
            <a:r>
              <a:rPr lang="en-US" sz="1000" dirty="0"/>
              <a:t> </a:t>
            </a:r>
            <a:r>
              <a:rPr lang="en-US" sz="1000" dirty="0" err="1"/>
              <a:t>за</a:t>
            </a:r>
            <a:r>
              <a:rPr lang="en-US" sz="1000" dirty="0"/>
              <a:t> </a:t>
            </a:r>
            <a:r>
              <a:rPr lang="en-US" sz="1000" dirty="0" err="1"/>
              <a:t>поједине</a:t>
            </a:r>
            <a:r>
              <a:rPr lang="en-US" sz="1000" dirty="0"/>
              <a:t> </a:t>
            </a:r>
            <a:r>
              <a:rPr lang="en-US" sz="1000" dirty="0" err="1"/>
              <a:t>категорије</a:t>
            </a:r>
            <a:r>
              <a:rPr lang="en-US" sz="1000" dirty="0"/>
              <a:t> </a:t>
            </a:r>
            <a:r>
              <a:rPr lang="en-US" sz="1000" dirty="0" err="1"/>
              <a:t>осигураника-запослених</a:t>
            </a:r>
            <a:r>
              <a:rPr lang="en-US" sz="1000" dirty="0"/>
              <a:t> ("</a:t>
            </a:r>
            <a:r>
              <a:rPr lang="en-US" sz="1000" dirty="0" err="1"/>
              <a:t>Сл</a:t>
            </a:r>
            <a:r>
              <a:rPr lang="en-US" sz="1000" dirty="0"/>
              <a:t>. </a:t>
            </a:r>
            <a:r>
              <a:rPr lang="en-US" sz="1000" dirty="0" err="1"/>
              <a:t>гласник</a:t>
            </a:r>
            <a:r>
              <a:rPr lang="en-US" sz="1000" dirty="0"/>
              <a:t> РС", </a:t>
            </a:r>
            <a:r>
              <a:rPr lang="en-US" sz="1000" dirty="0" err="1"/>
              <a:t>бр</a:t>
            </a:r>
            <a:r>
              <a:rPr lang="en-US" sz="1000" dirty="0"/>
              <a:t>. 85/2005) </a:t>
            </a:r>
            <a:r>
              <a:rPr lang="sr-Cyrl-RS" sz="1000" dirty="0"/>
              <a:t>на уплату доприноса односно истима је утврђен стаж осигурања. </a:t>
            </a:r>
            <a:endParaRPr lang="en-US" sz="1000" dirty="0"/>
          </a:p>
          <a:p>
            <a:r>
              <a:rPr lang="sr-Cyrl-CS" sz="1000" dirty="0"/>
              <a:t>За период до 31.12.2014.године повезивање </a:t>
            </a:r>
            <a:r>
              <a:rPr lang="sr-Cyrl-RS" sz="1000" dirty="0"/>
              <a:t>радног стажа радницима запосленим у друштвеним предузећима  спроводи се н</a:t>
            </a:r>
            <a:r>
              <a:rPr lang="sr-Cyrl-CS" sz="1000" dirty="0"/>
              <a:t>а основу Закључка Владе 05 број 43-1343/2007-7 од 20.11.2008.године.</a:t>
            </a:r>
            <a:endParaRPr lang="en-US" sz="1000" dirty="0"/>
          </a:p>
          <a:p>
            <a:r>
              <a:rPr lang="sr-Cyrl-CS" sz="1000" dirty="0"/>
              <a:t> Министар економије и регионалног развоја и Министар финансија дана 18.03.2009. донели су Процедуру о начину регулисања обавеза за доприносе за пензијско и инвалидско осигурање запослених за субјекте приватизације у случају покретања стечајног поступка.</a:t>
            </a:r>
            <a:endParaRPr lang="en-US" sz="1000" dirty="0"/>
          </a:p>
          <a:p>
            <a:r>
              <a:rPr lang="sr-Cyrl-CS" sz="1000" dirty="0"/>
              <a:t>На основу Процедуре о начину повезивања стажа осигурања бившим запосленим у субјектима над којима је отворен стечајни поступак у 2015., 2016., 2017, 2018. и 2019. години, а у вези са Закључком Владе спроводи се повезивање стажа за бивше </a:t>
            </a:r>
            <a:r>
              <a:rPr lang="sr-Cyrl-CS" sz="1000" dirty="0" smtClean="0"/>
              <a:t>запослене</a:t>
            </a:r>
            <a:r>
              <a:rPr lang="sr-Cyrl-CS" sz="1000" dirty="0"/>
              <a:t> </a:t>
            </a:r>
            <a:r>
              <a:rPr lang="sr-Cyrl-RS" sz="1000" dirty="0"/>
              <a:t>у друштвеним предузећима </a:t>
            </a:r>
            <a:r>
              <a:rPr lang="sr-Cyrl-RS" sz="1000" dirty="0" smtClean="0"/>
              <a:t>.</a:t>
            </a:r>
            <a:endParaRPr lang="en-US" sz="1000" dirty="0"/>
          </a:p>
        </p:txBody>
      </p:sp>
    </p:spTree>
    <p:extLst>
      <p:ext uri="{BB962C8B-B14F-4D97-AF65-F5344CB8AC3E}">
        <p14:creationId xmlns:p14="http://schemas.microsoft.com/office/powerpoint/2010/main" val="3798792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sp>
        <p:nvSpPr>
          <p:cNvPr id="29" name="Title 1"/>
          <p:cNvSpPr txBox="1">
            <a:spLocks/>
          </p:cNvSpPr>
          <p:nvPr/>
        </p:nvSpPr>
        <p:spPr>
          <a:xfrm>
            <a:off x="2671903" y="2293553"/>
            <a:ext cx="1556951" cy="288968"/>
          </a:xfrm>
          <a:prstGeom prst="rect">
            <a:avLst/>
          </a:prstGeom>
        </p:spPr>
        <p:txBody>
          <a:bodyPr>
            <a:normAutofit fontScale="900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sr-Cyrl-RS" sz="1600" dirty="0" smtClean="0">
                <a:latin typeface="+mn-lt"/>
              </a:rPr>
              <a:t>Привредни суд</a:t>
            </a:r>
            <a:endParaRPr lang="en-US" sz="1600" dirty="0">
              <a:latin typeface="+mn-lt"/>
            </a:endParaRPr>
          </a:p>
        </p:txBody>
      </p:sp>
      <p:sp>
        <p:nvSpPr>
          <p:cNvPr id="30" name="Subtitle 2"/>
          <p:cNvSpPr txBox="1">
            <a:spLocks/>
          </p:cNvSpPr>
          <p:nvPr/>
        </p:nvSpPr>
        <p:spPr>
          <a:xfrm>
            <a:off x="309365" y="3368472"/>
            <a:ext cx="523395" cy="252430"/>
          </a:xfrm>
          <a:prstGeom prst="rect">
            <a:avLst/>
          </a:prstGeom>
        </p:spPr>
        <p:txBody>
          <a:bodyPr>
            <a:noAutofit/>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r-Cyrl-RS" sz="1400" dirty="0" smtClean="0"/>
              <a:t>АПР</a:t>
            </a:r>
            <a:endParaRPr lang="en-US" sz="1400" dirty="0"/>
          </a:p>
        </p:txBody>
      </p:sp>
      <p:cxnSp>
        <p:nvCxnSpPr>
          <p:cNvPr id="31" name="Straight Arrow Connector 30"/>
          <p:cNvCxnSpPr>
            <a:stCxn id="29" idx="1"/>
            <a:endCxn id="30" idx="0"/>
          </p:cNvCxnSpPr>
          <p:nvPr/>
        </p:nvCxnSpPr>
        <p:spPr>
          <a:xfrm flipH="1">
            <a:off x="571063" y="2438037"/>
            <a:ext cx="2100840" cy="930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415101" y="2415179"/>
            <a:ext cx="840260" cy="771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Решење о отварању стечаја</a:t>
            </a:r>
            <a:endParaRPr lang="en-US" sz="1200" dirty="0"/>
          </a:p>
        </p:txBody>
      </p:sp>
      <p:sp>
        <p:nvSpPr>
          <p:cNvPr id="33" name="TextBox 32"/>
          <p:cNvSpPr txBox="1"/>
          <p:nvPr/>
        </p:nvSpPr>
        <p:spPr>
          <a:xfrm>
            <a:off x="147782" y="3812727"/>
            <a:ext cx="1231737" cy="2092881"/>
          </a:xfrm>
          <a:prstGeom prst="rect">
            <a:avLst/>
          </a:prstGeom>
          <a:noFill/>
        </p:spPr>
        <p:txBody>
          <a:bodyPr wrap="square" rtlCol="0">
            <a:spAutoFit/>
          </a:bodyPr>
          <a:lstStyle/>
          <a:p>
            <a:r>
              <a:rPr lang="sr-Cyrl-CS" sz="1000" dirty="0"/>
              <a:t>по службеној дужности региструје отварање стечајног поступка, промене у називу привредног друштва као и промену законског заступника дужника</a:t>
            </a:r>
            <a:endParaRPr lang="en-US" sz="1000" dirty="0"/>
          </a:p>
        </p:txBody>
      </p:sp>
      <p:cxnSp>
        <p:nvCxnSpPr>
          <p:cNvPr id="34" name="Straight Arrow Connector 33"/>
          <p:cNvCxnSpPr>
            <a:stCxn id="30" idx="3"/>
            <a:endCxn id="35" idx="1"/>
          </p:cNvCxnSpPr>
          <p:nvPr/>
        </p:nvCxnSpPr>
        <p:spPr>
          <a:xfrm>
            <a:off x="832760" y="3494687"/>
            <a:ext cx="1839143" cy="905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71903" y="4138209"/>
            <a:ext cx="1400432" cy="523220"/>
          </a:xfrm>
          <a:prstGeom prst="rect">
            <a:avLst/>
          </a:prstGeom>
          <a:noFill/>
        </p:spPr>
        <p:txBody>
          <a:bodyPr wrap="square" rtlCol="0">
            <a:spAutoFit/>
          </a:bodyPr>
          <a:lstStyle/>
          <a:p>
            <a:r>
              <a:rPr lang="sr-Cyrl-RS" sz="1400" dirty="0" smtClean="0">
                <a:latin typeface="+mn-lt"/>
              </a:rPr>
              <a:t>Централа Пореске управе</a:t>
            </a:r>
            <a:endParaRPr lang="en-US" sz="1400" dirty="0">
              <a:latin typeface="+mn-lt"/>
            </a:endParaRPr>
          </a:p>
        </p:txBody>
      </p:sp>
      <p:sp>
        <p:nvSpPr>
          <p:cNvPr id="36" name="Rectangle 35"/>
          <p:cNvSpPr/>
          <p:nvPr/>
        </p:nvSpPr>
        <p:spPr>
          <a:xfrm>
            <a:off x="1370433" y="3693365"/>
            <a:ext cx="972064" cy="889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CS" sz="1200" dirty="0" smtClean="0"/>
              <a:t>Подаци </a:t>
            </a:r>
            <a:r>
              <a:rPr lang="sr-Cyrl-CS" sz="1200" dirty="0"/>
              <a:t>о </a:t>
            </a:r>
            <a:r>
              <a:rPr lang="sr-Cyrl-CS" sz="1200" dirty="0" smtClean="0"/>
              <a:t>регистрованим </a:t>
            </a:r>
            <a:r>
              <a:rPr lang="sr-Cyrl-CS" sz="1200" dirty="0"/>
              <a:t>променама</a:t>
            </a:r>
            <a:endParaRPr lang="en-US" sz="1200" dirty="0"/>
          </a:p>
        </p:txBody>
      </p:sp>
      <p:sp>
        <p:nvSpPr>
          <p:cNvPr id="37" name="TextBox 36"/>
          <p:cNvSpPr txBox="1"/>
          <p:nvPr/>
        </p:nvSpPr>
        <p:spPr>
          <a:xfrm>
            <a:off x="2684693" y="4782752"/>
            <a:ext cx="1252151" cy="1169551"/>
          </a:xfrm>
          <a:prstGeom prst="rect">
            <a:avLst/>
          </a:prstGeom>
          <a:noFill/>
        </p:spPr>
        <p:txBody>
          <a:bodyPr wrap="square" rtlCol="0">
            <a:spAutoFit/>
          </a:bodyPr>
          <a:lstStyle/>
          <a:p>
            <a:r>
              <a:rPr lang="sr-Cyrl-CS" sz="1000" dirty="0"/>
              <a:t>региструје промене на ПИБ-у и доставља их у електронској форми Агенцији за привредне регистре</a:t>
            </a:r>
            <a:endParaRPr lang="en-US" sz="1000" dirty="0"/>
          </a:p>
        </p:txBody>
      </p:sp>
      <p:cxnSp>
        <p:nvCxnSpPr>
          <p:cNvPr id="38" name="Straight Arrow Connector 37"/>
          <p:cNvCxnSpPr>
            <a:stCxn id="35" idx="2"/>
            <a:endCxn id="39" idx="1"/>
          </p:cNvCxnSpPr>
          <p:nvPr/>
        </p:nvCxnSpPr>
        <p:spPr>
          <a:xfrm>
            <a:off x="3372119" y="4661429"/>
            <a:ext cx="2173486" cy="768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545605" y="4954930"/>
            <a:ext cx="999127" cy="950678"/>
          </a:xfrm>
          <a:prstGeom prst="rect">
            <a:avLst/>
          </a:prstGeom>
          <a:noFill/>
        </p:spPr>
        <p:txBody>
          <a:bodyPr wrap="square" rtlCol="0">
            <a:spAutoFit/>
          </a:bodyPr>
          <a:lstStyle/>
          <a:p>
            <a:r>
              <a:rPr lang="sr-Cyrl-RS" sz="1400" dirty="0" smtClean="0">
                <a:latin typeface="+mn-lt"/>
              </a:rPr>
              <a:t>Порески обвезник</a:t>
            </a:r>
            <a:endParaRPr lang="en-US" sz="1400" dirty="0" smtClean="0">
              <a:latin typeface="+mn-lt"/>
            </a:endParaRPr>
          </a:p>
          <a:p>
            <a:r>
              <a:rPr lang="en-US" sz="1400" dirty="0" smtClean="0">
                <a:latin typeface="+mn-lt"/>
              </a:rPr>
              <a:t>(</a:t>
            </a:r>
            <a:r>
              <a:rPr lang="sr-Cyrl-RS" sz="1400" dirty="0" smtClean="0">
                <a:latin typeface="+mn-lt"/>
              </a:rPr>
              <a:t>Стечајни дужник)</a:t>
            </a:r>
            <a:endParaRPr lang="en-US" sz="1400" dirty="0">
              <a:latin typeface="+mn-lt"/>
            </a:endParaRPr>
          </a:p>
        </p:txBody>
      </p:sp>
      <p:sp>
        <p:nvSpPr>
          <p:cNvPr id="40" name="Rectangle 39"/>
          <p:cNvSpPr/>
          <p:nvPr/>
        </p:nvSpPr>
        <p:spPr>
          <a:xfrm>
            <a:off x="4151228" y="4094363"/>
            <a:ext cx="1169772" cy="1529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RS" sz="1200" dirty="0" smtClean="0"/>
              <a:t>потврда о извршеној регистрацији на Обрасцу РЕГ - Потврда о извршеној регистрацији</a:t>
            </a:r>
            <a:endParaRPr lang="en-US" sz="1200" dirty="0"/>
          </a:p>
        </p:txBody>
      </p:sp>
      <p:sp>
        <p:nvSpPr>
          <p:cNvPr id="41" name="TextBox 40"/>
          <p:cNvSpPr txBox="1"/>
          <p:nvPr/>
        </p:nvSpPr>
        <p:spPr>
          <a:xfrm>
            <a:off x="6544732" y="1814496"/>
            <a:ext cx="1614616" cy="307777"/>
          </a:xfrm>
          <a:prstGeom prst="rect">
            <a:avLst/>
          </a:prstGeom>
          <a:noFill/>
        </p:spPr>
        <p:txBody>
          <a:bodyPr wrap="square" rtlCol="0">
            <a:spAutoFit/>
          </a:bodyPr>
          <a:lstStyle/>
          <a:p>
            <a:r>
              <a:rPr lang="sr-Cyrl-RS" sz="1400" dirty="0" smtClean="0">
                <a:latin typeface="+mn-lt"/>
              </a:rPr>
              <a:t>Стечајни управник</a:t>
            </a:r>
            <a:endParaRPr lang="en-US" sz="1400" dirty="0" smtClean="0">
              <a:latin typeface="+mn-lt"/>
            </a:endParaRPr>
          </a:p>
        </p:txBody>
      </p:sp>
      <p:cxnSp>
        <p:nvCxnSpPr>
          <p:cNvPr id="42" name="Straight Arrow Connector 41"/>
          <p:cNvCxnSpPr>
            <a:stCxn id="41" idx="1"/>
            <a:endCxn id="35" idx="0"/>
          </p:cNvCxnSpPr>
          <p:nvPr/>
        </p:nvCxnSpPr>
        <p:spPr>
          <a:xfrm flipH="1">
            <a:off x="3372119" y="1968385"/>
            <a:ext cx="3172613" cy="2169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394214" y="2314262"/>
            <a:ext cx="2553396" cy="4093428"/>
          </a:xfrm>
          <a:prstGeom prst="rect">
            <a:avLst/>
          </a:prstGeom>
          <a:noFill/>
        </p:spPr>
        <p:txBody>
          <a:bodyPr wrap="square" rtlCol="0">
            <a:spAutoFit/>
          </a:bodyPr>
          <a:lstStyle/>
          <a:p>
            <a:r>
              <a:rPr lang="sr-Cyrl-RS" sz="1000" dirty="0"/>
              <a:t>Након регистрације промене законског заступника у АПР и Пореској управи, приступ електронским сервисима Пореске управе врши се путем квалификованог електронског сертификата стечајног управника са </a:t>
            </a:r>
            <a:r>
              <a:rPr lang="sr-Cyrl-RS" sz="1000" dirty="0" smtClean="0"/>
              <a:t>чипом </a:t>
            </a:r>
            <a:r>
              <a:rPr lang="sr-Cyrl-RS" sz="1000" dirty="0"/>
              <a:t>(енг. Smart Card) издатим од стране једног од Сертификационих тела у Републици Србији: ПКС (Привредна комора Србије), МУП (Министарство унутрашњих послова), ПТТ (Пошта Србије), Halcom.</a:t>
            </a:r>
            <a:endParaRPr lang="en-US" sz="1000" dirty="0"/>
          </a:p>
          <a:p>
            <a:endParaRPr lang="en-US" sz="1000" dirty="0"/>
          </a:p>
          <a:p>
            <a:r>
              <a:rPr lang="sr-Cyrl-RS" sz="1000" dirty="0" smtClean="0"/>
              <a:t>Законски </a:t>
            </a:r>
            <a:r>
              <a:rPr lang="sr-Cyrl-RS" sz="1000" dirty="0"/>
              <a:t>заступник правног лица односно стечајни управник може електронским путем овластити  </a:t>
            </a:r>
            <a:r>
              <a:rPr lang="sr-Cyrl-RS" sz="1000" dirty="0" smtClean="0"/>
              <a:t>друго лице </a:t>
            </a:r>
            <a:r>
              <a:rPr lang="sr-Cyrl-RS" sz="1000" dirty="0"/>
              <a:t>за употребу електронских сервиса Пореске управе</a:t>
            </a:r>
            <a:r>
              <a:rPr lang="sr-Cyrl-RS" sz="1000" dirty="0" smtClean="0"/>
              <a:t>.</a:t>
            </a:r>
          </a:p>
          <a:p>
            <a:endParaRPr lang="sr-Cyrl-RS" sz="1000" dirty="0" smtClean="0"/>
          </a:p>
          <a:p>
            <a:r>
              <a:rPr lang="sr-Cyrl-CS" sz="1000" dirty="0" smtClean="0"/>
              <a:t>Стечајни управник по пријему потврде о извршеној регистрацији промена на ПИБ-у, путем електронског сервиса Пореске управе у ПДВ регистру, врши измену података за обвезника пореза на додату вредност</a:t>
            </a:r>
            <a:r>
              <a:rPr lang="en-US" sz="1000" dirty="0" smtClean="0"/>
              <a:t> (</a:t>
            </a:r>
            <a:r>
              <a:rPr lang="sr-Cyrl-RS" sz="1000" dirty="0" smtClean="0"/>
              <a:t>пример: нови рачун)</a:t>
            </a:r>
            <a:endParaRPr lang="en-US" sz="1000" dirty="0"/>
          </a:p>
        </p:txBody>
      </p:sp>
      <p:sp>
        <p:nvSpPr>
          <p:cNvPr id="44" name="Rectangle 43"/>
          <p:cNvSpPr/>
          <p:nvPr/>
        </p:nvSpPr>
        <p:spPr>
          <a:xfrm>
            <a:off x="4467768" y="2574714"/>
            <a:ext cx="848494" cy="1118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CS" sz="1200" dirty="0" smtClean="0"/>
              <a:t>Пример: уноси се нови рачун  стечајног дужника</a:t>
            </a:r>
            <a:endParaRPr lang="en-US" sz="1200" dirty="0"/>
          </a:p>
        </p:txBody>
      </p:sp>
      <p:cxnSp>
        <p:nvCxnSpPr>
          <p:cNvPr id="45" name="Straight Arrow Connector 44"/>
          <p:cNvCxnSpPr/>
          <p:nvPr/>
        </p:nvCxnSpPr>
        <p:spPr>
          <a:xfrm flipH="1" flipV="1">
            <a:off x="881023" y="3630082"/>
            <a:ext cx="1773894" cy="895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itle 1"/>
          <p:cNvSpPr txBox="1">
            <a:spLocks/>
          </p:cNvSpPr>
          <p:nvPr/>
        </p:nvSpPr>
        <p:spPr>
          <a:xfrm>
            <a:off x="0" y="1236203"/>
            <a:ext cx="9144000" cy="341271"/>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CS" sz="1400" b="1" dirty="0"/>
              <a:t>РЕГИСТРАЦИЈА ОТВАРАЊА СТЕЧАЈНОГ ПОСТУПКА И ПРОМЕНЕ ЗАКОНСКОГ ЗАСТУПНИКА КОД </a:t>
            </a:r>
            <a:r>
              <a:rPr lang="sr-Cyrl-CS" sz="1400" b="1" dirty="0" smtClean="0"/>
              <a:t>АПР </a:t>
            </a:r>
            <a:r>
              <a:rPr lang="sr-Cyrl-CS" sz="1400" b="1" dirty="0"/>
              <a:t>И ПОРЕСКЕ УПРАВЕ</a:t>
            </a:r>
            <a:endParaRPr lang="en-US" sz="1400" dirty="0"/>
          </a:p>
        </p:txBody>
      </p:sp>
    </p:spTree>
    <p:extLst>
      <p:ext uri="{BB962C8B-B14F-4D97-AF65-F5344CB8AC3E}">
        <p14:creationId xmlns:p14="http://schemas.microsoft.com/office/powerpoint/2010/main" val="658115952"/>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229763"/>
            <a:ext cx="2279758" cy="104814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xmlns=""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77" name="Title 1"/>
          <p:cNvSpPr txBox="1">
            <a:spLocks/>
          </p:cNvSpPr>
          <p:nvPr/>
        </p:nvSpPr>
        <p:spPr>
          <a:xfrm>
            <a:off x="-108520" y="2598143"/>
            <a:ext cx="9144000" cy="3205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2000" dirty="0" smtClean="0"/>
              <a:t>ХВАЛА НА ПАЖЊИ! </a:t>
            </a:r>
            <a:r>
              <a:rPr lang="sr-Cyrl-RS" sz="2000" dirty="0" smtClean="0">
                <a:sym typeface="Wingdings" panose="05000000000000000000" pitchFamily="2" charset="2"/>
              </a:rPr>
              <a:t></a:t>
            </a:r>
            <a:endParaRPr lang="en-US" sz="2000" dirty="0"/>
          </a:p>
        </p:txBody>
      </p:sp>
    </p:spTree>
    <p:extLst>
      <p:ext uri="{BB962C8B-B14F-4D97-AF65-F5344CB8AC3E}">
        <p14:creationId xmlns:p14="http://schemas.microsoft.com/office/powerpoint/2010/main" val="229322786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4" name="TextBox 3"/>
          <p:cNvSpPr txBox="1"/>
          <p:nvPr/>
        </p:nvSpPr>
        <p:spPr>
          <a:xfrm>
            <a:off x="161722" y="3148526"/>
            <a:ext cx="953895" cy="523220"/>
          </a:xfrm>
          <a:prstGeom prst="rect">
            <a:avLst/>
          </a:prstGeom>
          <a:noFill/>
        </p:spPr>
        <p:txBody>
          <a:bodyPr wrap="square" rtlCol="0">
            <a:spAutoFit/>
          </a:bodyPr>
          <a:lstStyle/>
          <a:p>
            <a:r>
              <a:rPr lang="sr-Cyrl-RS" sz="1400" dirty="0" smtClean="0"/>
              <a:t>Пореска управа</a:t>
            </a:r>
            <a:endParaRPr lang="en-US" sz="1400" dirty="0"/>
          </a:p>
        </p:txBody>
      </p:sp>
      <p:sp>
        <p:nvSpPr>
          <p:cNvPr id="5" name="TextBox 4"/>
          <p:cNvSpPr txBox="1"/>
          <p:nvPr/>
        </p:nvSpPr>
        <p:spPr>
          <a:xfrm>
            <a:off x="7734046" y="3056486"/>
            <a:ext cx="1409954" cy="523220"/>
          </a:xfrm>
          <a:prstGeom prst="rect">
            <a:avLst/>
          </a:prstGeom>
          <a:noFill/>
        </p:spPr>
        <p:txBody>
          <a:bodyPr wrap="square" rtlCol="0">
            <a:spAutoFit/>
          </a:bodyPr>
          <a:lstStyle/>
          <a:p>
            <a:r>
              <a:rPr lang="sr-Cyrl-RS" sz="1400" dirty="0" smtClean="0"/>
              <a:t>Стечајни управник</a:t>
            </a:r>
            <a:endParaRPr lang="en-US" sz="1400" dirty="0" smtClean="0"/>
          </a:p>
        </p:txBody>
      </p:sp>
      <p:cxnSp>
        <p:nvCxnSpPr>
          <p:cNvPr id="6" name="Straight Arrow Connector 5"/>
          <p:cNvCxnSpPr>
            <a:stCxn id="5" idx="1"/>
            <a:endCxn id="4" idx="3"/>
          </p:cNvCxnSpPr>
          <p:nvPr/>
        </p:nvCxnSpPr>
        <p:spPr>
          <a:xfrm flipH="1">
            <a:off x="1115617" y="3318096"/>
            <a:ext cx="6618429" cy="92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4017134"/>
            <a:ext cx="1354308" cy="1477328"/>
          </a:xfrm>
          <a:prstGeom prst="rect">
            <a:avLst/>
          </a:prstGeom>
          <a:noFill/>
        </p:spPr>
        <p:txBody>
          <a:bodyPr wrap="square" rtlCol="0">
            <a:spAutoFit/>
          </a:bodyPr>
          <a:lstStyle/>
          <a:p>
            <a:r>
              <a:rPr lang="sr-Cyrl-CS" sz="1000" dirty="0"/>
              <a:t>С</a:t>
            </a:r>
            <a:r>
              <a:rPr lang="sr-Cyrl-CS" sz="1000" dirty="0" smtClean="0"/>
              <a:t>течајни </a:t>
            </a:r>
            <a:r>
              <a:rPr lang="sr-Cyrl-CS" sz="1000" dirty="0"/>
              <a:t>управник је у обавези да писменим путем обавести све повериоце који су му у том тренутку познати о отварању стечајног поступка. </a:t>
            </a:r>
            <a:endParaRPr lang="sr-Cyrl-CS" sz="1000" dirty="0" smtClean="0"/>
          </a:p>
        </p:txBody>
      </p:sp>
      <p:sp>
        <p:nvSpPr>
          <p:cNvPr id="8" name="Rectangle 7"/>
          <p:cNvSpPr/>
          <p:nvPr/>
        </p:nvSpPr>
        <p:spPr>
          <a:xfrm>
            <a:off x="2411761" y="1944557"/>
            <a:ext cx="1691424" cy="904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Tx/>
              <a:buChar char="-"/>
            </a:pPr>
            <a:r>
              <a:rPr lang="sr-Cyrl-RS" sz="1200" dirty="0" smtClean="0"/>
              <a:t>о</a:t>
            </a:r>
            <a:r>
              <a:rPr lang="en-US" sz="1200" dirty="0" err="1" smtClean="0"/>
              <a:t>бавештење</a:t>
            </a:r>
            <a:r>
              <a:rPr lang="en-US" sz="1200" dirty="0" smtClean="0"/>
              <a:t> </a:t>
            </a:r>
            <a:r>
              <a:rPr lang="en-US" sz="1200" dirty="0"/>
              <a:t>о </a:t>
            </a:r>
            <a:r>
              <a:rPr lang="en-US" sz="1200" dirty="0" err="1"/>
              <a:t>отварању</a:t>
            </a:r>
            <a:r>
              <a:rPr lang="en-US" sz="1200" dirty="0"/>
              <a:t> </a:t>
            </a:r>
            <a:r>
              <a:rPr lang="en-US" sz="1200" dirty="0" err="1"/>
              <a:t>стечајног</a:t>
            </a:r>
            <a:r>
              <a:rPr lang="en-US" sz="1200" dirty="0"/>
              <a:t> </a:t>
            </a:r>
            <a:r>
              <a:rPr lang="en-US" sz="1200" dirty="0" err="1" smtClean="0"/>
              <a:t>поступка</a:t>
            </a:r>
            <a:r>
              <a:rPr lang="sr-Cyrl-RS" sz="1200" dirty="0" smtClean="0"/>
              <a:t> </a:t>
            </a:r>
          </a:p>
        </p:txBody>
      </p:sp>
      <p:sp>
        <p:nvSpPr>
          <p:cNvPr id="10" name="Title 1"/>
          <p:cNvSpPr txBox="1">
            <a:spLocks/>
          </p:cNvSpPr>
          <p:nvPr/>
        </p:nvSpPr>
        <p:spPr>
          <a:xfrm>
            <a:off x="288625" y="1233796"/>
            <a:ext cx="8855375" cy="341271"/>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CS" sz="1600" b="1" dirty="0"/>
              <a:t>ПОТРАЖИВАЊЕ РЕПУБЛИЧКЕ ПОРЕСКЕ УПРАВЕ И ЛОКАЛНЕ ПОРЕСКЕ АДМИНИСТРАЦИЈЕ ПРЕМА СТЕЧАЈНОМ ДУЖНИКУ</a:t>
            </a:r>
            <a:endParaRPr lang="en-US" sz="1600" dirty="0"/>
          </a:p>
        </p:txBody>
      </p:sp>
      <p:sp>
        <p:nvSpPr>
          <p:cNvPr id="11" name="TextBox 10"/>
          <p:cNvSpPr txBox="1"/>
          <p:nvPr/>
        </p:nvSpPr>
        <p:spPr>
          <a:xfrm>
            <a:off x="161722" y="1805776"/>
            <a:ext cx="1601966" cy="523220"/>
          </a:xfrm>
          <a:prstGeom prst="rect">
            <a:avLst/>
          </a:prstGeom>
          <a:noFill/>
        </p:spPr>
        <p:txBody>
          <a:bodyPr wrap="square" rtlCol="0">
            <a:spAutoFit/>
          </a:bodyPr>
          <a:lstStyle/>
          <a:p>
            <a:r>
              <a:rPr lang="sr-Cyrl-RS" sz="1400" dirty="0" smtClean="0"/>
              <a:t>Локална пореска администрација</a:t>
            </a:r>
            <a:endParaRPr lang="en-US" sz="1400" dirty="0"/>
          </a:p>
        </p:txBody>
      </p:sp>
      <p:cxnSp>
        <p:nvCxnSpPr>
          <p:cNvPr id="12" name="Straight Arrow Connector 11"/>
          <p:cNvCxnSpPr>
            <a:stCxn id="5" idx="1"/>
            <a:endCxn id="11" idx="3"/>
          </p:cNvCxnSpPr>
          <p:nvPr/>
        </p:nvCxnSpPr>
        <p:spPr>
          <a:xfrm flipH="1" flipV="1">
            <a:off x="1763688" y="2067386"/>
            <a:ext cx="5970358" cy="1250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226825" y="3021107"/>
            <a:ext cx="1345308" cy="89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CS" sz="1200" dirty="0" smtClean="0"/>
              <a:t>-пописна листа </a:t>
            </a:r>
          </a:p>
          <a:p>
            <a:r>
              <a:rPr lang="sr-Cyrl-CS" sz="1200" dirty="0" smtClean="0"/>
              <a:t>-пореска пријава (порез на мањак)</a:t>
            </a:r>
            <a:endParaRPr lang="en-US" sz="1200" dirty="0"/>
          </a:p>
        </p:txBody>
      </p:sp>
      <p:sp>
        <p:nvSpPr>
          <p:cNvPr id="15" name="Rectangle 14"/>
          <p:cNvSpPr/>
          <p:nvPr/>
        </p:nvSpPr>
        <p:spPr>
          <a:xfrm>
            <a:off x="4662031" y="3002375"/>
            <a:ext cx="1124401" cy="89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CS" sz="1200" dirty="0" smtClean="0"/>
              <a:t>-</a:t>
            </a:r>
            <a:r>
              <a:rPr lang="sr-Cyrl-CS" sz="1200" dirty="0"/>
              <a:t>захтев за брисање из система ПДВ обвезника.</a:t>
            </a:r>
            <a:endParaRPr lang="en-US" sz="1200" dirty="0"/>
          </a:p>
        </p:txBody>
      </p:sp>
      <p:sp>
        <p:nvSpPr>
          <p:cNvPr id="16" name="TextBox 15"/>
          <p:cNvSpPr txBox="1"/>
          <p:nvPr/>
        </p:nvSpPr>
        <p:spPr>
          <a:xfrm>
            <a:off x="2543796" y="4001256"/>
            <a:ext cx="1804579" cy="2554545"/>
          </a:xfrm>
          <a:prstGeom prst="rect">
            <a:avLst/>
          </a:prstGeom>
          <a:noFill/>
        </p:spPr>
        <p:txBody>
          <a:bodyPr wrap="square" rtlCol="0">
            <a:spAutoFit/>
          </a:bodyPr>
          <a:lstStyle/>
          <a:p>
            <a:r>
              <a:rPr lang="sr-Cyrl-RS" sz="1000" dirty="0"/>
              <a:t>Уколико стечајни управник утврди да </a:t>
            </a:r>
            <a:r>
              <a:rPr lang="sr-Cyrl-CS" sz="1000" dirty="0"/>
              <a:t>у претходних 12 месеци није остварен укупан промет већи од 8.000.000 динара, као и  да у наредних 12 месеци неће бити остварен укупан промет већи од 8.000.000 динара може путем електронског сервиса Пореске управе у ПДВ регистру да поднесе захтев за брисање из система ПДВ обвезника.</a:t>
            </a:r>
            <a:endParaRPr lang="en-US" sz="1000" dirty="0"/>
          </a:p>
          <a:p>
            <a:endParaRPr lang="en-US" sz="1000" dirty="0"/>
          </a:p>
          <a:p>
            <a:endParaRPr lang="en-US" sz="1000" b="1" dirty="0"/>
          </a:p>
        </p:txBody>
      </p:sp>
      <p:sp>
        <p:nvSpPr>
          <p:cNvPr id="17" name="Rectangle 16"/>
          <p:cNvSpPr/>
          <p:nvPr/>
        </p:nvSpPr>
        <p:spPr>
          <a:xfrm>
            <a:off x="5875657" y="3002374"/>
            <a:ext cx="1288631" cy="89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CS" sz="1200" dirty="0" smtClean="0"/>
              <a:t>-пореска пријава</a:t>
            </a:r>
            <a:r>
              <a:rPr lang="en-US" sz="1200" dirty="0" smtClean="0"/>
              <a:t> (</a:t>
            </a:r>
            <a:r>
              <a:rPr lang="sr-Cyrl-RS" sz="1200" dirty="0" smtClean="0"/>
              <a:t>порез на добит)</a:t>
            </a:r>
            <a:r>
              <a:rPr lang="sr-Cyrl-CS" sz="1200" dirty="0" smtClean="0"/>
              <a:t> </a:t>
            </a:r>
            <a:endParaRPr lang="en-US" sz="1200" dirty="0" smtClean="0"/>
          </a:p>
          <a:p>
            <a:r>
              <a:rPr lang="en-US" sz="1200" dirty="0" smtClean="0"/>
              <a:t>-</a:t>
            </a:r>
            <a:r>
              <a:rPr lang="sr-Cyrl-RS" sz="1200" dirty="0" smtClean="0"/>
              <a:t>порески биланс</a:t>
            </a:r>
            <a:r>
              <a:rPr lang="sr-Cyrl-CS" sz="1200" dirty="0" smtClean="0"/>
              <a:t> </a:t>
            </a:r>
            <a:endParaRPr lang="en-US" sz="1200" dirty="0"/>
          </a:p>
        </p:txBody>
      </p:sp>
      <p:sp>
        <p:nvSpPr>
          <p:cNvPr id="18" name="TextBox 17"/>
          <p:cNvSpPr txBox="1"/>
          <p:nvPr/>
        </p:nvSpPr>
        <p:spPr>
          <a:xfrm>
            <a:off x="4494255" y="4015706"/>
            <a:ext cx="4649745" cy="2862322"/>
          </a:xfrm>
          <a:prstGeom prst="rect">
            <a:avLst/>
          </a:prstGeom>
          <a:noFill/>
        </p:spPr>
        <p:txBody>
          <a:bodyPr wrap="square" rtlCol="0">
            <a:spAutoFit/>
          </a:bodyPr>
          <a:lstStyle/>
          <a:p>
            <a:r>
              <a:rPr lang="sr-Cyrl-CS" sz="1000" dirty="0"/>
              <a:t>Стечајни управник  мора доставити у законском року пореску пријаву и порески биланс са стањем на дан који претходи дану </a:t>
            </a:r>
            <a:r>
              <a:rPr lang="sr-Cyrl-CS" sz="1000" dirty="0" smtClean="0"/>
              <a:t> </a:t>
            </a:r>
            <a:r>
              <a:rPr lang="sr-Cyrl-CS" sz="1000" dirty="0"/>
              <a:t>отварања стечајног поступка како би се у поступку пријављивања дугованих јавних прихода пријавила  и евентуална обавеза по основу пореза на добит.</a:t>
            </a:r>
            <a:endParaRPr lang="en-US" sz="1000" dirty="0"/>
          </a:p>
          <a:p>
            <a:r>
              <a:rPr lang="sr-Cyrl-RS" sz="1000" u="sng" dirty="0" smtClean="0"/>
              <a:t>Наведене </a:t>
            </a:r>
            <a:r>
              <a:rPr lang="sr-Cyrl-RS" sz="1000" u="sng" dirty="0"/>
              <a:t>пореске обавезе нису обавезе стечајне </a:t>
            </a:r>
            <a:r>
              <a:rPr lang="sr-Cyrl-RS" sz="1000" u="sng" dirty="0" smtClean="0"/>
              <a:t>масе</a:t>
            </a:r>
            <a:r>
              <a:rPr lang="sr-Cyrl-RS" sz="1000" dirty="0" smtClean="0"/>
              <a:t>! </a:t>
            </a:r>
            <a:endParaRPr lang="en-US" sz="1000" dirty="0"/>
          </a:p>
          <a:p>
            <a:r>
              <a:rPr lang="sr-Cyrl-CS" sz="1000" dirty="0" smtClean="0"/>
              <a:t>Сходно </a:t>
            </a:r>
            <a:r>
              <a:rPr lang="sr-Cyrl-CS" sz="1000" dirty="0"/>
              <a:t>ч</a:t>
            </a:r>
            <a:r>
              <a:rPr lang="sr-Latn-RS" sz="1000" dirty="0"/>
              <a:t>лан</a:t>
            </a:r>
            <a:r>
              <a:rPr lang="sr-Cyrl-RS" sz="1000" dirty="0"/>
              <a:t>у</a:t>
            </a:r>
            <a:r>
              <a:rPr lang="sr-Latn-RS" sz="1000" dirty="0"/>
              <a:t> 25</a:t>
            </a:r>
            <a:r>
              <a:rPr lang="sr-Cyrl-RS" sz="1000" dirty="0"/>
              <a:t>.</a:t>
            </a:r>
            <a:r>
              <a:rPr lang="sr-Latn-RS" sz="1000" dirty="0"/>
              <a:t> став 2. Закона о пореском поступку и пореској </a:t>
            </a:r>
            <a:r>
              <a:rPr lang="sr-Latn-RS" sz="1000" dirty="0" smtClean="0"/>
              <a:t>администрацији</a:t>
            </a:r>
            <a:r>
              <a:rPr lang="sr-Cyrl-RS" sz="1000" dirty="0" smtClean="0"/>
              <a:t>,</a:t>
            </a:r>
            <a:r>
              <a:rPr lang="sr-Cyrl-CS" sz="1000" dirty="0" smtClean="0"/>
              <a:t> </a:t>
            </a:r>
            <a:r>
              <a:rPr lang="en-US" sz="1000" dirty="0" err="1" smtClean="0"/>
              <a:t>Обавеза</a:t>
            </a:r>
            <a:r>
              <a:rPr lang="en-US" sz="1000" dirty="0" smtClean="0"/>
              <a:t> </a:t>
            </a:r>
            <a:r>
              <a:rPr lang="en-US" sz="1000" dirty="0" err="1"/>
              <a:t>подношења</a:t>
            </a:r>
            <a:r>
              <a:rPr lang="en-US" sz="1000" dirty="0"/>
              <a:t> </a:t>
            </a:r>
            <a:r>
              <a:rPr lang="en-US" sz="1000" dirty="0" err="1"/>
              <a:t>пореских</a:t>
            </a:r>
            <a:r>
              <a:rPr lang="en-US" sz="1000" dirty="0"/>
              <a:t> </a:t>
            </a:r>
            <a:r>
              <a:rPr lang="en-US" sz="1000" dirty="0" err="1" smtClean="0"/>
              <a:t>пријава</a:t>
            </a:r>
            <a:r>
              <a:rPr lang="sr-Cyrl-RS" sz="1000" dirty="0" smtClean="0"/>
              <a:t> </a:t>
            </a:r>
            <a:r>
              <a:rPr lang="en-US" sz="1000" dirty="0" err="1" smtClean="0"/>
              <a:t>однос</a:t>
            </a:r>
            <a:r>
              <a:rPr lang="sr-Cyrl-RS" sz="1000" dirty="0" smtClean="0"/>
              <a:t>и се на</a:t>
            </a:r>
            <a:r>
              <a:rPr lang="en-US" sz="1000" dirty="0" smtClean="0"/>
              <a:t> </a:t>
            </a:r>
            <a:r>
              <a:rPr lang="en-US" sz="1000" dirty="0" err="1"/>
              <a:t>стечајног</a:t>
            </a:r>
            <a:r>
              <a:rPr lang="en-US" sz="1000" dirty="0"/>
              <a:t> </a:t>
            </a:r>
            <a:r>
              <a:rPr lang="en-US" sz="1000" dirty="0" err="1"/>
              <a:t>управника</a:t>
            </a:r>
            <a:r>
              <a:rPr lang="en-US" sz="1000" dirty="0"/>
              <a:t>, </a:t>
            </a:r>
            <a:r>
              <a:rPr lang="en-US" sz="1000" dirty="0" err="1"/>
              <a:t>који</a:t>
            </a:r>
            <a:r>
              <a:rPr lang="en-US" sz="1000" dirty="0"/>
              <a:t> </a:t>
            </a:r>
            <a:r>
              <a:rPr lang="en-US" sz="1000" dirty="0" err="1"/>
              <a:t>је</a:t>
            </a:r>
            <a:r>
              <a:rPr lang="en-US" sz="1000" dirty="0"/>
              <a:t> </a:t>
            </a:r>
            <a:r>
              <a:rPr lang="en-US" sz="1000" dirty="0" err="1"/>
              <a:t>дужан</a:t>
            </a:r>
            <a:r>
              <a:rPr lang="en-US" sz="1000" dirty="0"/>
              <a:t> </a:t>
            </a:r>
            <a:r>
              <a:rPr lang="en-US" sz="1000" dirty="0" err="1"/>
              <a:t>да</a:t>
            </a:r>
            <a:r>
              <a:rPr lang="en-US" sz="1000" dirty="0"/>
              <a:t> у </a:t>
            </a:r>
            <a:r>
              <a:rPr lang="en-US" sz="1000" dirty="0" err="1"/>
              <a:t>поступку</a:t>
            </a:r>
            <a:r>
              <a:rPr lang="en-US" sz="1000" dirty="0"/>
              <a:t> </a:t>
            </a:r>
            <a:r>
              <a:rPr lang="sr-Cyrl-RS" sz="1000" dirty="0" smtClean="0"/>
              <a:t>стеча</a:t>
            </a:r>
            <a:r>
              <a:rPr lang="en-US" sz="1000" dirty="0" err="1" smtClean="0"/>
              <a:t>ја</a:t>
            </a:r>
            <a:r>
              <a:rPr lang="en-US" sz="1000" dirty="0" smtClean="0"/>
              <a:t> </a:t>
            </a:r>
            <a:r>
              <a:rPr lang="en-US" sz="1000" dirty="0" err="1"/>
              <a:t>подноси</a:t>
            </a:r>
            <a:r>
              <a:rPr lang="en-US" sz="1000" dirty="0"/>
              <a:t> </a:t>
            </a:r>
            <a:r>
              <a:rPr lang="en-US" sz="1000" dirty="0" err="1"/>
              <a:t>пореске</a:t>
            </a:r>
            <a:r>
              <a:rPr lang="en-US" sz="1000" dirty="0"/>
              <a:t> </a:t>
            </a:r>
            <a:r>
              <a:rPr lang="en-US" sz="1000" dirty="0" err="1"/>
              <a:t>пријаве</a:t>
            </a:r>
            <a:r>
              <a:rPr lang="en-US" sz="1000" dirty="0"/>
              <a:t> у </a:t>
            </a:r>
            <a:r>
              <a:rPr lang="en-US" sz="1000" dirty="0" err="1"/>
              <a:t>складу</a:t>
            </a:r>
            <a:r>
              <a:rPr lang="en-US" sz="1000" dirty="0"/>
              <a:t> </a:t>
            </a:r>
            <a:r>
              <a:rPr lang="en-US" sz="1000" dirty="0" err="1"/>
              <a:t>са</a:t>
            </a:r>
            <a:r>
              <a:rPr lang="en-US" sz="1000" dirty="0"/>
              <a:t> </a:t>
            </a:r>
            <a:r>
              <a:rPr lang="en-US" sz="1000" dirty="0" err="1"/>
              <a:t>пореским</a:t>
            </a:r>
            <a:r>
              <a:rPr lang="en-US" sz="1000" dirty="0"/>
              <a:t> </a:t>
            </a:r>
            <a:r>
              <a:rPr lang="en-US" sz="1000" dirty="0" err="1"/>
              <a:t>прописима</a:t>
            </a:r>
            <a:r>
              <a:rPr lang="en-US" sz="1000" dirty="0"/>
              <a:t>, </a:t>
            </a:r>
            <a:r>
              <a:rPr lang="en-US" sz="1000" dirty="0" err="1"/>
              <a:t>укључујући</a:t>
            </a:r>
            <a:r>
              <a:rPr lang="en-US" sz="1000" dirty="0"/>
              <a:t> и </a:t>
            </a:r>
            <a:r>
              <a:rPr lang="en-US" sz="1000" dirty="0" err="1"/>
              <a:t>пореску</a:t>
            </a:r>
            <a:r>
              <a:rPr lang="en-US" sz="1000" dirty="0"/>
              <a:t> </a:t>
            </a:r>
            <a:r>
              <a:rPr lang="en-US" sz="1000" dirty="0" err="1"/>
              <a:t>пријаву</a:t>
            </a:r>
            <a:r>
              <a:rPr lang="en-US" sz="1000" dirty="0"/>
              <a:t> </a:t>
            </a:r>
            <a:r>
              <a:rPr lang="en-US" sz="1000" dirty="0" err="1"/>
              <a:t>за</a:t>
            </a:r>
            <a:r>
              <a:rPr lang="en-US" sz="1000" dirty="0"/>
              <a:t> </a:t>
            </a:r>
            <a:r>
              <a:rPr lang="en-US" sz="1000" dirty="0" err="1"/>
              <a:t>порески</a:t>
            </a:r>
            <a:r>
              <a:rPr lang="en-US" sz="1000" dirty="0"/>
              <a:t> </a:t>
            </a:r>
            <a:r>
              <a:rPr lang="en-US" sz="1000" dirty="0" err="1"/>
              <a:t>период</a:t>
            </a:r>
            <a:r>
              <a:rPr lang="en-US" sz="1000" dirty="0"/>
              <a:t> </a:t>
            </a:r>
            <a:r>
              <a:rPr lang="en-US" sz="1000" dirty="0" err="1"/>
              <a:t>за</a:t>
            </a:r>
            <a:r>
              <a:rPr lang="en-US" sz="1000" dirty="0"/>
              <a:t> </a:t>
            </a:r>
            <a:r>
              <a:rPr lang="en-US" sz="1000" dirty="0" err="1"/>
              <a:t>који</a:t>
            </a:r>
            <a:r>
              <a:rPr lang="en-US" sz="1000" dirty="0"/>
              <a:t> </a:t>
            </a:r>
            <a:r>
              <a:rPr lang="en-US" sz="1000" dirty="0" err="1"/>
              <a:t>је</a:t>
            </a:r>
            <a:r>
              <a:rPr lang="en-US" sz="1000" dirty="0"/>
              <a:t> </a:t>
            </a:r>
            <a:r>
              <a:rPr lang="en-US" sz="1000" dirty="0" err="1"/>
              <a:t>рок</a:t>
            </a:r>
            <a:r>
              <a:rPr lang="en-US" sz="1000" dirty="0"/>
              <a:t> </a:t>
            </a:r>
            <a:r>
              <a:rPr lang="en-US" sz="1000" dirty="0" err="1"/>
              <a:t>за</a:t>
            </a:r>
            <a:r>
              <a:rPr lang="en-US" sz="1000" dirty="0"/>
              <a:t> </a:t>
            </a:r>
            <a:r>
              <a:rPr lang="en-US" sz="1000" dirty="0" err="1"/>
              <a:t>подношење</a:t>
            </a:r>
            <a:r>
              <a:rPr lang="en-US" sz="1000" dirty="0"/>
              <a:t> </a:t>
            </a:r>
            <a:r>
              <a:rPr lang="en-US" sz="1000" dirty="0" err="1"/>
              <a:t>пријаве</a:t>
            </a:r>
            <a:r>
              <a:rPr lang="en-US" sz="1000" dirty="0"/>
              <a:t> </a:t>
            </a:r>
            <a:r>
              <a:rPr lang="en-US" sz="1000" dirty="0" err="1"/>
              <a:t>датум</a:t>
            </a:r>
            <a:r>
              <a:rPr lang="en-US" sz="1000" dirty="0"/>
              <a:t> </a:t>
            </a:r>
            <a:r>
              <a:rPr lang="en-US" sz="1000" dirty="0" err="1"/>
              <a:t>после</a:t>
            </a:r>
            <a:r>
              <a:rPr lang="en-US" sz="1000" dirty="0"/>
              <a:t> </a:t>
            </a:r>
            <a:r>
              <a:rPr lang="en-US" sz="1000" dirty="0" err="1"/>
              <a:t>датума</a:t>
            </a:r>
            <a:r>
              <a:rPr lang="en-US" sz="1000" dirty="0"/>
              <a:t> </a:t>
            </a:r>
            <a:r>
              <a:rPr lang="en-US" sz="1000" dirty="0" err="1"/>
              <a:t>отварања</a:t>
            </a:r>
            <a:r>
              <a:rPr lang="en-US" sz="1000" dirty="0"/>
              <a:t> </a:t>
            </a:r>
            <a:r>
              <a:rPr lang="en-US" sz="1000" dirty="0" err="1"/>
              <a:t>поступкаликвидације</a:t>
            </a:r>
            <a:r>
              <a:rPr lang="en-US" sz="1000" dirty="0"/>
              <a:t>, </a:t>
            </a:r>
            <a:r>
              <a:rPr lang="en-US" sz="1000" dirty="0" err="1"/>
              <a:t>односно</a:t>
            </a:r>
            <a:r>
              <a:rPr lang="en-US" sz="1000" dirty="0"/>
              <a:t> </a:t>
            </a:r>
            <a:r>
              <a:rPr lang="en-US" sz="1000" dirty="0" err="1"/>
              <a:t>стечаја</a:t>
            </a:r>
            <a:r>
              <a:rPr lang="sr-Cyrl-RS" sz="1000" dirty="0"/>
              <a:t>“</a:t>
            </a:r>
            <a:r>
              <a:rPr lang="en-US" sz="1000" dirty="0"/>
              <a:t>.</a:t>
            </a:r>
          </a:p>
          <a:p>
            <a:r>
              <a:rPr lang="sr-Cyrl-CS" sz="1000" dirty="0"/>
              <a:t>Приликом </a:t>
            </a:r>
            <a:r>
              <a:rPr lang="sr-Cyrl-CS" sz="1000" dirty="0" smtClean="0"/>
              <a:t>утврђивања </a:t>
            </a:r>
            <a:r>
              <a:rPr lang="sr-Cyrl-CS" sz="1000" dirty="0"/>
              <a:t>висине пореског дуга за сврху пријављивања пореског потраживања у стечајном поступку, порески инспектор првенствено утврђује да ли је стечајни дужник поднео све пореске пријаве које је био дужан да поднесе до дана отварања стечајног поступка.  </a:t>
            </a:r>
            <a:endParaRPr lang="sr-Cyrl-CS" sz="1000" dirty="0" smtClean="0"/>
          </a:p>
          <a:p>
            <a:r>
              <a:rPr lang="sr-Cyrl-CS" sz="1000" i="1" dirty="0" smtClean="0"/>
              <a:t>Уколико се утврди </a:t>
            </a:r>
            <a:r>
              <a:rPr lang="sr-Cyrl-CS" sz="1000" i="1" dirty="0"/>
              <a:t>да </a:t>
            </a:r>
            <a:r>
              <a:rPr lang="sr-Cyrl-CS" sz="1000" i="1" dirty="0" smtClean="0"/>
              <a:t>све </a:t>
            </a:r>
            <a:r>
              <a:rPr lang="sr-Cyrl-CS" sz="1000" i="1" dirty="0"/>
              <a:t>пријаве нису поднете </a:t>
            </a:r>
            <a:r>
              <a:rPr lang="sr-Cyrl-RS" sz="1000" i="1" dirty="0"/>
              <a:t>не постоји званично мишљење надлежних органа </a:t>
            </a:r>
            <a:r>
              <a:rPr lang="sr-Cyrl-RS" sz="1000" i="1" dirty="0" smtClean="0"/>
              <a:t>ко</a:t>
            </a:r>
            <a:r>
              <a:rPr lang="en-US" sz="1000" i="1" dirty="0" smtClean="0"/>
              <a:t> </a:t>
            </a:r>
            <a:r>
              <a:rPr lang="sr-Cyrl-RS" sz="1000" i="1" dirty="0" smtClean="0"/>
              <a:t>је </a:t>
            </a:r>
            <a:r>
              <a:rPr lang="sr-Cyrl-RS" sz="1000" i="1" dirty="0"/>
              <a:t>дужан да исте поднесе.</a:t>
            </a:r>
            <a:endParaRPr lang="en-US" sz="1000" i="1" dirty="0"/>
          </a:p>
          <a:p>
            <a:endParaRPr lang="en-US" sz="1000" b="1" dirty="0"/>
          </a:p>
        </p:txBody>
      </p:sp>
      <p:sp>
        <p:nvSpPr>
          <p:cNvPr id="24" name="Rectangle 23"/>
          <p:cNvSpPr/>
          <p:nvPr/>
        </p:nvSpPr>
        <p:spPr>
          <a:xfrm>
            <a:off x="1422109" y="3028034"/>
            <a:ext cx="1691424" cy="904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Tx/>
              <a:buChar char="-"/>
            </a:pPr>
            <a:r>
              <a:rPr lang="sr-Cyrl-RS" sz="1200" dirty="0" smtClean="0"/>
              <a:t>о</a:t>
            </a:r>
            <a:r>
              <a:rPr lang="en-US" sz="1200" dirty="0" err="1" smtClean="0"/>
              <a:t>бавештење</a:t>
            </a:r>
            <a:r>
              <a:rPr lang="en-US" sz="1200" dirty="0" smtClean="0"/>
              <a:t> </a:t>
            </a:r>
            <a:r>
              <a:rPr lang="en-US" sz="1200" dirty="0"/>
              <a:t>о </a:t>
            </a:r>
            <a:r>
              <a:rPr lang="en-US" sz="1200" dirty="0" err="1"/>
              <a:t>отварању</a:t>
            </a:r>
            <a:r>
              <a:rPr lang="en-US" sz="1200" dirty="0"/>
              <a:t> </a:t>
            </a:r>
            <a:r>
              <a:rPr lang="en-US" sz="1200" dirty="0" err="1"/>
              <a:t>стечајног</a:t>
            </a:r>
            <a:r>
              <a:rPr lang="en-US" sz="1200" dirty="0"/>
              <a:t> </a:t>
            </a:r>
            <a:r>
              <a:rPr lang="en-US" sz="1200" dirty="0" err="1" smtClean="0"/>
              <a:t>поступка</a:t>
            </a:r>
            <a:r>
              <a:rPr lang="sr-Cyrl-RS" sz="1200" dirty="0" smtClean="0"/>
              <a:t> </a:t>
            </a:r>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4269" y="2246210"/>
            <a:ext cx="1690583" cy="307777"/>
          </a:xfrm>
          <a:prstGeom prst="rect">
            <a:avLst/>
          </a:prstGeom>
          <a:noFill/>
        </p:spPr>
        <p:txBody>
          <a:bodyPr wrap="square" rtlCol="0">
            <a:spAutoFit/>
          </a:bodyPr>
          <a:lstStyle/>
          <a:p>
            <a:r>
              <a:rPr lang="sr-Cyrl-RS" sz="1400" dirty="0" smtClean="0"/>
              <a:t>Пореска управа</a:t>
            </a:r>
            <a:endParaRPr lang="en-US" sz="1400" dirty="0"/>
          </a:p>
        </p:txBody>
      </p:sp>
      <p:sp>
        <p:nvSpPr>
          <p:cNvPr id="5" name="TextBox 4"/>
          <p:cNvSpPr txBox="1"/>
          <p:nvPr/>
        </p:nvSpPr>
        <p:spPr>
          <a:xfrm>
            <a:off x="1755748" y="2712365"/>
            <a:ext cx="1921340" cy="2862322"/>
          </a:xfrm>
          <a:prstGeom prst="rect">
            <a:avLst/>
          </a:prstGeom>
          <a:noFill/>
        </p:spPr>
        <p:txBody>
          <a:bodyPr wrap="square" rtlCol="0">
            <a:spAutoFit/>
          </a:bodyPr>
          <a:lstStyle/>
          <a:p>
            <a:r>
              <a:rPr lang="sr-Cyrl-RS" sz="1000" dirty="0" smtClean="0"/>
              <a:t>У </a:t>
            </a:r>
            <a:r>
              <a:rPr lang="sr-Cyrl-RS" sz="1000" dirty="0"/>
              <a:t>поступку испитивања и оспоравања дугованих јавних прихода стечајни управник треба да утврди да ли је дошло до прекида застаре сходно ч</a:t>
            </a:r>
            <a:r>
              <a:rPr lang="sr-Latn-RS" sz="1000" dirty="0"/>
              <a:t>лан</a:t>
            </a:r>
            <a:r>
              <a:rPr lang="sr-Cyrl-RS" sz="1000" dirty="0"/>
              <a:t>у</a:t>
            </a:r>
            <a:r>
              <a:rPr lang="sr-Latn-RS" sz="1000" dirty="0"/>
              <a:t> 114д </a:t>
            </a:r>
            <a:r>
              <a:rPr lang="sr-Cyrl-CS" sz="1000" u="sng" dirty="0"/>
              <a:t>Закона о пореском поступку и пореској </a:t>
            </a:r>
            <a:r>
              <a:rPr lang="sr-Cyrl-CS" sz="1000" u="sng" dirty="0" smtClean="0"/>
              <a:t>администрацији</a:t>
            </a:r>
            <a:r>
              <a:rPr lang="sr-Cyrl-RS" sz="1000" dirty="0"/>
              <a:t> </a:t>
            </a:r>
            <a:r>
              <a:rPr lang="sr-Cyrl-RS" sz="1000" dirty="0" smtClean="0"/>
              <a:t>као </a:t>
            </a:r>
            <a:r>
              <a:rPr lang="sr-Cyrl-RS" sz="1000" dirty="0"/>
              <a:t>и ч</a:t>
            </a:r>
            <a:r>
              <a:rPr lang="en-US" sz="1000" dirty="0" err="1"/>
              <a:t>лан</a:t>
            </a:r>
            <a:r>
              <a:rPr lang="sr-Cyrl-RS" sz="1000" dirty="0"/>
              <a:t>а</a:t>
            </a:r>
            <a:r>
              <a:rPr lang="en-US" sz="1000" dirty="0"/>
              <a:t> </a:t>
            </a:r>
            <a:r>
              <a:rPr lang="en-US" sz="1000" dirty="0" smtClean="0"/>
              <a:t>114е.</a:t>
            </a:r>
            <a:endParaRPr lang="en-US" sz="1000" dirty="0"/>
          </a:p>
          <a:p>
            <a:endParaRPr lang="en-US" sz="1000" dirty="0" smtClean="0"/>
          </a:p>
          <a:p>
            <a:r>
              <a:rPr lang="sr-Cyrl-RS" sz="1000" dirty="0" smtClean="0"/>
              <a:t>Према одредби члана </a:t>
            </a:r>
            <a:r>
              <a:rPr lang="en-US" sz="1000" dirty="0" smtClean="0"/>
              <a:t>114е </a:t>
            </a:r>
            <a:r>
              <a:rPr lang="sr-Cyrl-RS" sz="1000" dirty="0"/>
              <a:t>„</a:t>
            </a:r>
            <a:r>
              <a:rPr lang="en-US" sz="1000" dirty="0" err="1"/>
              <a:t>Одредбе</a:t>
            </a:r>
            <a:r>
              <a:rPr lang="en-US" sz="1000" dirty="0"/>
              <a:t> </a:t>
            </a:r>
            <a:r>
              <a:rPr lang="en-US" sz="1000" dirty="0" err="1"/>
              <a:t>овог</a:t>
            </a:r>
            <a:r>
              <a:rPr lang="en-US" sz="1000" dirty="0"/>
              <a:t> </a:t>
            </a:r>
            <a:r>
              <a:rPr lang="en-US" sz="1000" dirty="0" err="1"/>
              <a:t>закона</a:t>
            </a:r>
            <a:r>
              <a:rPr lang="en-US" sz="1000" dirty="0"/>
              <a:t> </a:t>
            </a:r>
            <a:r>
              <a:rPr lang="en-US" sz="1000" dirty="0" err="1"/>
              <a:t>којима</a:t>
            </a:r>
            <a:r>
              <a:rPr lang="en-US" sz="1000" dirty="0"/>
              <a:t> </a:t>
            </a:r>
            <a:r>
              <a:rPr lang="en-US" sz="1000" dirty="0" err="1"/>
              <a:t>се</a:t>
            </a:r>
            <a:r>
              <a:rPr lang="en-US" sz="1000" dirty="0"/>
              <a:t> </a:t>
            </a:r>
            <a:r>
              <a:rPr lang="en-US" sz="1000" dirty="0" err="1"/>
              <a:t>уређује</a:t>
            </a:r>
            <a:r>
              <a:rPr lang="en-US" sz="1000" dirty="0"/>
              <a:t> </a:t>
            </a:r>
            <a:r>
              <a:rPr lang="en-US" sz="1000" dirty="0" err="1"/>
              <a:t>застарелост</a:t>
            </a:r>
            <a:r>
              <a:rPr lang="en-US" sz="1000" dirty="0"/>
              <a:t> </a:t>
            </a:r>
            <a:r>
              <a:rPr lang="en-US" sz="1000" dirty="0" err="1"/>
              <a:t>права</a:t>
            </a:r>
            <a:r>
              <a:rPr lang="en-US" sz="1000" dirty="0"/>
              <a:t> </a:t>
            </a:r>
            <a:r>
              <a:rPr lang="en-US" sz="1000" dirty="0" err="1"/>
              <a:t>на</a:t>
            </a:r>
            <a:r>
              <a:rPr lang="en-US" sz="1000" dirty="0"/>
              <a:t> </a:t>
            </a:r>
            <a:r>
              <a:rPr lang="en-US" sz="1000" dirty="0" err="1"/>
              <a:t>утврђивање</a:t>
            </a:r>
            <a:r>
              <a:rPr lang="en-US" sz="1000" dirty="0"/>
              <a:t>, </a:t>
            </a:r>
            <a:r>
              <a:rPr lang="en-US" sz="1000" dirty="0" err="1"/>
              <a:t>наплату</a:t>
            </a:r>
            <a:r>
              <a:rPr lang="en-US" sz="1000" dirty="0"/>
              <a:t> и </a:t>
            </a:r>
            <a:r>
              <a:rPr lang="en-US" sz="1000" dirty="0" err="1"/>
              <a:t>повраћај</a:t>
            </a:r>
            <a:r>
              <a:rPr lang="en-US" sz="1000" dirty="0"/>
              <a:t> </a:t>
            </a:r>
            <a:r>
              <a:rPr lang="en-US" sz="1000" dirty="0" err="1"/>
              <a:t>не</a:t>
            </a:r>
            <a:r>
              <a:rPr lang="en-US" sz="1000" dirty="0"/>
              <a:t> </a:t>
            </a:r>
            <a:r>
              <a:rPr lang="en-US" sz="1000" dirty="0" err="1"/>
              <a:t>примењују</a:t>
            </a:r>
            <a:r>
              <a:rPr lang="en-US" sz="1000" dirty="0"/>
              <a:t> </a:t>
            </a:r>
            <a:r>
              <a:rPr lang="en-US" sz="1000" dirty="0" err="1"/>
              <a:t>се</a:t>
            </a:r>
            <a:r>
              <a:rPr lang="en-US" sz="1000" dirty="0"/>
              <a:t> </a:t>
            </a:r>
            <a:r>
              <a:rPr lang="en-US" sz="1000" dirty="0" err="1"/>
              <a:t>на</a:t>
            </a:r>
            <a:r>
              <a:rPr lang="en-US" sz="1000" dirty="0"/>
              <a:t> </a:t>
            </a:r>
            <a:r>
              <a:rPr lang="en-US" sz="1000" dirty="0" err="1"/>
              <a:t>доприносе</a:t>
            </a:r>
            <a:r>
              <a:rPr lang="en-US" sz="1000" dirty="0"/>
              <a:t> </a:t>
            </a:r>
            <a:r>
              <a:rPr lang="en-US" sz="1000" dirty="0" err="1"/>
              <a:t>за</a:t>
            </a:r>
            <a:r>
              <a:rPr lang="en-US" sz="1000" dirty="0"/>
              <a:t> </a:t>
            </a:r>
            <a:r>
              <a:rPr lang="en-US" sz="1000" dirty="0" err="1"/>
              <a:t>обавезно</a:t>
            </a:r>
            <a:r>
              <a:rPr lang="en-US" sz="1000" dirty="0"/>
              <a:t> </a:t>
            </a:r>
            <a:r>
              <a:rPr lang="en-US" sz="1000" dirty="0" err="1"/>
              <a:t>социјално</a:t>
            </a:r>
            <a:r>
              <a:rPr lang="en-US" sz="1000" dirty="0"/>
              <a:t> </a:t>
            </a:r>
            <a:r>
              <a:rPr lang="en-US" sz="1000" dirty="0" err="1"/>
              <a:t>осигурање</a:t>
            </a:r>
            <a:r>
              <a:rPr lang="sr-Cyrl-RS" sz="1000" dirty="0"/>
              <a:t>“</a:t>
            </a:r>
            <a:r>
              <a:rPr lang="en-US" sz="1000" dirty="0" smtClean="0"/>
              <a:t>.</a:t>
            </a:r>
            <a:endParaRPr lang="en-US" sz="1000" dirty="0"/>
          </a:p>
        </p:txBody>
      </p:sp>
      <p:sp>
        <p:nvSpPr>
          <p:cNvPr id="6" name="Title 1"/>
          <p:cNvSpPr txBox="1">
            <a:spLocks/>
          </p:cNvSpPr>
          <p:nvPr/>
        </p:nvSpPr>
        <p:spPr>
          <a:xfrm>
            <a:off x="0" y="1220891"/>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1400" b="1" dirty="0"/>
              <a:t>ЈАВНИ ПРИХОДИ КОЈЕ АДМИНИСТРИРА РЕПУБЛИЧКА ПОРЕСКА </a:t>
            </a:r>
            <a:r>
              <a:rPr lang="sr-Cyrl-RS" sz="1400" b="1" dirty="0" smtClean="0"/>
              <a:t>УПРАВА И ЛОКАЛНА ПОРЕСКА АДМИНИСТРАЦИЈА  </a:t>
            </a:r>
            <a:endParaRPr lang="en-US" sz="1400" dirty="0"/>
          </a:p>
        </p:txBody>
      </p:sp>
      <p:sp>
        <p:nvSpPr>
          <p:cNvPr id="7" name="TextBox 6"/>
          <p:cNvSpPr txBox="1"/>
          <p:nvPr/>
        </p:nvSpPr>
        <p:spPr>
          <a:xfrm>
            <a:off x="4264861" y="2254945"/>
            <a:ext cx="2993938" cy="307777"/>
          </a:xfrm>
          <a:prstGeom prst="rect">
            <a:avLst/>
          </a:prstGeom>
          <a:noFill/>
        </p:spPr>
        <p:txBody>
          <a:bodyPr wrap="square" rtlCol="0">
            <a:spAutoFit/>
          </a:bodyPr>
          <a:lstStyle/>
          <a:p>
            <a:r>
              <a:rPr lang="sr-Cyrl-RS" sz="1400" dirty="0" smtClean="0"/>
              <a:t>Локална пореска администрација</a:t>
            </a:r>
            <a:endParaRPr lang="en-US" sz="1400" dirty="0"/>
          </a:p>
        </p:txBody>
      </p:sp>
      <p:sp>
        <p:nvSpPr>
          <p:cNvPr id="11" name="TextBox 10"/>
          <p:cNvSpPr txBox="1"/>
          <p:nvPr/>
        </p:nvSpPr>
        <p:spPr>
          <a:xfrm>
            <a:off x="3923929" y="2716611"/>
            <a:ext cx="2232248" cy="3631763"/>
          </a:xfrm>
          <a:prstGeom prst="rect">
            <a:avLst/>
          </a:prstGeom>
          <a:noFill/>
        </p:spPr>
        <p:txBody>
          <a:bodyPr wrap="square" rtlCol="0">
            <a:spAutoFit/>
          </a:bodyPr>
          <a:lstStyle/>
          <a:p>
            <a:r>
              <a:rPr lang="sr-Cyrl-RS" sz="1000" dirty="0" smtClean="0"/>
              <a:t>Сходно</a:t>
            </a:r>
            <a:r>
              <a:rPr lang="en-US" sz="1000" dirty="0" smtClean="0"/>
              <a:t> </a:t>
            </a:r>
            <a:r>
              <a:rPr lang="en-US" sz="1000" dirty="0" err="1"/>
              <a:t>члану</a:t>
            </a:r>
            <a:r>
              <a:rPr lang="en-US" sz="1000" dirty="0"/>
              <a:t> 6. </a:t>
            </a:r>
            <a:r>
              <a:rPr lang="en-US" sz="1000" u="sng" dirty="0" err="1"/>
              <a:t>Закона</a:t>
            </a:r>
            <a:r>
              <a:rPr lang="en-US" sz="1000" u="sng" dirty="0"/>
              <a:t> о </a:t>
            </a:r>
            <a:r>
              <a:rPr lang="en-US" sz="1000" u="sng" dirty="0" err="1"/>
              <a:t>финансирању</a:t>
            </a:r>
            <a:r>
              <a:rPr lang="en-US" sz="1000" u="sng" dirty="0"/>
              <a:t> </a:t>
            </a:r>
            <a:r>
              <a:rPr lang="en-US" sz="1000" u="sng" dirty="0" err="1"/>
              <a:t>локалне</a:t>
            </a:r>
            <a:r>
              <a:rPr lang="en-US" sz="1000" u="sng" dirty="0"/>
              <a:t> </a:t>
            </a:r>
            <a:r>
              <a:rPr lang="en-US" sz="1000" u="sng" dirty="0" err="1" smtClean="0"/>
              <a:t>самоуправе</a:t>
            </a:r>
            <a:r>
              <a:rPr lang="sr-Cyrl-RS" sz="1000" dirty="0" smtClean="0"/>
              <a:t>,</a:t>
            </a:r>
            <a:r>
              <a:rPr lang="en-US" sz="1000" dirty="0" smtClean="0"/>
              <a:t> </a:t>
            </a:r>
            <a:r>
              <a:rPr lang="en-US" sz="1000" dirty="0" err="1"/>
              <a:t>јединици</a:t>
            </a:r>
            <a:r>
              <a:rPr lang="en-US" sz="1000" dirty="0"/>
              <a:t> </a:t>
            </a:r>
            <a:r>
              <a:rPr lang="en-US" sz="1000" dirty="0" err="1"/>
              <a:t>локалне</a:t>
            </a:r>
            <a:r>
              <a:rPr lang="en-US" sz="1000" dirty="0"/>
              <a:t> </a:t>
            </a:r>
            <a:r>
              <a:rPr lang="en-US" sz="1000" dirty="0" err="1"/>
              <a:t>самоуправе</a:t>
            </a:r>
            <a:r>
              <a:rPr lang="en-US" sz="1000" dirty="0"/>
              <a:t> </a:t>
            </a:r>
            <a:r>
              <a:rPr lang="en-US" sz="1000" dirty="0" err="1"/>
              <a:t>припадају</a:t>
            </a:r>
            <a:r>
              <a:rPr lang="en-US" sz="1000" dirty="0"/>
              <a:t> </a:t>
            </a:r>
            <a:r>
              <a:rPr lang="en-US" sz="1000" dirty="0" err="1"/>
              <a:t>изворни</a:t>
            </a:r>
            <a:r>
              <a:rPr lang="en-US" sz="1000" dirty="0"/>
              <a:t> </a:t>
            </a:r>
            <a:r>
              <a:rPr lang="en-US" sz="1000" dirty="0" err="1"/>
              <a:t>приходи</a:t>
            </a:r>
            <a:r>
              <a:rPr lang="en-US" sz="1000" dirty="0"/>
              <a:t> </a:t>
            </a:r>
            <a:r>
              <a:rPr lang="en-US" sz="1000" dirty="0" err="1"/>
              <a:t>остварени</a:t>
            </a:r>
            <a:r>
              <a:rPr lang="en-US" sz="1000" dirty="0"/>
              <a:t> </a:t>
            </a:r>
            <a:r>
              <a:rPr lang="en-US" sz="1000" dirty="0" err="1"/>
              <a:t>на</a:t>
            </a:r>
            <a:r>
              <a:rPr lang="en-US" sz="1000" dirty="0"/>
              <a:t> </a:t>
            </a:r>
            <a:r>
              <a:rPr lang="en-US" sz="1000" dirty="0" err="1"/>
              <a:t>њеној</a:t>
            </a:r>
            <a:r>
              <a:rPr lang="en-US" sz="1000" dirty="0"/>
              <a:t> </a:t>
            </a:r>
            <a:r>
              <a:rPr lang="en-US" sz="1000" dirty="0" err="1"/>
              <a:t>територији</a:t>
            </a:r>
            <a:r>
              <a:rPr lang="sr-Cyrl-RS" sz="1000" dirty="0" smtClean="0"/>
              <a:t>.</a:t>
            </a:r>
          </a:p>
          <a:p>
            <a:endParaRPr lang="sr-Cyrl-RS" sz="1000" dirty="0" smtClean="0"/>
          </a:p>
          <a:p>
            <a:r>
              <a:rPr lang="en-US" sz="1000" u="sng" dirty="0" smtClean="0"/>
              <a:t>З</a:t>
            </a:r>
            <a:r>
              <a:rPr lang="sr-Cyrl-RS" sz="1000" u="sng" dirty="0"/>
              <a:t>аконом о порезима </a:t>
            </a:r>
            <a:r>
              <a:rPr lang="sr-Cyrl-RS" sz="1000" dirty="0" smtClean="0"/>
              <a:t>наимовину, </a:t>
            </a:r>
            <a:r>
              <a:rPr lang="sr-Cyrl-RS" sz="1000" dirty="0"/>
              <a:t>уређено је опорезивање права својине као и право коришћења или државине непокретности.</a:t>
            </a:r>
            <a:endParaRPr lang="en-US" sz="1000" dirty="0"/>
          </a:p>
          <a:p>
            <a:r>
              <a:rPr lang="sr-Cyrl-RS" sz="1000" dirty="0"/>
              <a:t> </a:t>
            </a:r>
            <a:endParaRPr lang="en-US" sz="1000" dirty="0"/>
          </a:p>
          <a:p>
            <a:r>
              <a:rPr lang="sr-Cyrl-RS" sz="1000" u="sng" dirty="0"/>
              <a:t>Законом о накнадама </a:t>
            </a:r>
            <a:r>
              <a:rPr lang="sr-Cyrl-RS" sz="1000" dirty="0"/>
              <a:t>за коришћење јавних </a:t>
            </a:r>
            <a:r>
              <a:rPr lang="sr-Cyrl-RS" sz="1000" dirty="0" smtClean="0"/>
              <a:t>добара </a:t>
            </a:r>
            <a:r>
              <a:rPr lang="sr-Cyrl-RS" sz="1000" dirty="0"/>
              <a:t>уређено је утврђивање накнаде за заштиту и унапређивање животне средине правних лица и предузетника који обављају одређене активности које утичу на животну средину, односно физичко лице које утиче на животну средину.</a:t>
            </a:r>
            <a:endParaRPr lang="en-US" sz="1000" dirty="0"/>
          </a:p>
          <a:p>
            <a:endParaRPr lang="en-US" sz="1000" dirty="0"/>
          </a:p>
        </p:txBody>
      </p:sp>
      <p:sp>
        <p:nvSpPr>
          <p:cNvPr id="12" name="TextBox 11"/>
          <p:cNvSpPr txBox="1"/>
          <p:nvPr/>
        </p:nvSpPr>
        <p:spPr>
          <a:xfrm>
            <a:off x="6156177" y="2712365"/>
            <a:ext cx="2592287" cy="3785652"/>
          </a:xfrm>
          <a:prstGeom prst="rect">
            <a:avLst/>
          </a:prstGeom>
          <a:noFill/>
        </p:spPr>
        <p:txBody>
          <a:bodyPr wrap="square" rtlCol="0">
            <a:spAutoFit/>
          </a:bodyPr>
          <a:lstStyle/>
          <a:p>
            <a:pPr lvl="0"/>
            <a:r>
              <a:rPr lang="sr-Cyrl-CS" sz="1000" u="sng" dirty="0" smtClean="0"/>
              <a:t>Актуелни рачуни:</a:t>
            </a:r>
          </a:p>
          <a:p>
            <a:pPr lvl="0"/>
            <a:endParaRPr lang="sr-Cyrl-CS" sz="1000" u="sng" dirty="0" smtClean="0"/>
          </a:p>
          <a:p>
            <a:pPr lvl="0"/>
            <a:r>
              <a:rPr lang="sr-Cyrl-CS" sz="1000" dirty="0" smtClean="0"/>
              <a:t>-Порез </a:t>
            </a:r>
            <a:r>
              <a:rPr lang="sr-Cyrl-CS" sz="1000" dirty="0"/>
              <a:t>на имовину обвезника који воде пословне </a:t>
            </a:r>
            <a:r>
              <a:rPr lang="sr-Cyrl-CS" sz="1000" dirty="0" smtClean="0"/>
              <a:t>књиге</a:t>
            </a:r>
            <a:r>
              <a:rPr lang="en-US" sz="1000" dirty="0" smtClean="0"/>
              <a:t> (</a:t>
            </a:r>
            <a:r>
              <a:rPr lang="ru-RU" sz="1000" dirty="0"/>
              <a:t>Према одредби члана 12. став 6. Закона, која се примењује од 1. јануара 2014. године, порез на имовину на непокретности обвезника који води пословне књиге, коју од настанка пореске обавезе исказује у својим пословним књигама као добро искључиво намењено даљој продаји, не плаћа се за годину у којој је пореска обавеза настала, као ни за годину која следи тој </a:t>
            </a:r>
            <a:r>
              <a:rPr lang="ru-RU" sz="1000" dirty="0" smtClean="0"/>
              <a:t>години</a:t>
            </a:r>
            <a:r>
              <a:rPr lang="en-US" sz="1000" dirty="0" smtClean="0"/>
              <a:t>)</a:t>
            </a:r>
            <a:r>
              <a:rPr lang="ru-RU" sz="1000" dirty="0" smtClean="0"/>
              <a:t>.</a:t>
            </a:r>
            <a:endParaRPr lang="en-US" sz="1000" dirty="0"/>
          </a:p>
          <a:p>
            <a:pPr lvl="0"/>
            <a:endParaRPr lang="sr-Cyrl-CS" sz="1000" dirty="0" smtClean="0"/>
          </a:p>
          <a:p>
            <a:pPr lvl="0"/>
            <a:r>
              <a:rPr lang="sr-Cyrl-CS" sz="1000" dirty="0" smtClean="0"/>
              <a:t>-Посебна </a:t>
            </a:r>
            <a:r>
              <a:rPr lang="sr-Cyrl-CS" sz="1000" dirty="0"/>
              <a:t>накнада за заштиту и унапређење животне средине </a:t>
            </a:r>
            <a:endParaRPr lang="en-US" sz="1000" dirty="0"/>
          </a:p>
          <a:p>
            <a:pPr lvl="0"/>
            <a:endParaRPr lang="sr-Cyrl-CS" sz="1000" dirty="0" smtClean="0"/>
          </a:p>
          <a:p>
            <a:pPr lvl="0"/>
            <a:r>
              <a:rPr lang="sr-Cyrl-CS" sz="1000" dirty="0" smtClean="0"/>
              <a:t>-Комунална </a:t>
            </a:r>
            <a:r>
              <a:rPr lang="sr-Cyrl-CS" sz="1000" dirty="0"/>
              <a:t>таксе за истицање фирме на пословном простору </a:t>
            </a:r>
            <a:endParaRPr lang="en-US" sz="1000" dirty="0"/>
          </a:p>
          <a:p>
            <a:pPr lvl="0"/>
            <a:endParaRPr lang="sr-Cyrl-CS" sz="1000" dirty="0" smtClean="0"/>
          </a:p>
          <a:p>
            <a:pPr lvl="0"/>
            <a:r>
              <a:rPr lang="sr-Cyrl-CS" sz="1000" dirty="0" smtClean="0"/>
              <a:t>-Комунална </a:t>
            </a:r>
            <a:r>
              <a:rPr lang="sr-Cyrl-CS" sz="1000" dirty="0"/>
              <a:t>таксе за коришћење обале у пословне и било које друге </a:t>
            </a:r>
            <a:r>
              <a:rPr lang="sr-Cyrl-CS" sz="1000" dirty="0" smtClean="0"/>
              <a:t>сврхе</a:t>
            </a:r>
            <a:endParaRPr lang="en-US" sz="1000" dirty="0"/>
          </a:p>
          <a:p>
            <a:pPr lvl="0"/>
            <a:endParaRPr lang="sr-Cyrl-CS" sz="1000" u="sng" dirty="0" smtClean="0"/>
          </a:p>
        </p:txBody>
      </p:sp>
      <p:sp>
        <p:nvSpPr>
          <p:cNvPr id="13" name="TextBox 12"/>
          <p:cNvSpPr txBox="1"/>
          <p:nvPr/>
        </p:nvSpPr>
        <p:spPr>
          <a:xfrm>
            <a:off x="114182" y="2712365"/>
            <a:ext cx="1505490" cy="3016210"/>
          </a:xfrm>
          <a:prstGeom prst="rect">
            <a:avLst/>
          </a:prstGeom>
          <a:noFill/>
        </p:spPr>
        <p:txBody>
          <a:bodyPr wrap="square" rtlCol="0">
            <a:spAutoFit/>
          </a:bodyPr>
          <a:lstStyle/>
          <a:p>
            <a:pPr lvl="0"/>
            <a:r>
              <a:rPr lang="sr-Cyrl-CS" sz="1000" u="sng" dirty="0" smtClean="0"/>
              <a:t>Актуелни рачуни:</a:t>
            </a:r>
          </a:p>
          <a:p>
            <a:pPr lvl="0"/>
            <a:endParaRPr lang="sr-Cyrl-CS" sz="1000" dirty="0" smtClean="0"/>
          </a:p>
          <a:p>
            <a:pPr lvl="0"/>
            <a:r>
              <a:rPr lang="sr-Cyrl-CS" sz="1000" dirty="0" smtClean="0"/>
              <a:t>-Обједињена наплата</a:t>
            </a:r>
            <a:endParaRPr lang="en-US" sz="1000" dirty="0"/>
          </a:p>
          <a:p>
            <a:pPr lvl="0"/>
            <a:endParaRPr lang="sr-Cyrl-CS" sz="1000" dirty="0" smtClean="0"/>
          </a:p>
          <a:p>
            <a:pPr lvl="0"/>
            <a:r>
              <a:rPr lang="sr-Cyrl-CS" sz="1000" dirty="0" smtClean="0"/>
              <a:t>-Порез на добит </a:t>
            </a:r>
            <a:endParaRPr lang="en-US" sz="1000" dirty="0"/>
          </a:p>
          <a:p>
            <a:pPr lvl="0"/>
            <a:endParaRPr lang="sr-Cyrl-CS" sz="1000" dirty="0" smtClean="0"/>
          </a:p>
          <a:p>
            <a:pPr lvl="0"/>
            <a:r>
              <a:rPr lang="sr-Cyrl-CS" sz="1000" dirty="0" smtClean="0"/>
              <a:t>-Порез на додатну вредност</a:t>
            </a:r>
          </a:p>
          <a:p>
            <a:pPr lvl="0"/>
            <a:endParaRPr lang="sr-Cyrl-CS" sz="1000" dirty="0" smtClean="0"/>
          </a:p>
          <a:p>
            <a:pPr lvl="0"/>
            <a:r>
              <a:rPr lang="sr-Cyrl-CS" sz="1000" dirty="0" smtClean="0"/>
              <a:t>-Доприноси на зараде</a:t>
            </a:r>
          </a:p>
          <a:p>
            <a:pPr lvl="0"/>
            <a:endParaRPr lang="sr-Cyrl-CS" sz="1000" dirty="0" smtClean="0"/>
          </a:p>
          <a:p>
            <a:pPr lvl="0"/>
            <a:r>
              <a:rPr lang="sr-Cyrl-CS" sz="1000" dirty="0" smtClean="0"/>
              <a:t>-Порез на зараде</a:t>
            </a:r>
          </a:p>
          <a:p>
            <a:pPr lvl="0"/>
            <a:endParaRPr lang="sr-Cyrl-CS" sz="1000" dirty="0" smtClean="0"/>
          </a:p>
          <a:p>
            <a:pPr lvl="0"/>
            <a:r>
              <a:rPr lang="sr-Cyrl-CS" sz="1000" dirty="0" smtClean="0"/>
              <a:t>-Порез на регистровано оружје</a:t>
            </a:r>
          </a:p>
          <a:p>
            <a:pPr lvl="0"/>
            <a:endParaRPr lang="sr-Cyrl-CS" sz="1000" dirty="0" smtClean="0"/>
          </a:p>
          <a:p>
            <a:pPr lvl="0"/>
            <a:r>
              <a:rPr lang="sr-Cyrl-CS" sz="1000" dirty="0" smtClean="0"/>
              <a:t>-остали порези</a:t>
            </a:r>
          </a:p>
          <a:p>
            <a:pPr lvl="0"/>
            <a:endParaRPr lang="sr-Cyrl-CS" sz="1000" b="1" dirty="0"/>
          </a:p>
          <a:p>
            <a:pPr lvl="0"/>
            <a:endParaRPr lang="en-US" sz="1000" dirty="0"/>
          </a:p>
        </p:txBody>
      </p:sp>
      <p:sp>
        <p:nvSpPr>
          <p:cNvPr id="32" name="TextBox 31"/>
          <p:cNvSpPr txBox="1"/>
          <p:nvPr/>
        </p:nvSpPr>
        <p:spPr>
          <a:xfrm>
            <a:off x="114182" y="1704131"/>
            <a:ext cx="8850305" cy="246221"/>
          </a:xfrm>
          <a:prstGeom prst="rect">
            <a:avLst/>
          </a:prstGeom>
          <a:noFill/>
        </p:spPr>
        <p:txBody>
          <a:bodyPr wrap="square" rtlCol="0">
            <a:spAutoFit/>
          </a:bodyPr>
          <a:lstStyle/>
          <a:p>
            <a:r>
              <a:rPr lang="sr-Cyrl-CS" sz="1000" dirty="0" smtClean="0"/>
              <a:t>Застареле обавезе </a:t>
            </a:r>
            <a:r>
              <a:rPr lang="sr-Cyrl-CS" sz="1000" dirty="0"/>
              <a:t>оспорити са позивом  на члан 23. став 1. тачка </a:t>
            </a:r>
            <a:r>
              <a:rPr lang="sr-Cyrl-CS" sz="1000" dirty="0" smtClean="0"/>
              <a:t>2. </a:t>
            </a:r>
            <a:r>
              <a:rPr lang="sr-Cyrl-CS" sz="1000" dirty="0"/>
              <a:t>као и на члан 114. Закона о пореском поступку и пореској </a:t>
            </a:r>
            <a:r>
              <a:rPr lang="sr-Cyrl-CS" sz="1000" dirty="0" smtClean="0"/>
              <a:t>администрацији</a:t>
            </a:r>
          </a:p>
        </p:txBody>
      </p:sp>
    </p:spTree>
    <p:extLst>
      <p:ext uri="{BB962C8B-B14F-4D97-AF65-F5344CB8AC3E}">
        <p14:creationId xmlns:p14="http://schemas.microsoft.com/office/powerpoint/2010/main" val="1069060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680817" y="1858230"/>
            <a:ext cx="1403912" cy="288968"/>
          </a:xfrm>
          <a:prstGeom prst="rect">
            <a:avLst/>
          </a:prstGeom>
        </p:spPr>
        <p:txBody>
          <a:bodyPr>
            <a:normAutofit fontScale="900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sr-Cyrl-RS" sz="1600" dirty="0" smtClean="0">
                <a:latin typeface="+mn-lt"/>
              </a:rPr>
              <a:t>Проценитељ</a:t>
            </a:r>
            <a:endParaRPr lang="en-US" sz="1600" dirty="0">
              <a:latin typeface="+mn-lt"/>
            </a:endParaRPr>
          </a:p>
        </p:txBody>
      </p:sp>
      <p:cxnSp>
        <p:nvCxnSpPr>
          <p:cNvPr id="4" name="Straight Arrow Connector 3"/>
          <p:cNvCxnSpPr>
            <a:stCxn id="3" idx="2"/>
            <a:endCxn id="9" idx="0"/>
          </p:cNvCxnSpPr>
          <p:nvPr/>
        </p:nvCxnSpPr>
        <p:spPr>
          <a:xfrm flipH="1">
            <a:off x="588608" y="2147198"/>
            <a:ext cx="3794165" cy="2204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235732" y="3139686"/>
            <a:ext cx="911765" cy="771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Процена стечајног дужника</a:t>
            </a:r>
            <a:endParaRPr lang="en-US" sz="1200" dirty="0"/>
          </a:p>
        </p:txBody>
      </p:sp>
      <p:cxnSp>
        <p:nvCxnSpPr>
          <p:cNvPr id="6" name="Straight Arrow Connector 5"/>
          <p:cNvCxnSpPr>
            <a:endCxn id="12" idx="1"/>
          </p:cNvCxnSpPr>
          <p:nvPr/>
        </p:nvCxnSpPr>
        <p:spPr>
          <a:xfrm>
            <a:off x="1069947" y="4664910"/>
            <a:ext cx="5918276" cy="4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457230" y="4670136"/>
            <a:ext cx="587397" cy="262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Оглас</a:t>
            </a:r>
            <a:endParaRPr lang="en-US" sz="1200" dirty="0"/>
          </a:p>
        </p:txBody>
      </p:sp>
      <p:sp>
        <p:nvSpPr>
          <p:cNvPr id="8" name="Title 1"/>
          <p:cNvSpPr txBox="1">
            <a:spLocks/>
          </p:cNvSpPr>
          <p:nvPr/>
        </p:nvSpPr>
        <p:spPr>
          <a:xfrm>
            <a:off x="0" y="1124744"/>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1400" b="1" dirty="0" smtClean="0"/>
              <a:t>ПРОДАЈА ПРАВНОГ ЛИЦА У СТЕЧАЈУ КАО ПРЕДМЕТ ОПОРЕЗИВАЊА ПОРЕЗОМ НА ПРЕНОС АПСОЛУТНИХ ПРАВА</a:t>
            </a:r>
            <a:endParaRPr lang="en-US" sz="1400" dirty="0"/>
          </a:p>
        </p:txBody>
      </p:sp>
      <p:sp>
        <p:nvSpPr>
          <p:cNvPr id="9" name="TextBox 8"/>
          <p:cNvSpPr txBox="1"/>
          <p:nvPr/>
        </p:nvSpPr>
        <p:spPr>
          <a:xfrm>
            <a:off x="89670" y="4351279"/>
            <a:ext cx="997876" cy="523220"/>
          </a:xfrm>
          <a:prstGeom prst="rect">
            <a:avLst/>
          </a:prstGeom>
          <a:noFill/>
        </p:spPr>
        <p:txBody>
          <a:bodyPr wrap="square" rtlCol="0">
            <a:spAutoFit/>
          </a:bodyPr>
          <a:lstStyle/>
          <a:p>
            <a:r>
              <a:rPr lang="sr-Cyrl-RS" sz="1400" dirty="0" smtClean="0"/>
              <a:t>Стечајни управник</a:t>
            </a:r>
            <a:endParaRPr lang="en-US" sz="1400" dirty="0" smtClean="0"/>
          </a:p>
        </p:txBody>
      </p:sp>
      <p:sp>
        <p:nvSpPr>
          <p:cNvPr id="10" name="Rectangle 9"/>
          <p:cNvSpPr/>
          <p:nvPr/>
        </p:nvSpPr>
        <p:spPr>
          <a:xfrm>
            <a:off x="2855972" y="4672466"/>
            <a:ext cx="1051367" cy="262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Продаја</a:t>
            </a:r>
            <a:endParaRPr lang="en-US" sz="1200" dirty="0"/>
          </a:p>
        </p:txBody>
      </p:sp>
      <p:sp>
        <p:nvSpPr>
          <p:cNvPr id="11" name="Rectangle 10"/>
          <p:cNvSpPr/>
          <p:nvPr/>
        </p:nvSpPr>
        <p:spPr>
          <a:xfrm>
            <a:off x="4436801" y="4554395"/>
            <a:ext cx="1736729" cy="342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Обавештење о продаји</a:t>
            </a:r>
            <a:endParaRPr lang="en-US" sz="1200" dirty="0"/>
          </a:p>
        </p:txBody>
      </p:sp>
      <p:sp>
        <p:nvSpPr>
          <p:cNvPr id="12" name="TextBox 11"/>
          <p:cNvSpPr txBox="1"/>
          <p:nvPr/>
        </p:nvSpPr>
        <p:spPr>
          <a:xfrm>
            <a:off x="6988223" y="4515083"/>
            <a:ext cx="1455909" cy="307777"/>
          </a:xfrm>
          <a:prstGeom prst="rect">
            <a:avLst/>
          </a:prstGeom>
          <a:noFill/>
        </p:spPr>
        <p:txBody>
          <a:bodyPr wrap="square" rtlCol="0">
            <a:spAutoFit/>
          </a:bodyPr>
          <a:lstStyle/>
          <a:p>
            <a:r>
              <a:rPr lang="sr-Cyrl-RS" sz="1400" dirty="0" smtClean="0"/>
              <a:t>Привредни суд</a:t>
            </a:r>
            <a:endParaRPr lang="en-US" sz="1400" dirty="0" smtClean="0"/>
          </a:p>
        </p:txBody>
      </p:sp>
      <p:cxnSp>
        <p:nvCxnSpPr>
          <p:cNvPr id="13" name="Straight Arrow Connector 12"/>
          <p:cNvCxnSpPr/>
          <p:nvPr/>
        </p:nvCxnSpPr>
        <p:spPr>
          <a:xfrm flipH="1">
            <a:off x="1059368" y="4490653"/>
            <a:ext cx="5842658" cy="33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758323" y="4309175"/>
            <a:ext cx="1592281" cy="262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Решење о продаји</a:t>
            </a:r>
            <a:endParaRPr lang="en-US" sz="1200" dirty="0"/>
          </a:p>
        </p:txBody>
      </p:sp>
      <p:sp>
        <p:nvSpPr>
          <p:cNvPr id="15" name="TextBox 14"/>
          <p:cNvSpPr txBox="1"/>
          <p:nvPr/>
        </p:nvSpPr>
        <p:spPr>
          <a:xfrm>
            <a:off x="1483070" y="5115637"/>
            <a:ext cx="4842962" cy="1169551"/>
          </a:xfrm>
          <a:prstGeom prst="rect">
            <a:avLst/>
          </a:prstGeom>
          <a:noFill/>
        </p:spPr>
        <p:txBody>
          <a:bodyPr wrap="square" rtlCol="0">
            <a:spAutoFit/>
          </a:bodyPr>
          <a:lstStyle/>
          <a:p>
            <a:r>
              <a:rPr lang="sr-Cyrl-RS" sz="1000" dirty="0"/>
              <a:t>Продаја без преузимања обавеза</a:t>
            </a:r>
          </a:p>
          <a:p>
            <a:endParaRPr lang="sr-Cyrl-RS" sz="1000" dirty="0"/>
          </a:p>
          <a:p>
            <a:r>
              <a:rPr lang="sr-Cyrl-RS" sz="1000" dirty="0"/>
              <a:t>(када купац правног лица </a:t>
            </a:r>
            <a:r>
              <a:rPr lang="sr-Cyrl-RS" sz="1000" u="sng" dirty="0"/>
              <a:t>није преузео обавезе </a:t>
            </a:r>
            <a:r>
              <a:rPr lang="sr-Cyrl-RS" sz="1000" dirty="0"/>
              <a:t>тог правног лица или је преузео само део тих обавеза, </a:t>
            </a:r>
            <a:r>
              <a:rPr lang="sr-Cyrl-RS" sz="1000" u="sng" dirty="0"/>
              <a:t>настаје пореска обавеза на пренос апсолутних права </a:t>
            </a:r>
            <a:r>
              <a:rPr lang="sr-Cyrl-RS" sz="1000" dirty="0"/>
              <a:t> у складу са чланом 24</a:t>
            </a:r>
            <a:r>
              <a:rPr lang="en-GB" sz="1000" dirty="0"/>
              <a:t>.</a:t>
            </a:r>
            <a:r>
              <a:rPr lang="sr-Cyrl-RS" sz="1000" dirty="0"/>
              <a:t> став 1. тачка 4</a:t>
            </a:r>
            <a:r>
              <a:rPr lang="en-GB" sz="1000" dirty="0"/>
              <a:t>) </a:t>
            </a:r>
            <a:r>
              <a:rPr lang="sr-Cyrl-RS" sz="1000" dirty="0"/>
              <a:t>Закона о порезима на имовину</a:t>
            </a:r>
            <a:r>
              <a:rPr lang="sr-Latn-RS" sz="1000" dirty="0"/>
              <a:t> </a:t>
            </a:r>
            <a:r>
              <a:rPr lang="sr-Cyrl-RS" sz="1000" dirty="0"/>
              <a:t>– али само за имовину која је иначе предмет опорезивања порезом на пренос апсолутних права у складу са чланом 23. Закона о порезима на имовину) </a:t>
            </a:r>
            <a:endParaRPr lang="en-US" sz="1000" dirty="0"/>
          </a:p>
        </p:txBody>
      </p:sp>
      <p:cxnSp>
        <p:nvCxnSpPr>
          <p:cNvPr id="16" name="Straight Arrow Connector 15"/>
          <p:cNvCxnSpPr>
            <a:endCxn id="20" idx="1"/>
          </p:cNvCxnSpPr>
          <p:nvPr/>
        </p:nvCxnSpPr>
        <p:spPr>
          <a:xfrm flipV="1">
            <a:off x="993977" y="1693853"/>
            <a:ext cx="4713804" cy="2743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628766" y="3366525"/>
            <a:ext cx="1592281" cy="262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Записник о продаји</a:t>
            </a:r>
            <a:endParaRPr lang="en-US" sz="1200" dirty="0"/>
          </a:p>
        </p:txBody>
      </p:sp>
      <p:sp>
        <p:nvSpPr>
          <p:cNvPr id="18" name="Rectangle 17"/>
          <p:cNvSpPr/>
          <p:nvPr/>
        </p:nvSpPr>
        <p:spPr>
          <a:xfrm>
            <a:off x="3400525" y="2963296"/>
            <a:ext cx="1592281" cy="262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Уговор о продаји</a:t>
            </a:r>
            <a:endParaRPr lang="en-US" sz="1200" dirty="0"/>
          </a:p>
        </p:txBody>
      </p:sp>
      <p:sp>
        <p:nvSpPr>
          <p:cNvPr id="19" name="Rectangle 18"/>
          <p:cNvSpPr/>
          <p:nvPr/>
        </p:nvSpPr>
        <p:spPr>
          <a:xfrm>
            <a:off x="6751156" y="4162140"/>
            <a:ext cx="1592281" cy="262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Решење о продаји</a:t>
            </a:r>
            <a:endParaRPr lang="en-US" sz="1200" dirty="0"/>
          </a:p>
        </p:txBody>
      </p:sp>
      <p:sp>
        <p:nvSpPr>
          <p:cNvPr id="20" name="TextBox 19"/>
          <p:cNvSpPr txBox="1"/>
          <p:nvPr/>
        </p:nvSpPr>
        <p:spPr>
          <a:xfrm>
            <a:off x="5707781" y="1539964"/>
            <a:ext cx="763464" cy="307777"/>
          </a:xfrm>
          <a:prstGeom prst="rect">
            <a:avLst/>
          </a:prstGeom>
          <a:noFill/>
        </p:spPr>
        <p:txBody>
          <a:bodyPr wrap="square" rtlCol="0">
            <a:spAutoFit/>
          </a:bodyPr>
          <a:lstStyle/>
          <a:p>
            <a:r>
              <a:rPr lang="sr-Cyrl-RS" sz="1400" dirty="0" smtClean="0"/>
              <a:t>Купац</a:t>
            </a:r>
            <a:endParaRPr lang="en-US" sz="1400" dirty="0" smtClean="0"/>
          </a:p>
        </p:txBody>
      </p:sp>
      <p:cxnSp>
        <p:nvCxnSpPr>
          <p:cNvPr id="21" name="Straight Arrow Connector 20"/>
          <p:cNvCxnSpPr/>
          <p:nvPr/>
        </p:nvCxnSpPr>
        <p:spPr>
          <a:xfrm flipH="1" flipV="1">
            <a:off x="6097974" y="1854789"/>
            <a:ext cx="1312678" cy="2716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988223" y="3440811"/>
            <a:ext cx="675522" cy="307777"/>
          </a:xfrm>
          <a:prstGeom prst="rect">
            <a:avLst/>
          </a:prstGeom>
          <a:noFill/>
        </p:spPr>
        <p:txBody>
          <a:bodyPr wrap="square" rtlCol="0">
            <a:spAutoFit/>
          </a:bodyPr>
          <a:lstStyle/>
          <a:p>
            <a:r>
              <a:rPr lang="sr-Cyrl-RS" sz="1400" dirty="0" smtClean="0"/>
              <a:t>АПР</a:t>
            </a:r>
            <a:endParaRPr lang="en-US" sz="1400" dirty="0" smtClean="0"/>
          </a:p>
        </p:txBody>
      </p:sp>
      <p:cxnSp>
        <p:nvCxnSpPr>
          <p:cNvPr id="23" name="Straight Arrow Connector 22"/>
          <p:cNvCxnSpPr>
            <a:stCxn id="12" idx="0"/>
            <a:endCxn id="22" idx="2"/>
          </p:cNvCxnSpPr>
          <p:nvPr/>
        </p:nvCxnSpPr>
        <p:spPr>
          <a:xfrm flipH="1" flipV="1">
            <a:off x="7325984" y="3748588"/>
            <a:ext cx="390194" cy="766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72200" y="4982910"/>
            <a:ext cx="2771800" cy="1938992"/>
          </a:xfrm>
          <a:prstGeom prst="rect">
            <a:avLst/>
          </a:prstGeom>
          <a:noFill/>
        </p:spPr>
        <p:txBody>
          <a:bodyPr wrap="square" rtlCol="0">
            <a:spAutoFit/>
          </a:bodyPr>
          <a:lstStyle/>
          <a:p>
            <a:pPr marL="171450" indent="-171450">
              <a:buFontTx/>
              <a:buChar char="-"/>
            </a:pPr>
            <a:r>
              <a:rPr lang="sr-Cyrl-RS" sz="1000" dirty="0" smtClean="0"/>
              <a:t>Обуставља поступак стечаја</a:t>
            </a:r>
          </a:p>
          <a:p>
            <a:pPr marL="171450" indent="-171450">
              <a:buFontTx/>
              <a:buChar char="-"/>
            </a:pPr>
            <a:r>
              <a:rPr lang="sr-Cyrl-RS" sz="1000" dirty="0" smtClean="0"/>
              <a:t>Именује заступника стечајне масе</a:t>
            </a:r>
          </a:p>
          <a:p>
            <a:endParaRPr lang="sr-Cyrl-RS" sz="1000" b="1" dirty="0" smtClean="0"/>
          </a:p>
          <a:p>
            <a:r>
              <a:rPr lang="sr-Cyrl-RS" sz="1000" b="1" dirty="0" smtClean="0"/>
              <a:t>Стечајни </a:t>
            </a:r>
            <a:r>
              <a:rPr lang="sr-Cyrl-RS" sz="1000" b="1" dirty="0"/>
              <a:t>поступак</a:t>
            </a:r>
            <a:r>
              <a:rPr lang="sr-Cyrl-RS" sz="1000" dirty="0"/>
              <a:t> у односу на стечајног дужника се обуставља, док се наставља у односу на стечајну масу. </a:t>
            </a:r>
            <a:endParaRPr lang="sr-Cyrl-RS" sz="1000" dirty="0" smtClean="0"/>
          </a:p>
          <a:p>
            <a:endParaRPr lang="sr-Cyrl-RS" sz="1000" dirty="0" smtClean="0"/>
          </a:p>
          <a:p>
            <a:r>
              <a:rPr lang="sr-Cyrl-RS" sz="1000" dirty="0" smtClean="0"/>
              <a:t>Уговор </a:t>
            </a:r>
            <a:r>
              <a:rPr lang="sr-Cyrl-RS" sz="1000" dirty="0"/>
              <a:t>о купопродаји стечајног дужника као правног лица мора садржати одредбу да имовина стечајног дужника која није била предмет процене улази у стечајну масу</a:t>
            </a:r>
            <a:r>
              <a:rPr lang="sr-Cyrl-RS" sz="1000" dirty="0" smtClean="0"/>
              <a:t>.</a:t>
            </a:r>
          </a:p>
          <a:p>
            <a:endParaRPr lang="en-US" sz="1000" dirty="0"/>
          </a:p>
        </p:txBody>
      </p:sp>
      <p:sp>
        <p:nvSpPr>
          <p:cNvPr id="25" name="TextBox 24"/>
          <p:cNvSpPr txBox="1"/>
          <p:nvPr/>
        </p:nvSpPr>
        <p:spPr>
          <a:xfrm>
            <a:off x="8103270" y="1596620"/>
            <a:ext cx="991651" cy="523220"/>
          </a:xfrm>
          <a:prstGeom prst="rect">
            <a:avLst/>
          </a:prstGeom>
          <a:noFill/>
        </p:spPr>
        <p:txBody>
          <a:bodyPr wrap="square" rtlCol="0">
            <a:spAutoFit/>
          </a:bodyPr>
          <a:lstStyle/>
          <a:p>
            <a:r>
              <a:rPr lang="sr-Cyrl-RS" sz="1400" dirty="0" smtClean="0"/>
              <a:t>Пореска управа</a:t>
            </a:r>
            <a:endParaRPr lang="en-US" sz="1400" dirty="0"/>
          </a:p>
        </p:txBody>
      </p:sp>
      <p:sp>
        <p:nvSpPr>
          <p:cNvPr id="26" name="Rectangle 25"/>
          <p:cNvSpPr/>
          <p:nvPr/>
        </p:nvSpPr>
        <p:spPr>
          <a:xfrm>
            <a:off x="6750697" y="1641409"/>
            <a:ext cx="1018110" cy="344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200" dirty="0" smtClean="0"/>
              <a:t>Пореска пријава</a:t>
            </a:r>
            <a:endParaRPr lang="en-US" sz="1200" dirty="0"/>
          </a:p>
        </p:txBody>
      </p:sp>
      <p:cxnSp>
        <p:nvCxnSpPr>
          <p:cNvPr id="27" name="Straight Arrow Connector 26"/>
          <p:cNvCxnSpPr>
            <a:stCxn id="20" idx="3"/>
            <a:endCxn id="25" idx="1"/>
          </p:cNvCxnSpPr>
          <p:nvPr/>
        </p:nvCxnSpPr>
        <p:spPr>
          <a:xfrm>
            <a:off x="6471245" y="1693853"/>
            <a:ext cx="1632025" cy="164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8613" y="4946255"/>
            <a:ext cx="1515844" cy="1323439"/>
          </a:xfrm>
          <a:prstGeom prst="rect">
            <a:avLst/>
          </a:prstGeom>
          <a:noFill/>
        </p:spPr>
        <p:txBody>
          <a:bodyPr wrap="square" rtlCol="0">
            <a:spAutoFit/>
          </a:bodyPr>
          <a:lstStyle/>
          <a:p>
            <a:r>
              <a:rPr lang="ru-RU" sz="1000" dirty="0" smtClean="0"/>
              <a:t>-закључује </a:t>
            </a:r>
            <a:r>
              <a:rPr lang="ru-RU" sz="1000" dirty="0"/>
              <a:t>уговор о купопродаји стечајног дужника као правног лица са </a:t>
            </a:r>
            <a:r>
              <a:rPr lang="ru-RU" sz="1000" dirty="0" smtClean="0"/>
              <a:t>купцем;</a:t>
            </a:r>
          </a:p>
          <a:p>
            <a:r>
              <a:rPr lang="ru-RU" sz="1000" dirty="0" smtClean="0"/>
              <a:t>-сачињава </a:t>
            </a:r>
            <a:r>
              <a:rPr lang="ru-RU" sz="1000" dirty="0"/>
              <a:t>записник о примопредаји предмета </a:t>
            </a:r>
            <a:r>
              <a:rPr lang="ru-RU" sz="1000" dirty="0" smtClean="0"/>
              <a:t>купопродаје. </a:t>
            </a:r>
            <a:endParaRPr lang="en-US" sz="1000" dirty="0"/>
          </a:p>
        </p:txBody>
      </p:sp>
      <p:sp>
        <p:nvSpPr>
          <p:cNvPr id="29" name="Rectangle 28"/>
          <p:cNvSpPr/>
          <p:nvPr/>
        </p:nvSpPr>
        <p:spPr>
          <a:xfrm>
            <a:off x="5109053" y="2117372"/>
            <a:ext cx="4051259" cy="1323439"/>
          </a:xfrm>
          <a:prstGeom prst="rect">
            <a:avLst/>
          </a:prstGeom>
        </p:spPr>
        <p:txBody>
          <a:bodyPr wrap="square">
            <a:spAutoFit/>
          </a:bodyPr>
          <a:lstStyle/>
          <a:p>
            <a:r>
              <a:rPr lang="sr-Cyrl-RS" sz="1000" u="sng" dirty="0"/>
              <a:t>О</a:t>
            </a:r>
            <a:r>
              <a:rPr lang="sr-Cyrl-RS" sz="1000" u="sng" dirty="0" smtClean="0"/>
              <a:t>бвезник </a:t>
            </a:r>
            <a:r>
              <a:rPr lang="sr-Cyrl-RS" sz="1000" u="sng" dirty="0"/>
              <a:t>пореза </a:t>
            </a:r>
            <a:r>
              <a:rPr lang="sr-Cyrl-RS" sz="1000" dirty="0"/>
              <a:t>на пренос апсолутних права према члану 25. став 4. Закона о порезима на имовину  лице које стиче апсолутно </a:t>
            </a:r>
            <a:r>
              <a:rPr lang="sr-Cyrl-RS" sz="1000" dirty="0" smtClean="0"/>
              <a:t>право (Купац);</a:t>
            </a:r>
            <a:endParaRPr lang="en-US" sz="1000" dirty="0"/>
          </a:p>
          <a:p>
            <a:r>
              <a:rPr lang="ru-RU" sz="1000" dirty="0" smtClean="0"/>
              <a:t>-пореска </a:t>
            </a:r>
            <a:r>
              <a:rPr lang="ru-RU" sz="1000" u="sng" dirty="0"/>
              <a:t>обавеза настаје даном закључења уговора </a:t>
            </a:r>
            <a:r>
              <a:rPr lang="ru-RU" sz="1000" dirty="0"/>
              <a:t>(независно од тога да ли су се и када стекли услови за упис купљеног права својине у катастру и да ли је тај упис </a:t>
            </a:r>
            <a:r>
              <a:rPr lang="ru-RU" sz="1000" dirty="0" smtClean="0"/>
              <a:t>извршен);</a:t>
            </a:r>
          </a:p>
          <a:p>
            <a:r>
              <a:rPr lang="ru-RU" sz="1000" dirty="0" smtClean="0"/>
              <a:t>-пореска пријава се подноси  путем </a:t>
            </a:r>
            <a:r>
              <a:rPr lang="sr-Cyrl-RS" sz="1000" dirty="0" smtClean="0"/>
              <a:t>електронских сервиса </a:t>
            </a:r>
            <a:r>
              <a:rPr lang="sr-Cyrl-RS" sz="1000" dirty="0"/>
              <a:t>Пореске управе </a:t>
            </a:r>
            <a:r>
              <a:rPr lang="ru-RU" sz="1000" dirty="0" smtClean="0">
                <a:solidFill>
                  <a:srgbClr val="00B050"/>
                </a:solidFill>
              </a:rPr>
              <a:t>.</a:t>
            </a:r>
            <a:endParaRPr lang="en-US" sz="1000" dirty="0">
              <a:solidFill>
                <a:srgbClr val="00B050"/>
              </a:solidFill>
            </a:endParaRPr>
          </a:p>
        </p:txBody>
      </p:sp>
      <p:sp>
        <p:nvSpPr>
          <p:cNvPr id="30" name="Rectangle 29"/>
          <p:cNvSpPr/>
          <p:nvPr/>
        </p:nvSpPr>
        <p:spPr>
          <a:xfrm>
            <a:off x="42649" y="1735309"/>
            <a:ext cx="2667598" cy="1477328"/>
          </a:xfrm>
          <a:prstGeom prst="rect">
            <a:avLst/>
          </a:prstGeom>
        </p:spPr>
        <p:txBody>
          <a:bodyPr wrap="square">
            <a:spAutoFit/>
          </a:bodyPr>
          <a:lstStyle/>
          <a:p>
            <a:pPr algn="just"/>
            <a:r>
              <a:rPr lang="sr-Cyrl-RS" sz="1000" dirty="0">
                <a:ea typeface="Times New Roman" panose="02020603050405020304" pitchFamily="18" charset="0"/>
                <a:cs typeface="Arial" panose="020B0604020202020204" pitchFamily="34" charset="0"/>
              </a:rPr>
              <a:t>Према члану 31. став 1. тачка 8а</a:t>
            </a:r>
            <a:r>
              <a:rPr lang="en-GB" sz="1000" dirty="0">
                <a:ea typeface="Times New Roman" panose="02020603050405020304" pitchFamily="18" charset="0"/>
                <a:cs typeface="Arial" panose="020B0604020202020204" pitchFamily="34" charset="0"/>
              </a:rPr>
              <a:t>)</a:t>
            </a:r>
            <a:r>
              <a:rPr lang="sr-Cyrl-RS" sz="1000" dirty="0">
                <a:ea typeface="Times New Roman" panose="02020603050405020304" pitchFamily="18" charset="0"/>
                <a:cs typeface="Arial" panose="020B0604020202020204" pitchFamily="34" charset="0"/>
              </a:rPr>
              <a:t> Закона о порезима на имовину, порез на пренос апсолутних права не плаћа се код продаје правног лица као стечајног дужника - у сразмери са учешћем друштвеног, односно државног капитала у укупном капиталу тог правног лица</a:t>
            </a:r>
            <a:r>
              <a:rPr lang="sr-Cyrl-RS" sz="1000" dirty="0" smtClean="0">
                <a:ea typeface="Times New Roman" panose="02020603050405020304" pitchFamily="18" charset="0"/>
                <a:cs typeface="Arial" panose="020B0604020202020204" pitchFamily="34" charset="0"/>
              </a:rPr>
              <a:t>.</a:t>
            </a:r>
          </a:p>
          <a:p>
            <a:pPr algn="just"/>
            <a:r>
              <a:rPr lang="sr-Cyrl-RS" sz="1000" dirty="0" smtClean="0">
                <a:effectLst/>
                <a:ea typeface="Times New Roman" panose="02020603050405020304" pitchFamily="18" charset="0"/>
                <a:cs typeface="Arial" panose="020B0604020202020204" pitchFamily="34" charset="0"/>
              </a:rPr>
              <a:t>Терет доказивања учешћа је на пореском обвезнику.</a:t>
            </a:r>
            <a:endParaRPr lang="en-US" sz="1000" dirty="0">
              <a:effectLst/>
              <a:ea typeface="Times New Roman" panose="02020603050405020304" pitchFamily="18" charset="0"/>
              <a:cs typeface="Arial" panose="020B0604020202020204" pitchFamily="34" charset="0"/>
            </a:endParaRPr>
          </a:p>
        </p:txBody>
      </p:sp>
      <p:sp>
        <p:nvSpPr>
          <p:cNvPr id="31" name="TextBox 30"/>
          <p:cNvSpPr txBox="1"/>
          <p:nvPr/>
        </p:nvSpPr>
        <p:spPr>
          <a:xfrm>
            <a:off x="7521081" y="3577837"/>
            <a:ext cx="1734215" cy="553998"/>
          </a:xfrm>
          <a:prstGeom prst="rect">
            <a:avLst/>
          </a:prstGeom>
          <a:noFill/>
        </p:spPr>
        <p:txBody>
          <a:bodyPr wrap="square" rtlCol="0">
            <a:spAutoFit/>
          </a:bodyPr>
          <a:lstStyle/>
          <a:p>
            <a:r>
              <a:rPr lang="en-US" sz="1000" dirty="0" smtClean="0"/>
              <a:t>-</a:t>
            </a:r>
            <a:r>
              <a:rPr lang="sr-Cyrl-RS" sz="1000" dirty="0" smtClean="0"/>
              <a:t>региструје стечајну масу</a:t>
            </a:r>
            <a:endParaRPr lang="sr-Latn-RS" sz="1000" dirty="0" smtClean="0"/>
          </a:p>
          <a:p>
            <a:r>
              <a:rPr lang="sr-Latn-RS" sz="1000" dirty="0" smtClean="0"/>
              <a:t>-</a:t>
            </a:r>
            <a:r>
              <a:rPr lang="sr-Cyrl-RS" sz="1000" dirty="0" smtClean="0"/>
              <a:t>региструје промене у власништву капитала</a:t>
            </a:r>
            <a:endParaRPr lang="en-US" sz="1000" dirty="0"/>
          </a:p>
        </p:txBody>
      </p:sp>
      <p:sp>
        <p:nvSpPr>
          <p:cNvPr id="32" name="Rectangle 31"/>
          <p:cNvSpPr/>
          <p:nvPr/>
        </p:nvSpPr>
        <p:spPr>
          <a:xfrm>
            <a:off x="3818237" y="1516690"/>
            <a:ext cx="1129073" cy="276999"/>
          </a:xfrm>
          <a:prstGeom prst="rect">
            <a:avLst/>
          </a:prstGeom>
        </p:spPr>
        <p:txBody>
          <a:bodyPr wrap="square">
            <a:spAutoFit/>
          </a:bodyPr>
          <a:lstStyle/>
          <a:p>
            <a:pPr algn="just"/>
            <a:r>
              <a:rPr lang="sr-Cyrl-RS" sz="1200" b="1" dirty="0" smtClean="0">
                <a:solidFill>
                  <a:srgbClr val="FF0000"/>
                </a:solidFill>
                <a:latin typeface="Times New Roman" panose="02020603050405020304" pitchFamily="18" charset="0"/>
                <a:ea typeface="Times New Roman" panose="02020603050405020304" pitchFamily="18" charset="0"/>
              </a:rPr>
              <a:t>Стопа = 2,5%</a:t>
            </a:r>
          </a:p>
        </p:txBody>
      </p:sp>
    </p:spTree>
    <p:extLst>
      <p:ext uri="{BB962C8B-B14F-4D97-AF65-F5344CB8AC3E}">
        <p14:creationId xmlns:p14="http://schemas.microsoft.com/office/powerpoint/2010/main" val="41660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365" y="1196752"/>
            <a:ext cx="9163365"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1400" b="1" dirty="0" smtClean="0"/>
              <a:t>ПРОДАЈА ПРАВНОГ ЛИЦА  У СТЕЧАЈУ – ФИНАНСИЈСКИ ИЗВЕШТАЈИ</a:t>
            </a:r>
            <a:endParaRPr lang="en-US" sz="1400" dirty="0"/>
          </a:p>
        </p:txBody>
      </p:sp>
      <p:sp>
        <p:nvSpPr>
          <p:cNvPr id="4" name="Rectangle 3"/>
          <p:cNvSpPr/>
          <p:nvPr/>
        </p:nvSpPr>
        <p:spPr>
          <a:xfrm>
            <a:off x="1" y="1638923"/>
            <a:ext cx="9144000" cy="5170646"/>
          </a:xfrm>
          <a:prstGeom prst="rect">
            <a:avLst/>
          </a:prstGeom>
        </p:spPr>
        <p:txBody>
          <a:bodyPr wrap="square">
            <a:spAutoFit/>
          </a:bodyPr>
          <a:lstStyle/>
          <a:p>
            <a:r>
              <a:rPr lang="sr-Cyrl-RS" sz="1000" dirty="0" smtClean="0"/>
              <a:t>Продајом правног лица, </a:t>
            </a:r>
            <a:r>
              <a:rPr lang="sr-Cyrl-RS" sz="1000" b="1" dirty="0" smtClean="0"/>
              <a:t>стечајни </a:t>
            </a:r>
            <a:r>
              <a:rPr lang="sr-Cyrl-RS" sz="1000" b="1" dirty="0"/>
              <a:t>поступак</a:t>
            </a:r>
            <a:r>
              <a:rPr lang="sr-Cyrl-RS" sz="1000" dirty="0"/>
              <a:t> </a:t>
            </a:r>
            <a:r>
              <a:rPr lang="sr-Cyrl-RS" sz="1000" b="1" dirty="0"/>
              <a:t>у односу на стечајног дужника се обуставља,</a:t>
            </a:r>
            <a:r>
              <a:rPr lang="sr-Cyrl-RS" sz="1000" dirty="0"/>
              <a:t> док се </a:t>
            </a:r>
            <a:r>
              <a:rPr lang="sr-Cyrl-RS" sz="1000" b="1" dirty="0"/>
              <a:t>наставља у односу на стечајну масу</a:t>
            </a:r>
            <a:r>
              <a:rPr lang="sr-Cyrl-RS" sz="1000" dirty="0"/>
              <a:t>. </a:t>
            </a:r>
            <a:endParaRPr lang="sr-Cyrl-RS" sz="1000" dirty="0" smtClean="0"/>
          </a:p>
          <a:p>
            <a:endParaRPr lang="sr-Cyrl-RS" sz="1000" b="1" dirty="0" smtClean="0"/>
          </a:p>
          <a:p>
            <a:pPr marL="171450" indent="-171450">
              <a:buFontTx/>
              <a:buChar char="-"/>
            </a:pPr>
            <a:r>
              <a:rPr lang="sr-Cyrl-RS" sz="1000" dirty="0" smtClean="0"/>
              <a:t>Стечајна </a:t>
            </a:r>
            <a:r>
              <a:rPr lang="sr-Cyrl-RS" sz="1000" dirty="0"/>
              <a:t>маса </a:t>
            </a:r>
            <a:r>
              <a:rPr lang="sr-Cyrl-RS" sz="1000" b="1" dirty="0"/>
              <a:t>нема својство правног лица и није </a:t>
            </a:r>
            <a:r>
              <a:rPr lang="sr-Cyrl-RS" sz="1000" b="1" dirty="0" smtClean="0"/>
              <a:t>била обвезник </a:t>
            </a:r>
            <a:r>
              <a:rPr lang="sr-Cyrl-RS" sz="1000" b="1" dirty="0"/>
              <a:t>вођења пословних књига и састављања финансијских извештаја. </a:t>
            </a:r>
            <a:endParaRPr lang="sr-Cyrl-RS" sz="1000" b="1" dirty="0" smtClean="0"/>
          </a:p>
          <a:p>
            <a:pPr marL="171450" indent="-171450">
              <a:buFontTx/>
              <a:buChar char="-"/>
            </a:pPr>
            <a:r>
              <a:rPr lang="sr-Cyrl-RS" sz="1000" b="1" u="sng" dirty="0" smtClean="0"/>
              <a:t>Новим </a:t>
            </a:r>
            <a:r>
              <a:rPr lang="sr-Cyrl-RS" sz="1000" b="1" u="sng" dirty="0"/>
              <a:t>Законом о рачуноводству</a:t>
            </a:r>
            <a:r>
              <a:rPr lang="sr-Cyrl-RS" sz="1000" b="1" dirty="0"/>
              <a:t> </a:t>
            </a:r>
            <a:r>
              <a:rPr lang="sr-Cyrl-RS" sz="1000" dirty="0"/>
              <a:t>("Сл. гласник РС", бр</a:t>
            </a:r>
            <a:r>
              <a:rPr lang="sr-Cyrl-RS" sz="1000" u="sng" dirty="0"/>
              <a:t> 73/2019) прописано је чланом</a:t>
            </a:r>
            <a:r>
              <a:rPr lang="en-US" sz="1000" u="sng" dirty="0"/>
              <a:t> 4. </a:t>
            </a:r>
            <a:r>
              <a:rPr lang="sr-Cyrl-RS" sz="1000" u="sng" dirty="0"/>
              <a:t>став</a:t>
            </a:r>
            <a:r>
              <a:rPr lang="en-US" sz="1000" u="sng" dirty="0"/>
              <a:t>.4. „</a:t>
            </a:r>
            <a:r>
              <a:rPr lang="sr-Cyrl-RS" sz="1000" u="sng" dirty="0"/>
              <a:t>да се </a:t>
            </a:r>
            <a:r>
              <a:rPr lang="en-US" sz="1000" b="1" u="sng" dirty="0" err="1"/>
              <a:t>Одредбе</a:t>
            </a:r>
            <a:r>
              <a:rPr lang="en-US" sz="1000" b="1" u="sng" dirty="0"/>
              <a:t> </a:t>
            </a:r>
            <a:r>
              <a:rPr lang="en-US" sz="1000" b="1" u="sng" dirty="0" err="1"/>
              <a:t>овог</a:t>
            </a:r>
            <a:r>
              <a:rPr lang="en-US" sz="1000" b="1" u="sng" dirty="0"/>
              <a:t> </a:t>
            </a:r>
            <a:r>
              <a:rPr lang="en-US" sz="1000" b="1" u="sng" dirty="0" err="1"/>
              <a:t>закона</a:t>
            </a:r>
            <a:r>
              <a:rPr lang="en-US" sz="1000" b="1" u="sng" dirty="0"/>
              <a:t> </a:t>
            </a:r>
            <a:r>
              <a:rPr lang="en-US" sz="1000" b="1" u="sng" dirty="0" err="1"/>
              <a:t>које</a:t>
            </a:r>
            <a:r>
              <a:rPr lang="en-US" sz="1000" b="1" u="sng" dirty="0"/>
              <a:t> </a:t>
            </a:r>
            <a:r>
              <a:rPr lang="en-US" sz="1000" b="1" u="sng" dirty="0" err="1"/>
              <a:t>се</a:t>
            </a:r>
            <a:r>
              <a:rPr lang="en-US" sz="1000" b="1" u="sng" dirty="0"/>
              <a:t> </a:t>
            </a:r>
            <a:r>
              <a:rPr lang="en-US" sz="1000" b="1" u="sng" dirty="0" err="1"/>
              <a:t>односе</a:t>
            </a:r>
            <a:r>
              <a:rPr lang="en-US" sz="1000" b="1" u="sng" dirty="0"/>
              <a:t> </a:t>
            </a:r>
            <a:r>
              <a:rPr lang="en-US" sz="1000" b="1" u="sng" dirty="0" err="1"/>
              <a:t>на</a:t>
            </a:r>
            <a:r>
              <a:rPr lang="en-US" sz="1000" b="1" u="sng" dirty="0"/>
              <a:t> </a:t>
            </a:r>
            <a:r>
              <a:rPr lang="en-US" sz="1000" b="1" u="sng" dirty="0" err="1"/>
              <a:t>правна</a:t>
            </a:r>
            <a:r>
              <a:rPr lang="en-US" sz="1000" b="1" u="sng" dirty="0"/>
              <a:t> </a:t>
            </a:r>
            <a:r>
              <a:rPr lang="en-US" sz="1000" b="1" u="sng" dirty="0" err="1"/>
              <a:t>лица</a:t>
            </a:r>
            <a:r>
              <a:rPr lang="en-US" sz="1000" b="1" u="sng" dirty="0"/>
              <a:t> </a:t>
            </a:r>
            <a:r>
              <a:rPr lang="en-US" sz="1000" b="1" u="sng" dirty="0" err="1"/>
              <a:t>сходно</a:t>
            </a:r>
            <a:r>
              <a:rPr lang="en-US" sz="1000" b="1" u="sng" dirty="0"/>
              <a:t> </a:t>
            </a:r>
            <a:r>
              <a:rPr lang="en-US" sz="1000" b="1" u="sng" dirty="0" err="1"/>
              <a:t>се</a:t>
            </a:r>
            <a:r>
              <a:rPr lang="en-US" sz="1000" b="1" u="sng" dirty="0"/>
              <a:t> </a:t>
            </a:r>
            <a:r>
              <a:rPr lang="en-US" sz="1000" b="1" u="sng" dirty="0" err="1"/>
              <a:t>примењују</a:t>
            </a:r>
            <a:r>
              <a:rPr lang="en-US" sz="1000" b="1" u="sng" dirty="0"/>
              <a:t> </a:t>
            </a:r>
            <a:r>
              <a:rPr lang="en-US" sz="1000" b="1" u="sng" dirty="0" err="1"/>
              <a:t>на</a:t>
            </a:r>
            <a:r>
              <a:rPr lang="en-US" sz="1000" b="1" u="sng" dirty="0"/>
              <a:t> </a:t>
            </a:r>
            <a:r>
              <a:rPr lang="en-US" sz="1000" b="1" u="sng" dirty="0" err="1"/>
              <a:t>правна</a:t>
            </a:r>
            <a:r>
              <a:rPr lang="en-US" sz="1000" b="1" u="sng" dirty="0"/>
              <a:t> </a:t>
            </a:r>
            <a:r>
              <a:rPr lang="en-US" sz="1000" b="1" u="sng" dirty="0" err="1"/>
              <a:t>лица</a:t>
            </a:r>
            <a:r>
              <a:rPr lang="en-US" sz="1000" b="1" u="sng" dirty="0"/>
              <a:t> у </a:t>
            </a:r>
            <a:r>
              <a:rPr lang="en-US" sz="1000" b="1" u="sng" dirty="0" err="1"/>
              <a:t>стечају</a:t>
            </a:r>
            <a:r>
              <a:rPr lang="en-US" sz="1000" b="1" u="sng" dirty="0"/>
              <a:t> </a:t>
            </a:r>
            <a:r>
              <a:rPr lang="en-US" sz="1000" b="1" u="sng" dirty="0" err="1"/>
              <a:t>са</a:t>
            </a:r>
            <a:r>
              <a:rPr lang="en-US" sz="1000" b="1" u="sng" dirty="0"/>
              <a:t> </a:t>
            </a:r>
            <a:r>
              <a:rPr lang="en-US" sz="1000" b="1" u="sng" dirty="0" err="1"/>
              <a:t>стечајним</a:t>
            </a:r>
            <a:r>
              <a:rPr lang="en-US" sz="1000" b="1" u="sng" dirty="0"/>
              <a:t> </a:t>
            </a:r>
            <a:r>
              <a:rPr lang="en-US" sz="1000" b="1" u="sng" dirty="0" err="1"/>
              <a:t>масама</a:t>
            </a:r>
            <a:r>
              <a:rPr lang="en-US" sz="1000" u="sng" dirty="0"/>
              <a:t> </a:t>
            </a:r>
            <a:r>
              <a:rPr lang="en-US" sz="1000" u="sng" dirty="0" err="1"/>
              <a:t>из</a:t>
            </a:r>
            <a:r>
              <a:rPr lang="en-US" sz="1000" u="sng" dirty="0"/>
              <a:t> </a:t>
            </a:r>
            <a:r>
              <a:rPr lang="en-US" sz="1000" u="sng" dirty="0" err="1"/>
              <a:t>члана</a:t>
            </a:r>
            <a:r>
              <a:rPr lang="en-US" sz="1000" u="sng" dirty="0"/>
              <a:t> 2. </a:t>
            </a:r>
            <a:r>
              <a:rPr lang="en-US" sz="1000" u="sng" dirty="0" err="1"/>
              <a:t>тачка</a:t>
            </a:r>
            <a:r>
              <a:rPr lang="en-US" sz="1000" u="sng" dirty="0"/>
              <a:t> 29) </a:t>
            </a:r>
            <a:r>
              <a:rPr lang="en-US" sz="1000" u="sng" dirty="0" err="1"/>
              <a:t>овог</a:t>
            </a:r>
            <a:r>
              <a:rPr lang="en-US" sz="1000" u="sng" dirty="0"/>
              <a:t> </a:t>
            </a:r>
            <a:r>
              <a:rPr lang="en-US" sz="1000" u="sng" dirty="0" err="1"/>
              <a:t>закона</a:t>
            </a:r>
            <a:r>
              <a:rPr lang="sr-Cyrl-RS" sz="1000" u="sng" dirty="0"/>
              <a:t> којим је дефинисано да је </a:t>
            </a:r>
            <a:r>
              <a:rPr lang="sr-Cyrl-RS" sz="1000" dirty="0"/>
              <a:t> „</a:t>
            </a:r>
            <a:r>
              <a:rPr lang="en-US" sz="1000" dirty="0" err="1"/>
              <a:t>стечајна</a:t>
            </a:r>
            <a:r>
              <a:rPr lang="en-US" sz="1000" dirty="0"/>
              <a:t> </a:t>
            </a:r>
            <a:r>
              <a:rPr lang="en-US" sz="1000" dirty="0" err="1"/>
              <a:t>маса</a:t>
            </a:r>
            <a:r>
              <a:rPr lang="en-US" sz="1000" dirty="0"/>
              <a:t> у </a:t>
            </a:r>
            <a:r>
              <a:rPr lang="en-US" sz="1000" dirty="0" err="1"/>
              <a:t>смислу</a:t>
            </a:r>
            <a:r>
              <a:rPr lang="en-US" sz="1000" dirty="0"/>
              <a:t> </a:t>
            </a:r>
            <a:r>
              <a:rPr lang="en-US" sz="1000" dirty="0" err="1"/>
              <a:t>овог</a:t>
            </a:r>
            <a:r>
              <a:rPr lang="en-US" sz="1000" dirty="0"/>
              <a:t> </a:t>
            </a:r>
            <a:r>
              <a:rPr lang="en-US" sz="1000" dirty="0" err="1"/>
              <a:t>закона</a:t>
            </a:r>
            <a:r>
              <a:rPr lang="en-US" sz="1000" dirty="0"/>
              <a:t> </a:t>
            </a:r>
            <a:r>
              <a:rPr lang="en-US" sz="1000" dirty="0" err="1"/>
              <a:t>је</a:t>
            </a:r>
            <a:r>
              <a:rPr lang="en-US" sz="1000" dirty="0"/>
              <a:t> </a:t>
            </a:r>
            <a:r>
              <a:rPr lang="en-US" sz="1000" u="sng" dirty="0" err="1"/>
              <a:t>имовина</a:t>
            </a:r>
            <a:r>
              <a:rPr lang="en-US" sz="1000" u="sng" dirty="0"/>
              <a:t> </a:t>
            </a:r>
            <a:r>
              <a:rPr lang="en-US" sz="1000" u="sng" dirty="0" err="1"/>
              <a:t>стечајног</a:t>
            </a:r>
            <a:r>
              <a:rPr lang="en-US" sz="1000" u="sng" dirty="0"/>
              <a:t> </a:t>
            </a:r>
            <a:r>
              <a:rPr lang="en-US" sz="1000" u="sng" dirty="0" err="1"/>
              <a:t>дужника</a:t>
            </a:r>
            <a:r>
              <a:rPr lang="en-US" sz="1000" u="sng" dirty="0"/>
              <a:t> </a:t>
            </a:r>
            <a:r>
              <a:rPr lang="en-US" sz="1000" u="sng" dirty="0" err="1"/>
              <a:t>над</a:t>
            </a:r>
            <a:r>
              <a:rPr lang="en-US" sz="1000" u="sng" dirty="0"/>
              <a:t> </a:t>
            </a:r>
            <a:r>
              <a:rPr lang="en-US" sz="1000" u="sng" dirty="0" err="1"/>
              <a:t>којом</a:t>
            </a:r>
            <a:r>
              <a:rPr lang="en-US" sz="1000" u="sng" dirty="0"/>
              <a:t> </a:t>
            </a:r>
            <a:r>
              <a:rPr lang="en-US" sz="1000" u="sng" dirty="0" err="1"/>
              <a:t>се</a:t>
            </a:r>
            <a:r>
              <a:rPr lang="en-US" sz="1000" u="sng" dirty="0"/>
              <a:t> </a:t>
            </a:r>
            <a:r>
              <a:rPr lang="en-US" sz="1000" u="sng" dirty="0" err="1"/>
              <a:t>наставља</a:t>
            </a:r>
            <a:r>
              <a:rPr lang="en-US" sz="1000" u="sng" dirty="0"/>
              <a:t> </a:t>
            </a:r>
            <a:r>
              <a:rPr lang="en-US" sz="1000" u="sng" dirty="0" err="1"/>
              <a:t>поступак</a:t>
            </a:r>
            <a:r>
              <a:rPr lang="en-US" sz="1000" u="sng" dirty="0"/>
              <a:t> </a:t>
            </a:r>
            <a:r>
              <a:rPr lang="en-US" sz="1000" u="sng" dirty="0" err="1"/>
              <a:t>стечаја</a:t>
            </a:r>
            <a:r>
              <a:rPr lang="en-US" sz="1000" dirty="0"/>
              <a:t> у </a:t>
            </a:r>
            <a:r>
              <a:rPr lang="en-US" sz="1000" dirty="0" err="1"/>
              <a:t>случају</a:t>
            </a:r>
            <a:r>
              <a:rPr lang="en-US" sz="1000" dirty="0"/>
              <a:t> </a:t>
            </a:r>
            <a:r>
              <a:rPr lang="en-US" sz="1000" dirty="0" err="1"/>
              <a:t>обуставе</a:t>
            </a:r>
            <a:r>
              <a:rPr lang="en-US" sz="1000" dirty="0"/>
              <a:t> </a:t>
            </a:r>
            <a:r>
              <a:rPr lang="en-US" sz="1000" dirty="0" err="1"/>
              <a:t>или</a:t>
            </a:r>
            <a:r>
              <a:rPr lang="en-US" sz="1000" dirty="0"/>
              <a:t> </a:t>
            </a:r>
            <a:r>
              <a:rPr lang="en-US" sz="1000" dirty="0" err="1"/>
              <a:t>закључења</a:t>
            </a:r>
            <a:r>
              <a:rPr lang="en-US" sz="1000" dirty="0"/>
              <a:t> </a:t>
            </a:r>
            <a:r>
              <a:rPr lang="en-US" sz="1000" dirty="0" err="1"/>
              <a:t>тог</a:t>
            </a:r>
            <a:r>
              <a:rPr lang="en-US" sz="1000" dirty="0"/>
              <a:t> </a:t>
            </a:r>
            <a:r>
              <a:rPr lang="en-US" sz="1000" dirty="0" err="1"/>
              <a:t>поступка</a:t>
            </a:r>
            <a:r>
              <a:rPr lang="en-US" sz="1000" dirty="0"/>
              <a:t> </a:t>
            </a:r>
            <a:r>
              <a:rPr lang="en-US" sz="1000" dirty="0" err="1"/>
              <a:t>над</a:t>
            </a:r>
            <a:r>
              <a:rPr lang="en-US" sz="1000" dirty="0"/>
              <a:t> </a:t>
            </a:r>
            <a:r>
              <a:rPr lang="en-US" sz="1000" dirty="0" err="1"/>
              <a:t>стечајним</a:t>
            </a:r>
            <a:r>
              <a:rPr lang="en-US" sz="1000" dirty="0"/>
              <a:t> </a:t>
            </a:r>
            <a:r>
              <a:rPr lang="en-US" sz="1000" dirty="0" err="1"/>
              <a:t>дужником</a:t>
            </a:r>
            <a:r>
              <a:rPr lang="en-US" sz="1000" dirty="0"/>
              <a:t>, у </a:t>
            </a:r>
            <a:r>
              <a:rPr lang="en-US" sz="1000" dirty="0" err="1"/>
              <a:t>смислу</a:t>
            </a:r>
            <a:r>
              <a:rPr lang="en-US" sz="1000" dirty="0"/>
              <a:t> </a:t>
            </a:r>
            <a:r>
              <a:rPr lang="en-US" sz="1000" dirty="0" err="1"/>
              <a:t>закона</a:t>
            </a:r>
            <a:r>
              <a:rPr lang="en-US" sz="1000" dirty="0"/>
              <a:t> </a:t>
            </a:r>
            <a:r>
              <a:rPr lang="en-US" sz="1000" dirty="0" err="1"/>
              <a:t>којим</a:t>
            </a:r>
            <a:r>
              <a:rPr lang="en-US" sz="1000" dirty="0"/>
              <a:t> </a:t>
            </a:r>
            <a:r>
              <a:rPr lang="en-US" sz="1000" dirty="0" err="1"/>
              <a:t>се</a:t>
            </a:r>
            <a:r>
              <a:rPr lang="en-US" sz="1000" dirty="0"/>
              <a:t> </a:t>
            </a:r>
            <a:r>
              <a:rPr lang="en-US" sz="1000" dirty="0" err="1"/>
              <a:t>уређује</a:t>
            </a:r>
            <a:r>
              <a:rPr lang="en-US" sz="1000" dirty="0"/>
              <a:t> </a:t>
            </a:r>
            <a:r>
              <a:rPr lang="en-US" sz="1000" dirty="0" err="1"/>
              <a:t>стечај</a:t>
            </a:r>
            <a:r>
              <a:rPr lang="sr-Cyrl-RS" sz="1000" dirty="0"/>
              <a:t>“</a:t>
            </a:r>
            <a:r>
              <a:rPr lang="en-US" sz="1000" dirty="0"/>
              <a:t>)</a:t>
            </a:r>
            <a:endParaRPr lang="sr-Latn-RS" sz="1000" dirty="0"/>
          </a:p>
          <a:p>
            <a:endParaRPr lang="sr-Cyrl-RS" sz="1000" dirty="0" smtClean="0"/>
          </a:p>
          <a:p>
            <a:r>
              <a:rPr lang="sr-Cyrl-RS" sz="1000" dirty="0" smtClean="0"/>
              <a:t>Код </a:t>
            </a:r>
            <a:r>
              <a:rPr lang="sr-Cyrl-RS" sz="1000" dirty="0"/>
              <a:t>продаје стечајног дужника као правног лица, Мишљење Министарства финансија </a:t>
            </a:r>
            <a:r>
              <a:rPr lang="sr-Latn-RS" sz="1000" b="1" i="1" dirty="0"/>
              <a:t>br. 011-00-329/2017-16 (I) </a:t>
            </a:r>
            <a:r>
              <a:rPr lang="sr-Cyrl-RS" sz="1000" b="1" i="1" dirty="0"/>
              <a:t>од</a:t>
            </a:r>
            <a:r>
              <a:rPr lang="sr-Latn-RS" sz="1000" b="1" i="1" dirty="0"/>
              <a:t> 17.7.2017. </a:t>
            </a:r>
            <a:r>
              <a:rPr lang="sr-Cyrl-RS" sz="1000" b="1" i="1" dirty="0"/>
              <a:t>године</a:t>
            </a:r>
            <a:r>
              <a:rPr lang="sr-Cyrl-RS" sz="1000" dirty="0"/>
              <a:t> је упућивало на књижење које подразумева да се из пословних књига стечајног дужника искњижавају обавезе у корист прихода и имовина која није предмет купопродаје на терет рачуна групе 57, као и да се </a:t>
            </a:r>
            <a:r>
              <a:rPr lang="sr-Cyrl-RS" sz="1000" u="sng" dirty="0"/>
              <a:t>финансијски извештаји за годину у којој је извршена продаја предају за целу пословну годину</a:t>
            </a:r>
            <a:r>
              <a:rPr lang="sr-Cyrl-RS" sz="1000" dirty="0"/>
              <a:t>, што подразумева обавезу стечајног управника да </a:t>
            </a:r>
            <a:r>
              <a:rPr lang="sr-Cyrl-RS" sz="1000" u="sng" dirty="0"/>
              <a:t>купцу достави податке о свим променама</a:t>
            </a:r>
            <a:r>
              <a:rPr lang="sr-Cyrl-RS" sz="1000" dirty="0"/>
              <a:t> од почетка пословне године до дана правоснажности решења о обустави стечајног </a:t>
            </a:r>
            <a:r>
              <a:rPr lang="sr-Cyrl-RS" sz="1000" dirty="0" smtClean="0"/>
              <a:t>поступка. </a:t>
            </a:r>
          </a:p>
          <a:p>
            <a:endParaRPr lang="sr-Cyrl-RS" sz="1000" dirty="0"/>
          </a:p>
          <a:p>
            <a:r>
              <a:rPr lang="sr-Cyrl-RS" sz="1000" dirty="0" smtClean="0"/>
              <a:t>Министарство </a:t>
            </a:r>
            <a:r>
              <a:rPr lang="sr-Cyrl-RS" sz="1000" dirty="0"/>
              <a:t>финансија издало је ново мишљење под истим бројем </a:t>
            </a:r>
            <a:r>
              <a:rPr lang="sr-Latn-RS" sz="1000" b="1" i="1" dirty="0"/>
              <a:t>br. 011-00-329/2017-16 (II) </a:t>
            </a:r>
            <a:r>
              <a:rPr lang="sr-Cyrl-RS" sz="1000" b="1" i="1" dirty="0"/>
              <a:t>дана </a:t>
            </a:r>
            <a:r>
              <a:rPr lang="sr-Latn-RS" sz="1000" b="1" i="1" dirty="0"/>
              <a:t>2.11.2017. </a:t>
            </a:r>
            <a:r>
              <a:rPr lang="sr-Cyrl-RS" sz="1000" b="1" i="1" dirty="0"/>
              <a:t>године</a:t>
            </a:r>
            <a:r>
              <a:rPr lang="sr-Cyrl-RS" sz="1000" dirty="0"/>
              <a:t> усаглашавајући се са ставовима и поступањима АПР, при чему се од правних лица захтева да региструју промену основног капитала, односно изврше брисање раније регистрованог капитала и региструју неновчани капитал у висини купопродајне цене, а да </a:t>
            </a:r>
            <a:r>
              <a:rPr lang="sr-Cyrl-RS" sz="1000" u="sng" dirty="0"/>
              <a:t>редовне финансијске извештаје за годину у којој је извршена продаја предају од дана продаје до краја пословне године</a:t>
            </a:r>
            <a:r>
              <a:rPr lang="sr-Cyrl-RS" sz="1000" dirty="0"/>
              <a:t>. Купац књижење у овом случају врши на основу </a:t>
            </a:r>
            <a:r>
              <a:rPr lang="sr-Cyrl-RS" sz="1000" b="1" dirty="0"/>
              <a:t>биланса оснивања </a:t>
            </a:r>
            <a:r>
              <a:rPr lang="sr-Cyrl-RS" sz="1000" dirty="0"/>
              <a:t>задуживањем рачуна имовине у висини купопродајне цене, а одобравањем рачуна основног капитала у истом износу. </a:t>
            </a:r>
            <a:endParaRPr lang="sr-Cyrl-RS" sz="1000" dirty="0" smtClean="0"/>
          </a:p>
          <a:p>
            <a:endParaRPr lang="sr-Cyrl-RS" sz="1000" dirty="0"/>
          </a:p>
          <a:p>
            <a:r>
              <a:rPr lang="sr-Cyrl-RS" sz="1000" dirty="0" smtClean="0"/>
              <a:t>Међутим</a:t>
            </a:r>
            <a:r>
              <a:rPr lang="sr-Cyrl-RS" sz="1000" dirty="0"/>
              <a:t>, како је </a:t>
            </a:r>
            <a:r>
              <a:rPr lang="sr-Cyrl-RS" sz="1000" b="1" dirty="0"/>
              <a:t>Министарство привреде</a:t>
            </a:r>
            <a:r>
              <a:rPr lang="sr-Cyrl-RS" sz="1000" dirty="0"/>
              <a:t> утврдило да </a:t>
            </a:r>
            <a:r>
              <a:rPr lang="sr-Cyrl-RS" sz="1000" b="1" dirty="0"/>
              <a:t>АПР нема законског основа да захтева од правних лица промену капитала</a:t>
            </a:r>
            <a:r>
              <a:rPr lang="sr-Cyrl-RS" sz="1000" dirty="0"/>
              <a:t>, </a:t>
            </a:r>
            <a:r>
              <a:rPr lang="sr-Cyrl-RS" sz="1000" u="sng" dirty="0"/>
              <a:t>тренутан став и поступање АПР и Министарства финансија јесте да се основни </a:t>
            </a:r>
            <a:r>
              <a:rPr lang="sr-Cyrl-RS" sz="1000" b="1" u="sng" dirty="0"/>
              <a:t>капитал не мења</a:t>
            </a:r>
            <a:r>
              <a:rPr lang="sr-Cyrl-RS" sz="1000" dirty="0"/>
              <a:t>, али да се </a:t>
            </a:r>
            <a:r>
              <a:rPr lang="sr-Cyrl-RS" sz="1000" b="1" u="sng" dirty="0"/>
              <a:t>финансијски извештаји предају као да је у питању новоосновано правно лице</a:t>
            </a:r>
            <a:r>
              <a:rPr lang="sr-Cyrl-RS" sz="1000" u="sng" dirty="0"/>
              <a:t>.</a:t>
            </a:r>
            <a:r>
              <a:rPr lang="sr-Cyrl-RS" sz="1000" dirty="0"/>
              <a:t> </a:t>
            </a:r>
            <a:endParaRPr lang="sr-Cyrl-RS" sz="1000" dirty="0" smtClean="0"/>
          </a:p>
          <a:p>
            <a:endParaRPr lang="sr-Cyrl-RS" sz="1000" dirty="0"/>
          </a:p>
          <a:p>
            <a:r>
              <a:rPr lang="sr-Cyrl-RS" sz="1000" dirty="0" smtClean="0"/>
              <a:t>Последица </a:t>
            </a:r>
            <a:r>
              <a:rPr lang="sr-Cyrl-RS" sz="1000" dirty="0"/>
              <a:t>тога може бити неједнакост између активе и пасиве у оба правца (у активи је исказана имовина у </a:t>
            </a:r>
            <a:r>
              <a:rPr lang="sr-Cyrl-RS" sz="1000" dirty="0" smtClean="0"/>
              <a:t>висини </a:t>
            </a:r>
            <a:r>
              <a:rPr lang="sr-Cyrl-RS" sz="1000" dirty="0"/>
              <a:t>уновчења, а у пасиви основни капитал регистрован код АПР) па се поставља питање </a:t>
            </a:r>
            <a:r>
              <a:rPr lang="sr-Cyrl-RS" sz="1000" u="sng" dirty="0"/>
              <a:t>на који конто је потребно прокњижити насталу разлику.</a:t>
            </a:r>
            <a:r>
              <a:rPr lang="sr-Cyrl-RS" sz="1000" dirty="0"/>
              <a:t> </a:t>
            </a:r>
            <a:endParaRPr lang="sr-Latn-RS" sz="1000" dirty="0"/>
          </a:p>
          <a:p>
            <a:endParaRPr lang="sr-Cyrl-RS" sz="1000" dirty="0" smtClean="0"/>
          </a:p>
          <a:p>
            <a:r>
              <a:rPr lang="sr-Cyrl-RS" sz="1000" dirty="0" smtClean="0"/>
              <a:t>Како </a:t>
            </a:r>
            <a:r>
              <a:rPr lang="sr-Cyrl-RS" sz="1000" dirty="0"/>
              <a:t>се у складу са чланом 136. Закона о стечају после продаје стечајног дужника као правног лица, стечајни поступак у односу на стечајног дужника обуставља, не постоји обавеза састављања ванредних финансијских извештаја, с обзиром да је таква обавеза Законом прописана само у случају отварања и закључења стечајног поступка, а не и обустављања истог, док је стечајни управник сходно члану </a:t>
            </a:r>
            <a:r>
              <a:rPr lang="sr-Cyrl-RS" sz="1000" dirty="0" smtClean="0"/>
              <a:t>34. </a:t>
            </a:r>
            <a:r>
              <a:rPr lang="sr-Cyrl-RS" sz="1000" dirty="0"/>
              <a:t>став </a:t>
            </a:r>
            <a:r>
              <a:rPr lang="sr-Cyrl-RS" sz="1000" dirty="0" smtClean="0"/>
              <a:t>5. </a:t>
            </a:r>
            <a:r>
              <a:rPr lang="sr-Cyrl-RS" sz="1000" dirty="0"/>
              <a:t>у обавези да поднесе </a:t>
            </a:r>
            <a:r>
              <a:rPr lang="sr-Cyrl-RS" sz="1000" u="sng" dirty="0"/>
              <a:t>пореску пријаву и порески биланс у року од </a:t>
            </a:r>
            <a:r>
              <a:rPr lang="sr-Cyrl-RS" sz="1000" u="sng" dirty="0" smtClean="0"/>
              <a:t>10  </a:t>
            </a:r>
            <a:r>
              <a:rPr lang="sr-Cyrl-RS" sz="1000" u="sng" dirty="0"/>
              <a:t>дана од дана од правоснажности решења о обустави стечајног поступка услед продаје стечајног дужника као правног лица</a:t>
            </a:r>
            <a:r>
              <a:rPr lang="sr-Cyrl-RS" sz="1000" dirty="0"/>
              <a:t>, на дан правоснажности тог решења</a:t>
            </a:r>
            <a:r>
              <a:rPr lang="sr-Latn-RS" sz="1000" dirty="0"/>
              <a:t>, у којем </a:t>
            </a:r>
            <a:r>
              <a:rPr lang="sr-Latn-RS" sz="1000" b="1" dirty="0"/>
              <a:t>добит утврђује као разлику имовине са краја и са почетка периода стечаја</a:t>
            </a:r>
            <a:r>
              <a:rPr lang="sr-Latn-RS" sz="1000" dirty="0"/>
              <a:t>, на начин прописан одредбама члана 34. ст. 4</a:t>
            </a:r>
            <a:r>
              <a:rPr lang="sr-Latn-RS" sz="1000" dirty="0" smtClean="0"/>
              <a:t>. Закона</a:t>
            </a:r>
            <a:r>
              <a:rPr lang="sr-Cyrl-RS" sz="1000" dirty="0" smtClean="0"/>
              <a:t> о порезу на добит</a:t>
            </a:r>
            <a:r>
              <a:rPr lang="sr-Latn-RS" sz="1000" dirty="0" smtClean="0"/>
              <a:t>. </a:t>
            </a:r>
            <a:endParaRPr lang="sr-Latn-RS" sz="1000" dirty="0"/>
          </a:p>
        </p:txBody>
      </p:sp>
    </p:spTree>
    <p:extLst>
      <p:ext uri="{BB962C8B-B14F-4D97-AF65-F5344CB8AC3E}">
        <p14:creationId xmlns:p14="http://schemas.microsoft.com/office/powerpoint/2010/main" val="268051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2536" y="1196752"/>
            <a:ext cx="10140778"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1400" b="1" dirty="0" smtClean="0"/>
              <a:t>ПРОДАЈА У СТЕЧАЈУ – ПОРЕСКЕ ОБАВЕЗЕ</a:t>
            </a:r>
            <a:endParaRPr lang="en-US" sz="1400" dirty="0"/>
          </a:p>
        </p:txBody>
      </p:sp>
      <p:sp>
        <p:nvSpPr>
          <p:cNvPr id="4" name="Rectangle 3"/>
          <p:cNvSpPr/>
          <p:nvPr/>
        </p:nvSpPr>
        <p:spPr>
          <a:xfrm>
            <a:off x="0" y="1484784"/>
            <a:ext cx="9144000" cy="5632311"/>
          </a:xfrm>
          <a:prstGeom prst="rect">
            <a:avLst/>
          </a:prstGeom>
        </p:spPr>
        <p:txBody>
          <a:bodyPr wrap="square">
            <a:spAutoFit/>
          </a:bodyPr>
          <a:lstStyle/>
          <a:p>
            <a:r>
              <a:rPr lang="sr-Cyrl-RS" sz="1000" dirty="0" smtClean="0"/>
              <a:t>- Према </a:t>
            </a:r>
            <a:r>
              <a:rPr lang="sr-Cyrl-RS" sz="1000" dirty="0"/>
              <a:t>члану 6. став 1. тачка 1) Закона о </a:t>
            </a:r>
            <a:r>
              <a:rPr lang="sr-Cyrl-RS" sz="1000" dirty="0" smtClean="0"/>
              <a:t>ПДВ </a:t>
            </a:r>
            <a:r>
              <a:rPr lang="sr-Cyrl-RS" sz="1000" dirty="0"/>
              <a:t>сматра се да промет добара и услуга </a:t>
            </a:r>
            <a:r>
              <a:rPr lang="sr-Cyrl-RS" sz="1000" b="1" dirty="0"/>
              <a:t>није извршен </a:t>
            </a:r>
            <a:r>
              <a:rPr lang="sr-Cyrl-RS" sz="1000" dirty="0"/>
              <a:t>код  преноса целокупне или </a:t>
            </a:r>
            <a:r>
              <a:rPr lang="sr-Cyrl-RS" sz="1000" dirty="0" smtClean="0"/>
              <a:t>дела</a:t>
            </a:r>
            <a:r>
              <a:rPr lang="en-US" sz="1000" dirty="0" smtClean="0"/>
              <a:t> </a:t>
            </a:r>
            <a:r>
              <a:rPr lang="sr-Cyrl-RS" sz="1000" dirty="0" smtClean="0"/>
              <a:t>имовине</a:t>
            </a:r>
            <a:r>
              <a:rPr lang="sr-Cyrl-RS" sz="1000" dirty="0"/>
              <a:t>, са или </a:t>
            </a:r>
            <a:r>
              <a:rPr lang="sr-Cyrl-RS" sz="1000" dirty="0" smtClean="0"/>
              <a:t>   без </a:t>
            </a:r>
            <a:r>
              <a:rPr lang="sr-Cyrl-RS" sz="1000" dirty="0"/>
              <a:t>накнаде ако је </a:t>
            </a:r>
            <a:r>
              <a:rPr lang="sr-Cyrl-RS" sz="1000" dirty="0" smtClean="0"/>
              <a:t>стицалац </a:t>
            </a:r>
            <a:r>
              <a:rPr lang="sr-Cyrl-RS" sz="1000" dirty="0"/>
              <a:t>обвезник </a:t>
            </a:r>
            <a:r>
              <a:rPr lang="sr-Cyrl-RS" sz="1000" dirty="0" smtClean="0"/>
              <a:t>ПДВ-а или </a:t>
            </a:r>
            <a:r>
              <a:rPr lang="sr-Cyrl-RS" sz="1000" dirty="0"/>
              <a:t>тим преносом постане </a:t>
            </a:r>
            <a:r>
              <a:rPr lang="sr-Cyrl-RS" sz="1000" dirty="0" smtClean="0"/>
              <a:t>обвезник </a:t>
            </a:r>
            <a:r>
              <a:rPr lang="sr-Cyrl-RS" sz="1000" dirty="0"/>
              <a:t>и </a:t>
            </a:r>
            <a:r>
              <a:rPr lang="sr-Cyrl-RS" sz="1000" b="1" dirty="0"/>
              <a:t>ако продужи да обавља исту делатност</a:t>
            </a:r>
            <a:r>
              <a:rPr lang="sr-Cyrl-RS" sz="1000" dirty="0"/>
              <a:t>. </a:t>
            </a:r>
            <a:endParaRPr lang="en-US" sz="1000" dirty="0" smtClean="0"/>
          </a:p>
          <a:p>
            <a:r>
              <a:rPr lang="sr-Cyrl-RS" sz="1000" dirty="0"/>
              <a:t>Сходно наведеном, уколико стечајни управник изврши пренос целокупне или дела имовине, например производни погон са опремом која чини технолошку целину,  пореском обвезнику који настави да обавља исту делатност и при томе уговори да је производни погон опорезив порезом на пренос апсолутних права, а обрачуна пдв на промет опреме која чини технолошку целину, купац се може наћи у ситуацији да му у поступку теренске контроле инспектор оспори право на претходни порез, јер се сходно члану 6. став 1. тачка 1) Закона о порезу на додату вредност сматра се да промет добара није извршен. </a:t>
            </a:r>
            <a:endParaRPr lang="sr-Cyrl-RS" sz="1000" dirty="0" smtClean="0"/>
          </a:p>
          <a:p>
            <a:endParaRPr lang="en-US" sz="1000" dirty="0">
              <a:solidFill>
                <a:srgbClr val="FF0000"/>
              </a:solidFill>
            </a:endParaRPr>
          </a:p>
          <a:p>
            <a:r>
              <a:rPr lang="sr-Cyrl-RS" sz="1000" dirty="0" smtClean="0"/>
              <a:t>- У </a:t>
            </a:r>
            <a:r>
              <a:rPr lang="sr-Cyrl-RS" sz="1000" dirty="0"/>
              <a:t>ситуацији када је стечајни дужник обвезник ПДВ-а може да изврши продају пословног простора са припадајућом опремом без плаћања пореских обавеза (ПДВ и порез на пренос апсолутних права) у складу са одредбом члана 10. став 2. тачка 2) Закона о порезу на додату вредност, ако испуњава следећа три услова:</a:t>
            </a:r>
            <a:endParaRPr lang="en-US" sz="1000" dirty="0"/>
          </a:p>
          <a:p>
            <a:pPr marL="171450" lvl="0" indent="-171450">
              <a:buFont typeface="Wingdings" pitchFamily="2" charset="2"/>
              <a:buChar char="ü"/>
            </a:pPr>
            <a:r>
              <a:rPr lang="sr-Cyrl-RS" sz="1000" dirty="0" smtClean="0"/>
              <a:t>Ако </a:t>
            </a:r>
            <a:r>
              <a:rPr lang="sr-Cyrl-RS" sz="1000" dirty="0"/>
              <a:t>продају врши другом обвезнику ПДВ-а;</a:t>
            </a:r>
            <a:endParaRPr lang="en-US" sz="1000" dirty="0"/>
          </a:p>
          <a:p>
            <a:pPr marL="171450" lvl="0" indent="-171450">
              <a:buFont typeface="Wingdings" pitchFamily="2" charset="2"/>
              <a:buChar char="ü"/>
            </a:pPr>
            <a:r>
              <a:rPr lang="sr-Cyrl-RS" sz="1000" dirty="0"/>
              <a:t>Ако је са купцем закључен уговор у којем је прецизирано да се тај промет врши са ПДВ-ом, и </a:t>
            </a:r>
            <a:endParaRPr lang="en-US" sz="1000" dirty="0"/>
          </a:p>
          <a:p>
            <a:pPr marL="171450" lvl="0" indent="-171450">
              <a:buFont typeface="Wingdings" pitchFamily="2" charset="2"/>
              <a:buChar char="ü"/>
            </a:pPr>
            <a:r>
              <a:rPr lang="sr-Cyrl-RS" sz="1000" dirty="0"/>
              <a:t>Ако купац пословног простора испуњава услове за стицање права на претходни порез по члану 28. Закона о ПДВ-у.</a:t>
            </a:r>
            <a:endParaRPr lang="en-US" sz="1000" dirty="0"/>
          </a:p>
          <a:p>
            <a:r>
              <a:rPr lang="sr-Cyrl-RS" sz="1000" dirty="0"/>
              <a:t>Промет опреме која је коришћена за потребе функционисања пословног простора сматра се споредном испоруком уз главни промет па се у складу са чланом 4. став 6. Закона о ПДВ-у сматра да је извршен само промет објеката.</a:t>
            </a:r>
            <a:endParaRPr lang="en-US" sz="1000" dirty="0"/>
          </a:p>
          <a:p>
            <a:endParaRPr lang="ru-RU" sz="1000" dirty="0"/>
          </a:p>
          <a:p>
            <a:pPr marL="171450" indent="-171450">
              <a:buFontTx/>
              <a:buChar char="-"/>
            </a:pPr>
            <a:r>
              <a:rPr lang="ru-RU" sz="1000" dirty="0" smtClean="0"/>
              <a:t>ПДВ </a:t>
            </a:r>
            <a:r>
              <a:rPr lang="ru-RU" sz="1000" dirty="0"/>
              <a:t>се </a:t>
            </a:r>
            <a:r>
              <a:rPr lang="ru-RU" sz="1000" b="1" dirty="0"/>
              <a:t>не плаћа</a:t>
            </a:r>
            <a:r>
              <a:rPr lang="ru-RU" sz="1000" dirty="0"/>
              <a:t> и на </a:t>
            </a:r>
            <a:r>
              <a:rPr lang="ru-RU" sz="1000" b="1" dirty="0"/>
              <a:t>промет земљишта</a:t>
            </a:r>
            <a:r>
              <a:rPr lang="ru-RU" sz="1000" dirty="0"/>
              <a:t> (пољопривредног, шумског, грађевинског, изграђеног или неизграђеног</a:t>
            </a:r>
            <a:r>
              <a:rPr lang="ru-RU" sz="1000" dirty="0" smtClean="0"/>
              <a:t>);</a:t>
            </a:r>
          </a:p>
          <a:p>
            <a:pPr marL="171450" indent="-171450">
              <a:buFontTx/>
              <a:buChar char="-"/>
            </a:pPr>
            <a:r>
              <a:rPr lang="ru-RU" sz="1000" dirty="0" smtClean="0"/>
              <a:t>ПДВ </a:t>
            </a:r>
            <a:r>
              <a:rPr lang="ru-RU" sz="1000" dirty="0"/>
              <a:t>се </a:t>
            </a:r>
            <a:r>
              <a:rPr lang="ru-RU" sz="1000" b="1" dirty="0"/>
              <a:t>не плаћа</a:t>
            </a:r>
            <a:r>
              <a:rPr lang="ru-RU" sz="1000" dirty="0"/>
              <a:t> и на промет добара и услуга за које при набавци </a:t>
            </a:r>
            <a:r>
              <a:rPr lang="ru-RU" sz="1000" b="1" dirty="0"/>
              <a:t>обвезник није имао право на одбитак претходног </a:t>
            </a:r>
            <a:r>
              <a:rPr lang="ru-RU" sz="1000" b="1" dirty="0" smtClean="0"/>
              <a:t>пореза</a:t>
            </a:r>
            <a:r>
              <a:rPr lang="ru-RU" sz="1000" dirty="0" smtClean="0"/>
              <a:t>;</a:t>
            </a:r>
          </a:p>
          <a:p>
            <a:pPr marL="171450" indent="-171450">
              <a:buFontTx/>
              <a:buChar char="-"/>
            </a:pPr>
            <a:r>
              <a:rPr lang="ru-RU" sz="1000" dirty="0" smtClean="0"/>
              <a:t>ПДВ </a:t>
            </a:r>
            <a:r>
              <a:rPr lang="ru-RU" sz="1000" dirty="0"/>
              <a:t>се </a:t>
            </a:r>
            <a:r>
              <a:rPr lang="ru-RU" sz="1000" b="1" dirty="0"/>
              <a:t>не плаћа</a:t>
            </a:r>
            <a:r>
              <a:rPr lang="ru-RU" sz="1000" dirty="0"/>
              <a:t> и на промет добара за која је </a:t>
            </a:r>
            <a:r>
              <a:rPr lang="ru-RU" sz="1000" b="1" dirty="0"/>
              <a:t>у претходној фази промета постојала обавеза плаћања пореза у складу са законом којим се уређују порези на имовину</a:t>
            </a:r>
            <a:r>
              <a:rPr lang="ru-RU" sz="1000" dirty="0" smtClean="0"/>
              <a:t>.</a:t>
            </a:r>
          </a:p>
          <a:p>
            <a:endParaRPr lang="ru-RU" sz="1000" dirty="0"/>
          </a:p>
          <a:p>
            <a:pPr marL="171450" indent="-171450">
              <a:buFontTx/>
              <a:buChar char="-"/>
            </a:pPr>
            <a:r>
              <a:rPr lang="ru-RU" sz="1000" dirty="0" smtClean="0"/>
              <a:t>порез </a:t>
            </a:r>
            <a:r>
              <a:rPr lang="ru-RU" sz="1000" dirty="0"/>
              <a:t>на пренос апсолутних права </a:t>
            </a:r>
            <a:r>
              <a:rPr lang="ru-RU" sz="1000" b="1" dirty="0"/>
              <a:t>плаћа</a:t>
            </a:r>
            <a:r>
              <a:rPr lang="ru-RU" sz="1000" dirty="0"/>
              <a:t> се код </a:t>
            </a:r>
            <a:r>
              <a:rPr lang="ru-RU" sz="1000" b="1" dirty="0"/>
              <a:t>преноса уз накнаду права својине на </a:t>
            </a:r>
            <a:r>
              <a:rPr lang="ru-RU" sz="1000" b="1" dirty="0" smtClean="0"/>
              <a:t>непокретности</a:t>
            </a:r>
            <a:r>
              <a:rPr lang="ru-RU" sz="1000" dirty="0" smtClean="0"/>
              <a:t>. </a:t>
            </a:r>
          </a:p>
          <a:p>
            <a:pPr marL="171450" indent="-171450">
              <a:buFontTx/>
              <a:buChar char="-"/>
            </a:pPr>
            <a:r>
              <a:rPr lang="ru-RU" sz="1000" dirty="0" smtClean="0"/>
              <a:t>порез </a:t>
            </a:r>
            <a:r>
              <a:rPr lang="ru-RU" sz="1000" dirty="0"/>
              <a:t>на пренос апсолутних права </a:t>
            </a:r>
            <a:r>
              <a:rPr lang="ru-RU" sz="1000" b="1" dirty="0"/>
              <a:t>не плаћа</a:t>
            </a:r>
            <a:r>
              <a:rPr lang="ru-RU" sz="1000" dirty="0"/>
              <a:t> се када је </a:t>
            </a:r>
            <a:r>
              <a:rPr lang="ru-RU" sz="1000" b="1" dirty="0"/>
              <a:t>обвезник </a:t>
            </a:r>
            <a:r>
              <a:rPr lang="ru-RU" sz="1000" b="1" dirty="0" smtClean="0"/>
              <a:t>РС, </a:t>
            </a:r>
            <a:r>
              <a:rPr lang="ru-RU" sz="1000" b="1" dirty="0"/>
              <a:t>аутономна покрајина, односно јединица локалне самоуправе</a:t>
            </a:r>
            <a:r>
              <a:rPr lang="ru-RU" sz="1000" dirty="0"/>
              <a:t>. </a:t>
            </a:r>
          </a:p>
          <a:p>
            <a:pPr marL="171450" indent="-171450">
              <a:buFontTx/>
              <a:buChar char="-"/>
            </a:pPr>
            <a:r>
              <a:rPr lang="ru-RU" sz="1000" dirty="0" smtClean="0"/>
              <a:t>порез </a:t>
            </a:r>
            <a:r>
              <a:rPr lang="ru-RU" sz="1000" dirty="0"/>
              <a:t>на пренос апсолутних права </a:t>
            </a:r>
            <a:r>
              <a:rPr lang="ru-RU" sz="1000" b="1" dirty="0"/>
              <a:t>не плаћа</a:t>
            </a:r>
            <a:r>
              <a:rPr lang="ru-RU" sz="1000" dirty="0"/>
              <a:t> се када је </a:t>
            </a:r>
            <a:r>
              <a:rPr lang="ru-RU" sz="1000" b="1" dirty="0"/>
              <a:t>међународним уговором који је закључила </a:t>
            </a:r>
            <a:r>
              <a:rPr lang="ru-RU" sz="1000" b="1" dirty="0" smtClean="0"/>
              <a:t>РС </a:t>
            </a:r>
            <a:r>
              <a:rPr lang="ru-RU" sz="1000" b="1" dirty="0"/>
              <a:t>уређено</a:t>
            </a:r>
            <a:r>
              <a:rPr lang="ru-RU" sz="1000" dirty="0"/>
              <a:t> да се неће </a:t>
            </a:r>
            <a:r>
              <a:rPr lang="ru-RU" sz="1000" dirty="0" smtClean="0"/>
              <a:t>плаћати</a:t>
            </a:r>
            <a:endParaRPr lang="ru-RU" sz="1000" dirty="0"/>
          </a:p>
          <a:p>
            <a:endParaRPr lang="ru-RU" sz="1000" dirty="0"/>
          </a:p>
          <a:p>
            <a:r>
              <a:rPr lang="ru-RU" sz="1000" dirty="0" smtClean="0"/>
              <a:t>- Продаја </a:t>
            </a:r>
            <a:r>
              <a:rPr lang="ru-RU" sz="1000" dirty="0"/>
              <a:t>секундарних сировина</a:t>
            </a:r>
          </a:p>
          <a:p>
            <a:r>
              <a:rPr lang="ru-RU" sz="1000" dirty="0" smtClean="0"/>
              <a:t>Чланом </a:t>
            </a:r>
            <a:r>
              <a:rPr lang="ru-RU" sz="1000" dirty="0"/>
              <a:t>10. став 2. тачка 1. Закона о порезу на додату вредност прописано је </a:t>
            </a:r>
            <a:r>
              <a:rPr lang="ru-RU" sz="1000" b="1" dirty="0"/>
              <a:t>порески дужник „прималац добара или услуга, обвезник ПДВ</a:t>
            </a:r>
            <a:r>
              <a:rPr lang="ru-RU" sz="1000" dirty="0"/>
              <a:t>, за промет секундарних сировина и услуга које су непосредно повезане са тим добрима, извршен од стране другог обвезника ПДВ.  </a:t>
            </a:r>
          </a:p>
          <a:p>
            <a:r>
              <a:rPr lang="ru-RU" sz="1000" dirty="0"/>
              <a:t>Дакле при продаји секундарних сировина </a:t>
            </a:r>
            <a:r>
              <a:rPr lang="ru-RU" sz="1000" b="1" dirty="0"/>
              <a:t>ПДВ се не обрачунава</a:t>
            </a:r>
            <a:r>
              <a:rPr lang="ru-RU" sz="1000" dirty="0"/>
              <a:t>, али се </a:t>
            </a:r>
            <a:r>
              <a:rPr lang="ru-RU" sz="1000" b="1" dirty="0"/>
              <a:t>у рачуну мора позвати на основ ослобађања</a:t>
            </a:r>
            <a:r>
              <a:rPr lang="ru-RU" sz="1000" dirty="0"/>
              <a:t>- Члан 10. став 2. тачка 1. Закона о порезу на додату вредност.  </a:t>
            </a:r>
          </a:p>
          <a:p>
            <a:r>
              <a:rPr lang="ru-RU" sz="1000" dirty="0"/>
              <a:t>Сходно члану 40. став. 14. Закона о порезу на добит правних лица „Резидентно правно лице које откупљује секундарне сировине и отпад од резидентног, односно </a:t>
            </a:r>
            <a:r>
              <a:rPr lang="ru-RU" sz="1000" dirty="0" smtClean="0"/>
              <a:t>нерезидентног </a:t>
            </a:r>
            <a:r>
              <a:rPr lang="ru-RU" sz="1000" dirty="0"/>
              <a:t>правног лица, дужно је да приликом исплате накнаде тим лицима обрачуна, обустави и на прописани рачун уплати </a:t>
            </a:r>
            <a:r>
              <a:rPr lang="ru-RU" sz="1000" b="1" dirty="0"/>
              <a:t>порез по одбитку по стопи од 1%</a:t>
            </a:r>
            <a:r>
              <a:rPr lang="ru-RU" sz="1000" dirty="0"/>
              <a:t> од износа накнаде, као и да поднесе пореску пријаву надлежном пореском органу у року који је прописан овим законом</a:t>
            </a:r>
            <a:r>
              <a:rPr lang="ru-RU" sz="1000" dirty="0" smtClean="0"/>
              <a:t>“.</a:t>
            </a:r>
            <a:endParaRPr lang="ru-RU" sz="1000" dirty="0"/>
          </a:p>
        </p:txBody>
      </p:sp>
    </p:spTree>
    <p:extLst>
      <p:ext uri="{BB962C8B-B14F-4D97-AF65-F5344CB8AC3E}">
        <p14:creationId xmlns:p14="http://schemas.microsoft.com/office/powerpoint/2010/main" val="382851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ru-RU" sz="1400" b="1" dirty="0"/>
              <a:t>ФИНАНСИЈСКО ИЗВЕШТАВАЊЕ ПРИВРЕДНИХ ДРУШТАВА НАД КОЈИМА ЈЕ ОТВОРЕН СТЕЧАЈНИ ПОСТУПАК</a:t>
            </a:r>
            <a:endParaRPr lang="en-US" sz="1400"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5170646"/>
          </a:xfrm>
          <a:prstGeom prst="rect">
            <a:avLst/>
          </a:prstGeom>
        </p:spPr>
        <p:txBody>
          <a:bodyPr wrap="square">
            <a:spAutoFit/>
          </a:bodyPr>
          <a:lstStyle/>
          <a:p>
            <a:r>
              <a:rPr lang="sr-Cyrl-RS" sz="1000" dirty="0" smtClean="0"/>
              <a:t>Стечајни управник п</a:t>
            </a:r>
            <a:r>
              <a:rPr lang="sr-Cyrl-CS" sz="1000" dirty="0" smtClean="0"/>
              <a:t>ривредног друштва </a:t>
            </a:r>
            <a:r>
              <a:rPr lang="sr-Cyrl-CS" sz="1000" dirty="0"/>
              <a:t>над којим је отворен стечајни поступак </a:t>
            </a:r>
            <a:r>
              <a:rPr lang="sr-Cyrl-CS" sz="1000" dirty="0" smtClean="0"/>
              <a:t> у обавези је </a:t>
            </a:r>
            <a:r>
              <a:rPr lang="sr-Cyrl-CS" sz="1000" dirty="0"/>
              <a:t>да састави:</a:t>
            </a:r>
            <a:endParaRPr lang="en-US" sz="1000" dirty="0"/>
          </a:p>
          <a:p>
            <a:r>
              <a:rPr lang="sr-Latn-RS" sz="1000" b="1" dirty="0" smtClean="0"/>
              <a:t>- </a:t>
            </a:r>
            <a:r>
              <a:rPr lang="sr-Cyrl-CS" sz="1000" b="1" dirty="0" smtClean="0"/>
              <a:t>финансијске </a:t>
            </a:r>
            <a:r>
              <a:rPr lang="sr-Cyrl-CS" sz="1000" b="1" dirty="0"/>
              <a:t>извештаје</a:t>
            </a:r>
            <a:r>
              <a:rPr lang="sr-Cyrl-CS" sz="1000" dirty="0"/>
              <a:t> у складу са Законом о рачуноводству, </a:t>
            </a:r>
            <a:r>
              <a:rPr lang="sr-Cyrl-CS" sz="1000" b="1" dirty="0"/>
              <a:t>са стањем  на дан који претходи дану отварања стечаја</a:t>
            </a:r>
            <a:r>
              <a:rPr lang="sr-Cyrl-CS" sz="1000" dirty="0"/>
              <a:t>,</a:t>
            </a:r>
            <a:endParaRPr lang="en-US" sz="1000" dirty="0"/>
          </a:p>
          <a:p>
            <a:pPr lvl="0"/>
            <a:r>
              <a:rPr lang="sr-Latn-RS" sz="1000" b="1" dirty="0" smtClean="0"/>
              <a:t>- </a:t>
            </a:r>
            <a:r>
              <a:rPr lang="sr-Cyrl-CS" sz="1000" b="1" dirty="0" smtClean="0"/>
              <a:t>почетни </a:t>
            </a:r>
            <a:r>
              <a:rPr lang="sr-Cyrl-CS" sz="1000" b="1" dirty="0"/>
              <a:t>стечајни биланс</a:t>
            </a:r>
            <a:r>
              <a:rPr lang="sr-Cyrl-CS" sz="1000" dirty="0"/>
              <a:t> у складу са Законом о стечају, </a:t>
            </a:r>
            <a:r>
              <a:rPr lang="sr-Cyrl-CS" sz="1000" b="1" dirty="0"/>
              <a:t>са стањем на дан отварања стечаја</a:t>
            </a:r>
            <a:r>
              <a:rPr lang="en-US" sz="1000" dirty="0"/>
              <a:t>.</a:t>
            </a:r>
          </a:p>
          <a:p>
            <a:r>
              <a:rPr lang="sr-Cyrl-RS" sz="1000" dirty="0"/>
              <a:t> </a:t>
            </a:r>
            <a:endParaRPr lang="en-US" sz="1000" dirty="0"/>
          </a:p>
          <a:p>
            <a:r>
              <a:rPr lang="sr-Cyrl-CS" sz="1000" dirty="0"/>
              <a:t>Стечајни управник дужан је да састави извештај о економско-финансијском положају стечајног дужника као и почетни стечајни биланс у ком ће навести и упоредити активу и пасиву стечајног дужника у року од 30 дана од дана преузимања имовине и права стечајног дужника, састави </a:t>
            </a:r>
            <a:r>
              <a:rPr lang="sr-Cyrl-CS" sz="1000" b="1" dirty="0"/>
              <a:t>пореску пријаву</a:t>
            </a:r>
            <a:r>
              <a:rPr lang="sr-Cyrl-CS" sz="1000" dirty="0"/>
              <a:t> и </a:t>
            </a:r>
            <a:r>
              <a:rPr lang="sr-Cyrl-CS" sz="1000" b="1" dirty="0"/>
              <a:t>порески биланс</a:t>
            </a:r>
            <a:r>
              <a:rPr lang="sr-Cyrl-CS" sz="1000" dirty="0"/>
              <a:t> са стањем на дан који претходи дану отварања стечаја и да исте достави надлежном пореском органу у роковима предвиђеним пореским </a:t>
            </a:r>
            <a:r>
              <a:rPr lang="sr-Cyrl-CS" sz="1000" dirty="0" smtClean="0"/>
              <a:t>прописима.</a:t>
            </a:r>
            <a:endParaRPr lang="en-US" sz="1000" dirty="0"/>
          </a:p>
          <a:p>
            <a:r>
              <a:rPr lang="sr-Cyrl-CS" sz="1000" dirty="0"/>
              <a:t> </a:t>
            </a:r>
            <a:endParaRPr lang="en-US" sz="1000" dirty="0"/>
          </a:p>
          <a:p>
            <a:r>
              <a:rPr lang="sr-Cyrl-CS" sz="1000" dirty="0" smtClean="0"/>
              <a:t>Чланом </a:t>
            </a:r>
            <a:r>
              <a:rPr lang="sr-Latn-RS" sz="1000" dirty="0"/>
              <a:t>2</a:t>
            </a:r>
            <a:r>
              <a:rPr lang="sr-Cyrl-CS" sz="1000" dirty="0"/>
              <a:t>. с</a:t>
            </a:r>
            <a:r>
              <a:rPr lang="sr-Cyrl-RS" sz="1000" dirty="0"/>
              <a:t>тав 1. тачка 11. </a:t>
            </a:r>
            <a:r>
              <a:rPr lang="sr-Cyrl-CS" sz="1000" dirty="0"/>
              <a:t>Закона о </a:t>
            </a:r>
            <a:r>
              <a:rPr lang="sr-Cyrl-CS" sz="1000" dirty="0" smtClean="0"/>
              <a:t>рачуноводству</a:t>
            </a:r>
            <a:r>
              <a:rPr lang="en-US" sz="1000" dirty="0" smtClean="0"/>
              <a:t>, </a:t>
            </a:r>
            <a:r>
              <a:rPr lang="sr-Cyrl-CS" sz="1000" dirty="0" smtClean="0"/>
              <a:t>прописано </a:t>
            </a:r>
            <a:r>
              <a:rPr lang="sr-Cyrl-CS" sz="1000" dirty="0"/>
              <a:t>је да се </a:t>
            </a:r>
            <a:r>
              <a:rPr lang="sr-Cyrl-CS" sz="1000" b="1" dirty="0"/>
              <a:t>финансијски извештаји</a:t>
            </a:r>
            <a:r>
              <a:rPr lang="sr-Cyrl-CS" sz="1000" dirty="0"/>
              <a:t>, поред тога што се састављају на крају пословне године, а </a:t>
            </a:r>
            <a:r>
              <a:rPr lang="sr-Cyrl-RS" sz="1000" dirty="0"/>
              <a:t>у којима се приказују подаци о пословању за цео извештајни период обједињено, </a:t>
            </a:r>
            <a:r>
              <a:rPr lang="sr-Cyrl-CS" sz="1000" dirty="0" smtClean="0"/>
              <a:t>састављају </a:t>
            </a:r>
            <a:r>
              <a:rPr lang="sr-Cyrl-CS" sz="1000" dirty="0"/>
              <a:t>се </a:t>
            </a:r>
            <a:r>
              <a:rPr lang="sr-Cyrl-RS" sz="1000" dirty="0"/>
              <a:t>и</a:t>
            </a:r>
            <a:r>
              <a:rPr lang="sr-Cyrl-CS" sz="1000" dirty="0"/>
              <a:t> у случају отварања стечајног поступка, у року од </a:t>
            </a:r>
            <a:r>
              <a:rPr lang="sr-Cyrl-CS" sz="1000" b="1" dirty="0"/>
              <a:t>60 дана од дана отварања стечајног поступка</a:t>
            </a:r>
            <a:r>
              <a:rPr lang="en-US" sz="1000" b="1" dirty="0"/>
              <a:t> </a:t>
            </a:r>
            <a:r>
              <a:rPr lang="en-US" sz="1000" b="1" dirty="0" err="1"/>
              <a:t>са</a:t>
            </a:r>
            <a:r>
              <a:rPr lang="en-US" sz="1000" b="1" dirty="0"/>
              <a:t> </a:t>
            </a:r>
            <a:r>
              <a:rPr lang="en-US" sz="1000" b="1" dirty="0" err="1"/>
              <a:t>стањем</a:t>
            </a:r>
            <a:r>
              <a:rPr lang="en-US" sz="1000" b="1" dirty="0"/>
              <a:t> </a:t>
            </a:r>
            <a:r>
              <a:rPr lang="en-US" sz="1000" b="1" dirty="0" err="1"/>
              <a:t>на</a:t>
            </a:r>
            <a:r>
              <a:rPr lang="en-US" sz="1000" b="1" dirty="0"/>
              <a:t> </a:t>
            </a:r>
            <a:r>
              <a:rPr lang="en-US" sz="1000" b="1" dirty="0" err="1"/>
              <a:t>дан</a:t>
            </a:r>
            <a:r>
              <a:rPr lang="en-US" sz="1000" b="1" dirty="0"/>
              <a:t> </a:t>
            </a:r>
            <a:r>
              <a:rPr lang="en-US" sz="1000" b="1" dirty="0" err="1"/>
              <a:t>који</a:t>
            </a:r>
            <a:r>
              <a:rPr lang="en-US" sz="1000" b="1" dirty="0"/>
              <a:t> </a:t>
            </a:r>
            <a:r>
              <a:rPr lang="en-US" sz="1000" b="1" dirty="0" err="1"/>
              <a:t>претходи</a:t>
            </a:r>
            <a:r>
              <a:rPr lang="en-US" sz="1000" b="1" dirty="0"/>
              <a:t> </a:t>
            </a:r>
            <a:r>
              <a:rPr lang="en-US" sz="1000" b="1" dirty="0" err="1"/>
              <a:t>дану</a:t>
            </a:r>
            <a:r>
              <a:rPr lang="en-US" sz="1000" b="1" dirty="0"/>
              <a:t> </a:t>
            </a:r>
            <a:r>
              <a:rPr lang="en-US" sz="1000" b="1" dirty="0" err="1"/>
              <a:t>отварања</a:t>
            </a:r>
            <a:r>
              <a:rPr lang="en-US" sz="1000" b="1" dirty="0"/>
              <a:t> </a:t>
            </a:r>
            <a:r>
              <a:rPr lang="en-US" sz="1000" b="1" dirty="0" err="1"/>
              <a:t>стечајног</a:t>
            </a:r>
            <a:r>
              <a:rPr lang="en-US" sz="1000" b="1" dirty="0"/>
              <a:t> </a:t>
            </a:r>
            <a:r>
              <a:rPr lang="en-US" sz="1000" b="1" dirty="0" err="1"/>
              <a:t>поступка</a:t>
            </a:r>
            <a:r>
              <a:rPr lang="sr-Cyrl-RS" sz="1000" dirty="0"/>
              <a:t>.</a:t>
            </a:r>
            <a:r>
              <a:rPr lang="sr-Latn-RS" sz="1000" dirty="0"/>
              <a:t> </a:t>
            </a:r>
            <a:endParaRPr lang="en-US" sz="1000" dirty="0"/>
          </a:p>
          <a:p>
            <a:endParaRPr lang="en-US" sz="1000" dirty="0" smtClean="0"/>
          </a:p>
          <a:p>
            <a:r>
              <a:rPr lang="sr-Cyrl-CS" sz="1000" dirty="0" smtClean="0"/>
              <a:t>Одредбама </a:t>
            </a:r>
            <a:r>
              <a:rPr lang="sr-Cyrl-CS" sz="1000" dirty="0"/>
              <a:t>члана</a:t>
            </a:r>
            <a:r>
              <a:rPr lang="sr-Latn-RS" sz="1000" dirty="0"/>
              <a:t> 21. </a:t>
            </a:r>
            <a:r>
              <a:rPr lang="sr-Cyrl-RS" sz="1000" dirty="0"/>
              <a:t>З</a:t>
            </a:r>
            <a:r>
              <a:rPr lang="sr-Cyrl-CS" sz="1000" dirty="0"/>
              <a:t>акона</a:t>
            </a:r>
            <a:r>
              <a:rPr lang="sr-Latn-RS" sz="1000" dirty="0"/>
              <a:t> o</a:t>
            </a:r>
            <a:r>
              <a:rPr lang="sr-Cyrl-CS" sz="1000" dirty="0"/>
              <a:t> </a:t>
            </a:r>
            <a:r>
              <a:rPr lang="sr-Cyrl-CS" sz="1000" dirty="0" smtClean="0"/>
              <a:t>ревизији </a:t>
            </a:r>
            <a:r>
              <a:rPr lang="sr-Cyrl-CS" sz="1000" b="1" dirty="0"/>
              <a:t>не прави се разлика</a:t>
            </a:r>
            <a:r>
              <a:rPr lang="sr-Cyrl-CS" sz="1000" dirty="0"/>
              <a:t> између правних лица у зависности од тога да ли се налазе у поступку </a:t>
            </a:r>
            <a:r>
              <a:rPr lang="sr-Cyrl-CS" sz="1000" dirty="0" smtClean="0"/>
              <a:t>стечаја</a:t>
            </a:r>
            <a:r>
              <a:rPr lang="sr-Latn-RS" sz="1000" dirty="0" smtClean="0"/>
              <a:t>. </a:t>
            </a:r>
          </a:p>
          <a:p>
            <a:r>
              <a:rPr lang="sr-Cyrl-CS" sz="1000" dirty="0" smtClean="0"/>
              <a:t>Министарства </a:t>
            </a:r>
            <a:r>
              <a:rPr lang="sr-Cyrl-CS" sz="1000" dirty="0"/>
              <a:t>финансија Републике Србије бр.404-00-00184-1/2007-16 од 23.02.2007 године.</a:t>
            </a:r>
            <a:r>
              <a:rPr lang="en-US" sz="1000" dirty="0"/>
              <a:t> “</a:t>
            </a:r>
            <a:r>
              <a:rPr lang="en-US" sz="1000" b="1" dirty="0" err="1"/>
              <a:t>Ревизија</a:t>
            </a:r>
            <a:r>
              <a:rPr lang="en-US" sz="1000" b="1" dirty="0"/>
              <a:t> </a:t>
            </a:r>
            <a:r>
              <a:rPr lang="en-US" sz="1000" b="1" dirty="0" err="1"/>
              <a:t>је</a:t>
            </a:r>
            <a:r>
              <a:rPr lang="en-US" sz="1000" b="1" dirty="0"/>
              <a:t> </a:t>
            </a:r>
            <a:r>
              <a:rPr lang="en-US" sz="1000" b="1" dirty="0" err="1"/>
              <a:t>обавезна</a:t>
            </a:r>
            <a:r>
              <a:rPr lang="en-US" sz="1000" dirty="0"/>
              <a:t> </a:t>
            </a:r>
            <a:r>
              <a:rPr lang="en-US" sz="1000" dirty="0" err="1"/>
              <a:t>за</a:t>
            </a:r>
            <a:r>
              <a:rPr lang="en-US" sz="1000" dirty="0"/>
              <a:t> </a:t>
            </a:r>
            <a:r>
              <a:rPr lang="en-US" sz="1000" dirty="0" err="1"/>
              <a:t>редовне</a:t>
            </a:r>
            <a:r>
              <a:rPr lang="en-US" sz="1000" dirty="0"/>
              <a:t> </a:t>
            </a:r>
            <a:r>
              <a:rPr lang="en-US" sz="1000" dirty="0" err="1"/>
              <a:t>годишње</a:t>
            </a:r>
            <a:r>
              <a:rPr lang="en-US" sz="1000" dirty="0"/>
              <a:t> </a:t>
            </a:r>
            <a:r>
              <a:rPr lang="en-US" sz="1000" dirty="0" err="1"/>
              <a:t>финансијске</a:t>
            </a:r>
            <a:r>
              <a:rPr lang="en-US" sz="1000" dirty="0"/>
              <a:t> </a:t>
            </a:r>
            <a:r>
              <a:rPr lang="en-US" sz="1000" dirty="0" err="1"/>
              <a:t>извештаје</a:t>
            </a:r>
            <a:r>
              <a:rPr lang="en-US" sz="1000" dirty="0"/>
              <a:t> </a:t>
            </a:r>
            <a:r>
              <a:rPr lang="en-US" sz="1000" dirty="0" err="1"/>
              <a:t>великих</a:t>
            </a:r>
            <a:r>
              <a:rPr lang="en-US" sz="1000" dirty="0"/>
              <a:t> и </a:t>
            </a:r>
            <a:r>
              <a:rPr lang="en-US" sz="1000" dirty="0" err="1"/>
              <a:t>средњих</a:t>
            </a:r>
            <a:r>
              <a:rPr lang="en-US" sz="1000" dirty="0"/>
              <a:t> </a:t>
            </a:r>
            <a:r>
              <a:rPr lang="en-US" sz="1000" dirty="0" err="1"/>
              <a:t>правних</a:t>
            </a:r>
            <a:r>
              <a:rPr lang="en-US" sz="1000" dirty="0"/>
              <a:t> </a:t>
            </a:r>
            <a:r>
              <a:rPr lang="en-US" sz="1000" dirty="0" err="1"/>
              <a:t>лица</a:t>
            </a:r>
            <a:r>
              <a:rPr lang="en-US" sz="1000" dirty="0"/>
              <a:t> </a:t>
            </a:r>
            <a:r>
              <a:rPr lang="en-US" sz="1000" dirty="0" err="1"/>
              <a:t>разврстаних</a:t>
            </a:r>
            <a:r>
              <a:rPr lang="en-US" sz="1000" dirty="0"/>
              <a:t> у </a:t>
            </a:r>
            <a:r>
              <a:rPr lang="en-US" sz="1000" dirty="0" err="1"/>
              <a:t>складу</a:t>
            </a:r>
            <a:r>
              <a:rPr lang="en-US" sz="1000" dirty="0"/>
              <a:t> </a:t>
            </a:r>
            <a:r>
              <a:rPr lang="en-US" sz="1000" dirty="0" err="1"/>
              <a:t>са</a:t>
            </a:r>
            <a:r>
              <a:rPr lang="en-US" sz="1000" dirty="0"/>
              <a:t> </a:t>
            </a:r>
            <a:r>
              <a:rPr lang="en-US" sz="1000" dirty="0" err="1"/>
              <a:t>законом</a:t>
            </a:r>
            <a:r>
              <a:rPr lang="en-US" sz="1000" dirty="0"/>
              <a:t> </a:t>
            </a:r>
            <a:r>
              <a:rPr lang="en-US" sz="1000" dirty="0" err="1"/>
              <a:t>којим</a:t>
            </a:r>
            <a:r>
              <a:rPr lang="en-US" sz="1000" dirty="0"/>
              <a:t> </a:t>
            </a:r>
            <a:r>
              <a:rPr lang="en-US" sz="1000" dirty="0" err="1"/>
              <a:t>се</a:t>
            </a:r>
            <a:r>
              <a:rPr lang="en-US" sz="1000" dirty="0"/>
              <a:t> </a:t>
            </a:r>
            <a:r>
              <a:rPr lang="en-US" sz="1000" dirty="0" err="1"/>
              <a:t>уређује</a:t>
            </a:r>
            <a:r>
              <a:rPr lang="en-US" sz="1000" dirty="0"/>
              <a:t> </a:t>
            </a:r>
            <a:r>
              <a:rPr lang="en-US" sz="1000" dirty="0" err="1"/>
              <a:t>рачуноводство</a:t>
            </a:r>
            <a:r>
              <a:rPr lang="en-US" sz="1000" dirty="0"/>
              <a:t>, </a:t>
            </a:r>
            <a:r>
              <a:rPr lang="en-US" sz="1000" dirty="0" err="1"/>
              <a:t>јавних</a:t>
            </a:r>
            <a:r>
              <a:rPr lang="en-US" sz="1000" dirty="0"/>
              <a:t> </a:t>
            </a:r>
            <a:r>
              <a:rPr lang="en-US" sz="1000" dirty="0" err="1"/>
              <a:t>друштава</a:t>
            </a:r>
            <a:r>
              <a:rPr lang="en-US" sz="1000" dirty="0"/>
              <a:t> у </a:t>
            </a:r>
            <a:r>
              <a:rPr lang="en-US" sz="1000" dirty="0" err="1"/>
              <a:t>складу</a:t>
            </a:r>
            <a:r>
              <a:rPr lang="en-US" sz="1000" dirty="0"/>
              <a:t> </a:t>
            </a:r>
            <a:r>
              <a:rPr lang="en-US" sz="1000" dirty="0" err="1"/>
              <a:t>са</a:t>
            </a:r>
            <a:r>
              <a:rPr lang="en-US" sz="1000" dirty="0"/>
              <a:t> </a:t>
            </a:r>
            <a:r>
              <a:rPr lang="en-US" sz="1000" dirty="0" err="1"/>
              <a:t>законом</a:t>
            </a:r>
            <a:r>
              <a:rPr lang="en-US" sz="1000" dirty="0"/>
              <a:t> </a:t>
            </a:r>
            <a:r>
              <a:rPr lang="en-US" sz="1000" dirty="0" err="1"/>
              <a:t>којим</a:t>
            </a:r>
            <a:r>
              <a:rPr lang="en-US" sz="1000" dirty="0"/>
              <a:t> </a:t>
            </a:r>
            <a:r>
              <a:rPr lang="en-US" sz="1000" dirty="0" err="1"/>
              <a:t>се</a:t>
            </a:r>
            <a:r>
              <a:rPr lang="en-US" sz="1000" dirty="0"/>
              <a:t> </a:t>
            </a:r>
            <a:r>
              <a:rPr lang="en-US" sz="1000" dirty="0" err="1"/>
              <a:t>уређује</a:t>
            </a:r>
            <a:r>
              <a:rPr lang="en-US" sz="1000" dirty="0"/>
              <a:t> </a:t>
            </a:r>
            <a:r>
              <a:rPr lang="en-US" sz="1000" dirty="0" err="1"/>
              <a:t>тржиште</a:t>
            </a:r>
            <a:r>
              <a:rPr lang="en-US" sz="1000" dirty="0"/>
              <a:t> </a:t>
            </a:r>
            <a:r>
              <a:rPr lang="en-US" sz="1000" dirty="0" err="1"/>
              <a:t>капитала</a:t>
            </a:r>
            <a:r>
              <a:rPr lang="en-US" sz="1000" dirty="0"/>
              <a:t> </a:t>
            </a:r>
            <a:r>
              <a:rPr lang="en-US" sz="1000" dirty="0" err="1"/>
              <a:t>независно</a:t>
            </a:r>
            <a:r>
              <a:rPr lang="en-US" sz="1000" dirty="0"/>
              <a:t> </a:t>
            </a:r>
            <a:r>
              <a:rPr lang="en-US" sz="1000" dirty="0" err="1"/>
              <a:t>од</a:t>
            </a:r>
            <a:r>
              <a:rPr lang="en-US" sz="1000" dirty="0"/>
              <a:t> </a:t>
            </a:r>
            <a:r>
              <a:rPr lang="en-US" sz="1000" dirty="0" err="1"/>
              <a:t>њихове</a:t>
            </a:r>
            <a:r>
              <a:rPr lang="en-US" sz="1000" dirty="0"/>
              <a:t> </a:t>
            </a:r>
            <a:r>
              <a:rPr lang="en-US" sz="1000" dirty="0" err="1"/>
              <a:t>величине</a:t>
            </a:r>
            <a:r>
              <a:rPr lang="en-US" sz="1000" dirty="0"/>
              <a:t>, </a:t>
            </a:r>
            <a:r>
              <a:rPr lang="en-US" sz="1000" dirty="0" err="1"/>
              <a:t>као</a:t>
            </a:r>
            <a:r>
              <a:rPr lang="en-US" sz="1000" dirty="0"/>
              <a:t> и </a:t>
            </a:r>
            <a:r>
              <a:rPr lang="en-US" sz="1000" b="1" dirty="0" err="1"/>
              <a:t>свих</a:t>
            </a:r>
            <a:r>
              <a:rPr lang="en-US" sz="1000" b="1" dirty="0"/>
              <a:t> </a:t>
            </a:r>
            <a:r>
              <a:rPr lang="en-US" sz="1000" b="1" dirty="0" err="1"/>
              <a:t>правних</a:t>
            </a:r>
            <a:r>
              <a:rPr lang="en-US" sz="1000" b="1" dirty="0"/>
              <a:t> </a:t>
            </a:r>
            <a:r>
              <a:rPr lang="en-US" sz="1000" b="1" dirty="0" err="1"/>
              <a:t>лица</a:t>
            </a:r>
            <a:r>
              <a:rPr lang="en-US" sz="1000" dirty="0"/>
              <a:t>, </a:t>
            </a:r>
            <a:r>
              <a:rPr lang="en-US" sz="1000" dirty="0" err="1"/>
              <a:t>односно</a:t>
            </a:r>
            <a:r>
              <a:rPr lang="en-US" sz="1000" dirty="0"/>
              <a:t> </a:t>
            </a:r>
            <a:r>
              <a:rPr lang="en-US" sz="1000" dirty="0" err="1"/>
              <a:t>предузетника</a:t>
            </a:r>
            <a:r>
              <a:rPr lang="en-US" sz="1000" dirty="0"/>
              <a:t> </a:t>
            </a:r>
            <a:r>
              <a:rPr lang="en-US" sz="1000" dirty="0" err="1"/>
              <a:t>чији</a:t>
            </a:r>
            <a:r>
              <a:rPr lang="en-US" sz="1000" dirty="0"/>
              <a:t> </a:t>
            </a:r>
            <a:r>
              <a:rPr lang="en-US" sz="1000" dirty="0" err="1"/>
              <a:t>пословни</a:t>
            </a:r>
            <a:r>
              <a:rPr lang="en-US" sz="1000" dirty="0"/>
              <a:t> </a:t>
            </a:r>
            <a:r>
              <a:rPr lang="en-US" sz="1000" dirty="0" err="1"/>
              <a:t>приход</a:t>
            </a:r>
            <a:r>
              <a:rPr lang="en-US" sz="1000" dirty="0"/>
              <a:t> </a:t>
            </a:r>
            <a:r>
              <a:rPr lang="en-US" sz="1000" dirty="0" err="1"/>
              <a:t>остварен</a:t>
            </a:r>
            <a:r>
              <a:rPr lang="en-US" sz="1000" dirty="0"/>
              <a:t> у </a:t>
            </a:r>
            <a:r>
              <a:rPr lang="en-US" sz="1000" dirty="0" err="1"/>
              <a:t>претходној</a:t>
            </a:r>
            <a:r>
              <a:rPr lang="en-US" sz="1000" dirty="0"/>
              <a:t> </a:t>
            </a:r>
            <a:r>
              <a:rPr lang="en-US" sz="1000" dirty="0" err="1"/>
              <a:t>пословној</a:t>
            </a:r>
            <a:r>
              <a:rPr lang="en-US" sz="1000" dirty="0"/>
              <a:t> </a:t>
            </a:r>
            <a:r>
              <a:rPr lang="en-US" sz="1000" dirty="0" err="1"/>
              <a:t>години</a:t>
            </a:r>
            <a:r>
              <a:rPr lang="en-US" sz="1000" dirty="0"/>
              <a:t> </a:t>
            </a:r>
            <a:r>
              <a:rPr lang="en-US" sz="1000" dirty="0" err="1"/>
              <a:t>прелази</a:t>
            </a:r>
            <a:r>
              <a:rPr lang="en-US" sz="1000" dirty="0"/>
              <a:t> 4.400.000 ЕУР у </a:t>
            </a:r>
            <a:r>
              <a:rPr lang="en-US" sz="1000" dirty="0" err="1"/>
              <a:t>динарској</a:t>
            </a:r>
            <a:r>
              <a:rPr lang="en-US" sz="1000" dirty="0"/>
              <a:t> </a:t>
            </a:r>
            <a:r>
              <a:rPr lang="en-US" sz="1000" dirty="0" err="1"/>
              <a:t>противвредности</a:t>
            </a:r>
            <a:r>
              <a:rPr lang="en-US" sz="1000" dirty="0"/>
              <a:t> (</a:t>
            </a:r>
            <a:r>
              <a:rPr lang="en-US" sz="1000" dirty="0" err="1"/>
              <a:t>законска</a:t>
            </a:r>
            <a:r>
              <a:rPr lang="en-US" sz="1000" dirty="0"/>
              <a:t> </a:t>
            </a:r>
            <a:r>
              <a:rPr lang="en-US" sz="1000" dirty="0" err="1"/>
              <a:t>ревизија</a:t>
            </a:r>
            <a:r>
              <a:rPr lang="en-US" sz="1000" dirty="0"/>
              <a:t>)”.</a:t>
            </a:r>
          </a:p>
          <a:p>
            <a:endParaRPr lang="en-US" sz="1000" dirty="0" smtClean="0"/>
          </a:p>
          <a:p>
            <a:r>
              <a:rPr lang="sr-Cyrl-CS" sz="1000" dirty="0" smtClean="0"/>
              <a:t>Чланом </a:t>
            </a:r>
            <a:r>
              <a:rPr lang="sr-Cyrl-CS" sz="1000" dirty="0"/>
              <a:t>110.став 3. Закона о стечају прописано је да </a:t>
            </a:r>
            <a:r>
              <a:rPr lang="sr-Cyrl-CS" sz="1000" b="1" dirty="0"/>
              <a:t>стечајни судија може да постави ревизора за оцену завршног рачуна</a:t>
            </a:r>
            <a:r>
              <a:rPr lang="sr-Cyrl-CS" sz="1000" dirty="0"/>
              <a:t> </a:t>
            </a:r>
            <a:r>
              <a:rPr lang="sr-Cyrl-RS" sz="1000" b="1" dirty="0" smtClean="0"/>
              <a:t>односно</a:t>
            </a:r>
            <a:r>
              <a:rPr lang="sr-Latn-RS" sz="1000" b="1" dirty="0" smtClean="0"/>
              <a:t> </a:t>
            </a:r>
            <a:r>
              <a:rPr lang="sr-Cyrl-CS" sz="1000" b="1" dirty="0" smtClean="0"/>
              <a:t>почетног </a:t>
            </a:r>
            <a:r>
              <a:rPr lang="sr-Cyrl-CS" sz="1000" b="1" dirty="0"/>
              <a:t>стечајног биланса</a:t>
            </a:r>
            <a:r>
              <a:rPr lang="sr-Cyrl-CS" sz="1000" dirty="0"/>
              <a:t>, али ова одредба  Закона </a:t>
            </a:r>
            <a:r>
              <a:rPr lang="en-US" sz="1000" dirty="0"/>
              <a:t>o </a:t>
            </a:r>
            <a:r>
              <a:rPr lang="sr-Cyrl-RS" sz="1000" dirty="0"/>
              <a:t>стечају </a:t>
            </a:r>
            <a:r>
              <a:rPr lang="sr-Cyrl-CS" sz="1000" b="1" dirty="0"/>
              <a:t>не искључује обавезу ревизије</a:t>
            </a:r>
            <a:r>
              <a:rPr lang="sr-Cyrl-CS" sz="1000" dirty="0"/>
              <a:t> </a:t>
            </a:r>
            <a:r>
              <a:rPr lang="sr-Latn-RS" sz="1000" dirty="0"/>
              <a:t>редовн</a:t>
            </a:r>
            <a:r>
              <a:rPr lang="sr-Cyrl-RS" sz="1000" dirty="0"/>
              <a:t>их</a:t>
            </a:r>
            <a:r>
              <a:rPr lang="sr-Latn-RS" sz="1000" dirty="0"/>
              <a:t> годишњ</a:t>
            </a:r>
            <a:r>
              <a:rPr lang="sr-Cyrl-RS" sz="1000" dirty="0"/>
              <a:t>их</a:t>
            </a:r>
            <a:r>
              <a:rPr lang="sr-Latn-RS" sz="1000" dirty="0"/>
              <a:t> финансијск</a:t>
            </a:r>
            <a:r>
              <a:rPr lang="sr-Cyrl-RS" sz="1000" dirty="0"/>
              <a:t>их</a:t>
            </a:r>
            <a:r>
              <a:rPr lang="sr-Latn-RS" sz="1000" dirty="0"/>
              <a:t> извештаје</a:t>
            </a:r>
            <a:r>
              <a:rPr lang="sr-Cyrl-CS" sz="1000" dirty="0"/>
              <a:t> привредних друштава над којима је отворен поступак стечаја. </a:t>
            </a:r>
            <a:endParaRPr lang="en-US" sz="1000" dirty="0" smtClean="0"/>
          </a:p>
          <a:p>
            <a:endParaRPr lang="en-US" sz="1000" dirty="0"/>
          </a:p>
          <a:p>
            <a:r>
              <a:rPr lang="sr-Cyrl-CS" sz="1000" dirty="0"/>
              <a:t>Од дана отварања стечајног поступка односно </a:t>
            </a:r>
            <a:r>
              <a:rPr lang="en-US" sz="1000" dirty="0" err="1"/>
              <a:t>од</a:t>
            </a:r>
            <a:r>
              <a:rPr lang="en-US" sz="1000" dirty="0"/>
              <a:t> </a:t>
            </a:r>
            <a:r>
              <a:rPr lang="en-US" sz="1000" dirty="0" err="1"/>
              <a:t>правоснажности</a:t>
            </a:r>
            <a:r>
              <a:rPr lang="en-US" sz="1000" dirty="0"/>
              <a:t> </a:t>
            </a:r>
            <a:r>
              <a:rPr lang="en-US" sz="1000" dirty="0" err="1"/>
              <a:t>решења</a:t>
            </a:r>
            <a:r>
              <a:rPr lang="en-US" sz="1000" dirty="0"/>
              <a:t> о </a:t>
            </a:r>
            <a:r>
              <a:rPr lang="en-US" sz="1000" dirty="0" err="1"/>
              <a:t>настав</a:t>
            </a:r>
            <a:r>
              <a:rPr lang="sr-Cyrl-RS" sz="1000" dirty="0"/>
              <a:t>ку</a:t>
            </a:r>
            <a:r>
              <a:rPr lang="en-US" sz="1000" dirty="0"/>
              <a:t> </a:t>
            </a:r>
            <a:r>
              <a:rPr lang="en-US" sz="1000" dirty="0" err="1"/>
              <a:t>стечајног</a:t>
            </a:r>
            <a:r>
              <a:rPr lang="en-US" sz="1000" dirty="0"/>
              <a:t> </a:t>
            </a:r>
            <a:r>
              <a:rPr lang="en-US" sz="1000" dirty="0" err="1"/>
              <a:t>поступка</a:t>
            </a:r>
            <a:r>
              <a:rPr lang="en-US" sz="1000" dirty="0"/>
              <a:t> </a:t>
            </a:r>
            <a:r>
              <a:rPr lang="en-US" sz="1000" dirty="0" err="1"/>
              <a:t>банкротством</a:t>
            </a:r>
            <a:r>
              <a:rPr lang="en-US" sz="1000" dirty="0"/>
              <a:t> </a:t>
            </a:r>
            <a:r>
              <a:rPr lang="sr-Cyrl-CS" sz="1000" b="1" dirty="0"/>
              <a:t>не врши се обрачун амортизације</a:t>
            </a:r>
            <a:r>
              <a:rPr lang="sr-Cyrl-CS" sz="1000" dirty="0"/>
              <a:t> нематеријалних улагања, некретнина, постројења, опреме, биолошких средстава.</a:t>
            </a:r>
            <a:endParaRPr lang="en-US" sz="1000" dirty="0"/>
          </a:p>
          <a:p>
            <a:r>
              <a:rPr lang="sr-Cyrl-CS" sz="1000" dirty="0"/>
              <a:t> </a:t>
            </a:r>
            <a:endParaRPr lang="en-US" sz="1000" dirty="0"/>
          </a:p>
          <a:p>
            <a:r>
              <a:rPr lang="sr-Cyrl-CS" sz="1000" dirty="0"/>
              <a:t>Приликом састављања финансијских извештаја </a:t>
            </a:r>
            <a:r>
              <a:rPr lang="sr-Cyrl-CS" sz="1000" b="1" dirty="0"/>
              <a:t>од отварања стечајног поступка</a:t>
            </a:r>
            <a:r>
              <a:rPr lang="sr-Cyrl-CS" sz="1000" dirty="0"/>
              <a:t>, у току и при закључењу стечајног поступка </a:t>
            </a:r>
            <a:r>
              <a:rPr lang="sr-Cyrl-CS" sz="1000" b="1" dirty="0"/>
              <a:t>не примењују се</a:t>
            </a:r>
            <a:r>
              <a:rPr lang="sr-Cyrl-CS" sz="1000" dirty="0"/>
              <a:t> Међународни стандарди финансијског извештавања односно Међународни рачуноводствени стандарди, као ни општи акт о рачуноводственим политикама у складу са чланом</a:t>
            </a:r>
            <a:r>
              <a:rPr lang="sr-Cyrl-RS" sz="1000" dirty="0"/>
              <a:t> 25. и 26. новог Закона о рачуноводству </a:t>
            </a:r>
            <a:r>
              <a:rPr lang="sr-Cyrl-CS" sz="1000" dirty="0"/>
              <a:t>("Службени гласник РС", бр. </a:t>
            </a:r>
            <a:r>
              <a:rPr lang="sr-Latn-RS" sz="1000" dirty="0"/>
              <a:t>73</a:t>
            </a:r>
            <a:r>
              <a:rPr lang="sr-Cyrl-CS" sz="1000" dirty="0"/>
              <a:t>/</a:t>
            </a:r>
            <a:r>
              <a:rPr lang="en-GB" sz="1000" dirty="0"/>
              <a:t>20</a:t>
            </a:r>
            <a:r>
              <a:rPr lang="sr-Cyrl-CS" sz="1000" dirty="0"/>
              <a:t>1</a:t>
            </a:r>
            <a:r>
              <a:rPr lang="sr-Latn-RS" sz="1000" dirty="0"/>
              <a:t>9</a:t>
            </a:r>
            <a:r>
              <a:rPr lang="sr-Cyrl-CS" sz="1000" dirty="0"/>
              <a:t>)</a:t>
            </a:r>
            <a:r>
              <a:rPr lang="sr-Cyrl-RS" sz="1000" u="sng" dirty="0"/>
              <a:t>.</a:t>
            </a:r>
            <a:endParaRPr lang="en-US" sz="1000" dirty="0"/>
          </a:p>
          <a:p>
            <a:r>
              <a:rPr lang="en-US" sz="1000" dirty="0" err="1" smtClean="0"/>
              <a:t>При</a:t>
            </a:r>
            <a:r>
              <a:rPr lang="en-US" sz="1000" dirty="0" smtClean="0"/>
              <a:t> </a:t>
            </a:r>
            <a:r>
              <a:rPr lang="en-US" sz="1000" dirty="0" err="1"/>
              <a:t>састављању</a:t>
            </a:r>
            <a:r>
              <a:rPr lang="en-US" sz="1000" dirty="0"/>
              <a:t> </a:t>
            </a:r>
            <a:r>
              <a:rPr lang="en-US" sz="1000" dirty="0" err="1"/>
              <a:t>финансијских</a:t>
            </a:r>
            <a:r>
              <a:rPr lang="en-US" sz="1000" dirty="0"/>
              <a:t> </a:t>
            </a:r>
            <a:r>
              <a:rPr lang="en-US" sz="1000" dirty="0" err="1"/>
              <a:t>извештаја</a:t>
            </a:r>
            <a:r>
              <a:rPr lang="en-US" sz="1000" dirty="0"/>
              <a:t> </a:t>
            </a:r>
            <a:r>
              <a:rPr lang="sr-Cyrl-RS" sz="1000" dirty="0" smtClean="0"/>
              <a:t>стечајног дужника </a:t>
            </a:r>
            <a:r>
              <a:rPr lang="en-US" sz="1000" b="1" dirty="0" err="1" smtClean="0"/>
              <a:t>примењују</a:t>
            </a:r>
            <a:r>
              <a:rPr lang="en-US" sz="1000" b="1" dirty="0" smtClean="0"/>
              <a:t> </a:t>
            </a:r>
            <a:r>
              <a:rPr lang="sr-Cyrl-RS" sz="1000" b="1" dirty="0" smtClean="0"/>
              <a:t>се</a:t>
            </a:r>
            <a:r>
              <a:rPr lang="sr-Cyrl-RS" sz="1000" dirty="0" smtClean="0"/>
              <a:t> </a:t>
            </a:r>
            <a:r>
              <a:rPr lang="en-US" sz="1000" dirty="0" err="1" smtClean="0"/>
              <a:t>одредбе</a:t>
            </a:r>
            <a:r>
              <a:rPr lang="en-US" sz="1000" dirty="0" smtClean="0"/>
              <a:t> </a:t>
            </a:r>
            <a:r>
              <a:rPr lang="sr-Cyrl-CS" sz="1000" dirty="0"/>
              <a:t>члана </a:t>
            </a:r>
            <a:r>
              <a:rPr lang="sr-Latn-RS" sz="1000" dirty="0"/>
              <a:t>5</a:t>
            </a:r>
            <a:r>
              <a:rPr lang="sr-Cyrl-CS" sz="1000" dirty="0"/>
              <a:t>. Правилник</a:t>
            </a:r>
            <a:r>
              <a:rPr lang="sr-Latn-RS" sz="1000" dirty="0"/>
              <a:t>a</a:t>
            </a:r>
            <a:r>
              <a:rPr lang="sr-Cyrl-CS" sz="1000" dirty="0"/>
              <a:t> о начину признавања, вредновања, презентације и обелодањивања позиција у појединачним финансијским извештајима микро и других правних лица </a:t>
            </a:r>
            <a:r>
              <a:rPr lang="sr-Cyrl-RS" sz="1000" dirty="0"/>
              <a:t>и ч</a:t>
            </a:r>
            <a:r>
              <a:rPr lang="sr-Latn-RS" sz="1000" dirty="0" smtClean="0"/>
              <a:t>лан</a:t>
            </a:r>
            <a:r>
              <a:rPr lang="sr-Cyrl-RS" sz="1000" dirty="0" smtClean="0"/>
              <a:t>а</a:t>
            </a:r>
            <a:r>
              <a:rPr lang="sr-Latn-RS" sz="1000" dirty="0" smtClean="0"/>
              <a:t> </a:t>
            </a:r>
            <a:r>
              <a:rPr lang="sr-Latn-RS" sz="1000" dirty="0"/>
              <a:t>77. Правилникa о контном оквиру и садр</a:t>
            </a:r>
            <a:r>
              <a:rPr lang="sr-Cyrl-RS" sz="1000" dirty="0"/>
              <a:t>ж</a:t>
            </a:r>
            <a:r>
              <a:rPr lang="sr-Latn-RS" sz="1000" dirty="0"/>
              <a:t>ини ра</a:t>
            </a:r>
            <a:r>
              <a:rPr lang="sr-Cyrl-RS" sz="1000" dirty="0"/>
              <a:t>ч</a:t>
            </a:r>
            <a:r>
              <a:rPr lang="sr-Latn-RS" sz="1000" dirty="0"/>
              <a:t>уна у контном оквиру за привредна друштва, задруге и предузетнике</a:t>
            </a:r>
            <a:r>
              <a:rPr lang="en-US" sz="1000" dirty="0" smtClean="0"/>
              <a:t>, </a:t>
            </a:r>
            <a:r>
              <a:rPr lang="en-US" sz="1000" u="sng" dirty="0"/>
              <a:t>с </a:t>
            </a:r>
            <a:r>
              <a:rPr lang="en-US" sz="1000" u="sng" dirty="0" err="1"/>
              <a:t>тим</a:t>
            </a:r>
            <a:r>
              <a:rPr lang="en-US" sz="1000" u="sng" dirty="0"/>
              <a:t> </a:t>
            </a:r>
            <a:r>
              <a:rPr lang="en-US" sz="1000" u="sng" dirty="0" err="1"/>
              <a:t>што</a:t>
            </a:r>
            <a:r>
              <a:rPr lang="en-US" sz="1000" u="sng" dirty="0"/>
              <a:t> </a:t>
            </a:r>
            <a:r>
              <a:rPr lang="en-US" sz="1000" b="1" u="sng" dirty="0" err="1"/>
              <a:t>процењивање</a:t>
            </a:r>
            <a:r>
              <a:rPr lang="en-US" sz="1000" u="sng" dirty="0"/>
              <a:t> </a:t>
            </a:r>
            <a:r>
              <a:rPr lang="en-US" sz="1000" u="sng" dirty="0" err="1"/>
              <a:t>имовине</a:t>
            </a:r>
            <a:r>
              <a:rPr lang="en-US" sz="1000" u="sng" dirty="0"/>
              <a:t> </a:t>
            </a:r>
            <a:r>
              <a:rPr lang="en-US" sz="1000" u="sng" dirty="0" err="1"/>
              <a:t>која</a:t>
            </a:r>
            <a:r>
              <a:rPr lang="en-US" sz="1000" u="sng" dirty="0"/>
              <a:t> </a:t>
            </a:r>
            <a:r>
              <a:rPr lang="en-US" sz="1000" u="sng" dirty="0" err="1"/>
              <a:t>чини</a:t>
            </a:r>
            <a:r>
              <a:rPr lang="en-US" sz="1000" u="sng" dirty="0"/>
              <a:t> </a:t>
            </a:r>
            <a:r>
              <a:rPr lang="en-US" sz="1000" u="sng" dirty="0" err="1" smtClean="0"/>
              <a:t>стечајну</a:t>
            </a:r>
            <a:r>
              <a:rPr lang="sr-Cyrl-RS" sz="1000" u="sng" dirty="0" smtClean="0"/>
              <a:t> масу</a:t>
            </a:r>
            <a:r>
              <a:rPr lang="en-US" sz="1000" u="sng" dirty="0" smtClean="0"/>
              <a:t> </a:t>
            </a:r>
            <a:r>
              <a:rPr lang="en-US" sz="1000" u="sng" dirty="0" err="1"/>
              <a:t>врше</a:t>
            </a:r>
            <a:r>
              <a:rPr lang="en-US" sz="1000" u="sng" dirty="0"/>
              <a:t> </a:t>
            </a:r>
            <a:r>
              <a:rPr lang="en-US" sz="1000" b="1" u="sng" dirty="0"/>
              <a:t>у </a:t>
            </a:r>
            <a:r>
              <a:rPr lang="en-US" sz="1000" b="1" u="sng" dirty="0" err="1"/>
              <a:t>складу</a:t>
            </a:r>
            <a:r>
              <a:rPr lang="en-US" sz="1000" b="1" u="sng" dirty="0"/>
              <a:t> </a:t>
            </a:r>
            <a:r>
              <a:rPr lang="en-US" sz="1000" b="1" u="sng" dirty="0" err="1"/>
              <a:t>са</a:t>
            </a:r>
            <a:r>
              <a:rPr lang="en-US" sz="1000" b="1" u="sng" dirty="0"/>
              <a:t> </a:t>
            </a:r>
            <a:r>
              <a:rPr lang="en-US" sz="1000" b="1" u="sng" dirty="0" err="1"/>
              <a:t>прописима</a:t>
            </a:r>
            <a:r>
              <a:rPr lang="en-US" sz="1000" b="1" u="sng" dirty="0"/>
              <a:t> </a:t>
            </a:r>
            <a:r>
              <a:rPr lang="en-US" sz="1000" b="1" u="sng" dirty="0" err="1"/>
              <a:t>којима</a:t>
            </a:r>
            <a:r>
              <a:rPr lang="en-US" sz="1000" b="1" u="sng" dirty="0"/>
              <a:t> </a:t>
            </a:r>
            <a:r>
              <a:rPr lang="en-US" sz="1000" b="1" u="sng" dirty="0" err="1"/>
              <a:t>се</a:t>
            </a:r>
            <a:r>
              <a:rPr lang="en-US" sz="1000" b="1" u="sng" dirty="0"/>
              <a:t> </a:t>
            </a:r>
            <a:r>
              <a:rPr lang="en-US" sz="1000" b="1" u="sng" dirty="0" err="1"/>
              <a:t>уређује</a:t>
            </a:r>
            <a:r>
              <a:rPr lang="en-US" sz="1000" b="1" u="sng" dirty="0"/>
              <a:t> </a:t>
            </a:r>
            <a:r>
              <a:rPr lang="en-US" sz="1000" b="1" u="sng" dirty="0" err="1"/>
              <a:t>стечај</a:t>
            </a:r>
            <a:r>
              <a:rPr lang="en-US" sz="1000" u="sng" dirty="0"/>
              <a:t> и </a:t>
            </a:r>
            <a:r>
              <a:rPr lang="en-US" sz="1000" u="sng" dirty="0" err="1"/>
              <a:t>ликвидација</a:t>
            </a:r>
            <a:r>
              <a:rPr lang="en-US" sz="1000" u="sng" dirty="0"/>
              <a:t> </a:t>
            </a:r>
            <a:r>
              <a:rPr lang="en-US" sz="1000" u="sng" dirty="0" err="1"/>
              <a:t>привредних</a:t>
            </a:r>
            <a:r>
              <a:rPr lang="en-US" sz="1000" u="sng" dirty="0"/>
              <a:t> </a:t>
            </a:r>
            <a:r>
              <a:rPr lang="en-US" sz="1000" u="sng" dirty="0" err="1" smtClean="0"/>
              <a:t>субјеката</a:t>
            </a:r>
            <a:r>
              <a:rPr lang="sr-Latn-RS" sz="1000" i="1" u="sng" dirty="0" smtClean="0"/>
              <a:t>.</a:t>
            </a:r>
            <a:endParaRPr lang="en-US" sz="1000" dirty="0"/>
          </a:p>
        </p:txBody>
      </p:sp>
    </p:spTree>
    <p:extLst>
      <p:ext uri="{BB962C8B-B14F-4D97-AF65-F5344CB8AC3E}">
        <p14:creationId xmlns:p14="http://schemas.microsoft.com/office/powerpoint/2010/main" val="217324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68760"/>
            <a:ext cx="9144000" cy="341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sr-Cyrl-RS" sz="1400" b="1" dirty="0" smtClean="0"/>
              <a:t>ПОРЕЗ НА ДОБИТ</a:t>
            </a:r>
            <a:endParaRPr lang="en-US" sz="1400" b="1" dirty="0"/>
          </a:p>
        </p:txBody>
      </p:sp>
      <p:sp>
        <p:nvSpPr>
          <p:cNvPr id="4" name="Rectangle 3"/>
          <p:cNvSpPr/>
          <p:nvPr/>
        </p:nvSpPr>
        <p:spPr>
          <a:xfrm>
            <a:off x="1" y="1638923"/>
            <a:ext cx="9144000" cy="246221"/>
          </a:xfrm>
          <a:prstGeom prst="rect">
            <a:avLst/>
          </a:prstGeom>
        </p:spPr>
        <p:txBody>
          <a:bodyPr wrap="square">
            <a:spAutoFit/>
          </a:bodyPr>
          <a:lstStyle/>
          <a:p>
            <a:endParaRPr lang="ru-RU" sz="1000" dirty="0"/>
          </a:p>
        </p:txBody>
      </p:sp>
      <p:sp>
        <p:nvSpPr>
          <p:cNvPr id="5" name="Rectangle 4"/>
          <p:cNvSpPr/>
          <p:nvPr/>
        </p:nvSpPr>
        <p:spPr>
          <a:xfrm>
            <a:off x="1" y="1638923"/>
            <a:ext cx="9144000" cy="5293757"/>
          </a:xfrm>
          <a:prstGeom prst="rect">
            <a:avLst/>
          </a:prstGeom>
        </p:spPr>
        <p:txBody>
          <a:bodyPr wrap="square">
            <a:spAutoFit/>
          </a:bodyPr>
          <a:lstStyle/>
          <a:p>
            <a:r>
              <a:rPr lang="sr-Cyrl-CS" sz="1000" dirty="0"/>
              <a:t>Без обзирана на остварен финансијски резултат у билансу успеха </a:t>
            </a:r>
            <a:r>
              <a:rPr lang="sr-Cyrl-CS" sz="1000" b="1" dirty="0"/>
              <a:t>порез на добит</a:t>
            </a:r>
            <a:r>
              <a:rPr lang="sr-Cyrl-CS" sz="1000" dirty="0"/>
              <a:t> стечајни управник обрачунава само </a:t>
            </a:r>
            <a:r>
              <a:rPr lang="sr-Cyrl-CS" sz="1000" b="1" dirty="0"/>
              <a:t>у складу са одредбама члана 34. Закона о порезу на добит</a:t>
            </a:r>
            <a:r>
              <a:rPr lang="sr-Cyrl-CS" sz="1000" dirty="0"/>
              <a:t> правних лица.</a:t>
            </a:r>
            <a:endParaRPr lang="en-US" sz="1000" dirty="0"/>
          </a:p>
          <a:p>
            <a:endParaRPr lang="sr-Cyrl-CS" sz="1000" dirty="0" smtClean="0"/>
          </a:p>
          <a:p>
            <a:endParaRPr lang="sr-Cyrl-CS" sz="1000" dirty="0" smtClean="0"/>
          </a:p>
          <a:p>
            <a:r>
              <a:rPr lang="sr-Cyrl-CS" sz="1000" dirty="0" smtClean="0"/>
              <a:t>Правна </a:t>
            </a:r>
            <a:r>
              <a:rPr lang="sr-Cyrl-CS" sz="1000" dirty="0"/>
              <a:t>лица код којих је поступак стечаја започет пре ступања на снагу Закона о изменама и допунама Закона о порезу на добит правних лица од 25.12.2014.године,  </a:t>
            </a:r>
            <a:r>
              <a:rPr lang="sr-Cyrl-RS" sz="1000" dirty="0"/>
              <a:t>порез на добит утврђују по одредбама </a:t>
            </a:r>
            <a:r>
              <a:rPr lang="sr-Cyrl-CS" sz="1000" dirty="0" smtClean="0"/>
              <a:t>Закона </a:t>
            </a:r>
            <a:r>
              <a:rPr lang="sr-Cyrl-CS" sz="1000" dirty="0"/>
              <a:t>о порезу на добит правних лица које су важиле до </a:t>
            </a:r>
            <a:r>
              <a:rPr lang="sr-Cyrl-CS" sz="1000" dirty="0" smtClean="0"/>
              <a:t>тада </a:t>
            </a:r>
            <a:r>
              <a:rPr lang="sr-Cyrl-CS" sz="1000" dirty="0"/>
              <a:t>и то:</a:t>
            </a:r>
            <a:endParaRPr lang="en-US" sz="1000" dirty="0"/>
          </a:p>
          <a:p>
            <a:r>
              <a:rPr lang="en-US" sz="1000" b="1" dirty="0" err="1" smtClean="0"/>
              <a:t>Члан</a:t>
            </a:r>
            <a:r>
              <a:rPr lang="en-US" sz="1000" b="1" dirty="0" smtClean="0"/>
              <a:t> </a:t>
            </a:r>
            <a:r>
              <a:rPr lang="en-US" sz="1000" b="1" dirty="0"/>
              <a:t>34</a:t>
            </a:r>
            <a:r>
              <a:rPr lang="sr-Cyrl-RS" sz="1000" b="1" dirty="0" smtClean="0"/>
              <a:t>.</a:t>
            </a:r>
            <a:endParaRPr lang="en-US" sz="900" dirty="0"/>
          </a:p>
          <a:p>
            <a:r>
              <a:rPr lang="sr-Latn-RS" sz="900" i="1" dirty="0"/>
              <a:t>Добит обвезника у току ликвидације се утврђује као </a:t>
            </a:r>
            <a:r>
              <a:rPr lang="sr-Latn-RS" sz="900" b="1" i="1" dirty="0"/>
              <a:t>позитивна разлика имовине обвезника са краја и са почетка ликвидационог поступка</a:t>
            </a:r>
            <a:r>
              <a:rPr lang="sr-Latn-RS" sz="900" i="1" dirty="0"/>
              <a:t>, односно као разлика имовине у току трајања ликвидационог поступка за који се подноси пореска пријава и порески биланс, утврђена у финансијским извештајима поднетим у складу са прописима којима се уређује рачуноводство и ревизија, при чему је почетни биланс периода ликвидације једнак билансу на крају пореског периода пре почетка ликвидационог поступка.</a:t>
            </a:r>
            <a:endParaRPr lang="en-US" sz="900" dirty="0"/>
          </a:p>
          <a:p>
            <a:r>
              <a:rPr lang="sr-Latn-RS" sz="900" i="1" dirty="0"/>
              <a:t>Обвезник над којим се отвара поступак ликвидације дужан је да надлежном пореском органу поднесе пријаву и порески биланс, и то:</a:t>
            </a:r>
            <a:endParaRPr lang="en-US" sz="900" dirty="0"/>
          </a:p>
          <a:p>
            <a:r>
              <a:rPr lang="sr-Latn-RS" sz="900" i="1" dirty="0"/>
              <a:t>1) са стањем на дан отварања поступка ликвидације - </a:t>
            </a:r>
            <a:r>
              <a:rPr lang="sr-Latn-RS" sz="900" b="1" i="1" dirty="0"/>
              <a:t>у року од 15 дана</a:t>
            </a:r>
            <a:r>
              <a:rPr lang="sr-Latn-RS" sz="900" i="1" dirty="0"/>
              <a:t> </a:t>
            </a:r>
            <a:r>
              <a:rPr lang="sr-Latn-RS" sz="900" b="1" i="1" dirty="0"/>
              <a:t>од дана достављања </a:t>
            </a:r>
            <a:r>
              <a:rPr lang="sr-Latn-RS" sz="900" b="1" i="1" dirty="0" smtClean="0"/>
              <a:t>фи</a:t>
            </a:r>
            <a:r>
              <a:rPr lang="sr-Cyrl-RS" sz="900" b="1" i="1" dirty="0" smtClean="0"/>
              <a:t>нанси</a:t>
            </a:r>
            <a:r>
              <a:rPr lang="sr-Latn-RS" sz="900" b="1" i="1" dirty="0" smtClean="0"/>
              <a:t>јских извештаја</a:t>
            </a:r>
            <a:r>
              <a:rPr lang="sr-Latn-RS" sz="900" i="1" dirty="0" smtClean="0"/>
              <a:t> ;</a:t>
            </a:r>
            <a:endParaRPr lang="en-US" sz="900" dirty="0"/>
          </a:p>
          <a:p>
            <a:r>
              <a:rPr lang="sr-Latn-RS" sz="900" i="1" dirty="0"/>
              <a:t>2) са стањем на дан окончања поступка ликвидације - у року од 15 дана од дана достављања финансијских </a:t>
            </a:r>
            <a:r>
              <a:rPr lang="sr-Latn-RS" sz="900" i="1" dirty="0" smtClean="0"/>
              <a:t>извештаја.</a:t>
            </a:r>
            <a:endParaRPr lang="en-US" sz="900" dirty="0"/>
          </a:p>
          <a:p>
            <a:r>
              <a:rPr lang="sr-Latn-RS" sz="900" i="1" dirty="0" smtClean="0"/>
              <a:t>Период </a:t>
            </a:r>
            <a:r>
              <a:rPr lang="sr-Latn-RS" sz="900" i="1" dirty="0"/>
              <a:t>за који се утврђује основица из става 2. овог члана одговара </a:t>
            </a:r>
            <a:r>
              <a:rPr lang="sr-Latn-RS" sz="900" b="1" i="1" dirty="0"/>
              <a:t>стварном трајању поступка ликвидације, али не може бити дужи од једне године</a:t>
            </a:r>
            <a:r>
              <a:rPr lang="sr-Latn-RS" sz="900" i="1" dirty="0"/>
              <a:t>, с тим што, уколико се поступак пренесе у наредну годину, обвезник саставља и порески биланс са стањем на дан </a:t>
            </a:r>
            <a:r>
              <a:rPr lang="sr-Latn-RS" sz="900" b="1" i="1" dirty="0"/>
              <a:t>31. децембра текуће године</a:t>
            </a:r>
            <a:r>
              <a:rPr lang="sr-Latn-RS" sz="900" i="1" dirty="0"/>
              <a:t>, који се подноси у року од 10 дана од дана истека рока прописаног за подношење финансијских извештаја. </a:t>
            </a:r>
            <a:endParaRPr lang="en-US" sz="900" dirty="0"/>
          </a:p>
          <a:p>
            <a:endParaRPr lang="sr-Cyrl-RS" sz="1000" dirty="0" smtClean="0"/>
          </a:p>
          <a:p>
            <a:endParaRPr lang="sr-Cyrl-RS" sz="1000" dirty="0" smtClean="0"/>
          </a:p>
          <a:p>
            <a:r>
              <a:rPr lang="sr-Cyrl-RS" sz="1000" dirty="0" smtClean="0"/>
              <a:t>Утврђивање </a:t>
            </a:r>
            <a:r>
              <a:rPr lang="sr-Cyrl-RS" sz="1000" dirty="0"/>
              <a:t>пореза на добит код правних лица код којих је поступак стечаја отворен после 26. децембра 2014.године врши се у складу са одредбама Закона о и</a:t>
            </a:r>
            <a:r>
              <a:rPr lang="en-US" sz="1000" dirty="0" err="1"/>
              <a:t>зменама</a:t>
            </a:r>
            <a:r>
              <a:rPr lang="en-US" sz="1000" dirty="0"/>
              <a:t> и </a:t>
            </a:r>
            <a:r>
              <a:rPr lang="en-US" sz="1000" dirty="0" err="1"/>
              <a:t>допунама</a:t>
            </a:r>
            <a:r>
              <a:rPr lang="en-US" sz="1000" dirty="0"/>
              <a:t> </a:t>
            </a:r>
            <a:r>
              <a:rPr lang="en-US" sz="1000" dirty="0" err="1"/>
              <a:t>Закона</a:t>
            </a:r>
            <a:r>
              <a:rPr lang="en-US" sz="1000" dirty="0"/>
              <a:t> о </a:t>
            </a:r>
            <a:r>
              <a:rPr lang="en-US" sz="1000" dirty="0" err="1"/>
              <a:t>порезу</a:t>
            </a:r>
            <a:r>
              <a:rPr lang="en-US" sz="1000" dirty="0"/>
              <a:t> </a:t>
            </a:r>
            <a:r>
              <a:rPr lang="en-US" sz="1000" dirty="0" err="1"/>
              <a:t>на</a:t>
            </a:r>
            <a:r>
              <a:rPr lang="en-US" sz="1000" dirty="0"/>
              <a:t> </a:t>
            </a:r>
            <a:r>
              <a:rPr lang="en-US" sz="1000" dirty="0" err="1"/>
              <a:t>добит</a:t>
            </a:r>
            <a:r>
              <a:rPr lang="en-US" sz="1000" dirty="0"/>
              <a:t> </a:t>
            </a:r>
            <a:r>
              <a:rPr lang="en-US" sz="1000" dirty="0" err="1"/>
              <a:t>правних</a:t>
            </a:r>
            <a:r>
              <a:rPr lang="en-US" sz="1000" dirty="0"/>
              <a:t> </a:t>
            </a:r>
            <a:r>
              <a:rPr lang="en-US" sz="1000" dirty="0" err="1"/>
              <a:t>лица</a:t>
            </a:r>
            <a:r>
              <a:rPr lang="en-US" sz="1000" dirty="0"/>
              <a:t> </a:t>
            </a:r>
            <a:r>
              <a:rPr lang="sr-Cyrl-RS" sz="1000" dirty="0"/>
              <a:t>од </a:t>
            </a:r>
            <a:r>
              <a:rPr lang="en-US" sz="1000" dirty="0"/>
              <a:t>25. </a:t>
            </a:r>
            <a:r>
              <a:rPr lang="en-US" sz="1000" dirty="0" err="1"/>
              <a:t>децембра</a:t>
            </a:r>
            <a:r>
              <a:rPr lang="en-US" sz="1000" dirty="0"/>
              <a:t> 2014. </a:t>
            </a:r>
            <a:r>
              <a:rPr lang="en-US" sz="1000" dirty="0" err="1"/>
              <a:t>године</a:t>
            </a:r>
            <a:r>
              <a:rPr lang="en-US" sz="1000" dirty="0"/>
              <a:t> </a:t>
            </a:r>
            <a:r>
              <a:rPr lang="sr-Cyrl-RS" sz="1000" dirty="0"/>
              <a:t>и </a:t>
            </a:r>
            <a:r>
              <a:rPr lang="sr-Cyrl-RS" sz="1000" dirty="0" smtClean="0"/>
              <a:t>то:</a:t>
            </a:r>
            <a:endParaRPr lang="en-US" sz="1000" dirty="0"/>
          </a:p>
          <a:p>
            <a:r>
              <a:rPr lang="en-US" sz="1000" i="1" dirty="0"/>
              <a:t> </a:t>
            </a:r>
            <a:r>
              <a:rPr lang="en-US" sz="1000" b="1" dirty="0" err="1" smtClean="0"/>
              <a:t>Члан</a:t>
            </a:r>
            <a:r>
              <a:rPr lang="en-US" sz="1000" b="1" dirty="0" smtClean="0"/>
              <a:t> </a:t>
            </a:r>
            <a:r>
              <a:rPr lang="en-US" sz="1000" b="1" dirty="0"/>
              <a:t>34</a:t>
            </a:r>
            <a:r>
              <a:rPr lang="sr-Cyrl-RS" sz="1000" b="1" dirty="0" smtClean="0"/>
              <a:t>.</a:t>
            </a:r>
            <a:endParaRPr lang="en-US" sz="1000" dirty="0"/>
          </a:p>
          <a:p>
            <a:r>
              <a:rPr lang="sr-Cyrl-RS" sz="1000" i="1" dirty="0"/>
              <a:t>„</a:t>
            </a:r>
            <a:r>
              <a:rPr lang="en-US" sz="900" i="1" dirty="0" err="1"/>
              <a:t>Добит</a:t>
            </a:r>
            <a:r>
              <a:rPr lang="en-US" sz="900" i="1" dirty="0"/>
              <a:t> </a:t>
            </a:r>
            <a:r>
              <a:rPr lang="en-US" sz="900" i="1" dirty="0" err="1"/>
              <a:t>обвезника</a:t>
            </a:r>
            <a:r>
              <a:rPr lang="en-US" sz="900" i="1" dirty="0"/>
              <a:t> </a:t>
            </a:r>
            <a:r>
              <a:rPr lang="sr-Cyrl-RS" sz="900" i="1" dirty="0" smtClean="0"/>
              <a:t>...</a:t>
            </a:r>
            <a:r>
              <a:rPr lang="en-US" sz="900" i="1" dirty="0" smtClean="0"/>
              <a:t>у </a:t>
            </a:r>
            <a:r>
              <a:rPr lang="en-US" sz="900" i="1" dirty="0" err="1"/>
              <a:t>поступку</a:t>
            </a:r>
            <a:r>
              <a:rPr lang="en-US" sz="900" i="1" dirty="0"/>
              <a:t> </a:t>
            </a:r>
            <a:r>
              <a:rPr lang="en-US" sz="900" i="1" dirty="0" err="1"/>
              <a:t>стечаја</a:t>
            </a:r>
            <a:r>
              <a:rPr lang="en-US" sz="900" i="1" dirty="0"/>
              <a:t> </a:t>
            </a:r>
            <a:r>
              <a:rPr lang="en-US" sz="900" i="1" dirty="0" err="1"/>
              <a:t>од</a:t>
            </a:r>
            <a:r>
              <a:rPr lang="en-US" sz="900" i="1" dirty="0"/>
              <a:t> </a:t>
            </a:r>
            <a:r>
              <a:rPr lang="en-US" sz="900" i="1" dirty="0" err="1"/>
              <a:t>дана</a:t>
            </a:r>
            <a:r>
              <a:rPr lang="en-US" sz="900" i="1" dirty="0"/>
              <a:t> </a:t>
            </a:r>
            <a:r>
              <a:rPr lang="en-US" sz="900" i="1" dirty="0" err="1"/>
              <a:t>доношења</a:t>
            </a:r>
            <a:r>
              <a:rPr lang="en-US" sz="900" i="1" dirty="0"/>
              <a:t> </a:t>
            </a:r>
            <a:r>
              <a:rPr lang="en-US" sz="900" i="1" dirty="0" err="1"/>
              <a:t>решења</a:t>
            </a:r>
            <a:r>
              <a:rPr lang="en-US" sz="900" i="1" dirty="0"/>
              <a:t> о </a:t>
            </a:r>
            <a:r>
              <a:rPr lang="en-US" sz="900" i="1" dirty="0" err="1"/>
              <a:t>отварању</a:t>
            </a:r>
            <a:r>
              <a:rPr lang="en-US" sz="900" i="1" dirty="0"/>
              <a:t> </a:t>
            </a:r>
            <a:r>
              <a:rPr lang="en-US" sz="900" i="1" dirty="0" err="1"/>
              <a:t>стечајног</a:t>
            </a:r>
            <a:r>
              <a:rPr lang="en-US" sz="900" i="1" dirty="0"/>
              <a:t> </a:t>
            </a:r>
            <a:r>
              <a:rPr lang="en-US" sz="900" i="1" dirty="0" err="1"/>
              <a:t>поступка</a:t>
            </a:r>
            <a:r>
              <a:rPr lang="en-US" sz="900" i="1" dirty="0"/>
              <a:t> </a:t>
            </a:r>
            <a:r>
              <a:rPr lang="en-US" sz="900" i="1" dirty="0" err="1"/>
              <a:t>до</a:t>
            </a:r>
            <a:r>
              <a:rPr lang="en-US" sz="900" i="1" dirty="0"/>
              <a:t> </a:t>
            </a:r>
            <a:r>
              <a:rPr lang="en-US" sz="900" i="1" dirty="0" err="1"/>
              <a:t>дана</a:t>
            </a:r>
            <a:r>
              <a:rPr lang="en-US" sz="900" i="1" dirty="0"/>
              <a:t> </a:t>
            </a:r>
            <a:r>
              <a:rPr lang="en-US" sz="900" i="1" dirty="0" err="1"/>
              <a:t>почетка</a:t>
            </a:r>
            <a:r>
              <a:rPr lang="en-US" sz="900" i="1" dirty="0"/>
              <a:t> </a:t>
            </a:r>
            <a:r>
              <a:rPr lang="en-US" sz="900" i="1" dirty="0" err="1"/>
              <a:t>примене</a:t>
            </a:r>
            <a:r>
              <a:rPr lang="en-US" sz="900" i="1" dirty="0"/>
              <a:t> </a:t>
            </a:r>
            <a:r>
              <a:rPr lang="en-US" sz="900" i="1" dirty="0" err="1"/>
              <a:t>плана</a:t>
            </a:r>
            <a:r>
              <a:rPr lang="en-US" sz="900" i="1" dirty="0"/>
              <a:t> </a:t>
            </a:r>
            <a:r>
              <a:rPr lang="en-US" sz="900" i="1" dirty="0" err="1"/>
              <a:t>реорганизације</a:t>
            </a:r>
            <a:r>
              <a:rPr lang="en-US" sz="900" i="1" dirty="0"/>
              <a:t> </a:t>
            </a:r>
            <a:r>
              <a:rPr lang="en-US" sz="900" i="1" dirty="0" err="1"/>
              <a:t>или</a:t>
            </a:r>
            <a:r>
              <a:rPr lang="en-US" sz="900" i="1" dirty="0"/>
              <a:t> </a:t>
            </a:r>
            <a:r>
              <a:rPr lang="en-US" sz="900" i="1" dirty="0" err="1"/>
              <a:t>правоснажног</a:t>
            </a:r>
            <a:r>
              <a:rPr lang="en-US" sz="900" i="1" dirty="0"/>
              <a:t> </a:t>
            </a:r>
            <a:r>
              <a:rPr lang="en-US" sz="900" i="1" dirty="0" err="1"/>
              <a:t>решења</a:t>
            </a:r>
            <a:r>
              <a:rPr lang="en-US" sz="900" i="1" dirty="0"/>
              <a:t> о </a:t>
            </a:r>
            <a:r>
              <a:rPr lang="en-US" sz="900" i="1" dirty="0" err="1"/>
              <a:t>настављању</a:t>
            </a:r>
            <a:r>
              <a:rPr lang="en-US" sz="900" i="1" dirty="0"/>
              <a:t> </a:t>
            </a:r>
            <a:r>
              <a:rPr lang="en-US" sz="900" i="1" dirty="0" err="1"/>
              <a:t>стечајног</a:t>
            </a:r>
            <a:r>
              <a:rPr lang="en-US" sz="900" i="1" dirty="0"/>
              <a:t> </a:t>
            </a:r>
            <a:r>
              <a:rPr lang="en-US" sz="900" i="1" dirty="0" err="1"/>
              <a:t>поступка</a:t>
            </a:r>
            <a:r>
              <a:rPr lang="en-US" sz="900" i="1" dirty="0"/>
              <a:t> </a:t>
            </a:r>
            <a:r>
              <a:rPr lang="en-US" sz="900" i="1" dirty="0" err="1"/>
              <a:t>банкротством</a:t>
            </a:r>
            <a:r>
              <a:rPr lang="en-US" sz="900" i="1" dirty="0"/>
              <a:t>, </a:t>
            </a:r>
            <a:r>
              <a:rPr lang="en-US" sz="900" i="1" dirty="0" err="1"/>
              <a:t>као</a:t>
            </a:r>
            <a:r>
              <a:rPr lang="en-US" sz="900" i="1" dirty="0"/>
              <a:t> и у </a:t>
            </a:r>
            <a:r>
              <a:rPr lang="en-US" sz="900" i="1" dirty="0" err="1"/>
              <a:t>поступку</a:t>
            </a:r>
            <a:r>
              <a:rPr lang="en-US" sz="900" i="1" dirty="0"/>
              <a:t> </a:t>
            </a:r>
            <a:r>
              <a:rPr lang="en-US" sz="900" i="1" dirty="0" err="1"/>
              <a:t>реорганизације</a:t>
            </a:r>
            <a:r>
              <a:rPr lang="en-US" sz="900" i="1" dirty="0"/>
              <a:t>, </a:t>
            </a:r>
            <a:r>
              <a:rPr lang="en-US" sz="900" i="1" dirty="0" err="1"/>
              <a:t>опорезује</a:t>
            </a:r>
            <a:r>
              <a:rPr lang="en-US" sz="900" i="1" dirty="0"/>
              <a:t> </a:t>
            </a:r>
            <a:r>
              <a:rPr lang="en-US" sz="900" i="1" dirty="0" err="1"/>
              <a:t>се</a:t>
            </a:r>
            <a:r>
              <a:rPr lang="en-US" sz="900" i="1" dirty="0"/>
              <a:t> у </a:t>
            </a:r>
            <a:r>
              <a:rPr lang="en-US" sz="900" i="1" dirty="0" err="1"/>
              <a:t>складу</a:t>
            </a:r>
            <a:r>
              <a:rPr lang="en-US" sz="900" i="1" dirty="0"/>
              <a:t> </a:t>
            </a:r>
            <a:r>
              <a:rPr lang="en-US" sz="900" i="1" dirty="0" err="1"/>
              <a:t>са</a:t>
            </a:r>
            <a:r>
              <a:rPr lang="en-US" sz="900" i="1" dirty="0"/>
              <a:t> </a:t>
            </a:r>
            <a:r>
              <a:rPr lang="en-US" sz="900" i="1" dirty="0" err="1"/>
              <a:t>овим</a:t>
            </a:r>
            <a:r>
              <a:rPr lang="en-US" sz="900" i="1" dirty="0"/>
              <a:t> </a:t>
            </a:r>
            <a:r>
              <a:rPr lang="en-US" sz="900" i="1" dirty="0" err="1"/>
              <a:t>законом</a:t>
            </a:r>
            <a:r>
              <a:rPr lang="en-US" sz="900" i="1" dirty="0"/>
              <a:t>.</a:t>
            </a:r>
            <a:endParaRPr lang="en-US" sz="900" dirty="0"/>
          </a:p>
          <a:p>
            <a:r>
              <a:rPr lang="en-US" sz="900" i="1" dirty="0" err="1"/>
              <a:t>Обвезник</a:t>
            </a:r>
            <a:r>
              <a:rPr lang="en-US" sz="900" i="1" dirty="0"/>
              <a:t> </a:t>
            </a:r>
            <a:r>
              <a:rPr lang="en-US" sz="900" i="1" dirty="0" err="1"/>
              <a:t>из</a:t>
            </a:r>
            <a:r>
              <a:rPr lang="en-US" sz="900" i="1" dirty="0"/>
              <a:t> </a:t>
            </a:r>
            <a:r>
              <a:rPr lang="en-US" sz="900" i="1" dirty="0" err="1"/>
              <a:t>става</a:t>
            </a:r>
            <a:r>
              <a:rPr lang="en-US" sz="900" i="1" dirty="0"/>
              <a:t> 1. </a:t>
            </a:r>
            <a:r>
              <a:rPr lang="en-US" sz="900" i="1" dirty="0" err="1"/>
              <a:t>овог</a:t>
            </a:r>
            <a:r>
              <a:rPr lang="en-US" sz="900" i="1" dirty="0"/>
              <a:t> </a:t>
            </a:r>
            <a:r>
              <a:rPr lang="en-US" sz="900" i="1" dirty="0" err="1"/>
              <a:t>члана</a:t>
            </a:r>
            <a:r>
              <a:rPr lang="en-US" sz="900" i="1" dirty="0"/>
              <a:t> </a:t>
            </a:r>
            <a:r>
              <a:rPr lang="en-US" sz="900" i="1" dirty="0" err="1"/>
              <a:t>подноси</a:t>
            </a:r>
            <a:r>
              <a:rPr lang="en-US" sz="900" i="1" dirty="0"/>
              <a:t> </a:t>
            </a:r>
            <a:r>
              <a:rPr lang="en-US" sz="900" i="1" dirty="0" err="1"/>
              <a:t>пореску</a:t>
            </a:r>
            <a:r>
              <a:rPr lang="en-US" sz="900" i="1" dirty="0"/>
              <a:t> </a:t>
            </a:r>
            <a:r>
              <a:rPr lang="en-US" sz="900" i="1" dirty="0" err="1"/>
              <a:t>пријаву</a:t>
            </a:r>
            <a:r>
              <a:rPr lang="en-US" sz="900" i="1" dirty="0"/>
              <a:t> и </a:t>
            </a:r>
            <a:r>
              <a:rPr lang="en-US" sz="900" i="1" dirty="0" err="1"/>
              <a:t>порески</a:t>
            </a:r>
            <a:r>
              <a:rPr lang="en-US" sz="900" i="1" dirty="0"/>
              <a:t> </a:t>
            </a:r>
            <a:r>
              <a:rPr lang="en-US" sz="900" i="1" dirty="0" err="1"/>
              <a:t>биланс</a:t>
            </a:r>
            <a:r>
              <a:rPr lang="en-US" sz="900" i="1" dirty="0"/>
              <a:t> </a:t>
            </a:r>
            <a:r>
              <a:rPr lang="en-US" sz="900" b="1" i="1" dirty="0"/>
              <a:t>у </a:t>
            </a:r>
            <a:r>
              <a:rPr lang="en-US" sz="900" b="1" i="1" dirty="0" err="1"/>
              <a:t>року</a:t>
            </a:r>
            <a:r>
              <a:rPr lang="en-US" sz="900" b="1" i="1" dirty="0"/>
              <a:t> </a:t>
            </a:r>
            <a:r>
              <a:rPr lang="en-US" sz="900" b="1" i="1" dirty="0" err="1"/>
              <a:t>од</a:t>
            </a:r>
            <a:r>
              <a:rPr lang="en-US" sz="900" b="1" i="1" dirty="0"/>
              <a:t> 60 </a:t>
            </a:r>
            <a:r>
              <a:rPr lang="en-US" sz="900" b="1" i="1" dirty="0" err="1"/>
              <a:t>дана</a:t>
            </a:r>
            <a:r>
              <a:rPr lang="en-US" sz="900" b="1" i="1" dirty="0"/>
              <a:t> </a:t>
            </a:r>
            <a:r>
              <a:rPr lang="en-US" sz="900" b="1" i="1" dirty="0" err="1"/>
              <a:t>од</a:t>
            </a:r>
            <a:r>
              <a:rPr lang="en-US" sz="900" b="1" i="1" dirty="0"/>
              <a:t> </a:t>
            </a:r>
            <a:r>
              <a:rPr lang="en-US" sz="900" b="1" i="1" dirty="0" err="1"/>
              <a:t>дана</a:t>
            </a:r>
            <a:r>
              <a:rPr lang="en-US" sz="900" i="1" dirty="0"/>
              <a:t>:</a:t>
            </a:r>
            <a:endParaRPr lang="en-US" sz="900" dirty="0"/>
          </a:p>
          <a:p>
            <a:r>
              <a:rPr lang="sr-Cyrl-RS" sz="900" i="1" dirty="0" smtClean="0"/>
              <a:t>...</a:t>
            </a:r>
          </a:p>
          <a:p>
            <a:r>
              <a:rPr lang="en-US" sz="900" i="1" dirty="0" smtClean="0"/>
              <a:t>3</a:t>
            </a:r>
            <a:r>
              <a:rPr lang="en-US" sz="900" i="1" dirty="0"/>
              <a:t>) </a:t>
            </a:r>
            <a:r>
              <a:rPr lang="en-US" sz="900" i="1" dirty="0" err="1"/>
              <a:t>отварања</a:t>
            </a:r>
            <a:r>
              <a:rPr lang="en-US" sz="900" i="1" dirty="0"/>
              <a:t> </a:t>
            </a:r>
            <a:r>
              <a:rPr lang="en-US" sz="900" i="1" dirty="0" err="1"/>
              <a:t>поступка</a:t>
            </a:r>
            <a:r>
              <a:rPr lang="en-US" sz="900" i="1" dirty="0"/>
              <a:t> </a:t>
            </a:r>
            <a:r>
              <a:rPr lang="en-US" sz="900" i="1" dirty="0" err="1"/>
              <a:t>стечаја</a:t>
            </a:r>
            <a:r>
              <a:rPr lang="en-US" sz="900" i="1" dirty="0"/>
              <a:t> </a:t>
            </a:r>
            <a:r>
              <a:rPr lang="en-US" sz="900" i="1" u="sng" dirty="0" err="1"/>
              <a:t>са</a:t>
            </a:r>
            <a:r>
              <a:rPr lang="en-US" sz="900" i="1" u="sng" dirty="0"/>
              <a:t> </a:t>
            </a:r>
            <a:r>
              <a:rPr lang="en-US" sz="900" i="1" u="sng" dirty="0" err="1"/>
              <a:t>стањем</a:t>
            </a:r>
            <a:r>
              <a:rPr lang="en-US" sz="900" i="1" u="sng" dirty="0"/>
              <a:t> </a:t>
            </a:r>
            <a:r>
              <a:rPr lang="en-US" sz="900" i="1" u="sng" dirty="0" err="1"/>
              <a:t>на</a:t>
            </a:r>
            <a:r>
              <a:rPr lang="en-US" sz="900" i="1" u="sng" dirty="0"/>
              <a:t> </a:t>
            </a:r>
            <a:r>
              <a:rPr lang="en-US" sz="900" i="1" u="sng" dirty="0" err="1"/>
              <a:t>дан</a:t>
            </a:r>
            <a:r>
              <a:rPr lang="en-US" sz="900" i="1" u="sng" dirty="0"/>
              <a:t> </a:t>
            </a:r>
            <a:r>
              <a:rPr lang="en-US" sz="900" i="1" u="sng" dirty="0" err="1"/>
              <a:t>отварања</a:t>
            </a:r>
            <a:r>
              <a:rPr lang="en-US" sz="900" i="1" u="sng" dirty="0"/>
              <a:t> </a:t>
            </a:r>
            <a:r>
              <a:rPr lang="en-US" sz="900" i="1" u="sng" dirty="0" err="1"/>
              <a:t>поступка</a:t>
            </a:r>
            <a:r>
              <a:rPr lang="en-US" sz="900" i="1" u="sng" dirty="0"/>
              <a:t> </a:t>
            </a:r>
            <a:r>
              <a:rPr lang="en-US" sz="900" i="1" u="sng" dirty="0" err="1"/>
              <a:t>стечаја</a:t>
            </a:r>
            <a:r>
              <a:rPr lang="en-US" sz="900" i="1" dirty="0"/>
              <a:t>;</a:t>
            </a:r>
            <a:endParaRPr lang="en-US" sz="900" dirty="0"/>
          </a:p>
          <a:p>
            <a:r>
              <a:rPr lang="en-US" sz="900" i="1" dirty="0"/>
              <a:t>4) </a:t>
            </a:r>
            <a:r>
              <a:rPr lang="en-US" sz="900" i="1" dirty="0" err="1"/>
              <a:t>почетка</a:t>
            </a:r>
            <a:r>
              <a:rPr lang="en-US" sz="900" i="1" dirty="0"/>
              <a:t> </a:t>
            </a:r>
            <a:r>
              <a:rPr lang="en-US" sz="900" i="1" dirty="0" err="1"/>
              <a:t>примене</a:t>
            </a:r>
            <a:r>
              <a:rPr lang="en-US" sz="900" i="1" dirty="0"/>
              <a:t> </a:t>
            </a:r>
            <a:r>
              <a:rPr lang="en-US" sz="900" i="1" dirty="0" err="1"/>
              <a:t>плана</a:t>
            </a:r>
            <a:r>
              <a:rPr lang="en-US" sz="900" i="1" dirty="0"/>
              <a:t> </a:t>
            </a:r>
            <a:r>
              <a:rPr lang="en-US" sz="900" i="1" dirty="0" err="1"/>
              <a:t>реорганизације</a:t>
            </a:r>
            <a:r>
              <a:rPr lang="en-US" sz="900" i="1" dirty="0"/>
              <a:t> </a:t>
            </a:r>
            <a:r>
              <a:rPr lang="en-US" sz="900" i="1" u="sng" dirty="0" err="1"/>
              <a:t>са</a:t>
            </a:r>
            <a:r>
              <a:rPr lang="en-US" sz="900" i="1" u="sng" dirty="0"/>
              <a:t> </a:t>
            </a:r>
            <a:r>
              <a:rPr lang="en-US" sz="900" i="1" u="sng" dirty="0" err="1"/>
              <a:t>стањем</a:t>
            </a:r>
            <a:r>
              <a:rPr lang="en-US" sz="900" i="1" u="sng" dirty="0"/>
              <a:t> </a:t>
            </a:r>
            <a:r>
              <a:rPr lang="en-US" sz="900" i="1" u="sng" dirty="0" err="1"/>
              <a:t>на</a:t>
            </a:r>
            <a:r>
              <a:rPr lang="en-US" sz="900" i="1" u="sng" dirty="0"/>
              <a:t> </a:t>
            </a:r>
            <a:r>
              <a:rPr lang="sr-Cyrl-RS" sz="900" i="1" u="sng" dirty="0" smtClean="0"/>
              <a:t>тај</a:t>
            </a:r>
            <a:r>
              <a:rPr lang="en-US" sz="900" i="1" u="sng" dirty="0" smtClean="0"/>
              <a:t> </a:t>
            </a:r>
            <a:r>
              <a:rPr lang="en-US" sz="900" i="1" u="sng" dirty="0" err="1"/>
              <a:t>дан</a:t>
            </a:r>
            <a:r>
              <a:rPr lang="en-US" sz="900" i="1" dirty="0"/>
              <a:t>.</a:t>
            </a:r>
            <a:endParaRPr lang="en-US" sz="900" dirty="0"/>
          </a:p>
          <a:p>
            <a:r>
              <a:rPr lang="en-US" sz="900" i="1" dirty="0" err="1"/>
              <a:t>Добит</a:t>
            </a:r>
            <a:r>
              <a:rPr lang="en-US" sz="900" i="1" dirty="0"/>
              <a:t> </a:t>
            </a:r>
            <a:r>
              <a:rPr lang="en-US" sz="900" i="1" dirty="0" err="1"/>
              <a:t>обвезника</a:t>
            </a:r>
            <a:r>
              <a:rPr lang="en-US" sz="900" i="1" dirty="0"/>
              <a:t> у </a:t>
            </a:r>
            <a:r>
              <a:rPr lang="en-US" sz="900" i="1" dirty="0" err="1"/>
              <a:t>периоду</a:t>
            </a:r>
            <a:r>
              <a:rPr lang="en-US" sz="900" i="1" dirty="0"/>
              <a:t> </a:t>
            </a:r>
            <a:r>
              <a:rPr lang="en-US" sz="900" i="1" dirty="0" err="1"/>
              <a:t>од</a:t>
            </a:r>
            <a:r>
              <a:rPr lang="en-US" sz="900" i="1" dirty="0"/>
              <a:t> </a:t>
            </a:r>
            <a:r>
              <a:rPr lang="en-US" sz="900" i="1" dirty="0" err="1"/>
              <a:t>правоснажности</a:t>
            </a:r>
            <a:r>
              <a:rPr lang="en-US" sz="900" i="1" dirty="0"/>
              <a:t> </a:t>
            </a:r>
            <a:r>
              <a:rPr lang="en-US" sz="900" i="1" dirty="0" err="1"/>
              <a:t>решења</a:t>
            </a:r>
            <a:r>
              <a:rPr lang="en-US" sz="900" i="1" dirty="0"/>
              <a:t> о </a:t>
            </a:r>
            <a:r>
              <a:rPr lang="en-US" sz="900" i="1" dirty="0" err="1"/>
              <a:t>настављању</a:t>
            </a:r>
            <a:r>
              <a:rPr lang="en-US" sz="900" i="1" dirty="0"/>
              <a:t> </a:t>
            </a:r>
            <a:r>
              <a:rPr lang="en-US" sz="900" i="1" dirty="0" err="1"/>
              <a:t>стечајног</a:t>
            </a:r>
            <a:r>
              <a:rPr lang="en-US" sz="900" i="1" dirty="0"/>
              <a:t> </a:t>
            </a:r>
            <a:r>
              <a:rPr lang="en-US" sz="900" i="1" dirty="0" err="1"/>
              <a:t>поступка</a:t>
            </a:r>
            <a:r>
              <a:rPr lang="en-US" sz="900" i="1" dirty="0"/>
              <a:t> </a:t>
            </a:r>
            <a:r>
              <a:rPr lang="en-US" sz="900" i="1" dirty="0" err="1"/>
              <a:t>банкротством</a:t>
            </a:r>
            <a:r>
              <a:rPr lang="en-US" sz="900" i="1" dirty="0"/>
              <a:t> </a:t>
            </a:r>
            <a:r>
              <a:rPr lang="en-US" sz="900" i="1" dirty="0" err="1"/>
              <a:t>до</a:t>
            </a:r>
            <a:r>
              <a:rPr lang="en-US" sz="900" i="1" dirty="0"/>
              <a:t> </a:t>
            </a:r>
            <a:r>
              <a:rPr lang="en-US" sz="900" i="1" dirty="0" err="1"/>
              <a:t>правоснажности</a:t>
            </a:r>
            <a:r>
              <a:rPr lang="en-US" sz="900" i="1" dirty="0"/>
              <a:t> </a:t>
            </a:r>
            <a:r>
              <a:rPr lang="en-US" sz="900" i="1" dirty="0" err="1"/>
              <a:t>решења</a:t>
            </a:r>
            <a:r>
              <a:rPr lang="en-US" sz="900" i="1" dirty="0"/>
              <a:t> о </a:t>
            </a:r>
            <a:r>
              <a:rPr lang="en-US" sz="900" i="1" dirty="0" err="1"/>
              <a:t>закључењу</a:t>
            </a:r>
            <a:r>
              <a:rPr lang="en-US" sz="900" i="1" dirty="0"/>
              <a:t> </a:t>
            </a:r>
            <a:r>
              <a:rPr lang="en-US" sz="900" i="1" dirty="0" err="1"/>
              <a:t>стечајног</a:t>
            </a:r>
            <a:r>
              <a:rPr lang="en-US" sz="900" i="1" dirty="0"/>
              <a:t> </a:t>
            </a:r>
            <a:r>
              <a:rPr lang="en-US" sz="900" i="1" dirty="0" err="1"/>
              <a:t>поступка</a:t>
            </a:r>
            <a:r>
              <a:rPr lang="en-US" sz="900" i="1" dirty="0"/>
              <a:t> (у </a:t>
            </a:r>
            <a:r>
              <a:rPr lang="en-US" sz="900" i="1" dirty="0" err="1"/>
              <a:t>даљем</a:t>
            </a:r>
            <a:r>
              <a:rPr lang="en-US" sz="900" i="1" dirty="0"/>
              <a:t> </a:t>
            </a:r>
            <a:r>
              <a:rPr lang="en-US" sz="900" i="1" dirty="0" err="1"/>
              <a:t>тексту</a:t>
            </a:r>
            <a:r>
              <a:rPr lang="en-US" sz="900" i="1" dirty="0"/>
              <a:t>: </a:t>
            </a:r>
            <a:r>
              <a:rPr lang="en-US" sz="900" i="1" dirty="0" err="1"/>
              <a:t>период</a:t>
            </a:r>
            <a:r>
              <a:rPr lang="en-US" sz="900" i="1" dirty="0"/>
              <a:t> </a:t>
            </a:r>
            <a:r>
              <a:rPr lang="en-US" sz="900" i="1" dirty="0" err="1"/>
              <a:t>стечаја</a:t>
            </a:r>
            <a:r>
              <a:rPr lang="en-US" sz="900" i="1" dirty="0"/>
              <a:t>) </a:t>
            </a:r>
            <a:r>
              <a:rPr lang="en-US" sz="900" i="1" dirty="0" err="1"/>
              <a:t>утврђује</a:t>
            </a:r>
            <a:r>
              <a:rPr lang="en-US" sz="900" i="1" dirty="0"/>
              <a:t> </a:t>
            </a:r>
            <a:r>
              <a:rPr lang="en-US" sz="900" i="1" dirty="0" err="1"/>
              <a:t>се</a:t>
            </a:r>
            <a:r>
              <a:rPr lang="en-US" sz="900" i="1" dirty="0"/>
              <a:t> </a:t>
            </a:r>
            <a:r>
              <a:rPr lang="en-US" sz="900" i="1" dirty="0" err="1"/>
              <a:t>као</a:t>
            </a:r>
            <a:r>
              <a:rPr lang="en-US" sz="900" i="1" dirty="0"/>
              <a:t> </a:t>
            </a:r>
            <a:r>
              <a:rPr lang="en-US" sz="900" b="1" i="1" dirty="0" err="1"/>
              <a:t>позитивна</a:t>
            </a:r>
            <a:r>
              <a:rPr lang="en-US" sz="900" b="1" i="1" dirty="0"/>
              <a:t> </a:t>
            </a:r>
            <a:r>
              <a:rPr lang="en-US" sz="900" b="1" i="1" dirty="0" err="1"/>
              <a:t>разлика</a:t>
            </a:r>
            <a:r>
              <a:rPr lang="en-US" sz="900" b="1" i="1" dirty="0"/>
              <a:t> </a:t>
            </a:r>
            <a:r>
              <a:rPr lang="en-US" sz="900" b="1" i="1" dirty="0" err="1"/>
              <a:t>вредности</a:t>
            </a:r>
            <a:r>
              <a:rPr lang="en-US" sz="900" b="1" i="1" dirty="0"/>
              <a:t> </a:t>
            </a:r>
            <a:r>
              <a:rPr lang="en-US" sz="900" b="1" i="1" dirty="0" err="1"/>
              <a:t>имовине</a:t>
            </a:r>
            <a:r>
              <a:rPr lang="en-US" sz="900" b="1" i="1" dirty="0"/>
              <a:t> </a:t>
            </a:r>
            <a:r>
              <a:rPr lang="en-US" sz="900" b="1" i="1" dirty="0" err="1"/>
              <a:t>обвезника</a:t>
            </a:r>
            <a:r>
              <a:rPr lang="en-US" sz="900" b="1" i="1" dirty="0"/>
              <a:t> </a:t>
            </a:r>
            <a:r>
              <a:rPr lang="en-US" sz="900" b="1" i="1" dirty="0" err="1"/>
              <a:t>са</a:t>
            </a:r>
            <a:r>
              <a:rPr lang="en-US" sz="900" b="1" i="1" dirty="0"/>
              <a:t> </a:t>
            </a:r>
            <a:r>
              <a:rPr lang="en-US" sz="900" b="1" i="1" dirty="0" err="1"/>
              <a:t>краја</a:t>
            </a:r>
            <a:r>
              <a:rPr lang="en-US" sz="900" b="1" i="1" dirty="0"/>
              <a:t> и </a:t>
            </a:r>
            <a:r>
              <a:rPr lang="en-US" sz="900" b="1" i="1" dirty="0" err="1"/>
              <a:t>са</a:t>
            </a:r>
            <a:r>
              <a:rPr lang="en-US" sz="900" b="1" i="1" dirty="0"/>
              <a:t> </a:t>
            </a:r>
            <a:r>
              <a:rPr lang="en-US" sz="900" b="1" i="1" dirty="0" err="1"/>
              <a:t>почетка</a:t>
            </a:r>
            <a:r>
              <a:rPr lang="en-US" sz="900" b="1" i="1" dirty="0"/>
              <a:t> </a:t>
            </a:r>
            <a:r>
              <a:rPr lang="en-US" sz="900" b="1" i="1" dirty="0" err="1"/>
              <a:t>периода</a:t>
            </a:r>
            <a:r>
              <a:rPr lang="en-US" sz="900" b="1" i="1" dirty="0"/>
              <a:t> </a:t>
            </a:r>
            <a:r>
              <a:rPr lang="en-US" sz="900" b="1" i="1" dirty="0" err="1"/>
              <a:t>стечаја</a:t>
            </a:r>
            <a:r>
              <a:rPr lang="en-US" sz="900" b="1" i="1" dirty="0"/>
              <a:t>, </a:t>
            </a:r>
            <a:r>
              <a:rPr lang="en-US" sz="900" b="1" i="1" dirty="0" err="1"/>
              <a:t>после</a:t>
            </a:r>
            <a:r>
              <a:rPr lang="en-US" sz="900" b="1" i="1" dirty="0"/>
              <a:t> </a:t>
            </a:r>
            <a:r>
              <a:rPr lang="en-US" sz="900" b="1" i="1" dirty="0" err="1"/>
              <a:t>намирења</a:t>
            </a:r>
            <a:r>
              <a:rPr lang="en-US" sz="900" b="1" i="1" dirty="0"/>
              <a:t> </a:t>
            </a:r>
            <a:r>
              <a:rPr lang="en-US" sz="900" b="1" i="1" dirty="0" err="1"/>
              <a:t>поверилаца</a:t>
            </a:r>
            <a:r>
              <a:rPr lang="en-US" sz="900" i="1" dirty="0"/>
              <a:t>. </a:t>
            </a:r>
            <a:r>
              <a:rPr lang="en-US" sz="900" i="1" dirty="0" err="1"/>
              <a:t>Вредност</a:t>
            </a:r>
            <a:r>
              <a:rPr lang="en-US" sz="900" i="1" dirty="0"/>
              <a:t> </a:t>
            </a:r>
            <a:r>
              <a:rPr lang="en-US" sz="900" i="1" dirty="0" err="1"/>
              <a:t>имовине</a:t>
            </a:r>
            <a:r>
              <a:rPr lang="en-US" sz="900" i="1" dirty="0"/>
              <a:t> </a:t>
            </a:r>
            <a:r>
              <a:rPr lang="en-US" sz="900" i="1" dirty="0" err="1"/>
              <a:t>обвезника</a:t>
            </a:r>
            <a:r>
              <a:rPr lang="en-US" sz="900" i="1" dirty="0"/>
              <a:t> </a:t>
            </a:r>
            <a:r>
              <a:rPr lang="en-US" sz="900" i="1" dirty="0" err="1"/>
              <a:t>са</a:t>
            </a:r>
            <a:r>
              <a:rPr lang="en-US" sz="900" i="1" dirty="0"/>
              <a:t> </a:t>
            </a:r>
            <a:r>
              <a:rPr lang="en-US" sz="900" i="1" dirty="0" err="1"/>
              <a:t>почетка</a:t>
            </a:r>
            <a:r>
              <a:rPr lang="en-US" sz="900" i="1" dirty="0"/>
              <a:t> </a:t>
            </a:r>
            <a:r>
              <a:rPr lang="en-US" sz="900" i="1" dirty="0" err="1"/>
              <a:t>периода</a:t>
            </a:r>
            <a:r>
              <a:rPr lang="en-US" sz="900" i="1" dirty="0"/>
              <a:t> </a:t>
            </a:r>
            <a:r>
              <a:rPr lang="en-US" sz="900" i="1" dirty="0" err="1"/>
              <a:t>стечаја</a:t>
            </a:r>
            <a:r>
              <a:rPr lang="en-US" sz="900" i="1" dirty="0"/>
              <a:t> </a:t>
            </a:r>
            <a:r>
              <a:rPr lang="en-US" sz="900" i="1" dirty="0" err="1"/>
              <a:t>је</a:t>
            </a:r>
            <a:r>
              <a:rPr lang="en-US" sz="900" i="1" dirty="0"/>
              <a:t> </a:t>
            </a:r>
            <a:r>
              <a:rPr lang="en-US" sz="900" i="1" dirty="0" err="1"/>
              <a:t>вредност</a:t>
            </a:r>
            <a:r>
              <a:rPr lang="en-US" sz="900" i="1" dirty="0"/>
              <a:t> </a:t>
            </a:r>
            <a:r>
              <a:rPr lang="en-US" sz="900" i="1" dirty="0" err="1"/>
              <a:t>имовине</a:t>
            </a:r>
            <a:r>
              <a:rPr lang="en-US" sz="900" i="1" dirty="0"/>
              <a:t> </a:t>
            </a:r>
            <a:r>
              <a:rPr lang="en-US" sz="900" b="1" i="1" dirty="0" err="1"/>
              <a:t>на</a:t>
            </a:r>
            <a:r>
              <a:rPr lang="en-US" sz="900" b="1" i="1" dirty="0"/>
              <a:t> </a:t>
            </a:r>
            <a:r>
              <a:rPr lang="en-US" sz="900" b="1" i="1" dirty="0" err="1"/>
              <a:t>дан</a:t>
            </a:r>
            <a:r>
              <a:rPr lang="en-US" sz="900" b="1" i="1" dirty="0"/>
              <a:t> </a:t>
            </a:r>
            <a:r>
              <a:rPr lang="en-US" sz="900" b="1" i="1" dirty="0" err="1"/>
              <a:t>отварања</a:t>
            </a:r>
            <a:r>
              <a:rPr lang="en-US" sz="900" b="1" i="1" dirty="0"/>
              <a:t> </a:t>
            </a:r>
            <a:r>
              <a:rPr lang="en-US" sz="900" b="1" i="1" dirty="0" err="1"/>
              <a:t>стечајног</a:t>
            </a:r>
            <a:r>
              <a:rPr lang="en-US" sz="900" b="1" i="1" dirty="0"/>
              <a:t> </a:t>
            </a:r>
            <a:r>
              <a:rPr lang="en-US" sz="900" b="1" i="1" dirty="0" err="1"/>
              <a:t>поступка</a:t>
            </a:r>
            <a:r>
              <a:rPr lang="en-US" sz="900" i="1" dirty="0"/>
              <a:t> </a:t>
            </a:r>
            <a:r>
              <a:rPr lang="en-US" sz="900" i="1" dirty="0" err="1"/>
              <a:t>коригована</a:t>
            </a:r>
            <a:r>
              <a:rPr lang="en-US" sz="900" i="1" dirty="0"/>
              <a:t> </a:t>
            </a:r>
            <a:r>
              <a:rPr lang="en-US" sz="900" i="1" dirty="0" err="1"/>
              <a:t>за</a:t>
            </a:r>
            <a:r>
              <a:rPr lang="en-US" sz="900" i="1" dirty="0"/>
              <a:t> </a:t>
            </a:r>
            <a:r>
              <a:rPr lang="en-US" sz="900" i="1" dirty="0" err="1"/>
              <a:t>промене</a:t>
            </a:r>
            <a:r>
              <a:rPr lang="en-US" sz="900" i="1" dirty="0"/>
              <a:t> </a:t>
            </a:r>
            <a:r>
              <a:rPr lang="en-US" sz="900" i="1" dirty="0" err="1"/>
              <a:t>настале</a:t>
            </a:r>
            <a:r>
              <a:rPr lang="en-US" sz="900" i="1" dirty="0"/>
              <a:t> </a:t>
            </a:r>
            <a:r>
              <a:rPr lang="en-US" sz="900" i="1" dirty="0" err="1"/>
              <a:t>до</a:t>
            </a:r>
            <a:r>
              <a:rPr lang="en-US" sz="900" i="1" dirty="0"/>
              <a:t> </a:t>
            </a:r>
            <a:r>
              <a:rPr lang="en-US" sz="900" i="1" dirty="0" err="1"/>
              <a:t>почетка</a:t>
            </a:r>
            <a:r>
              <a:rPr lang="en-US" sz="900" i="1" dirty="0"/>
              <a:t> </a:t>
            </a:r>
            <a:r>
              <a:rPr lang="en-US" sz="900" i="1" dirty="0" err="1"/>
              <a:t>периода</a:t>
            </a:r>
            <a:r>
              <a:rPr lang="en-US" sz="900" i="1" dirty="0"/>
              <a:t> </a:t>
            </a:r>
            <a:r>
              <a:rPr lang="en-US" sz="900" i="1" dirty="0" err="1"/>
              <a:t>стечаја</a:t>
            </a:r>
            <a:r>
              <a:rPr lang="en-US" sz="900" i="1" dirty="0"/>
              <a:t>.</a:t>
            </a:r>
            <a:endParaRPr lang="en-US" sz="900" dirty="0"/>
          </a:p>
          <a:p>
            <a:r>
              <a:rPr lang="en-US" sz="900" i="1" dirty="0" err="1"/>
              <a:t>Обвезник</a:t>
            </a:r>
            <a:r>
              <a:rPr lang="en-US" sz="900" i="1" dirty="0"/>
              <a:t> </a:t>
            </a:r>
            <a:r>
              <a:rPr lang="en-US" sz="900" i="1" dirty="0" err="1"/>
              <a:t>из</a:t>
            </a:r>
            <a:r>
              <a:rPr lang="en-US" sz="900" i="1" dirty="0"/>
              <a:t> </a:t>
            </a:r>
            <a:r>
              <a:rPr lang="en-US" sz="900" i="1" dirty="0" err="1"/>
              <a:t>става</a:t>
            </a:r>
            <a:r>
              <a:rPr lang="en-US" sz="900" i="1" dirty="0"/>
              <a:t> 3. </a:t>
            </a:r>
            <a:r>
              <a:rPr lang="en-US" sz="900" i="1" dirty="0" err="1"/>
              <a:t>овог</a:t>
            </a:r>
            <a:r>
              <a:rPr lang="en-US" sz="900" i="1" dirty="0"/>
              <a:t> </a:t>
            </a:r>
            <a:r>
              <a:rPr lang="en-US" sz="900" i="1" dirty="0" err="1"/>
              <a:t>члана</a:t>
            </a:r>
            <a:r>
              <a:rPr lang="en-US" sz="900" i="1" dirty="0"/>
              <a:t> </a:t>
            </a:r>
            <a:r>
              <a:rPr lang="en-US" sz="900" i="1" dirty="0" err="1"/>
              <a:t>подноси</a:t>
            </a:r>
            <a:r>
              <a:rPr lang="en-US" sz="900" i="1" dirty="0"/>
              <a:t> </a:t>
            </a:r>
            <a:r>
              <a:rPr lang="en-US" sz="900" i="1" dirty="0" err="1"/>
              <a:t>пореску</a:t>
            </a:r>
            <a:r>
              <a:rPr lang="en-US" sz="900" i="1" dirty="0"/>
              <a:t> </a:t>
            </a:r>
            <a:r>
              <a:rPr lang="en-US" sz="900" i="1" dirty="0" err="1"/>
              <a:t>пријаву</a:t>
            </a:r>
            <a:r>
              <a:rPr lang="en-US" sz="900" i="1" dirty="0"/>
              <a:t> и </a:t>
            </a:r>
            <a:r>
              <a:rPr lang="en-US" sz="900" i="1" dirty="0" err="1"/>
              <a:t>порески</a:t>
            </a:r>
            <a:r>
              <a:rPr lang="en-US" sz="900" i="1" dirty="0"/>
              <a:t> </a:t>
            </a:r>
            <a:r>
              <a:rPr lang="en-US" sz="900" i="1" dirty="0" err="1"/>
              <a:t>биланс</a:t>
            </a:r>
            <a:r>
              <a:rPr lang="en-US" sz="900" i="1" dirty="0"/>
              <a:t> у </a:t>
            </a:r>
            <a:r>
              <a:rPr lang="en-US" sz="900" i="1" dirty="0" err="1"/>
              <a:t>року</a:t>
            </a:r>
            <a:r>
              <a:rPr lang="en-US" sz="900" i="1" dirty="0"/>
              <a:t> </a:t>
            </a:r>
            <a:r>
              <a:rPr lang="en-US" sz="900" i="1" dirty="0" err="1"/>
              <a:t>од</a:t>
            </a:r>
            <a:r>
              <a:rPr lang="en-US" sz="900" i="1" dirty="0"/>
              <a:t> 60 </a:t>
            </a:r>
            <a:r>
              <a:rPr lang="en-US" sz="900" i="1" dirty="0" err="1"/>
              <a:t>дана</a:t>
            </a:r>
            <a:r>
              <a:rPr lang="en-US" sz="900" i="1" dirty="0"/>
              <a:t> </a:t>
            </a:r>
            <a:r>
              <a:rPr lang="en-US" sz="900" i="1" dirty="0" err="1"/>
              <a:t>од</a:t>
            </a:r>
            <a:r>
              <a:rPr lang="en-US" sz="900" i="1" dirty="0"/>
              <a:t> </a:t>
            </a:r>
            <a:r>
              <a:rPr lang="en-US" sz="900" i="1" dirty="0" err="1"/>
              <a:t>дана</a:t>
            </a:r>
            <a:r>
              <a:rPr lang="en-US" sz="900" i="1" dirty="0"/>
              <a:t>:</a:t>
            </a:r>
            <a:endParaRPr lang="en-US" sz="900" dirty="0"/>
          </a:p>
          <a:p>
            <a:r>
              <a:rPr lang="en-US" sz="900" i="1" dirty="0"/>
              <a:t>1) </a:t>
            </a:r>
            <a:r>
              <a:rPr lang="en-US" sz="900" i="1" dirty="0" err="1"/>
              <a:t>правоснажности</a:t>
            </a:r>
            <a:r>
              <a:rPr lang="en-US" sz="900" i="1" dirty="0"/>
              <a:t> </a:t>
            </a:r>
            <a:r>
              <a:rPr lang="en-US" sz="900" i="1" dirty="0" err="1"/>
              <a:t>решења</a:t>
            </a:r>
            <a:r>
              <a:rPr lang="en-US" sz="900" i="1" dirty="0"/>
              <a:t> о </a:t>
            </a:r>
            <a:r>
              <a:rPr lang="en-US" sz="900" i="1" dirty="0" err="1"/>
              <a:t>настављању</a:t>
            </a:r>
            <a:r>
              <a:rPr lang="en-US" sz="900" i="1" dirty="0"/>
              <a:t> </a:t>
            </a:r>
            <a:r>
              <a:rPr lang="en-US" sz="900" i="1" dirty="0" err="1"/>
              <a:t>стечајног</a:t>
            </a:r>
            <a:r>
              <a:rPr lang="en-US" sz="900" i="1" dirty="0"/>
              <a:t> </a:t>
            </a:r>
            <a:r>
              <a:rPr lang="en-US" sz="900" i="1" dirty="0" err="1"/>
              <a:t>поступка</a:t>
            </a:r>
            <a:r>
              <a:rPr lang="en-US" sz="900" i="1" dirty="0"/>
              <a:t> </a:t>
            </a:r>
            <a:r>
              <a:rPr lang="en-US" sz="900" i="1" dirty="0" err="1"/>
              <a:t>банкротством</a:t>
            </a:r>
            <a:r>
              <a:rPr lang="en-US" sz="900" i="1" dirty="0"/>
              <a:t> </a:t>
            </a:r>
            <a:r>
              <a:rPr lang="en-US" sz="900" i="1" u="sng" dirty="0" err="1"/>
              <a:t>са</a:t>
            </a:r>
            <a:r>
              <a:rPr lang="en-US" sz="900" i="1" u="sng" dirty="0"/>
              <a:t> </a:t>
            </a:r>
            <a:r>
              <a:rPr lang="en-US" sz="900" i="1" u="sng" dirty="0" err="1"/>
              <a:t>стањем</a:t>
            </a:r>
            <a:r>
              <a:rPr lang="en-US" sz="900" i="1" u="sng" dirty="0"/>
              <a:t> </a:t>
            </a:r>
            <a:r>
              <a:rPr lang="en-US" sz="900" i="1" u="sng" dirty="0" err="1"/>
              <a:t>на</a:t>
            </a:r>
            <a:r>
              <a:rPr lang="en-US" sz="900" i="1" u="sng" dirty="0"/>
              <a:t> </a:t>
            </a:r>
            <a:r>
              <a:rPr lang="en-US" sz="900" i="1" u="sng" dirty="0" err="1"/>
              <a:t>дан</a:t>
            </a:r>
            <a:r>
              <a:rPr lang="en-US" sz="900" i="1" u="sng" dirty="0"/>
              <a:t> </a:t>
            </a:r>
            <a:r>
              <a:rPr lang="en-US" sz="900" i="1" u="sng" dirty="0" err="1"/>
              <a:t>правоснажности</a:t>
            </a:r>
            <a:r>
              <a:rPr lang="en-US" sz="900" i="1" u="sng" dirty="0"/>
              <a:t> </a:t>
            </a:r>
            <a:r>
              <a:rPr lang="en-US" sz="900" i="1" u="sng" dirty="0" err="1"/>
              <a:t>тог</a:t>
            </a:r>
            <a:r>
              <a:rPr lang="en-US" sz="900" i="1" u="sng" dirty="0"/>
              <a:t> </a:t>
            </a:r>
            <a:r>
              <a:rPr lang="en-US" sz="900" i="1" u="sng" dirty="0" err="1"/>
              <a:t>решења</a:t>
            </a:r>
            <a:r>
              <a:rPr lang="en-US" sz="900" i="1" dirty="0"/>
              <a:t>;</a:t>
            </a:r>
            <a:endParaRPr lang="en-US" sz="900" dirty="0"/>
          </a:p>
          <a:p>
            <a:r>
              <a:rPr lang="en-US" sz="900" i="1" dirty="0"/>
              <a:t>2) </a:t>
            </a:r>
            <a:r>
              <a:rPr lang="en-US" sz="900" i="1" dirty="0" err="1"/>
              <a:t>правоснажности</a:t>
            </a:r>
            <a:r>
              <a:rPr lang="en-US" sz="900" i="1" dirty="0"/>
              <a:t> </a:t>
            </a:r>
            <a:r>
              <a:rPr lang="en-US" sz="900" i="1" dirty="0" err="1"/>
              <a:t>решења</a:t>
            </a:r>
            <a:r>
              <a:rPr lang="en-US" sz="900" i="1" dirty="0"/>
              <a:t> о </a:t>
            </a:r>
            <a:r>
              <a:rPr lang="en-US" sz="900" i="1" dirty="0" err="1"/>
              <a:t>закључењу</a:t>
            </a:r>
            <a:r>
              <a:rPr lang="en-US" sz="900" i="1" dirty="0"/>
              <a:t> </a:t>
            </a:r>
            <a:r>
              <a:rPr lang="en-US" sz="900" i="1" dirty="0" err="1"/>
              <a:t>стечајног</a:t>
            </a:r>
            <a:r>
              <a:rPr lang="en-US" sz="900" i="1" dirty="0"/>
              <a:t> </a:t>
            </a:r>
            <a:r>
              <a:rPr lang="en-US" sz="900" i="1" dirty="0" err="1"/>
              <a:t>поступка</a:t>
            </a:r>
            <a:r>
              <a:rPr lang="en-US" sz="900" i="1" dirty="0"/>
              <a:t> </a:t>
            </a:r>
            <a:r>
              <a:rPr lang="en-US" sz="900" i="1" dirty="0" err="1"/>
              <a:t>банкротством</a:t>
            </a:r>
            <a:r>
              <a:rPr lang="en-US" sz="900" i="1" dirty="0"/>
              <a:t> </a:t>
            </a:r>
            <a:r>
              <a:rPr lang="en-US" sz="900" i="1" dirty="0" err="1"/>
              <a:t>на</a:t>
            </a:r>
            <a:r>
              <a:rPr lang="en-US" sz="900" i="1" dirty="0"/>
              <a:t> </a:t>
            </a:r>
            <a:r>
              <a:rPr lang="en-US" sz="900" i="1" dirty="0" err="1"/>
              <a:t>дан</a:t>
            </a:r>
            <a:r>
              <a:rPr lang="en-US" sz="900" i="1" dirty="0"/>
              <a:t> </a:t>
            </a:r>
            <a:r>
              <a:rPr lang="en-US" sz="900" i="1" dirty="0" err="1"/>
              <a:t>правоснажности</a:t>
            </a:r>
            <a:r>
              <a:rPr lang="en-US" sz="900" i="1" dirty="0"/>
              <a:t> </a:t>
            </a:r>
            <a:r>
              <a:rPr lang="en-US" sz="900" i="1" dirty="0" err="1"/>
              <a:t>тог</a:t>
            </a:r>
            <a:r>
              <a:rPr lang="en-US" sz="900" i="1" dirty="0"/>
              <a:t> </a:t>
            </a:r>
            <a:r>
              <a:rPr lang="en-US" sz="900" i="1" dirty="0" err="1"/>
              <a:t>решења</a:t>
            </a:r>
            <a:r>
              <a:rPr lang="en-US" sz="900" i="1" dirty="0"/>
              <a:t>.</a:t>
            </a:r>
            <a:endParaRPr lang="en-US" sz="900" dirty="0"/>
          </a:p>
          <a:p>
            <a:r>
              <a:rPr lang="en-US" sz="1000" i="1" dirty="0"/>
              <a:t> </a:t>
            </a:r>
            <a:endParaRPr lang="en-US" sz="1000" dirty="0"/>
          </a:p>
        </p:txBody>
      </p:sp>
    </p:spTree>
    <p:extLst>
      <p:ext uri="{BB962C8B-B14F-4D97-AF65-F5344CB8AC3E}">
        <p14:creationId xmlns:p14="http://schemas.microsoft.com/office/powerpoint/2010/main" val="228108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2228</TotalTime>
  <Words>5161</Words>
  <Application>Microsoft Office PowerPoint</Application>
  <PresentationFormat>On-screen Show (4:3)</PresentationFormat>
  <Paragraphs>385</Paragraphs>
  <Slides>20</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20</vt:i4>
      </vt:variant>
    </vt:vector>
  </HeadingPairs>
  <TitlesOfParts>
    <vt:vector size="29" baseType="lpstr">
      <vt:lpstr>Arial</vt:lpstr>
      <vt:lpstr>Calibri</vt:lpstr>
      <vt:lpstr>Calibri Light</vt:lpstr>
      <vt:lpstr>Times New Roman</vt:lpstr>
      <vt:lpstr>Wingdings</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HP</cp:lastModifiedBy>
  <cp:revision>170</cp:revision>
  <cp:lastPrinted>2020-09-16T14:26:49Z</cp:lastPrinted>
  <dcterms:created xsi:type="dcterms:W3CDTF">2015-09-21T07:03:01Z</dcterms:created>
  <dcterms:modified xsi:type="dcterms:W3CDTF">2020-09-17T06:37:19Z</dcterms:modified>
</cp:coreProperties>
</file>