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0" r:id="rId4"/>
    <p:sldId id="285" r:id="rId5"/>
    <p:sldId id="284" r:id="rId6"/>
    <p:sldId id="261" r:id="rId7"/>
    <p:sldId id="263" r:id="rId8"/>
    <p:sldId id="262" r:id="rId9"/>
    <p:sldId id="264" r:id="rId10"/>
    <p:sldId id="265" r:id="rId11"/>
    <p:sldId id="266" r:id="rId12"/>
    <p:sldId id="286" r:id="rId13"/>
    <p:sldId id="267" r:id="rId14"/>
    <p:sldId id="287" r:id="rId15"/>
    <p:sldId id="268" r:id="rId16"/>
    <p:sldId id="269" r:id="rId17"/>
    <p:sldId id="288" r:id="rId18"/>
    <p:sldId id="270" r:id="rId19"/>
    <p:sldId id="289" r:id="rId20"/>
    <p:sldId id="271" r:id="rId21"/>
    <p:sldId id="290" r:id="rId22"/>
    <p:sldId id="272" r:id="rId23"/>
    <p:sldId id="273" r:id="rId24"/>
    <p:sldId id="274" r:id="rId25"/>
    <p:sldId id="291" r:id="rId26"/>
    <p:sldId id="275" r:id="rId27"/>
    <p:sldId id="292" r:id="rId28"/>
    <p:sldId id="277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564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B444-1AF8-4C64-AE0D-22DAADDAA1CF}" type="datetimeFigureOut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9C127-7466-420F-A019-1AC488C312AD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27636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79779B-F46F-41C0-ABBC-D29ED03432B9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3F88-01DA-4DEC-8FEB-CE6227F6E086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1C838-FBC3-4616-B63B-9C77C7382954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7B2-7B24-492F-BEDD-80A6026528FE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7AC6-A6B3-4B28-A7F3-F7136D83C87F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32571A-006A-4CC3-84CF-4CA045E79339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FBDE49-098D-47E1-9D65-44A883E4D23A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60DE-442D-4E53-9C14-05FAED4CB23E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7263-1903-484F-9093-09ED8EBE5173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D43-B842-4DA1-B513-D0D6703576E7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3E0468-38D8-41CA-9BF4-960B1415647F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943FEF-7501-43A6-9265-34BC630C3AF3}" type="datetime1">
              <a:rPr lang="sr-Latn-CS" smtClean="0"/>
              <a:pPr/>
              <a:t>15.9.2020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40D9E6-75F9-4E93-AFAC-B8FBBE528CE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864" y="1938649"/>
            <a:ext cx="7186349" cy="2744187"/>
          </a:xfrm>
        </p:spPr>
        <p:txBody>
          <a:bodyPr/>
          <a:lstStyle/>
          <a:p>
            <a:pPr algn="ctr"/>
            <a:r>
              <a:rPr lang="x-none" sz="3500" dirty="0" smtClean="0"/>
              <a:t>ПОРЕСКИ ТРЕТМАН СТЕЧАЈА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6143644"/>
            <a:ext cx="6429420" cy="500066"/>
          </a:xfrm>
        </p:spPr>
        <p:txBody>
          <a:bodyPr>
            <a:noAutofit/>
          </a:bodyPr>
          <a:lstStyle/>
          <a:p>
            <a:pPr algn="ctr"/>
            <a:r>
              <a:rPr lang="sr-Cyrl-CS" sz="1800" dirty="0" smtClean="0"/>
              <a:t>Семинар “Порески аспекти стечаја”</a:t>
            </a:r>
            <a:endParaRPr lang="x-none" sz="1800" smtClean="0"/>
          </a:p>
          <a:p>
            <a:pPr algn="ctr"/>
            <a:r>
              <a:rPr lang="sr-Cyrl-CS" sz="1800" dirty="0" smtClean="0"/>
              <a:t>У Београду, 17. септембра 2020. године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728" y="4714884"/>
            <a:ext cx="5825202" cy="897857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x-none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Мира  Станојев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sr-Cyrl-C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Пореска управа</a:t>
            </a:r>
            <a:r>
              <a:rPr kumimoji="0" lang="sr-Cyrl-C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sr-Cyrl-C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Сектор за наплату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7158" y="357166"/>
            <a:ext cx="4643470" cy="897857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x-none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sr-Cyrl-C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</a:t>
            </a:r>
            <a:r>
              <a:rPr kumimoji="0" lang="sr-Cyrl-CS" sz="3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ФИНАНСИЈА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sr-Cyrl-CS" sz="3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Пореска управа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3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59880" cy="4495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158. </a:t>
            </a:r>
            <a:r>
              <a:rPr lang="sr-Cyrl-C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3. Закона прописано је да, а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истовремено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подношењем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поднесе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предлогу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јасно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назначити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реорганизацијом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припремљеним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C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C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159. ст. 2. и 4. Закона прописано је да, </a:t>
            </a:r>
            <a:r>
              <a:rPr lang="x-non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ешење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покретању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претходног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испуњености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отварање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припремљеним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овлашћеној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организацији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организацији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надлежној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вођење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привредних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објављивања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евидентирања</a:t>
            </a:r>
            <a:r>
              <a:rPr 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као </a:t>
            </a:r>
            <a:r>
              <a:rPr lang="x-none" sz="260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x-none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sr-Cyrl-C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</a:t>
            </a:r>
            <a:r>
              <a:rPr lang="x-none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објављује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огласној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електронској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огласној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суда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 "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Службеном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гласнику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Србије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једном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високотиражном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дневном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листу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дистрибуира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целој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територији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Републике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Србије</a:t>
            </a:r>
            <a:r>
              <a:rPr lang="en-GB" sz="2600" dirty="0"/>
              <a:t>. </a:t>
            </a:r>
            <a:endParaRPr lang="x-none" sz="26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7816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607642" cy="4415762"/>
          </a:xfrm>
        </p:spPr>
        <p:txBody>
          <a:bodyPr>
            <a:noAutofit/>
          </a:bodyPr>
          <a:lstStyle/>
          <a:p>
            <a:pPr algn="just"/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159</a:t>
            </a:r>
            <a:r>
              <a:rPr lang="x-none" sz="1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тачка 2) Закона, прописано је да, о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податке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покретању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претходног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позив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заинтересованим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лицима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припремљеног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оспоравају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садржину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припремљеног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нарочито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висину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обухваћених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надлежном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суду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објављивања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огласа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"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Службеном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гласнику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Републике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Србије". </a:t>
            </a:r>
            <a:endParaRPr 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C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Рочиште </a:t>
            </a:r>
            <a:r>
              <a:rPr lang="sr-Cyrl-C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одлучивање о предлогу за покретање поступка у складу </a:t>
            </a:r>
            <a:r>
              <a:rPr lang="sr-Cyrl-C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унапред </a:t>
            </a:r>
            <a:r>
              <a:rPr lang="sr-Cyrl-C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припремљеним планом реорганизације</a:t>
            </a:r>
            <a:endParaRPr lang="x-none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160. став 1. Закона прописано </a:t>
            </a:r>
            <a:r>
              <a:rPr lang="x-none" sz="180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sr-Cyrl-C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</a:t>
            </a:r>
            <a:r>
              <a:rPr lang="x-none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C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потребе гласања о унапред припремљеном плану реорганизације </a:t>
            </a:r>
            <a:r>
              <a:rPr lang="sr-Cyrl-C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 </a:t>
            </a:r>
            <a:r>
              <a:rPr lang="sr-Cyrl-C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Cyrl-C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све обавезе стечајног дужника настале пре подношења унапред припремљеног плана </a:t>
            </a:r>
            <a:r>
              <a:rPr lang="sr-Cyrl-C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реорганизације, </a:t>
            </a:r>
            <a:r>
              <a:rPr lang="sr-Cyrl-C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доспеле на дан одржавања рочишта о гласању за план</a:t>
            </a:r>
            <a:r>
              <a:rPr lang="sr-Cyrl-C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4038" y="0"/>
            <a:ext cx="744696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12</a:t>
            </a:fld>
            <a:endParaRPr lang="sr-Latn-C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156. став 4. Закона прописано је да,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поред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елемената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и: </a:t>
            </a:r>
            <a:endParaRPr 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обухваћено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потписану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необавезујућу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изјаву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већинских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сагласни  са садржином  плана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спремни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гласају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 усвајање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изјаву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веродостојности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3880" y="1798321"/>
            <a:ext cx="7508582" cy="4243042"/>
          </a:xfrm>
        </p:spPr>
        <p:txBody>
          <a:bodyPr>
            <a:normAutofit fontScale="92500"/>
          </a:bodyPr>
          <a:lstStyle/>
          <a:p>
            <a:pPr algn="just"/>
            <a:endParaRPr lang="x-none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изјаву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ревизора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лиценцираног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управника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изводљив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кратак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очекиваним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битним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догађајима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након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доспеће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очекује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наредних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тих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потребе гласања Пореске управе као повериоца о унапред припремљеном плану реорганизације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стога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ист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садржи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потпуне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податке о стању дуга стечајног дужника као и да податке који су евидентирани у пореском рачуноводству упореди са подацима приказаним у унапред утврђеном плану реорганизације. </a:t>
            </a:r>
            <a:endParaRPr lang="x-none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20725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14</a:t>
            </a:fld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x-none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160. Закона о стечају, прописано је да се 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настале од дана подношења унапред припремљеног плана реорганизације до дана одржавања рочишта за одлучивање о предлогу, у случају усвајања плана, сматрају трошком стечајног поступка, ако планом реорганизације није другачије предвиђено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 припремљени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реорганизације поред пореског потраживања на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“дан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подношења унапред приремљеног плана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реорганизације“,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садржи и одредбу којом се прецизира да се обавезе које настану од дана подношења плана реорганизације па до усвајања плана реорганизације, измирују приоритетно, </a:t>
            </a:r>
            <a:r>
              <a:rPr lang="x-none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 у законом прописаним роковима,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као и да се све текуће обавезе, а које настају након правоснажности унапред припремљеног плана реорганизације, измирују у законским роковима сагласно пореским прописима</a:t>
            </a:r>
            <a:r>
              <a:rPr lang="sr-Cyrl-C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C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за реализацију плана реорганизације прописане су одредбама члана 157. Закона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157. став 1. тач. 1), 2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7)Закона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 је да су мере за реализацију плана реорганизације  између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осталих: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предвиђање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отплате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ратама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рокова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доспелости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каматних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зајма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намирење потраживања,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уновчење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теретом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пренос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такве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као и отпуст </a:t>
            </a:r>
            <a:r>
              <a:rPr 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дуга, односно одрицање од заложног права.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обзиром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су битни елементи за усвајање и спровођење Плана реорганизације мере за реализацију наведеног плана,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посебно отпуст дуга и предвиђање отплате у ратама напомињемо следеће: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ЗПППА </a:t>
            </a:r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уређено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осталог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поступање Пореске управе и надлежност Пореске управе, као органа управе у саставу министарства надлежног за послове финансија, а одредбама Закона уређени су услови и начин покретања и спровођења стечаја над правним лицима.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8640" y="1686561"/>
            <a:ext cx="7738136" cy="4354802"/>
          </a:xfrm>
        </p:spPr>
        <p:txBody>
          <a:bodyPr>
            <a:normAutofit/>
          </a:bodyPr>
          <a:lstStyle/>
          <a:p>
            <a:pPr algn="just"/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Садржина плана реорганизације и унапред припремљеног плана реорганизације прописана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одредбама члана 156. Закона.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 примремљеног плана садржи више елемената од плана реорганизације поднетог након отварања стечајног поступка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Наиме,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члана 156. став 1. тач. 1) – 19) Закона прописан је садржај Плана реорганизације, а одредбом става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истог члана Закона прописано је које елементе поред елемената из става 1. овог члана садржи унапред припремљени план реорганизације.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5938" y="193675"/>
            <a:ext cx="769937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17</a:t>
            </a:fld>
            <a:endParaRPr lang="sr-Latn-C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156. став 1. тачка 15) Закона прописано је да да план реорганизације садржи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 спровођења плана који не може бити дужи од пет година.</a:t>
            </a:r>
            <a:endParaRPr 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15)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предвиђање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отплате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ратама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рокова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доспелости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каматних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отплате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узетог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рокове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доспелости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дужничких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(члан 156. став 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Закона).</a:t>
            </a:r>
          </a:p>
          <a:p>
            <a:pPr algn="just"/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плана реорганизације и унапред припремљеног плана реорганизације је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значаја за све повериоце јер имају презентоване потпуне податке на основу којих  могу сагледати обим обавеза стечајног дужника, као и  да ли имовина дужника и предложене мере могу обезбедити наплату потраживања  у предложеном обиму и на предложени начин, као најповољнији. 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513841"/>
            <a:ext cx="7643838" cy="452752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Cyrl-CS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Сходно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члана 163.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став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тачка 2.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сваки план реорганизације, односно унапред припремљени план реорганизације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бити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сачињен у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са другим прописима, у супротном исти ће бити одбачен од стране стечајног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судије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службеној дужности или на предлог заинтересованог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Такође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одредб</a:t>
            </a: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члана 20.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5. ЗПППА, прописано је да се  у случају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  пореског</a:t>
            </a: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обвезника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се спроводи реорганизацијом, начин намирења пореског потраживања и мере реализације плана реорганизације, односно унапред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припремљеног плана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реорганизације, не могу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бити  пре</a:t>
            </a: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двиђени супротно одредбама овог закона и других пореских прописа.</a:t>
            </a:r>
            <a:endParaRPr lang="x-none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Спровођење </a:t>
            </a:r>
            <a:r>
              <a:rPr 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 и реорганизације над правним лицем као и  испуњење пореске обавезе стечајног дужника врши према одредбама Закона и ЗПППА. 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54221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19</a:t>
            </a:fld>
            <a:endParaRPr lang="sr-Latn-C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r-Cyrl-C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None/>
            </a:pPr>
            <a:r>
              <a:rPr lang="sr-Cyrl-C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x-none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Давање сагласности на план реорганизације који садржи меру одлагање плаћања дуга</a:t>
            </a:r>
            <a:endParaRPr lang="x-none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 74а став 1. ЗПППА прописано је да, и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зузетно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73.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пореског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обвезника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давање сагласности </a:t>
            </a: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реорганизације у смислу закона којим се уређује стечај, дати сагласност за одлагање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плаћања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дугованог пореза, чије је измиривање саставни део тог плана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једнаким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ратама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месеци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могућност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одложеног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плаћања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првих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месеци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Такође, одредбама члана 76. став 2.  ЗПППА предвиђено је да ако је у складу са одредбама члана 74а овог закона, плаћање дугованог  пореза одложено, камата се обрачунава и за време док траје одлагање, односно обустава, по стопи  једнакој годишњој  референтној  стопи Народне банке Србије,  са условним отписом  50% камате  уколико порески обвезник редовно измирује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рате 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репрограма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текуће обавезе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вези </a:t>
            </a: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са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наведеним,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Пореска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управа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ће у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својим одлучивањима на унапред припремљени план реорганизације и план реорганизације поднет након отварања </a:t>
            </a: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поступати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са одредбом члана </a:t>
            </a: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74а 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ЗПППА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x-none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mtClean="0">
                <a:latin typeface="Times New Roman" pitchFamily="18" charset="0"/>
                <a:cs typeface="Times New Roman" pitchFamily="18" charset="0"/>
              </a:rPr>
            </a:br>
            <a:r>
              <a:rPr lang="x-none" smtClean="0">
                <a:latin typeface="Times New Roman" pitchFamily="18" charset="0"/>
                <a:cs typeface="Times New Roman" pitchFamily="18" charset="0"/>
              </a:rPr>
              <a:t>САДРЖАЈ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ПРЕЗЕН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АЦИЈЕ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sr-Cyrl-C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саглашавање стања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случају стечаја и сачињавање пр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пријаве потраживања</a:t>
            </a:r>
            <a:endParaRPr lang="sr-Cyrl-C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sr-Cyrl-C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ачин намирења пореских обавеза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поступку  </a:t>
            </a: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еорганизације</a:t>
            </a:r>
            <a:endParaRPr lang="sr-Cyrl-C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sr-Cyrl-C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емогућност измирења пореских обавеза у току стечаја,  блокада рачуна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</a:t>
            </a:fld>
            <a:endParaRPr lang="sr-Latn-C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737361"/>
            <a:ext cx="7500962" cy="4304002"/>
          </a:xfrm>
        </p:spPr>
        <p:txBody>
          <a:bodyPr>
            <a:normAutofit/>
          </a:bodyPr>
          <a:lstStyle/>
          <a:p>
            <a:pPr algn="just"/>
            <a:endParaRPr lang="sr-Cyrl-CS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165. став 6. Закона прописано да,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судија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одобрити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додатних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следећим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случајевима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x-none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C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суштинске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такве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оправдано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C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оквиру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значајној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слична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изузимајући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формиране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административних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разлога</a:t>
            </a:r>
            <a:r>
              <a:rPr lang="en-GB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ставом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289800" cy="955675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21</a:t>
            </a:fld>
            <a:endParaRPr lang="sr-Latn-C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sr-Cyrl-C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Полазећи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165. став 6. тачка 1) Закона, а имајући у виду да пореско потраживање, између осталог, може да се измири сагласно одредбама члана 74а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ЗПППА,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је пореско потраживање разврстано у класу са дугим повериоцима, у смислу разлучног права или потраживања из оквира одређеног исплатног реда у смислу одредаба члана 54. Закона, да предлагач плана, пореско потраживање у том случају формира као 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посебну класу, имајући 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виду стварну и суштинску карактеристику пореског потраживања, односно да се исто може одложити 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плаћањем 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пореског дуга само под условима из члана 74а ЗПППА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случају  да је за неку предложену класу, предвиђено да се потраживања те класе, измири тако што би се за друге повериоце у оквиру те класе, предвидело намирење путем репрограма, нпр. 6 или више година, са одређивањем одређене каматне стопе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(која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сагласна одредбама чл. 75. и 76. ЗПППА), у том случају,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јасно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да је потребно да се пореско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потраживање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као посебна класа са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дефинисаним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условима и начином намирења сагласно одредбама ЗПППА.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7896252" cy="460880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x-none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Полазећи </a:t>
            </a:r>
            <a:r>
              <a:rPr lang="x-non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карактеристике пореског потраживања, најпре, да је исто јавноправног карактера, да не постоји могућност отписа пореског потраживања, да је јасно уређен начин намирења путем репрограма, да не постоји могућност уговарања висине и стопе камате, итд</a:t>
            </a:r>
            <a:r>
              <a:rPr lang="x-none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.., </a:t>
            </a:r>
            <a:r>
              <a:rPr lang="x-non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целисходно је да се пореско потраживање разврста у посебне класе.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вези са одлучивањем и изјашњењем Пореске управе на унапред припремљени план реорганизације и предлог плана реорганизације поднетог у току стечајног поступка указујемо на следеће: 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Пореска управа 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дужна да приликом разматрања предложеног плана реорганизације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сагледа да ли је исти сачињен у свему сагласно одредбама чл. 156. и 157. Закона, а у вези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одредаба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158. став 3. Закона. 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реорганизације у погледу намирења пореског потраживања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конверзија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отпис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дуга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одустајања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репрограм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супротан одредбама ЗПППА или другог пореског прописа, поднети УППР, односно план реорганизације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сматраће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недозвољеним,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 одредбама 163.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тачка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Закона,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исти суд требало 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одбаци.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друге стране, Пореска управа, као поверилац ће се изјаснити да није сагласна са предложеним планом реорганизације.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C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3725" y="609600"/>
            <a:ext cx="7693025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524001"/>
            <a:ext cx="7648600" cy="4517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Правне последице потврђивања плана реорганизације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167.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доношењу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потврђивању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усвајања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уређују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условима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Усвојени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уговором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измирење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њему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радње које предузима стечајни дужник морају бити у складу са усвојеним планом реорганизације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(члан 167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2. </a:t>
            </a:r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x-non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4200" y="0"/>
            <a:ext cx="734536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3241" y="1703390"/>
            <a:ext cx="7692097" cy="388077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Непоступање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усвојеном плану и преварен и незаконит план као стечајни разлог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члана 173. став 1. тач. 1) и 2) Закона прописано је да, повериоци обухваћени усвојеним планом, као и повериоци чија су потраживања настала пре усвајања плана а нису обухваћени планом, могу поднети предлог за покретање стечајног поступка и у случају да је план реорганизације издејствован на преваран или незаконит начин, као и 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супротно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битно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угрожава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спровођење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утврди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постојање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судија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отварању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одредити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спроводи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банкротством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дужника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(члан 173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4. Закона).</a:t>
            </a:r>
          </a:p>
          <a:p>
            <a:pPr algn="just"/>
            <a:endParaRPr lang="x-non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125" y="233363"/>
            <a:ext cx="765175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25</a:t>
            </a:fld>
            <a:endParaRPr lang="sr-Latn-C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Такође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повериоци чија су потраживања утврђена потврђеним планом реорганизације могу да траже принудно извршење плана, покретањем извршног поступка, на основу извршне исправе, потврђеног плана реорганизације.</a:t>
            </a:r>
          </a:p>
          <a:p>
            <a:pPr algn="just"/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случају да дужник не измири обавезу сагласно усвојеном </a:t>
            </a:r>
            <a:r>
              <a:rPr lang="x-non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УППР, тј</a:t>
            </a:r>
            <a:r>
              <a:rPr 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плану реорганизације, Пореска управа започеће поступак принудне наплате </a:t>
            </a:r>
            <a:r>
              <a:rPr lang="x-non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пореског </a:t>
            </a:r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потраживања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 правилима пореског </a:t>
            </a:r>
            <a:r>
              <a:rPr lang="x-non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Правилност у погледу поступања Пореске </a:t>
            </a:r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управе потврђен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x-none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x-non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праксом Управног суда.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x-non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x-non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НЕМОГУЋНОСТ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ИЗМИРЕЊА ПОРЕСКИХ ОБАВЕЗА У ТОКУ СТЕЧАЈА,  БЛОКАДА РАЧУНА</a:t>
            </a: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88442" cy="4495800"/>
          </a:xfrm>
        </p:spPr>
        <p:txBody>
          <a:bodyPr>
            <a:noAutofit/>
          </a:bodyPr>
          <a:lstStyle/>
          <a:p>
            <a:pPr algn="just"/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104. став 1.тач. 1.и 4. Закона, прописано је да су, између осталог,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</a:t>
            </a: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јне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масе, обавезе које су проузроковане радњама стечајног управника или на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управљањем, уновчењем и поделом стечајне масе, а које не спадају у трошкове стечајног поступка, односно обавезе према запосленима стечајног дужника настале након отварања стечајног поступка.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 наведеном, уколико након отварања стечајног поступка, као и током истог, настану пореске обавезе стечајног дужника у смислу члана 104. Закона, </a:t>
            </a:r>
            <a:r>
              <a:rPr lang="x-none" sz="2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</a:t>
            </a: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обавезе,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</a:t>
            </a:r>
            <a:r>
              <a:rPr lang="x-none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дужник, тј. стечајни управник  не измири по доспелости, Пореска управа предузима мере редовне и принудне наплате дугованог пореза.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27</a:t>
            </a:fld>
            <a:endParaRPr lang="sr-Latn-C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8153400" cy="4000528"/>
          </a:xfrm>
        </p:spPr>
        <p:txBody>
          <a:bodyPr>
            <a:normAutofit/>
          </a:bodyPr>
          <a:lstStyle/>
          <a:p>
            <a:pPr lvl="0" algn="just">
              <a:defRPr/>
            </a:pP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Полазећи од одредаба члана 84. ЗПППА, Пореска управа спроводи поступак принудне наплате на новчаним средствима пореског дужника, те у том случ</a:t>
            </a: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ју, како је у овом случају предмет наплате пословни рачун стечајног дужника, Пореска управа, између осталог, одредиће принудну наплату пореског дуга из  новчаних средстава  са пословних рачуна стечајног дужника.</a:t>
            </a:r>
            <a:endParaRPr lang="sr-Cyrl-CS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sr-Cyrl-CS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x-none" sz="2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Наиме, за обавезе по основу јавних прихода које настају након отварања стечајног поступка не постоји забрана принудног извршења у смислу одредаба члана 93. Закона.</a:t>
            </a:r>
            <a:endParaRPr lang="x-none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sr-Cyrl-C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НЕМОГУЋНОСТ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ИЗМИРЕЊА ПОРЕСКИХ ОБАВЕЗА У ТОКУ СТЕЧАЈА,  БЛОКАДА РАЧУНА</a:t>
            </a: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CS" sz="4800" dirty="0" smtClean="0"/>
              <a:t>ХВАЛА НА ПАЖЊИ</a:t>
            </a:r>
            <a:endParaRPr lang="sr-Latn-C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286676" cy="1177948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СТАЊА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случају стечаја и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сачињавање пр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 потраживања</a:t>
            </a:r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860" y="1727200"/>
            <a:ext cx="7525726" cy="4314163"/>
          </a:xfrm>
        </p:spPr>
        <p:txBody>
          <a:bodyPr>
            <a:normAutofit fontScale="25000" lnSpcReduction="20000"/>
          </a:bodyPr>
          <a:lstStyle/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C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 стечаја је 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 намирење стечајних поверилаца </a:t>
            </a:r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остваривањем 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највеће могуће вредности стечајног </a:t>
            </a:r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дужника, 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 његове  </a:t>
            </a:r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 (члан 2. Закона о стечају (“Службени гласник РС” бр. 104/09...95/18 – у даљем тексту: Закон)</a:t>
            </a:r>
          </a:p>
          <a:p>
            <a:pPr algn="just">
              <a:buNone/>
            </a:pPr>
            <a:endParaRPr lang="sr-Cyrl-C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 3. Закона  </a:t>
            </a:r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утврђено 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једно од основних начела стечајног поступка – </a:t>
            </a:r>
            <a:r>
              <a:rPr lang="sr-Cyrl-C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 заштите стечајних  поверилаца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основу којег се омогућава колективно и сразмерно намирење стечајних  </a:t>
            </a:r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поверилаца, </a:t>
            </a:r>
            <a:r>
              <a:rPr lang="sr-Cyrl-C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са овим законом</a:t>
            </a:r>
            <a:r>
              <a:rPr lang="sr-Cyrl-C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Београд, 17. септембра 2020. године</a:t>
            </a:r>
            <a:endParaRPr lang="sr-Latn-C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4</a:t>
            </a:fld>
            <a:endParaRPr lang="sr-Latn-C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sr-Cyrl-C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члана 27. став 1. тачка 4а Закона  стечају, прописано је да је стечајни управник нарочито дужан да, између осталог, састави пореске билансе са стањем на дан отварања и  на дан окончања стечајног поступка, у складу са пореским прописима  и да те билансе,  са пореском пријавом, достави надлежном пореском органу у роковима пр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описаним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пореским прописима.</a:t>
            </a:r>
          </a:p>
          <a:p>
            <a:endParaRPr lang="sr-Latn-C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СТАЊА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случају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 и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сачињавање пр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 потраживања</a:t>
            </a:r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5</a:t>
            </a:fld>
            <a:endParaRPr lang="sr-Latn-C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друге стране, одребама члана 74. Закона , прописано је да  са  даном отварања стечајног  поступка  престају заступничка и управљачка права директора, заступника и пуномоћника, као и органа  управљања и надзорних  органа стечајног  дужника и та права прелазе  на  стечајног управника.</a:t>
            </a:r>
          </a:p>
          <a:p>
            <a:pPr algn="just">
              <a:buNone/>
            </a:pPr>
            <a:endParaRPr lang="sr-Cyrl-C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члана 25. став 1. тачка 2. Закона о пореском поступку и пореској администрацији – у даљем тексту: ЗПППА, прописано је да је порески обвезник, у складу са овим законом, обавезан да  поднесе пореску пријаву Пореској управи  на прописаном обрасцу, у року и начин уређен  пореским прописима.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СТАЊА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случају стечаја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сачињавање пр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 потраживања</a:t>
            </a:r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6260" y="1686561"/>
            <a:ext cx="7944830" cy="4354802"/>
          </a:xfrm>
        </p:spPr>
        <p:txBody>
          <a:bodyPr>
            <a:normAutofit fontScale="92500" lnSpcReduction="10000"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члана 25. став 2. ЗПППА, прописано је да се обавеза  за подношење пореских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тачка 2. овог члана  односи и на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управника, који је дужан  да у  поступку стечаја  подноси  пореске пријаве  у складу са пореским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прописима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укључујући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пореску пријаву  за порески период  за који је рок за подношење пријаве датум после датума отварања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стечаја.</a:t>
            </a: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смислу,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полазећи од чињенице да је стечајни управник  законски заступник  стечајног дужника,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тј.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пореског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обвезника, посебно имајући у виду спорне ситуације у досадашњој пракси пријаве потраживања и усаглашавања стања са стечајним управником,  ради правилне пријаве потраживања и законитог намирења  јавних прихода према стечајном дужнику у стечајном поступку, овом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желимо да укажемо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целисходност и  потребу законитог поступања у овом делу прописа.</a:t>
            </a:r>
            <a:endParaRPr lang="sr-Cyrl-C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СТАЊА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случају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 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сачињавање пр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 потраживања</a:t>
            </a:r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Стога, а посебно полазећи од законске обавезе према  стечајном  управнику, да овлашћена лица стечајног дужника, пуномоћници и лица која за стечајног дужника врше финансијске послове и послове ревизије, пруже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 податке и обавештења, као и да  предају рачуноводствене исправе, пословне књиге и омогуће приступ рачуноводственом софтверу, под претњом принудног извршења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све сагласно одредбама члана 61. Закона, стечајни управник има потпуно сазнање или могућност сазнања о пословању пореског обвезника, у овом случају стечајног дужника.</a:t>
            </a:r>
          </a:p>
          <a:p>
            <a:pPr lvl="0"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 наведеном, а посебно полазећи од одредаба чл. 44. и чл. 45. ЗПППА, којима је омогућено Пореској управи да захтева од пореског обвезника (што је још увек стечајни дужник),  да достави на увид и проверу пословне књиге и евиденције, рачуноводствене исказе, пословну документацију и друге доказе, ради утврђивања тачног чињеничног стања, овде утврђивање тачног стања пореског потраживања, целисходно је да се стечајни управник одазове позиву Пореске управе у циљу усаглашавања стања по основу јавних прихода, а све у смислу тачне пријаве потраживања у стечајном поступку, као и формирања исплатних редова и намирење поверилаца у смислу Закона од стране стечајног управника. 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СТАЊА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случају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 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сачињавање пр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 потраживања</a:t>
            </a:r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59880" cy="4495800"/>
          </a:xfrm>
        </p:spPr>
        <p:txBody>
          <a:bodyPr>
            <a:normAutofit/>
          </a:bodyPr>
          <a:lstStyle/>
          <a:p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C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видентирање </a:t>
            </a:r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пријава </a:t>
            </a:r>
            <a:r>
              <a:rPr 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евентуална провера основаности преплате на рачунима јавних прихода и њихово решавање у смислу намирења пореског потраживања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прекњижавања </a:t>
            </a:r>
            <a:r>
              <a:rPr 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одредбама ЗПППА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пореском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рачуноводству</a:t>
            </a:r>
            <a:r>
              <a:rPr 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потребно је спровести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200">
                <a:latin typeface="Times New Roman" panose="02020603050405020304" pitchFamily="18" charset="0"/>
                <a:cs typeface="Times New Roman" panose="02020603050405020304" pitchFamily="18" charset="0"/>
              </a:rPr>
              <a:t>најкасније до дана одржавања рочишта одређеног за расправање постојања стечајног разлога за отварање стечајног поступка, односно до истека рока за пријаву потраживања у смислу закона којим се уређује поступак </a:t>
            </a:r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стечаја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54221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СТАЊА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основу јавних прихода у случају стечаја и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сачињавање пр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вилне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 потраживања</a:t>
            </a:r>
            <a: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215238" cy="108712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</a:t>
            </a:r>
            <a:r>
              <a:rPr lang="x-none" sz="270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</a:t>
            </a: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x-non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 реорганизације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sr-Cyrl-CS" sz="1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C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Реорганизација </a:t>
            </a:r>
            <a:r>
              <a:rPr lang="sr-Cyrl-C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стечају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</a:t>
            </a:r>
            <a:r>
              <a:rPr 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155. став 1.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Закона, прописано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да се реорганизација спроводи  ако се тиме обезбеђује повољније намирење поверилаца у односу на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банкротство</a:t>
            </a:r>
            <a:r>
              <a:rPr 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Реорганизација се спроводи према 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 реорганизације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који се сачињава у писаној форми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(члан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155. став 2. Закона). 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реорганизације се може поднети истовремено са предлогом за покретање стечајног постука или након отварања стечајног поступка у складу са овим законом (члан 155. став 3. Закона).</a:t>
            </a:r>
            <a:endParaRPr 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Одредбом члана 155. став 4. Закона прописано је између осталог да, ако се план реорганизације подноси истовремено са предлогом за покретање стечајног поступка његов назив се мења у 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унапред припремљен план реорганизације</a:t>
            </a:r>
            <a:r>
              <a:rPr lang="sr-Cyrl-CS" sz="2200" dirty="0"/>
              <a:t>.</a:t>
            </a:r>
            <a:endParaRPr lang="x-none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40D9E6-75F9-4E93-AFAC-B8FBBE528CEA}" type="slidenum">
              <a:rPr lang="sr-Latn-CS" smtClean="0"/>
              <a:pPr/>
              <a:t>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Београд, 17. септембра 2020. године</a:t>
            </a:r>
            <a:endParaRPr lang="sr-Latn-C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392</TotalTime>
  <Words>2857</Words>
  <Application>Microsoft Office PowerPoint</Application>
  <PresentationFormat>On-screen Show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ПОРЕСКИ ТРЕТМАН СТЕЧАЈА</vt:lpstr>
      <vt:lpstr> САДРЖАЈ ПРЕЗЕНТАЦИЈЕ</vt:lpstr>
      <vt:lpstr> УСАГЛАШАВАЊЕ СТАЊА    по основу јавних прихода у случају стечаја и сачињавање правилне пријаве потраживања  </vt:lpstr>
      <vt:lpstr> УСАГЛАШАВАЊЕ СТАЊА    по основу јавних прихода у случају стечаја и  сачињавање правилне пријаве потраживања  </vt:lpstr>
      <vt:lpstr> УСАГЛАШАВАЊЕ СТАЊА    по основу јавних прихода у случају стечаја и  сачињавање правилне пријаве потраживања  </vt:lpstr>
      <vt:lpstr> УСАГЛАШАВАЊЕ СТАЊА    по основу јавних прихода у случају стечаја и  сачињавање правилне пријаве потраживања  </vt:lpstr>
      <vt:lpstr> УСАГЛАШАВАЊЕ СТАЊА    по основу јавних прихода у случају стечаја и сачињавање правилне пријаве потраживања   </vt:lpstr>
      <vt:lpstr> УСАГЛАШАВАЊЕ СТАЊА    по основу јавних прихода у случају стечаја и сачињавање правилне пријаве потраживања 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 НАЧИН НАМИРЕЊА ПОРЕСКИХ ОБАВЕЗА у поступку  реорганизације </vt:lpstr>
      <vt:lpstr> НЕМОГУЋНОСТ ИЗМИРЕЊА ПОРЕСКИХ ОБАВЕЗА У ТОКУ СТЕЧАЈА,  БЛОКАДА РАЧУНА </vt:lpstr>
      <vt:lpstr> НЕМОГУЋНОСТ ИЗМИРЕЊА ПОРЕСКИХ ОБАВЕЗА У ТОКУ СТЕЧАЈА,  БЛОКАДА РАЧУНА 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ПОРЕСКИ ТРЕТМАН СТЕЧАЈА</dc:title>
  <dc:creator>Korisnik</dc:creator>
  <cp:lastModifiedBy>Korisnik</cp:lastModifiedBy>
  <cp:revision>51</cp:revision>
  <dcterms:created xsi:type="dcterms:W3CDTF">2020-09-15T08:08:44Z</dcterms:created>
  <dcterms:modified xsi:type="dcterms:W3CDTF">2020-09-15T15:59:03Z</dcterms:modified>
</cp:coreProperties>
</file>