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6"/>
  </p:notesMasterIdLst>
  <p:sldIdLst>
    <p:sldId id="301" r:id="rId5"/>
    <p:sldId id="300" r:id="rId6"/>
    <p:sldId id="302" r:id="rId7"/>
    <p:sldId id="303" r:id="rId8"/>
    <p:sldId id="306" r:id="rId9"/>
    <p:sldId id="305" r:id="rId10"/>
    <p:sldId id="307" r:id="rId11"/>
    <p:sldId id="308" r:id="rId12"/>
    <p:sldId id="309" r:id="rId13"/>
    <p:sldId id="304" r:id="rId14"/>
    <p:sldId id="310" r:id="rId15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3/29/2023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dirty="0" smtClean="0"/>
              <a:t>ПОСТУПАЊЕ СА ОПАСНИМ ОТПАДОМ</a:t>
            </a:r>
          </a:p>
          <a:p>
            <a:pPr marL="0" indent="0" algn="ctr">
              <a:buNone/>
            </a:pPr>
            <a:r>
              <a:rPr lang="sr-Cyrl-RS" dirty="0" smtClean="0"/>
              <a:t>У СТЕЧАЈНОМ ПОСТУПКУ</a:t>
            </a:r>
          </a:p>
          <a:p>
            <a:pPr marL="0" indent="0" algn="ctr">
              <a:buNone/>
            </a:pPr>
            <a:r>
              <a:rPr lang="sr-Cyrl-RS" dirty="0" smtClean="0"/>
              <a:t>Данка Мајсторовић</a:t>
            </a:r>
            <a:endParaRPr lang="sr-Cyrl-RS" dirty="0"/>
          </a:p>
          <a:p>
            <a:pPr marL="0" indent="0" algn="ctr">
              <a:buNone/>
            </a:pPr>
            <a:r>
              <a:rPr lang="sr-Cyrl-RS" dirty="0" smtClean="0"/>
              <a:t>31.03.2023.године</a:t>
            </a:r>
            <a:endParaRPr lang="sr-Latn-RS" dirty="0" smtClean="0"/>
          </a:p>
          <a:p>
            <a:pPr marL="0" indent="0" algn="ctr">
              <a:buNone/>
            </a:pPr>
            <a:endParaRPr lang="sr-Cyrl-RS" sz="2000" dirty="0" smtClean="0"/>
          </a:p>
          <a:p>
            <a:pPr marL="0" indent="0" algn="ctr">
              <a:buNone/>
            </a:pPr>
            <a:r>
              <a:rPr lang="sr-Latn-RS" sz="2000" dirty="0" smtClean="0"/>
              <a:t>danka.majstorovic</a:t>
            </a:r>
            <a:r>
              <a:rPr lang="en-US" sz="2000" dirty="0" smtClean="0"/>
              <a:t>@</a:t>
            </a:r>
            <a:r>
              <a:rPr lang="sr-Latn-RS" sz="2000" dirty="0" smtClean="0"/>
              <a:t>ca.pr.sud.rs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0"/>
    </mc:Choice>
    <mc:Fallback xmlns="">
      <p:transition spd="slow" advTm="107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6172200"/>
          </a:xfrm>
        </p:spPr>
        <p:txBody>
          <a:bodyPr/>
          <a:lstStyle/>
          <a:p>
            <a:pPr marL="0" indent="0">
              <a:buNone/>
            </a:pPr>
            <a:r>
              <a:rPr lang="sr-Cyrl-RS" sz="2400" dirty="0" smtClean="0"/>
              <a:t>ОДГОВОРНОСТ СТЕЧАЈНОГ ДУЖНИКА ЗА ПРИВРЕДНЕ ПРЕСТУПЕ И ПРЕКРШАЈЕ 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Законом о управљању отпадом и Законом о заштити животне средине прописана су кажњива дела привредних субјеката, односно прекршаји  и привредни преступи и новчане казне у колико дође до поступања противно Закону што значи да правна лица  у стечају могу бити оглашена одговорним за привредни преступ или прекршај.</a:t>
            </a:r>
          </a:p>
          <a:p>
            <a:pPr marL="0" indent="0" algn="just">
              <a:buNone/>
            </a:pPr>
            <a:r>
              <a:rPr lang="sr-Cyrl-RS" sz="1800" dirty="0" smtClean="0"/>
              <a:t>	Поред тога у Закону о заштити животне средине у одељку одговорност за загађивање животне средине  у чл. 103. је прописано да загађивач који проузрокује загађење животне средине одговара за насталу штету по начелу објективне одговорности те да је за загађивање животне средине одговорно и правно и физичо лице које је незаконитим или неправилним деловањем омогућило или допустило загађивање животне средине. 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Међутим, према Закону о привредним преступима и Закону о прекршајима, правно лице у стечају (у колико се утврди да је извршило привредни преступ или прекршај) оглашава се одговорним, али му се не изриче казна.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Наведено не важи за одговорно лице у правном лицу (претходни директор или стечајни управник) коме се може изрећи новчана казна у звисности од времена када је извршен привредни преступ или прекршај.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28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8674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ЗАКЉУЧАК</a:t>
            </a:r>
          </a:p>
          <a:p>
            <a:pPr marL="0" indent="0">
              <a:buNone/>
            </a:pPr>
            <a:endParaRPr lang="sr-Cyrl-RS" sz="1800" dirty="0"/>
          </a:p>
          <a:p>
            <a:pPr marL="0" indent="0" algn="just">
              <a:buNone/>
            </a:pPr>
            <a:r>
              <a:rPr lang="sr-Cyrl-RS" sz="1800" dirty="0" smtClean="0"/>
              <a:t>	Проблем опасног отпада и његовог адекватног збрињавања у Републици Србији посебно у фирмама у стечају, где га је највише, је велики.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Могло би се рећи да је то питање националне безбедности због недовољног броја депонија опасног отпада  у Србији.</a:t>
            </a:r>
          </a:p>
          <a:p>
            <a:pPr marL="0" indent="0" algn="just">
              <a:buNone/>
            </a:pPr>
            <a:r>
              <a:rPr lang="sr-Cyrl-RS" sz="1800" dirty="0" smtClean="0"/>
              <a:t> </a:t>
            </a:r>
            <a:r>
              <a:rPr lang="sr-Cyrl-RS" sz="1800" dirty="0"/>
              <a:t>	</a:t>
            </a:r>
            <a:r>
              <a:rPr lang="sr-Cyrl-RS" sz="1800" dirty="0" smtClean="0"/>
              <a:t>Уклањање опасног тзв. </a:t>
            </a:r>
            <a:r>
              <a:rPr lang="sr-Cyrl-RS" sz="1800" dirty="0"/>
              <a:t>и</a:t>
            </a:r>
            <a:r>
              <a:rPr lang="sr-Cyrl-RS" sz="1800" dirty="0" smtClean="0"/>
              <a:t>сторијског отпада треба да буде приоритет држве и без помоћи исте у смислу плана, програма и финансирања, фирме у стечају ће имати и даље великих тешкоћа да пронађу и реализују право и законито решење у безбедном збрињавању опасног отпада.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Постоји и потреба да поступање са опасним отпадом код фирми у стечају добије своју посебну законску регулативу имајући у виду специфичности стечајног поступка што може бити учињено кроз измене и допуне Закона о стечају или евентуално посебним одредбама у Закону о управљању отпадом и Закону о заштити животне средине.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Ово све да би се у стечајном поступку који је хитан могло праворемено и брзо реаговати, а посебно треба нагласити потребу да држава пружи финансијску помоћ стечајном дужнику у збрињавању опасног отпада те да фирме у стечају имају приоритет при третману.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58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5029200"/>
          </a:xfrm>
        </p:spPr>
        <p:txBody>
          <a:bodyPr/>
          <a:lstStyle/>
          <a:p>
            <a:pPr marL="400050" lvl="1" indent="0">
              <a:buNone/>
            </a:pPr>
            <a:r>
              <a:rPr lang="sr-Cyrl-RS" dirty="0" smtClean="0"/>
              <a:t>ПРАВНА РЕГУЛАТИВА</a:t>
            </a:r>
          </a:p>
          <a:p>
            <a:pPr marL="400050" lvl="1" indent="0">
              <a:buNone/>
            </a:pPr>
            <a:r>
              <a:rPr lang="sr-Cyrl-RS" sz="1800" dirty="0" smtClean="0"/>
              <a:t>Поводом третмана опасног отпада у Републици Србији нормативни оквир садржан је у:</a:t>
            </a:r>
          </a:p>
          <a:p>
            <a:pPr marL="400050" lvl="1" indent="0">
              <a:buNone/>
            </a:pPr>
            <a:r>
              <a:rPr lang="sr-Cyrl-RS" sz="1800" dirty="0" smtClean="0"/>
              <a:t>*Закону о заштити животне средине </a:t>
            </a:r>
          </a:p>
          <a:p>
            <a:pPr marL="400050" lvl="1" indent="0">
              <a:buNone/>
            </a:pPr>
            <a:r>
              <a:rPr lang="sr-Cyrl-RS" sz="1800" dirty="0" smtClean="0"/>
              <a:t>*Закону о управљању отпадом</a:t>
            </a:r>
          </a:p>
          <a:p>
            <a:pPr marL="400050" lvl="1" indent="0">
              <a:buNone/>
            </a:pPr>
            <a:r>
              <a:rPr lang="sr-Cyrl-RS" sz="1800" dirty="0" smtClean="0"/>
              <a:t>*Закону о транспорту опасне робе</a:t>
            </a:r>
          </a:p>
          <a:p>
            <a:pPr marL="400050" lvl="1" indent="0">
              <a:buNone/>
            </a:pPr>
            <a:r>
              <a:rPr lang="sr-Cyrl-RS" sz="1800" dirty="0" smtClean="0"/>
              <a:t>*Правилнику о начину складиштења, паковања и обележавања опасног отпада</a:t>
            </a:r>
          </a:p>
          <a:p>
            <a:pPr marL="400050" lvl="1" indent="0">
              <a:buNone/>
            </a:pPr>
            <a:r>
              <a:rPr lang="sr-Cyrl-RS" sz="1800" dirty="0" smtClean="0"/>
              <a:t>*Правилнику о категоријама, испитивању и класификацији отпада```````````````</a:t>
            </a:r>
          </a:p>
          <a:p>
            <a:pPr marL="400050" lvl="1" indent="0" algn="just">
              <a:buNone/>
            </a:pPr>
            <a:r>
              <a:rPr lang="sr-Cyrl-RS" sz="1800" dirty="0" smtClean="0"/>
              <a:t>У примени су и бројни други правилници који регулишу поступање са разним врстама отпада (фармацеутски, хемијски, технолошки, био отпад и др.).</a:t>
            </a:r>
          </a:p>
          <a:p>
            <a:pPr marL="400050" lvl="1" indent="0" algn="just">
              <a:buNone/>
            </a:pPr>
            <a:r>
              <a:rPr lang="sr-Cyrl-RS" sz="1800" dirty="0" smtClean="0"/>
              <a:t>Битно је напоменути да Закон о принудном поравнању, стечају и ликвидацији, Закон о стечајном поступку и Закон о стечају не садрже ни једну одредбу која регулише поступање са опасним отпадом, а наведени прописи који регулишу ову област не прописују никакве изузетке нити другачију регулативу у колико су у питању фирме у стечајном поступку.</a:t>
            </a:r>
          </a:p>
          <a:p>
            <a:pPr marL="400050" lvl="1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 advTm="296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7150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ДЕФИНИЦИЈА ОПАСНОГ ОТПАДА</a:t>
            </a:r>
          </a:p>
          <a:p>
            <a:pPr algn="just"/>
            <a:r>
              <a:rPr lang="sr-Cyrl-RS" sz="2000" dirty="0" smtClean="0"/>
              <a:t>У члану 7. Закона о управљању отпадом наведене су врсте отпада и то (комунални отпад, комерцијални отпад и индустријски отпад с тим што исти у зависности од опасних карактеристика које утичу на здравље људи и животну средину може бити инертни, неопасан и опасан.</a:t>
            </a:r>
          </a:p>
          <a:p>
            <a:pPr algn="just"/>
            <a:r>
              <a:rPr lang="sr-Cyrl-RS" sz="2000" dirty="0" smtClean="0"/>
              <a:t>Према Закону о заштити животне средине (значење израза чл. 3. став 1. тачка 20, 21 и 22. отпад јесте свака материја или предмет дефинисан законом којим се уређује упрвљање оптадом, опасне материје јесу хемикалије и друге материја које имају штетне и опасне карактеристике, док опасна супстанца јесте супстанца дефинисана прописом Европске уније којим се уређује контрола опасности од великог удеса који укључује опасне супстанце.</a:t>
            </a:r>
            <a:endParaRPr lang="sr-Cyrl-RS" sz="2000" dirty="0"/>
          </a:p>
          <a:p>
            <a:pPr algn="just"/>
            <a:r>
              <a:rPr lang="sr-Cyrl-RS" sz="2000" dirty="0" smtClean="0"/>
              <a:t>Опасан отпад је отпад који по свом пореклу, саставу или концентрацији опасних материја може проузроковати опасност по животну средину и здравље људи</a:t>
            </a:r>
            <a:r>
              <a:rPr lang="sr-Cyrl-RS" sz="2000" dirty="0"/>
              <a:t> </a:t>
            </a:r>
            <a:r>
              <a:rPr lang="sr-Cyrl-RS" sz="2000" dirty="0" smtClean="0"/>
              <a:t>и има једну од опасних карактеристика утврђених посебним прописима који га чине опасним, укључујући и амбалажу у коју је опасан отпад био и јесте упакован.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54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1564" y="1066800"/>
            <a:ext cx="8382000" cy="54864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КАКО СЕ УПРАВЉА ОПАСНИМ ОТПАДОМ</a:t>
            </a:r>
          </a:p>
          <a:p>
            <a:r>
              <a:rPr lang="sr-Cyrl-RS" sz="1800" dirty="0" smtClean="0"/>
              <a:t>Управљање је сложен и детаљно Законом дефинисан посупак којим се бави надлежно Министарство за заштиту животне средине.</a:t>
            </a:r>
            <a:endParaRPr lang="sr-Cyrl-RS" dirty="0" smtClean="0"/>
          </a:p>
          <a:p>
            <a:pPr algn="just"/>
            <a:r>
              <a:rPr lang="sr-Cyrl-RS" sz="1800" dirty="0" smtClean="0"/>
              <a:t>На начин како би се обезбедио најмањи ризик по угрожавање живота и здравља људи и животне средине.</a:t>
            </a:r>
          </a:p>
          <a:p>
            <a:pPr algn="just"/>
            <a:r>
              <a:rPr lang="sr-Cyrl-RS" sz="1800" dirty="0" smtClean="0"/>
              <a:t>Опасни отпад може изазвати: загађење ваздуха, воде и земљишта, створити опасност од експлозија и пожара, а има и негативан утицај на природна добра посебних вредности, чиме се негативно утиче на живот и здравље људи.</a:t>
            </a:r>
          </a:p>
          <a:p>
            <a:pPr algn="just"/>
            <a:r>
              <a:rPr lang="sr-Cyrl-RS" sz="1800" dirty="0" smtClean="0"/>
              <a:t>Лица овлашћења за сакупљање односно транспорт отпада исти сакупљају од произвођача или власника и транспортрују га до постројења за управљање отпадом, односно до центра за сакупљање и складиштење.</a:t>
            </a:r>
          </a:p>
          <a:p>
            <a:pPr algn="just"/>
            <a:r>
              <a:rPr lang="sr-Cyrl-RS" sz="1800" dirty="0" smtClean="0"/>
              <a:t>Сакупљање опасног отпада врши овлашћени оператер који има дозволу за сакупљање опасног отпада издату од надлежног органа.</a:t>
            </a:r>
          </a:p>
          <a:p>
            <a:pPr algn="just"/>
            <a:r>
              <a:rPr lang="sr-Cyrl-RS" sz="1800" dirty="0" smtClean="0"/>
              <a:t>Транспорт опасног отпада подразумева превоз ван постројења (утовар и истовар отпада) и може се вршити само посебно опремљеним возилима  која поседују сертификате и којима управљају возачи са сертификатом о стручној оспособљености за транспрот опасног терета.</a:t>
            </a:r>
          </a:p>
          <a:p>
            <a:pPr marL="0" indent="0" algn="just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844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ОПАСАН ОТПАД КОД СТЕЧАЈНОГ ДУЖНИКА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z="2400" dirty="0" smtClean="0"/>
              <a:t>Како утиче на ток стечајног поступка:</a:t>
            </a:r>
          </a:p>
          <a:p>
            <a:pPr marL="0" indent="0">
              <a:buNone/>
            </a:pPr>
            <a:endParaRPr lang="sr-Cyrl-RS" sz="2400" dirty="0" smtClean="0"/>
          </a:p>
          <a:p>
            <a:pPr marL="0" indent="0">
              <a:buNone/>
            </a:pPr>
            <a:r>
              <a:rPr lang="sr-Cyrl-RS" sz="1800" dirty="0" smtClean="0"/>
              <a:t>* У почетној фази стечаја до уновчења имовине и</a:t>
            </a:r>
          </a:p>
          <a:p>
            <a:pPr marL="0" indent="0">
              <a:buNone/>
            </a:pPr>
            <a:r>
              <a:rPr lang="sr-Cyrl-RS" sz="1800" dirty="0" smtClean="0"/>
              <a:t>* У поступку уновчења имовине и фази закључења поступка стечаја.</a:t>
            </a:r>
          </a:p>
          <a:p>
            <a:pPr marL="0" indent="0">
              <a:buNone/>
            </a:pPr>
            <a:endParaRPr lang="sr-Cyrl-RS" sz="1800" dirty="0" smtClean="0"/>
          </a:p>
          <a:p>
            <a:pPr marL="0" indent="0" algn="just">
              <a:buNone/>
            </a:pPr>
            <a:r>
              <a:rPr lang="sr-Cyrl-RS" sz="1800" dirty="0" smtClean="0"/>
              <a:t>У овом делу битно је поменути, а што је од пресудног утицаја на ток стечајног поступка и једно од начела Закона о управљању отпадом садржано у чл. 6. став 1. тачка 5 и у чл. 27. став 1. истог Закона, а то је начело </a:t>
            </a:r>
            <a:r>
              <a:rPr lang="sr-Cyrl-RS" sz="1800" b="1" dirty="0" smtClean="0"/>
              <a:t>загађивач плаћа </a:t>
            </a:r>
            <a:r>
              <a:rPr lang="sr-Cyrl-RS" sz="1800" dirty="0" smtClean="0"/>
              <a:t>тј. да загађивач мора да сноси пуне трошкове својих активности, тј. власник или други држалац отпада одоговоран је за све трошкове управљања отпадом.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43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800" dirty="0" smtClean="0"/>
              <a:t>У почетној фази стечаја, сходно чл. 27. Закона о стечају, иако то није изричито наведено  стечајни управник је дужан да посебну пажњу посвети опасном отпаду у колико постоји и то: </a:t>
            </a:r>
          </a:p>
          <a:p>
            <a:pPr marL="0" indent="0" algn="just">
              <a:buNone/>
            </a:pPr>
            <a:endParaRPr lang="sr-Cyrl-RS" sz="1800" dirty="0" smtClean="0"/>
          </a:p>
          <a:p>
            <a:pPr algn="just">
              <a:buFontTx/>
              <a:buChar char="-"/>
            </a:pPr>
            <a:r>
              <a:rPr lang="sr-Cyrl-RS" sz="1800" dirty="0" smtClean="0"/>
              <a:t>да га евидентира – попише,</a:t>
            </a:r>
          </a:p>
          <a:p>
            <a:pPr algn="just">
              <a:buFontTx/>
              <a:buChar char="-"/>
            </a:pPr>
            <a:r>
              <a:rPr lang="sr-Cyrl-RS" sz="1800" dirty="0"/>
              <a:t>д</a:t>
            </a:r>
            <a:r>
              <a:rPr lang="sr-Cyrl-RS" sz="1800" dirty="0" smtClean="0"/>
              <a:t>а провери да ли је исти правилно категорисан, а ако није да крене у поступак категоризације истог, </a:t>
            </a:r>
          </a:p>
          <a:p>
            <a:pPr algn="just">
              <a:buFontTx/>
              <a:buChar char="-"/>
            </a:pPr>
            <a:r>
              <a:rPr lang="sr-Cyrl-RS" sz="1800" dirty="0"/>
              <a:t>д</a:t>
            </a:r>
            <a:r>
              <a:rPr lang="sr-Cyrl-RS" sz="1800" dirty="0" smtClean="0"/>
              <a:t>а обавести надлежно министарство о постојању отпада, његовој врсти и количини,</a:t>
            </a:r>
          </a:p>
          <a:p>
            <a:pPr algn="just">
              <a:buFontTx/>
              <a:buChar char="-"/>
            </a:pPr>
            <a:r>
              <a:rPr lang="sr-Cyrl-RS" sz="1800" dirty="0"/>
              <a:t>д</a:t>
            </a:r>
            <a:r>
              <a:rPr lang="sr-Cyrl-RS" sz="1800" dirty="0" smtClean="0"/>
              <a:t>а предузме адекаватне мере заштите тј. чувања и обезбеђења истог, (посебно поздана и проверена лица – радници који ће чувати отпад са потребним знањима и способностима, односно професионално обезбеђење,</a:t>
            </a:r>
          </a:p>
          <a:p>
            <a:pPr algn="just">
              <a:buFontTx/>
              <a:buChar char="-"/>
            </a:pPr>
            <a:r>
              <a:rPr lang="sr-Cyrl-RS" sz="1800" dirty="0"/>
              <a:t>д</a:t>
            </a:r>
            <a:r>
              <a:rPr lang="sr-Cyrl-RS" sz="1800" dirty="0" smtClean="0"/>
              <a:t>а настави или покрене процедуру уклањања отпада у складу са Законом,  Правилником, стратегијом управљања отпадом као и Националним планом управљања отпадом у оквиру кога постоје и регионални и локални планови управљања отпадом.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677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943600"/>
          </a:xfrm>
        </p:spPr>
        <p:txBody>
          <a:bodyPr/>
          <a:lstStyle/>
          <a:p>
            <a:pPr marL="0" indent="0">
              <a:buNone/>
            </a:pPr>
            <a:r>
              <a:rPr lang="sr-Cyrl-RS" sz="2400" dirty="0" smtClean="0"/>
              <a:t>У фази уновчења имовине и закључења стечаја </a:t>
            </a:r>
            <a:endParaRPr lang="sr-Cyrl-RS" sz="2400" dirty="0"/>
          </a:p>
          <a:p>
            <a:pPr marL="0" indent="0" algn="just">
              <a:buNone/>
            </a:pPr>
            <a:r>
              <a:rPr lang="sr-Cyrl-RS" sz="1800" dirty="0" smtClean="0"/>
              <a:t>	Уколико проблем уклањања отпада није решен до организовања продаје имовине или дела имовине стечајног дужника који поседује опасан отпад потребно је све детаље у вези истог евидентирати у продајној документацији, огласу о продаји и нацрту уговора о продаји, а ради упознавања потенцијалних купаца са постојањем опасног отпада.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Било да се ради о продаји појединачне имовине, имовинских целина или стечајног дужника као правног лица, ако се у склопу имовине налази неки опасни отпад његово уклањање и трошкови око третмана и уклањања не могу пасти на терет будућег купца јер се имовина на истог преноси без терета.</a:t>
            </a:r>
          </a:p>
          <a:p>
            <a:pPr marL="0" indent="0" algn="just">
              <a:buNone/>
            </a:pPr>
            <a:r>
              <a:rPr lang="sr-Cyrl-RS" sz="1800" dirty="0" smtClean="0"/>
              <a:t>	У овој фази поступка односно у току целог стечајног поступка,  нершено збрињавање опасног отпада може значајно да продужи трајање стечајног поступка.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Првенствено може да одврати купце од намераване куповине.	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Може негативно да утуче  и утиче на обим стечајне масе у сврху намирења стечајних поверилаца из разлога што трошак чувања, обезбеђења и збрињавања опасног отпада свакако пада на терет стечајног дужника и представља обавезу стечајне масе (чл. 104. Закона о стечају).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36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sz="2800" dirty="0" smtClean="0"/>
              <a:t>ПОСТУПАЊЕ СТЕЧАЈНОГ СУДИЈЕ</a:t>
            </a:r>
          </a:p>
          <a:p>
            <a:pPr marL="0" indent="0">
              <a:buNone/>
            </a:pPr>
            <a:endParaRPr lang="sr-Cyrl-RS" sz="2800" dirty="0" smtClean="0"/>
          </a:p>
          <a:p>
            <a:pPr marL="0" indent="0" algn="just">
              <a:buNone/>
            </a:pPr>
            <a:r>
              <a:rPr lang="sr-Cyrl-RS" sz="1800" dirty="0" smtClean="0"/>
              <a:t>*</a:t>
            </a:r>
            <a:r>
              <a:rPr lang="sr-Cyrl-RS" sz="2000" dirty="0" smtClean="0"/>
              <a:t>Појачан надзор над радом стечајног управника, (стално извештавање стечајног судије о стању опасног отпада и поступање око његовог адекватног збрињавања,</a:t>
            </a:r>
          </a:p>
          <a:p>
            <a:pPr marL="0" indent="0" algn="just">
              <a:buNone/>
            </a:pPr>
            <a:r>
              <a:rPr lang="sr-Cyrl-RS" sz="2000" dirty="0" smtClean="0"/>
              <a:t>*Давање сагласности на ангажовање лица за обезбеђење и чување отпада до његовог уклањања,</a:t>
            </a:r>
          </a:p>
          <a:p>
            <a:pPr marL="0" indent="0" algn="just">
              <a:buNone/>
            </a:pPr>
            <a:r>
              <a:rPr lang="sr-Cyrl-RS" sz="2000" dirty="0" smtClean="0"/>
              <a:t>*Давање сагласности на начин уклањања опасног отпада, избор оператера као и цену за његову услугу,</a:t>
            </a:r>
          </a:p>
          <a:p>
            <a:pPr marL="0" indent="0" algn="just">
              <a:buNone/>
            </a:pPr>
            <a:r>
              <a:rPr lang="sr-Cyrl-RS" sz="2000" dirty="0" smtClean="0"/>
              <a:t>* То су уобичајена решења стечајног судије којима се даје сагласност односно одобравају радње стечајног управника с тим што треба водити рачуна да се поступак спроведе рационално, брзо и са што мање трошкова</a:t>
            </a:r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228322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7696200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1700" dirty="0" smtClean="0"/>
              <a:t>ПРИМЕР ИЗ ПРАКСЕ ПРИВРЕДНОГ СУДА ЧАЧАК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1700" dirty="0" smtClean="0"/>
              <a:t>У стечајном поступку који је у току у Привредном суду у Чачку (сада је пред закључењем), а ради се о стечајном дужнику  који је по делатности хемијска индустрија, стечајни управник и други органи стечајног поступка су се на самом почетку сусрели са проблемом постојања опасног отпада код стечајног дужника. Поступак се води по Закону о стечајном поступку и траје више од 10 година, а активности око законитог третмана и збрињавања отпада су биле континуиране тако што је стечајни управник одмах на почетку ангажовао одговарајућу чуварску службу. Ради се о историјском отпаду који је заостао из процеса производње, течна материја у количини од око 61 м3 по класификацији опасан због своје генеричке форме и порекла. Због наведеног опасног отпада више заказаних продаја имовине стечајног дужника и стечајног дужника као правног лица је било безуспешно јер у стечајној маси није било средстава за трошкове адеквантог збрињавања отпада. Када се појавио заинтересовани купац исти је имао све информације и спецификацију опасног отпада у оквиру продајне документације, а након уплате купопродајне цене уз сагласност стечајног судије ангажован је овлашћени Институт за испитивање отпада и његово адекватно збрињавање. Цена је дефинисана по кгр. отпада и коначно мерење је рађено при преузимању самог отпада.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1700" dirty="0" smtClean="0"/>
              <a:t>Коначни трошкови по том основу износили су 15.070.540,80 динара.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700" dirty="0" smtClean="0"/>
              <a:t>У току поступка било је више поступака надзора – контрола инспекције Министарства за заштиту животне средине .......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700" dirty="0" smtClean="0"/>
              <a:t>Контактирано је Министарство за заштиту животне средине и од стране суда и од стране стечајног управника са молбом за помоћ око збрињавања опасног отпада и припадајућих трошкова........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700" dirty="0" smtClean="0"/>
              <a:t> Утисци стечајног управника о сарадњи са надлежним Министарством и решавању проблема на терену............</a:t>
            </a:r>
            <a:endParaRPr lang="sr-Cyrl-RS" sz="1700" dirty="0" smtClean="0"/>
          </a:p>
        </p:txBody>
      </p:sp>
    </p:spTree>
    <p:extLst>
      <p:ext uri="{BB962C8B-B14F-4D97-AF65-F5344CB8AC3E}">
        <p14:creationId xmlns:p14="http://schemas.microsoft.com/office/powerpoint/2010/main" val="15188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3360</TotalTime>
  <Words>1142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Milosija Bošković</cp:lastModifiedBy>
  <cp:revision>153</cp:revision>
  <cp:lastPrinted>2023-03-24T12:57:51Z</cp:lastPrinted>
  <dcterms:created xsi:type="dcterms:W3CDTF">2015-09-21T07:03:01Z</dcterms:created>
  <dcterms:modified xsi:type="dcterms:W3CDTF">2023-03-29T10:27:11Z</dcterms:modified>
</cp:coreProperties>
</file>