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54"/>
  </p:notesMasterIdLst>
  <p:sldIdLst>
    <p:sldId id="272"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69" d="100"/>
          <a:sy n="69" d="100"/>
        </p:scale>
        <p:origin x="1184" y="4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18/10/2023</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10/18/2023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10/18/2023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10/18/2023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18/10/2023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18/10/2023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18/10/2023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18/10/2023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18/10/2023</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18/10/2023</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18/10/2023</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18/10/2023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18/10/2023</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18/10/2023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18/10/2023</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10/18/2023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10/18/2023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10/18/2023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10/18/2023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10/18/2023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10/18/2023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10/18/2023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10/18/2023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10/18/2023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10/18/2023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10/18/2023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10/18/2023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10/18/2023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10/18/2023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10/18/2023</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10/18/2023</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10/18/2023</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10/18/2023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10/18/2023</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18/10/2023</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10/18/2023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10/18/2023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2276872"/>
            <a:ext cx="7772400" cy="2376264"/>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sr-Cyrl-RS" sz="4700" dirty="0" smtClean="0"/>
              <a:t>ПРОДАЈА У СТЕЧАЈУ</a:t>
            </a:r>
            <a:endParaRPr lang="sr-Latn-RS" sz="4700" dirty="0" smtClean="0"/>
          </a:p>
          <a:p>
            <a:pPr marL="0" indent="0">
              <a:buNone/>
            </a:pPr>
            <a:endParaRPr lang="sr-Cyrl-RS" dirty="0" smtClean="0"/>
          </a:p>
          <a:p>
            <a:pPr marL="0" indent="0">
              <a:buNone/>
            </a:pPr>
            <a:endParaRPr lang="sr-Cyrl-RS" dirty="0"/>
          </a:p>
          <a:p>
            <a:pPr marL="0" indent="0" algn="r">
              <a:buNone/>
            </a:pPr>
            <a:r>
              <a:rPr lang="sr-Cyrl-RS" dirty="0" smtClean="0"/>
              <a:t>Јасминка </a:t>
            </a:r>
            <a:r>
              <a:rPr lang="sr-Cyrl-RS" dirty="0"/>
              <a:t>Обућина</a:t>
            </a:r>
          </a:p>
          <a:p>
            <a:pPr marL="0" indent="0" algn="r">
              <a:buNone/>
            </a:pPr>
            <a:r>
              <a:rPr lang="sr-Cyrl-RS" dirty="0" smtClean="0"/>
              <a:t>председник </a:t>
            </a:r>
            <a:r>
              <a:rPr lang="sr-Cyrl-RS" dirty="0"/>
              <a:t>Привредног апелационог суда</a:t>
            </a: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a:t>Права Р/З </a:t>
            </a:r>
            <a:r>
              <a:rPr lang="sr-Cyrl-RS" sz="2000" b="1" dirty="0" smtClean="0"/>
              <a:t>поверилаца</a:t>
            </a:r>
          </a:p>
          <a:p>
            <a:pPr algn="ctr"/>
            <a:endParaRPr lang="sr-Cyrl-RS" sz="2000" b="1" dirty="0" smtClean="0"/>
          </a:p>
          <a:p>
            <a:pPr marL="0" indent="0">
              <a:buNone/>
            </a:pPr>
            <a:r>
              <a:rPr lang="sr-Cyrl-RS" sz="2000" dirty="0"/>
              <a:t>- Право приоритета (чл. 136 а))</a:t>
            </a:r>
          </a:p>
          <a:p>
            <a:pPr marL="0" indent="0" algn="just">
              <a:buNone/>
            </a:pPr>
            <a:r>
              <a:rPr lang="sr-Cyrl-RS" sz="2000" dirty="0"/>
              <a:t>- Право пребијања потраживања са купопродајном ценом (чл. 136 б))</a:t>
            </a:r>
          </a:p>
          <a:p>
            <a:pPr marL="0" indent="0" algn="just">
              <a:buNone/>
            </a:pPr>
            <a:r>
              <a:rPr lang="sr-Cyrl-RS" sz="2000" dirty="0"/>
              <a:t>- Трошкови:</a:t>
            </a:r>
          </a:p>
          <a:p>
            <a:pPr marL="0" indent="0" algn="just">
              <a:buNone/>
            </a:pPr>
            <a:r>
              <a:rPr lang="sr-Cyrl-RS" sz="2000" dirty="0"/>
              <a:t>1. када је потраживање Р/З поверилаца веће од купопродајне цене</a:t>
            </a:r>
          </a:p>
          <a:p>
            <a:pPr marL="0" indent="0" algn="just">
              <a:buNone/>
            </a:pPr>
            <a:r>
              <a:rPr lang="sr-Cyrl-RS" sz="2000" dirty="0"/>
              <a:t>2. када је </a:t>
            </a:r>
            <a:r>
              <a:rPr lang="sr-Cyrl-RS" sz="2000" dirty="0" err="1"/>
              <a:t>потраживањ</a:t>
            </a:r>
            <a:r>
              <a:rPr lang="sr-Cyrl-RS" sz="2000" dirty="0"/>
              <a:t> Р/З поверилаца мање од купопродајне цене</a:t>
            </a:r>
          </a:p>
          <a:p>
            <a:pPr marL="0" indent="0" algn="just">
              <a:buNone/>
            </a:pPr>
            <a:r>
              <a:rPr lang="sr-Cyrl-RS" sz="2000" dirty="0"/>
              <a:t>3. право прече куповине у случају непосредне погодбе (чл. 136 г))</a:t>
            </a:r>
            <a:endParaRPr lang="en-GB" sz="2000" dirty="0"/>
          </a:p>
          <a:p>
            <a:endParaRPr lang="en-GB" sz="2000" dirty="0"/>
          </a:p>
        </p:txBody>
      </p:sp>
    </p:spTree>
    <p:extLst>
      <p:ext uri="{BB962C8B-B14F-4D97-AF65-F5344CB8AC3E}">
        <p14:creationId xmlns:p14="http://schemas.microsoft.com/office/powerpoint/2010/main" val="2559160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09120"/>
          </a:xfrm>
        </p:spPr>
        <p:txBody>
          <a:bodyPr/>
          <a:lstStyle/>
          <a:p>
            <a:pPr marL="0" indent="0" algn="ctr">
              <a:buNone/>
            </a:pPr>
            <a:r>
              <a:rPr lang="sr-Cyrl-RS" sz="2000" b="1" dirty="0" smtClean="0"/>
              <a:t>Члан 136. в)</a:t>
            </a:r>
          </a:p>
          <a:p>
            <a:pPr marL="0" indent="0" algn="ctr">
              <a:buNone/>
            </a:pPr>
            <a:endParaRPr lang="sr-Cyrl-RS" sz="2000" b="1" dirty="0" smtClean="0"/>
          </a:p>
          <a:p>
            <a:pPr marL="0" indent="0">
              <a:buNone/>
            </a:pPr>
            <a:r>
              <a:rPr lang="sr-Cyrl-RS" sz="2000" dirty="0" smtClean="0"/>
              <a:t>1</a:t>
            </a:r>
            <a:r>
              <a:rPr lang="sr-Cyrl-RS" sz="2000" dirty="0"/>
              <a:t>. Односи се само на продају:</a:t>
            </a:r>
          </a:p>
          <a:p>
            <a:pPr marL="0" indent="0">
              <a:buNone/>
            </a:pPr>
            <a:r>
              <a:rPr lang="sr-Cyrl-RS" sz="2000" dirty="0"/>
              <a:t>- целокупне имовине</a:t>
            </a:r>
          </a:p>
          <a:p>
            <a:pPr marL="0" indent="0">
              <a:buNone/>
            </a:pPr>
            <a:r>
              <a:rPr lang="sr-Cyrl-RS" sz="2000" dirty="0"/>
              <a:t>- имовинске целине</a:t>
            </a:r>
          </a:p>
          <a:p>
            <a:pPr marL="0" indent="0">
              <a:buNone/>
            </a:pPr>
            <a:r>
              <a:rPr lang="sr-Cyrl-RS" sz="2000" dirty="0"/>
              <a:t>- продају правног лица,</a:t>
            </a:r>
          </a:p>
          <a:p>
            <a:pPr marL="0" indent="0">
              <a:buNone/>
            </a:pPr>
            <a:r>
              <a:rPr lang="sr-Cyrl-RS" sz="2000" dirty="0"/>
              <a:t>уколико је понуђена цена мања од 50% процењене.</a:t>
            </a:r>
          </a:p>
          <a:p>
            <a:pPr marL="0" indent="0">
              <a:buNone/>
            </a:pPr>
            <a:r>
              <a:rPr lang="sr-Cyrl-RS" sz="2000" dirty="0"/>
              <a:t>2. Не односи се на продају појединачних ствари.</a:t>
            </a:r>
          </a:p>
          <a:p>
            <a:pPr marL="0" indent="0">
              <a:buNone/>
            </a:pPr>
            <a:r>
              <a:rPr lang="sr-Cyrl-RS" sz="2000" dirty="0"/>
              <a:t>3. Реализује се само уз сагласност одбора поверилаца.</a:t>
            </a:r>
          </a:p>
          <a:p>
            <a:pPr marL="0" indent="0" algn="just">
              <a:buNone/>
            </a:pPr>
            <a:r>
              <a:rPr lang="sr-Cyrl-RS" sz="2000" dirty="0"/>
              <a:t>4. Ако има разлучних/заложних поверилаца потребна је сагласност под условима предвиђеним </a:t>
            </a:r>
            <a:r>
              <a:rPr lang="sr-Cyrl-RS" sz="2000" dirty="0" err="1"/>
              <a:t>тач</a:t>
            </a:r>
            <a:r>
              <a:rPr lang="sr-Cyrl-RS" sz="2000" dirty="0"/>
              <a:t>. 2) ст. 1 овог члана.</a:t>
            </a:r>
          </a:p>
          <a:p>
            <a:pPr marL="0" indent="0" algn="just">
              <a:buNone/>
            </a:pPr>
            <a:r>
              <a:rPr lang="sr-Cyrl-RS" sz="2000" dirty="0"/>
              <a:t>5. Ако је Р/З поверилаца намирени у целости не примењује се ст. 1 </a:t>
            </a:r>
            <a:r>
              <a:rPr lang="sr-Cyrl-RS" sz="2000" dirty="0" err="1"/>
              <a:t>тач</a:t>
            </a:r>
            <a:r>
              <a:rPr lang="sr-Cyrl-RS" sz="2000" dirty="0"/>
              <a:t>. 2).</a:t>
            </a:r>
            <a:endParaRPr lang="en-GB" sz="2000" dirty="0"/>
          </a:p>
          <a:p>
            <a:endParaRPr lang="en-GB" sz="2000" dirty="0"/>
          </a:p>
        </p:txBody>
      </p:sp>
    </p:spTree>
    <p:extLst>
      <p:ext uri="{BB962C8B-B14F-4D97-AF65-F5344CB8AC3E}">
        <p14:creationId xmlns:p14="http://schemas.microsoft.com/office/powerpoint/2010/main" val="1542937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Продаја</a:t>
            </a:r>
          </a:p>
          <a:p>
            <a:pPr algn="ctr"/>
            <a:endParaRPr lang="sr-Cyrl-RS" sz="2000" dirty="0"/>
          </a:p>
          <a:p>
            <a:pPr marL="0" indent="0">
              <a:buNone/>
            </a:pPr>
            <a:r>
              <a:rPr lang="sr-Cyrl-RS" sz="2000" dirty="0"/>
              <a:t>- Јавно надметање</a:t>
            </a:r>
          </a:p>
          <a:p>
            <a:pPr marL="0" indent="0">
              <a:buNone/>
            </a:pPr>
            <a:endParaRPr lang="sr-Cyrl-RS" sz="2000" dirty="0"/>
          </a:p>
          <a:p>
            <a:pPr marL="0" indent="0">
              <a:buNone/>
            </a:pPr>
            <a:r>
              <a:rPr lang="sr-Cyrl-RS" sz="2000" dirty="0"/>
              <a:t>- Прикупљања писаних понуда </a:t>
            </a:r>
          </a:p>
          <a:p>
            <a:pPr marL="0" indent="0">
              <a:buNone/>
            </a:pPr>
            <a:endParaRPr lang="sr-Cyrl-RS" sz="2000" dirty="0"/>
          </a:p>
          <a:p>
            <a:pPr marL="0" indent="0">
              <a:buNone/>
            </a:pPr>
            <a:r>
              <a:rPr lang="sr-Cyrl-RS" sz="2000" dirty="0"/>
              <a:t>- Непосредна погодба</a:t>
            </a:r>
            <a:endParaRPr lang="en-GB" sz="2000" dirty="0"/>
          </a:p>
          <a:p>
            <a:pPr algn="ctr"/>
            <a:endParaRPr lang="en-GB" sz="2000" dirty="0"/>
          </a:p>
        </p:txBody>
      </p:sp>
    </p:spTree>
    <p:extLst>
      <p:ext uri="{BB962C8B-B14F-4D97-AF65-F5344CB8AC3E}">
        <p14:creationId xmlns:p14="http://schemas.microsoft.com/office/powerpoint/2010/main" val="3393927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Стечајни управник спроводи продају</a:t>
            </a:r>
          </a:p>
          <a:p>
            <a:pPr marL="0" indent="0">
              <a:buNone/>
            </a:pPr>
            <a:endParaRPr lang="sr-Cyrl-RS" sz="2000" dirty="0" smtClean="0"/>
          </a:p>
          <a:p>
            <a:pPr marL="0" indent="0">
              <a:buNone/>
            </a:pPr>
            <a:r>
              <a:rPr lang="sr-Cyrl-RS" sz="2000" dirty="0" smtClean="0"/>
              <a:t>- </a:t>
            </a:r>
            <a:r>
              <a:rPr lang="sr-Cyrl-RS" sz="2000" dirty="0"/>
              <a:t>Процена имовине</a:t>
            </a:r>
          </a:p>
          <a:p>
            <a:pPr marL="0" indent="0" algn="just">
              <a:buNone/>
            </a:pPr>
            <a:endParaRPr lang="sr-Cyrl-RS" sz="2000" dirty="0"/>
          </a:p>
          <a:p>
            <a:pPr marL="0" indent="0" algn="just">
              <a:buNone/>
            </a:pPr>
            <a:r>
              <a:rPr lang="sr-Cyrl-RS" sz="2000" dirty="0" smtClean="0"/>
              <a:t>- Избор </a:t>
            </a:r>
            <a:r>
              <a:rPr lang="sr-Cyrl-RS" sz="2000" dirty="0"/>
              <a:t>проценитеља (или одбор поверилаца </a:t>
            </a:r>
            <a:r>
              <a:rPr lang="sr-Cyrl-RS" sz="2000" dirty="0" smtClean="0"/>
              <a:t>или </a:t>
            </a:r>
            <a:r>
              <a:rPr lang="sr-Cyrl-RS" sz="2000" dirty="0"/>
              <a:t>стечајни управник)</a:t>
            </a:r>
          </a:p>
          <a:p>
            <a:pPr marL="0" indent="0" algn="just">
              <a:buNone/>
            </a:pPr>
            <a:endParaRPr lang="sr-Cyrl-RS" sz="2000" dirty="0"/>
          </a:p>
          <a:p>
            <a:pPr marL="0" indent="0" algn="just">
              <a:buNone/>
            </a:pPr>
            <a:r>
              <a:rPr lang="sr-Cyrl-RS" sz="2000" dirty="0"/>
              <a:t>- Продајна документација</a:t>
            </a:r>
          </a:p>
          <a:p>
            <a:pPr marL="0" indent="0" algn="just">
              <a:buNone/>
            </a:pPr>
            <a:endParaRPr lang="sr-Cyrl-RS" sz="2000" dirty="0"/>
          </a:p>
          <a:p>
            <a:pPr marL="0" indent="0" algn="just">
              <a:buNone/>
            </a:pPr>
            <a:r>
              <a:rPr lang="sr-Cyrl-RS" sz="2000" dirty="0"/>
              <a:t>- Оглашавање</a:t>
            </a:r>
            <a:endParaRPr lang="en-GB" sz="2000" dirty="0"/>
          </a:p>
          <a:p>
            <a:endParaRPr lang="en-GB" sz="2000" dirty="0"/>
          </a:p>
        </p:txBody>
      </p:sp>
    </p:spTree>
    <p:extLst>
      <p:ext uri="{BB962C8B-B14F-4D97-AF65-F5344CB8AC3E}">
        <p14:creationId xmlns:p14="http://schemas.microsoft.com/office/powerpoint/2010/main" val="630334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Примена члана 136. в)</a:t>
            </a:r>
          </a:p>
          <a:p>
            <a:pPr marL="0" indent="0" algn="ctr">
              <a:buNone/>
            </a:pPr>
            <a:endParaRPr lang="sr-Cyrl-RS" sz="2000" b="1" dirty="0"/>
          </a:p>
          <a:p>
            <a:pPr marL="0" indent="0" algn="just">
              <a:buNone/>
            </a:pPr>
            <a:r>
              <a:rPr lang="sr-Cyrl-RS" sz="2000" dirty="0" smtClean="0"/>
              <a:t>- </a:t>
            </a:r>
            <a:r>
              <a:rPr lang="sr-Cyrl-RS" sz="2000" dirty="0"/>
              <a:t>Само у случају продаје стечајног дужника као правног лица, целокупне имовине или имовинске целине.</a:t>
            </a:r>
          </a:p>
          <a:p>
            <a:pPr marL="0" indent="0" algn="just">
              <a:buNone/>
            </a:pPr>
            <a:endParaRPr lang="sr-Cyrl-RS" sz="2000" dirty="0"/>
          </a:p>
          <a:p>
            <a:pPr marL="0" indent="0" algn="just">
              <a:buNone/>
            </a:pPr>
            <a:r>
              <a:rPr lang="sr-Cyrl-RS" sz="2000" dirty="0"/>
              <a:t>- Не примењује се у случају продаје ствари појединачно.</a:t>
            </a:r>
          </a:p>
          <a:p>
            <a:pPr marL="0" indent="0" algn="just">
              <a:buNone/>
            </a:pPr>
            <a:endParaRPr lang="sr-Cyrl-RS" sz="2000" dirty="0"/>
          </a:p>
          <a:p>
            <a:pPr marL="0" indent="0" algn="just">
              <a:buNone/>
            </a:pPr>
            <a:r>
              <a:rPr lang="sr-Cyrl-RS" sz="2000" dirty="0"/>
              <a:t>- Не примењује се ако се Р/З повериоци намирују у целости.</a:t>
            </a:r>
            <a:endParaRPr lang="en-GB" sz="2000" dirty="0"/>
          </a:p>
          <a:p>
            <a:endParaRPr lang="en-GB" sz="2000" dirty="0"/>
          </a:p>
        </p:txBody>
      </p:sp>
    </p:spTree>
    <p:extLst>
      <p:ext uri="{BB962C8B-B14F-4D97-AF65-F5344CB8AC3E}">
        <p14:creationId xmlns:p14="http://schemas.microsoft.com/office/powerpoint/2010/main" val="3696145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Јавно надметање</a:t>
            </a:r>
          </a:p>
          <a:p>
            <a:pPr marL="0" indent="0" algn="ctr">
              <a:buNone/>
            </a:pPr>
            <a:endParaRPr lang="sr-Cyrl-RS" sz="2000" b="1" dirty="0"/>
          </a:p>
          <a:p>
            <a:r>
              <a:rPr lang="sr-Cyrl-RS" sz="2000" dirty="0"/>
              <a:t>Три јавна надметања</a:t>
            </a:r>
          </a:p>
          <a:p>
            <a:r>
              <a:rPr lang="sr-Cyrl-RS" sz="2000" dirty="0"/>
              <a:t>Снижење цене (50%, 20%, 5%)</a:t>
            </a:r>
          </a:p>
          <a:p>
            <a:endParaRPr lang="sr-Cyrl-RS" sz="2000" dirty="0"/>
          </a:p>
          <a:p>
            <a:pPr marL="0" indent="0">
              <a:buNone/>
            </a:pPr>
            <a:r>
              <a:rPr lang="sr-Cyrl-RS" sz="2000" dirty="0"/>
              <a:t>- Прелазак на прикупљање писаних понуда</a:t>
            </a:r>
          </a:p>
          <a:p>
            <a:pPr marL="0" indent="0">
              <a:buNone/>
            </a:pPr>
            <a:endParaRPr lang="en-GB" sz="2000" dirty="0"/>
          </a:p>
          <a:p>
            <a:pPr marL="0" indent="0" algn="ctr">
              <a:buNone/>
            </a:pPr>
            <a:endParaRPr lang="en-GB" sz="2000" b="1" dirty="0"/>
          </a:p>
        </p:txBody>
      </p:sp>
    </p:spTree>
    <p:extLst>
      <p:ext uri="{BB962C8B-B14F-4D97-AF65-F5344CB8AC3E}">
        <p14:creationId xmlns:p14="http://schemas.microsoft.com/office/powerpoint/2010/main" val="712162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Прикупљање понуда</a:t>
            </a:r>
          </a:p>
          <a:p>
            <a:pPr marL="0" indent="0" algn="ctr">
              <a:buNone/>
            </a:pPr>
            <a:endParaRPr lang="sr-Cyrl-RS" sz="2000" b="1" dirty="0" smtClean="0"/>
          </a:p>
          <a:p>
            <a:pPr marL="0" indent="0">
              <a:buNone/>
            </a:pPr>
            <a:r>
              <a:rPr lang="sr-Cyrl-RS" sz="2000" dirty="0" smtClean="0"/>
              <a:t>- </a:t>
            </a:r>
            <a:r>
              <a:rPr lang="sr-Cyrl-RS" sz="2000" dirty="0"/>
              <a:t>Три оглашавања прикупљањем понуда:</a:t>
            </a:r>
          </a:p>
          <a:p>
            <a:pPr marL="0" indent="0" algn="just">
              <a:buNone/>
            </a:pPr>
            <a:r>
              <a:rPr lang="sr-Cyrl-RS" sz="2000" dirty="0"/>
              <a:t>- 1. оглашавање – понуда се прихвата ако је једнака или је већа од 50% процењене цене,</a:t>
            </a:r>
          </a:p>
          <a:p>
            <a:pPr marL="0" indent="0" algn="just">
              <a:buNone/>
            </a:pPr>
            <a:r>
              <a:rPr lang="sr-Cyrl-RS" sz="2000" dirty="0"/>
              <a:t>- ако је понуда мања од 50% процењене цене прихвата се уз сагласност ОП</a:t>
            </a:r>
          </a:p>
          <a:p>
            <a:pPr marL="0" indent="0" algn="just">
              <a:buNone/>
            </a:pPr>
            <a:endParaRPr lang="sr-Cyrl-RS" sz="2000" dirty="0"/>
          </a:p>
          <a:p>
            <a:pPr marL="0" indent="0" algn="just">
              <a:buNone/>
            </a:pPr>
            <a:r>
              <a:rPr lang="sr-Cyrl-RS" sz="2000" dirty="0"/>
              <a:t>- 2. оглашавање – понуда се прихвата ако је понуђена цена једнака или већа од 20% процењене вредности</a:t>
            </a:r>
          </a:p>
          <a:p>
            <a:pPr marL="0" indent="0" algn="just">
              <a:buNone/>
            </a:pPr>
            <a:r>
              <a:rPr lang="sr-Cyrl-RS" sz="2000" dirty="0"/>
              <a:t>- ако је понуда мања од 20% процењене вредности прихвата се уз сагласност ОП</a:t>
            </a:r>
          </a:p>
          <a:p>
            <a:pPr algn="just"/>
            <a:endParaRPr lang="sr-Cyrl-RS" sz="2000" dirty="0"/>
          </a:p>
          <a:p>
            <a:pPr marL="0" indent="0" algn="just">
              <a:buNone/>
            </a:pPr>
            <a:endParaRPr lang="sr-Cyrl-RS" sz="2000" b="1" dirty="0"/>
          </a:p>
          <a:p>
            <a:pPr algn="just"/>
            <a:endParaRPr lang="sr-Cyrl-RS" sz="2000" dirty="0"/>
          </a:p>
          <a:p>
            <a:endParaRPr lang="en-GB" sz="2000" dirty="0"/>
          </a:p>
        </p:txBody>
      </p:sp>
    </p:spTree>
    <p:extLst>
      <p:ext uri="{BB962C8B-B14F-4D97-AF65-F5344CB8AC3E}">
        <p14:creationId xmlns:p14="http://schemas.microsoft.com/office/powerpoint/2010/main" val="2476356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lstStyle/>
          <a:p>
            <a:pPr marL="0" indent="0" algn="just">
              <a:buNone/>
            </a:pPr>
            <a:r>
              <a:rPr lang="sr-Cyrl-RS" sz="2000" dirty="0"/>
              <a:t>3. оглашавање – понуда се прихвата ако је понуђена цена једнака или већа од 5% процењене вредности</a:t>
            </a:r>
          </a:p>
          <a:p>
            <a:pPr marL="0" indent="0" algn="just">
              <a:buNone/>
            </a:pPr>
            <a:r>
              <a:rPr lang="sr-Cyrl-RS" sz="2000" dirty="0"/>
              <a:t>- ако је понуда мања од 5% процењене вредности прихвата се уз сагласност ОП</a:t>
            </a:r>
          </a:p>
          <a:p>
            <a:pPr marL="0" indent="0" algn="just">
              <a:buNone/>
            </a:pPr>
            <a:r>
              <a:rPr lang="sr-Cyrl-RS" sz="2000" dirty="0" smtClean="0"/>
              <a:t>4</a:t>
            </a:r>
            <a:r>
              <a:rPr lang="sr-Cyrl-RS" sz="2000" dirty="0"/>
              <a:t>. оглашавање – прихвата се најповољнија понуда без обзира на процењену вредност само ако је оглашавана продаја појединачних ствари.</a:t>
            </a:r>
          </a:p>
          <a:p>
            <a:pPr marL="0" indent="0" algn="just">
              <a:buNone/>
            </a:pPr>
            <a:endParaRPr lang="sr-Cyrl-RS" sz="2000" dirty="0"/>
          </a:p>
          <a:p>
            <a:pPr marL="0" indent="0" algn="just">
              <a:buNone/>
            </a:pPr>
            <a:r>
              <a:rPr lang="sr-Cyrl-RS" sz="2000" dirty="0"/>
              <a:t>Продаја стечајног дужника као правног лица целокупне имовине или имовинске целине се прихвата (ако је понуђена цена мања од 50%) уз сагласност одбора поверилаца и Р/З поверилаца применом чл. 136. в) ст. 1 </a:t>
            </a:r>
            <a:r>
              <a:rPr lang="sr-Cyrl-RS" sz="2000" dirty="0" err="1"/>
              <a:t>тач</a:t>
            </a:r>
            <a:r>
              <a:rPr lang="sr-Cyrl-RS" sz="2000" dirty="0"/>
              <a:t>. 2)</a:t>
            </a:r>
          </a:p>
          <a:p>
            <a:pPr algn="just"/>
            <a:r>
              <a:rPr lang="sr-Cyrl-RS" sz="2000" b="1" dirty="0"/>
              <a:t>НАПОМЕНА: Ћутање ОП и Р/З поверилаца се тумачи као одбијање давања сагласности.</a:t>
            </a:r>
            <a:endParaRPr lang="en-GB" sz="2000" dirty="0"/>
          </a:p>
        </p:txBody>
      </p:sp>
    </p:spTree>
    <p:extLst>
      <p:ext uri="{BB962C8B-B14F-4D97-AF65-F5344CB8AC3E}">
        <p14:creationId xmlns:p14="http://schemas.microsoft.com/office/powerpoint/2010/main" val="3038099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Неуспела продаја</a:t>
            </a:r>
          </a:p>
          <a:p>
            <a:pPr marL="0" indent="0">
              <a:buNone/>
            </a:pPr>
            <a:endParaRPr lang="sr-Cyrl-RS" sz="2000" dirty="0" smtClean="0"/>
          </a:p>
          <a:p>
            <a:pPr marL="0" indent="0">
              <a:buNone/>
            </a:pPr>
            <a:endParaRPr lang="sr-Cyrl-RS" sz="2000" dirty="0"/>
          </a:p>
          <a:p>
            <a:pPr marL="0" indent="0">
              <a:buNone/>
            </a:pPr>
            <a:r>
              <a:rPr lang="sr-Cyrl-RS" sz="2000" dirty="0" smtClean="0"/>
              <a:t>- </a:t>
            </a:r>
            <a:r>
              <a:rPr lang="sr-Cyrl-RS" sz="2000" dirty="0"/>
              <a:t>Ново обавештење о намери, плану продаје, начину уновчења, методу продаје и роковима продаје.</a:t>
            </a:r>
            <a:endParaRPr lang="en-GB" sz="2000" dirty="0"/>
          </a:p>
          <a:p>
            <a:endParaRPr lang="en-GB" sz="2000" dirty="0"/>
          </a:p>
        </p:txBody>
      </p:sp>
    </p:spTree>
    <p:extLst>
      <p:ext uri="{BB962C8B-B14F-4D97-AF65-F5344CB8AC3E}">
        <p14:creationId xmlns:p14="http://schemas.microsoft.com/office/powerpoint/2010/main" val="1068734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Услови новог оглашавања</a:t>
            </a:r>
          </a:p>
          <a:p>
            <a:pPr marL="0" indent="0" algn="just">
              <a:buNone/>
            </a:pPr>
            <a:endParaRPr lang="sr-Cyrl-RS" sz="2000" dirty="0" smtClean="0"/>
          </a:p>
          <a:p>
            <a:pPr marL="0" indent="0" algn="just">
              <a:buNone/>
            </a:pPr>
            <a:r>
              <a:rPr lang="sr-Cyrl-RS" sz="2000" dirty="0" smtClean="0"/>
              <a:t>Неуновчена </a:t>
            </a:r>
            <a:r>
              <a:rPr lang="sr-Cyrl-RS" sz="2000" dirty="0"/>
              <a:t>имовина која је као део имовинске целине или целокупне имовине била понуђена на продају методом јавног прикупљања понуда не може бити поново понуђена на продају као део друге имовинске целине истим методом продаје. Уколико је неуновчена имовина била понуђена на продају методом јавног прикупљања понуда као појединачна имовина, та имовина може бити поново понуђена на продају истим или другим методом продаје у оквиру имовинске целине правног лица или целокупне имовине. Имовина која је била продавана као појединачна имовина не може бити поново понуђена као појединачна имовина на продају методом јавног надметања или методом јавног прикупљања понуда.</a:t>
            </a:r>
            <a:endParaRPr lang="en-GB" sz="2000" dirty="0"/>
          </a:p>
          <a:p>
            <a:pPr algn="just"/>
            <a:endParaRPr lang="en-GB" sz="2000" dirty="0"/>
          </a:p>
        </p:txBody>
      </p:sp>
    </p:spTree>
    <p:extLst>
      <p:ext uri="{BB962C8B-B14F-4D97-AF65-F5344CB8AC3E}">
        <p14:creationId xmlns:p14="http://schemas.microsoft.com/office/powerpoint/2010/main" val="3875381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buNone/>
            </a:pPr>
            <a:r>
              <a:rPr lang="sr-Cyrl-RS" sz="2000" b="1" dirty="0" smtClean="0"/>
              <a:t>Основ</a:t>
            </a:r>
          </a:p>
          <a:p>
            <a:pPr marL="0" indent="0" algn="ctr">
              <a:buNone/>
            </a:pPr>
            <a:endParaRPr lang="sr-Cyrl-RS" sz="2000" b="1" dirty="0" smtClean="0"/>
          </a:p>
          <a:p>
            <a:pPr marL="0" indent="0">
              <a:buNone/>
            </a:pPr>
            <a:r>
              <a:rPr lang="sr-Cyrl-RS" sz="2000" dirty="0" smtClean="0"/>
              <a:t>- </a:t>
            </a:r>
            <a:r>
              <a:rPr lang="sr-Cyrl-RS" sz="2000" dirty="0"/>
              <a:t>Закон о стечају</a:t>
            </a:r>
          </a:p>
          <a:p>
            <a:pPr marL="0" indent="0">
              <a:buNone/>
            </a:pPr>
            <a:r>
              <a:rPr lang="sr-Cyrl-RS" sz="2000" dirty="0"/>
              <a:t>(„Сл. гласник РС“, бр. 104 од 16.12.2009, бр. 99 од 27.12.2011. – др. Закон, бр. 71 од 25.07.2012. – УС, бр. 83 од 05.08.2014, бр. 113 од 17.12.2017, бр. 44 од 08.06.2018. и бр. 95 од 08.12.2018. године)</a:t>
            </a:r>
          </a:p>
          <a:p>
            <a:pPr algn="just">
              <a:buFontTx/>
              <a:buChar char="-"/>
            </a:pPr>
            <a:r>
              <a:rPr lang="sr-Cyrl-RS" sz="2000" dirty="0"/>
              <a:t>Правилник о утврђивању националних стандарда за управљање стечајном масом („Сл. гласник РС“, бр. 62/2018)</a:t>
            </a:r>
          </a:p>
          <a:p>
            <a:pPr algn="just">
              <a:buFontTx/>
              <a:buChar char="-"/>
            </a:pPr>
            <a:r>
              <a:rPr lang="sr-Cyrl-RS" sz="2000" dirty="0"/>
              <a:t>Правилник о утврђивању  националних стандарда за управљање стечајном масом („Сл. гласник РС“, бр. 13/2010)</a:t>
            </a:r>
          </a:p>
          <a:p>
            <a:pPr algn="just">
              <a:buFontTx/>
              <a:buChar char="-"/>
            </a:pPr>
            <a:r>
              <a:rPr lang="sr-Cyrl-RS" sz="2000" dirty="0"/>
              <a:t>Закон о стечајном поступку („Сл. гласник РС“, бр. 84/2004)</a:t>
            </a:r>
          </a:p>
          <a:p>
            <a:pPr algn="just">
              <a:buFontTx/>
              <a:buChar char="-"/>
            </a:pPr>
            <a:r>
              <a:rPr lang="sr-Cyrl-RS" sz="2000" dirty="0"/>
              <a:t>Правилник о утврђивању националних стандарда за управљање стечајном масом („Сл. гласник РС“, бр. 43/2005)</a:t>
            </a:r>
            <a:endParaRPr lang="en-GB" sz="2000" dirty="0"/>
          </a:p>
          <a:p>
            <a:pPr marL="0" indent="0">
              <a:buNone/>
            </a:pPr>
            <a:endParaRPr lang="sr-Latn-RS" sz="2000" dirty="0"/>
          </a:p>
        </p:txBody>
      </p:sp>
    </p:spTree>
    <p:extLst>
      <p:ext uri="{BB962C8B-B14F-4D97-AF65-F5344CB8AC3E}">
        <p14:creationId xmlns:p14="http://schemas.microsoft.com/office/powerpoint/2010/main" val="650369894"/>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Непосредна погодба</a:t>
            </a:r>
          </a:p>
          <a:p>
            <a:pPr marL="0" indent="0">
              <a:buNone/>
            </a:pPr>
            <a:endParaRPr lang="sr-Cyrl-RS" sz="2000" dirty="0"/>
          </a:p>
          <a:p>
            <a:pPr marL="0" indent="0">
              <a:buNone/>
            </a:pPr>
            <a:r>
              <a:rPr lang="sr-Cyrl-RS" sz="2000" dirty="0" smtClean="0"/>
              <a:t>- </a:t>
            </a:r>
            <a:r>
              <a:rPr lang="sr-Cyrl-RS" sz="2000" dirty="0"/>
              <a:t>Познат купац и позната цена </a:t>
            </a:r>
          </a:p>
          <a:p>
            <a:pPr marL="0" indent="0">
              <a:buNone/>
            </a:pPr>
            <a:r>
              <a:rPr lang="sr-Cyrl-RS" sz="2000" dirty="0"/>
              <a:t>- Одобрење одбора поверилаца</a:t>
            </a:r>
          </a:p>
          <a:p>
            <a:pPr marL="0" indent="0" algn="just">
              <a:buNone/>
            </a:pPr>
            <a:r>
              <a:rPr lang="sr-Cyrl-RS" sz="2000" dirty="0"/>
              <a:t>- Сагласност Р/З поверилаца који не би били намирени је потребно ако претходно није била покушана продаја јавним надметањем или прикупљањем понуда.</a:t>
            </a:r>
          </a:p>
          <a:p>
            <a:pPr marL="0" indent="0" algn="just">
              <a:buNone/>
            </a:pPr>
            <a:r>
              <a:rPr lang="sr-Cyrl-RS" sz="2000" dirty="0"/>
              <a:t>- Ако је имовина била изложена продаји јавним надметањем и прикупљањем понуда, а након тога се изложи продаји непосредном погодбом није потребна наведена сагласност Р/З поверилаца.</a:t>
            </a:r>
            <a:endParaRPr lang="en-GB" sz="2000" dirty="0"/>
          </a:p>
          <a:p>
            <a:endParaRPr lang="en-GB" sz="2000" dirty="0"/>
          </a:p>
        </p:txBody>
      </p:sp>
    </p:spTree>
    <p:extLst>
      <p:ext uri="{BB962C8B-B14F-4D97-AF65-F5344CB8AC3E}">
        <p14:creationId xmlns:p14="http://schemas.microsoft.com/office/powerpoint/2010/main" val="1636190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Решење суда о продаји</a:t>
            </a:r>
          </a:p>
          <a:p>
            <a:pPr marL="0" indent="0">
              <a:buNone/>
            </a:pPr>
            <a:endParaRPr lang="sr-Cyrl-RS" sz="2000" dirty="0" smtClean="0"/>
          </a:p>
          <a:p>
            <a:pPr marL="0" indent="0">
              <a:buNone/>
            </a:pPr>
            <a:r>
              <a:rPr lang="sr-Cyrl-RS" sz="2000" dirty="0" smtClean="0"/>
              <a:t>- </a:t>
            </a:r>
            <a:r>
              <a:rPr lang="sr-Cyrl-RS" sz="2000" dirty="0"/>
              <a:t>Уплата купопродајне цене </a:t>
            </a:r>
          </a:p>
          <a:p>
            <a:pPr marL="0" indent="0">
              <a:buNone/>
            </a:pPr>
            <a:r>
              <a:rPr lang="sr-Cyrl-RS" sz="2000" dirty="0"/>
              <a:t>- Уговор</a:t>
            </a:r>
          </a:p>
          <a:p>
            <a:pPr marL="0" indent="0">
              <a:buNone/>
            </a:pPr>
            <a:r>
              <a:rPr lang="sr-Cyrl-RS" sz="2000" dirty="0"/>
              <a:t>- Границе испитивања уговора</a:t>
            </a:r>
          </a:p>
          <a:p>
            <a:pPr marL="0" indent="0">
              <a:buNone/>
            </a:pPr>
            <a:r>
              <a:rPr lang="sr-Cyrl-RS" sz="2000" dirty="0"/>
              <a:t>- Решење</a:t>
            </a:r>
          </a:p>
          <a:p>
            <a:pPr marL="0" indent="0">
              <a:buNone/>
            </a:pPr>
            <a:r>
              <a:rPr lang="sr-Cyrl-RS" sz="2000" dirty="0"/>
              <a:t>- Правноснажност решења</a:t>
            </a:r>
          </a:p>
          <a:p>
            <a:pPr marL="0" indent="0">
              <a:buNone/>
            </a:pPr>
            <a:r>
              <a:rPr lang="sr-Cyrl-RS" sz="2000" dirty="0"/>
              <a:t>- Упис купца у регистар непокретности</a:t>
            </a:r>
          </a:p>
          <a:p>
            <a:pPr marL="0" indent="0">
              <a:buNone/>
            </a:pPr>
            <a:r>
              <a:rPr lang="sr-Cyrl-RS" sz="2000" dirty="0"/>
              <a:t>- Продаја имовине у ванкњижној својини</a:t>
            </a:r>
          </a:p>
          <a:p>
            <a:pPr marL="0" indent="0">
              <a:buNone/>
            </a:pPr>
            <a:r>
              <a:rPr lang="sr-Cyrl-RS" sz="2000" dirty="0"/>
              <a:t>- Скидање терета</a:t>
            </a:r>
          </a:p>
          <a:p>
            <a:pPr marL="0" indent="0">
              <a:buNone/>
            </a:pPr>
            <a:r>
              <a:rPr lang="sr-Cyrl-RS" sz="2000" dirty="0"/>
              <a:t>- Расподела средстава</a:t>
            </a:r>
            <a:endParaRPr lang="en-GB" sz="2000" dirty="0"/>
          </a:p>
          <a:p>
            <a:pPr marL="0" indent="0">
              <a:buNone/>
            </a:pPr>
            <a:endParaRPr lang="en-GB" sz="2000" dirty="0"/>
          </a:p>
        </p:txBody>
      </p:sp>
    </p:spTree>
    <p:extLst>
      <p:ext uri="{BB962C8B-B14F-4D97-AF65-F5344CB8AC3E}">
        <p14:creationId xmlns:p14="http://schemas.microsoft.com/office/powerpoint/2010/main" val="185661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sr-Cyrl-RS" dirty="0"/>
          </a:p>
          <a:p>
            <a:pPr algn="ctr"/>
            <a:endParaRPr lang="sr-Cyrl-RS" dirty="0"/>
          </a:p>
          <a:p>
            <a:pPr algn="ctr"/>
            <a:r>
              <a:rPr lang="sr-Cyrl-RS" b="1" dirty="0"/>
              <a:t>СУДСКА ПРАКСА</a:t>
            </a:r>
            <a:endParaRPr lang="en-GB" b="1" dirty="0"/>
          </a:p>
          <a:p>
            <a:endParaRPr lang="en-GB" dirty="0"/>
          </a:p>
        </p:txBody>
      </p:sp>
    </p:spTree>
    <p:extLst>
      <p:ext uri="{BB962C8B-B14F-4D97-AF65-F5344CB8AC3E}">
        <p14:creationId xmlns:p14="http://schemas.microsoft.com/office/powerpoint/2010/main" val="530700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lstStyle/>
          <a:p>
            <a:pPr marL="0" indent="0" algn="just">
              <a:buNone/>
            </a:pPr>
            <a:r>
              <a:rPr lang="sr-Cyrl-RS" sz="1800" dirty="0" smtClean="0"/>
              <a:t>„</a:t>
            </a:r>
            <a:r>
              <a:rPr lang="sr-Cyrl-RS" sz="1800" dirty="0"/>
              <a:t>Чињеница да се одбор поверилаца сагласио са електронским јавним надметањем или не је без утицаја, јер одлуке Одбора поверилаца морају да буду у складу са Законом о стечају, што даље значи да се Одбор поверилаца може сагласити само са оним методима продаје прописаним тим законом.</a:t>
            </a:r>
            <a:endParaRPr lang="en-GB" sz="1800" dirty="0"/>
          </a:p>
          <a:p>
            <a:pPr marL="0" indent="0" algn="just">
              <a:buNone/>
            </a:pPr>
            <a:r>
              <a:rPr lang="sr-Cyrl-RS" sz="1800" dirty="0"/>
              <a:t>Чланом 27. став 1. тачка 13. Закона о стечају је прописано да је стечајни управник тај који уновчава имовину, док је чланом 40. став 1. тачка 1. истог Закона дефинисано да Одбор поверилаца даје мишљење стечајном управнику о начину уновчења имовине, уколико се продаја не врши јавним надметањем, али је чланом 27. став 1. тачка 27. Закона о стечају прописано и да стечајни управник имовину уновчава у складу са тим законом, а у конкретном случају </a:t>
            </a:r>
            <a:r>
              <a:rPr lang="sr-Cyrl-RS" sz="1800" b="1" dirty="0"/>
              <a:t>метод продаје електронским (</a:t>
            </a:r>
            <a:r>
              <a:rPr lang="sr-Cyrl-RS" sz="1800" b="1" dirty="0" err="1"/>
              <a:t>on-line</a:t>
            </a:r>
            <a:r>
              <a:rPr lang="sr-Cyrl-RS" sz="1800" b="1" dirty="0"/>
              <a:t>) јавним надметањем, из свих наведених разлога, није у складу са Законом о стечају.“</a:t>
            </a:r>
            <a:endParaRPr lang="en-GB" sz="1800" b="1" dirty="0"/>
          </a:p>
          <a:p>
            <a:pPr algn="just"/>
            <a:endParaRPr lang="sr-Cyrl-RS" sz="18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22. и 23.11.2022. године и на седници Одељења за привредне преступе одржаној дана 24.11.2022. године, Билтен судске праксе привредних судова бр. 3/2022, стечајно право, питање бр. 29)</a:t>
            </a:r>
            <a:endParaRPr lang="en-GB" sz="1400" i="1" dirty="0"/>
          </a:p>
          <a:p>
            <a:pPr algn="just"/>
            <a:endParaRPr lang="en-GB" sz="1800" dirty="0"/>
          </a:p>
          <a:p>
            <a:endParaRPr lang="en-GB" sz="1800" dirty="0"/>
          </a:p>
        </p:txBody>
      </p:sp>
    </p:spTree>
    <p:extLst>
      <p:ext uri="{BB962C8B-B14F-4D97-AF65-F5344CB8AC3E}">
        <p14:creationId xmlns:p14="http://schemas.microsoft.com/office/powerpoint/2010/main" val="3539847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929411"/>
          </a:xfrm>
        </p:spPr>
        <p:txBody>
          <a:bodyPr/>
          <a:lstStyle/>
          <a:p>
            <a:pPr marL="0" indent="0" algn="just">
              <a:buNone/>
            </a:pPr>
            <a:r>
              <a:rPr lang="sr-Cyrl-RS" sz="1400" dirty="0" smtClean="0"/>
              <a:t>„</a:t>
            </a:r>
            <a:r>
              <a:rPr lang="sr-Cyrl-RS" sz="1400" dirty="0"/>
              <a:t>Према одредби члана 75. Закона о државном премеру и катастру, упис стварних права је упис којим се стичу, преносе, ограничавају или престају права својине и друга стварна права на непокретностима, ако законом за поједина права није одређено да упис има </a:t>
            </a:r>
            <a:r>
              <a:rPr lang="sr-Cyrl-RS" sz="1400" dirty="0" err="1"/>
              <a:t>деклараторно</a:t>
            </a:r>
            <a:r>
              <a:rPr lang="sr-Cyrl-RS" sz="1400" dirty="0"/>
              <a:t> дејство, а одредба члана 86. прописује да се упис у катастар непокретности врши на основу приватне или јавне исправе која је по својој правној садржини и форми подобна за упис. Јавна исправа је, према одредби члана 88. истог закона, исправа коју је у прописаном облику издао суд, надлежни државни и други орган у границама својих овлашћења, као и исправа коју је у таквом облику издала, односно сачинила, у вршењу јавних овлашћења, друга организација или лица.</a:t>
            </a:r>
            <a:endParaRPr lang="en-GB" sz="1400" dirty="0"/>
          </a:p>
          <a:p>
            <a:pPr marL="0" indent="0" algn="just">
              <a:buNone/>
            </a:pPr>
            <a:r>
              <a:rPr lang="sr-Cyrl-RS" sz="1400" dirty="0"/>
              <a:t>Према одредби члана 133. став 1. Закона о стечају, стечајни управник је дужан да стечајном судији, одбору поверилаца, разлучним, односно заложним повериоцима који имају обезбеђено потраживање на имовини која се продаје и свим оним лицима која су исказала интерес за ту имовину, без обзира по ком основу, достави обавештење о намери, плану продаје, начину уновчења, методу продаје и роковима продаје. </a:t>
            </a:r>
            <a:endParaRPr lang="en-GB" sz="1400" dirty="0"/>
          </a:p>
          <a:p>
            <a:pPr marL="0" indent="0" algn="just">
              <a:buNone/>
            </a:pPr>
            <a:r>
              <a:rPr lang="sr-Cyrl-RS" sz="1400" b="1" dirty="0"/>
              <a:t>Стечајни управник је дужан да у поступку продаје имовине стечајног дужника, у обавештењу о намери продаје и  у огласу, означи шта продаје, наведе правне и техничке карактеристике предмета продаје, као и да обавести потенцијалне купце о свим недостацима на имовини, који су му познати у тренутку продаје.“</a:t>
            </a:r>
            <a:endParaRPr lang="sr-Cyrl-CS" sz="1400" b="1" dirty="0"/>
          </a:p>
          <a:p>
            <a:pPr marL="0" indent="0" algn="just">
              <a:buNone/>
            </a:pPr>
            <a:endParaRPr lang="sr-Cyrl-CS" sz="1400" b="1" dirty="0"/>
          </a:p>
          <a:p>
            <a:pPr marL="0" indent="0" algn="just">
              <a:buNone/>
            </a:pPr>
            <a:r>
              <a:rPr lang="sr-Cyrl-CS" sz="1400" i="1" dirty="0"/>
              <a:t>(Одговори на питања привредних судова који су утврђени на седници Одељења за привредне спорове Привредног апелационог суда одржаној дана 18.3.2021. и на седници Одељења за привредне преступе одржаној дана 18.3.2021. године, Билтен судске праксе привредних судова бр. 3/2020, стечајно право, питање бр. 28)</a:t>
            </a:r>
            <a:endParaRPr lang="en-GB" sz="1400" i="1" dirty="0"/>
          </a:p>
          <a:p>
            <a:endParaRPr lang="en-GB" sz="1400" dirty="0"/>
          </a:p>
          <a:p>
            <a:endParaRPr lang="en-GB" sz="1400" dirty="0"/>
          </a:p>
        </p:txBody>
      </p:sp>
    </p:spTree>
    <p:extLst>
      <p:ext uri="{BB962C8B-B14F-4D97-AF65-F5344CB8AC3E}">
        <p14:creationId xmlns:p14="http://schemas.microsoft.com/office/powerpoint/2010/main" val="821497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Cyrl-RS" sz="1800" dirty="0"/>
          </a:p>
          <a:p>
            <a:pPr marL="0" indent="0" algn="just">
              <a:buNone/>
            </a:pPr>
            <a:r>
              <a:rPr lang="sr-Cyrl-RS" sz="1800" b="1" dirty="0"/>
              <a:t>„Закон о стечају није предвидео могућност истовременог комбиновања више прописаних метода продаје, </a:t>
            </a:r>
            <a:r>
              <a:rPr lang="sr-Cyrl-RS" sz="1800" dirty="0"/>
              <a:t>а Националним стандардом бр. 5, Правилника о утврђивању националних стандарда у управљању стечајном масом („Службени гласник РС“ бр. 62/2018), детаљно је одређен поступак продаје за сваки прописан метод продаје.“</a:t>
            </a:r>
            <a:endParaRPr lang="en-GB" sz="1800" dirty="0"/>
          </a:p>
          <a:p>
            <a:endParaRPr lang="sr-Cyrl-RS" sz="18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Билтен судске праксе привредних судова бр. 3/2019, стечајно право, питање бр. 28)</a:t>
            </a:r>
            <a:endParaRPr lang="en-GB" sz="1400" i="1" dirty="0"/>
          </a:p>
          <a:p>
            <a:endParaRPr lang="en-GB" sz="1800" dirty="0"/>
          </a:p>
        </p:txBody>
      </p:sp>
    </p:spTree>
    <p:extLst>
      <p:ext uri="{BB962C8B-B14F-4D97-AF65-F5344CB8AC3E}">
        <p14:creationId xmlns:p14="http://schemas.microsoft.com/office/powerpoint/2010/main" val="3915120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sr-Cyrl-RS" sz="1800" dirty="0"/>
          </a:p>
          <a:p>
            <a:pPr marL="0" indent="0" algn="just">
              <a:buNone/>
            </a:pPr>
            <a:r>
              <a:rPr lang="sr-Cyrl-RS" sz="1800" dirty="0"/>
              <a:t>„Нуђење на продају свакако мора бити обављено у складу са одредбом члана 132. Закона о стечају, односно у складу са одредбом члана 132. став 4. и став 10. Закона о стечају, а који ће метод, уз испуњење наведених услова, бити изабран, зависи од процене стечајног управника, а с обзиром да је одредбом члана 27 став 1 тачка 13 Закона о стечају, исти дужан да уновчи ствари и права стечајног дужника, у складу са овим законом.</a:t>
            </a:r>
            <a:endParaRPr lang="en-GB" sz="1800" dirty="0"/>
          </a:p>
          <a:p>
            <a:pPr marL="0" indent="0" algn="just">
              <a:buNone/>
            </a:pPr>
            <a:r>
              <a:rPr lang="sr-Cyrl-RS" sz="1800" dirty="0"/>
              <a:t>Закон о стечају </a:t>
            </a:r>
            <a:r>
              <a:rPr lang="sr-Cyrl-RS" sz="1800" b="1" dirty="0"/>
              <a:t>није прописао обавезу разлучних и заложних поверилаца да обезбеде средства за оглашавање.“</a:t>
            </a:r>
            <a:endParaRPr lang="en-GB" sz="1800" b="1" dirty="0"/>
          </a:p>
          <a:p>
            <a:pPr algn="just"/>
            <a:endParaRPr lang="sr-Cyrl-RS" sz="18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8.11. и 9.11.2018. године и на седници Одељења за привредне преступе одржаној дана 5.12.2018. године, Билтен судске праксе привредних судова бр. 4/2018, стечајно право, питање бр. 40)</a:t>
            </a:r>
            <a:endParaRPr lang="en-GB" sz="1400" i="1" dirty="0"/>
          </a:p>
          <a:p>
            <a:endParaRPr lang="en-GB" sz="1800" dirty="0"/>
          </a:p>
        </p:txBody>
      </p:sp>
    </p:spTree>
    <p:extLst>
      <p:ext uri="{BB962C8B-B14F-4D97-AF65-F5344CB8AC3E}">
        <p14:creationId xmlns:p14="http://schemas.microsoft.com/office/powerpoint/2010/main" val="2895384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256584"/>
          </a:xfrm>
        </p:spPr>
        <p:txBody>
          <a:bodyPr/>
          <a:lstStyle/>
          <a:p>
            <a:pPr marL="0" indent="0" algn="just">
              <a:buNone/>
            </a:pPr>
            <a:r>
              <a:rPr lang="sr-Cyrl-RS" sz="1400" dirty="0" smtClean="0"/>
              <a:t>„</a:t>
            </a:r>
            <a:r>
              <a:rPr lang="sr-Cyrl-RS" sz="1400" dirty="0"/>
              <a:t>Одредбом члана 20. став 2. Закона о основама </a:t>
            </a:r>
            <a:r>
              <a:rPr lang="sr-Cyrl-RS" sz="1400" dirty="0" err="1"/>
              <a:t>својинскоправних</a:t>
            </a:r>
            <a:r>
              <a:rPr lang="sr-Cyrl-RS" sz="1400" dirty="0"/>
              <a:t> односа прописано је да се право својине  стиче и одлуком надлежног државног органа, на начин и под условима одређеним законом. </a:t>
            </a:r>
            <a:endParaRPr lang="en-GB" sz="1400" dirty="0"/>
          </a:p>
          <a:p>
            <a:pPr marL="0" indent="0" algn="just">
              <a:buNone/>
            </a:pPr>
            <a:r>
              <a:rPr lang="sr-Cyrl-RS" sz="1400" dirty="0"/>
              <a:t>Одредбом члана 43. став 2. тачка 2. и тачка 5. Закона о пољопривредном земљишту прописано је да диспозитив решења о расподели </a:t>
            </a:r>
            <a:r>
              <a:rPr lang="sr-Cyrl-RS" sz="1400" dirty="0" err="1"/>
              <a:t>комасационе</a:t>
            </a:r>
            <a:r>
              <a:rPr lang="sr-Cyrl-RS" sz="1400" dirty="0"/>
              <a:t> масе садржи податке о земљишту унетом у </a:t>
            </a:r>
            <a:r>
              <a:rPr lang="sr-Cyrl-RS" sz="1400" dirty="0" err="1"/>
              <a:t>комасациону</a:t>
            </a:r>
            <a:r>
              <a:rPr lang="sr-Cyrl-RS" sz="1400" dirty="0"/>
              <a:t> масу на коме престаје право својине, односно право коришћења учесника комасације као и податке о земљишту (број парцеле, број табле, потес-звано место, катастарска култура и класа, површина и вредност) које учесник комасације добија из </a:t>
            </a:r>
            <a:r>
              <a:rPr lang="sr-Cyrl-RS" sz="1400" dirty="0" err="1"/>
              <a:t>комасационе</a:t>
            </a:r>
            <a:r>
              <a:rPr lang="sr-Cyrl-RS" sz="1400" dirty="0"/>
              <a:t> масе.  </a:t>
            </a:r>
            <a:endParaRPr lang="en-GB" sz="1400" dirty="0"/>
          </a:p>
          <a:p>
            <a:pPr marL="0" indent="0" algn="just">
              <a:buNone/>
            </a:pPr>
            <a:r>
              <a:rPr lang="sr-Cyrl-RS" sz="1400" dirty="0"/>
              <a:t>Из наведеног се закључује да је правноснажно решење основ стицања, у решењу су наведене парцеле које  добија стечајни дужник па исте могу бити предмет уновчења сагласно одредбама Закона о стечају. Као титулар, стечајни дужник се легитимише правноснажним решењем. Дакле, </a:t>
            </a:r>
            <a:r>
              <a:rPr lang="sr-Cyrl-RS" sz="1400" b="1" dirty="0"/>
              <a:t>док се не донесе решење о расподели </a:t>
            </a:r>
            <a:r>
              <a:rPr lang="sr-Cyrl-RS" sz="1400" b="1" dirty="0" err="1"/>
              <a:t>комасационе</a:t>
            </a:r>
            <a:r>
              <a:rPr lang="sr-Cyrl-RS" sz="1400" b="1" dirty="0"/>
              <a:t> масе земљиште које се уноси у исту не може бити предмет продаје у поступку стечаја, а док решење не постане правноснажно </a:t>
            </a:r>
            <a:r>
              <a:rPr lang="sr-Cyrl-RS" sz="1400" dirty="0"/>
              <a:t>(односно док се  не оконча поступак) не могу се продавати  ни парцеле које се добијају у том поступку.</a:t>
            </a:r>
            <a:endParaRPr lang="en-GB" sz="1400" dirty="0"/>
          </a:p>
          <a:p>
            <a:pPr marL="0" indent="0" algn="just">
              <a:buNone/>
            </a:pPr>
            <a:r>
              <a:rPr lang="sr-Cyrl-RS" sz="1400" dirty="0"/>
              <a:t>Уколико поступак комасације није правноснажно окончан, </a:t>
            </a:r>
            <a:r>
              <a:rPr lang="sr-Cyrl-RS" sz="1400" b="1" dirty="0"/>
              <a:t>могу се продавати права из </a:t>
            </a:r>
            <a:r>
              <a:rPr lang="sr-Cyrl-RS" sz="1400" b="1" dirty="0" err="1"/>
              <a:t>комасационог</a:t>
            </a:r>
            <a:r>
              <a:rPr lang="sr-Cyrl-RS" sz="1400" b="1" dirty="0"/>
              <a:t> поступка</a:t>
            </a:r>
            <a:r>
              <a:rPr lang="sr-Cyrl-RS" sz="1400" dirty="0"/>
              <a:t>, па купац ступа на место стечајног дужника. По правноснажности решења  комасацији  непокретност може бити предмет продаје у стечају.“</a:t>
            </a:r>
          </a:p>
          <a:p>
            <a:pPr marL="0" indent="0" algn="just">
              <a:buNone/>
            </a:pPr>
            <a:endParaRPr lang="sr-Cyrl-RS" sz="1400" i="1" dirty="0" smtClean="0"/>
          </a:p>
          <a:p>
            <a:pPr marL="0" indent="0" algn="just">
              <a:buNone/>
            </a:pPr>
            <a:endParaRPr lang="sr-Cyrl-RS" sz="1400" i="1" dirty="0"/>
          </a:p>
          <a:p>
            <a:pPr marL="0" indent="0" algn="just">
              <a:buNone/>
            </a:pPr>
            <a:r>
              <a:rPr lang="sr-Cyrl-CS" sz="1400" i="1" dirty="0" smtClean="0"/>
              <a:t>(</a:t>
            </a: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22. и 23.11.2022. године и на седници Одељења за привредне преступе одржаној дана 24.11.2022. године, Билтен судске праксе привредних судова бр. 3/2022, стечајно право, питање бр. 26)</a:t>
            </a:r>
            <a:endParaRPr lang="en-GB" sz="1400" i="1" dirty="0"/>
          </a:p>
          <a:p>
            <a:pPr algn="just"/>
            <a:endParaRPr lang="en-GB" sz="1400" dirty="0"/>
          </a:p>
          <a:p>
            <a:endParaRPr lang="en-GB" sz="1400" dirty="0"/>
          </a:p>
        </p:txBody>
      </p:sp>
    </p:spTree>
    <p:extLst>
      <p:ext uri="{BB962C8B-B14F-4D97-AF65-F5344CB8AC3E}">
        <p14:creationId xmlns:p14="http://schemas.microsoft.com/office/powerpoint/2010/main" val="37250592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12568"/>
          </a:xfrm>
        </p:spPr>
        <p:txBody>
          <a:bodyPr/>
          <a:lstStyle/>
          <a:p>
            <a:pPr marL="0" indent="0" algn="just">
              <a:buNone/>
            </a:pPr>
            <a:endParaRPr lang="sr-Cyrl-RS" sz="1400" dirty="0" smtClean="0"/>
          </a:p>
          <a:p>
            <a:pPr marL="0" indent="0" algn="just">
              <a:buNone/>
            </a:pPr>
            <a:r>
              <a:rPr lang="sr-Cyrl-RS" sz="1400" dirty="0" smtClean="0"/>
              <a:t>„</a:t>
            </a:r>
            <a:r>
              <a:rPr lang="sr-Cyrl-RS" sz="1400" dirty="0"/>
              <a:t>Према одредби члана 132. истог прописа, по доношењу решења о банкротству, стечајни управник започиње и спроводи продају целокупне имовине, имовинске целине или појединачне имовине стечајног дужника, односно продају стечајног дужника као правног лица (начин уновчења), у складу са овим законом и националним стандардима за управљање стечајном масом. Закон о стечају  у члану 133.  став 7. и 8. одређује круг лица и разлоге због  којих се може уложити примедба на извршену продају, као и разлоге улагања примедби на предложену продају, а у ставу 9. одређује и да се продаја не може спровести пре одлуке суда. Примедбе се могу уложити у року од 5 дана од дана пријема обавештења стечајног управника о намери, плану продаје, начину уновчења, методу продаје и роковима продаје с тим да се обавештење  мора доставити најкасније 15 дана пре објављивања огласа односно 15 дана пре одржавања продаје непосредном погодбом. Закључује се да је законодавац желео да избегне могућност одлагања заказане - оглашене продаје. Међутим, циљ ових одредби не упућује на то да и након оглашавања продаје стечајни управник не може од исте одустати, већ указује да је законодавац желео увести, у складу са начелом хитности, поступак уновчења имовине у разумне рокове.</a:t>
            </a:r>
            <a:endParaRPr lang="en-GB" sz="1400" dirty="0"/>
          </a:p>
          <a:p>
            <a:pPr marL="0" indent="0" algn="just">
              <a:buNone/>
            </a:pPr>
            <a:r>
              <a:rPr lang="sr-Cyrl-RS" sz="1400" dirty="0"/>
              <a:t>Како </a:t>
            </a:r>
            <a:r>
              <a:rPr lang="sr-Cyrl-RS" sz="1400" b="1" dirty="0"/>
              <a:t>стечајни управник уновчава имовину то би, генерално посматрано, могао и одустати од продаје заказане јавним надметањем. Оправданост и целисходност таквог поступања цени се у сваком конкретном случају.“</a:t>
            </a:r>
            <a:endParaRPr lang="en-GB" sz="1400" b="1" dirty="0"/>
          </a:p>
          <a:p>
            <a:pPr marL="0" indent="0" algn="just">
              <a:buNone/>
            </a:pPr>
            <a:endParaRPr lang="sr-Cyrl-RS" sz="14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22. и 23.11.2022. године и на седници Одељења за привредне преступе одржаној дана 24.11.2022. године, Билтен судске праксе привредних судова бр. 3/2022, стечајно право, питање бр. 25)</a:t>
            </a:r>
            <a:endParaRPr lang="en-GB" sz="1400" i="1" dirty="0"/>
          </a:p>
          <a:p>
            <a:pPr algn="just"/>
            <a:endParaRPr lang="en-GB" sz="1400" dirty="0"/>
          </a:p>
          <a:p>
            <a:endParaRPr lang="en-GB" sz="1400" dirty="0"/>
          </a:p>
        </p:txBody>
      </p:sp>
    </p:spTree>
    <p:extLst>
      <p:ext uri="{BB962C8B-B14F-4D97-AF65-F5344CB8AC3E}">
        <p14:creationId xmlns:p14="http://schemas.microsoft.com/office/powerpoint/2010/main" val="2236533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lstStyle/>
          <a:p>
            <a:pPr marL="0" indent="0" algn="just">
              <a:buNone/>
            </a:pPr>
            <a:r>
              <a:rPr lang="sr-Cyrl-CS" sz="1800" dirty="0"/>
              <a:t>„Треће лице, потенцијални купац, стиче својство учесника у стечајном поступку у фази продаје. Ово лице има правни интерес за заштиту својих права за која сматра да су му повређена у поступку продаје. Међутим, то право не остварује изјављивањем приговора на извршену продају, већ се законитост извршене продаје (у конкретном случају, продаје стечајног дужника као правног лица), може преиспитати искључиво у поступку по жалби </a:t>
            </a:r>
            <a:r>
              <a:rPr lang="sr-Cyrl-CS" sz="1800" dirty="0" err="1"/>
              <a:t>изјављеној</a:t>
            </a:r>
            <a:r>
              <a:rPr lang="sr-Cyrl-CS" sz="1800" dirty="0"/>
              <a:t> против решења стечајног судије којим се констатује да је продаја извршена. Право на изјављивање жалбе имају сва заинтересована лица, па и сви учесници продаје.</a:t>
            </a:r>
            <a:endParaRPr lang="en-GB" sz="1800" dirty="0"/>
          </a:p>
          <a:p>
            <a:pPr marL="0" indent="0" algn="just">
              <a:buNone/>
            </a:pPr>
            <a:r>
              <a:rPr lang="sr-Cyrl-CS" sz="1800" dirty="0"/>
              <a:t>Следи да иако стечајни судија </a:t>
            </a:r>
            <a:r>
              <a:rPr lang="sr-Cyrl-CS" sz="1800" b="1" dirty="0"/>
              <a:t>одлуку о приговору доноси у форми закључка, у конкретном случају, приговор трећег лица,</a:t>
            </a:r>
            <a:r>
              <a:rPr lang="sr-Cyrl-CS" sz="1800" dirty="0"/>
              <a:t> као учесника продаје, није дозвољен и исти се одбацује одлуком стечајног судије донетој у форми решења, против кога је дозвољена жалба</a:t>
            </a:r>
            <a:r>
              <a:rPr lang="sr-Cyrl-CS" sz="1800" dirty="0" smtClean="0"/>
              <a:t>.“</a:t>
            </a:r>
          </a:p>
          <a:p>
            <a:pPr marL="0" indent="0" algn="just">
              <a:buNone/>
            </a:pPr>
            <a:endParaRPr lang="sr-Cyrl-CS" sz="1800" dirty="0"/>
          </a:p>
          <a:p>
            <a:pPr marL="0" indent="0" algn="just">
              <a:buNone/>
            </a:pPr>
            <a:r>
              <a:rPr lang="sr-Cyrl-CS" sz="1400" i="1" dirty="0"/>
              <a:t>(Одговори на питања привредних судова који су утврђени на седници Одељења за привредне спорове Привредног апелационог суда одржаној дана 7.11.2016. и 8.11.2016. године и на седници Одељења за привредне преступе одржаној дана 10.11.2016. године, Билтен судске праксе привредних судова бр. 4/2016, стечајни поступак, питање бр. 41)</a:t>
            </a:r>
            <a:endParaRPr lang="en-GB" sz="1400" i="1" dirty="0"/>
          </a:p>
          <a:p>
            <a:pPr marL="0" indent="0" algn="just">
              <a:buNone/>
            </a:pPr>
            <a:endParaRPr lang="en-GB" sz="1800" dirty="0"/>
          </a:p>
          <a:p>
            <a:pPr algn="just"/>
            <a:endParaRPr lang="en-GB" sz="1800" dirty="0"/>
          </a:p>
          <a:p>
            <a:endParaRPr lang="en-GB" sz="1800" dirty="0"/>
          </a:p>
        </p:txBody>
      </p:sp>
    </p:spTree>
    <p:extLst>
      <p:ext uri="{BB962C8B-B14F-4D97-AF65-F5344CB8AC3E}">
        <p14:creationId xmlns:p14="http://schemas.microsoft.com/office/powerpoint/2010/main" val="335617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sz="2000" b="1" dirty="0" smtClean="0"/>
              <a:t>Одредбе </a:t>
            </a:r>
            <a:r>
              <a:rPr lang="sr-Cyrl-RS" sz="2000" b="1" dirty="0"/>
              <a:t>Закона о стечају које регулишу </a:t>
            </a:r>
            <a:r>
              <a:rPr lang="sr-Cyrl-RS" sz="2000" b="1" dirty="0" smtClean="0"/>
              <a:t>продају</a:t>
            </a:r>
          </a:p>
          <a:p>
            <a:pPr marL="0" indent="0" algn="just">
              <a:buNone/>
            </a:pPr>
            <a:r>
              <a:rPr lang="sr-Cyrl-RS" sz="2000" b="1" dirty="0"/>
              <a:t/>
            </a:r>
            <a:br>
              <a:rPr lang="sr-Cyrl-RS" sz="2000" b="1" dirty="0"/>
            </a:br>
            <a:r>
              <a:rPr lang="sr-Cyrl-RS" sz="2000" dirty="0"/>
              <a:t>- члан 131. – услови за доношење решења о банкротству</a:t>
            </a:r>
          </a:p>
          <a:p>
            <a:pPr marL="0" indent="0" algn="just">
              <a:buNone/>
            </a:pPr>
            <a:r>
              <a:rPr lang="sr-Cyrl-RS" sz="2000" dirty="0"/>
              <a:t>- члан 132. – начин уновчења и метод продаје</a:t>
            </a:r>
          </a:p>
          <a:p>
            <a:pPr marL="0" indent="0" algn="just">
              <a:buNone/>
            </a:pPr>
            <a:r>
              <a:rPr lang="sr-Cyrl-RS" sz="2000" dirty="0"/>
              <a:t>- члан 133. – поступак продаје</a:t>
            </a:r>
          </a:p>
          <a:p>
            <a:pPr marL="0" indent="0" algn="just">
              <a:buNone/>
            </a:pPr>
            <a:r>
              <a:rPr lang="sr-Cyrl-RS" sz="2000" dirty="0"/>
              <a:t>- члан 133. а) – обавеза нуђења имовине на продају</a:t>
            </a:r>
          </a:p>
          <a:p>
            <a:pPr marL="0" indent="0" algn="just">
              <a:buNone/>
            </a:pPr>
            <a:r>
              <a:rPr lang="sr-Cyrl-RS" sz="2000" dirty="0"/>
              <a:t>- члан 134. – подела имовине правне заједнице</a:t>
            </a:r>
          </a:p>
          <a:p>
            <a:pPr marL="0" indent="0" algn="just">
              <a:buNone/>
            </a:pPr>
            <a:r>
              <a:rPr lang="sr-Cyrl-RS" sz="2000" dirty="0"/>
              <a:t>- члан 136. а) и 136. б) – право приоритета и полагање цене разлучних/заложних поверилаца</a:t>
            </a:r>
          </a:p>
          <a:p>
            <a:pPr marL="0" indent="0" algn="just">
              <a:buNone/>
            </a:pPr>
            <a:r>
              <a:rPr lang="sr-Cyrl-RS" sz="2000" dirty="0"/>
              <a:t>- члан 136. в) – права разлучних/заложних поверилаца и сагласност одбора поверилаца у случају када је цена мања од 50% процењене</a:t>
            </a:r>
          </a:p>
          <a:p>
            <a:pPr marL="0" indent="0" algn="just">
              <a:buNone/>
            </a:pPr>
            <a:r>
              <a:rPr lang="sr-Cyrl-RS" sz="2000" dirty="0"/>
              <a:t>- члан 136. г) – право прече куповине разлучних/заложних поверилаца </a:t>
            </a:r>
          </a:p>
          <a:p>
            <a:pPr marL="0" indent="0" algn="just">
              <a:buNone/>
            </a:pPr>
            <a:r>
              <a:rPr lang="sr-Cyrl-RS" sz="2000" dirty="0"/>
              <a:t>- члан 137. – продаја </a:t>
            </a:r>
            <a:r>
              <a:rPr lang="sr-Cyrl-RS" sz="2000" dirty="0" err="1"/>
              <a:t>кварљиве</a:t>
            </a:r>
            <a:r>
              <a:rPr lang="sr-Cyrl-RS" sz="2000" dirty="0"/>
              <a:t> робе</a:t>
            </a:r>
            <a:endParaRPr lang="en-GB" sz="2000" dirty="0"/>
          </a:p>
          <a:p>
            <a:endParaRPr lang="sr-Latn-RS" sz="2000"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040560"/>
          </a:xfrm>
        </p:spPr>
        <p:txBody>
          <a:bodyPr/>
          <a:lstStyle/>
          <a:p>
            <a:pPr algn="just"/>
            <a:endParaRPr lang="sr-Cyrl-RS" sz="1800" dirty="0"/>
          </a:p>
          <a:p>
            <a:pPr marL="0" indent="0" algn="just">
              <a:buNone/>
            </a:pPr>
            <a:r>
              <a:rPr lang="sr-Cyrl-RS" sz="1800" dirty="0"/>
              <a:t>„Према наведеним законским одредбама, за стицање права својине на непокретностима на основу правног посла потребан је правни основ– уговор о продаји непокретности оверен код надлежног органа, те да је </a:t>
            </a:r>
            <a:r>
              <a:rPr lang="sr-Cyrl-RS" sz="1800" dirty="0" err="1"/>
              <a:t>стицалац</a:t>
            </a:r>
            <a:r>
              <a:rPr lang="sr-Cyrl-RS" sz="1800" dirty="0"/>
              <a:t> својине своје право уписао у катастар непокретности.</a:t>
            </a:r>
            <a:endParaRPr lang="en-GB" sz="1800" dirty="0"/>
          </a:p>
          <a:p>
            <a:pPr marL="0" indent="0" algn="just">
              <a:buNone/>
            </a:pPr>
            <a:r>
              <a:rPr lang="sr-Cyrl-RS" sz="1800" dirty="0"/>
              <a:t>Стога, уколико жели да приступи продаји ове непокретности, стечајни управник има обавезу да право својине стечајног дужника упише у јавне књиге, а уколико му продавац – лице уписано у јавни регистар, то право оспорава, </a:t>
            </a:r>
            <a:r>
              <a:rPr lang="sr-Cyrl-RS" sz="1800" b="1" dirty="0"/>
              <a:t>дужан је да тужбом у парници оствари своје право. Стечајни управник не може приступити продаји имовине која се у јавним регистрима води, односно која је евидентирана као право својине других лица.“</a:t>
            </a:r>
            <a:endParaRPr lang="en-GB" sz="1800" b="1" dirty="0"/>
          </a:p>
          <a:p>
            <a:pPr algn="just"/>
            <a:endParaRPr lang="sr-Cyrl-RS" sz="18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8.11. и 9.11.2018. године и на седници Одељења за привредне преступе одржаној дана 5.12.2018. године, Билтен судске праксе привредних судова бр. 4/2018, стечајно право, питање бр. 37)</a:t>
            </a:r>
            <a:endParaRPr lang="en-GB" sz="1400" i="1" dirty="0"/>
          </a:p>
          <a:p>
            <a:endParaRPr lang="en-GB" sz="1800" dirty="0"/>
          </a:p>
        </p:txBody>
      </p:sp>
    </p:spTree>
    <p:extLst>
      <p:ext uri="{BB962C8B-B14F-4D97-AF65-F5344CB8AC3E}">
        <p14:creationId xmlns:p14="http://schemas.microsoft.com/office/powerpoint/2010/main" val="3208425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1800" dirty="0"/>
              <a:t>„У ситуацији када постоји </a:t>
            </a:r>
            <a:r>
              <a:rPr lang="sr-Cyrl-RS" sz="1800" dirty="0" err="1"/>
              <a:t>сусвојина</a:t>
            </a:r>
            <a:r>
              <a:rPr lang="sr-Cyrl-RS" sz="1800" dirty="0"/>
              <a:t> стечајног дужника и трећег лица на непокретности, првостепени суд је приликом доношења одлуке о захтеву стечајног управника за развргнуће правне заједнице дужан да поред испуњености услова из члана 134. Закона о стечају, цени и све друге околности спровођења стечајног поступка, водећи рачуна о интересима стечајних и разлучних поверилаца. У том смислу стечајни суд је дужан да цени да ли је целисходније извршити продају </a:t>
            </a:r>
            <a:r>
              <a:rPr lang="sr-Cyrl-RS" sz="1800" dirty="0" err="1"/>
              <a:t>сувласничког</a:t>
            </a:r>
            <a:r>
              <a:rPr lang="sr-Cyrl-RS" sz="1800" dirty="0"/>
              <a:t> дела стечајног дужника или </a:t>
            </a:r>
            <a:r>
              <a:rPr lang="sr-Cyrl-RS" sz="1800" b="1" dirty="0"/>
              <a:t>развргнуће </a:t>
            </a:r>
            <a:r>
              <a:rPr lang="sr-Cyrl-RS" sz="1800" b="1" dirty="0" err="1"/>
              <a:t>сувласничке</a:t>
            </a:r>
            <a:r>
              <a:rPr lang="sr-Cyrl-RS" sz="1800" b="1" dirty="0"/>
              <a:t> заједнице у смислу члана 134. Закона о стечају</a:t>
            </a:r>
            <a:r>
              <a:rPr lang="sr-Cyrl-RS" sz="1800" dirty="0"/>
              <a:t>, имајући у виду трошкове који ће теретити стечајну масу у случају развргнућа и у случају продаје </a:t>
            </a:r>
            <a:r>
              <a:rPr lang="sr-Cyrl-RS" sz="1800" dirty="0" err="1"/>
              <a:t>сувласничког</a:t>
            </a:r>
            <a:r>
              <a:rPr lang="sr-Cyrl-RS" sz="1800" dirty="0"/>
              <a:t> дела, затим трајање самог поступка продаје </a:t>
            </a:r>
            <a:r>
              <a:rPr lang="sr-Cyrl-RS" sz="1800" dirty="0" err="1"/>
              <a:t>сувласничког</a:t>
            </a:r>
            <a:r>
              <a:rPr lang="sr-Cyrl-RS" sz="1800" dirty="0"/>
              <a:t> дела у односу на поступак развргнућа, те на крају да цени и на који начин се може остварити већи износ купопродајне цене.“</a:t>
            </a:r>
          </a:p>
          <a:p>
            <a:pPr marL="0" indent="0" algn="just">
              <a:buNone/>
            </a:pPr>
            <a:endParaRPr lang="sr-Cyrl-RS" sz="1800" dirty="0"/>
          </a:p>
          <a:p>
            <a:pPr marL="0" indent="0" algn="just">
              <a:buNone/>
            </a:pPr>
            <a:r>
              <a:rPr lang="sr-Cyrl-RS" sz="1400" i="1" dirty="0"/>
              <a:t>(Решење Привредног апелационог суда, </a:t>
            </a:r>
            <a:r>
              <a:rPr lang="sr-Cyrl-RS" sz="1400" i="1" dirty="0" err="1"/>
              <a:t>Пвж</a:t>
            </a:r>
            <a:r>
              <a:rPr lang="sr-Cyrl-RS" sz="1400" i="1" dirty="0"/>
              <a:t> 424/202 од 01.02.2023. године)</a:t>
            </a:r>
          </a:p>
          <a:p>
            <a:pPr marL="0" indent="0" algn="just">
              <a:buNone/>
            </a:pPr>
            <a:endParaRPr lang="sr-Cyrl-RS" sz="1800" dirty="0"/>
          </a:p>
          <a:p>
            <a:pPr marL="0" indent="0" algn="just">
              <a:buNone/>
            </a:pPr>
            <a:endParaRPr lang="en-GB" sz="1800" dirty="0"/>
          </a:p>
          <a:p>
            <a:endParaRPr lang="en-GB" sz="1800" dirty="0"/>
          </a:p>
        </p:txBody>
      </p:sp>
    </p:spTree>
    <p:extLst>
      <p:ext uri="{BB962C8B-B14F-4D97-AF65-F5344CB8AC3E}">
        <p14:creationId xmlns:p14="http://schemas.microsoft.com/office/powerpoint/2010/main" val="2490964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lstStyle/>
          <a:p>
            <a:pPr marL="0" indent="0" algn="just">
              <a:buNone/>
            </a:pPr>
            <a:r>
              <a:rPr lang="sr-Cyrl-RS" sz="1600" dirty="0" smtClean="0"/>
              <a:t>„</a:t>
            </a:r>
            <a:r>
              <a:rPr lang="sr-Cyrl-RS" sz="1600" dirty="0"/>
              <a:t>Одбор поверилаца врши избор најбољег понуђача искључиво са листе достављених понуда и не може позивати друге понуђаче да доставе понуде, нити налагати стечајном управнику да понови објављивање огласа. </a:t>
            </a:r>
            <a:r>
              <a:rPr lang="sr-Cyrl-RS" sz="1600" b="1" dirty="0"/>
              <a:t>У случају да одбор поверилаца не донесе одлуку у року од осам дана од дана достављања, избор понуђача врши стечајни управник, применом истих критеријума. </a:t>
            </a:r>
            <a:endParaRPr lang="en-GB" sz="1600" b="1" dirty="0"/>
          </a:p>
          <a:p>
            <a:pPr marL="0" indent="0" algn="just">
              <a:buNone/>
            </a:pPr>
            <a:r>
              <a:rPr lang="sr-Cyrl-RS" sz="1600" dirty="0"/>
              <a:t>Из цитираних одредби произилази да се избор проценитеља врши у наведеном, прописаном поступку и да није реч о овлашћењу нити дужности стечајног судије из члана 18. став 1. тачка 10. у вези с чланом 27. став 5. Закона о стечају. Надлежност судије је прописана само у погледу одлучивања о примедбама на извршену процену, на основу члана 132. став 3. Закона о стечају, којим је прописано да одбор поверилаца, разлучни поверилац и заложни поверилац овлашћени су да уложе примедбу на процену из става 2. овог члана у року од 15 дана од дана пријема, у ком случају ће суд, на основу савесне и брижљиве оцене, закључком утврдити целисходност предложеног начина продаје и одговарајући део купопродајне цене на којем разлучни, односно заложни поверилац има право приоритетног намирења у складу са чланом 133. став 12. овог закона.“</a:t>
            </a:r>
          </a:p>
          <a:p>
            <a:pPr algn="just"/>
            <a:endParaRPr lang="sr-Cyrl-RS" sz="16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Билтен судске праксе привредних судова бр. 3/2019, стечајно право, питање бр. 30</a:t>
            </a:r>
            <a:r>
              <a:rPr lang="sr-Cyrl-CS" sz="1400" i="1" dirty="0" smtClean="0"/>
              <a:t>)</a:t>
            </a:r>
            <a:endParaRPr lang="en-GB" sz="1400" dirty="0"/>
          </a:p>
        </p:txBody>
      </p:sp>
    </p:spTree>
    <p:extLst>
      <p:ext uri="{BB962C8B-B14F-4D97-AF65-F5344CB8AC3E}">
        <p14:creationId xmlns:p14="http://schemas.microsoft.com/office/powerpoint/2010/main" val="16998139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040560"/>
          </a:xfrm>
        </p:spPr>
        <p:txBody>
          <a:bodyPr/>
          <a:lstStyle/>
          <a:p>
            <a:pPr marL="0" indent="0" algn="just">
              <a:buNone/>
            </a:pPr>
            <a:r>
              <a:rPr lang="sr-Cyrl-CS" sz="1800" dirty="0"/>
              <a:t>„У случају да се у остављеном року од 15 дана  </a:t>
            </a:r>
            <a:r>
              <a:rPr lang="sr-Cyrl-CS" sz="1800" b="1" dirty="0"/>
              <a:t>одбор поверилаца не изјасни </a:t>
            </a:r>
            <a:r>
              <a:rPr lang="sr-Cyrl-CS" sz="1800" dirty="0"/>
              <a:t>на достављену листу свих понуђача за извршење процене и не донесе одлуку о избору понуђача </a:t>
            </a:r>
            <a:r>
              <a:rPr lang="sr-Cyrl-CS" sz="1800" b="1" dirty="0"/>
              <a:t>стечајни управник је овлашћен да изврши избор стручног лица за процену </a:t>
            </a:r>
            <a:r>
              <a:rPr lang="sr-Cyrl-CS" sz="1800" dirty="0"/>
              <a:t>вредности стечајног дужника као </a:t>
            </a:r>
            <a:r>
              <a:rPr lang="sr-Cyrl-CS" sz="1800" b="1" dirty="0"/>
              <a:t>правног лица по истим критеријумима </a:t>
            </a:r>
            <a:r>
              <a:rPr lang="sr-Cyrl-CS" sz="1800" dirty="0"/>
              <a:t>прописаним цитираним стандардом којима се у избору понуђача морао руководити одбор поверилаца, при чему је стечајни управник у избору ограничен листом пристиглих понуда, па у таквој ситуацији нема места поновном оглашавању позива за достављање понуда за вршење услуга процене вредности стечајног дужника као правног лица и процену имовине стечајног дужника која је предмет разлучног права, на шта упућује Национални стандард број 5 у ставу VIII</a:t>
            </a:r>
            <a:r>
              <a:rPr lang="sr-Cyrl-CS" sz="1800" dirty="0" smtClean="0"/>
              <a:t>.“</a:t>
            </a:r>
          </a:p>
          <a:p>
            <a:pPr marL="0" indent="0" algn="just">
              <a:buNone/>
            </a:pPr>
            <a:endParaRPr lang="sr-Cyrl-CS" sz="1800" dirty="0"/>
          </a:p>
          <a:p>
            <a:pPr marL="0" indent="0" algn="just">
              <a:buNone/>
            </a:pPr>
            <a:r>
              <a:rPr lang="sr-Cyrl-CS" sz="1400" i="1" dirty="0"/>
              <a:t>(Одговори на питања привредних судова који су утврђени на седници Одељења за привредне спорове Привредног апелационог суда одржаној дана 26.11.2014. и 27.11.2014. године и на седници Одељења за привредне преступе и управно-рачунске спорове одржаној дана 3.12.2014. године, Билтен судске праксе привредних судова бр. 4/2014, стечајни поступак, питање бр. 35</a:t>
            </a:r>
            <a:r>
              <a:rPr lang="sr-Cyrl-CS" sz="1400" i="1" dirty="0" smtClean="0"/>
              <a:t>)</a:t>
            </a:r>
            <a:endParaRPr lang="en-GB" sz="1400" dirty="0"/>
          </a:p>
        </p:txBody>
      </p:sp>
    </p:spTree>
    <p:extLst>
      <p:ext uri="{BB962C8B-B14F-4D97-AF65-F5344CB8AC3E}">
        <p14:creationId xmlns:p14="http://schemas.microsoft.com/office/powerpoint/2010/main" val="22000268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328592"/>
          </a:xfrm>
        </p:spPr>
        <p:txBody>
          <a:bodyPr/>
          <a:lstStyle/>
          <a:p>
            <a:pPr marL="0" indent="0" algn="just">
              <a:buNone/>
            </a:pPr>
            <a:r>
              <a:rPr lang="sr-Cyrl-RS" sz="1200" dirty="0" smtClean="0"/>
              <a:t>„</a:t>
            </a:r>
            <a:r>
              <a:rPr lang="sr-Cyrl-RS" sz="1200" dirty="0"/>
              <a:t>Чланом 20. Закона о основама својинско-правних односа прописано је да се право својине стиче по самом закону, на основу правног посла и наслеђивањем, као и одлуком државног органа, на начин и под условима одређеним законом.</a:t>
            </a:r>
            <a:endParaRPr lang="en-GB" sz="1200" dirty="0"/>
          </a:p>
          <a:p>
            <a:pPr marL="0" indent="0" algn="just">
              <a:buNone/>
            </a:pPr>
            <a:r>
              <a:rPr lang="sr-Cyrl-RS" sz="1200" dirty="0"/>
              <a:t>У ситуацији када је у листу непокретности уписано право својине на објектима и право коришћења на парцели у корист стечајног дужника, стечајни судија је овлашћен да, у складу са одредбом члана 133. став 13. Закона о стечају, решењем наложи упис других права стечених продајом, односно права коришћења.</a:t>
            </a:r>
            <a:endParaRPr lang="en-GB" sz="1200" dirty="0"/>
          </a:p>
          <a:p>
            <a:pPr marL="0" indent="0" algn="just">
              <a:buNone/>
            </a:pPr>
            <a:r>
              <a:rPr lang="sr-Cyrl-RS" sz="1200" dirty="0"/>
              <a:t>Према одредби члана 3. став 1. Закона о промету непокретности („Службени гласник РС“, бр. 93/14, 121/14 и 6/15), преносом права својине на згради, односно другом грађевинском објекту, истовремено се преноси право својине на земљишту на коме се зграда налази, као и на земљишту које служи за редовну употребу зграде. Закон о промету непокретности није дозволио да се раздвоји право својине на објекту од права коришћења на земљишту. Ставом 2. прописано је да земљиште које служи за редовну употребу зграде утврђује се уговором о промету непокретности, а ако то није уговорено, примењују се правила предвиђена прописима о планирању и изградњи којима се дефинише земљиште које служи за редовну употребу зграде. Ставом 3. прописано је да преносом права својине на згради изграђеној на земљишту на коме власник зграде нема право својине, већ само право коришћења или право закупа, преноси се и право коришћења или право закупа на земљишту на коме се зграда налази, као и на земљишту које служи за редовну употребу зграде.</a:t>
            </a:r>
            <a:endParaRPr lang="en-GB" sz="1200" dirty="0"/>
          </a:p>
          <a:p>
            <a:pPr marL="0" indent="0" algn="just">
              <a:buNone/>
            </a:pPr>
            <a:r>
              <a:rPr lang="sr-Cyrl-RS" sz="1200" dirty="0"/>
              <a:t>Из наведене одредбе може се закључити да ће у решењу бити наложен и упис и „других права стечених продајом“, а не само својине, из чега произилази да се ради и о праву коришћења на земљишту испод објекта, односно земљишту за редовну употребу објекта. </a:t>
            </a:r>
            <a:endParaRPr lang="en-GB" sz="1200" dirty="0"/>
          </a:p>
          <a:p>
            <a:pPr marL="0" indent="0" algn="just">
              <a:buNone/>
            </a:pPr>
            <a:r>
              <a:rPr lang="sr-Cyrl-RS" sz="1200" b="1" dirty="0"/>
              <a:t>У тој ситуацији стечајни управник може пре излагања продаји објекта у власништву стечајног дужника, преко стручног лица одговарајуће струке утврдити површину земљишта за редовну употребу објекта и  налаз о томе уврстити у продајну документацију у којој је садржана и процена вредности имовине која је предмет продаје, што ће бити предмет оглашавања.</a:t>
            </a:r>
            <a:endParaRPr lang="en-GB" sz="1200" b="1" dirty="0"/>
          </a:p>
          <a:p>
            <a:pPr algn="just"/>
            <a:endParaRPr lang="sr-Cyrl-RS" sz="1200" b="1" dirty="0"/>
          </a:p>
          <a:p>
            <a:pPr marL="0" indent="0" algn="just">
              <a:buNone/>
            </a:pPr>
            <a:r>
              <a:rPr lang="sr-Cyrl-CS" sz="1200" i="1" dirty="0"/>
              <a:t>(Одговори на питања привредних судова који су утврђени на седницама Одељења за привредне спорове Привредног апелационог суда одржаним дана 22. и 23.11.2022. године и на седници Одељења за привредне преступе одржаној дана 24.11.2022. године, Билтен судске праксе привредних судова бр. 3/2022, стечајно право, питање бр. 33)</a:t>
            </a:r>
            <a:endParaRPr lang="en-GB" sz="1200" i="1" dirty="0"/>
          </a:p>
          <a:p>
            <a:pPr algn="just"/>
            <a:endParaRPr lang="en-GB" sz="1200" i="1" dirty="0"/>
          </a:p>
          <a:p>
            <a:endParaRPr lang="en-GB" sz="1200" dirty="0"/>
          </a:p>
        </p:txBody>
      </p:sp>
    </p:spTree>
    <p:extLst>
      <p:ext uri="{BB962C8B-B14F-4D97-AF65-F5344CB8AC3E}">
        <p14:creationId xmlns:p14="http://schemas.microsoft.com/office/powerpoint/2010/main" val="7797888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968552"/>
          </a:xfrm>
        </p:spPr>
        <p:txBody>
          <a:bodyPr/>
          <a:lstStyle/>
          <a:p>
            <a:pPr marL="0" indent="0" algn="just">
              <a:buNone/>
            </a:pPr>
            <a:r>
              <a:rPr lang="sr-Cyrl-RS" sz="1600" dirty="0" smtClean="0"/>
              <a:t>„ </a:t>
            </a:r>
            <a:r>
              <a:rPr lang="sr-Cyrl-RS" sz="1600" dirty="0"/>
              <a:t>… Независно од тога да ли се поступак стечаја води над банком, осигуравајућем друштву или над другим правним субјектом и да ли се води по одредбама Закона о стечају у верзији из 2014. године или новијим верзијама, одговор је свакако исти. Наиме, Законом о стечају је регулисано да ће стечајни судија решењем констатовати да је продаја извршена и наложити одговарајућем регистру упис права својине и брисање терета насталих пре извршене продаје, односно упис других права стечених продајом, с тим да је према последњој верзији Закона о стечају у питању одредба </a:t>
            </a:r>
            <a:r>
              <a:rPr lang="sr-Cyrl-RS" sz="1600" b="1" dirty="0"/>
              <a:t>става 13. члана 133, док се у претходним верзијама ради о одредби става 12. истог члана. </a:t>
            </a:r>
            <a:r>
              <a:rPr lang="sr-Cyrl-RS" sz="1600" dirty="0"/>
              <a:t>Дакле, у сваком случају када дође до уновчења појединих делова имовине стечајног дужника, било покретне, било непокретне и било да се ради о потраживању, стечајни судија увек доноси решење којим констатује да је продаја извршена, а по потреби налаже одговарајућем регистру упис права својине, брисање терета, односно упис других права стечених продајом.</a:t>
            </a:r>
            <a:endParaRPr lang="en-GB" sz="1600" dirty="0"/>
          </a:p>
          <a:p>
            <a:pPr marL="0" indent="0" algn="just">
              <a:buNone/>
            </a:pPr>
            <a:r>
              <a:rPr lang="sr-Cyrl-RS" sz="1600" dirty="0"/>
              <a:t>Дакле, законодавац није примену ове одредбе свео само на промет ствари, јер се </a:t>
            </a:r>
            <a:r>
              <a:rPr lang="sr-Cyrl-RS" sz="1600" b="1" dirty="0"/>
              <a:t>иста односи на уновчење било ког дела имовине.“</a:t>
            </a:r>
            <a:endParaRPr lang="en-GB" sz="1600" b="1" dirty="0"/>
          </a:p>
          <a:p>
            <a:pPr algn="just"/>
            <a:endParaRPr lang="sr-Cyrl-RS" sz="16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Билтен судске праксе привредних судова бр. 3/2019, стечајно право, питање бр. 36)</a:t>
            </a:r>
            <a:endParaRPr lang="en-GB" sz="1400" i="1" dirty="0"/>
          </a:p>
          <a:p>
            <a:pPr algn="just"/>
            <a:endParaRPr lang="en-GB" sz="1400" dirty="0"/>
          </a:p>
          <a:p>
            <a:endParaRPr lang="en-GB" sz="1400" dirty="0"/>
          </a:p>
        </p:txBody>
      </p:sp>
    </p:spTree>
    <p:extLst>
      <p:ext uri="{BB962C8B-B14F-4D97-AF65-F5344CB8AC3E}">
        <p14:creationId xmlns:p14="http://schemas.microsoft.com/office/powerpoint/2010/main" val="39672937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896544"/>
          </a:xfrm>
        </p:spPr>
        <p:txBody>
          <a:bodyPr/>
          <a:lstStyle/>
          <a:p>
            <a:pPr marL="0" indent="0" algn="just">
              <a:buNone/>
            </a:pPr>
            <a:r>
              <a:rPr lang="sr-Cyrl-CS" sz="1600" dirty="0"/>
              <a:t>„Продаја имовине стечајног дужника врши се у стечајном поступку – судском поступку, те је </a:t>
            </a:r>
            <a:r>
              <a:rPr lang="sr-Cyrl-CS" sz="1600" b="1" dirty="0"/>
              <a:t>одлука суда – решење стечајног судије из члана 133. став 12. </a:t>
            </a:r>
            <a:r>
              <a:rPr lang="sr-Cyrl-CS" sz="1600" dirty="0"/>
              <a:t>(одлука државног органа) </a:t>
            </a:r>
            <a:r>
              <a:rPr lang="sr-Cyrl-CS" sz="1600" b="1" dirty="0"/>
              <a:t>правни основ за пренос права својине и свих других права стечених продајом,</a:t>
            </a:r>
            <a:r>
              <a:rPr lang="sr-Cyrl-CS" sz="1600" dirty="0"/>
              <a:t> те је стога овакво стицање права својине </a:t>
            </a:r>
            <a:r>
              <a:rPr lang="sr-Cyrl-CS" sz="1600" dirty="0" err="1"/>
              <a:t>оригинарни</a:t>
            </a:r>
            <a:r>
              <a:rPr lang="sr-Cyrl-CS" sz="1600" dirty="0"/>
              <a:t> начин стицања права својине. </a:t>
            </a:r>
            <a:endParaRPr lang="en-GB" sz="1600" dirty="0"/>
          </a:p>
          <a:p>
            <a:pPr marL="0" indent="0" algn="just">
              <a:buNone/>
            </a:pPr>
            <a:r>
              <a:rPr lang="sr-Cyrl-CS" sz="1600" dirty="0"/>
              <a:t>Наиме, </a:t>
            </a:r>
            <a:r>
              <a:rPr lang="sr-Cyrl-CS" sz="1600" dirty="0" err="1"/>
              <a:t>стицалац</a:t>
            </a:r>
            <a:r>
              <a:rPr lang="sr-Cyrl-CS" sz="1600" dirty="0"/>
              <a:t> своје право </a:t>
            </a:r>
            <a:r>
              <a:rPr lang="sr-Cyrl-CS" sz="1600" b="1" dirty="0"/>
              <a:t>не извлачи из права претходника</a:t>
            </a:r>
            <a:r>
              <a:rPr lang="sr-Cyrl-CS" sz="1600" dirty="0"/>
              <a:t>, јер претходни власник може пренети само својину какву има са свим евентуалним теретима и ограничењима (не може на другога пренети више права него што и сам има), а код продаје у стечајном поступку се на купца преноси право својине на купљеној имовини без обзира на раније уписе и без терета и без икаквих обавеза насталих пре извршене продаје укључујући и пореске обавезе и обавезе према привредним субјектима </a:t>
            </a:r>
            <a:r>
              <a:rPr lang="sr-Cyrl-CS" sz="1600" dirty="0" err="1"/>
              <a:t>пружаоцима</a:t>
            </a:r>
            <a:r>
              <a:rPr lang="sr-Cyrl-CS" sz="1600" dirty="0"/>
              <a:t> услуга од општег интереса које се односе на купљену имовину</a:t>
            </a:r>
            <a:r>
              <a:rPr lang="sr-Cyrl-CS" sz="1600" dirty="0" smtClean="0"/>
              <a:t>.“</a:t>
            </a:r>
          </a:p>
          <a:p>
            <a:pPr marL="0" indent="0" algn="just">
              <a:buNone/>
            </a:pPr>
            <a:endParaRPr lang="sr-Cyrl-CS" sz="1600" dirty="0"/>
          </a:p>
          <a:p>
            <a:pPr marL="0" indent="0" algn="just">
              <a:buNone/>
            </a:pPr>
            <a:r>
              <a:rPr lang="sr-Cyrl-CS" sz="1600" i="1" dirty="0"/>
              <a:t>(Одговори на питања привредних судова који су утврђени на седници Одељења за привредне спорове Привредног апелационог суда одржаној дана 26.11.2014. и 27.11.2014. године и на седници Одељења за привредне преступе и управно-рачунске спорове одржаној дана 3.12.2014. године, Билтен судске праксе привредних судова бр. 4/2014, стечајни поступак, питање бр. 34)</a:t>
            </a:r>
            <a:endParaRPr lang="en-GB" sz="1600" i="1" dirty="0"/>
          </a:p>
          <a:p>
            <a:endParaRPr lang="en-GB" sz="1600" dirty="0"/>
          </a:p>
        </p:txBody>
      </p:sp>
    </p:spTree>
    <p:extLst>
      <p:ext uri="{BB962C8B-B14F-4D97-AF65-F5344CB8AC3E}">
        <p14:creationId xmlns:p14="http://schemas.microsoft.com/office/powerpoint/2010/main" val="27368511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lstStyle/>
          <a:p>
            <a:pPr marL="0" indent="0" algn="just">
              <a:buNone/>
            </a:pPr>
            <a:r>
              <a:rPr lang="sr-Cyrl-RS" sz="1200" dirty="0" smtClean="0"/>
              <a:t>„</a:t>
            </a:r>
            <a:r>
              <a:rPr lang="sr-Cyrl-RS" sz="1400" dirty="0"/>
              <a:t>Стечајни судија, након извршене продаје и обавештења од стране управника о исплати цене, врши контролу законитости поступка продаје, пазећи по службеној дужности на евентуалну ништавост, доноси решење којим констатује продају, а против тог решења сва заинтересована лица имају право жалбе.</a:t>
            </a:r>
            <a:endParaRPr lang="en-GB" sz="1400" dirty="0"/>
          </a:p>
          <a:p>
            <a:pPr marL="0" indent="0" algn="just">
              <a:buNone/>
            </a:pPr>
            <a:r>
              <a:rPr lang="sr-Cyrl-RS" sz="1400" dirty="0"/>
              <a:t>Наведена одредба не прописује обавезу стечајног управника да, уз продајну документацију и доказ о исплати цене, на основу којих </a:t>
            </a:r>
            <a:r>
              <a:rPr lang="sr-Cyrl-RS" sz="1400" b="1" dirty="0"/>
              <a:t>стечајни судија оцењује законитост спроведене продаје и испуњеност услова за доношење решења</a:t>
            </a:r>
            <a:r>
              <a:rPr lang="sr-Cyrl-RS" sz="1400" dirty="0"/>
              <a:t>, достави уговор о купопродаји. Ово из разлога што је основ уписа права својине купца судско решење, а не уговор о купопродаји који би морао бити оверен код надлежног органа у смислу одредбе члана 4. Закона о промету непокретности („Службени гласник РС“, 93/2014, 121/2014 и 6/2015).</a:t>
            </a:r>
            <a:endParaRPr lang="en-GB" sz="1400" dirty="0"/>
          </a:p>
          <a:p>
            <a:pPr marL="0" indent="0" algn="just">
              <a:buNone/>
            </a:pPr>
            <a:r>
              <a:rPr lang="sr-Cyrl-RS" sz="1400" dirty="0"/>
              <a:t>Међутим, Правилник о утврђивању националних стандарда о управљању стечајном масом („Службени гласник РС“, бр. 13/2010) у Националном стандарду број 5- Национални стандард о начину и поступку уновчења имовине стечајног дужника, у одељку V став 16, прописује обавезу стечајног управника да, у поступку продаје јавним надметањем, са проглашеним купцем састави уговор о купопродаји, а на такву обавезу упућује и одељак VI став 12 истог стандарда, у коме је наведено да је проглашени купац у поступку продаје јавим прикупљањем понуда дужан да уплати цео износ купопродајне цене у року који не може бити краћи од осам, нити дужи од 30 дана од дана потписивања уговора о купопродаји, из чега произилази да је стечајни управник дужан да стечајном судији, уз подношење захтева за доношење решења којим се констатује извршена продаја имовине, треба да поднесе и закључен уговор о купопродаји имовине која је била предмет продаје. </a:t>
            </a:r>
            <a:r>
              <a:rPr lang="sr-Cyrl-RS" sz="1400" b="1" dirty="0"/>
              <a:t>Наведени уговор не мора бити  оверен код надлежног органа, с обзиром да не представља основ за упис права својине купца.“</a:t>
            </a:r>
            <a:endParaRPr lang="en-GB" sz="1400" b="1" dirty="0"/>
          </a:p>
          <a:p>
            <a:pPr marL="0" indent="0" algn="just">
              <a:buNone/>
            </a:pPr>
            <a:endParaRPr lang="sr-Cyrl-CS" sz="1200" i="1" dirty="0" smtClean="0"/>
          </a:p>
          <a:p>
            <a:pPr marL="0" indent="0" algn="just">
              <a:buNone/>
            </a:pPr>
            <a:r>
              <a:rPr lang="sr-Cyrl-CS" sz="1200" i="1" dirty="0" smtClean="0"/>
              <a:t>(</a:t>
            </a:r>
            <a:r>
              <a:rPr lang="sr-Cyrl-CS" sz="1200" i="1" dirty="0"/>
              <a:t>Одговори на питања привредних судова који су утврђени на седницама Одељења за привредне спорове Привредног апелационог суда одржаним дана 8.11. и 9.11.2018. године и на седници Одељења за привредне преступе одржаној дана 5.12.2018. године, Билтен судске праксе привредних судова бр. 4/2018, стечајно право, питање бр. 36)</a:t>
            </a:r>
            <a:endParaRPr lang="en-GB" sz="1200" i="1" dirty="0"/>
          </a:p>
          <a:p>
            <a:pPr algn="just"/>
            <a:endParaRPr lang="en-GB" sz="1200" dirty="0"/>
          </a:p>
          <a:p>
            <a:endParaRPr lang="en-GB" sz="1200" dirty="0"/>
          </a:p>
        </p:txBody>
      </p:sp>
    </p:spTree>
    <p:extLst>
      <p:ext uri="{BB962C8B-B14F-4D97-AF65-F5344CB8AC3E}">
        <p14:creationId xmlns:p14="http://schemas.microsoft.com/office/powerpoint/2010/main" val="18076792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040560"/>
          </a:xfrm>
        </p:spPr>
        <p:txBody>
          <a:bodyPr/>
          <a:lstStyle/>
          <a:p>
            <a:pPr algn="just"/>
            <a:endParaRPr lang="sr-Cyrl-RS" sz="1600" dirty="0"/>
          </a:p>
          <a:p>
            <a:pPr marL="0" indent="0" algn="just">
              <a:buNone/>
            </a:pPr>
            <a:r>
              <a:rPr lang="sr-Cyrl-RS" sz="1600" b="1" dirty="0"/>
              <a:t>„У поступку продаје треба разликовати депозит од износа трошкова продаје </a:t>
            </a:r>
            <a:r>
              <a:rPr lang="sr-Cyrl-RS" sz="1600" dirty="0"/>
              <a:t>и других неопходних трошкова из члана 133. став 12. овог закона. Уплаћени депозит није намењен само покривању тих трошкова нити то по природи ствари може бити будући да се уплаћује тек након спроведених свих радњи неопходних за  приступање продаји -  процена, оглашавање и сл. </a:t>
            </a:r>
            <a:r>
              <a:rPr lang="sr-Cyrl-RS" sz="1600" b="1" dirty="0"/>
              <a:t>Стога трошкови продаје се не полажу како се то наводи у питању, већ се наплаћују првенствено из купопродајне цене. </a:t>
            </a:r>
            <a:endParaRPr lang="en-GB" sz="1600" b="1" dirty="0"/>
          </a:p>
          <a:p>
            <a:pPr marL="0" indent="0" algn="just">
              <a:buNone/>
            </a:pPr>
            <a:r>
              <a:rPr lang="sr-Cyrl-RS" sz="1600" dirty="0"/>
              <a:t>Како ниједном одредбом Закона о стечају који регулишу поступак продаје  разлучни поверилац није ослобођен плаћања депозита то произилази да  је уплата истог услов њихових учешћа у поступку продаје. Тек тада стиче право да учествује у поступку продаје па, ако његова понуда буде најповољнија, да се огласи купцем  и користи правима из одредбе члана 136б Закона о стечају. </a:t>
            </a:r>
            <a:endParaRPr lang="en-GB" sz="1600" dirty="0"/>
          </a:p>
          <a:p>
            <a:pPr marL="0" indent="0" algn="just">
              <a:buNone/>
            </a:pPr>
            <a:r>
              <a:rPr lang="sr-Cyrl-RS" sz="1600" dirty="0"/>
              <a:t>У том случају нема бојазни да  у случају </a:t>
            </a:r>
            <a:r>
              <a:rPr lang="sr-Cyrl-RS" sz="1600" dirty="0" err="1"/>
              <a:t>одустанка</a:t>
            </a:r>
            <a:r>
              <a:rPr lang="sr-Cyrl-RS" sz="1600" dirty="0"/>
              <a:t> разлучног повериоца као купца нема депозита који би био задржан.“</a:t>
            </a:r>
            <a:endParaRPr lang="en-GB" sz="1600" dirty="0"/>
          </a:p>
          <a:p>
            <a:pPr algn="just"/>
            <a:endParaRPr lang="sr-Cyrl-RS" sz="16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Билтен судске праксе привредних судова бр. 3/2019, стечајно право, питање бр. 31)</a:t>
            </a:r>
            <a:endParaRPr lang="en-GB" sz="1400" i="1" dirty="0"/>
          </a:p>
          <a:p>
            <a:pPr algn="just"/>
            <a:endParaRPr lang="en-GB" sz="1600" dirty="0"/>
          </a:p>
          <a:p>
            <a:endParaRPr lang="en-GB" sz="1600" dirty="0"/>
          </a:p>
        </p:txBody>
      </p:sp>
    </p:spTree>
    <p:extLst>
      <p:ext uri="{BB962C8B-B14F-4D97-AF65-F5344CB8AC3E}">
        <p14:creationId xmlns:p14="http://schemas.microsoft.com/office/powerpoint/2010/main" val="13473397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896544"/>
          </a:xfrm>
        </p:spPr>
        <p:txBody>
          <a:bodyPr/>
          <a:lstStyle/>
          <a:p>
            <a:pPr algn="just"/>
            <a:endParaRPr lang="sr-Cyrl-RS" sz="1800" dirty="0"/>
          </a:p>
          <a:p>
            <a:pPr marL="0" indent="0" algn="just">
              <a:buNone/>
            </a:pPr>
            <a:r>
              <a:rPr lang="sr-Cyrl-RS" sz="1800" dirty="0"/>
              <a:t>„Стечајни управник ће у случају продаје имовине полагањем цене од стране разлучног или заложног повериоца, сачинити обрачун за намирење, као и обрачун трошкова продаје. </a:t>
            </a:r>
            <a:r>
              <a:rPr lang="sr-Cyrl-RS" sz="1800" b="1" dirty="0"/>
              <a:t>На обрачун за намирење повериоци могу изјавити примедбу о којој одлучује стечајни судија закључком. О трошковима одлучује стечајни судија, посебним решењем против кога је дозвољена жалба. </a:t>
            </a:r>
            <a:endParaRPr lang="en-GB" sz="1800" b="1" dirty="0"/>
          </a:p>
          <a:p>
            <a:pPr marL="0" indent="0" algn="just">
              <a:buNone/>
            </a:pPr>
            <a:r>
              <a:rPr lang="sr-Cyrl-RS" sz="1800" dirty="0"/>
              <a:t>На основу наведеног, стечајни управник ће позвати разлучног односно заложног повериоца да изврши уплату на основу члана 136б Закона о стечају у прописаном року, а у супротном се неће сматрати да је разлучни односно заложни поверилац испунио предвиђене услове продаје.“</a:t>
            </a:r>
            <a:endParaRPr lang="en-GB" sz="1800" dirty="0"/>
          </a:p>
          <a:p>
            <a:pPr algn="just"/>
            <a:endParaRPr lang="sr-Cyrl-RS" sz="18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Билтен судске праксе привредних судова бр. 3/2019, стечајно право, питање бр. 33)</a:t>
            </a:r>
            <a:endParaRPr lang="en-GB" sz="1400" i="1" dirty="0"/>
          </a:p>
          <a:p>
            <a:pPr algn="just"/>
            <a:endParaRPr lang="en-GB" sz="1800" dirty="0"/>
          </a:p>
          <a:p>
            <a:endParaRPr lang="en-GB" sz="1800" dirty="0"/>
          </a:p>
        </p:txBody>
      </p:sp>
    </p:spTree>
    <p:extLst>
      <p:ext uri="{BB962C8B-B14F-4D97-AF65-F5344CB8AC3E}">
        <p14:creationId xmlns:p14="http://schemas.microsoft.com/office/powerpoint/2010/main" val="1264258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800" b="1" dirty="0"/>
              <a:t>Одредбе Правилника које регулишу продају</a:t>
            </a:r>
            <a:br>
              <a:rPr lang="sr-Cyrl-RS" sz="2800" b="1" dirty="0"/>
            </a:br>
            <a:endParaRPr lang="en-GB" sz="2800" dirty="0"/>
          </a:p>
        </p:txBody>
      </p:sp>
      <p:sp>
        <p:nvSpPr>
          <p:cNvPr id="3" name="Rectangle 2"/>
          <p:cNvSpPr/>
          <p:nvPr/>
        </p:nvSpPr>
        <p:spPr>
          <a:xfrm>
            <a:off x="1691680" y="2996953"/>
            <a:ext cx="5256584" cy="954107"/>
          </a:xfrm>
          <a:prstGeom prst="rect">
            <a:avLst/>
          </a:prstGeom>
        </p:spPr>
        <p:txBody>
          <a:bodyPr wrap="square">
            <a:spAutoFit/>
          </a:bodyPr>
          <a:lstStyle/>
          <a:p>
            <a:pPr marL="0" indent="0">
              <a:buNone/>
            </a:pPr>
            <a:endParaRPr lang="sr-Cyrl-RS" dirty="0"/>
          </a:p>
          <a:p>
            <a:pPr marL="0" indent="0" algn="ctr">
              <a:buNone/>
            </a:pPr>
            <a:r>
              <a:rPr lang="sr-Cyrl-RS" sz="2000" dirty="0"/>
              <a:t>Национални</a:t>
            </a:r>
            <a:r>
              <a:rPr lang="sr-Cyrl-RS" dirty="0"/>
              <a:t> стандард бр. 5</a:t>
            </a:r>
            <a:endParaRPr lang="en-GB" dirty="0"/>
          </a:p>
          <a:p>
            <a:endParaRPr lang="en-GB" dirty="0"/>
          </a:p>
        </p:txBody>
      </p:sp>
    </p:spTree>
    <p:extLst>
      <p:ext uri="{BB962C8B-B14F-4D97-AF65-F5344CB8AC3E}">
        <p14:creationId xmlns:p14="http://schemas.microsoft.com/office/powerpoint/2010/main" val="1375087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sr-Cyrl-RS" sz="1400" dirty="0"/>
          </a:p>
          <a:p>
            <a:pPr marL="0" indent="0" algn="just">
              <a:buNone/>
            </a:pPr>
            <a:r>
              <a:rPr lang="sr-Cyrl-RS" sz="1400" dirty="0"/>
              <a:t>„Да би разлучни, односно заложни поверилац био намирен у року од пет дана из члана 133. став 12. Закона о стечају, потребно је пре свега да то потраживање буде унето као утврђено у коначну листу потраживања коју је усвојио стечајни судија. То подразумева да и у случају када је потраживање разлучног повериоца било оспорено, а након тога правноснажном одлуком утврђено, потребно је да се изврши измена коначне листе потраживања сагласно члану 116. став 7. Закона о стечају, а измена коначне листе потраживања на основу правноснажне судске одлуке о утврђивању оспореног потраживања из стечаја врши се решењем стечајног судије, а не изменом листе потраживања стечајног управника. По правноснажности решења стечајног судије којим се исправља коначна листа утврђених потраживања стичу се услови за исплату разлучног повериоца, од када и треба рачунати рок из члана 133. став 12. Закона о стечају за намирење разлучног,  односно заложног повериоца.</a:t>
            </a:r>
            <a:endParaRPr lang="en-GB" sz="1400" dirty="0"/>
          </a:p>
          <a:p>
            <a:pPr marL="0" indent="0" algn="just">
              <a:buNone/>
            </a:pPr>
            <a:r>
              <a:rPr lang="sr-Cyrl-RS" sz="1400" dirty="0"/>
              <a:t>Стога </a:t>
            </a:r>
            <a:r>
              <a:rPr lang="sr-Cyrl-RS" sz="1400" b="1" dirty="0"/>
              <a:t>исплата разлучном повериоцу се не може извршити у конкретном случају на основу правноснажне одлуке из парничног поступка, док се претходно не измени – исправи коначна листа потраживања.“</a:t>
            </a:r>
            <a:endParaRPr lang="en-GB" sz="1400" b="1" dirty="0"/>
          </a:p>
          <a:p>
            <a:pPr algn="just"/>
            <a:endParaRPr lang="sr-Cyrl-RS" sz="14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Билтен судске праксе привредних судова бр. 3/2019, стечајно право, питање бр. 34)</a:t>
            </a:r>
            <a:endParaRPr lang="en-GB" sz="1400" i="1" dirty="0"/>
          </a:p>
          <a:p>
            <a:pPr algn="just"/>
            <a:endParaRPr lang="en-GB" sz="1400" dirty="0"/>
          </a:p>
          <a:p>
            <a:endParaRPr lang="en-GB" sz="1400" dirty="0"/>
          </a:p>
        </p:txBody>
      </p:sp>
    </p:spTree>
    <p:extLst>
      <p:ext uri="{BB962C8B-B14F-4D97-AF65-F5344CB8AC3E}">
        <p14:creationId xmlns:p14="http://schemas.microsoft.com/office/powerpoint/2010/main" val="30347100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929411"/>
          </a:xfrm>
        </p:spPr>
        <p:txBody>
          <a:bodyPr/>
          <a:lstStyle/>
          <a:p>
            <a:pPr marL="0" indent="0" algn="just">
              <a:buNone/>
            </a:pPr>
            <a:r>
              <a:rPr lang="sr-Cyrl-RS" sz="1800" dirty="0" smtClean="0"/>
              <a:t>„</a:t>
            </a:r>
            <a:r>
              <a:rPr lang="sr-Cyrl-RS" sz="1800" dirty="0"/>
              <a:t>Одредба члана 133. став 13. Закона о стечају, прописује да ће стечајни судија решењем констатовати да је продаја извршена и наложити одговарајућем регистру упис права својине и брисање терета насталих пре извршене продаје, односно упис других права стечених продајом. Из наведене одредбе може се закључити да ће у решењу бити наложен упис и „других права стечених продајом“, а не само својине, из чега произлази да се ради и о праву коришћења на земљишту испод објекта, односно земљишту за редовну употребу објекта.</a:t>
            </a:r>
            <a:endParaRPr lang="en-GB" sz="1800" dirty="0"/>
          </a:p>
          <a:p>
            <a:pPr marL="0" indent="0" algn="just">
              <a:buNone/>
            </a:pPr>
            <a:r>
              <a:rPr lang="sr-Cyrl-RS" sz="1800" dirty="0"/>
              <a:t>Како је, у конкретном случају,</a:t>
            </a:r>
            <a:r>
              <a:rPr lang="sr-Cyrl-RS" sz="1800" b="1" dirty="0"/>
              <a:t> </a:t>
            </a:r>
            <a:r>
              <a:rPr lang="sr-Cyrl-RS" sz="1800" dirty="0"/>
              <a:t>у листу непокретности уписано право својине на објектима и право коришћења на парцели у корист стечајног дужника, </a:t>
            </a:r>
            <a:r>
              <a:rPr lang="sr-Cyrl-RS" sz="1800" b="1" dirty="0"/>
              <a:t>стечајни судија је овлашћен </a:t>
            </a:r>
            <a:r>
              <a:rPr lang="sr-Cyrl-RS" sz="1800" dirty="0"/>
              <a:t>да, у складу са цитираном одредбом члана 133 став 13, </a:t>
            </a:r>
            <a:r>
              <a:rPr lang="sr-Cyrl-RS" sz="1800" b="1" dirty="0"/>
              <a:t>решењем наложи и упис других права стечених продајом, односно упис права коришћења.“</a:t>
            </a:r>
            <a:endParaRPr lang="en-GB" sz="1800" b="1" dirty="0"/>
          </a:p>
          <a:p>
            <a:pPr algn="just"/>
            <a:endParaRPr lang="sr-Cyrl-RS" sz="16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8.11. и 9.11.2018. године и на седници Одељења за привредне преступе одржаној дана 5.12.2018. године, Билтен судске праксе привредних судова бр. 4/2018, стечајно право, питање бр. 41)</a:t>
            </a:r>
            <a:endParaRPr lang="en-GB" sz="1400" i="1" dirty="0"/>
          </a:p>
          <a:p>
            <a:endParaRPr lang="en-GB" sz="1600" dirty="0"/>
          </a:p>
        </p:txBody>
      </p:sp>
    </p:spTree>
    <p:extLst>
      <p:ext uri="{BB962C8B-B14F-4D97-AF65-F5344CB8AC3E}">
        <p14:creationId xmlns:p14="http://schemas.microsoft.com/office/powerpoint/2010/main" val="37632436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1800" dirty="0"/>
              <a:t>„Из цитираних одредби произлази да титулар права службености нема својство ни разлучног, ни заложног повериоца у  стечајном поступку, иако је његово стварно право, у смислу одредбе члана 60. став 1. Закона о државном премеру и катастру, уписано у катастар непокретности. </a:t>
            </a:r>
            <a:endParaRPr lang="en-GB" sz="1800" dirty="0"/>
          </a:p>
          <a:p>
            <a:pPr marL="0" indent="0" algn="just">
              <a:buNone/>
            </a:pPr>
            <a:r>
              <a:rPr lang="sr-Cyrl-RS" sz="1800" dirty="0"/>
              <a:t>… Из свега наведеног произилази да се </a:t>
            </a:r>
            <a:r>
              <a:rPr lang="sr-Cyrl-RS" sz="1800" b="1" dirty="0"/>
              <a:t>брисање терета након поступка продаје односи само на повериоце који имају установљено обезбеђење новчаног потраживања, а како титулар стварних службености нема такву врсту потраживања, стварне службености се не бришу.“</a:t>
            </a:r>
            <a:endParaRPr lang="en-GB" sz="1800" b="1" dirty="0"/>
          </a:p>
          <a:p>
            <a:pPr marL="0" indent="0" algn="just">
              <a:buNone/>
            </a:pPr>
            <a:endParaRPr lang="sr-Cyrl-CS" sz="1800" b="1"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8.11. и 9.11.2018. године и на седници Одељења за привредне преступе одржаној дана 5.12.2018. године, Билтен судске праксе привредних судова бр. 4/2018, стечајно право, питање бр. 42)</a:t>
            </a:r>
            <a:endParaRPr lang="en-GB" sz="1400" i="1" dirty="0"/>
          </a:p>
        </p:txBody>
      </p:sp>
    </p:spTree>
    <p:extLst>
      <p:ext uri="{BB962C8B-B14F-4D97-AF65-F5344CB8AC3E}">
        <p14:creationId xmlns:p14="http://schemas.microsoft.com/office/powerpoint/2010/main" val="22350922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CS" sz="1800" dirty="0"/>
              <a:t>„Из цитираног прописа произилази да се брисање терета насталих пре извршене продаје врши одмах након исплате цене, односно доношења решења стечајног судије којим се констатује да је продаја извршена. </a:t>
            </a:r>
            <a:r>
              <a:rPr lang="sr-Cyrl-CS" sz="1800" b="1" dirty="0"/>
              <a:t>Постојање спора у погледу редоследа намирења разлучних поверилаца не утиче на право купца да му се у одговарајући регистар упише право својине и изврши брисање спорних терета. </a:t>
            </a:r>
            <a:r>
              <a:rPr lang="sr-Cyrl-CS" sz="1800" dirty="0"/>
              <a:t>Наведено из разлога јер износ расположивих средстава за намирење разлучних поверилаца остаје исти u условима постојања спора о редоследу намирења разлучних поверилаца, као и у ситуацији када не постоји спор о редоследу намирења разлучних поверилаца.“</a:t>
            </a:r>
            <a:endParaRPr lang="en-GB" sz="1800" dirty="0"/>
          </a:p>
          <a:p>
            <a:pPr marL="0" indent="0">
              <a:buNone/>
            </a:pPr>
            <a:endParaRPr lang="sr-Cyrl-RS" sz="1800" dirty="0"/>
          </a:p>
          <a:p>
            <a:pPr marL="0" indent="0" algn="just">
              <a:buNone/>
            </a:pPr>
            <a:r>
              <a:rPr lang="sr-Cyrl-CS" sz="1400" i="1" dirty="0"/>
              <a:t>(Одговори на питања привредних судова који су утврђени на седници Одељења за привредне спорове Привредног апелационог суда одржаној дана 7.11.2016. и 8.11.2016. године и на седници Одељења за привредне преступе одржаној дана 10.11.2016. године, Билтен судске праксе привредних судова бр. 4/2016, стечајни поступак, питање бр. 45)</a:t>
            </a:r>
            <a:endParaRPr lang="en-GB" sz="1400" i="1" dirty="0"/>
          </a:p>
          <a:p>
            <a:endParaRPr lang="en-GB" sz="1800" dirty="0"/>
          </a:p>
          <a:p>
            <a:endParaRPr lang="en-GB" sz="1800" dirty="0"/>
          </a:p>
        </p:txBody>
      </p:sp>
    </p:spTree>
    <p:extLst>
      <p:ext uri="{BB962C8B-B14F-4D97-AF65-F5344CB8AC3E}">
        <p14:creationId xmlns:p14="http://schemas.microsoft.com/office/powerpoint/2010/main" val="36589081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RS" sz="1800" dirty="0" smtClean="0"/>
              <a:t>„</a:t>
            </a:r>
            <a:r>
              <a:rPr lang="sr-Cyrl-RS" sz="1800" dirty="0" err="1"/>
              <a:t>Регулишући</a:t>
            </a:r>
            <a:r>
              <a:rPr lang="sr-Cyrl-RS" sz="1800" dirty="0"/>
              <a:t> последице  продаје стечајног дужника као правног лица  у одредби члана 136. Закона о стечају предвиђено је у ставу 7. да  у регистру привредних субјеката  и другим одговарајућим регистрима  региструју се промене (правне форме,  оснивача, чланова и акционара  и других података) на основу решења из члана 133. став 13. овог закона, у складу са  законом којим се уређују регистрација  привредних субјеката.</a:t>
            </a:r>
            <a:endParaRPr lang="en-GB" sz="1800" dirty="0"/>
          </a:p>
          <a:p>
            <a:pPr marL="0" indent="0" algn="just">
              <a:buNone/>
            </a:pPr>
            <a:r>
              <a:rPr lang="sr-Cyrl-RS" sz="1800" dirty="0"/>
              <a:t>Имајући у виду наведено  </a:t>
            </a:r>
            <a:r>
              <a:rPr lang="sr-Cyrl-RS" sz="1800" b="1" dirty="0"/>
              <a:t>решење о обустави стечајног поступка, по правноснажности требало би доставити, сходно одредби члана 71. став 1. Закона о стечају, свим оним лицима којима се доставља и решење о отварању поступка стечаја те објавити на огласној и електронској огласној табли суда у смислу члана 10. став 3. наведеног прописа.“</a:t>
            </a:r>
            <a:endParaRPr lang="en-GB" sz="1800" b="1" dirty="0"/>
          </a:p>
          <a:p>
            <a:pPr algn="just"/>
            <a:endParaRPr lang="sr-Cyrl-RS" sz="16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8.11. и 9.11.2018. године и на седници Одељења за привредне преступе одржаној дана 5.12.2018. године, Билтен судске праксе привредних судова бр. 4/2018, стечајно право, питање бр. 47)</a:t>
            </a:r>
            <a:endParaRPr lang="en-GB" sz="1400" i="1" dirty="0"/>
          </a:p>
          <a:p>
            <a:endParaRPr lang="en-GB" sz="1600" dirty="0"/>
          </a:p>
        </p:txBody>
      </p:sp>
    </p:spTree>
    <p:extLst>
      <p:ext uri="{BB962C8B-B14F-4D97-AF65-F5344CB8AC3E}">
        <p14:creationId xmlns:p14="http://schemas.microsoft.com/office/powerpoint/2010/main" val="9785841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lstStyle/>
          <a:p>
            <a:pPr marL="0" indent="0" algn="just">
              <a:buNone/>
            </a:pPr>
            <a:r>
              <a:rPr lang="sr-Cyrl-RS" sz="1600" dirty="0" smtClean="0"/>
              <a:t>„</a:t>
            </a:r>
            <a:r>
              <a:rPr lang="sr-Cyrl-RS" sz="1600" dirty="0"/>
              <a:t>Чланом 133. став 13. Закона о стечају одређено је да ће стечајни судија решењем констатовати да је продаја извршена и наложити одговарајућем регистру упис права својине и брисање терета насталих пре извршене продаје, односно упис других права стечених продајом. Наведено решење са доказом о уплати цене је основ за стицање и упис права својине купца, без обзира на раније уписе и без терета, као и без икаквих обавеза насталих пре извршене купопродаје, укључујући и пореске обавезе и обавезе према привредним субјектима </a:t>
            </a:r>
            <a:r>
              <a:rPr lang="sr-Cyrl-RS" sz="1600" dirty="0" err="1"/>
              <a:t>пружаоцима</a:t>
            </a:r>
            <a:r>
              <a:rPr lang="sr-Cyrl-RS" sz="1600" dirty="0"/>
              <a:t> услуга од општег интереса које се односе на купљену имовину.</a:t>
            </a:r>
            <a:endParaRPr lang="en-GB" sz="1600" dirty="0"/>
          </a:p>
          <a:p>
            <a:pPr marL="0" indent="0" algn="just">
              <a:buNone/>
            </a:pPr>
            <a:r>
              <a:rPr lang="sr-Cyrl-RS" sz="1600" dirty="0"/>
              <a:t>Према ставу 14. истог члана, решење из става 13. овог члана објављује се на огласној и електронској табли суда и доставља разлучном, односно заложном повериоцу који има </a:t>
            </a:r>
            <a:r>
              <a:rPr lang="sr-Cyrl-RS" sz="1600" dirty="0" err="1"/>
              <a:t>разлучно</a:t>
            </a:r>
            <a:r>
              <a:rPr lang="sr-Cyrl-RS" sz="1600" dirty="0"/>
              <a:t>, односно заложно право на имовини која је обухваћена продајом и на њега жалбу могу поднети сва заинтересована лица.</a:t>
            </a:r>
            <a:endParaRPr lang="en-GB" sz="1600" dirty="0"/>
          </a:p>
          <a:p>
            <a:pPr marL="0" indent="0" algn="just">
              <a:buNone/>
            </a:pPr>
            <a:r>
              <a:rPr lang="sr-Cyrl-RS" sz="1600" dirty="0"/>
              <a:t>Из цитираних одредби произилази да је наведено правноснажно решење са доказом о уплати цене основ за стицање и упис права својине купца, па </a:t>
            </a:r>
            <a:r>
              <a:rPr lang="sr-Cyrl-RS" sz="1600" b="1" dirty="0"/>
              <a:t>нема могућности да стечајни судија овакво решење донесе пре достављања доказа да је купопродајна цена испаћена у целости.“</a:t>
            </a:r>
            <a:endParaRPr lang="en-GB" sz="1600" b="1" dirty="0"/>
          </a:p>
          <a:p>
            <a:pPr algn="just"/>
            <a:endParaRPr lang="sr-Cyrl-RS" sz="1400" b="1"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19.11. и 20.11.2019. године и на седници Одељења за привредне преступе одржаној дана 20.11.2019. године, Билтен судске праксе привредних судова бр. 3/2019, стечајно право, питање бр. 29)</a:t>
            </a:r>
            <a:endParaRPr lang="en-GB" sz="1400" i="1" dirty="0"/>
          </a:p>
          <a:p>
            <a:pPr algn="just"/>
            <a:endParaRPr lang="en-GB" sz="1400" dirty="0"/>
          </a:p>
          <a:p>
            <a:endParaRPr lang="en-GB" sz="1400" dirty="0"/>
          </a:p>
        </p:txBody>
      </p:sp>
    </p:spTree>
    <p:extLst>
      <p:ext uri="{BB962C8B-B14F-4D97-AF65-F5344CB8AC3E}">
        <p14:creationId xmlns:p14="http://schemas.microsoft.com/office/powerpoint/2010/main" val="11845308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040560"/>
          </a:xfrm>
        </p:spPr>
        <p:txBody>
          <a:bodyPr/>
          <a:lstStyle/>
          <a:p>
            <a:pPr marL="0" indent="0" algn="just">
              <a:buNone/>
            </a:pPr>
            <a:r>
              <a:rPr lang="sr-Cyrl-RS" sz="1400" dirty="0" smtClean="0"/>
              <a:t>„</a:t>
            </a:r>
            <a:r>
              <a:rPr lang="sr-Cyrl-RS" sz="1400" dirty="0"/>
              <a:t>Новелама Закона о стечају које су у примени од 1. јануара 2019. године, у поглављу под називом „основне процесне одредбе“</a:t>
            </a:r>
            <a:r>
              <a:rPr lang="sr-Cyrl-RS" sz="1400" b="1" dirty="0"/>
              <a:t>,</a:t>
            </a:r>
            <a:r>
              <a:rPr lang="sr-Cyrl-RS" sz="1400" dirty="0"/>
              <a:t> чланом 46. став 3. Закона о стечају прописано је да жалба против решења не задржава извршење решења, ако овим законом није другачије одређено.</a:t>
            </a:r>
            <a:endParaRPr lang="en-GB" sz="1400" dirty="0"/>
          </a:p>
          <a:p>
            <a:pPr marL="0" indent="0" algn="just">
              <a:buNone/>
            </a:pPr>
            <a:r>
              <a:rPr lang="sr-Cyrl-RS" sz="1400" dirty="0"/>
              <a:t>У поглављу IX под називом „уновчење и деоба стечајне масе намирење и закључење стечајног поступка“, чланом 133 став 13. Закона о стечају, одређено је да ће стечајни судија решењем констатовати да је продаја извршена и наложити одговарајућем регистру упис права својине и брисање терета насталих пре извршене продаје, односно упис других права стечених продајом.  Наведено решење са доказом о уплати цене је основ за стицање и упис права својине купца, без обзира на раније уписе и без терета, као и без икаквих обавеза насталих пре извршене купопродаје, укључујући и пореске обавезе и обавезе према привредним субјектима </a:t>
            </a:r>
            <a:r>
              <a:rPr lang="sr-Cyrl-RS" sz="1400" dirty="0" err="1"/>
              <a:t>пружаоцима</a:t>
            </a:r>
            <a:r>
              <a:rPr lang="sr-Cyrl-RS" sz="1400" dirty="0"/>
              <a:t> услуга од општег интереса које се односе на купљену имовину.</a:t>
            </a:r>
            <a:endParaRPr lang="en-GB" sz="1400" dirty="0"/>
          </a:p>
          <a:p>
            <a:pPr marL="0" indent="0" algn="just">
              <a:buNone/>
            </a:pPr>
            <a:r>
              <a:rPr lang="sr-Cyrl-RS" sz="1400" dirty="0"/>
              <a:t>Чланом 86 став 1. Законом о државном премеру и катастру  („Службени гласник РС“, бр. 72/2009, 18/2010, 65/2013, 15/2015 – одлука УС, 96/2015, 47/2017 – др. Закон, 27/2018 – др. закон, 41/2018 – др. закон и 9/2020 – др. закон),  прописано је  да се упис у катастар непокретности врши на основу приватне или јавне исправе, која је по садржини и форми подобна за упис.</a:t>
            </a:r>
            <a:endParaRPr lang="en-GB" sz="1400" dirty="0"/>
          </a:p>
          <a:p>
            <a:pPr marL="0" indent="0" algn="just">
              <a:buNone/>
            </a:pPr>
            <a:r>
              <a:rPr lang="sr-Cyrl-RS" sz="1400" dirty="0"/>
              <a:t>Одредбом члана 88. став 3. Закона о државном премеру и катастру, </a:t>
            </a:r>
            <a:r>
              <a:rPr lang="sr-Cyrl-RS" sz="1400" b="1" dirty="0"/>
              <a:t>прописано је да јавна исправа да би била подобна за упис мора бити правноснажна, односно извршна.“</a:t>
            </a:r>
            <a:endParaRPr lang="en-GB" sz="1400" b="1" dirty="0"/>
          </a:p>
          <a:p>
            <a:pPr algn="just"/>
            <a:endParaRPr lang="sr-Cyrl-RS" sz="14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22. и 23.11.2022. године и на седници Одељења за привредне преступе одржаној дана 24.11.2022. године, Билтен судске праксе привредних судова бр. 3/2022, стечајно право, питање бр. 32)</a:t>
            </a:r>
            <a:endParaRPr lang="en-GB" sz="1400" i="1" dirty="0"/>
          </a:p>
          <a:p>
            <a:pPr algn="just"/>
            <a:endParaRPr lang="en-GB" sz="1400" dirty="0"/>
          </a:p>
          <a:p>
            <a:endParaRPr lang="en-GB" sz="1400" dirty="0"/>
          </a:p>
        </p:txBody>
      </p:sp>
    </p:spTree>
    <p:extLst>
      <p:ext uri="{BB962C8B-B14F-4D97-AF65-F5344CB8AC3E}">
        <p14:creationId xmlns:p14="http://schemas.microsoft.com/office/powerpoint/2010/main" val="20576025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p:spPr>
        <p:txBody>
          <a:bodyPr/>
          <a:lstStyle/>
          <a:p>
            <a:pPr marL="0" indent="0" algn="just">
              <a:buNone/>
            </a:pPr>
            <a:r>
              <a:rPr lang="sr-Cyrl-RS" sz="1800" dirty="0"/>
              <a:t>„Када се стечајни дужник у поступку стечаја прода као правно лице, без обзира да ли постоји пријава потраживања разлучних поверилаца или не, да ли има или не заложних поверилаца и без обзира што су наведене забележбе уписане пре отварања поступка стечаја, постоји обавеза стечајног судије да донесе решење којим се налаже одговарајућем регистру, РГЗ СКН, брисање свих терета насталих пре извршене продаје јер се на купца у поступку стечаја имовина преноси без терета. 	</a:t>
            </a:r>
          </a:p>
          <a:p>
            <a:pPr marL="0" indent="0" algn="just">
              <a:buNone/>
            </a:pPr>
            <a:r>
              <a:rPr lang="sr-Cyrl-RS" sz="1800" b="1" dirty="0"/>
              <a:t>Стога је </a:t>
            </a:r>
            <a:r>
              <a:rPr lang="sr-Cyrl-RS" sz="1800" dirty="0"/>
              <a:t>стечајни судија у обавези да, након продаје стечајног дужника као правног лица, уколико утврди да у оквиру продатог стечајног дужника, као правног лица, постоји </a:t>
            </a:r>
            <a:r>
              <a:rPr lang="sr-Cyrl-RS" sz="1800" b="1" dirty="0"/>
              <a:t>имовина на којој је конституисано заложно право, донесе решење којим ће наложити брисање свих конституисаних заложних права. Привременом мером се не конституише заложно право.“</a:t>
            </a:r>
            <a:endParaRPr lang="en-GB" sz="1800" b="1" dirty="0"/>
          </a:p>
          <a:p>
            <a:endParaRPr lang="sr-Cyrl-RS" sz="1600" dirty="0"/>
          </a:p>
          <a:p>
            <a:pPr marL="0" indent="0" algn="just">
              <a:buNone/>
            </a:pPr>
            <a:r>
              <a:rPr lang="sr-Cyrl-CS" sz="1400" i="1" dirty="0"/>
              <a:t>(Одговори на питања привредних судова који су утврђени на седницама Одељења за привредне спорове Привредног апелационог суда одржаним дана 16.11., 17.11., 20.11. и 30.11.2017. и на седници Одељења за привредне преступе одржаној дана 17.11.2017. године, Билтен судске праксе привредних судова бр. 3/2017, стечајно право, питање бр. 31)</a:t>
            </a:r>
            <a:endParaRPr lang="en-GB" sz="1400" i="1" dirty="0"/>
          </a:p>
          <a:p>
            <a:pPr algn="just"/>
            <a:endParaRPr lang="en-GB" sz="1600" dirty="0"/>
          </a:p>
          <a:p>
            <a:endParaRPr lang="en-GB" sz="1600" dirty="0"/>
          </a:p>
        </p:txBody>
      </p:sp>
    </p:spTree>
    <p:extLst>
      <p:ext uri="{BB962C8B-B14F-4D97-AF65-F5344CB8AC3E}">
        <p14:creationId xmlns:p14="http://schemas.microsoft.com/office/powerpoint/2010/main" val="14219568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sr-Cyrl-CS" sz="1800" dirty="0"/>
              <a:t>„Из цитиране одредбе Закона о стечају следи да се након продаје стечајног дужника као правног лица у регистар привредних субјеката, на основу уговора о продаји стечајног дужника, као правног лица, врши промена оснивача, па се уместо ранијих оснивача, као нови оснивач уписује купац и ранији акционари више нису акционари, </a:t>
            </a:r>
            <a:r>
              <a:rPr lang="sr-Cyrl-CS" sz="1800" b="1" dirty="0"/>
              <a:t>па брисањем акционара и акција долази до брисања и заложног права на акцијама физичког лица које је било власник одређеног броја акција.“</a:t>
            </a:r>
            <a:endParaRPr lang="en-GB" sz="1800" b="1" dirty="0"/>
          </a:p>
          <a:p>
            <a:endParaRPr lang="sr-Cyrl-RS" sz="1800" dirty="0"/>
          </a:p>
          <a:p>
            <a:pPr marL="0" indent="0" algn="just">
              <a:buNone/>
            </a:pPr>
            <a:r>
              <a:rPr lang="sr-Cyrl-CS" sz="1400" i="1" dirty="0"/>
              <a:t>(Одговори на питања привредних судова који су утврђени на седници Одељења за привредне спорове Привредног апелационог суда одржаној дана 7.11.2016. и 8.11.2016. године и на седници Одељења за привредне преступе одржаној дана 10.11.2016. године, Билтен судске праксе привредних судова бр. 4/2016, стечајни поступак, питање бр. 46)</a:t>
            </a:r>
            <a:endParaRPr lang="en-GB" sz="1400" i="1" dirty="0"/>
          </a:p>
          <a:p>
            <a:endParaRPr lang="en-GB" sz="1800" dirty="0"/>
          </a:p>
          <a:p>
            <a:endParaRPr lang="en-GB" sz="1800" dirty="0"/>
          </a:p>
        </p:txBody>
      </p:sp>
    </p:spTree>
    <p:extLst>
      <p:ext uri="{BB962C8B-B14F-4D97-AF65-F5344CB8AC3E}">
        <p14:creationId xmlns:p14="http://schemas.microsoft.com/office/powerpoint/2010/main" val="11584207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5184576"/>
          </a:xfrm>
        </p:spPr>
        <p:txBody>
          <a:bodyPr/>
          <a:lstStyle/>
          <a:p>
            <a:pPr marL="0" indent="0" algn="just">
              <a:buNone/>
            </a:pPr>
            <a:r>
              <a:rPr lang="sr-Cyrl-RS" sz="1600" dirty="0" smtClean="0"/>
              <a:t>„</a:t>
            </a:r>
            <a:r>
              <a:rPr lang="sr-Cyrl-RS" sz="1600" dirty="0"/>
              <a:t>Уколико стечајни поступак дуго траје, нема расположивих новчаних средстава за даље спровођење стечајног поступка, предузете су све друге радње у смислу окончања стечаја, а остало је ненаплаћено потраживање велике вредности, које је ненаплативо без већих трошкова, или је, пак, остала имовина за коју нема заинтересованих купаца, односно која се не може продати, може се предложити закључење поступка стечаја, само уколико је претходно донето решење о главној деоби. Решењем о закључењу које се доноси на завршном рочишту, на повериоце се преноси преостала имовина, било да је чини потраживање или имовина која се није могла продати, сразмерно висини њихових потраживања, према решењу о главној деоби. Имовина која се преноси на повериоце мора бити претходно процењена. </a:t>
            </a:r>
            <a:r>
              <a:rPr lang="sr-Cyrl-RS" sz="1600" b="1" dirty="0"/>
              <a:t>Решење о закључењу мора садржати и одлуку о преносу имовине са свим елементима које садржи и нацрт решења за главну деобу </a:t>
            </a:r>
            <a:r>
              <a:rPr lang="sr-Cyrl-RS" sz="1600" dirty="0"/>
              <a:t>из члана 139. Закона о стечају. Дакле, наведена деоба има карактер завршне уколико је претходно спроведена главна деоба. Уколико главна деоба није спроведена, иста се мора спровести применом члана 139. и 140. Закона о стечају. По правноснажности решења о главној деоби, може се приступити закључењу.“</a:t>
            </a:r>
            <a:endParaRPr lang="en-GB" sz="1600" dirty="0"/>
          </a:p>
          <a:p>
            <a:pPr algn="just"/>
            <a:endParaRPr lang="sr-Cyrl-RS" sz="1600" dirty="0"/>
          </a:p>
          <a:p>
            <a:pPr marL="0" indent="0" algn="just">
              <a:buNone/>
            </a:pPr>
            <a:r>
              <a:rPr lang="sr-Cyrl-CS" sz="1400" i="1" dirty="0"/>
              <a:t>(Одговори на питања привредних судова који су утврђени на седници Одељења за привредне спорове Привредног апелационог суда одржаној дана 18.3.2021. и на седници Одељења за привредне преступе одржаној дана 18.3.2021. године, Билтен судске праксе привредних судова бр. 3/2020, стечајно право, питање бр. 30 и 31)</a:t>
            </a:r>
            <a:endParaRPr lang="en-GB" sz="1400" i="1" dirty="0"/>
          </a:p>
          <a:p>
            <a:endParaRPr lang="en-GB" sz="1600" dirty="0"/>
          </a:p>
        </p:txBody>
      </p:sp>
    </p:spTree>
    <p:extLst>
      <p:ext uri="{BB962C8B-B14F-4D97-AF65-F5344CB8AC3E}">
        <p14:creationId xmlns:p14="http://schemas.microsoft.com/office/powerpoint/2010/main" val="113704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Услови за приступање продаји</a:t>
            </a:r>
          </a:p>
          <a:p>
            <a:pPr marL="0" indent="0">
              <a:buNone/>
            </a:pPr>
            <a:endParaRPr lang="sr-Cyrl-RS" sz="2000" dirty="0" smtClean="0"/>
          </a:p>
          <a:p>
            <a:pPr marL="0" indent="0">
              <a:buNone/>
            </a:pPr>
            <a:r>
              <a:rPr lang="sr-Cyrl-RS" sz="2000" dirty="0" smtClean="0"/>
              <a:t>1</a:t>
            </a:r>
            <a:r>
              <a:rPr lang="sr-Cyrl-RS" sz="2000" dirty="0"/>
              <a:t>. Решење о банкротству</a:t>
            </a:r>
          </a:p>
          <a:p>
            <a:pPr marL="0" indent="0">
              <a:buNone/>
            </a:pPr>
            <a:r>
              <a:rPr lang="sr-Cyrl-RS" sz="2000" dirty="0"/>
              <a:t>2. Процена целисходности продаје: </a:t>
            </a:r>
          </a:p>
          <a:p>
            <a:pPr marL="0" indent="0">
              <a:buNone/>
            </a:pPr>
            <a:r>
              <a:rPr lang="sr-Cyrl-RS" sz="2000" dirty="0"/>
              <a:t>- целокупне имовине, </a:t>
            </a:r>
          </a:p>
          <a:p>
            <a:pPr marL="0" indent="0">
              <a:buNone/>
            </a:pPr>
            <a:r>
              <a:rPr lang="sr-Cyrl-RS" sz="2000" dirty="0"/>
              <a:t>- имовинске целине,</a:t>
            </a:r>
          </a:p>
          <a:p>
            <a:pPr marL="0" indent="0">
              <a:buNone/>
            </a:pPr>
            <a:r>
              <a:rPr lang="sr-Cyrl-RS" sz="2000" dirty="0"/>
              <a:t>- правног лица,</a:t>
            </a:r>
          </a:p>
          <a:p>
            <a:pPr marL="0" indent="0">
              <a:buNone/>
            </a:pPr>
            <a:r>
              <a:rPr lang="sr-Cyrl-RS" sz="2000" dirty="0"/>
              <a:t>у односу на продају појединачних ствари</a:t>
            </a:r>
          </a:p>
          <a:p>
            <a:pPr marL="0" indent="0">
              <a:buNone/>
            </a:pPr>
            <a:r>
              <a:rPr lang="sr-Cyrl-RS" sz="2000" dirty="0"/>
              <a:t>3. Закључак (у случају примедбе) стечајног судије којим се утврђује:</a:t>
            </a:r>
          </a:p>
          <a:p>
            <a:pPr marL="0" indent="0">
              <a:buNone/>
            </a:pPr>
            <a:r>
              <a:rPr lang="sr-Cyrl-RS" sz="2000" dirty="0"/>
              <a:t>- целисходност продаје</a:t>
            </a:r>
          </a:p>
          <a:p>
            <a:pPr marL="0" indent="0">
              <a:buNone/>
            </a:pPr>
            <a:r>
              <a:rPr lang="sr-Cyrl-RS" sz="2000" dirty="0"/>
              <a:t>- учешће разлучних/заложних поверилаца у купопродајној цени</a:t>
            </a:r>
            <a:endParaRPr lang="en-GB" sz="2000" dirty="0"/>
          </a:p>
          <a:p>
            <a:endParaRPr lang="en-GB" sz="2000" dirty="0"/>
          </a:p>
        </p:txBody>
      </p:sp>
    </p:spTree>
    <p:extLst>
      <p:ext uri="{BB962C8B-B14F-4D97-AF65-F5344CB8AC3E}">
        <p14:creationId xmlns:p14="http://schemas.microsoft.com/office/powerpoint/2010/main" val="1831064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000" b="1" dirty="0" smtClean="0"/>
              <a:t>Начини продаје:</a:t>
            </a:r>
          </a:p>
          <a:p>
            <a:pPr marL="0" indent="0">
              <a:buNone/>
            </a:pPr>
            <a:r>
              <a:rPr lang="sr-Cyrl-RS" sz="2000" dirty="0" smtClean="0"/>
              <a:t>- </a:t>
            </a:r>
            <a:r>
              <a:rPr lang="sr-Cyrl-RS" sz="2000" dirty="0"/>
              <a:t>целокупне имовине</a:t>
            </a:r>
          </a:p>
          <a:p>
            <a:pPr marL="0" indent="0">
              <a:buNone/>
            </a:pPr>
            <a:r>
              <a:rPr lang="sr-Cyrl-RS" sz="2000" dirty="0"/>
              <a:t>- имовинске целине</a:t>
            </a:r>
          </a:p>
          <a:p>
            <a:pPr marL="0" indent="0">
              <a:buNone/>
            </a:pPr>
            <a:r>
              <a:rPr lang="sr-Cyrl-RS" sz="2000" dirty="0"/>
              <a:t>- појединачне имовине</a:t>
            </a:r>
          </a:p>
          <a:p>
            <a:pPr marL="0" indent="0">
              <a:buNone/>
            </a:pPr>
            <a:r>
              <a:rPr lang="sr-Cyrl-RS" sz="2000" dirty="0" smtClean="0"/>
              <a:t>- правно лице</a:t>
            </a:r>
          </a:p>
          <a:p>
            <a:pPr marL="0" indent="0">
              <a:buNone/>
            </a:pPr>
            <a:endParaRPr lang="sr-Cyrl-RS" sz="2000" dirty="0"/>
          </a:p>
          <a:p>
            <a:r>
              <a:rPr lang="sr-Cyrl-RS" sz="2000" b="1" dirty="0"/>
              <a:t>Методи продаје:</a:t>
            </a:r>
          </a:p>
          <a:p>
            <a:pPr marL="0" indent="0">
              <a:buNone/>
            </a:pPr>
            <a:r>
              <a:rPr lang="sr-Cyrl-RS" sz="2000" dirty="0"/>
              <a:t>- јавно надметање</a:t>
            </a:r>
          </a:p>
          <a:p>
            <a:pPr marL="0" indent="0">
              <a:buNone/>
            </a:pPr>
            <a:r>
              <a:rPr lang="sr-Cyrl-RS" sz="2000" dirty="0"/>
              <a:t>- прикупљање писаних понуда</a:t>
            </a:r>
          </a:p>
          <a:p>
            <a:pPr marL="0" indent="0">
              <a:buNone/>
            </a:pPr>
            <a:r>
              <a:rPr lang="sr-Cyrl-RS" sz="2000" dirty="0"/>
              <a:t>- непосредна погодба</a:t>
            </a:r>
          </a:p>
          <a:p>
            <a:endParaRPr lang="en-GB" sz="2000" dirty="0"/>
          </a:p>
        </p:txBody>
      </p:sp>
    </p:spTree>
    <p:extLst>
      <p:ext uri="{BB962C8B-B14F-4D97-AF65-F5344CB8AC3E}">
        <p14:creationId xmlns:p14="http://schemas.microsoft.com/office/powerpoint/2010/main" val="107639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Продаја непосредном погодбом</a:t>
            </a:r>
          </a:p>
          <a:p>
            <a:pPr marL="0" indent="0" algn="just">
              <a:buNone/>
            </a:pPr>
            <a:endParaRPr lang="sr-Cyrl-RS" sz="2000" dirty="0"/>
          </a:p>
          <a:p>
            <a:pPr marL="0" indent="0" algn="just">
              <a:buNone/>
            </a:pPr>
            <a:r>
              <a:rPr lang="sr-Cyrl-RS" sz="2000" dirty="0" smtClean="0"/>
              <a:t>1</a:t>
            </a:r>
            <a:r>
              <a:rPr lang="sr-Cyrl-RS" sz="2000" dirty="0"/>
              <a:t>. Уколико претходно није било покушаја продаје јавним надметањем (чл. 136 ст. 10 Закона о стечају) потребна сагласност ОП, Р/З поверилаца који се не намирују.</a:t>
            </a:r>
          </a:p>
          <a:p>
            <a:pPr marL="0" indent="0" algn="just">
              <a:buNone/>
            </a:pPr>
            <a:endParaRPr lang="sr-Cyrl-RS" sz="2000" dirty="0"/>
          </a:p>
          <a:p>
            <a:pPr marL="0" indent="0" algn="just">
              <a:buNone/>
            </a:pPr>
            <a:r>
              <a:rPr lang="sr-Cyrl-RS" sz="2000" dirty="0"/>
              <a:t>2. Уколико продаја јавним надметањем или прикупљањем писаних понуда није успела, не примењује се чл. 136 ст. 10 Закона о стечају.</a:t>
            </a:r>
            <a:endParaRPr lang="en-GB" sz="2000" dirty="0"/>
          </a:p>
        </p:txBody>
      </p:sp>
    </p:spTree>
    <p:extLst>
      <p:ext uri="{BB962C8B-B14F-4D97-AF65-F5344CB8AC3E}">
        <p14:creationId xmlns:p14="http://schemas.microsoft.com/office/powerpoint/2010/main" val="2112095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smtClean="0"/>
              <a:t>Опште одредбе о продаји</a:t>
            </a:r>
          </a:p>
          <a:p>
            <a:pPr marL="0" indent="0">
              <a:buNone/>
            </a:pPr>
            <a:endParaRPr lang="sr-Cyrl-RS" sz="2000" dirty="0"/>
          </a:p>
          <a:p>
            <a:pPr marL="0" indent="0">
              <a:buNone/>
            </a:pPr>
            <a:r>
              <a:rPr lang="sr-Cyrl-RS" sz="2000" dirty="0" smtClean="0"/>
              <a:t>- </a:t>
            </a:r>
            <a:r>
              <a:rPr lang="sr-Cyrl-RS" sz="2000" dirty="0"/>
              <a:t>Обавештење о начину …. Плану продаје</a:t>
            </a:r>
          </a:p>
          <a:p>
            <a:pPr marL="0" indent="0">
              <a:buNone/>
            </a:pPr>
            <a:r>
              <a:rPr lang="sr-Cyrl-RS" sz="2000" dirty="0"/>
              <a:t>- Примедбе З/Р поверилаца</a:t>
            </a:r>
          </a:p>
          <a:p>
            <a:pPr marL="0" indent="0">
              <a:buNone/>
            </a:pPr>
            <a:r>
              <a:rPr lang="sr-Cyrl-RS" sz="2000" dirty="0"/>
              <a:t>- Предлог З/Р поверилаца повољнијег начина/метода уновчења</a:t>
            </a:r>
          </a:p>
          <a:p>
            <a:pPr marL="0" indent="0">
              <a:buNone/>
            </a:pPr>
            <a:r>
              <a:rPr lang="sr-Cyrl-RS" sz="2000" dirty="0"/>
              <a:t>- Примедба ОП, поверилаца и заинтересованих лица </a:t>
            </a:r>
          </a:p>
          <a:p>
            <a:pPr marL="0" indent="0">
              <a:buNone/>
            </a:pPr>
            <a:r>
              <a:rPr lang="sr-Cyrl-RS" sz="2000" dirty="0"/>
              <a:t>- Закључак стечајног судије</a:t>
            </a:r>
          </a:p>
          <a:p>
            <a:pPr marL="0" indent="0">
              <a:buNone/>
            </a:pPr>
            <a:r>
              <a:rPr lang="sr-Cyrl-RS" sz="2000" dirty="0"/>
              <a:t>- Извршена продаја</a:t>
            </a:r>
          </a:p>
          <a:p>
            <a:pPr marL="0" indent="0">
              <a:buNone/>
            </a:pPr>
            <a:r>
              <a:rPr lang="sr-Cyrl-RS" sz="2000" dirty="0"/>
              <a:t>- Обавештење стечајног судије ОП и Р/З поверилаца</a:t>
            </a:r>
          </a:p>
          <a:p>
            <a:pPr marL="0" indent="0">
              <a:buNone/>
            </a:pPr>
            <a:r>
              <a:rPr lang="sr-Cyrl-RS" sz="2000" dirty="0"/>
              <a:t>- Решење о продаји </a:t>
            </a:r>
          </a:p>
          <a:p>
            <a:pPr marL="0" indent="0">
              <a:buNone/>
            </a:pPr>
            <a:r>
              <a:rPr lang="sr-Cyrl-RS" sz="2000" dirty="0"/>
              <a:t>- Намирење Р/З и трошкова</a:t>
            </a:r>
          </a:p>
          <a:p>
            <a:endParaRPr lang="en-GB" sz="2000" dirty="0"/>
          </a:p>
          <a:p>
            <a:endParaRPr lang="en-GB" sz="2000" dirty="0"/>
          </a:p>
        </p:txBody>
      </p:sp>
    </p:spTree>
    <p:extLst>
      <p:ext uri="{BB962C8B-B14F-4D97-AF65-F5344CB8AC3E}">
        <p14:creationId xmlns:p14="http://schemas.microsoft.com/office/powerpoint/2010/main" val="1036118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a:t>Обавезе стечајног управника</a:t>
            </a:r>
            <a:endParaRPr lang="sr-Cyrl-RS" sz="2000" dirty="0" smtClean="0"/>
          </a:p>
          <a:p>
            <a:pPr marL="0" indent="0">
              <a:buNone/>
            </a:pPr>
            <a:endParaRPr lang="sr-Cyrl-RS" dirty="0" smtClean="0"/>
          </a:p>
          <a:p>
            <a:pPr marL="0" indent="0">
              <a:buNone/>
            </a:pPr>
            <a:r>
              <a:rPr lang="sr-Cyrl-RS" dirty="0" smtClean="0"/>
              <a:t>- </a:t>
            </a:r>
            <a:r>
              <a:rPr lang="sr-Cyrl-RS" sz="2000" dirty="0" smtClean="0"/>
              <a:t>Излагање </a:t>
            </a:r>
            <a:r>
              <a:rPr lang="sr-Cyrl-RS" sz="2000" dirty="0"/>
              <a:t>продаји</a:t>
            </a:r>
          </a:p>
          <a:p>
            <a:pPr marL="0" indent="0">
              <a:buNone/>
            </a:pPr>
            <a:endParaRPr lang="sr-Cyrl-RS" sz="2000" dirty="0"/>
          </a:p>
          <a:p>
            <a:pPr marL="0" indent="0">
              <a:buNone/>
            </a:pPr>
            <a:r>
              <a:rPr lang="sr-Cyrl-RS" sz="2000" dirty="0" smtClean="0"/>
              <a:t>- </a:t>
            </a:r>
            <a:r>
              <a:rPr lang="sr-Cyrl-RS" sz="2000" dirty="0"/>
              <a:t>Развргнуће правне заједнице</a:t>
            </a:r>
            <a:endParaRPr lang="en-GB" sz="2000" dirty="0"/>
          </a:p>
          <a:p>
            <a:endParaRPr lang="en-GB" dirty="0"/>
          </a:p>
        </p:txBody>
      </p:sp>
    </p:spTree>
    <p:extLst>
      <p:ext uri="{BB962C8B-B14F-4D97-AF65-F5344CB8AC3E}">
        <p14:creationId xmlns:p14="http://schemas.microsoft.com/office/powerpoint/2010/main" val="218072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1438</TotalTime>
  <Words>7065</Words>
  <Application>Microsoft Office PowerPoint</Application>
  <PresentationFormat>On-screen Show (4:3)</PresentationFormat>
  <Paragraphs>282</Paragraphs>
  <Slides>49</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49</vt:i4>
      </vt:variant>
    </vt:vector>
  </HeadingPairs>
  <TitlesOfParts>
    <vt:vector size="56" baseType="lpstr">
      <vt:lpstr>Arial</vt:lpstr>
      <vt:lpstr>Calibri</vt:lpstr>
      <vt:lpstr>Calibri Light</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Tanja Dimic</cp:lastModifiedBy>
  <cp:revision>98</cp:revision>
  <cp:lastPrinted>2017-11-03T10:02:26Z</cp:lastPrinted>
  <dcterms:created xsi:type="dcterms:W3CDTF">2015-09-21T07:03:01Z</dcterms:created>
  <dcterms:modified xsi:type="dcterms:W3CDTF">2023-10-18T10:46:59Z</dcterms:modified>
</cp:coreProperties>
</file>