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72" r:id="rId3"/>
    <p:sldMasterId id="2147483660" r:id="rId4"/>
  </p:sldMasterIdLst>
  <p:notesMasterIdLst>
    <p:notesMasterId r:id="rId28"/>
  </p:notesMasterIdLst>
  <p:sldIdLst>
    <p:sldId id="272" r:id="rId5"/>
    <p:sldId id="300" r:id="rId6"/>
    <p:sldId id="302" r:id="rId7"/>
    <p:sldId id="303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5" r:id="rId18"/>
    <p:sldId id="314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</p:sldIdLst>
  <p:sldSz cx="9144000" cy="6858000" type="screen4x3"/>
  <p:notesSz cx="6858000" cy="99472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5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4136"/>
    <a:srgbClr val="15487B"/>
    <a:srgbClr val="333399"/>
    <a:srgbClr val="3333CC"/>
    <a:srgbClr val="0083E6"/>
    <a:srgbClr val="159BFF"/>
    <a:srgbClr val="C2E7F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58" d="100"/>
          <a:sy n="58" d="100"/>
        </p:scale>
        <p:origin x="1181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964" y="-96"/>
      </p:cViewPr>
      <p:guideLst>
        <p:guide orient="horz" pos="3133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498" cy="497126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892" y="0"/>
            <a:ext cx="2972498" cy="497126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50AC5B1-2FDD-488B-AC14-D9F28D1B05E1}" type="datetimeFigureOut">
              <a:rPr lang="x-none"/>
              <a:pPr>
                <a:defRPr/>
              </a:pPr>
              <a:t>28-Mar-23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62" tIns="46081" rIns="92162" bIns="46081" rtlCol="0" anchor="ctr"/>
          <a:lstStyle/>
          <a:p>
            <a:pPr lvl="0"/>
            <a:endParaRPr lang="x-non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963" y="4725076"/>
            <a:ext cx="5486078" cy="4475717"/>
          </a:xfrm>
          <a:prstGeom prst="rect">
            <a:avLst/>
          </a:prstGeom>
        </p:spPr>
        <p:txBody>
          <a:bodyPr vert="horz" lIns="92162" tIns="46081" rIns="92162" bIns="4608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x-non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563"/>
            <a:ext cx="2972498" cy="497124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892" y="9448563"/>
            <a:ext cx="2972498" cy="497124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A2E65FE-5207-443C-83DB-20FE5EC210AB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148235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4237D50F-9DEB-4560-9497-847623C50053}" type="datetimeFigureOut">
              <a:rPr lang="en-US"/>
              <a:pPr>
                <a:defRPr/>
              </a:pPr>
              <a:t>28-Mar-23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27AB6BA1-B091-476B-B7C1-1318077F4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575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C2BF1699-3682-4C64-8FAD-49A61A42FC96}" type="datetimeFigureOut">
              <a:rPr lang="en-US"/>
              <a:pPr>
                <a:defRPr/>
              </a:pPr>
              <a:t>28-Mar-23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584E157E-4C91-4D02-A02F-7193184C9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953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4CA809C3-FDFF-4504-AEAD-5EE3AE30FED2}" type="datetimeFigureOut">
              <a:rPr lang="en-US"/>
              <a:pPr>
                <a:defRPr/>
              </a:pPr>
              <a:t>28-Mar-23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F7523153-9BDC-42B4-AAC1-D49E753FE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772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22D9A-AD86-4CFF-80D8-2CE88266D7E8}" type="datetimeFigureOut">
              <a:rPr lang="x-none"/>
              <a:pPr>
                <a:defRPr/>
              </a:pPr>
              <a:t>28-Mar-23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8EB05-EC27-4543-A5FC-E4167542157D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601397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E4461-8618-4B40-A730-3878DEE8E4F1}" type="datetimeFigureOut">
              <a:rPr lang="x-none"/>
              <a:pPr>
                <a:defRPr/>
              </a:pPr>
              <a:t>28-Mar-23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50239-8F77-4D32-8C2B-25B579288CA7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206384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BD462-36AB-45CF-9AB0-87DF742FAD96}" type="datetimeFigureOut">
              <a:rPr lang="x-none"/>
              <a:pPr>
                <a:defRPr/>
              </a:pPr>
              <a:t>28-Mar-23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29F20-5200-4AD6-AA87-057E77A8120F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177390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8F09F-BCFA-42C7-BB87-F217A1E0D256}" type="datetimeFigureOut">
              <a:rPr lang="x-none"/>
              <a:pPr>
                <a:defRPr/>
              </a:pPr>
              <a:t>28-Mar-23</a:t>
            </a:fld>
            <a:endParaRPr 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0E508-9E80-451E-A1ED-E52DF4DE843D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294659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DB9F3-D6E5-434B-823F-3D32B3504E6B}" type="datetimeFigureOut">
              <a:rPr lang="x-none"/>
              <a:pPr>
                <a:defRPr/>
              </a:pPr>
              <a:t>28-Mar-23</a:t>
            </a:fld>
            <a:endParaRPr lang="x-non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41D2F-0E3A-46BF-980F-D706C32DD810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751907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916A2-C3BE-4666-B7BB-C20C24B6C9B2}" type="datetimeFigureOut">
              <a:rPr lang="x-none"/>
              <a:pPr>
                <a:defRPr/>
              </a:pPr>
              <a:t>28-Mar-23</a:t>
            </a:fld>
            <a:endParaRPr lang="x-non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505CE-E82E-4E50-9CC8-BAEC652CB7C6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352712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516F7-9F08-4AF4-B8E5-BBB51D4C1B5B}" type="datetimeFigureOut">
              <a:rPr lang="x-none"/>
              <a:pPr>
                <a:defRPr/>
              </a:pPr>
              <a:t>28-Mar-23</a:t>
            </a:fld>
            <a:endParaRPr lang="x-non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B1D62-818B-442D-90E2-D0F7F3D9F82C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780274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1FF8C-599B-4153-A75C-AF9ED5038515}" type="datetimeFigureOut">
              <a:rPr lang="x-none"/>
              <a:pPr>
                <a:defRPr/>
              </a:pPr>
              <a:t>28-Mar-23</a:t>
            </a:fld>
            <a:endParaRPr 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D9FFC-F892-4C05-AB86-204985097F60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48924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 userDrawn="1"/>
        </p:nvGrpSpPr>
        <p:grpSpPr bwMode="auto">
          <a:xfrm>
            <a:off x="0" y="0"/>
            <a:ext cx="9148763" cy="6781800"/>
            <a:chOff x="0" y="0"/>
            <a:chExt cx="9147976" cy="6781801"/>
          </a:xfrm>
        </p:grpSpPr>
        <p:pic>
          <p:nvPicPr>
            <p:cNvPr id="5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85800"/>
              <a:ext cx="9147976" cy="6096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alsu 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211627"/>
              <a:ext cx="1751400" cy="702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79904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6EDE5-CD73-4BFA-A43D-378C608C05C3}" type="datetimeFigureOut">
              <a:rPr lang="x-none"/>
              <a:pPr>
                <a:defRPr/>
              </a:pPr>
              <a:t>28-Mar-23</a:t>
            </a:fld>
            <a:endParaRPr 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FEB84-38EA-4737-90CD-B6263BC6CDDB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371476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3E824-548C-4895-ADCC-F82FF6360051}" type="datetimeFigureOut">
              <a:rPr lang="x-none"/>
              <a:pPr>
                <a:defRPr/>
              </a:pPr>
              <a:t>28-Mar-23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4356F-DBC2-4B58-A412-5DDDE786C7BE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603727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C8D1D-7564-42FB-B339-F0302B8368A8}" type="datetimeFigureOut">
              <a:rPr lang="x-none"/>
              <a:pPr>
                <a:defRPr/>
              </a:pPr>
              <a:t>28-Mar-23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2DBD2-F90E-4A80-96FB-A89822503C8D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211349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2A9A9-F399-4A54-9283-406AA9F4DB3F}" type="datetimeFigureOut">
              <a:rPr lang="en-US"/>
              <a:pPr>
                <a:defRPr/>
              </a:pPr>
              <a:t>28-Mar-23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3615C-29BD-4356-99B9-3599A29E9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548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E927A-D1B6-4751-ACF9-EFD8EDEB6662}" type="datetimeFigureOut">
              <a:rPr lang="en-US"/>
              <a:pPr>
                <a:defRPr/>
              </a:pPr>
              <a:t>28-Mar-23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4092E-BD93-45D3-A17C-DBBE3FB4F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662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80295-F250-42F8-B5FE-F66FA0AE1C97}" type="datetimeFigureOut">
              <a:rPr lang="en-US"/>
              <a:pPr>
                <a:defRPr/>
              </a:pPr>
              <a:t>28-Mar-23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C4E90-3720-4902-A551-4193DC2FD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956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EBC4B-F659-4BFA-81B6-F14B588D3415}" type="datetimeFigureOut">
              <a:rPr lang="en-US"/>
              <a:pPr>
                <a:defRPr/>
              </a:pPr>
              <a:t>28-Mar-23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F2C31-862F-4B1A-A573-52C7BD634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094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9C10F-F5D9-433D-AE95-6CF94CD50DE4}" type="datetimeFigureOut">
              <a:rPr lang="en-US"/>
              <a:pPr>
                <a:defRPr/>
              </a:pPr>
              <a:t>28-Mar-23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8E73F-CCF4-484A-87AC-6BBDCBC91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247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0CDA8-AE35-4B56-967C-C82A397D5C1F}" type="datetimeFigureOut">
              <a:rPr lang="en-US"/>
              <a:pPr>
                <a:defRPr/>
              </a:pPr>
              <a:t>28-Mar-23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33BB4-4820-4907-840E-30E0D9CAA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577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FD581-8938-4C66-B8C5-BBB7A9C9B8D1}" type="datetimeFigureOut">
              <a:rPr lang="en-US"/>
              <a:pPr>
                <a:defRPr/>
              </a:pPr>
              <a:t>28-Mar-23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874AE-ECDE-446C-BC5E-858BFFB77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703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1460AE9F-9CD0-49CE-840F-B46AA03ADC55}" type="datetimeFigureOut">
              <a:rPr lang="en-US"/>
              <a:pPr>
                <a:defRPr/>
              </a:pPr>
              <a:t>28-Mar-23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313E86E9-BFC0-4EF4-A1CE-5ABE1174E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58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36629-B802-4428-88EC-07D4EAC38A0E}" type="datetimeFigureOut">
              <a:rPr lang="en-US"/>
              <a:pPr>
                <a:defRPr/>
              </a:pPr>
              <a:t>28-Mar-23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631F6-3C98-4013-9D8F-54DB7B6D7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186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61085-8176-4DCC-9683-E1ADC9EE16BA}" type="datetimeFigureOut">
              <a:rPr lang="en-US"/>
              <a:pPr>
                <a:defRPr/>
              </a:pPr>
              <a:t>28-Mar-23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9B8B6-6F7E-4D76-BF4B-393DCAD11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791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EC64C-7BFC-4884-AB3F-F2B996B81E45}" type="datetimeFigureOut">
              <a:rPr lang="en-US"/>
              <a:pPr>
                <a:defRPr/>
              </a:pPr>
              <a:t>28-Mar-23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3DA3D-9D1D-4265-B211-A49D502B4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559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0401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0095D-D9E2-4F58-ACA4-E648CC3B7CB8}" type="datetimeFigureOut">
              <a:rPr lang="en-US"/>
              <a:pPr>
                <a:defRPr/>
              </a:pPr>
              <a:t>28-Mar-23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4C8B9-31C4-4B25-BC03-F1772B181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097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F231A-D580-4AB8-92B9-ED3B2C8F17ED}" type="datetimeFigureOut">
              <a:rPr lang="en-US"/>
              <a:pPr>
                <a:defRPr/>
              </a:pPr>
              <a:t>28-Mar-23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327C7-B134-4DD9-B46C-36B9DDBA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309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ABB9E-0A48-4A39-B9B9-9B3382E4E7F4}" type="datetimeFigureOut">
              <a:rPr lang="en-US"/>
              <a:pPr>
                <a:defRPr/>
              </a:pPr>
              <a:t>28-Mar-23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192E5-AFE0-4EBE-94E4-A2F218A55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009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0A315-6DA0-4442-AA50-1B4B5C775630}" type="datetimeFigureOut">
              <a:rPr lang="en-US"/>
              <a:pPr>
                <a:defRPr/>
              </a:pPr>
              <a:t>28-Mar-23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3478A-5F42-4FE7-B292-0947BD0F5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435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30232-EEE0-4686-B87B-E10383673274}" type="datetimeFigureOut">
              <a:rPr lang="en-US"/>
              <a:pPr>
                <a:defRPr/>
              </a:pPr>
              <a:t>28-Mar-23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024EE-7D69-4107-A9E5-33F2CCE07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00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3960C-79AD-4EE7-AF0E-05E8AFFAB466}" type="datetimeFigureOut">
              <a:rPr lang="en-US"/>
              <a:pPr>
                <a:defRPr/>
              </a:pPr>
              <a:t>28-Mar-23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F1650-9AB0-4BBC-9385-46D5ECCF0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068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E7DE2861-55CC-40A2-BF43-CA52895A3F37}" type="datetimeFigureOut">
              <a:rPr lang="en-US"/>
              <a:pPr>
                <a:defRPr/>
              </a:pPr>
              <a:t>28-Mar-23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3F48886E-47DA-4B86-8026-39F16707C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956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33004-2F0E-4750-B5D5-0F3C0D84AAE9}" type="datetimeFigureOut">
              <a:rPr lang="en-US"/>
              <a:pPr>
                <a:defRPr/>
              </a:pPr>
              <a:t>28-Mar-23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9522E-C9BB-4E73-AFD1-3239EE607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747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416A7-99A7-46BB-B075-51C9814D6D72}" type="datetimeFigureOut">
              <a:rPr lang="en-US"/>
              <a:pPr>
                <a:defRPr/>
              </a:pPr>
              <a:t>28-Mar-23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F39C5-68BF-4940-BAE0-B5B6190B2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219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047BD-1787-46BB-B96F-D0441A58232C}" type="datetimeFigureOut">
              <a:rPr lang="en-US"/>
              <a:pPr>
                <a:defRPr/>
              </a:pPr>
              <a:t>28-Mar-23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DBD23-7254-4785-AACF-09AE300BC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312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8A2FF-93CC-4424-A041-ADA03771F1F6}" type="datetimeFigureOut">
              <a:rPr lang="en-US"/>
              <a:pPr>
                <a:defRPr/>
              </a:pPr>
              <a:t>28-Mar-23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0BF44-2512-4843-8A77-1B42C1DCA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774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9429-4DDD-472D-83A9-7164D4BD97FC}" type="datetimeFigureOut">
              <a:rPr lang="en-US"/>
              <a:pPr>
                <a:defRPr/>
              </a:pPr>
              <a:t>28-Mar-23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CADDE-560F-499C-91BF-C47535684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986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4B258B43-C00B-4627-BF89-FA7CB236B2CA}" type="datetimeFigureOut">
              <a:rPr lang="en-US"/>
              <a:pPr>
                <a:defRPr/>
              </a:pPr>
              <a:t>28-Mar-23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D994E8DD-9829-4F70-A45F-4616B2CBE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291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E385D1BD-4163-406F-AF6E-CA2F8C5EC84B}" type="datetimeFigureOut">
              <a:rPr lang="en-US"/>
              <a:pPr>
                <a:defRPr/>
              </a:pPr>
              <a:t>28-Mar-23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53273289-7382-4E0A-9B0D-E5CD3C4DF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554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81EAEDED-9EFE-4612-8E20-18BFCA9CB80A}" type="datetimeFigureOut">
              <a:rPr lang="en-US"/>
              <a:pPr>
                <a:defRPr/>
              </a:pPr>
              <a:t>28-Mar-23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BD48AB54-C048-492B-8554-E329C92EB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931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288D6C50-0420-46CB-A423-BADE458945D6}" type="datetimeFigureOut">
              <a:rPr lang="en-US"/>
              <a:pPr>
                <a:defRPr/>
              </a:pPr>
              <a:t>28-Mar-23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01038F65-4BA7-4989-B165-40E3D48DD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758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839401C4-B75D-4011-A4C8-2FBF4E8C39EC}" type="datetimeFigureOut">
              <a:rPr lang="en-US"/>
              <a:pPr>
                <a:defRPr/>
              </a:pPr>
              <a:t>28-Mar-23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4E7F5839-6599-4BA0-9DBE-6E394EE23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355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  <a:endParaRPr lang="sr-Latn-RS" altLang="sr-Latn-R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  <a:endParaRPr lang="sr-Latn-RS" alt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C5190434-DA73-4D6E-B3CA-504AC9760760}" type="datetimeFigureOut">
              <a:rPr lang="x-none"/>
              <a:pPr>
                <a:defRPr/>
              </a:pPr>
              <a:t>28-Mar-23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36EA92C-AFB6-4352-8A57-402AA734D6B0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3AB508-F78B-4382-8C90-617FDD9F1B21}" type="datetimeFigureOut">
              <a:rPr lang="en-US"/>
              <a:pPr>
                <a:defRPr/>
              </a:pPr>
              <a:t>28-Mar-23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A2F4AE-BCAE-4BBF-AF63-606F3333F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63" r:id="rId11"/>
  </p:sldLayoutIdLst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28B7CC-0737-4499-8BD5-4CD847526806}" type="datetimeFigureOut">
              <a:rPr lang="en-US"/>
              <a:pPr>
                <a:defRPr/>
              </a:pPr>
              <a:t>28-Mar-23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34524D-47BC-4EA5-AEB1-14C706CE0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dko@sepa.gov.r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dko@sepa.gov.r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dko@sepa.gov.r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85800" y="1774388"/>
            <a:ext cx="7772400" cy="1483673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85800" y="3029058"/>
            <a:ext cx="7772400" cy="9184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x-none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517232"/>
            <a:ext cx="2279758" cy="11076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278679"/>
            <a:ext cx="2235454" cy="11903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AFD2D1C-6F4B-4E21-BA4C-D51D590F6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5278679"/>
            <a:ext cx="1875580" cy="10406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7997CC-5CFE-E57B-DF8E-F459A26171D7}"/>
              </a:ext>
            </a:extLst>
          </p:cNvPr>
          <p:cNvSpPr txBox="1"/>
          <p:nvPr/>
        </p:nvSpPr>
        <p:spPr>
          <a:xfrm>
            <a:off x="124157" y="1937446"/>
            <a:ext cx="8895686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ПОСТУПАЊЕ СА ОПАСНИМ ОТПАДОМ У СТЕЧАЈНОМ ПОСТУПКУ</a:t>
            </a:r>
            <a:endParaRPr lang="sr-Latn-RS" sz="4000" dirty="0">
              <a:solidFill>
                <a:srgbClr val="002060"/>
              </a:solidFill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xmlns="" id="{8BC2379E-6ED5-1F0B-0A31-2205E600D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7128359"/>
            <a:ext cx="8229600" cy="4525963"/>
          </a:xfrm>
        </p:spPr>
        <p:txBody>
          <a:bodyPr/>
          <a:lstStyle/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Затечени отпад у поседу стечајног дужника може бити </a:t>
            </a:r>
            <a:r>
              <a:rPr lang="sr-Cyrl-RS" sz="1800" dirty="0">
                <a:solidFill>
                  <a:srgbClr val="D641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опасан</a:t>
            </a:r>
            <a:r>
              <a:rPr lang="sr-Cyrl-R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неопасан.</a:t>
            </a:r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744855" algn="l"/>
              </a:tabLst>
            </a:pPr>
            <a:r>
              <a:rPr lang="sr-Cyrl-RS" sz="1800" dirty="0">
                <a:solidFill>
                  <a:srgbClr val="D641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Опасан отпад </a:t>
            </a:r>
            <a:r>
              <a:rPr lang="sr-Cyrl-R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је отпад који по свом пореклу, саставу или  концентрацији опасних материја може проузроковати опасност по животну средину и здравље људи. </a:t>
            </a:r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Отпад се третира као опасан када </a:t>
            </a:r>
            <a:r>
              <a:rPr lang="sr-Cyrl-RS" sz="1800" dirty="0">
                <a:solidFill>
                  <a:srgbClr val="D641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има бар једну карактеристику </a:t>
            </a:r>
            <a:r>
              <a:rPr lang="sr-Cyrl-R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утврђену прописима  која га чини опасним.</a:t>
            </a:r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RS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E986E38-3037-F26A-8EE3-CCB09C39CA1A}"/>
              </a:ext>
            </a:extLst>
          </p:cNvPr>
          <p:cNvSpPr txBox="1"/>
          <p:nvPr/>
        </p:nvSpPr>
        <p:spPr>
          <a:xfrm>
            <a:off x="2051720" y="3771037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dirty="0">
                <a:solidFill>
                  <a:srgbClr val="002060"/>
                </a:solidFill>
              </a:rPr>
              <a:t>Предраг Рафаиловић</a:t>
            </a:r>
          </a:p>
          <a:p>
            <a:pPr algn="ctr"/>
            <a:r>
              <a:rPr lang="sr-Cyrl-RS" sz="2800" dirty="0">
                <a:solidFill>
                  <a:srgbClr val="002060"/>
                </a:solidFill>
              </a:rPr>
              <a:t>стечајни управник</a:t>
            </a:r>
            <a:endParaRPr lang="sr-Latn-R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0" y="116632"/>
            <a:ext cx="8316416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ru-RU" sz="38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FC653F-1EC6-DAA0-8D7E-DF071A904B26}"/>
              </a:ext>
            </a:extLst>
          </p:cNvPr>
          <p:cNvSpPr txBox="1"/>
          <p:nvPr/>
        </p:nvSpPr>
        <p:spPr>
          <a:xfrm>
            <a:off x="-4068960" y="-931822"/>
            <a:ext cx="1760595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dirty="0">
                <a:solidFill>
                  <a:srgbClr val="15487B"/>
                </a:solidFill>
              </a:rPr>
              <a:t>ПОСТУПАЊЕ СА ОТПАДОМ У СТЕЧАЈНОМ ПОСТУПКУ</a:t>
            </a:r>
            <a:endParaRPr lang="sr-Latn-RS" sz="4000" dirty="0">
              <a:solidFill>
                <a:srgbClr val="15487B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912EEEC-CDD4-A11E-0BD0-CF0B763E7720}"/>
              </a:ext>
            </a:extLst>
          </p:cNvPr>
          <p:cNvSpPr txBox="1"/>
          <p:nvPr/>
        </p:nvSpPr>
        <p:spPr>
          <a:xfrm>
            <a:off x="-8461448" y="1916832"/>
            <a:ext cx="7776864" cy="3995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Пре ангажовања потребно је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упутити захтев овлашћеним лабораторијама </a:t>
            </a: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 достављање понуда и на основу добијених понуда предложити стечајном судији давање сагласности за ангажовање најбољег понуђача.</a:t>
            </a:r>
            <a:endParaRPr lang="sr-Latn-R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 добијању сагласност закључује се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Уговор са овлашћеном лабораторијом</a:t>
            </a: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након чега нихов овлашћени представник излази на терен где врши узорковање отпада  и одређује приближне количине затеченог отпада.</a:t>
            </a:r>
            <a:endParaRPr lang="sr-Latn-R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3FBF600-4D65-FCE0-5CD7-623605B32A40}"/>
              </a:ext>
            </a:extLst>
          </p:cNvPr>
          <p:cNvSpPr txBox="1"/>
          <p:nvPr/>
        </p:nvSpPr>
        <p:spPr>
          <a:xfrm>
            <a:off x="827584" y="1844824"/>
            <a:ext cx="7416824" cy="4549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 обзиром да отпад може да се налази у великом броју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паковања није потребно радити анализу из сваке појединачне амбалаже </a:t>
            </a: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било да се ради о бурету, цистерни, резервоару и слично, већ на основу процене узорковача и  визуелно идентификованог отпада исте врсте извршити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узорковање методом случајог одабира.</a:t>
            </a:r>
            <a:endParaRPr lang="sr-Latn-RS" sz="1800" dirty="0">
              <a:solidFill>
                <a:srgbClr val="D64136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Таквим начином узорковања узеће се одговарајући  узорци и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избегава се стварање превеликих трошкова</a:t>
            </a: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који би настали када би се узорци узимали из сваког појединачног паковања.</a:t>
            </a:r>
            <a:endParaRPr lang="sr-Latn-R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2FC91D0-86C4-7789-0D2F-0F5E1527BD4D}"/>
              </a:ext>
            </a:extLst>
          </p:cNvPr>
          <p:cNvSpPr txBox="1"/>
          <p:nvPr/>
        </p:nvSpPr>
        <p:spPr>
          <a:xfrm>
            <a:off x="9828584" y="1844824"/>
            <a:ext cx="7704856" cy="2887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 начину, методу и количинама потребним за узорак стара се лабораторија која ће одредити и приближне количине опасног отпада.</a:t>
            </a:r>
            <a:endParaRPr lang="sr-Latn-R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 добијању извештаја о врсти и количини опасног отпада потребно је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одмах извршити видно обележавање са тачним називом и индексним бројем за сваку врсту отпада.</a:t>
            </a:r>
            <a:endParaRPr lang="sr-Latn-RS" dirty="0">
              <a:solidFill>
                <a:srgbClr val="D6413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54898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27584" y="116632"/>
            <a:ext cx="8316416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ru-RU" sz="38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FC653F-1EC6-DAA0-8D7E-DF071A904B26}"/>
              </a:ext>
            </a:extLst>
          </p:cNvPr>
          <p:cNvSpPr txBox="1"/>
          <p:nvPr/>
        </p:nvSpPr>
        <p:spPr>
          <a:xfrm>
            <a:off x="-4068960" y="-931822"/>
            <a:ext cx="1760595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dirty="0">
                <a:solidFill>
                  <a:srgbClr val="15487B"/>
                </a:solidFill>
              </a:rPr>
              <a:t>ПОСТУПАЊЕ СА ОТПАДОМ У СТЕЧАЈНОМ ПОСТУПКУ</a:t>
            </a:r>
            <a:endParaRPr lang="sr-Latn-RS" sz="4000" dirty="0">
              <a:solidFill>
                <a:srgbClr val="15487B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3FBF600-4D65-FCE0-5CD7-623605B32A40}"/>
              </a:ext>
            </a:extLst>
          </p:cNvPr>
          <p:cNvSpPr txBox="1"/>
          <p:nvPr/>
        </p:nvSpPr>
        <p:spPr>
          <a:xfrm>
            <a:off x="-8101408" y="1844824"/>
            <a:ext cx="7416824" cy="4549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 обзиром да отпад може да се налази у великом броју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паковања није потребно радити анализу из сваке појединачне амбалаже </a:t>
            </a: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било да се ради о бурету, цистерни, резервоару и слично, већ на основу процене узорковача и  визуелно идентификованог отпада исте врсте извршити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узорковање методом случајог одабира.</a:t>
            </a:r>
            <a:endParaRPr lang="sr-Latn-RS" sz="1800" dirty="0">
              <a:solidFill>
                <a:srgbClr val="D64136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Таквим начином узорковања узеће се одговарајући  узорци и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избегава се стварање превеликих трошкова</a:t>
            </a: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који би настали када би се узорци узимали из сваког појединачног паковања.</a:t>
            </a:r>
            <a:endParaRPr lang="sr-Latn-R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5E7000F-7DA9-CE6A-792F-19757C50D071}"/>
              </a:ext>
            </a:extLst>
          </p:cNvPr>
          <p:cNvSpPr txBox="1"/>
          <p:nvPr/>
        </p:nvSpPr>
        <p:spPr>
          <a:xfrm>
            <a:off x="827584" y="1844824"/>
            <a:ext cx="7704856" cy="2887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 начину, методу и количинама потребним за узорак стара се лабораторија која ће одредити и приближне количине опасног отпада.</a:t>
            </a:r>
            <a:endParaRPr lang="sr-Latn-R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 добијању извештаја о врсти и количини опасног отпада потребно је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одмах извршити видно обележавање са тачним називом и индексним бројем за сваку врсту отпада.</a:t>
            </a:r>
            <a:endParaRPr lang="sr-Latn-RS" dirty="0">
              <a:solidFill>
                <a:srgbClr val="D64136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BED4C53-5B63-C0E8-7F7D-F25A4702C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1533831"/>
            <a:ext cx="4007056" cy="52263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D3D11B6-7666-59A9-21FC-C69CFC2A9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4624" y="1536934"/>
            <a:ext cx="3911801" cy="505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212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27584" y="116632"/>
            <a:ext cx="8316416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ru-RU" sz="38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FC653F-1EC6-DAA0-8D7E-DF071A904B26}"/>
              </a:ext>
            </a:extLst>
          </p:cNvPr>
          <p:cNvSpPr txBox="1"/>
          <p:nvPr/>
        </p:nvSpPr>
        <p:spPr>
          <a:xfrm>
            <a:off x="-4068960" y="-931822"/>
            <a:ext cx="1760595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dirty="0">
                <a:solidFill>
                  <a:srgbClr val="15487B"/>
                </a:solidFill>
              </a:rPr>
              <a:t>ПОСТУПАЊЕ СА ОТПАДОМ У СТЕЧАЈНОМ ПОСТУПКУ</a:t>
            </a:r>
            <a:endParaRPr lang="sr-Latn-RS" sz="4000" dirty="0">
              <a:solidFill>
                <a:srgbClr val="15487B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5E7000F-7DA9-CE6A-792F-19757C50D071}"/>
              </a:ext>
            </a:extLst>
          </p:cNvPr>
          <p:cNvSpPr txBox="1"/>
          <p:nvPr/>
        </p:nvSpPr>
        <p:spPr>
          <a:xfrm>
            <a:off x="-8101408" y="1844824"/>
            <a:ext cx="7704856" cy="2887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 начину, методу и количинама потребним за узорак стара се лабораторија која ће одредити и приближне количине опасног отпада.</a:t>
            </a:r>
            <a:endParaRPr lang="sr-Latn-R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 добијању извештаја о врсти и количини опасног отпада потребно је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одмах извршити видно обележавање са тачним називом и индексним бројем за сваку врсту отпада.</a:t>
            </a:r>
            <a:endParaRPr lang="sr-Latn-RS" dirty="0">
              <a:solidFill>
                <a:srgbClr val="D64136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8D76934-AA3A-C4E6-AAD6-8FCC13DA4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33831"/>
            <a:ext cx="4007056" cy="522631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AA2F384-5419-1116-A4EB-D01EA87C3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144" y="1536934"/>
            <a:ext cx="3911801" cy="520443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916327D-FF08-AC9B-151C-2F89D918C073}"/>
              </a:ext>
            </a:extLst>
          </p:cNvPr>
          <p:cNvSpPr txBox="1"/>
          <p:nvPr/>
        </p:nvSpPr>
        <p:spPr>
          <a:xfrm>
            <a:off x="9468544" y="1628800"/>
            <a:ext cx="7848872" cy="333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Када је опасан отпад узоркован по врстама и количини са тачним индексним бројевима стечајни управник се обраћа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</a:rPr>
              <a:t>овлашћеним организацијама </a:t>
            </a: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за управљање опасним отпадом за давање понуда за његово уклањање.</a:t>
            </a:r>
            <a:endParaRPr lang="en-U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Поред захтева за понуду овлашћеној организацији се доставља и извештај лабораторије без кога није могуће добити праву понуду.</a:t>
            </a:r>
            <a:endParaRPr lang="sr-Latn-RS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69849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27584" y="116632"/>
            <a:ext cx="8316416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ru-RU" sz="38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FC653F-1EC6-DAA0-8D7E-DF071A904B26}"/>
              </a:ext>
            </a:extLst>
          </p:cNvPr>
          <p:cNvSpPr txBox="1"/>
          <p:nvPr/>
        </p:nvSpPr>
        <p:spPr>
          <a:xfrm>
            <a:off x="-4068960" y="-931822"/>
            <a:ext cx="1760595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dirty="0">
                <a:solidFill>
                  <a:srgbClr val="15487B"/>
                </a:solidFill>
              </a:rPr>
              <a:t>ПОСТУПАЊЕ СА ОТПАДОМ У СТЕЧАЈНОМ ПОСТУПКУ</a:t>
            </a:r>
            <a:endParaRPr lang="sr-Latn-RS" sz="4000" dirty="0">
              <a:solidFill>
                <a:srgbClr val="15487B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8D76934-AA3A-C4E6-AAD6-8FCC13DA4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82877" y="1115931"/>
            <a:ext cx="4273972" cy="55744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AA2F384-5419-1116-A4EB-D01EA87C3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49080" y="1124744"/>
            <a:ext cx="4172372" cy="53915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46418B-2F36-3E4A-D495-DA4C6AB311F8}"/>
              </a:ext>
            </a:extLst>
          </p:cNvPr>
          <p:cNvSpPr txBox="1"/>
          <p:nvPr/>
        </p:nvSpPr>
        <p:spPr>
          <a:xfrm>
            <a:off x="683568" y="1628800"/>
            <a:ext cx="7848872" cy="333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Када је опасан отпад узоркован по врстама и количини са тачним индексним бројевима стечајни управник се обраћа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</a:rPr>
              <a:t>овлашћеним организацијама </a:t>
            </a: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за управљање опасним отпадом за давање понуда за његово уклањање.</a:t>
            </a:r>
            <a:endParaRPr lang="en-U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Поред захтева за понуду овлашћеној организацији се доставља и извештај лабораторије без кога није могуће добити праву понуду.</a:t>
            </a:r>
            <a:endParaRPr lang="sr-Latn-R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74B434-08B2-0FAB-EC46-9E9CB0855B15}"/>
              </a:ext>
            </a:extLst>
          </p:cNvPr>
          <p:cNvSpPr txBox="1"/>
          <p:nvPr/>
        </p:nvSpPr>
        <p:spPr>
          <a:xfrm>
            <a:off x="9396536" y="1628800"/>
            <a:ext cx="7992888" cy="3441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Препорука је да се захтев за понуду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достави на што више адреса</a:t>
            </a: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с обзиром да нису све фирме које се баве преузимањем и уклањањем опасног отпада овлашћене за све врсте отпада.</a:t>
            </a:r>
            <a:endParaRPr lang="sr-Latn-R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Приликом захтева за давање понуде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обавезно нагласити </a:t>
            </a: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да је потребно  да доставе и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све дозволе </a:t>
            </a: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које имају за управљање опасним отпадом добијеним од Министарства за заштиту животне средине. </a:t>
            </a:r>
            <a:endParaRPr lang="sr-Latn-R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4213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27584" y="116632"/>
            <a:ext cx="8316416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ru-RU" sz="38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FC653F-1EC6-DAA0-8D7E-DF071A904B26}"/>
              </a:ext>
            </a:extLst>
          </p:cNvPr>
          <p:cNvSpPr txBox="1"/>
          <p:nvPr/>
        </p:nvSpPr>
        <p:spPr>
          <a:xfrm>
            <a:off x="-4068960" y="-931822"/>
            <a:ext cx="1760595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dirty="0">
                <a:solidFill>
                  <a:srgbClr val="15487B"/>
                </a:solidFill>
              </a:rPr>
              <a:t>ПОСТУПАЊЕ СА ОТПАДОМ У СТЕЧАЈНОМ ПОСТУПКУ</a:t>
            </a:r>
            <a:endParaRPr lang="sr-Latn-RS" sz="4000" dirty="0">
              <a:solidFill>
                <a:srgbClr val="15487B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46418B-2F36-3E4A-D495-DA4C6AB311F8}"/>
              </a:ext>
            </a:extLst>
          </p:cNvPr>
          <p:cNvSpPr txBox="1"/>
          <p:nvPr/>
        </p:nvSpPr>
        <p:spPr>
          <a:xfrm>
            <a:off x="-8389440" y="1628800"/>
            <a:ext cx="7848872" cy="333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Када је опасан отпад узоркован по врстама и количини са тачним индексним бројевима стечајни управник се обраћа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</a:rPr>
              <a:t>овлашћеним организацијама </a:t>
            </a: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за управљање опасним отпадом за давање понуда за његово уклањање.</a:t>
            </a:r>
            <a:endParaRPr lang="en-U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Поред захтева за понуду овлашћеној организацији се доставља и извештај лабораторије без кога није могуће добити праву понуду.</a:t>
            </a:r>
            <a:endParaRPr lang="sr-Latn-R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97AF97-C793-08E7-0813-025D1ABA2857}"/>
              </a:ext>
            </a:extLst>
          </p:cNvPr>
          <p:cNvSpPr txBox="1"/>
          <p:nvPr/>
        </p:nvSpPr>
        <p:spPr>
          <a:xfrm>
            <a:off x="539552" y="1628800"/>
            <a:ext cx="7992888" cy="3441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Препорука је да се захтев за понуду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достави на што више адреса</a:t>
            </a: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с обзиром да нису све фирме које се баве преузимањем и уклањањем опасног отпада овлашћене за све врсте отпада.</a:t>
            </a:r>
            <a:endParaRPr lang="sr-Latn-R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Приликом захтева за давање понуде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обавезно нагласити </a:t>
            </a: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да је потребно  да доставе и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све дозволе </a:t>
            </a: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које имају за управљање опасним отпадом добијеним од Министарства за заштиту животне средине. </a:t>
            </a:r>
            <a:endParaRPr lang="sr-Latn-R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C3E4594-17AD-F72C-1AD5-45771DE1B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6138" y="2240577"/>
            <a:ext cx="6121715" cy="349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605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27584" y="116632"/>
            <a:ext cx="8316416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ru-RU" sz="38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FC653F-1EC6-DAA0-8D7E-DF071A904B26}"/>
              </a:ext>
            </a:extLst>
          </p:cNvPr>
          <p:cNvSpPr txBox="1"/>
          <p:nvPr/>
        </p:nvSpPr>
        <p:spPr>
          <a:xfrm>
            <a:off x="-4068960" y="-931822"/>
            <a:ext cx="1760595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dirty="0">
                <a:solidFill>
                  <a:srgbClr val="15487B"/>
                </a:solidFill>
              </a:rPr>
              <a:t>ПОСТУПАЊЕ СА ОТПАДОМ У СТЕЧАЈНОМ ПОСТУПКУ</a:t>
            </a:r>
            <a:endParaRPr lang="sr-Latn-RS" sz="4000" dirty="0">
              <a:solidFill>
                <a:srgbClr val="15487B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97AF97-C793-08E7-0813-025D1ABA2857}"/>
              </a:ext>
            </a:extLst>
          </p:cNvPr>
          <p:cNvSpPr txBox="1"/>
          <p:nvPr/>
        </p:nvSpPr>
        <p:spPr>
          <a:xfrm>
            <a:off x="-8605464" y="1612232"/>
            <a:ext cx="7992888" cy="3441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Препорука је да се захтев за понуду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достави на што више адреса</a:t>
            </a: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с обзиром да нису све фирме које се баве преузимањем и уклањањем опасног отпада овлашћене за све врсте отпада.</a:t>
            </a:r>
            <a:endParaRPr lang="sr-Latn-R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Приликом захтева за давање понуде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обавезно нагласити </a:t>
            </a: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да је потребно  да доставе и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све дозволе </a:t>
            </a: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које имају за управљање опасним отпадом добијеним од Министарства за заштиту животне средине. </a:t>
            </a:r>
            <a:endParaRPr lang="sr-Latn-R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504E156-DE89-5E8A-A5CC-01E7A836423F}"/>
              </a:ext>
            </a:extLst>
          </p:cNvPr>
          <p:cNvSpPr txBox="1"/>
          <p:nvPr/>
        </p:nvSpPr>
        <p:spPr>
          <a:xfrm>
            <a:off x="9324528" y="1635339"/>
            <a:ext cx="8748464" cy="4097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Избор најбољег понуђача је једноставан ако се ради о једној или две врсте опасног отпада.</a:t>
            </a:r>
            <a:endParaRPr lang="sr-Latn-R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Када је у питању више врста отпада може бити потребан и избор више понуђача у зависности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 коју врсту отпада имају одговарајуће дозволе.</a:t>
            </a:r>
            <a:endParaRPr lang="sr-Latn-RS" sz="1800" dirty="0">
              <a:solidFill>
                <a:srgbClr val="D64136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Код давања понуде понуђачи настоје да минимализују своје трошкове на начин што желе пренети на наручиоца, односно стечајног дужника обавезу припреме опасног отпада  за транспорт, односно његовог обележавања и паковања. </a:t>
            </a:r>
            <a:endParaRPr lang="sr-Latn-R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E9D4DE4-DAC8-2D4F-BF3D-6A48B860C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142" y="2240577"/>
            <a:ext cx="6121715" cy="349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677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27584" y="116632"/>
            <a:ext cx="8316416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ru-RU" sz="38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FC653F-1EC6-DAA0-8D7E-DF071A904B26}"/>
              </a:ext>
            </a:extLst>
          </p:cNvPr>
          <p:cNvSpPr txBox="1"/>
          <p:nvPr/>
        </p:nvSpPr>
        <p:spPr>
          <a:xfrm>
            <a:off x="-4068960" y="-931822"/>
            <a:ext cx="1760595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dirty="0">
                <a:solidFill>
                  <a:srgbClr val="15487B"/>
                </a:solidFill>
              </a:rPr>
              <a:t>ПОСТУПАЊЕ СА ОТПАДОМ У СТЕЧАЈНОМ ПОСТУПКУ</a:t>
            </a:r>
            <a:endParaRPr lang="sr-Latn-RS" sz="4000" dirty="0">
              <a:solidFill>
                <a:srgbClr val="15487B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7160FC7-1D3B-3DB5-E683-028ECF3A3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87543" y="1629363"/>
            <a:ext cx="3511730" cy="46166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E7CFA96-9B61-80FD-4B2C-3405800CD310}"/>
              </a:ext>
            </a:extLst>
          </p:cNvPr>
          <p:cNvSpPr txBox="1"/>
          <p:nvPr/>
        </p:nvSpPr>
        <p:spPr>
          <a:xfrm>
            <a:off x="197768" y="1700808"/>
            <a:ext cx="8748464" cy="4097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Избор најбољег понуђача је једноставан ако се ради о једној или две врсте опасног отпада.</a:t>
            </a:r>
            <a:endParaRPr lang="sr-Latn-R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Када је у питању више врста отпада може бити потребан и избор више понуђача у зависности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 коју врсту отпада имају одговарајуће дозволе.</a:t>
            </a:r>
            <a:endParaRPr lang="sr-Latn-RS" sz="1800" dirty="0">
              <a:solidFill>
                <a:srgbClr val="D64136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Код давања понуде понуђачи настоје да минимализују своје трошкове на начин што желе пренети на наручиоца, односно стечајног дужника обавезу припреме опасног отпада  за транспорт, односно његовог обележавања и паковања. </a:t>
            </a:r>
            <a:endParaRPr lang="sr-Latn-R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E6387D8-54B0-8C05-BA76-399719CBA1E7}"/>
              </a:ext>
            </a:extLst>
          </p:cNvPr>
          <p:cNvSpPr txBox="1"/>
          <p:nvPr/>
        </p:nvSpPr>
        <p:spPr>
          <a:xfrm>
            <a:off x="9540552" y="1696797"/>
            <a:ext cx="8316416" cy="3441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 договору са даваоцем понуде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затражити измену понуде </a:t>
            </a: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где би се обавеза паковања и обележавања односно његова припрема за транспорт пренела на извршиоца.</a:t>
            </a:r>
            <a:endParaRPr lang="sr-Latn-R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Стечајни дужник односно стечајни управник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не располаже</a:t>
            </a: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са стручним знањима и капацитетима за ту врсту послова и могу га додатно изложити трошковима.</a:t>
            </a:r>
            <a:endParaRPr lang="sr-Latn-R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0040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27584" y="116632"/>
            <a:ext cx="8316416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ru-RU" sz="38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FC653F-1EC6-DAA0-8D7E-DF071A904B26}"/>
              </a:ext>
            </a:extLst>
          </p:cNvPr>
          <p:cNvSpPr txBox="1"/>
          <p:nvPr/>
        </p:nvSpPr>
        <p:spPr>
          <a:xfrm>
            <a:off x="-4068960" y="-931822"/>
            <a:ext cx="1760595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dirty="0">
                <a:solidFill>
                  <a:srgbClr val="15487B"/>
                </a:solidFill>
              </a:rPr>
              <a:t>ПОСТУПАЊЕ СА ОТПАДОМ У СТЕЧАЈНОМ ПОСТУПКУ</a:t>
            </a:r>
            <a:endParaRPr lang="sr-Latn-RS" sz="4000" dirty="0">
              <a:solidFill>
                <a:srgbClr val="15487B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E7CFA96-9B61-80FD-4B2C-3405800CD310}"/>
              </a:ext>
            </a:extLst>
          </p:cNvPr>
          <p:cNvSpPr txBox="1"/>
          <p:nvPr/>
        </p:nvSpPr>
        <p:spPr>
          <a:xfrm>
            <a:off x="-9037512" y="1700808"/>
            <a:ext cx="8748464" cy="4097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Избор најбољег понуђача је једноставан ако се ради о једној или две врсте опасног отпада.</a:t>
            </a:r>
            <a:endParaRPr lang="sr-Latn-R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Када је у питању више врста отпада може бити потребан и избор више понуђача у зависности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 коју врсту отпада имају одговарајуће дозволе.</a:t>
            </a:r>
            <a:endParaRPr lang="sr-Latn-RS" sz="1800" dirty="0">
              <a:solidFill>
                <a:srgbClr val="D64136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Код давања понуде понуђачи настоје да минимализују своје трошкове на начин што желе пренети на наручиоца, односно стечајног дужника обавезу припреме опасног отпада  за транспорт, односно његовог обележавања и паковања. </a:t>
            </a:r>
            <a:endParaRPr lang="sr-Latn-R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2E78E3A-321E-459D-7A0C-0767E40D5DCE}"/>
              </a:ext>
            </a:extLst>
          </p:cNvPr>
          <p:cNvSpPr txBox="1"/>
          <p:nvPr/>
        </p:nvSpPr>
        <p:spPr>
          <a:xfrm>
            <a:off x="395536" y="1696797"/>
            <a:ext cx="8316416" cy="3441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 договору са даваоцем понуде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затражити измену понуде </a:t>
            </a: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где би се обавеза паковања и обележавања односно његова припрема за транспорт пренела на извршиоца.</a:t>
            </a:r>
            <a:endParaRPr lang="sr-Latn-R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Стечајни дужник односно стечајни управник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не располаже</a:t>
            </a: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са стручним знањима и капацитетима за ту врсту послова и могу га додатно изложити трошковима.</a:t>
            </a:r>
            <a:endParaRPr lang="sr-Latn-R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E77FAE-FEBE-C724-7FF9-AF31F2E7359C}"/>
              </a:ext>
            </a:extLst>
          </p:cNvPr>
          <p:cNvSpPr txBox="1"/>
          <p:nvPr/>
        </p:nvSpPr>
        <p:spPr>
          <a:xfrm>
            <a:off x="9576556" y="1680737"/>
            <a:ext cx="7920880" cy="2333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Тако прикупљене понуде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доставити стечајном судији </a:t>
            </a: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 сагласност за закључење Уговора са најбољим понуђачем или са више њих.</a:t>
            </a:r>
            <a:endParaRPr lang="sr-Latn-R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добијању сагласности и закључењу Уговора </a:t>
            </a: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може се приступити уклањању опасног отпада у договору са извршиоцем.</a:t>
            </a:r>
            <a:endParaRPr lang="sr-Latn-RS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75844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27584" y="116632"/>
            <a:ext cx="8316416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ru-RU" sz="38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FC653F-1EC6-DAA0-8D7E-DF071A904B26}"/>
              </a:ext>
            </a:extLst>
          </p:cNvPr>
          <p:cNvSpPr txBox="1"/>
          <p:nvPr/>
        </p:nvSpPr>
        <p:spPr>
          <a:xfrm>
            <a:off x="-4068960" y="-931822"/>
            <a:ext cx="1760595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dirty="0">
                <a:solidFill>
                  <a:srgbClr val="15487B"/>
                </a:solidFill>
              </a:rPr>
              <a:t>ПОСТУПАЊЕ СА ОТПАДОМ У СТЕЧАЈНОМ ПОСТУПКУ</a:t>
            </a:r>
            <a:endParaRPr lang="sr-Latn-RS" sz="4000" dirty="0">
              <a:solidFill>
                <a:srgbClr val="15487B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2E78E3A-321E-459D-7A0C-0767E40D5DCE}"/>
              </a:ext>
            </a:extLst>
          </p:cNvPr>
          <p:cNvSpPr txBox="1"/>
          <p:nvPr/>
        </p:nvSpPr>
        <p:spPr>
          <a:xfrm>
            <a:off x="-8677472" y="1696797"/>
            <a:ext cx="8316416" cy="3441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 договору са даваоцем понуде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затражити измену понуде </a:t>
            </a: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где би се обавеза паковања и обележавања односно његова припрема за транспорт пренела на извршиоца.</a:t>
            </a:r>
            <a:endParaRPr lang="sr-Latn-R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Стечајни дужник односно стечајни управник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не располаже</a:t>
            </a: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са стручним знањима и капацитетима за ту врсту послова и могу га додатно изложити трошковима.</a:t>
            </a:r>
            <a:endParaRPr lang="sr-Latn-R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F20B48D-1DF0-EDAB-8B29-FCDB0B15FF7B}"/>
              </a:ext>
            </a:extLst>
          </p:cNvPr>
          <p:cNvSpPr txBox="1"/>
          <p:nvPr/>
        </p:nvSpPr>
        <p:spPr>
          <a:xfrm>
            <a:off x="539552" y="1844824"/>
            <a:ext cx="7920880" cy="2333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Тако прикупљене понуде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доставити стечајном судији </a:t>
            </a: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 сагласност за закључење Уговора са најбољим понуђачем или са више њих.</a:t>
            </a:r>
            <a:endParaRPr lang="sr-Latn-R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добијању сагласности и закључењу Уговора </a:t>
            </a: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може се приступити уклањању опасног отпада у договору са извршиоцем.</a:t>
            </a:r>
            <a:endParaRPr lang="sr-Latn-R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55137F-B814-9777-E0E6-26A36F955B97}"/>
              </a:ext>
            </a:extLst>
          </p:cNvPr>
          <p:cNvSpPr txBox="1"/>
          <p:nvPr/>
        </p:nvSpPr>
        <p:spPr>
          <a:xfrm>
            <a:off x="9361040" y="1844824"/>
            <a:ext cx="8316416" cy="3995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 обзиром да је уклањање опасног отпада велики трошак, поготово ако се ради о већим количинама,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стечајни управник се суочава са недостатком финасијских средстава за његово уклањање </a:t>
            </a: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који је нарочито изражен ако пре самог уклањања опасног отпада није било уновчавања имовине стечајног дужника.</a:t>
            </a:r>
            <a:endParaRPr lang="sr-Latn-R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Извршиоци посла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нису спремни да на себе преузму трошак уклањања опасног отпада</a:t>
            </a: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до уновчавања имовине стечејаног дужника, већ за уговорени посао захтевају авансно плаћање у целини пре самог започињања посла.</a:t>
            </a:r>
            <a:endParaRPr lang="sr-Latn-R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50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27584" y="116632"/>
            <a:ext cx="8316416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ru-RU" sz="38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FC653F-1EC6-DAA0-8D7E-DF071A904B26}"/>
              </a:ext>
            </a:extLst>
          </p:cNvPr>
          <p:cNvSpPr txBox="1"/>
          <p:nvPr/>
        </p:nvSpPr>
        <p:spPr>
          <a:xfrm>
            <a:off x="-4068960" y="-931822"/>
            <a:ext cx="1760595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dirty="0">
                <a:solidFill>
                  <a:srgbClr val="15487B"/>
                </a:solidFill>
              </a:rPr>
              <a:t>ПОСТУПАЊЕ СА ОТПАДОМ У СТЕЧАЈНОМ ПОСТУПКУ</a:t>
            </a:r>
            <a:endParaRPr lang="sr-Latn-RS" sz="4000" dirty="0">
              <a:solidFill>
                <a:srgbClr val="15487B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F20B48D-1DF0-EDAB-8B29-FCDB0B15FF7B}"/>
              </a:ext>
            </a:extLst>
          </p:cNvPr>
          <p:cNvSpPr txBox="1"/>
          <p:nvPr/>
        </p:nvSpPr>
        <p:spPr>
          <a:xfrm>
            <a:off x="-8461448" y="1844824"/>
            <a:ext cx="7920880" cy="2333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Тако прикупљене понуде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доставити стечајном судији </a:t>
            </a: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 сагласност за закључење Уговора са најбољим понуђачем или са више њих.</a:t>
            </a:r>
            <a:endParaRPr lang="sr-Latn-R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добијању сагласности и закључењу Уговора </a:t>
            </a: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може се приступити уклањању опасног отпада у договору са извршиоцем.</a:t>
            </a:r>
            <a:endParaRPr lang="sr-Latn-R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374311F-DBD8-987A-FB31-C49C4BC98240}"/>
              </a:ext>
            </a:extLst>
          </p:cNvPr>
          <p:cNvSpPr txBox="1"/>
          <p:nvPr/>
        </p:nvSpPr>
        <p:spPr>
          <a:xfrm>
            <a:off x="413792" y="1844824"/>
            <a:ext cx="8316416" cy="3995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 обзиром да је уклањање опасног отпада велики трошак, поготово ако се ради о већим количинама,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стечајни управник се суочава са недостатком финасијских средстава за његово уклањање </a:t>
            </a: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који је нарочито изражен ако пре самог уклањања опасног отпада није било уновчавања имовине стечајног дужника.</a:t>
            </a:r>
            <a:endParaRPr lang="sr-Latn-R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Извршиоци посла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нису спремни да на себе преузму трошак уклањања опасног отпада</a:t>
            </a: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до уновчавања имовине стечејаног дужника, већ за уговорени посао захтевају авансно плаћање у целини пре самог започињања посла.</a:t>
            </a:r>
            <a:endParaRPr lang="sr-Latn-R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F81560-0E3D-0129-533F-6A85B2146355}"/>
              </a:ext>
            </a:extLst>
          </p:cNvPr>
          <p:cNvSpPr txBox="1"/>
          <p:nvPr/>
        </p:nvSpPr>
        <p:spPr>
          <a:xfrm>
            <a:off x="9468544" y="1568098"/>
            <a:ext cx="8784468" cy="4549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Уколико ситуација налаже да се са уклањањем опасног отпада сачека до продаје имовине, или једног дела имовине стечајног дужника у продајној документацији потребно је да се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нагласи следеће.</a:t>
            </a:r>
            <a:endParaRPr lang="sr-Latn-RS" sz="1800" dirty="0">
              <a:solidFill>
                <a:srgbClr val="D64136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Стечајни управник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напомиње да се у комплексу стечајног дужника, који је предмет ове продаје, налази опасан и неопасан отпад за који је урађен извештај о испитивању отпада, (категоризација), од стране овлашћеног привредног друштва, те овим путем обавештава потенцијалне купце да предметни отпад није предмет продаје</a:t>
            </a: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и да ће исти бити уклоњен од стране и о трошку стечајног дужника.</a:t>
            </a:r>
            <a:endParaRPr lang="sr-Latn-R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5792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27584" y="116632"/>
            <a:ext cx="8316416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ru-RU" sz="3800" dirty="0">
              <a:solidFill>
                <a:prstClr val="white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5974154-05EE-451D-B9B5-AA99453F9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Затечени отпад у поседу стечајног дужника може бити </a:t>
            </a:r>
            <a:r>
              <a:rPr lang="sr-Cyrl-RS" sz="1800" dirty="0">
                <a:solidFill>
                  <a:srgbClr val="D6413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опасан</a:t>
            </a:r>
            <a:r>
              <a:rPr lang="sr-Cyrl-RS" sz="18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 неопасан.</a:t>
            </a:r>
            <a:endParaRPr lang="sr-Latn-RS" sz="18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744855" algn="l"/>
              </a:tabLst>
            </a:pPr>
            <a:r>
              <a:rPr lang="sr-Cyrl-RS" sz="1800" dirty="0">
                <a:solidFill>
                  <a:srgbClr val="D6413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Опасан отпад </a:t>
            </a:r>
            <a:r>
              <a:rPr lang="sr-Cyrl-RS" sz="18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је отпад који по свом пореклу, саставу или  концентрацији опасних материја може проузроковати опасност по животну средину и здравље људи. </a:t>
            </a:r>
            <a:endParaRPr lang="sr-Latn-RS" sz="18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Отпад се третира као опасан када </a:t>
            </a:r>
            <a:r>
              <a:rPr lang="sr-Cyrl-RS" sz="1800" dirty="0">
                <a:solidFill>
                  <a:srgbClr val="D6413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има бар једну карактеристику </a:t>
            </a:r>
            <a:r>
              <a:rPr lang="sr-Cyrl-RS" sz="18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утврђену прописима  која га чини опасним.</a:t>
            </a:r>
            <a:endParaRPr lang="sr-Latn-RS" sz="18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RS" dirty="0">
              <a:solidFill>
                <a:srgbClr val="002060"/>
              </a:solidFill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xmlns="" id="{23683D6B-3AC0-75DD-368A-FDE6A381D9E6}"/>
              </a:ext>
            </a:extLst>
          </p:cNvPr>
          <p:cNvSpPr txBox="1">
            <a:spLocks/>
          </p:cNvSpPr>
          <p:nvPr/>
        </p:nvSpPr>
        <p:spPr>
          <a:xfrm>
            <a:off x="9828584" y="16288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ru-RU" sz="1800">
                <a:solidFill>
                  <a:srgbClr val="002060"/>
                </a:solidFill>
              </a:rPr>
              <a:t>Како би се избегле опасности по животну средину и здравље људи, као и ради избегавања могућности доласка под удар негативних законских норми са опасним отпадом се мора управљати </a:t>
            </a:r>
            <a:r>
              <a:rPr lang="ru-RU" sz="1800">
                <a:solidFill>
                  <a:srgbClr val="D64136"/>
                </a:solidFill>
              </a:rPr>
              <a:t>на одговарајући начин. </a:t>
            </a:r>
          </a:p>
          <a:p>
            <a:pPr>
              <a:lnSpc>
                <a:spcPct val="200000"/>
              </a:lnSpc>
            </a:pPr>
            <a:r>
              <a:rPr lang="ru-RU" sz="1800">
                <a:solidFill>
                  <a:srgbClr val="002060"/>
                </a:solidFill>
              </a:rPr>
              <a:t>Приликом уласка у посед потребно је да стечајни управник, поред активност прикупљања документације која је предвиђена националним стандардима, затражи и </a:t>
            </a:r>
            <a:r>
              <a:rPr lang="ru-RU" sz="1800">
                <a:solidFill>
                  <a:srgbClr val="D64136"/>
                </a:solidFill>
              </a:rPr>
              <a:t>документацију о постојању и управљању опасним отпадом, или информације о опасном отпаду.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ru-RU" sz="1800">
                <a:solidFill>
                  <a:srgbClr val="002060"/>
                </a:solidFill>
              </a:rPr>
              <a:t>	</a:t>
            </a:r>
            <a:endParaRPr lang="sr-Latn-RS" sz="18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BA42684-134E-152C-C50A-69D3C65DD336}"/>
              </a:ext>
            </a:extLst>
          </p:cNvPr>
          <p:cNvSpPr txBox="1"/>
          <p:nvPr/>
        </p:nvSpPr>
        <p:spPr>
          <a:xfrm>
            <a:off x="-3988626" y="-707886"/>
            <a:ext cx="1712125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ПОСТУПАЊЕ СА ОПАСНИМ ОТПАДОМ У СТЕЧАЈНОМ ПОСТУПКУ</a:t>
            </a:r>
            <a:endParaRPr lang="sr-Latn-R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698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27584" y="116632"/>
            <a:ext cx="8316416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ru-RU" sz="38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FC653F-1EC6-DAA0-8D7E-DF071A904B26}"/>
              </a:ext>
            </a:extLst>
          </p:cNvPr>
          <p:cNvSpPr txBox="1"/>
          <p:nvPr/>
        </p:nvSpPr>
        <p:spPr>
          <a:xfrm>
            <a:off x="-4068960" y="-931822"/>
            <a:ext cx="1760595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dirty="0">
                <a:solidFill>
                  <a:srgbClr val="15487B"/>
                </a:solidFill>
              </a:rPr>
              <a:t>ПОСТУПАЊЕ СА ОТПАДОМ У СТЕЧАЈНОМ ПОСТУПКУ</a:t>
            </a:r>
            <a:endParaRPr lang="sr-Latn-RS" sz="4000" dirty="0">
              <a:solidFill>
                <a:srgbClr val="15487B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374311F-DBD8-987A-FB31-C49C4BC98240}"/>
              </a:ext>
            </a:extLst>
          </p:cNvPr>
          <p:cNvSpPr txBox="1"/>
          <p:nvPr/>
        </p:nvSpPr>
        <p:spPr>
          <a:xfrm>
            <a:off x="-8677472" y="1844824"/>
            <a:ext cx="8316416" cy="3995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 обзиром да је уклањање опасног отпада велики трошак, поготово ако се ради о већим количинама,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стечајни управник се суочава са недостатком финасијских средстава за његово уклањање </a:t>
            </a: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који је нарочито изражен ако пре самог уклањања опасног отпада није било уновчавања имовине стечајног дужника.</a:t>
            </a:r>
            <a:endParaRPr lang="sr-Latn-R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Извршиоци посла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нису спремни да на себе преузму трошак уклањања опасног отпада</a:t>
            </a: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до уновчавања имовине стечејаног дужника, већ за уговорени посао захтевају авансно плаћање у целини пре самог започињања посла.</a:t>
            </a:r>
            <a:endParaRPr lang="sr-Latn-R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69A519-1891-8983-66E8-CB15DE5B13F7}"/>
              </a:ext>
            </a:extLst>
          </p:cNvPr>
          <p:cNvSpPr txBox="1"/>
          <p:nvPr/>
        </p:nvSpPr>
        <p:spPr>
          <a:xfrm>
            <a:off x="107504" y="1568098"/>
            <a:ext cx="8784468" cy="4549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Уколико ситуација налаже да се са уклањањем опасног отпада сачека до продаје имовине, или једног дела имовине стечајног дужника у продајној документацији потребно је да се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нагласи следеће.</a:t>
            </a:r>
            <a:endParaRPr lang="sr-Latn-RS" sz="1800" dirty="0">
              <a:solidFill>
                <a:srgbClr val="D64136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Стечајни управник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напомиње да се у комплексу стечајног дужника, који је предмет ове продаје, налази опасан и неопасан отпад за који је урађен извештај о испитивању отпада, (категоризација), од стране овлашћеног привредног друштва, те овим путем обавештава потенцијалне купце да предметни отпад није предмет продаје</a:t>
            </a: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и да ће исти бити уклоњен од стране и о трошку стечајног дужника.</a:t>
            </a:r>
            <a:endParaRPr lang="sr-Latn-R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DA4A08-E6D1-C14A-FC73-0342377BF5F9}"/>
              </a:ext>
            </a:extLst>
          </p:cNvPr>
          <p:cNvSpPr txBox="1"/>
          <p:nvPr/>
        </p:nvSpPr>
        <p:spPr>
          <a:xfrm>
            <a:off x="9378788" y="1700808"/>
            <a:ext cx="8316416" cy="440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Када се стекну услови за уклањање опасног отпада у договору са извршиоцем пре  утовара и одвожења на место одлагања потребно је извршити најаву кретања опасног отпада на адресу </a:t>
            </a:r>
            <a:r>
              <a:rPr lang="sr-Latn-RS" sz="1800" u="sng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dko@sepa.gov.rs</a:t>
            </a:r>
            <a:r>
              <a:rPr lang="sr-Latn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 најави кретања отпада потребно је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навести назив и седиште наручиоца, односно стечајног дужника, матични број и ПИБ</a:t>
            </a: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Поред тога, у најави кретања опасног отпада обавезно је навести и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тачан назив, индексни број, место испоруке, место пријема, маршруту кретања и регистарски број возила.</a:t>
            </a:r>
            <a:endParaRPr lang="sr-Latn-RS" sz="1800" dirty="0">
              <a:solidFill>
                <a:srgbClr val="D64136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Коначно утврђивање количина  врши се на ваги извршиоца посла. Ради правилног мерења и евидентирања предатих количина неопходно је присуство стечајног управника или комисије која се формира за контролу мерења.</a:t>
            </a:r>
            <a:endParaRPr lang="sr-Latn-R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6100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27584" y="116632"/>
            <a:ext cx="8316416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ru-RU" sz="38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FC653F-1EC6-DAA0-8D7E-DF071A904B26}"/>
              </a:ext>
            </a:extLst>
          </p:cNvPr>
          <p:cNvSpPr txBox="1"/>
          <p:nvPr/>
        </p:nvSpPr>
        <p:spPr>
          <a:xfrm>
            <a:off x="-4068960" y="-931822"/>
            <a:ext cx="1760595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dirty="0">
                <a:solidFill>
                  <a:srgbClr val="15487B"/>
                </a:solidFill>
              </a:rPr>
              <a:t>ПОСТУПАЊЕ СА ОТПАДОМ У СТЕЧАЈНОМ ПОСТУПКУ</a:t>
            </a:r>
            <a:endParaRPr lang="sr-Latn-RS" sz="4000" dirty="0">
              <a:solidFill>
                <a:srgbClr val="15487B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69A519-1891-8983-66E8-CB15DE5B13F7}"/>
              </a:ext>
            </a:extLst>
          </p:cNvPr>
          <p:cNvSpPr txBox="1"/>
          <p:nvPr/>
        </p:nvSpPr>
        <p:spPr>
          <a:xfrm>
            <a:off x="-8965504" y="1568098"/>
            <a:ext cx="8784468" cy="4549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Уколико ситуација налаже да се са уклањањем опасног отпада сачека до продаје имовине, или једног дела имовине стечајног дужника у продајној документацији потребно је да се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нагласи следеће.</a:t>
            </a:r>
            <a:endParaRPr lang="sr-Latn-RS" sz="1800" dirty="0">
              <a:solidFill>
                <a:srgbClr val="D64136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Стечајни управник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напомиње да се у комплексу стечајног дужника, који је предмет ове продаје, налази опасан и неопасан отпад за који је урађен извештај о испитивању отпада, (категоризација), од стране овлашћеног привредног друштва, те овим путем обавештава потенцијалне купце да предметни отпад није предмет продаје</a:t>
            </a: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и да ће исти бити уклоњен од стране и о трошку стечајног дужника.</a:t>
            </a:r>
            <a:endParaRPr lang="sr-Latn-R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69C3EB5-0E66-4E1E-B2CE-6B1CCE94D0DA}"/>
              </a:ext>
            </a:extLst>
          </p:cNvPr>
          <p:cNvSpPr txBox="1"/>
          <p:nvPr/>
        </p:nvSpPr>
        <p:spPr>
          <a:xfrm>
            <a:off x="467544" y="1700808"/>
            <a:ext cx="8316416" cy="440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Када се стекну услови за уклањање опасног отпада у договору са извршиоцем пре  утовара и одвожења на место одлагања потребно је извршити најаву кретања опасног отпада на адресу </a:t>
            </a:r>
            <a:r>
              <a:rPr lang="sr-Latn-RS" sz="1800" u="sng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dko@sepa.gov.rs</a:t>
            </a:r>
            <a:r>
              <a:rPr lang="sr-Latn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 најави кретања отпада потребно је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навести назив и седиште наручиоца, односно стечајног дужника, матични број и ПИБ</a:t>
            </a: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Поред тога, у најави кретања опасног отпада обавезно је навести и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тачан назив, индексни број, место испоруке, место пријема, маршруту кретања и регистарски број возила.</a:t>
            </a:r>
            <a:endParaRPr lang="sr-Latn-RS" sz="1800" dirty="0">
              <a:solidFill>
                <a:srgbClr val="D64136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Коначно утврђивање количина  врши се на ваги извршиоца посла. Ради правилног мерења и евидентирања предатих количина неопходно је присуство стечајног управника или комисије која се формира за контролу мерења.</a:t>
            </a:r>
            <a:endParaRPr lang="sr-Latn-R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F088DE8-D378-40AA-B355-4FD215F80F58}"/>
              </a:ext>
            </a:extLst>
          </p:cNvPr>
          <p:cNvSpPr txBox="1"/>
          <p:nvPr/>
        </p:nvSpPr>
        <p:spPr>
          <a:xfrm>
            <a:off x="9612560" y="1712840"/>
            <a:ext cx="8316416" cy="378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R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 време стечајног поступка од уласка у посед  до уклањања опасног отпада, а и након тога, могућ је инспекцијски </a:t>
            </a:r>
            <a:r>
              <a:rPr lang="sr-Cyrl-RS" sz="1800" dirty="0">
                <a:solidFill>
                  <a:srgbClr val="D641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надзор еколошког инспектора.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R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 налогу еколошког инспектора стечајни управник је у обавези да предочи сву документацију коју је преузео, односно документацију која је израђена у току стечајног поступка и поступка уклањања опасног отпада.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R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Нарочито је важно </a:t>
            </a:r>
            <a:r>
              <a:rPr lang="sr-Cyrl-RS" sz="1800" dirty="0">
                <a:solidFill>
                  <a:srgbClr val="D641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предочити све активности које су предузете од дана отварања стечајног поступка до дана инспекцијског надзора </a:t>
            </a:r>
            <a:r>
              <a:rPr lang="sr-Cyrl-R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како би се благовремено унеле у записник о  извршеном надзору и ослободиле евентуалне одговорности стечајног управника.</a:t>
            </a:r>
            <a:endParaRPr lang="sr-Latn-R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386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27584" y="116632"/>
            <a:ext cx="8316416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ru-RU" sz="38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FC653F-1EC6-DAA0-8D7E-DF071A904B26}"/>
              </a:ext>
            </a:extLst>
          </p:cNvPr>
          <p:cNvSpPr txBox="1"/>
          <p:nvPr/>
        </p:nvSpPr>
        <p:spPr>
          <a:xfrm>
            <a:off x="-4068960" y="-931822"/>
            <a:ext cx="1760595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dirty="0">
                <a:solidFill>
                  <a:srgbClr val="15487B"/>
                </a:solidFill>
              </a:rPr>
              <a:t>ПОСТУПАЊЕ СА ОТПАДОМ У СТЕЧАЈНОМ ПОСТУПКУ</a:t>
            </a:r>
            <a:endParaRPr lang="sr-Latn-RS" sz="4000" dirty="0">
              <a:solidFill>
                <a:srgbClr val="15487B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69C3EB5-0E66-4E1E-B2CE-6B1CCE94D0DA}"/>
              </a:ext>
            </a:extLst>
          </p:cNvPr>
          <p:cNvSpPr txBox="1"/>
          <p:nvPr/>
        </p:nvSpPr>
        <p:spPr>
          <a:xfrm>
            <a:off x="-8533456" y="1700808"/>
            <a:ext cx="8316416" cy="440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Када се стекну услови за уклањање опасног отпада у договору са извршиоцем пре  утовара и одвожења на место одлагања потребно је извршити најаву кретања опасног отпада на адресу </a:t>
            </a:r>
            <a:r>
              <a:rPr lang="sr-Latn-RS" sz="1800" u="sng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dko@sepa.gov.rs</a:t>
            </a:r>
            <a:r>
              <a:rPr lang="sr-Latn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 најави кретања отпада потребно је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навести назив и седиште наручиоца, односно стечајног дужника, матични број и ПИБ</a:t>
            </a: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Поред тога, у најави кретања опасног отпада обавезно је навести и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тачан назив, индексни број, место испоруке, место пријема, маршруту кретања и регистарски број возила.</a:t>
            </a:r>
            <a:endParaRPr lang="sr-Latn-RS" sz="1800" dirty="0">
              <a:solidFill>
                <a:srgbClr val="D64136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Коначно утврђивање количина  врши се на ваги извршиоца посла. Ради правилног мерења и евидентирања предатих количина неопходно је присуство стечајног управника или комисије која се формира за контролу мерења.</a:t>
            </a:r>
            <a:endParaRPr lang="sr-Latn-R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B8FBC34-2757-2B39-5017-AE9DA056E73F}"/>
              </a:ext>
            </a:extLst>
          </p:cNvPr>
          <p:cNvSpPr txBox="1"/>
          <p:nvPr/>
        </p:nvSpPr>
        <p:spPr>
          <a:xfrm>
            <a:off x="395536" y="1712840"/>
            <a:ext cx="8316416" cy="378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R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 време стечајног поступка од уласка у посед  до уклањања опасног отпада, а и након тога, могућ је инспекцијски </a:t>
            </a:r>
            <a:r>
              <a:rPr lang="sr-Cyrl-RS" sz="1800" dirty="0">
                <a:solidFill>
                  <a:srgbClr val="D641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надзор еколошког инспектора.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R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 налогу еколошког инспектора стечајни управник је у обавези да предочи сву документацију коју је преузео, односно документацију која је израђена у току стечајног поступка и поступка уклањања опасног отпада.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R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Нарочито је важно </a:t>
            </a:r>
            <a:r>
              <a:rPr lang="sr-Cyrl-RS" sz="1800" dirty="0">
                <a:solidFill>
                  <a:srgbClr val="D641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предочити све активности које су предузете од дана отварања стечајног поступка до дана инспекцијског надзора </a:t>
            </a:r>
            <a:r>
              <a:rPr lang="sr-Cyrl-R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како би се благовремено унеле у записник о  извршеном надзору и ослободиле евентуалне одговорности стечајног управника.</a:t>
            </a:r>
            <a:endParaRPr lang="sr-Latn-R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5755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85800" y="1774388"/>
            <a:ext cx="7772400" cy="1483673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85800" y="3551117"/>
            <a:ext cx="7772400" cy="9184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x-none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517232"/>
            <a:ext cx="2279758" cy="11076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278679"/>
            <a:ext cx="2235454" cy="11903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AFD2D1C-6F4B-4E21-BA4C-D51D590F6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5278679"/>
            <a:ext cx="1875580" cy="10406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7997CC-5CFE-E57B-DF8E-F459A26171D7}"/>
              </a:ext>
            </a:extLst>
          </p:cNvPr>
          <p:cNvSpPr txBox="1"/>
          <p:nvPr/>
        </p:nvSpPr>
        <p:spPr>
          <a:xfrm>
            <a:off x="-504564" y="3075057"/>
            <a:ext cx="1015312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ХВАЛА НА ПАЖЊИ</a:t>
            </a:r>
            <a:endParaRPr lang="sr-Latn-R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8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27584" y="116632"/>
            <a:ext cx="8316416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ru-RU" sz="3800" dirty="0">
              <a:solidFill>
                <a:prstClr val="white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5974154-05EE-451D-B9B5-AA99453F9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469560" y="1628800"/>
            <a:ext cx="8229600" cy="4525963"/>
          </a:xfrm>
        </p:spPr>
        <p:txBody>
          <a:bodyPr/>
          <a:lstStyle/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Затечени отпад у поседу стечајног дужника може бити </a:t>
            </a:r>
            <a:r>
              <a:rPr lang="sr-Cyrl-RS" sz="1800" dirty="0">
                <a:solidFill>
                  <a:srgbClr val="D6413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опасан</a:t>
            </a:r>
            <a:r>
              <a:rPr lang="sr-Cyrl-RS" sz="18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 неопасан.</a:t>
            </a:r>
            <a:endParaRPr lang="sr-Latn-RS" sz="18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744855" algn="l"/>
              </a:tabLst>
            </a:pPr>
            <a:r>
              <a:rPr lang="sr-Cyrl-RS" sz="1800" dirty="0">
                <a:solidFill>
                  <a:srgbClr val="D6413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Опасан отпад </a:t>
            </a:r>
            <a:r>
              <a:rPr lang="sr-Cyrl-RS" sz="18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је отпад који по свом пореклу, саставу или  концентрацији опасних материја може проузроковати опасност по животну средину и здравље људи. </a:t>
            </a:r>
            <a:endParaRPr lang="sr-Latn-RS" sz="18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Отпад се третира као опасан када </a:t>
            </a:r>
            <a:r>
              <a:rPr lang="sr-Cyrl-RS" sz="1800" dirty="0">
                <a:solidFill>
                  <a:srgbClr val="D6413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има бар једну карактеристику </a:t>
            </a:r>
            <a:r>
              <a:rPr lang="sr-Cyrl-RS" sz="18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утврђену прописима  која га чини опасним.</a:t>
            </a:r>
            <a:endParaRPr lang="sr-Latn-RS" sz="18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RS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FC653F-1EC6-DAA0-8D7E-DF071A904B26}"/>
              </a:ext>
            </a:extLst>
          </p:cNvPr>
          <p:cNvSpPr txBox="1"/>
          <p:nvPr/>
        </p:nvSpPr>
        <p:spPr>
          <a:xfrm>
            <a:off x="-4068960" y="-931822"/>
            <a:ext cx="1760595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dirty="0">
                <a:solidFill>
                  <a:srgbClr val="15487B"/>
                </a:solidFill>
              </a:rPr>
              <a:t>ПОСТУПАЊЕ СА ОТПАДОМ У СТЕЧАЈНОМ ПОСТУПКУ</a:t>
            </a:r>
            <a:endParaRPr lang="sr-Latn-RS" sz="4000" dirty="0">
              <a:solidFill>
                <a:srgbClr val="15487B"/>
              </a:solidFill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xmlns="" id="{23683D6B-3AC0-75DD-368A-FDE6A381D9E6}"/>
              </a:ext>
            </a:extLst>
          </p:cNvPr>
          <p:cNvSpPr txBox="1">
            <a:spLocks/>
          </p:cNvSpPr>
          <p:nvPr/>
        </p:nvSpPr>
        <p:spPr>
          <a:xfrm>
            <a:off x="251520" y="16288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ru-RU" sz="1800" dirty="0">
                <a:solidFill>
                  <a:srgbClr val="002060"/>
                </a:solidFill>
              </a:rPr>
              <a:t>Како би се избегле опасности по животну средину и здравље људи, као и ради избегавања могућности доласка под удар негативних законских норми са опасним отпадом се мора управљати </a:t>
            </a:r>
            <a:r>
              <a:rPr lang="ru-RU" sz="1800" dirty="0">
                <a:solidFill>
                  <a:srgbClr val="D64136"/>
                </a:solidFill>
              </a:rPr>
              <a:t>на одговарајући начин. </a:t>
            </a:r>
          </a:p>
          <a:p>
            <a:pPr>
              <a:lnSpc>
                <a:spcPct val="200000"/>
              </a:lnSpc>
            </a:pPr>
            <a:r>
              <a:rPr lang="ru-RU" sz="1800" dirty="0">
                <a:solidFill>
                  <a:srgbClr val="002060"/>
                </a:solidFill>
              </a:rPr>
              <a:t>Приликом уласка у посед потребно је да стечајни управник, поред активност прикупљања документације која је предвиђена националним стандардима, затражи и </a:t>
            </a:r>
            <a:r>
              <a:rPr lang="ru-RU" sz="1800" dirty="0">
                <a:solidFill>
                  <a:srgbClr val="D64136"/>
                </a:solidFill>
              </a:rPr>
              <a:t>документацију о постојању и управљању опасним отпадом, или информације о опасном отпаду.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002060"/>
                </a:solidFill>
              </a:rPr>
              <a:t>	</a:t>
            </a:r>
            <a:endParaRPr lang="sr-Latn-RS" sz="18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8D01211-6C41-C2C3-6D53-667E3F6223A7}"/>
              </a:ext>
            </a:extLst>
          </p:cNvPr>
          <p:cNvSpPr txBox="1"/>
          <p:nvPr/>
        </p:nvSpPr>
        <p:spPr>
          <a:xfrm>
            <a:off x="9396536" y="1628800"/>
            <a:ext cx="80504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</a:rPr>
              <a:t>У пракси се дешава да се не добију праве информације, или никакве информације о постојању опасног отпада, што стечајном управнику у великој мери у даљем току стечајног поступка може отежати рад.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</a:rPr>
              <a:t>Након сазнања о постојању опасног отпада неопходно је без одлагања установити </a:t>
            </a:r>
            <a:r>
              <a:rPr lang="ru-RU" sz="1800" dirty="0">
                <a:solidFill>
                  <a:srgbClr val="D64136"/>
                </a:solidFill>
              </a:rPr>
              <a:t>да ли је опасан отпад правилно обезбеђен и да ли представља претњу по животну средину и здравље људи.</a:t>
            </a:r>
            <a:endParaRPr lang="sr-Latn-RS" sz="18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5481436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27584" y="116632"/>
            <a:ext cx="8316416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ru-RU" sz="38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FC653F-1EC6-DAA0-8D7E-DF071A904B26}"/>
              </a:ext>
            </a:extLst>
          </p:cNvPr>
          <p:cNvSpPr txBox="1"/>
          <p:nvPr/>
        </p:nvSpPr>
        <p:spPr>
          <a:xfrm>
            <a:off x="-4068960" y="-931822"/>
            <a:ext cx="1760595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dirty="0">
                <a:solidFill>
                  <a:srgbClr val="15487B"/>
                </a:solidFill>
              </a:rPr>
              <a:t>ПОСТУПАЊЕ СА ОТПАДОМ У СТЕЧАЈНОМ ПОСТУПКУ</a:t>
            </a:r>
            <a:endParaRPr lang="sr-Latn-RS" sz="4000" dirty="0">
              <a:solidFill>
                <a:srgbClr val="15487B"/>
              </a:solidFill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xmlns="" id="{23683D6B-3AC0-75DD-368A-FDE6A381D9E6}"/>
              </a:ext>
            </a:extLst>
          </p:cNvPr>
          <p:cNvSpPr txBox="1">
            <a:spLocks/>
          </p:cNvSpPr>
          <p:nvPr/>
        </p:nvSpPr>
        <p:spPr>
          <a:xfrm>
            <a:off x="-8965504" y="16288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ru-RU" sz="1800" dirty="0">
                <a:solidFill>
                  <a:srgbClr val="002060"/>
                </a:solidFill>
              </a:rPr>
              <a:t>Како би се избегле опасности по животну средину и здравље људи, као и ради избегавања могућности доласка под удар негативних законских норми са опасним отпадом се мора управљати </a:t>
            </a:r>
            <a:r>
              <a:rPr lang="ru-RU" sz="1800" dirty="0">
                <a:solidFill>
                  <a:srgbClr val="D64136"/>
                </a:solidFill>
              </a:rPr>
              <a:t>на одговарајући начин. </a:t>
            </a:r>
          </a:p>
          <a:p>
            <a:pPr>
              <a:lnSpc>
                <a:spcPct val="200000"/>
              </a:lnSpc>
            </a:pPr>
            <a:r>
              <a:rPr lang="ru-RU" sz="1800" dirty="0">
                <a:solidFill>
                  <a:srgbClr val="002060"/>
                </a:solidFill>
              </a:rPr>
              <a:t>Приликом уласка у посед потребно је да стечајни управник, поред активност прикупљања документације која је предвиђена националним стандардима, затражи и </a:t>
            </a:r>
            <a:r>
              <a:rPr lang="ru-RU" sz="1800" dirty="0">
                <a:solidFill>
                  <a:srgbClr val="D64136"/>
                </a:solidFill>
              </a:rPr>
              <a:t>документацију о постојању и управљању опасним отпадом, или информације о опасном отпаду.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002060"/>
                </a:solidFill>
              </a:rPr>
              <a:t>	</a:t>
            </a:r>
            <a:endParaRPr lang="sr-Latn-RS" sz="1800" dirty="0">
              <a:solidFill>
                <a:srgbClr val="002060"/>
              </a:solidFill>
            </a:endParaRPr>
          </a:p>
        </p:txBody>
      </p:sp>
      <p:pic>
        <p:nvPicPr>
          <p:cNvPr id="10" name="Content Placeholder 9" descr="A picture containing outdoor, barrel, pile&#10;&#10;Description automatically generated">
            <a:extLst>
              <a:ext uri="{FF2B5EF4-FFF2-40B4-BE49-F238E27FC236}">
                <a16:creationId xmlns:a16="http://schemas.microsoft.com/office/drawing/2014/main" xmlns="" id="{611811FD-2F9B-9623-C55D-A6214C83A5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960" y="1763193"/>
            <a:ext cx="3394472" cy="4525963"/>
          </a:xfrm>
          <a:prstGeom prst="rect">
            <a:avLst/>
          </a:prstGeom>
        </p:spPr>
      </p:pic>
      <p:pic>
        <p:nvPicPr>
          <p:cNvPr id="11" name="Picture 10" descr="A picture containing dirty&#10;&#10;Description automatically generated">
            <a:extLst>
              <a:ext uri="{FF2B5EF4-FFF2-40B4-BE49-F238E27FC236}">
                <a16:creationId xmlns:a16="http://schemas.microsoft.com/office/drawing/2014/main" xmlns="" id="{7B2BA672-A4C8-D823-0FDE-79D63F0B34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0516" y="1753569"/>
            <a:ext cx="3408908" cy="45452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AE6075E-4458-4221-8966-E58732FA184B}"/>
              </a:ext>
            </a:extLst>
          </p:cNvPr>
          <p:cNvSpPr txBox="1"/>
          <p:nvPr/>
        </p:nvSpPr>
        <p:spPr>
          <a:xfrm>
            <a:off x="395536" y="1628800"/>
            <a:ext cx="80504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</a:rPr>
              <a:t>У пракси се дешава да се не добију праве информације, или никакве информације о постојању опасног отпада, што стечајном управнику у великој мери у даљем току стечајног поступка може отежати рад.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</a:rPr>
              <a:t>Након сазнања о постојању опасног отпада неопходно је без одлагања установити </a:t>
            </a:r>
            <a:r>
              <a:rPr lang="ru-RU" sz="1800" dirty="0">
                <a:solidFill>
                  <a:srgbClr val="D64136"/>
                </a:solidFill>
              </a:rPr>
              <a:t>да ли је опасан отпад правилно обезбеђен и да ли представља претњу по животну средину и здравље људи.</a:t>
            </a:r>
            <a:endParaRPr lang="sr-Latn-RS" sz="18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F5FC2EE-29F9-4113-CD90-5B8E32C5B45F}"/>
              </a:ext>
            </a:extLst>
          </p:cNvPr>
          <p:cNvSpPr txBox="1"/>
          <p:nvPr/>
        </p:nvSpPr>
        <p:spPr>
          <a:xfrm>
            <a:off x="11484768" y="629877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002060"/>
                </a:solidFill>
                <a:latin typeface="+mn-lt"/>
              </a:rPr>
              <a:t>Неправилно одлагање опасног отпада</a:t>
            </a:r>
            <a:endParaRPr lang="sr-Latn-RS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84962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27584" y="116632"/>
            <a:ext cx="8316416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ru-RU" sz="38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FC653F-1EC6-DAA0-8D7E-DF071A904B26}"/>
              </a:ext>
            </a:extLst>
          </p:cNvPr>
          <p:cNvSpPr txBox="1"/>
          <p:nvPr/>
        </p:nvSpPr>
        <p:spPr>
          <a:xfrm>
            <a:off x="-4068960" y="-931822"/>
            <a:ext cx="1760595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dirty="0">
                <a:solidFill>
                  <a:srgbClr val="15487B"/>
                </a:solidFill>
              </a:rPr>
              <a:t>ПОСТУПАЊЕ СА ОТПАДОМ У СТЕЧАЈНОМ ПОСТУПКУ</a:t>
            </a:r>
            <a:endParaRPr lang="sr-Latn-RS" sz="4000" dirty="0">
              <a:solidFill>
                <a:srgbClr val="15487B"/>
              </a:solidFill>
            </a:endParaRPr>
          </a:p>
        </p:txBody>
      </p:sp>
      <p:pic>
        <p:nvPicPr>
          <p:cNvPr id="10" name="Content Placeholder 9" descr="A picture containing outdoor, barrel, pile&#10;&#10;Description automatically generated">
            <a:extLst>
              <a:ext uri="{FF2B5EF4-FFF2-40B4-BE49-F238E27FC236}">
                <a16:creationId xmlns:a16="http://schemas.microsoft.com/office/drawing/2014/main" xmlns="" id="{F96BECEB-3291-ED75-27D9-1170FDF484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60" y="1763193"/>
            <a:ext cx="3394472" cy="45259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 descr="A picture containing dirty&#10;&#10;Description automatically generated">
            <a:extLst>
              <a:ext uri="{FF2B5EF4-FFF2-40B4-BE49-F238E27FC236}">
                <a16:creationId xmlns:a16="http://schemas.microsoft.com/office/drawing/2014/main" xmlns="" id="{5B0E1510-9D4A-FBC5-91F7-9BFAFCF684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516" y="1753569"/>
            <a:ext cx="3408908" cy="45452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A4A984F-B07E-05A9-40F5-E12416D8DA8B}"/>
              </a:ext>
            </a:extLst>
          </p:cNvPr>
          <p:cNvSpPr txBox="1"/>
          <p:nvPr/>
        </p:nvSpPr>
        <p:spPr>
          <a:xfrm>
            <a:off x="-8339532" y="1628800"/>
            <a:ext cx="80504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</a:rPr>
              <a:t>У пракси се дешава да се не добију праве информације, или никакве информације о постојању опасног отпада, што стечајном управнику у великој мери у даљем току стечајног поступка може отежати рад.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</a:rPr>
              <a:t>Након сазнања о постојању опасног отпада неопходно је без одлагања установити </a:t>
            </a:r>
            <a:r>
              <a:rPr lang="ru-RU" sz="1800" dirty="0">
                <a:solidFill>
                  <a:srgbClr val="D64136"/>
                </a:solidFill>
              </a:rPr>
              <a:t>да ли је опасан отпад правилно обезбеђен и да ли представља претњу по животну средину и здравље људи.</a:t>
            </a:r>
            <a:endParaRPr lang="sr-Latn-RS" sz="18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5EFDEFD-39CC-3853-217D-1D9C9A91AF3E}"/>
              </a:ext>
            </a:extLst>
          </p:cNvPr>
          <p:cNvSpPr txBox="1"/>
          <p:nvPr/>
        </p:nvSpPr>
        <p:spPr>
          <a:xfrm>
            <a:off x="9540552" y="1628800"/>
            <a:ext cx="7632848" cy="3543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Под „правилно обезбеђен отпад“ подразумева се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да неовлашћена лица немају приступ опасном отпаду и да није изложен атмосферским утицајима. </a:t>
            </a:r>
            <a:endParaRPr lang="sr-Latn-RS" sz="1800" dirty="0">
              <a:solidFill>
                <a:srgbClr val="D64136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Опасан отпад мора да се налази под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настрешницом, или обезбеђеном простору и без директног контакта са земљом.</a:t>
            </a:r>
            <a:endParaRPr lang="sr-Latn-RS" sz="1800" dirty="0">
              <a:solidFill>
                <a:srgbClr val="D64136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sr-Latn-R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33DDF58-254E-CE94-CB1D-E1AE867B36F4}"/>
              </a:ext>
            </a:extLst>
          </p:cNvPr>
          <p:cNvSpPr txBox="1"/>
          <p:nvPr/>
        </p:nvSpPr>
        <p:spPr>
          <a:xfrm>
            <a:off x="2411760" y="629877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002060"/>
                </a:solidFill>
                <a:latin typeface="+mn-lt"/>
              </a:rPr>
              <a:t>Неправилно одлагање опасног отпада</a:t>
            </a:r>
            <a:endParaRPr lang="sr-Latn-RS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89630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27584" y="116632"/>
            <a:ext cx="8316416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ru-RU" sz="38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FC653F-1EC6-DAA0-8D7E-DF071A904B26}"/>
              </a:ext>
            </a:extLst>
          </p:cNvPr>
          <p:cNvSpPr txBox="1"/>
          <p:nvPr/>
        </p:nvSpPr>
        <p:spPr>
          <a:xfrm>
            <a:off x="-4068960" y="-931822"/>
            <a:ext cx="1760595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dirty="0">
                <a:solidFill>
                  <a:srgbClr val="15487B"/>
                </a:solidFill>
              </a:rPr>
              <a:t>ПОСТУПАЊЕ СА ОТПАДОМ У СТЕЧАЈНОМ ПОСТУПКУ</a:t>
            </a:r>
            <a:endParaRPr lang="sr-Latn-RS" sz="4000" dirty="0">
              <a:solidFill>
                <a:srgbClr val="15487B"/>
              </a:solidFill>
            </a:endParaRPr>
          </a:p>
        </p:txBody>
      </p:sp>
      <p:pic>
        <p:nvPicPr>
          <p:cNvPr id="10" name="Content Placeholder 9" descr="A picture containing outdoor, barrel, pile&#10;&#10;Description automatically generated">
            <a:extLst>
              <a:ext uri="{FF2B5EF4-FFF2-40B4-BE49-F238E27FC236}">
                <a16:creationId xmlns:a16="http://schemas.microsoft.com/office/drawing/2014/main" xmlns="" id="{F96BECEB-3291-ED75-27D9-1170FDF484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2376" y="2209224"/>
            <a:ext cx="1537294" cy="2049726"/>
          </a:xfrm>
        </p:spPr>
      </p:pic>
      <p:pic>
        <p:nvPicPr>
          <p:cNvPr id="12" name="Picture 11" descr="A picture containing dirty&#10;&#10;Description automatically generated">
            <a:extLst>
              <a:ext uri="{FF2B5EF4-FFF2-40B4-BE49-F238E27FC236}">
                <a16:creationId xmlns:a16="http://schemas.microsoft.com/office/drawing/2014/main" xmlns="" id="{5B0E1510-9D4A-FBC5-91F7-9BFAFCF68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6872" y="2204864"/>
            <a:ext cx="1543834" cy="20584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FE0590F-1BC9-055E-0CD0-8340A1948338}"/>
              </a:ext>
            </a:extLst>
          </p:cNvPr>
          <p:cNvSpPr txBox="1"/>
          <p:nvPr/>
        </p:nvSpPr>
        <p:spPr>
          <a:xfrm>
            <a:off x="755576" y="1844824"/>
            <a:ext cx="7632848" cy="3543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Под „правилно обезбеђен отпад“ подразумева се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да неовлашћена лица немају приступ опасном отпаду и да није изложен атмосферским утицајима. </a:t>
            </a:r>
            <a:endParaRPr lang="sr-Latn-RS" sz="1800" dirty="0">
              <a:solidFill>
                <a:srgbClr val="D64136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Опасан отпад мора да се налази под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настрешницом, или обезбеђеном простору и без директног контакта са земљом.</a:t>
            </a:r>
            <a:endParaRPr lang="sr-Latn-RS" sz="1800" dirty="0">
              <a:solidFill>
                <a:srgbClr val="D64136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sr-Latn-RS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Picture 5" descr="A picture containing ground, outdoor&#10;&#10;Description automatically generated">
            <a:extLst>
              <a:ext uri="{FF2B5EF4-FFF2-40B4-BE49-F238E27FC236}">
                <a16:creationId xmlns:a16="http://schemas.microsoft.com/office/drawing/2014/main" xmlns="" id="{E049A6BD-D403-762F-5F6D-E7C0CA3F9E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495" y="1426028"/>
            <a:ext cx="3902529" cy="52033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6AFBC8-6198-B3E5-3F6C-89D7C9A81A29}"/>
              </a:ext>
            </a:extLst>
          </p:cNvPr>
          <p:cNvSpPr txBox="1"/>
          <p:nvPr/>
        </p:nvSpPr>
        <p:spPr>
          <a:xfrm>
            <a:off x="9886495" y="6402361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002060"/>
                </a:solidFill>
                <a:latin typeface="+mn-lt"/>
              </a:rPr>
              <a:t>Правилно одлагање опасног отпада</a:t>
            </a:r>
            <a:endParaRPr lang="sr-Latn-RS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51585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27584" y="116632"/>
            <a:ext cx="8316416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ru-RU" sz="38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FC653F-1EC6-DAA0-8D7E-DF071A904B26}"/>
              </a:ext>
            </a:extLst>
          </p:cNvPr>
          <p:cNvSpPr txBox="1"/>
          <p:nvPr/>
        </p:nvSpPr>
        <p:spPr>
          <a:xfrm>
            <a:off x="-4068960" y="-931822"/>
            <a:ext cx="1760595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dirty="0">
                <a:solidFill>
                  <a:srgbClr val="15487B"/>
                </a:solidFill>
              </a:rPr>
              <a:t>ПОСТУПАЊЕ СА ОТПАДОМ У СТЕЧАЈНОМ ПОСТУПКУ</a:t>
            </a:r>
            <a:endParaRPr lang="sr-Latn-RS" sz="4000" dirty="0">
              <a:solidFill>
                <a:srgbClr val="15487B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FE0590F-1BC9-055E-0CD0-8340A1948338}"/>
              </a:ext>
            </a:extLst>
          </p:cNvPr>
          <p:cNvSpPr txBox="1"/>
          <p:nvPr/>
        </p:nvSpPr>
        <p:spPr>
          <a:xfrm>
            <a:off x="-8173416" y="1844824"/>
            <a:ext cx="7632848" cy="3543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Под „правилно обезбеђен отпад“ подразумева се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да неовлашћена лица немају приступ опасном отпаду и да није изложен атмосферским утицајима. </a:t>
            </a:r>
            <a:endParaRPr lang="sr-Latn-RS" sz="1800" dirty="0">
              <a:solidFill>
                <a:srgbClr val="D64136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Опасан отпад мора да се налази под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настрешницом, или обезбеђеном простору и без директног контакта са земљом.</a:t>
            </a:r>
            <a:endParaRPr lang="sr-Latn-RS" sz="1800" dirty="0">
              <a:solidFill>
                <a:srgbClr val="D64136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sr-Latn-RS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7" name="Picture 6" descr="A picture containing ground, outdoor&#10;&#10;Description automatically generated">
            <a:extLst>
              <a:ext uri="{FF2B5EF4-FFF2-40B4-BE49-F238E27FC236}">
                <a16:creationId xmlns:a16="http://schemas.microsoft.com/office/drawing/2014/main" xmlns="" id="{ED5AB5A5-8CF1-4619-51CF-146C369ACE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36" y="1426028"/>
            <a:ext cx="3902529" cy="49553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1568B9C-4CA5-F61D-B219-ABB6C9DA030A}"/>
              </a:ext>
            </a:extLst>
          </p:cNvPr>
          <p:cNvSpPr txBox="1"/>
          <p:nvPr/>
        </p:nvSpPr>
        <p:spPr>
          <a:xfrm>
            <a:off x="9468544" y="1844824"/>
            <a:ext cx="7272808" cy="3995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Због опасности које опасан отпад може проузроковати намеће се да је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поступање стечајног управника хитно </a:t>
            </a: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 свим случајевима када утврди постојање опасног отпада.</a:t>
            </a:r>
            <a:endParaRPr lang="sr-Latn-R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Поред хитности у погледу обезбеђивања опасног отпада потребно је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ангажовати овлашћену лабораторију за карактеризацију отпада по врстама и количини</a:t>
            </a: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како би се установило да ли се заиста ради о опасном отпаду и која је врста опасног отпада.</a:t>
            </a:r>
            <a:endParaRPr lang="sr-Latn-R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DE6FD53-29A3-BC64-48F9-B901BC387354}"/>
              </a:ext>
            </a:extLst>
          </p:cNvPr>
          <p:cNvSpPr txBox="1"/>
          <p:nvPr/>
        </p:nvSpPr>
        <p:spPr>
          <a:xfrm>
            <a:off x="2663788" y="6402361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002060"/>
                </a:solidFill>
                <a:latin typeface="+mn-lt"/>
              </a:rPr>
              <a:t>Правилно одлагање опасног отпада</a:t>
            </a:r>
            <a:endParaRPr lang="sr-Latn-RS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70531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27584" y="116632"/>
            <a:ext cx="8316416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ru-RU" sz="38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FC653F-1EC6-DAA0-8D7E-DF071A904B26}"/>
              </a:ext>
            </a:extLst>
          </p:cNvPr>
          <p:cNvSpPr txBox="1"/>
          <p:nvPr/>
        </p:nvSpPr>
        <p:spPr>
          <a:xfrm>
            <a:off x="-4068960" y="-931822"/>
            <a:ext cx="1760595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dirty="0">
                <a:solidFill>
                  <a:srgbClr val="15487B"/>
                </a:solidFill>
              </a:rPr>
              <a:t>ПОСТУПАЊЕ СА ОТПАДОМ У СТЕЧАЈНОМ ПОСТУПКУ</a:t>
            </a:r>
            <a:endParaRPr lang="sr-Latn-RS" sz="4000" dirty="0">
              <a:solidFill>
                <a:srgbClr val="15487B"/>
              </a:solidFill>
            </a:endParaRPr>
          </a:p>
        </p:txBody>
      </p:sp>
      <p:pic>
        <p:nvPicPr>
          <p:cNvPr id="7" name="Picture 6" descr="A picture containing ground, outdoor&#10;&#10;Description automatically generated">
            <a:extLst>
              <a:ext uri="{FF2B5EF4-FFF2-40B4-BE49-F238E27FC236}">
                <a16:creationId xmlns:a16="http://schemas.microsoft.com/office/drawing/2014/main" xmlns="" id="{ED5AB5A5-8CF1-4619-51CF-146C369ACE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1048" y="1927937"/>
            <a:ext cx="2251594" cy="30021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C3DD0DC-4BD4-C820-DAB6-2BC4E736F4DB}"/>
              </a:ext>
            </a:extLst>
          </p:cNvPr>
          <p:cNvSpPr txBox="1"/>
          <p:nvPr/>
        </p:nvSpPr>
        <p:spPr>
          <a:xfrm>
            <a:off x="935596" y="1927937"/>
            <a:ext cx="7272808" cy="3995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Због опасности које опасан отпад може проузроковати намеће се да је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поступање стечајног управника хитно </a:t>
            </a: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 свим случајевима када утврди постојање опасног отпада.</a:t>
            </a:r>
            <a:endParaRPr lang="sr-Latn-R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Поред хитности у погледу обезбеђивања опасног отпада потребно је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ангажовати овлашћену лабораторију за карактеризацију отпада по врстама и количини</a:t>
            </a: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како би се установило да ли се заиста ради о опасном отпаду и која је врста опасног отпада.</a:t>
            </a:r>
            <a:endParaRPr lang="sr-Latn-R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01A643B-BAED-EE67-54FF-7A04494DC7A3}"/>
              </a:ext>
            </a:extLst>
          </p:cNvPr>
          <p:cNvSpPr txBox="1"/>
          <p:nvPr/>
        </p:nvSpPr>
        <p:spPr>
          <a:xfrm>
            <a:off x="9756576" y="1916832"/>
            <a:ext cx="7776864" cy="3995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Пре ангажовања потребно је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упутити захтев овлашћеним лабораторијама </a:t>
            </a: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 достављање понуда и на основу добијених понуда предложити стечајном судији давање сагласности за ангажовање најбољег понуђача.</a:t>
            </a:r>
            <a:endParaRPr lang="sr-Latn-R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 добијању сагласност закључује се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Уговор са овлашћеном лабораторијом</a:t>
            </a: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након чега нихов овлашћени представник излази на терен где врши узорковање отпада  и одређује приближне количине затеченог отпада.</a:t>
            </a:r>
            <a:endParaRPr lang="sr-Latn-R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2956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27584" y="116632"/>
            <a:ext cx="8316416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ru-RU" sz="38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FC653F-1EC6-DAA0-8D7E-DF071A904B26}"/>
              </a:ext>
            </a:extLst>
          </p:cNvPr>
          <p:cNvSpPr txBox="1"/>
          <p:nvPr/>
        </p:nvSpPr>
        <p:spPr>
          <a:xfrm>
            <a:off x="-4068960" y="-931822"/>
            <a:ext cx="1760595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dirty="0">
                <a:solidFill>
                  <a:srgbClr val="15487B"/>
                </a:solidFill>
              </a:rPr>
              <a:t>ПОСТУПАЊЕ СА ОТПАДОМ У СТЕЧАЈНОМ ПОСТУПКУ</a:t>
            </a:r>
            <a:endParaRPr lang="sr-Latn-RS" sz="4000" dirty="0">
              <a:solidFill>
                <a:srgbClr val="15487B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C3DD0DC-4BD4-C820-DAB6-2BC4E736F4DB}"/>
              </a:ext>
            </a:extLst>
          </p:cNvPr>
          <p:cNvSpPr txBox="1"/>
          <p:nvPr/>
        </p:nvSpPr>
        <p:spPr>
          <a:xfrm>
            <a:off x="-7885384" y="1927937"/>
            <a:ext cx="7272808" cy="3995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Због опасности које опасан отпад може проузроковати намеће се да је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поступање стечајног управника хитно </a:t>
            </a: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 свим случајевима када утврди постојање опасног отпада.</a:t>
            </a:r>
            <a:endParaRPr lang="sr-Latn-R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Поред хитности у погледу обезбеђивања опасног отпада потребно је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ангажовати овлашћену лабораторију за карактеризацију отпада по врстама и количини</a:t>
            </a: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како би се установило да ли се заиста ради о опасном отпаду и која је врста опасног отпада.</a:t>
            </a:r>
            <a:endParaRPr lang="sr-Latn-R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912EEEC-CDD4-A11E-0BD0-CF0B763E7720}"/>
              </a:ext>
            </a:extLst>
          </p:cNvPr>
          <p:cNvSpPr txBox="1"/>
          <p:nvPr/>
        </p:nvSpPr>
        <p:spPr>
          <a:xfrm>
            <a:off x="827584" y="1916832"/>
            <a:ext cx="7776864" cy="3995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Пре ангажовања потребно је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упутити захтев овлашћеним лабораторијама </a:t>
            </a: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 достављање понуда и на основу добијених понуда предложити стечајном судији давање сагласности за ангажовање најбољег понуђача.</a:t>
            </a:r>
            <a:endParaRPr lang="sr-Latn-R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 добијању сагласност закључује се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Уговор са овлашћеном лабораторијом</a:t>
            </a: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након чега нихов овлашћени представник излази на терен где врши узорковање отпада  и одређује приближне количине затеченог отпада.</a:t>
            </a:r>
            <a:endParaRPr lang="sr-Latn-R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453EA5-AEE5-7FE8-5CA2-8D6562CB4A96}"/>
              </a:ext>
            </a:extLst>
          </p:cNvPr>
          <p:cNvSpPr txBox="1"/>
          <p:nvPr/>
        </p:nvSpPr>
        <p:spPr>
          <a:xfrm>
            <a:off x="9468544" y="1844824"/>
            <a:ext cx="7416824" cy="4549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 обзиром да отпад може да се налази у великом броју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паковања није потребно радити анализу из сваке појединачне амбалаже </a:t>
            </a: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било да се ради о бурету, цистерни, резервоару и слично, већ на основу процене узорковача и  визуелно идентификованог отпада исте врсте извршити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узорковање методом случајог одабира.</a:t>
            </a:r>
            <a:endParaRPr lang="sr-Latn-RS" sz="1800" dirty="0">
              <a:solidFill>
                <a:srgbClr val="D64136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44855" algn="l"/>
              </a:tabLst>
            </a:pP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Таквим начином узорковања узеће се одговарајући  узорци и </a:t>
            </a:r>
            <a:r>
              <a:rPr lang="sr-Cyrl-RS" sz="1800" dirty="0">
                <a:solidFill>
                  <a:srgbClr val="D6413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избегава се стварање превеликих трошкова</a:t>
            </a:r>
            <a:r>
              <a:rPr lang="sr-Cyrl-R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који би настали када би се узорци узимали из сваког појединачног паковања.</a:t>
            </a:r>
            <a:endParaRPr lang="sr-Latn-R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6575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su septembar2015 [Autosaved].potx" id="{B6545AD1-23D3-4CF9-8F23-AA68CCDA3D8C}" vid="{035FCCA6-F6E5-42DD-AEAA-74FC3105D0E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su septembar2015 [Autosaved].potx" id="{B6545AD1-23D3-4CF9-8F23-AA68CCDA3D8C}" vid="{4790AC05-C553-4FBC-B3CB-2FAEEE995CB4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su septembar2015 [Autosaved].potx" id="{B6545AD1-23D3-4CF9-8F23-AA68CCDA3D8C}" vid="{7F1158AD-7947-479B-9608-D93E4D35D877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su septembar2015 [Autosaved].potx" id="{B6545AD1-23D3-4CF9-8F23-AA68CCDA3D8C}" vid="{1F936631-154B-4790-B39B-FC686499E99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alsu septembar2015</Template>
  <TotalTime>1574</TotalTime>
  <Words>3357</Words>
  <Application>Microsoft Office PowerPoint</Application>
  <PresentationFormat>On-screen Show (4:3)</PresentationFormat>
  <Paragraphs>143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Custom Design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Danijela DV. Vazura</dc:creator>
  <cp:lastModifiedBy>Rade</cp:lastModifiedBy>
  <cp:revision>93</cp:revision>
  <cp:lastPrinted>2017-11-03T10:02:26Z</cp:lastPrinted>
  <dcterms:created xsi:type="dcterms:W3CDTF">2015-09-21T07:03:01Z</dcterms:created>
  <dcterms:modified xsi:type="dcterms:W3CDTF">2023-03-28T16:13:56Z</dcterms:modified>
</cp:coreProperties>
</file>