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37"/>
  </p:notesMasterIdLst>
  <p:sldIdLst>
    <p:sldId id="272" r:id="rId5"/>
    <p:sldId id="300" r:id="rId6"/>
    <p:sldId id="301" r:id="rId7"/>
    <p:sldId id="302" r:id="rId8"/>
    <p:sldId id="303" r:id="rId9"/>
    <p:sldId id="304" r:id="rId10"/>
    <p:sldId id="305" r:id="rId11"/>
    <p:sldId id="313" r:id="rId12"/>
    <p:sldId id="331" r:id="rId13"/>
    <p:sldId id="306" r:id="rId14"/>
    <p:sldId id="307" r:id="rId15"/>
    <p:sldId id="308" r:id="rId16"/>
    <p:sldId id="322" r:id="rId17"/>
    <p:sldId id="323" r:id="rId18"/>
    <p:sldId id="324" r:id="rId19"/>
    <p:sldId id="325" r:id="rId20"/>
    <p:sldId id="326" r:id="rId21"/>
    <p:sldId id="309" r:id="rId22"/>
    <p:sldId id="327" r:id="rId23"/>
    <p:sldId id="310" r:id="rId24"/>
    <p:sldId id="311" r:id="rId25"/>
    <p:sldId id="312" r:id="rId26"/>
    <p:sldId id="328" r:id="rId27"/>
    <p:sldId id="329" r:id="rId28"/>
    <p:sldId id="330" r:id="rId29"/>
    <p:sldId id="315" r:id="rId30"/>
    <p:sldId id="316" r:id="rId31"/>
    <p:sldId id="317" r:id="rId32"/>
    <p:sldId id="318" r:id="rId33"/>
    <p:sldId id="319" r:id="rId34"/>
    <p:sldId id="320" r:id="rId35"/>
    <p:sldId id="321" r:id="rId36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>
        <p:scale>
          <a:sx n="60" d="100"/>
          <a:sy n="60" d="100"/>
        </p:scale>
        <p:origin x="144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29/03/2023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3" y="4725076"/>
            <a:ext cx="5486078" cy="4475717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92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29/03/2023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29/03/2023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29/03/2023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29/03/2023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29/03/2023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29/03/2023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29/03/2023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29/03/2023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29/03/2023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29/03/2023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29/03/2023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29/03/2023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50151" y="1662906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sr-Cyrl-RS" sz="3200" b="1" dirty="0">
                <a:solidFill>
                  <a:schemeClr val="tx2">
                    <a:lumMod val="50000"/>
                  </a:schemeClr>
                </a:solidFill>
              </a:rPr>
              <a:t>Поступање са опасним отпадом у стечајном поступку</a:t>
            </a:r>
          </a:p>
          <a:p>
            <a:pPr eaLnBrk="1" hangingPunct="1">
              <a:defRPr/>
            </a:pPr>
            <a:r>
              <a:rPr lang="sr-Cyrl-RS" sz="2400" b="1" dirty="0">
                <a:solidFill>
                  <a:schemeClr val="tx2">
                    <a:lumMod val="50000"/>
                  </a:schemeClr>
                </a:solidFill>
              </a:rPr>
              <a:t>У организацији АЛСУ</a:t>
            </a:r>
          </a:p>
          <a:p>
            <a:pPr eaLnBrk="1" hangingPunct="1">
              <a:defRPr/>
            </a:pPr>
            <a:r>
              <a:rPr lang="sr-Cyrl-RS" sz="2400" b="1" dirty="0">
                <a:solidFill>
                  <a:schemeClr val="tx2">
                    <a:lumMod val="50000"/>
                  </a:schemeClr>
                </a:solidFill>
              </a:rPr>
              <a:t>31.03.2023.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551117"/>
            <a:ext cx="7772400" cy="918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517232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278679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5278679"/>
            <a:ext cx="1875580" cy="10406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89775" y="367381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предавач: Радојка Инић</a:t>
            </a:r>
            <a:br>
              <a:rPr lang="ru-RU" dirty="0"/>
            </a:br>
            <a:r>
              <a:rPr lang="ru-RU" dirty="0"/>
              <a:t>Сектор за надзор и превентивно деловање у животној средини</a:t>
            </a:r>
            <a:br>
              <a:rPr lang="ru-RU" dirty="0"/>
            </a:br>
            <a:r>
              <a:rPr lang="ru-RU" dirty="0"/>
              <a:t>Министарство заштите животне средине</a:t>
            </a:r>
          </a:p>
          <a:p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73325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зависности од опасних карактеристика које утичу на здравље људи и животну средину,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тпад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бити: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Инертни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подложан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било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којим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физичким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хемијским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биолошким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променама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раствара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сагорева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начин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хемијски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реагује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биолошки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разградив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утиче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неповољно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којима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долази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начин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загађења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средине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угрози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здравље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људи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Неопасан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карактеристике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опасног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</a:t>
            </a:r>
            <a:r>
              <a:rPr lang="en-GB" sz="2400" dirty="0" err="1"/>
              <a:t>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опасан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свом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пореклу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саставу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концентрацији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опасних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проузроковати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средину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здравље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људи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једно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својстава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опасним</a:t>
            </a:r>
            <a:r>
              <a:rPr lang="en-GB" sz="2400" dirty="0"/>
              <a:t> </a:t>
            </a:r>
            <a:r>
              <a:rPr lang="sr-Cyrl-RS" sz="2400" dirty="0" smtClean="0"/>
              <a:t>(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запаљивост,токсичност,инфективност..)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24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 о категоријама, испитивању и класификацији отпада</a:t>
            </a:r>
          </a:p>
          <a:p>
            <a:pPr marL="0" indent="0">
              <a:buNone/>
            </a:pPr>
            <a:endParaRPr lang="sr-Cyrl-R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 отпада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утврђује у поступку испитивања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утврђују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физичко-хемијске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хемијске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биолошке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особине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састав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одређује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садржи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садржи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једну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опасних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карактеристика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ласификација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јесте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поступак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сврставања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једну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његовом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пореклу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саставу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даљој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намени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Класификација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врши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одређивањем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индексног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броја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испитивања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стране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овлашћене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испитивање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3994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3917031"/>
          </a:xfrm>
        </p:spPr>
        <p:txBody>
          <a:bodyPr/>
          <a:lstStyle/>
          <a:p>
            <a:pPr algn="just"/>
            <a:r>
              <a:rPr lang="en-GB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Испитивање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врше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правна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овлашћена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узорковање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карактеризацију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акредитована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акредитован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лабораторије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извршеном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испитивању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издају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извештај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испитивању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извршеном испитивању отпад се разврстава према каталогу отпада који је збирна листа отпада према пореклу и саставу.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745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Извештај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испитивању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садржи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класификацију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следећим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подацима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идентификациони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број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узорка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настанка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количинa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извршено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узорковање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својство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прах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чврста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вискозна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паста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муљ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течна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гасовита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остало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категорија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категорија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(Q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индексни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број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опасан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неопасан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инертан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Y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категорија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сродних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њиховој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којом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стварају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(Y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уколико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опасан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C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опасним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уколико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опасан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Н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карактеристика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опасним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уколико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опасан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94424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Graphical user interface, application, table&#10;&#10;Description automatically generated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9961" y="1600200"/>
            <a:ext cx="354407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201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" name="Content Placeholder 9" descr="Graphical user interface, text, application&#10;&#10;Description automatically generated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628800"/>
            <a:ext cx="5819775" cy="1385342"/>
          </a:xfrm>
          <a:prstGeom prst="rect">
            <a:avLst/>
          </a:prstGeom>
        </p:spPr>
      </p:pic>
      <p:pic>
        <p:nvPicPr>
          <p:cNvPr id="4" name="Picture 3" descr="Graphical user interface, text, application, email&#10;&#10;Description automatically generated"/>
          <p:cNvPicPr/>
          <p:nvPr/>
        </p:nvPicPr>
        <p:blipFill>
          <a:blip r:embed="rId3"/>
          <a:stretch>
            <a:fillRect/>
          </a:stretch>
        </p:blipFill>
        <p:spPr>
          <a:xfrm>
            <a:off x="1331641" y="3014142"/>
            <a:ext cx="5819774" cy="279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347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Graphical user interface, text, application&#10;&#10;Description automatically generated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8468" y="1600200"/>
            <a:ext cx="560706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24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Graphical user interface, application&#10;&#10;Description automatically generated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844824"/>
            <a:ext cx="662473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38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 о начину складиштења, паковања и обележавања опасног отпада</a:t>
            </a:r>
          </a:p>
          <a:p>
            <a:r>
              <a:rPr lang="en-GB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Складиштење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endParaRPr lang="sr-Cyrl-R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Складиштење отпада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привремено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чување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локацији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произвођача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и/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држаоца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оператера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постројењу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опремљеном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регистрованом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управљање отпадом,складиште отпада у постројењу за рециклажу, поновно искоришћење или одлагаље отпада, која су технички опремљена за привремено чување.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Опасан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привремено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складиштен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локацији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произвођача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и/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држаоца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месеци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868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Складиште опасног отпада мора бити изграђено у складу са законом и подзаконским прописима којима се уређује планирање и изградња, као и са техничким захтевима и стандардима,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ограђено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спречавања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неовлашћеним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лицима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обезбеђено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заштићено од атмосферских утицаја, са водонепропусним подлогама,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закључано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сталним надзором.</a:t>
            </a:r>
          </a:p>
          <a:p>
            <a:pPr algn="just"/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Опасан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складишти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разврстан по групама и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начин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обезбеђује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слободан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прилаз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ускладиштеном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препакивања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мерења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узорковања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итд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Изузетно отпад од дрвета који садржи опасне супстанце, може се складиштити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 отвореном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складишту, на чврстој стабилној подлози са опремом за сакупљање просутих течности и средствима за одмашћивање, адекватно заштићен од свих атмосферских утицаја, без директног контакта отпада са подлогом, покривен одговарајућим водонепропусним и УВ стабилним покривачима који су фиксирани за подлогу (пластичне фолије или цираде).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49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2776"/>
            <a:ext cx="8831105" cy="4925144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заштити животне средине</a:t>
            </a:r>
          </a:p>
          <a:p>
            <a:pPr marL="0" indent="0" algn="just">
              <a:buNone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закон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 о заштити животне средине ("Сл. гласник РС", бр. 135/2004, 36/2009, 36/2009 - др. закон, 72/2009 - др. закон, 43/2011 - одлука УС, 14/2016, 76/2018, 95/2018 - др. закон и 95/2018 - др. закон)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животна средина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јесте скуп природних и створених вредности чији  међусобни односи чине окружење, односно простор и услови за живот.</a:t>
            </a:r>
          </a:p>
        </p:txBody>
      </p:sp>
    </p:spTree>
    <p:extLst>
      <p:ext uri="{BB962C8B-B14F-4D97-AF65-F5344CB8AC3E}">
        <p14:creationId xmlns:p14="http://schemas.microsoft.com/office/powerpoint/2010/main" val="650369894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Паковање опасног отпада</a:t>
            </a:r>
          </a:p>
          <a:p>
            <a:pPr marL="0" indent="0">
              <a:buNone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Паковање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опасног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врши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обезбеди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неопходан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ниво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сигурности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прихватање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упакованог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опасног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стране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оператера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Посуда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складиштење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опасног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затворена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израђена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обезбеђује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непропустљивост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одговарајућом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заштитом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атмосферских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утицаја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отпорна на отпад који се у њој налази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125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Упакован опасан отпад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обележен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видљиво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јасно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Налепница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којом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обележава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упакован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опасан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садржи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следеће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sr-Cyrl-R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позорење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ОПАСАН ОТПАД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српском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енглеском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језику;индексни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број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категорија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сродних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њиховој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којом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стварају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опасним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карактеристика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 чине опасним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паковао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својство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прах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чврста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вискозна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паста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муљ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течна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гасовита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остало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Извештаја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испитивању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количина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садржана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паковању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групно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паковање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количина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сваки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појединачни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049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обрасцу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кретању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опасног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обрасцу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претходног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обавештења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начину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његовог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достављања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упутству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њихово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попуњавање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Кретање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опасног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посебан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кретању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попуњава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произвођач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и/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држалац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свако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преузима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опасан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превозник и прималац отпада.</a:t>
            </a:r>
          </a:p>
          <a:p>
            <a:pPr marL="0" indent="0" algn="just">
              <a:buNone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кретању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опасног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састоји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шест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истоветних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примерака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којих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први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примерак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представља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претходно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обавештење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претходног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обавештења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доставља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искључиво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електронски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Агенцији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средине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уносом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Националног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извора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загађивања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најмање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48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сати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започињања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кретања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23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Table&#10;&#10;Description automatically generated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720" y="1412776"/>
            <a:ext cx="4176464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540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Table&#10;&#10;Description automatically generated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6503" y="1484784"/>
            <a:ext cx="5219833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7534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Закључак: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Cyrl-RS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власници </a:t>
            </a:r>
            <a:r>
              <a:rPr lang="en-GB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и/</a:t>
            </a:r>
            <a:r>
              <a:rPr lang="en-GB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en-GB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држа</a:t>
            </a:r>
            <a:r>
              <a:rPr lang="sr-Cyrl-RS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оци отпада, што укључује и предузећа у стечају која имају отпад, у обавези су да спроводе мере и предузимају активности у вези са управљањем отпадом као што су: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Cyrl-RS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испитивање отпада преко овлашћене лабораторије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Cyrl-RS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обележавање и складиштење отпада на прописан начин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Cyrl-RS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збрињавање отпада на основу закључених уговора са превозницима и оператерима који имају потребне </a:t>
            </a:r>
            <a:r>
              <a:rPr lang="sr-Cyrl-RS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дозволе за управљање отпадом</a:t>
            </a: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Cyrl-RS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најави кретање опасног отпада и сачини Документ о кретању опасног отпада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све у складу са важећим прописима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263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452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8573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340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66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које утичу на животну средину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јесу захвати којим се мењају и/или могу променити стања и услови у животној средини, а односи се на: коришћење ресурса и природних добара; процесе производње и промета; испуштање (емисију) загађујућих материја у воду, ваздух или земљиште; управљање отпадом и отпадним водама, хемикалијама и штетним материјама; буку и вибрације; јонизујуће и нејонизујуће зрачење; удесе</a:t>
            </a:r>
          </a:p>
          <a:p>
            <a:pPr algn="just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загађивање животне средине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јесте уношење загађујућих материја или енергије у животну средину, изазвано људском делатношћу или природним процесима које има или може имати штетне последице на квалитет животне средине и здравље људи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606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able&#10;&#10;Description automatically generated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5816" y="1711388"/>
            <a:ext cx="4032448" cy="51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406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Table&#10;&#10;Description automatically generated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9712" y="1484784"/>
            <a:ext cx="4931801" cy="4925144"/>
          </a:xfrm>
          <a:prstGeom prst="rect">
            <a:avLst/>
          </a:prstGeom>
        </p:spPr>
      </p:pic>
      <p:pic>
        <p:nvPicPr>
          <p:cNvPr id="4" name="Content Placeholder 2" descr="Table&#10;&#10;Description automatically generated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76503" y="1600200"/>
            <a:ext cx="4931801" cy="49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221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Table&#10;&#10;Description automatically generated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7" y="1556792"/>
            <a:ext cx="6120680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829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Појам отпада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Отпад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јесте свака материја или предмет дефинисан законом којим се уређује управљање отпадом (отпад јесте свака материја или предмет који држалац одбацује, намерава или је неопходно да одбаци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sr-Cyrl-R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Држалац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отпада је произвођач отпад, физичко или правно лице које у свом власништву има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отпад.</a:t>
            </a:r>
          </a:p>
          <a:p>
            <a:pPr marL="0" indent="0" algn="just">
              <a:buNone/>
            </a:pPr>
            <a:r>
              <a:rPr lang="sr-Cyrl-R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роизвођач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 је физичко или правно лице чијом активночћу настаје отпад(изворни произвођач отпада) или чијом се активношћу  мења састав или својства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отпада.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92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221288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Управљање отпадом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Управљање отпадом спроводи се по прописаним условима и мерама поступања са отпадом у оквиру система сакупљања, транспорта, складиштења, припреме за поновну употребу, односно поновно искоришћење (третмана) и одлагања отпада, укључујући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тим активностима и бригу о постројењима за управљање отпадом после њиховог затварања.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 и/или други држалац отпада дужан је да предузме све потребне мере при управљања отпадом у складу са Законом о управљању отпадом.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01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управљању отпадом</a:t>
            </a:r>
          </a:p>
          <a:p>
            <a:pPr marL="0" indent="0" algn="just"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Овим законом уређују се: врсте и класификација отпада; планирање управљања отпадом; субјекти управљања отпадом; одговорности и обавезе у управљању отпадом; организовање управљања отпадом; управљање посебним токовима отпада; услови и поступак издавања дозвола; прекогранично кретање отпада; извештавање о отпаду и база података; финансирање управљања отпадом; наџор, као и друга питања од значаја за управљање отпадом.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5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Циљ овог закона је да се обезбеде и осигурају услови за: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управљање отпадом на начин којим се не угрожава здравље људи и животна средина;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превенцију настајања отпада, посебно развојем чистијих технологија и рационалним коришћењем природних богатстава, као и отклањање опасности од његовог штетног дејства на здравље људи и животну средину;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поновно искоришћење и рециклажу отпада, издвајање секундарних сировина из отпада и коришћење отпада као енергента;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развој поступака и метода за одлагање отпада;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санацију неуређених одлагалишта отпада;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праћење стања постојећих и новоформираних одлагалишта отпада;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развијање свести о управљању отпадом.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063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04C427-F024-D512-F9A6-7C0F16CDA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Правилници за поједине врсте отпада</a:t>
            </a:r>
          </a:p>
          <a:p>
            <a:pPr algn="just"/>
            <a:r>
              <a:rPr lang="ru-RU" sz="12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</a:t>
            </a:r>
            <a:r>
              <a:rPr 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начину и поступку управљања фармацеутским отпадом (</a:t>
            </a:r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"Службени гласник" РС, број/2019.)</a:t>
            </a:r>
          </a:p>
          <a:p>
            <a:pPr algn="just"/>
            <a:r>
              <a:rPr lang="ru-RU" sz="12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</a:t>
            </a:r>
            <a:r>
              <a:rPr 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начину и поступку управљања истрошеним батеријама и акумулаторима </a:t>
            </a:r>
            <a:r>
              <a:rPr lang="ru-RU" sz="12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"Службени гласник РС", број 86 / 2010.</a:t>
            </a:r>
          </a:p>
          <a:p>
            <a:pPr algn="just"/>
            <a:r>
              <a:rPr lang="ru-RU" sz="12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 о поступању са отпадом који садржи азбест </a:t>
            </a:r>
            <a:r>
              <a:rPr lang="ru-RU" sz="12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"Службени гласник РС", број 75/2010.)</a:t>
            </a:r>
          </a:p>
          <a:p>
            <a:pPr algn="just"/>
            <a:r>
              <a:rPr lang="ru-RU" sz="12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</a:t>
            </a:r>
            <a:r>
              <a:rPr 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поступању са уређајима и отпадом који садржи РСВ </a:t>
            </a:r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"Службени гласник РС", број 37/ 2011)</a:t>
            </a:r>
          </a:p>
          <a:p>
            <a:pPr algn="just"/>
            <a:r>
              <a:rPr lang="ru-RU" sz="12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</a:t>
            </a:r>
            <a:r>
              <a:rPr 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управљању медицинским отпадом (</a:t>
            </a:r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"Службени гласник РС", број 78 /2019)</a:t>
            </a:r>
          </a:p>
          <a:p>
            <a:pPr algn="just"/>
            <a:r>
              <a:rPr lang="ru-RU" sz="12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</a:t>
            </a:r>
            <a:r>
              <a:rPr 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условима, начину и поступку управљања отпадним уљима</a:t>
            </a:r>
            <a:r>
              <a:rPr 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„Службени гласник РС“, број 71/2010.)</a:t>
            </a:r>
          </a:p>
          <a:p>
            <a:pPr algn="just"/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 о начину и поступку управљања отпадним гумама </a:t>
            </a:r>
            <a:r>
              <a:rPr lang="ru-RU" sz="12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"Службени гласник РС", број 104/09 и 81/10)</a:t>
            </a:r>
          </a:p>
          <a:p>
            <a:pPr algn="just"/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 о начину и поступку управљања истрошеним батеријама и акомулаторима</a:t>
            </a:r>
            <a:r>
              <a:rPr lang="ru-RU" sz="12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"Службени гласник РС", број 86/10)</a:t>
            </a:r>
          </a:p>
          <a:p>
            <a:pPr algn="just"/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 о начину и поступку за управљање отпадним флуоресцентним цевима које садрже живу</a:t>
            </a:r>
            <a:r>
              <a:rPr lang="ru-RU" sz="12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"Службени гласник РС", број 97/10)</a:t>
            </a:r>
          </a:p>
          <a:p>
            <a:pPr algn="just"/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 о начину и поступку управљања отпадним возилима</a:t>
            </a:r>
            <a:r>
              <a:rPr lang="ru-RU" sz="12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"Службени гласник РС", број 98/10)</a:t>
            </a:r>
          </a:p>
          <a:p>
            <a:pPr algn="just"/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Правилник о листи ПОПс материја, начину и поступку за управљање ПОПс отпадом и граничним вредностима концентрација ПОПс материја које се односе на одлагање отпада који садржи или је контаминиран ПОПс материјама("Сл. гласник РС", бр. 17/2017)</a:t>
            </a:r>
          </a:p>
          <a:p>
            <a:pPr algn="just"/>
            <a:endParaRPr lang="ru-RU" sz="14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dirty="0"/>
              <a:t/>
            </a:r>
            <a:br>
              <a:rPr lang="ru-RU" sz="1200" dirty="0"/>
            </a:br>
            <a:endParaRPr lang="ru-RU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97/10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102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Врсте отпада у смислу  Закона о управљању отпадом су: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комунални отпад (кућни отпад);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комерцијални отпад;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индустријски отпад.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509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1682</TotalTime>
  <Words>1637</Words>
  <Application>Microsoft Office PowerPoint</Application>
  <PresentationFormat>On-screen Show (4:3)</PresentationFormat>
  <Paragraphs>86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Radojka Inic</cp:lastModifiedBy>
  <cp:revision>132</cp:revision>
  <cp:lastPrinted>2017-11-03T10:02:26Z</cp:lastPrinted>
  <dcterms:created xsi:type="dcterms:W3CDTF">2015-09-21T07:03:01Z</dcterms:created>
  <dcterms:modified xsi:type="dcterms:W3CDTF">2023-03-29T17:29:22Z</dcterms:modified>
</cp:coreProperties>
</file>