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76"/>
  </p:notesMasterIdLst>
  <p:handoutMasterIdLst>
    <p:handoutMasterId r:id="rId77"/>
  </p:handoutMasterIdLst>
  <p:sldIdLst>
    <p:sldId id="256" r:id="rId2"/>
    <p:sldId id="261" r:id="rId3"/>
    <p:sldId id="257" r:id="rId4"/>
    <p:sldId id="258" r:id="rId5"/>
    <p:sldId id="265" r:id="rId6"/>
    <p:sldId id="259" r:id="rId7"/>
    <p:sldId id="266" r:id="rId8"/>
    <p:sldId id="264" r:id="rId9"/>
    <p:sldId id="262" r:id="rId10"/>
    <p:sldId id="267" r:id="rId11"/>
    <p:sldId id="268" r:id="rId12"/>
    <p:sldId id="269" r:id="rId13"/>
    <p:sldId id="270" r:id="rId14"/>
    <p:sldId id="271" r:id="rId15"/>
    <p:sldId id="272" r:id="rId16"/>
    <p:sldId id="297" r:id="rId17"/>
    <p:sldId id="273" r:id="rId18"/>
    <p:sldId id="274" r:id="rId19"/>
    <p:sldId id="275" r:id="rId20"/>
    <p:sldId id="276" r:id="rId21"/>
    <p:sldId id="277" r:id="rId22"/>
    <p:sldId id="298" r:id="rId23"/>
    <p:sldId id="299" r:id="rId24"/>
    <p:sldId id="300" r:id="rId25"/>
    <p:sldId id="301" r:id="rId26"/>
    <p:sldId id="302" r:id="rId27"/>
    <p:sldId id="303"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snapToGrid="0">
      <p:cViewPr varScale="1">
        <p:scale>
          <a:sx n="63" d="100"/>
          <a:sy n="63" d="100"/>
        </p:scale>
        <p:origin x="-522" y="-108"/>
      </p:cViewPr>
      <p:guideLst>
        <p:guide orient="horz" pos="2160"/>
        <p:guide pos="3840"/>
      </p:guideLst>
    </p:cSldViewPr>
  </p:slideViewPr>
  <p:outlineViewPr>
    <p:cViewPr>
      <p:scale>
        <a:sx n="33" d="100"/>
        <a:sy n="33" d="100"/>
      </p:scale>
      <p:origin x="0" y="59364"/>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00E2A8-4905-4902-8A8A-2BA4E98DA3F5}" type="datetimeFigureOut">
              <a:rPr lang="en-US" smtClean="0"/>
              <a:pPr/>
              <a:t>4/16/2019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BC5F82-932D-40F2-89E0-A35ECEBB2991}" type="slidenum">
              <a:rPr lang="en-US" smtClean="0"/>
              <a:pPr/>
              <a:t>‹#›</a:t>
            </a:fld>
            <a:endParaRPr lang="en-US"/>
          </a:p>
        </p:txBody>
      </p:sp>
    </p:spTree>
    <p:extLst>
      <p:ext uri="{BB962C8B-B14F-4D97-AF65-F5344CB8AC3E}">
        <p14:creationId xmlns:p14="http://schemas.microsoft.com/office/powerpoint/2010/main" val="2259625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32F6C6-7F66-47B8-8A8B-558B7CFF0D9C}" type="datetimeFigureOut">
              <a:rPr lang="en-US" smtClean="0"/>
              <a:pPr/>
              <a:t>4/16/2019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24BF8-6B2D-4D94-BB5E-F5F61C051810}" type="slidenum">
              <a:rPr lang="en-US" smtClean="0"/>
              <a:pPr/>
              <a:t>‹#›</a:t>
            </a:fld>
            <a:endParaRPr lang="en-US"/>
          </a:p>
        </p:txBody>
      </p:sp>
    </p:spTree>
    <p:extLst>
      <p:ext uri="{BB962C8B-B14F-4D97-AF65-F5344CB8AC3E}">
        <p14:creationId xmlns:p14="http://schemas.microsoft.com/office/powerpoint/2010/main" val="48213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3</a:t>
            </a:fld>
            <a:endParaRPr lang="en-US"/>
          </a:p>
        </p:txBody>
      </p:sp>
    </p:spTree>
    <p:extLst>
      <p:ext uri="{BB962C8B-B14F-4D97-AF65-F5344CB8AC3E}">
        <p14:creationId xmlns:p14="http://schemas.microsoft.com/office/powerpoint/2010/main" val="3966087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44</a:t>
            </a:fld>
            <a:endParaRPr lang="en-US"/>
          </a:p>
        </p:txBody>
      </p:sp>
    </p:spTree>
    <p:extLst>
      <p:ext uri="{BB962C8B-B14F-4D97-AF65-F5344CB8AC3E}">
        <p14:creationId xmlns:p14="http://schemas.microsoft.com/office/powerpoint/2010/main" val="73421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51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53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55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56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59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72</a:t>
            </a:fld>
            <a:endParaRPr lang="en-US"/>
          </a:p>
        </p:txBody>
      </p:sp>
    </p:spTree>
    <p:extLst>
      <p:ext uri="{BB962C8B-B14F-4D97-AF65-F5344CB8AC3E}">
        <p14:creationId xmlns:p14="http://schemas.microsoft.com/office/powerpoint/2010/main" val="389800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smtClean="0"/>
              <a:t>КОЈЕ</a:t>
            </a:r>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8</a:t>
            </a:fld>
            <a:endParaRPr lang="en-US"/>
          </a:p>
        </p:txBody>
      </p:sp>
    </p:spTree>
    <p:extLst>
      <p:ext uri="{BB962C8B-B14F-4D97-AF65-F5344CB8AC3E}">
        <p14:creationId xmlns:p14="http://schemas.microsoft.com/office/powerpoint/2010/main" val="253971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Cyrl-RS" dirty="0" smtClean="0"/>
          </a:p>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10</a:t>
            </a:fld>
            <a:endParaRPr lang="en-US"/>
          </a:p>
        </p:txBody>
      </p:sp>
    </p:spTree>
    <p:extLst>
      <p:ext uri="{BB962C8B-B14F-4D97-AF65-F5344CB8AC3E}">
        <p14:creationId xmlns:p14="http://schemas.microsoft.com/office/powerpoint/2010/main" val="16338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21</a:t>
            </a:fld>
            <a:endParaRPr lang="en-US"/>
          </a:p>
        </p:txBody>
      </p:sp>
    </p:spTree>
    <p:extLst>
      <p:ext uri="{BB962C8B-B14F-4D97-AF65-F5344CB8AC3E}">
        <p14:creationId xmlns:p14="http://schemas.microsoft.com/office/powerpoint/2010/main" val="93630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29</a:t>
            </a:fld>
            <a:endParaRPr lang="en-US"/>
          </a:p>
        </p:txBody>
      </p:sp>
    </p:spTree>
    <p:extLst>
      <p:ext uri="{BB962C8B-B14F-4D97-AF65-F5344CB8AC3E}">
        <p14:creationId xmlns:p14="http://schemas.microsoft.com/office/powerpoint/2010/main" val="29917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30</a:t>
            </a:fld>
            <a:endParaRPr lang="en-US"/>
          </a:p>
        </p:txBody>
      </p:sp>
    </p:spTree>
    <p:extLst>
      <p:ext uri="{BB962C8B-B14F-4D97-AF65-F5344CB8AC3E}">
        <p14:creationId xmlns:p14="http://schemas.microsoft.com/office/powerpoint/2010/main" val="414139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33</a:t>
            </a:fld>
            <a:endParaRPr lang="en-US"/>
          </a:p>
        </p:txBody>
      </p:sp>
    </p:spTree>
    <p:extLst>
      <p:ext uri="{BB962C8B-B14F-4D97-AF65-F5344CB8AC3E}">
        <p14:creationId xmlns:p14="http://schemas.microsoft.com/office/powerpoint/2010/main" val="388306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4BF8-6B2D-4D94-BB5E-F5F61C051810}" type="slidenum">
              <a:rPr lang="en-US" smtClean="0"/>
              <a:pPr/>
              <a:t>36</a:t>
            </a:fld>
            <a:endParaRPr lang="en-US"/>
          </a:p>
        </p:txBody>
      </p:sp>
    </p:spTree>
    <p:extLst>
      <p:ext uri="{BB962C8B-B14F-4D97-AF65-F5344CB8AC3E}">
        <p14:creationId xmlns:p14="http://schemas.microsoft.com/office/powerpoint/2010/main" val="1514858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926" y="272906"/>
            <a:ext cx="1997343" cy="801461"/>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449" y="105509"/>
            <a:ext cx="1471515" cy="948310"/>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6597" y="5254251"/>
            <a:ext cx="3415196" cy="1449977"/>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84983" y="5192665"/>
            <a:ext cx="2371925" cy="167684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4160" y="274778"/>
            <a:ext cx="1890823" cy="756329"/>
          </a:xfrm>
          <a:prstGeom prst="rect">
            <a:avLst/>
          </a:prstGeom>
        </p:spPr>
      </p:pic>
    </p:spTree>
    <p:extLst>
      <p:ext uri="{BB962C8B-B14F-4D97-AF65-F5344CB8AC3E}">
        <p14:creationId xmlns:p14="http://schemas.microsoft.com/office/powerpoint/2010/main" val="65827314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2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049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67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39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25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7283963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0480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6359710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02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7835466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3896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2324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801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118517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12401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0009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p:txBody>
          <a:bodyPr/>
          <a:lstStyle/>
          <a:p>
            <a:r>
              <a:rPr lang="sr-Cyrl-RS" sz="3600" dirty="0" smtClean="0">
                <a:latin typeface="Times New Roman" pitchFamily="18" charset="0"/>
                <a:cs typeface="Times New Roman" pitchFamily="18" charset="0"/>
              </a:rPr>
              <a:t>НАЦИОНАЛНИ СТАНДАРД БРОЈ 5</a:t>
            </a:r>
            <a:br>
              <a:rPr lang="sr-Cyrl-R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27" name="Subtitle 26"/>
          <p:cNvSpPr>
            <a:spLocks noGrp="1"/>
          </p:cNvSpPr>
          <p:nvPr>
            <p:ph type="subTitle" idx="1"/>
          </p:nvPr>
        </p:nvSpPr>
        <p:spPr/>
        <p:txBody>
          <a:bodyPr>
            <a:normAutofit/>
          </a:bodyPr>
          <a:lstStyle/>
          <a:p>
            <a:endParaRPr lang="sr-Cyrl-RS" dirty="0" smtClean="0">
              <a:latin typeface="Times New Roman" pitchFamily="18" charset="0"/>
              <a:cs typeface="Times New Roman" pitchFamily="18" charset="0"/>
            </a:endParaRPr>
          </a:p>
          <a:p>
            <a:r>
              <a:rPr lang="sr-Cyrl-RS" dirty="0" smtClean="0">
                <a:latin typeface="Times New Roman" pitchFamily="18" charset="0"/>
                <a:cs typeface="Times New Roman" pitchFamily="18" charset="0"/>
              </a:rPr>
              <a:t>Бранка Жерајић, судија Привредног апелационог суда</a:t>
            </a:r>
          </a:p>
        </p:txBody>
      </p:sp>
      <p:pic>
        <p:nvPicPr>
          <p:cNvPr id="4" name="Picture 3" descr="svajcarska banka logo.jpg"/>
          <p:cNvPicPr>
            <a:picLocks noChangeAspect="1"/>
          </p:cNvPicPr>
          <p:nvPr/>
        </p:nvPicPr>
        <p:blipFill>
          <a:blip r:embed="rId2"/>
          <a:stretch>
            <a:fillRect/>
          </a:stretch>
        </p:blipFill>
        <p:spPr>
          <a:xfrm>
            <a:off x="4096194" y="5357610"/>
            <a:ext cx="2200863" cy="1171977"/>
          </a:xfrm>
          <a:prstGeom prst="rect">
            <a:avLst/>
          </a:prstGeom>
        </p:spPr>
      </p:pic>
      <p:pic>
        <p:nvPicPr>
          <p:cNvPr id="5" name="Picture 4" descr="Svetska banka logo mali.jpg"/>
          <p:cNvPicPr>
            <a:picLocks noChangeAspect="1"/>
          </p:cNvPicPr>
          <p:nvPr/>
        </p:nvPicPr>
        <p:blipFill>
          <a:blip r:embed="rId3"/>
          <a:stretch>
            <a:fillRect/>
          </a:stretch>
        </p:blipFill>
        <p:spPr>
          <a:xfrm>
            <a:off x="4136505" y="218938"/>
            <a:ext cx="2197516" cy="1098758"/>
          </a:xfrm>
          <a:prstGeom prst="rect">
            <a:avLst/>
          </a:prstGeom>
        </p:spPr>
      </p:pic>
      <p:pic>
        <p:nvPicPr>
          <p:cNvPr id="6" name="Picture 5" descr="untitled.bmp"/>
          <p:cNvPicPr>
            <a:picLocks noChangeAspect="1"/>
          </p:cNvPicPr>
          <p:nvPr/>
        </p:nvPicPr>
        <p:blipFill>
          <a:blip r:embed="rId4"/>
          <a:stretch>
            <a:fillRect/>
          </a:stretch>
        </p:blipFill>
        <p:spPr>
          <a:xfrm>
            <a:off x="1712889" y="5357611"/>
            <a:ext cx="2395471" cy="1199815"/>
          </a:xfrm>
          <a:prstGeom prst="rect">
            <a:avLst/>
          </a:prstGeom>
        </p:spPr>
      </p:pic>
      <p:pic>
        <p:nvPicPr>
          <p:cNvPr id="7" name="Picture 6" descr="untitled.bmp"/>
          <p:cNvPicPr>
            <a:picLocks noChangeAspect="1"/>
          </p:cNvPicPr>
          <p:nvPr/>
        </p:nvPicPr>
        <p:blipFill>
          <a:blip r:embed="rId4"/>
          <a:stretch>
            <a:fillRect/>
          </a:stretch>
        </p:blipFill>
        <p:spPr>
          <a:xfrm>
            <a:off x="7864699" y="6010275"/>
            <a:ext cx="352022" cy="847725"/>
          </a:xfrm>
          <a:prstGeom prst="rect">
            <a:avLst/>
          </a:prstGeom>
        </p:spPr>
      </p:pic>
      <p:pic>
        <p:nvPicPr>
          <p:cNvPr id="8" name="Picture 7" descr="untitled.bmp"/>
          <p:cNvPicPr>
            <a:picLocks noChangeAspect="1"/>
          </p:cNvPicPr>
          <p:nvPr/>
        </p:nvPicPr>
        <p:blipFill>
          <a:blip r:embed="rId4"/>
          <a:stretch>
            <a:fillRect/>
          </a:stretch>
        </p:blipFill>
        <p:spPr>
          <a:xfrm>
            <a:off x="6259132" y="5580912"/>
            <a:ext cx="1648496" cy="884282"/>
          </a:xfrm>
          <a:prstGeom prst="rect">
            <a:avLst/>
          </a:prstGeom>
        </p:spPr>
      </p:pic>
      <p:pic>
        <p:nvPicPr>
          <p:cNvPr id="10" name="Picture 9" descr="alsu mali.jpg"/>
          <p:cNvPicPr>
            <a:picLocks noChangeAspect="1"/>
          </p:cNvPicPr>
          <p:nvPr/>
        </p:nvPicPr>
        <p:blipFill>
          <a:blip r:embed="rId5"/>
          <a:stretch>
            <a:fillRect/>
          </a:stretch>
        </p:blipFill>
        <p:spPr>
          <a:xfrm>
            <a:off x="953036" y="296103"/>
            <a:ext cx="2215166" cy="888865"/>
          </a:xfrm>
          <a:prstGeom prst="rect">
            <a:avLst/>
          </a:prstGeom>
        </p:spPr>
      </p:pic>
      <p:pic>
        <p:nvPicPr>
          <p:cNvPr id="13" name="Picture 12" descr="untitled.bmp"/>
          <p:cNvPicPr>
            <a:picLocks noChangeAspect="1"/>
          </p:cNvPicPr>
          <p:nvPr/>
        </p:nvPicPr>
        <p:blipFill>
          <a:blip r:embed="rId4"/>
          <a:stretch>
            <a:fillRect/>
          </a:stretch>
        </p:blipFill>
        <p:spPr>
          <a:xfrm>
            <a:off x="8203556" y="0"/>
            <a:ext cx="528319" cy="386365"/>
          </a:xfrm>
          <a:prstGeom prst="rect">
            <a:avLst/>
          </a:prstGeom>
        </p:spPr>
      </p:pic>
      <p:pic>
        <p:nvPicPr>
          <p:cNvPr id="28" name="Picture 27" descr="untitled.bmp"/>
          <p:cNvPicPr>
            <a:picLocks noChangeAspect="1"/>
          </p:cNvPicPr>
          <p:nvPr/>
        </p:nvPicPr>
        <p:blipFill>
          <a:blip r:embed="rId6"/>
          <a:stretch>
            <a:fillRect/>
          </a:stretch>
        </p:blipFill>
        <p:spPr>
          <a:xfrm>
            <a:off x="8641724" y="360207"/>
            <a:ext cx="669702" cy="682982"/>
          </a:xfrm>
          <a:prstGeom prst="rect">
            <a:avLst/>
          </a:prstGeom>
        </p:spPr>
      </p:pic>
      <p:pic>
        <p:nvPicPr>
          <p:cNvPr id="15" name="Picture 14" descr="untitled.bmp"/>
          <p:cNvPicPr>
            <a:picLocks noChangeAspect="1"/>
          </p:cNvPicPr>
          <p:nvPr/>
        </p:nvPicPr>
        <p:blipFill>
          <a:blip r:embed="rId6"/>
          <a:stretch>
            <a:fillRect/>
          </a:stretch>
        </p:blipFill>
        <p:spPr>
          <a:xfrm>
            <a:off x="798490" y="308691"/>
            <a:ext cx="167426" cy="1339805"/>
          </a:xfrm>
          <a:prstGeom prst="rect">
            <a:avLst/>
          </a:prstGeom>
        </p:spPr>
      </p:pic>
      <p:pic>
        <p:nvPicPr>
          <p:cNvPr id="2" name="Picture 2" descr="C:\Documents and Settings\marija\Desktop\9ec15154581310b83bca37f2cbaec18f.jpg"/>
          <p:cNvPicPr>
            <a:picLocks noChangeAspect="1" noChangeArrowheads="1"/>
          </p:cNvPicPr>
          <p:nvPr/>
        </p:nvPicPr>
        <p:blipFill>
          <a:blip r:embed="rId7"/>
          <a:srcRect/>
          <a:stretch>
            <a:fillRect/>
          </a:stretch>
        </p:blipFill>
        <p:spPr bwMode="auto">
          <a:xfrm>
            <a:off x="6400800" y="-1"/>
            <a:ext cx="2897747" cy="1378039"/>
          </a:xfrm>
          <a:prstGeom prst="rect">
            <a:avLst/>
          </a:prstGeom>
          <a:noFill/>
        </p:spPr>
      </p:pic>
    </p:spTree>
    <p:extLst>
      <p:ext uri="{BB962C8B-B14F-4D97-AF65-F5344CB8AC3E}">
        <p14:creationId xmlns:p14="http://schemas.microsoft.com/office/powerpoint/2010/main" val="232260469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ru-RU" sz="2000" dirty="0" smtClean="0">
                <a:latin typeface="Times New Roman" pitchFamily="18" charset="0"/>
                <a:cs typeface="Times New Roman" pitchFamily="18" charset="0"/>
              </a:rPr>
              <a:t>Код продаје </a:t>
            </a:r>
            <a:r>
              <a:rPr lang="ru-RU" sz="2000" u="sng" dirty="0" smtClean="0">
                <a:latin typeface="Times New Roman" pitchFamily="18" charset="0"/>
                <a:cs typeface="Times New Roman" pitchFamily="18" charset="0"/>
              </a:rPr>
              <a:t>целокупне</a:t>
            </a:r>
            <a:r>
              <a:rPr lang="ru-RU" sz="2000" dirty="0" smtClean="0">
                <a:latin typeface="Times New Roman" pitchFamily="18" charset="0"/>
                <a:cs typeface="Times New Roman" pitchFamily="18" charset="0"/>
              </a:rPr>
              <a:t> имовине стечајног дужника, </a:t>
            </a:r>
            <a:r>
              <a:rPr lang="ru-RU" sz="2000" u="sng" dirty="0" smtClean="0">
                <a:latin typeface="Times New Roman" pitchFamily="18" charset="0"/>
                <a:cs typeface="Times New Roman" pitchFamily="18" charset="0"/>
              </a:rPr>
              <a:t>имовинске целине </a:t>
            </a:r>
            <a:r>
              <a:rPr lang="ru-RU" sz="2000" dirty="0" smtClean="0">
                <a:latin typeface="Times New Roman" pitchFamily="18" charset="0"/>
                <a:cs typeface="Times New Roman" pitchFamily="18" charset="0"/>
              </a:rPr>
              <a:t>или стечајног дужника </a:t>
            </a:r>
            <a:r>
              <a:rPr lang="ru-RU" sz="2000" u="sng" dirty="0" smtClean="0">
                <a:latin typeface="Times New Roman" pitchFamily="18" charset="0"/>
                <a:cs typeface="Times New Roman" pitchFamily="18" charset="0"/>
              </a:rPr>
              <a:t>као правног лица</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ради избора </a:t>
            </a:r>
            <a:r>
              <a:rPr lang="ru-RU" sz="2000" dirty="0" smtClean="0">
                <a:latin typeface="Times New Roman" pitchFamily="18" charset="0"/>
                <a:cs typeface="Times New Roman" pitchFamily="18" charset="0"/>
              </a:rPr>
              <a:t>овлашћеног стручног лица (проценитеља) за вршење процене вредности имовине или стечајног дужника као правног лица </a:t>
            </a:r>
            <a:r>
              <a:rPr lang="ru-RU" sz="2000" u="sng" dirty="0" smtClean="0">
                <a:latin typeface="Times New Roman" pitchFamily="18" charset="0"/>
                <a:cs typeface="Times New Roman" pitchFamily="18" charset="0"/>
              </a:rPr>
              <a:t>и процене целисходности таквог начина уновчења</a:t>
            </a:r>
            <a:r>
              <a:rPr lang="ru-RU" sz="2000" dirty="0" smtClean="0">
                <a:latin typeface="Times New Roman" pitchFamily="18" charset="0"/>
                <a:cs typeface="Times New Roman" pitchFamily="18" charset="0"/>
              </a:rPr>
              <a:t>, стечајни управник објављује </a:t>
            </a:r>
            <a:r>
              <a:rPr lang="ru-RU" sz="2000" b="1" dirty="0" smtClean="0">
                <a:latin typeface="Times New Roman" pitchFamily="18" charset="0"/>
                <a:cs typeface="Times New Roman" pitchFamily="18" charset="0"/>
              </a:rPr>
              <a:t>оглас</a:t>
            </a:r>
            <a:r>
              <a:rPr lang="ru-RU" sz="2000" dirty="0" smtClean="0">
                <a:latin typeface="Times New Roman" pitchFamily="18" charset="0"/>
                <a:cs typeface="Times New Roman" pitchFamily="18" charset="0"/>
              </a:rPr>
              <a:t> на интернет страни Агенције за лиценцирање стечајних управника, којим позива стручна лица да доставе понуде за вршење процене. </a:t>
            </a:r>
          </a:p>
          <a:p>
            <a:pPr algn="just"/>
            <a:r>
              <a:rPr lang="ru-RU" sz="2000" dirty="0" smtClean="0">
                <a:latin typeface="Times New Roman" pitchFamily="18" charset="0"/>
                <a:cs typeface="Times New Roman" pitchFamily="18" charset="0"/>
              </a:rPr>
              <a:t>Оглас се објављује најмање осам дана пре истека рока за доставу понуда.</a:t>
            </a:r>
          </a:p>
          <a:p>
            <a:pPr algn="just"/>
            <a:r>
              <a:rPr lang="ru-RU" sz="2000" dirty="0" smtClean="0">
                <a:latin typeface="Times New Roman" pitchFamily="18" charset="0"/>
                <a:cs typeface="Times New Roman" pitchFamily="18" charset="0"/>
              </a:rPr>
              <a:t> Листу свих достављених понуда стечајни управник доставља одбору поверилаца када је имовина предмет обезбеђења </a:t>
            </a:r>
          </a:p>
          <a:p>
            <a:pPr marL="0" indent="0" algn="just">
              <a:buNone/>
            </a:pPr>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0322013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ru-RU" sz="2000" b="1" dirty="0">
                <a:latin typeface="Times New Roman" pitchFamily="18" charset="0"/>
                <a:cs typeface="Times New Roman" pitchFamily="18" charset="0"/>
              </a:rPr>
              <a:t>Одбор поверилаца врши избор </a:t>
            </a:r>
            <a:r>
              <a:rPr lang="ru-RU" sz="2000" dirty="0">
                <a:latin typeface="Times New Roman" pitchFamily="18" charset="0"/>
                <a:cs typeface="Times New Roman" pitchFamily="18" charset="0"/>
              </a:rPr>
              <a:t>најбољег понуђача </a:t>
            </a:r>
            <a:r>
              <a:rPr lang="ru-RU" sz="2000" u="sng" dirty="0">
                <a:latin typeface="Times New Roman" pitchFamily="18" charset="0"/>
                <a:cs typeface="Times New Roman" pitchFamily="18" charset="0"/>
              </a:rPr>
              <a:t>искључиво са листе </a:t>
            </a:r>
            <a:r>
              <a:rPr lang="ru-RU" sz="2000" dirty="0">
                <a:latin typeface="Times New Roman" pitchFamily="18" charset="0"/>
                <a:cs typeface="Times New Roman" pitchFamily="18" charset="0"/>
              </a:rPr>
              <a:t>достављених понуда и не може позивати друге понуђаче да доставе понуде, нити налагати стечајном управнику да понови објављивање огласа.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У </a:t>
            </a:r>
            <a:r>
              <a:rPr lang="ru-RU" sz="2000" dirty="0">
                <a:latin typeface="Times New Roman" pitchFamily="18" charset="0"/>
                <a:cs typeface="Times New Roman" pitchFamily="18" charset="0"/>
              </a:rPr>
              <a:t>случају да одбор поверилаца не донесе одлуку у року од осам дана од дана достављања, </a:t>
            </a:r>
            <a:r>
              <a:rPr lang="ru-RU" sz="2000" u="sng" dirty="0">
                <a:latin typeface="Times New Roman" pitchFamily="18" charset="0"/>
                <a:cs typeface="Times New Roman" pitchFamily="18" charset="0"/>
              </a:rPr>
              <a:t>избор понуђача врши </a:t>
            </a:r>
            <a:r>
              <a:rPr lang="ru-RU" sz="2000" b="1" u="sng" dirty="0">
                <a:latin typeface="Times New Roman" pitchFamily="18" charset="0"/>
                <a:cs typeface="Times New Roman" pitchFamily="18" charset="0"/>
              </a:rPr>
              <a:t>стечајни управник</a:t>
            </a:r>
            <a:r>
              <a:rPr lang="ru-RU" sz="2000" dirty="0">
                <a:latin typeface="Times New Roman" pitchFamily="18" charset="0"/>
                <a:cs typeface="Times New Roman" pitchFamily="18" charset="0"/>
              </a:rPr>
              <a:t>, применом истих </a:t>
            </a:r>
            <a:r>
              <a:rPr lang="ru-RU" sz="2000" dirty="0" smtClean="0">
                <a:latin typeface="Times New Roman" pitchFamily="18" charset="0"/>
                <a:cs typeface="Times New Roman" pitchFamily="18" charset="0"/>
              </a:rPr>
              <a:t>критеријума (финансијске, </a:t>
            </a:r>
            <a:r>
              <a:rPr lang="ru-RU" sz="2000" dirty="0">
                <a:latin typeface="Times New Roman" pitchFamily="18" charset="0"/>
                <a:cs typeface="Times New Roman" pitchFamily="18" charset="0"/>
              </a:rPr>
              <a:t>стручност, референце и </a:t>
            </a:r>
            <a:r>
              <a:rPr lang="ru-RU" sz="2000" dirty="0" smtClean="0">
                <a:latin typeface="Times New Roman" pitchFamily="18" charset="0"/>
                <a:cs typeface="Times New Roman" pitchFamily="18" charset="0"/>
              </a:rPr>
              <a:t>др.). </a:t>
            </a:r>
            <a:endParaRPr lang="ru-RU" sz="20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0835077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ru-RU" sz="2000" dirty="0">
                <a:latin typeface="Times New Roman" pitchFamily="18" charset="0"/>
                <a:cs typeface="Times New Roman" pitchFamily="18" charset="0"/>
              </a:rPr>
              <a:t>Процену целисходности стечајни </a:t>
            </a:r>
            <a:r>
              <a:rPr lang="ru-RU" sz="2000" dirty="0" smtClean="0">
                <a:latin typeface="Times New Roman" pitchFamily="18" charset="0"/>
                <a:cs typeface="Times New Roman" pitchFamily="18" charset="0"/>
              </a:rPr>
              <a:t>управник, без одлагања,  </a:t>
            </a:r>
            <a:r>
              <a:rPr lang="ru-RU" sz="2000" b="1" dirty="0" smtClean="0">
                <a:latin typeface="Times New Roman" pitchFamily="18" charset="0"/>
                <a:cs typeface="Times New Roman" pitchFamily="18" charset="0"/>
              </a:rPr>
              <a:t>доставља</a:t>
            </a:r>
            <a:r>
              <a:rPr lang="ru-RU" sz="2000" dirty="0">
                <a:latin typeface="Times New Roman" pitchFamily="18" charset="0"/>
                <a:cs typeface="Times New Roman" pitchFamily="18" charset="0"/>
              </a:rPr>
              <a:t>:</a:t>
            </a:r>
          </a:p>
          <a:p>
            <a:pPr marL="0" indent="0">
              <a:buNone/>
            </a:pPr>
            <a:r>
              <a:rPr lang="ru-RU" sz="2000" dirty="0" smtClean="0">
                <a:latin typeface="Times New Roman" pitchFamily="18" charset="0"/>
                <a:cs typeface="Times New Roman" pitchFamily="18" charset="0"/>
              </a:rPr>
              <a:t>- суду – </a:t>
            </a:r>
            <a:r>
              <a:rPr lang="ru-RU" sz="2000" i="1" dirty="0" smtClean="0">
                <a:latin typeface="Times New Roman" pitchFamily="18" charset="0"/>
                <a:cs typeface="Times New Roman" pitchFamily="18" charset="0"/>
              </a:rPr>
              <a:t>у писаном облику</a:t>
            </a:r>
          </a:p>
          <a:p>
            <a:pPr marL="0" indent="0">
              <a:buNone/>
            </a:pPr>
            <a:r>
              <a:rPr lang="ru-RU" sz="2000" dirty="0" smtClean="0">
                <a:latin typeface="Times New Roman" pitchFamily="18" charset="0"/>
                <a:cs typeface="Times New Roman" pitchFamily="18" charset="0"/>
              </a:rPr>
              <a:t>- члановима одбора поверилаца – </a:t>
            </a:r>
            <a:r>
              <a:rPr lang="ru-RU" sz="2000" i="1" dirty="0" smtClean="0">
                <a:latin typeface="Times New Roman" pitchFamily="18" charset="0"/>
                <a:cs typeface="Times New Roman" pitchFamily="18" charset="0"/>
              </a:rPr>
              <a:t>у писаном облику или елетронски </a:t>
            </a:r>
            <a:endParaRPr lang="ru-RU" sz="2000" i="1" dirty="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 сваком </a:t>
            </a:r>
            <a:r>
              <a:rPr lang="ru-RU" sz="2000" dirty="0">
                <a:latin typeface="Times New Roman" pitchFamily="18" charset="0"/>
                <a:cs typeface="Times New Roman" pitchFamily="18" charset="0"/>
              </a:rPr>
              <a:t>разлучном, односно заложном повериоцу који има разлучно, односно заложно право на имовини која је обухваћена таквом </a:t>
            </a:r>
            <a:r>
              <a:rPr lang="ru-RU" sz="2000" dirty="0" smtClean="0">
                <a:latin typeface="Times New Roman" pitchFamily="18" charset="0"/>
                <a:cs typeface="Times New Roman" pitchFamily="18" charset="0"/>
              </a:rPr>
              <a:t>продајом – </a:t>
            </a:r>
            <a:r>
              <a:rPr lang="ru-RU" sz="2000" i="1" dirty="0" smtClean="0">
                <a:latin typeface="Times New Roman" pitchFamily="18" charset="0"/>
                <a:cs typeface="Times New Roman" pitchFamily="18" charset="0"/>
              </a:rPr>
              <a:t>у писаном облику</a:t>
            </a:r>
            <a:endParaRPr lang="ru-RU" sz="2000" i="1" dirty="0">
              <a:latin typeface="Times New Roman" pitchFamily="18" charset="0"/>
              <a:cs typeface="Times New Roman" pitchFamily="18" charset="0"/>
            </a:endParaRPr>
          </a:p>
          <a:p>
            <a:pPr marL="0" indent="0" algn="just">
              <a:buNone/>
            </a:pPr>
            <a:r>
              <a:rPr lang="ru-RU" sz="2000" dirty="0" smtClean="0">
                <a:latin typeface="Times New Roman" pitchFamily="18" charset="0"/>
                <a:cs typeface="Times New Roman" pitchFamily="18" charset="0"/>
              </a:rPr>
              <a:t>Одбор </a:t>
            </a:r>
            <a:r>
              <a:rPr lang="ru-RU" sz="2000" dirty="0">
                <a:latin typeface="Times New Roman" pitchFamily="18" charset="0"/>
                <a:cs typeface="Times New Roman" pitchFamily="18" charset="0"/>
              </a:rPr>
              <a:t>поверилаца, разлучни поверилац и заложни поверилац овлашћени су да уложе </a:t>
            </a:r>
            <a:r>
              <a:rPr lang="ru-RU" sz="2000" b="1" u="sng" dirty="0">
                <a:latin typeface="Times New Roman" pitchFamily="18" charset="0"/>
                <a:cs typeface="Times New Roman" pitchFamily="18" charset="0"/>
              </a:rPr>
              <a:t>примедбу</a:t>
            </a:r>
            <a:r>
              <a:rPr lang="ru-RU" sz="2000" u="sng" dirty="0">
                <a:latin typeface="Times New Roman" pitchFamily="18" charset="0"/>
                <a:cs typeface="Times New Roman" pitchFamily="18" charset="0"/>
              </a:rPr>
              <a:t> на процену у року од 15 дана </a:t>
            </a:r>
            <a:r>
              <a:rPr lang="ru-RU" sz="2000" dirty="0">
                <a:latin typeface="Times New Roman" pitchFamily="18" charset="0"/>
                <a:cs typeface="Times New Roman" pitchFamily="18" charset="0"/>
              </a:rPr>
              <a:t>од дана пријема, о којој одлучује суд </a:t>
            </a:r>
            <a:r>
              <a:rPr lang="ru-RU" sz="2000" dirty="0" smtClean="0">
                <a:latin typeface="Times New Roman" pitchFamily="18" charset="0"/>
                <a:cs typeface="Times New Roman" pitchFamily="18" charset="0"/>
              </a:rPr>
              <a:t>закључком (члан 132. став 3.)</a:t>
            </a:r>
            <a:endParaRPr lang="ru-RU" sz="20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24972649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Стечајни управник ће </a:t>
            </a:r>
            <a:r>
              <a:rPr lang="ru-RU" sz="2000" b="1" dirty="0">
                <a:latin typeface="Times New Roman" pitchFamily="18" charset="0"/>
                <a:cs typeface="Times New Roman" pitchFamily="18" charset="0"/>
              </a:rPr>
              <a:t>приступити продаји </a:t>
            </a:r>
            <a:r>
              <a:rPr lang="ru-RU" sz="2000" dirty="0">
                <a:latin typeface="Times New Roman" pitchFamily="18" charset="0"/>
                <a:cs typeface="Times New Roman" pitchFamily="18" charset="0"/>
              </a:rPr>
              <a:t>целокупне имовине, имовинске целине или стечајног дужника као правног лица </a:t>
            </a:r>
            <a:r>
              <a:rPr lang="ru-RU" sz="2000" b="1" dirty="0">
                <a:latin typeface="Times New Roman" pitchFamily="18" charset="0"/>
                <a:cs typeface="Times New Roman" pitchFamily="18" charset="0"/>
              </a:rPr>
              <a:t>након истека </a:t>
            </a:r>
            <a:r>
              <a:rPr lang="ru-RU" sz="2000" dirty="0">
                <a:latin typeface="Times New Roman" pitchFamily="18" charset="0"/>
                <a:cs typeface="Times New Roman" pitchFamily="18" charset="0"/>
              </a:rPr>
              <a:t>рока од 15 дана за улагање примедбе од стране одбора поверилаца, разлучног односно заложног повериоца на достављену процену целисходности, односно након пријема одлуке стечајног судије по примедби, уколико је примедба уложена.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05758943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01003"/>
            <a:ext cx="8596668" cy="4840359"/>
          </a:xfrm>
        </p:spPr>
        <p:txBody>
          <a:bodyPr>
            <a:noAutofit/>
          </a:bodyPr>
          <a:lstStyle/>
          <a:p>
            <a:pPr marL="0" indent="0">
              <a:buNone/>
            </a:pPr>
            <a:r>
              <a:rPr lang="ru-RU" sz="2000" dirty="0">
                <a:latin typeface="Times New Roman" pitchFamily="18" charset="0"/>
                <a:cs typeface="Times New Roman" pitchFamily="18" charset="0"/>
              </a:rPr>
              <a:t>За потребе продаје стечајни управник израђује </a:t>
            </a:r>
            <a:r>
              <a:rPr lang="ru-RU" sz="2000" b="1" dirty="0">
                <a:latin typeface="Times New Roman" pitchFamily="18" charset="0"/>
                <a:cs typeface="Times New Roman" pitchFamily="18" charset="0"/>
              </a:rPr>
              <a:t>продајну документацију </a:t>
            </a:r>
            <a:r>
              <a:rPr lang="ru-RU" sz="2000" dirty="0">
                <a:latin typeface="Times New Roman" pitchFamily="18" charset="0"/>
                <a:cs typeface="Times New Roman" pitchFamily="18" charset="0"/>
              </a:rPr>
              <a:t>која </a:t>
            </a:r>
            <a:r>
              <a:rPr lang="ru-RU" sz="2000" dirty="0" smtClean="0">
                <a:latin typeface="Times New Roman" pitchFamily="18" charset="0"/>
                <a:cs typeface="Times New Roman" pitchFamily="18" charset="0"/>
              </a:rPr>
              <a:t>садржи:</a:t>
            </a: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све информације о предмету продаје, укључујући и опис и техничке </a:t>
            </a:r>
            <a:r>
              <a:rPr lang="ru-RU" sz="2000" dirty="0" smtClean="0">
                <a:latin typeface="Times New Roman" pitchFamily="18" charset="0"/>
                <a:cs typeface="Times New Roman" pitchFamily="18" charset="0"/>
              </a:rPr>
              <a:t>		  карактеристике </a:t>
            </a:r>
            <a:r>
              <a:rPr lang="ru-RU" sz="2000" dirty="0">
                <a:latin typeface="Times New Roman" pitchFamily="18" charset="0"/>
                <a:cs typeface="Times New Roman" pitchFamily="18" charset="0"/>
              </a:rPr>
              <a:t>предмета продаје,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нацрт </a:t>
            </a:r>
            <a:r>
              <a:rPr lang="ru-RU" sz="2000" dirty="0">
                <a:latin typeface="Times New Roman" pitchFamily="18" charset="0"/>
                <a:cs typeface="Times New Roman" pitchFamily="18" charset="0"/>
              </a:rPr>
              <a:t>купопродајног уговора,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нацрт </a:t>
            </a:r>
            <a:r>
              <a:rPr lang="ru-RU" sz="2000" dirty="0">
                <a:latin typeface="Times New Roman" pitchFamily="18" charset="0"/>
                <a:cs typeface="Times New Roman" pitchFamily="18" charset="0"/>
              </a:rPr>
              <a:t>банкарске гаранције и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уговор </a:t>
            </a:r>
            <a:r>
              <a:rPr lang="ru-RU" sz="2000" dirty="0">
                <a:latin typeface="Times New Roman" pitchFamily="18" charset="0"/>
                <a:cs typeface="Times New Roman" pitchFamily="18" charset="0"/>
              </a:rPr>
              <a:t>о чувању поверљивих </a:t>
            </a:r>
            <a:r>
              <a:rPr lang="ru-RU" sz="2000" dirty="0" smtClean="0">
                <a:latin typeface="Times New Roman" pitchFamily="18" charset="0"/>
                <a:cs typeface="Times New Roman" pitchFamily="18" charset="0"/>
              </a:rPr>
              <a:t>података.</a:t>
            </a:r>
          </a:p>
          <a:p>
            <a:pPr marL="0" indent="0">
              <a:buNone/>
            </a:pPr>
            <a:r>
              <a:rPr lang="ru-RU" sz="2000" dirty="0">
                <a:latin typeface="Times New Roman" pitchFamily="18" charset="0"/>
                <a:cs typeface="Times New Roman" pitchFamily="18" charset="0"/>
              </a:rPr>
              <a:t>З</a:t>
            </a:r>
            <a:r>
              <a:rPr lang="ru-RU" sz="2000" dirty="0" smtClean="0">
                <a:latin typeface="Times New Roman" pitchFamily="18" charset="0"/>
                <a:cs typeface="Times New Roman" pitchFamily="18" charset="0"/>
              </a:rPr>
              <a:t>а </a:t>
            </a:r>
            <a:r>
              <a:rPr lang="ru-RU" sz="2000" dirty="0">
                <a:latin typeface="Times New Roman" pitchFamily="18" charset="0"/>
                <a:cs typeface="Times New Roman" pitchFamily="18" charset="0"/>
              </a:rPr>
              <a:t>метод јавног надметања и јавног прикупљања понуда </a:t>
            </a:r>
            <a:r>
              <a:rPr lang="ru-RU" sz="2000" b="1" dirty="0" smtClean="0">
                <a:latin typeface="Times New Roman" pitchFamily="18" charset="0"/>
                <a:cs typeface="Times New Roman" pitchFamily="18" charset="0"/>
              </a:rPr>
              <a:t>и</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образац </a:t>
            </a:r>
            <a:r>
              <a:rPr lang="ru-RU" sz="2000" dirty="0">
                <a:latin typeface="Times New Roman" pitchFamily="18" charset="0"/>
                <a:cs typeface="Times New Roman" pitchFamily="18" charset="0"/>
              </a:rPr>
              <a:t>пријаве за учешће у поступку продаје, </a:t>
            </a:r>
            <a:endParaRPr lang="ru-RU" sz="2000" dirty="0" smtClean="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изјава </a:t>
            </a:r>
            <a:r>
              <a:rPr lang="ru-RU" sz="2000" dirty="0">
                <a:latin typeface="Times New Roman" pitchFamily="18" charset="0"/>
                <a:cs typeface="Times New Roman" pitchFamily="18" charset="0"/>
              </a:rPr>
              <a:t>о губитку права на повраћај депозита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0789216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sz="2000" dirty="0">
                <a:latin typeface="Times New Roman" pitchFamily="18" charset="0"/>
                <a:cs typeface="Times New Roman" pitchFamily="18" charset="0"/>
              </a:rPr>
              <a:t>Продајна документација садржи обавештење потенцијалним купцима да се имовина купује </a:t>
            </a:r>
            <a:r>
              <a:rPr lang="ru-RU" sz="2000" b="1" dirty="0">
                <a:latin typeface="Times New Roman" pitchFamily="18" charset="0"/>
                <a:cs typeface="Times New Roman" pitchFamily="18" charset="0"/>
              </a:rPr>
              <a:t>у виђеном стању</a:t>
            </a:r>
            <a:r>
              <a:rPr lang="ru-RU" sz="2000" dirty="0">
                <a:latin typeface="Times New Roman" pitchFamily="18" charset="0"/>
                <a:cs typeface="Times New Roman" pitchFamily="18" charset="0"/>
              </a:rPr>
              <a:t>. </a:t>
            </a:r>
          </a:p>
          <a:p>
            <a:r>
              <a:rPr lang="ru-RU" sz="2000" dirty="0">
                <a:latin typeface="Times New Roman" pitchFamily="18" charset="0"/>
                <a:cs typeface="Times New Roman" pitchFamily="18" charset="0"/>
              </a:rPr>
              <a:t>Стечајни управник свим потенцијалним купцима пружа </a:t>
            </a:r>
            <a:r>
              <a:rPr lang="ru-RU" sz="2000" b="1" dirty="0">
                <a:latin typeface="Times New Roman" pitchFamily="18" charset="0"/>
                <a:cs typeface="Times New Roman" pitchFamily="18" charset="0"/>
              </a:rPr>
              <a:t>једнак приступ </a:t>
            </a:r>
            <a:r>
              <a:rPr lang="ru-RU" sz="2000" u="sng" dirty="0">
                <a:latin typeface="Times New Roman" pitchFamily="18" charset="0"/>
                <a:cs typeface="Times New Roman" pitchFamily="18" charset="0"/>
              </a:rPr>
              <a:t>свим информацијама </a:t>
            </a:r>
            <a:r>
              <a:rPr lang="ru-RU" sz="2000" dirty="0">
                <a:latin typeface="Times New Roman" pitchFamily="18" charset="0"/>
                <a:cs typeface="Times New Roman" pitchFamily="18" charset="0"/>
              </a:rPr>
              <a:t>везаним за имовину стечајног дужника, као и једнак приступ </a:t>
            </a:r>
            <a:r>
              <a:rPr lang="ru-RU" sz="2000" u="sng" dirty="0">
                <a:latin typeface="Times New Roman" pitchFamily="18" charset="0"/>
                <a:cs typeface="Times New Roman" pitchFamily="18" charset="0"/>
              </a:rPr>
              <a:t>имовини</a:t>
            </a:r>
            <a:r>
              <a:rPr lang="ru-RU" sz="2000" dirty="0">
                <a:latin typeface="Times New Roman" pitchFamily="18" charset="0"/>
                <a:cs typeface="Times New Roman" pitchFamily="18" charset="0"/>
              </a:rPr>
              <a:t> стечајног дужника која је предмет продаје.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Стечајни </a:t>
            </a:r>
            <a:r>
              <a:rPr lang="ru-RU" sz="2000" dirty="0">
                <a:latin typeface="Times New Roman" pitchFamily="18" charset="0"/>
                <a:cs typeface="Times New Roman" pitchFamily="18" charset="0"/>
              </a:rPr>
              <a:t>управник </a:t>
            </a:r>
            <a:r>
              <a:rPr lang="ru-RU" sz="2000" b="1" dirty="0">
                <a:latin typeface="Times New Roman" pitchFamily="18" charset="0"/>
                <a:cs typeface="Times New Roman" pitchFamily="18" charset="0"/>
              </a:rPr>
              <a:t>обавештава</a:t>
            </a:r>
            <a:r>
              <a:rPr lang="ru-RU" sz="2000" dirty="0">
                <a:latin typeface="Times New Roman" pitchFamily="18" charset="0"/>
                <a:cs typeface="Times New Roman" pitchFamily="18" charset="0"/>
              </a:rPr>
              <a:t> потенцијалног купца </a:t>
            </a:r>
            <a:r>
              <a:rPr lang="ru-RU" sz="2000" u="sng" dirty="0">
                <a:latin typeface="Times New Roman" pitchFamily="18" charset="0"/>
                <a:cs typeface="Times New Roman" pitchFamily="18" charset="0"/>
              </a:rPr>
              <a:t>о свим недостацима </a:t>
            </a:r>
            <a:r>
              <a:rPr lang="ru-RU" sz="2000" dirty="0">
                <a:latin typeface="Times New Roman" pitchFamily="18" charset="0"/>
                <a:cs typeface="Times New Roman" pitchFamily="18" charset="0"/>
              </a:rPr>
              <a:t>на имовини која је предмет продаје </a:t>
            </a:r>
            <a:r>
              <a:rPr lang="ru-RU" sz="2000" u="sng" dirty="0">
                <a:latin typeface="Times New Roman" pitchFamily="18" charset="0"/>
                <a:cs typeface="Times New Roman" pitchFamily="18" charset="0"/>
              </a:rPr>
              <a:t>који су му познати </a:t>
            </a:r>
            <a:r>
              <a:rPr lang="ru-RU" sz="2000" dirty="0">
                <a:latin typeface="Times New Roman" pitchFamily="18" charset="0"/>
                <a:cs typeface="Times New Roman" pitchFamily="18" charset="0"/>
              </a:rPr>
              <a:t>у тренутку продаје. </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44178270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ru-RU" sz="2000" dirty="0">
                <a:latin typeface="Times New Roman" pitchFamily="18" charset="0"/>
                <a:cs typeface="Times New Roman" pitchFamily="18" charset="0"/>
              </a:rPr>
              <a:t>Уз сагласност одбора поверилаца стечајни управник може ангажовати домаћа или страна лица стручна за вршење продаје јавним надметањем ако је предмет продаје уметничко дело, односно други специфичан предмет продаје за који постоји специјализовано тржиште или ако сматра да ће се таквим ангажовањем остварити већа јавност продаје и повољније уновчење (члан 132. став 5.)</a:t>
            </a:r>
          </a:p>
          <a:p>
            <a:endParaRPr lang="en-US" dirty="0"/>
          </a:p>
        </p:txBody>
      </p:sp>
    </p:spTree>
    <p:extLst>
      <p:ext uri="{BB962C8B-B14F-4D97-AF65-F5344CB8AC3E}">
        <p14:creationId xmlns:p14="http://schemas.microsoft.com/office/powerpoint/2010/main" val="223173143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Ако се продаја врши јавним надметањем или јавним прикупљањем понуда, стечајни управник дужан је да огласи продају у </a:t>
            </a:r>
            <a:r>
              <a:rPr lang="ru-RU" sz="2000" b="1" dirty="0">
                <a:latin typeface="Times New Roman" pitchFamily="18" charset="0"/>
                <a:cs typeface="Times New Roman" pitchFamily="18" charset="0"/>
              </a:rPr>
              <a:t>најмање два високотиражна дневна листа </a:t>
            </a:r>
            <a:r>
              <a:rPr lang="ru-RU" sz="2000" dirty="0">
                <a:latin typeface="Times New Roman" pitchFamily="18" charset="0"/>
                <a:cs typeface="Times New Roman" pitchFamily="18" charset="0"/>
              </a:rPr>
              <a:t>који се дистрибуирају на целој територији Републике Србије и на интернет страни овлашћене организације и то најкасније 30 дана пре дана одређеног за јавно надметање или достављање </a:t>
            </a:r>
            <a:r>
              <a:rPr lang="ru-RU" sz="2000" dirty="0" smtClean="0">
                <a:latin typeface="Times New Roman" pitchFamily="18" charset="0"/>
                <a:cs typeface="Times New Roman" pitchFamily="18" charset="0"/>
              </a:rPr>
              <a:t>понуда</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(члан 132. тачка 7.)</a:t>
            </a:r>
            <a:endParaRPr lang="ru-RU" sz="2000" dirty="0">
              <a:latin typeface="Times New Roman" pitchFamily="18" charset="0"/>
              <a:cs typeface="Times New Roman" pitchFamily="18" charset="0"/>
            </a:endParaRPr>
          </a:p>
          <a:p>
            <a:pPr marL="0" indent="0" algn="just">
              <a:buNone/>
            </a:pPr>
            <a:r>
              <a:rPr lang="ru-RU" sz="2000" u="sng" dirty="0">
                <a:latin typeface="Times New Roman" pitchFamily="18" charset="0"/>
                <a:cs typeface="Times New Roman" pitchFamily="18" charset="0"/>
              </a:rPr>
              <a:t>Изузетно</a:t>
            </a:r>
            <a:r>
              <a:rPr lang="ru-RU" sz="2000" dirty="0">
                <a:latin typeface="Times New Roman" pitchFamily="18" charset="0"/>
                <a:cs typeface="Times New Roman" pitchFamily="18" charset="0"/>
              </a:rPr>
              <a:t>, ако су трошкови оглашавања несразмерно високи у односу на вредност предмета продаје стечајни управник, </a:t>
            </a:r>
            <a:r>
              <a:rPr lang="ru-RU" sz="2000" u="sng" dirty="0">
                <a:latin typeface="Times New Roman" pitchFamily="18" charset="0"/>
                <a:cs typeface="Times New Roman" pitchFamily="18" charset="0"/>
              </a:rPr>
              <a:t>уз сагласност одбора поверилаца</a:t>
            </a:r>
            <a:r>
              <a:rPr lang="ru-RU" sz="2000" dirty="0">
                <a:latin typeface="Times New Roman" pitchFamily="18" charset="0"/>
                <a:cs typeface="Times New Roman" pitchFamily="18" charset="0"/>
              </a:rPr>
              <a:t>, може огласити продају на </a:t>
            </a:r>
            <a:r>
              <a:rPr lang="ru-RU" sz="2000" dirty="0" smtClean="0">
                <a:latin typeface="Times New Roman" pitchFamily="18" charset="0"/>
                <a:cs typeface="Times New Roman" pitchFamily="18" charset="0"/>
              </a:rPr>
              <a:t>другачији начин. </a:t>
            </a:r>
            <a:endParaRPr lang="ru-RU" sz="2000" dirty="0">
              <a:latin typeface="Times New Roman" pitchFamily="18" charset="0"/>
              <a:cs typeface="Times New Roman" pitchFamily="18" charset="0"/>
            </a:endParaRPr>
          </a:p>
          <a:p>
            <a:pPr marL="0" indent="0" algn="just">
              <a:buNone/>
            </a:pPr>
            <a:r>
              <a:rPr lang="ru-RU" sz="2000" b="1" dirty="0">
                <a:latin typeface="Times New Roman" pitchFamily="18" charset="0"/>
                <a:cs typeface="Times New Roman" pitchFamily="18" charset="0"/>
              </a:rPr>
              <a:t>Оглас нарочито садржи </a:t>
            </a:r>
            <a:r>
              <a:rPr lang="ru-RU" sz="2000" dirty="0">
                <a:latin typeface="Times New Roman" pitchFamily="18" charset="0"/>
                <a:cs typeface="Times New Roman" pitchFamily="18" charset="0"/>
              </a:rPr>
              <a:t>услове и рокове продаје, као и податке о томе када и где потенцијални купци могу да виде имовину која се продаје. </a:t>
            </a:r>
          </a:p>
          <a:p>
            <a:pPr marL="0" indent="0" algn="just">
              <a:buNone/>
            </a:pPr>
            <a:endParaRPr lang="sr-Cyrl-RS" sz="2000" dirty="0" smtClean="0">
              <a:latin typeface="Times New Roman" pitchFamily="18" charset="0"/>
              <a:cs typeface="Times New Roman" pitchFamily="18" charset="0"/>
            </a:endParaRPr>
          </a:p>
          <a:p>
            <a:pPr marL="0" indent="0"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05555295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539239"/>
            <a:ext cx="8596668" cy="4502123"/>
          </a:xfrm>
        </p:spPr>
        <p:txBody>
          <a:bodyPr>
            <a:normAutofit/>
          </a:bodyPr>
          <a:lstStyle/>
          <a:p>
            <a:pPr marL="0" indent="0" algn="just">
              <a:buNone/>
            </a:pPr>
            <a:r>
              <a:rPr lang="ru-RU" sz="2000" dirty="0">
                <a:latin typeface="Times New Roman" pitchFamily="18" charset="0"/>
                <a:cs typeface="Times New Roman" pitchFamily="18" charset="0"/>
              </a:rPr>
              <a:t>Стечајни управник предузима све потребне радње у циљу оглашавања продаје на начин који ће обезбедити да се о планираној продаји обавести </a:t>
            </a:r>
            <a:r>
              <a:rPr lang="ru-RU" sz="2000" b="1" dirty="0">
                <a:latin typeface="Times New Roman" pitchFamily="18" charset="0"/>
                <a:cs typeface="Times New Roman" pitchFamily="18" charset="0"/>
              </a:rPr>
              <a:t>што је могуће већи број заинтересованих купаца</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indent="0" algn="just">
              <a:buNone/>
            </a:pPr>
            <a:r>
              <a:rPr lang="ru-RU" sz="2000" dirty="0" smtClean="0">
                <a:latin typeface="Times New Roman" pitchFamily="18" charset="0"/>
                <a:cs typeface="Times New Roman" pitchFamily="18" charset="0"/>
              </a:rPr>
              <a:t>Према </a:t>
            </a:r>
            <a:r>
              <a:rPr lang="ru-RU" sz="2000" dirty="0">
                <a:latin typeface="Times New Roman" pitchFamily="18" charset="0"/>
                <a:cs typeface="Times New Roman" pitchFamily="18" charset="0"/>
              </a:rPr>
              <a:t>околностима конкретног случаја, стечајни управник ће </a:t>
            </a:r>
            <a:r>
              <a:rPr lang="ru-RU" sz="2000" b="1" dirty="0">
                <a:latin typeface="Times New Roman" pitchFamily="18" charset="0"/>
                <a:cs typeface="Times New Roman" pitchFamily="18" charset="0"/>
              </a:rPr>
              <a:t>размотрити</a:t>
            </a:r>
            <a:r>
              <a:rPr lang="ru-RU" sz="2000" dirty="0">
                <a:latin typeface="Times New Roman" pitchFamily="18" charset="0"/>
                <a:cs typeface="Times New Roman" pitchFamily="18" charset="0"/>
              </a:rPr>
              <a:t> потребу оглашавања </a:t>
            </a:r>
            <a:r>
              <a:rPr lang="ru-RU" sz="2000" i="1" dirty="0">
                <a:latin typeface="Times New Roman" pitchFamily="18" charset="0"/>
                <a:cs typeface="Times New Roman" pitchFamily="18" charset="0"/>
              </a:rPr>
              <a:t>на страном језику</a:t>
            </a:r>
            <a:r>
              <a:rPr lang="ru-RU" sz="2000" dirty="0">
                <a:latin typeface="Times New Roman" pitchFamily="18" charset="0"/>
                <a:cs typeface="Times New Roman" pitchFamily="18" charset="0"/>
              </a:rPr>
              <a:t>, потребу оглашавања у средствима информисања </a:t>
            </a:r>
            <a:r>
              <a:rPr lang="ru-RU" sz="2000" u="sng" dirty="0">
                <a:latin typeface="Times New Roman" pitchFamily="18" charset="0"/>
                <a:cs typeface="Times New Roman" pitchFamily="18" charset="0"/>
              </a:rPr>
              <a:t>изван територије Републике Србије</a:t>
            </a:r>
            <a:r>
              <a:rPr lang="ru-RU" sz="2000" dirty="0">
                <a:latin typeface="Times New Roman" pitchFamily="18" charset="0"/>
                <a:cs typeface="Times New Roman" pitchFamily="18" charset="0"/>
              </a:rPr>
              <a:t>, оглашавање </a:t>
            </a:r>
            <a:r>
              <a:rPr lang="ru-RU" sz="2000" u="sng" dirty="0">
                <a:latin typeface="Times New Roman" pitchFamily="18" charset="0"/>
                <a:cs typeface="Times New Roman" pitchFamily="18" charset="0"/>
              </a:rPr>
              <a:t>путем интернета </a:t>
            </a:r>
            <a:r>
              <a:rPr lang="ru-RU" sz="2000" dirty="0">
                <a:latin typeface="Times New Roman" pitchFamily="18" charset="0"/>
                <a:cs typeface="Times New Roman" pitchFamily="18" charset="0"/>
              </a:rPr>
              <a:t>и </a:t>
            </a:r>
            <a:r>
              <a:rPr lang="ru-RU" sz="2000" u="sng" dirty="0">
                <a:latin typeface="Times New Roman" pitchFamily="18" charset="0"/>
                <a:cs typeface="Times New Roman" pitchFamily="18" charset="0"/>
              </a:rPr>
              <a:t>специјализованих портала</a:t>
            </a:r>
            <a:r>
              <a:rPr lang="ru-RU" sz="2000" dirty="0">
                <a:latin typeface="Times New Roman" pitchFamily="18" charset="0"/>
                <a:cs typeface="Times New Roman" pitchFamily="18" charset="0"/>
              </a:rPr>
              <a:t>, као и </a:t>
            </a:r>
            <a:r>
              <a:rPr lang="ru-RU" sz="2000" u="sng" dirty="0">
                <a:latin typeface="Times New Roman" pitchFamily="18" charset="0"/>
                <a:cs typeface="Times New Roman" pitchFamily="18" charset="0"/>
              </a:rPr>
              <a:t>директно обавештавање </a:t>
            </a:r>
            <a:r>
              <a:rPr lang="ru-RU" sz="2000" dirty="0">
                <a:latin typeface="Times New Roman" pitchFamily="18" charset="0"/>
                <a:cs typeface="Times New Roman" pitchFamily="18" charset="0"/>
              </a:rPr>
              <a:t>потенцијалних купаца о </a:t>
            </a:r>
            <a:r>
              <a:rPr lang="ru-RU" sz="2000" dirty="0" smtClean="0">
                <a:latin typeface="Times New Roman" pitchFamily="18" charset="0"/>
                <a:cs typeface="Times New Roman" pitchFamily="18" charset="0"/>
              </a:rPr>
              <a:t>продаји, али и размотрити </a:t>
            </a:r>
            <a:r>
              <a:rPr lang="ru-RU" sz="2000" dirty="0">
                <a:latin typeface="Times New Roman" pitchFamily="18" charset="0"/>
                <a:cs typeface="Times New Roman" pitchFamily="18" charset="0"/>
              </a:rPr>
              <a:t>и друге начине спровођења или оглашавања продаје, а нарочито ако му је одбор поверилаца, најкасније у оквиру примедбе на предложену продају из члана 132. став 3. Закона, упутио </a:t>
            </a:r>
            <a:r>
              <a:rPr lang="ru-RU" sz="2000" dirty="0" smtClean="0">
                <a:latin typeface="Times New Roman" pitchFamily="18" charset="0"/>
                <a:cs typeface="Times New Roman" pitchFamily="18" charset="0"/>
              </a:rPr>
              <a:t>мишљење да </a:t>
            </a:r>
            <a:r>
              <a:rPr lang="ru-RU" sz="2000" dirty="0">
                <a:latin typeface="Times New Roman" pitchFamily="18" charset="0"/>
                <a:cs typeface="Times New Roman" pitchFamily="18" charset="0"/>
              </a:rPr>
              <a:t>је за спровођење конкретне продаје целисходно ангажовање стручних лица у складу са чланом 132. став 5. Закона.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76513758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ru-RU" sz="2000" u="sng" dirty="0">
                <a:latin typeface="Times New Roman" pitchFamily="18" charset="0"/>
                <a:cs typeface="Times New Roman" pitchFamily="18" charset="0"/>
              </a:rPr>
              <a:t>У случају да не прихвати мишљење </a:t>
            </a:r>
            <a:r>
              <a:rPr lang="ru-RU" sz="2000" dirty="0">
                <a:latin typeface="Times New Roman" pitchFamily="18" charset="0"/>
                <a:cs typeface="Times New Roman" pitchFamily="18" charset="0"/>
              </a:rPr>
              <a:t>одбора поверилаца, стечајни управник ће се о </a:t>
            </a:r>
            <a:r>
              <a:rPr lang="ru-RU" sz="2000" b="1" dirty="0">
                <a:latin typeface="Times New Roman" pitchFamily="18" charset="0"/>
                <a:cs typeface="Times New Roman" pitchFamily="18" charset="0"/>
              </a:rPr>
              <a:t>томе писаним путем изјаснити уз детаљно образложење </a:t>
            </a:r>
            <a:r>
              <a:rPr lang="ru-RU" sz="2000" dirty="0">
                <a:latin typeface="Times New Roman" pitchFamily="18" charset="0"/>
                <a:cs typeface="Times New Roman" pitchFamily="18" charset="0"/>
              </a:rPr>
              <a:t>своје одлуке најкасније у року од осам дана </a:t>
            </a:r>
            <a:r>
              <a:rPr lang="ru-RU" sz="2000" dirty="0" smtClean="0">
                <a:latin typeface="Times New Roman" pitchFamily="18" charset="0"/>
                <a:cs typeface="Times New Roman" pitchFamily="18" charset="0"/>
              </a:rPr>
              <a:t>од </a:t>
            </a:r>
            <a:r>
              <a:rPr lang="ru-RU" sz="2000" dirty="0">
                <a:latin typeface="Times New Roman" pitchFamily="18" charset="0"/>
                <a:cs typeface="Times New Roman" pitchFamily="18" charset="0"/>
              </a:rPr>
              <a:t>пријема тог </a:t>
            </a:r>
            <a:r>
              <a:rPr lang="ru-RU" sz="2000" dirty="0" smtClean="0">
                <a:latin typeface="Times New Roman" pitchFamily="18" charset="0"/>
                <a:cs typeface="Times New Roman" pitchFamily="18" charset="0"/>
              </a:rPr>
              <a:t>мишљења.</a:t>
            </a:r>
          </a:p>
          <a:p>
            <a:pPr marL="0" indent="0">
              <a:buNone/>
            </a:pPr>
            <a:endParaRPr lang="ru-RU" sz="2000" dirty="0">
              <a:latin typeface="Times New Roman" pitchFamily="18" charset="0"/>
              <a:cs typeface="Times New Roman" pitchFamily="18" charset="0"/>
            </a:endParaRPr>
          </a:p>
          <a:p>
            <a:pPr marL="0" indent="0" algn="just">
              <a:buNone/>
            </a:pPr>
            <a:r>
              <a:rPr lang="sr-Cyrl-RS" sz="2000" dirty="0" smtClean="0">
                <a:latin typeface="Times New Roman" pitchFamily="18" charset="0"/>
                <a:cs typeface="Times New Roman" pitchFamily="18" charset="0"/>
              </a:rPr>
              <a:t>Овим законским наређењима повећава се степен одговорности стечајног управника за случај несавесног поступања у одабирању најповољнијег начина уновчења имовине стечајног дужника. У том смислу може одговарати за штету насталу његовим несавесним поступањем у избору начина уновчења имовине стечајног дужника (члан 31.)</a:t>
            </a:r>
          </a:p>
          <a:p>
            <a:pPr marL="0" indent="0" algn="just">
              <a:buNone/>
            </a:pPr>
            <a:endParaRPr lang="sr-Cyrl-R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9394001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sz="2000" dirty="0">
                <a:latin typeface="Times New Roman" pitchFamily="18" charset="0"/>
                <a:cs typeface="Times New Roman" pitchFamily="18" charset="0"/>
              </a:rPr>
              <a:t>Закон о стечају (Службени Гласник РС бр. 104 од 16.12.2009. године, 99 од 27.12.2011. – др. Закон, 71 од 25.07.2012. године – УС, 83 од 05.08.2014. године, 113 од 17.12.2017. године, 44 од 08.06.2018. године, 95 од 08.12.2018. </a:t>
            </a:r>
            <a:r>
              <a:rPr lang="ru-RU" sz="2000" dirty="0" smtClean="0">
                <a:latin typeface="Times New Roman" pitchFamily="18" charset="0"/>
                <a:cs typeface="Times New Roman" pitchFamily="18" charset="0"/>
              </a:rPr>
              <a:t>године</a:t>
            </a:r>
            <a:r>
              <a:rPr lang="en-US" sz="2000" dirty="0" smtClean="0">
                <a:latin typeface="Times New Roman" pitchFamily="18" charset="0"/>
                <a:cs typeface="Times New Roman" pitchFamily="18" charset="0"/>
              </a:rPr>
              <a:t> </a:t>
            </a:r>
            <a:r>
              <a:rPr lang="sr-Cyrl-RS" sz="2000" dirty="0" smtClean="0">
                <a:latin typeface="Times New Roman" pitchFamily="18" charset="0"/>
                <a:cs typeface="Times New Roman" pitchFamily="18" charset="0"/>
              </a:rPr>
              <a:t>– </a:t>
            </a:r>
            <a:r>
              <a:rPr lang="sr-Cyrl-RS" sz="2000" b="1" dirty="0" smtClean="0">
                <a:latin typeface="Times New Roman" pitchFamily="18" charset="0"/>
                <a:cs typeface="Times New Roman" pitchFamily="18" charset="0"/>
              </a:rPr>
              <a:t>Члан 27. став 9.</a:t>
            </a:r>
            <a:endParaRPr lang="ru-RU" sz="2000" b="1" dirty="0">
              <a:latin typeface="Times New Roman" pitchFamily="18" charset="0"/>
              <a:cs typeface="Times New Roman" pitchFamily="18" charset="0"/>
            </a:endParaRPr>
          </a:p>
          <a:p>
            <a:r>
              <a:rPr lang="sr-Cyrl-RS" sz="2000" dirty="0" smtClean="0">
                <a:latin typeface="Times New Roman" pitchFamily="18" charset="0"/>
                <a:cs typeface="Times New Roman" pitchFamily="18" charset="0"/>
              </a:rPr>
              <a:t>Правилник о утврђивању националних стандарда за управљање стечајном масом (Сл. гласник РС“ 62/18)  - Министарство привреде РС</a:t>
            </a:r>
          </a:p>
          <a:p>
            <a:pPr>
              <a:buNone/>
            </a:pPr>
            <a:endParaRPr lang="en-US" sz="2000" dirty="0">
              <a:latin typeface="Times New Roman" pitchFamily="18" charset="0"/>
              <a:cs typeface="Times New Roman" pitchFamily="18" charset="0"/>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ru-RU" sz="2000" dirty="0">
                <a:latin typeface="Times New Roman" pitchFamily="18" charset="0"/>
                <a:cs typeface="Times New Roman" pitchFamily="18" charset="0"/>
              </a:rPr>
              <a:t>Продаја </a:t>
            </a:r>
            <a:r>
              <a:rPr lang="ru-RU" sz="2000" b="1" dirty="0">
                <a:latin typeface="Times New Roman" pitchFamily="18" charset="0"/>
                <a:cs typeface="Times New Roman" pitchFamily="18" charset="0"/>
              </a:rPr>
              <a:t>непосредном погодбом </a:t>
            </a:r>
            <a:r>
              <a:rPr lang="ru-RU" sz="2000" dirty="0">
                <a:latin typeface="Times New Roman" pitchFamily="18" charset="0"/>
                <a:cs typeface="Times New Roman" pitchFamily="18" charset="0"/>
              </a:rPr>
              <a:t>може се извршити искључиво ако је такав начин продаје </a:t>
            </a:r>
            <a:r>
              <a:rPr lang="ru-RU" sz="2000" b="1" u="sng" dirty="0">
                <a:latin typeface="Times New Roman" pitchFamily="18" charset="0"/>
                <a:cs typeface="Times New Roman" pitchFamily="18" charset="0"/>
              </a:rPr>
              <a:t>претходно</a:t>
            </a:r>
            <a:r>
              <a:rPr lang="ru-RU" sz="2000" b="1" dirty="0">
                <a:latin typeface="Times New Roman" pitchFamily="18" charset="0"/>
                <a:cs typeface="Times New Roman" pitchFamily="18" charset="0"/>
              </a:rPr>
              <a:t> одобрен </a:t>
            </a:r>
            <a:r>
              <a:rPr lang="ru-RU" sz="2000" dirty="0">
                <a:latin typeface="Times New Roman" pitchFamily="18" charset="0"/>
                <a:cs typeface="Times New Roman" pitchFamily="18" charset="0"/>
              </a:rPr>
              <a:t>од стране одбора поверилаца и уз прибављање </a:t>
            </a:r>
            <a:r>
              <a:rPr lang="ru-RU" sz="2000" b="1" dirty="0">
                <a:latin typeface="Times New Roman" pitchFamily="18" charset="0"/>
                <a:cs typeface="Times New Roman" pitchFamily="18" charset="0"/>
              </a:rPr>
              <a:t>претходне сагласности разлучног, односно заложног повериоца</a:t>
            </a:r>
            <a:r>
              <a:rPr lang="ru-RU" sz="2000" dirty="0">
                <a:latin typeface="Times New Roman" pitchFamily="18" charset="0"/>
                <a:cs typeface="Times New Roman" pitchFamily="18" charset="0"/>
              </a:rPr>
              <a:t>, ако: </a:t>
            </a:r>
          </a:p>
          <a:p>
            <a:pPr algn="just"/>
            <a:r>
              <a:rPr lang="ru-RU" sz="2000" dirty="0">
                <a:latin typeface="Times New Roman" pitchFamily="18" charset="0"/>
                <a:cs typeface="Times New Roman" pitchFamily="18" charset="0"/>
              </a:rPr>
              <a:t>1) је имовина која се продаје непосредном погодбом предмет разлучног, односно заложног права; </a:t>
            </a:r>
          </a:p>
          <a:p>
            <a:pPr algn="just"/>
            <a:r>
              <a:rPr lang="ru-RU" sz="2000" dirty="0">
                <a:latin typeface="Times New Roman" pitchFamily="18" charset="0"/>
                <a:cs typeface="Times New Roman" pitchFamily="18" charset="0"/>
              </a:rPr>
              <a:t>2) предложена купопродајна цена, односно њен део у односу на који постоји право првенственог намирења тог повериоца, не покрива износ његовог обезбеђеног потраживања; </a:t>
            </a:r>
          </a:p>
          <a:p>
            <a:pPr algn="just"/>
            <a:r>
              <a:rPr lang="ru-RU" sz="2000" dirty="0">
                <a:latin typeface="Times New Roman" pitchFamily="18" charset="0"/>
                <a:cs typeface="Times New Roman" pitchFamily="18" charset="0"/>
              </a:rPr>
              <a:t>3) претходно није покушана продаја јавним надметањем или јавним прикупљањем понуда.</a:t>
            </a:r>
          </a:p>
          <a:p>
            <a:pPr marL="0" indent="0">
              <a:buNone/>
            </a:pPr>
            <a:endParaRPr lang="en-US" dirty="0"/>
          </a:p>
        </p:txBody>
      </p:sp>
    </p:spTree>
    <p:extLst>
      <p:ext uri="{BB962C8B-B14F-4D97-AF65-F5344CB8AC3E}">
        <p14:creationId xmlns:p14="http://schemas.microsoft.com/office/powerpoint/2010/main" val="148780076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99617"/>
            <a:ext cx="8596668" cy="4541746"/>
          </a:xfrm>
        </p:spPr>
        <p:txBody>
          <a:bodyPr>
            <a:normAutofit/>
          </a:bodyPr>
          <a:lstStyle/>
          <a:p>
            <a:pPr marL="0" indent="0" algn="ctr">
              <a:buNone/>
            </a:pPr>
            <a:r>
              <a:rPr lang="ru-RU" sz="2000" dirty="0">
                <a:latin typeface="Times New Roman" pitchFamily="18" charset="0"/>
                <a:cs typeface="Times New Roman" pitchFamily="18" charset="0"/>
              </a:rPr>
              <a:t>ЗАШТИТА ПОВЕРЉИВИХ ИНФОРМАЦИЈА </a:t>
            </a:r>
          </a:p>
          <a:p>
            <a:pPr marL="0" indent="0" algn="just">
              <a:buNone/>
            </a:pPr>
            <a:r>
              <a:rPr lang="ru-RU" sz="2000" dirty="0">
                <a:latin typeface="Times New Roman" pitchFamily="18" charset="0"/>
                <a:cs typeface="Times New Roman" pitchFamily="18" charset="0"/>
              </a:rPr>
              <a:t>Ако продајна документација садржи поверљиве информације, стечајни управник ће </a:t>
            </a:r>
            <a:r>
              <a:rPr lang="ru-RU" sz="2000" u="sng" dirty="0">
                <a:latin typeface="Times New Roman" pitchFamily="18" charset="0"/>
                <a:cs typeface="Times New Roman" pitchFamily="18" charset="0"/>
              </a:rPr>
              <a:t>од потенцијалних купаца пре преузимања продајне документације</a:t>
            </a:r>
            <a:r>
              <a:rPr lang="ru-RU" sz="2000" dirty="0">
                <a:latin typeface="Times New Roman" pitchFamily="18" charset="0"/>
                <a:cs typeface="Times New Roman" pitchFamily="18" charset="0"/>
              </a:rPr>
              <a:t> захтевати потписивање </a:t>
            </a:r>
            <a:r>
              <a:rPr lang="ru-RU" sz="2000" b="1" dirty="0">
                <a:latin typeface="Times New Roman" pitchFamily="18" charset="0"/>
                <a:cs typeface="Times New Roman" pitchFamily="18" charset="0"/>
              </a:rPr>
              <a:t>уговора о чувању поверљивих података, </a:t>
            </a:r>
            <a:r>
              <a:rPr lang="ru-RU" sz="2000" dirty="0">
                <a:latin typeface="Times New Roman" pitchFamily="18" charset="0"/>
                <a:cs typeface="Times New Roman" pitchFamily="18" charset="0"/>
              </a:rPr>
              <a:t>према коме се сваки од њих обавезује на коришћење преузетих података само у сврху предметне продаје. </a:t>
            </a:r>
          </a:p>
          <a:p>
            <a:pPr marL="0" indent="0" algn="just">
              <a:buNone/>
            </a:pPr>
            <a:r>
              <a:rPr lang="ru-RU" sz="2000" dirty="0">
                <a:latin typeface="Times New Roman" pitchFamily="18" charset="0"/>
                <a:cs typeface="Times New Roman" pitchFamily="18" charset="0"/>
              </a:rPr>
              <a:t>Стечајни управник чува као поверљив </a:t>
            </a:r>
            <a:r>
              <a:rPr lang="ru-RU" sz="2000" b="1" dirty="0">
                <a:latin typeface="Times New Roman" pitchFamily="18" charset="0"/>
                <a:cs typeface="Times New Roman" pitchFamily="18" charset="0"/>
              </a:rPr>
              <a:t>идентитет</a:t>
            </a:r>
            <a:r>
              <a:rPr lang="ru-RU" sz="2000" dirty="0">
                <a:latin typeface="Times New Roman" pitchFamily="18" charset="0"/>
                <a:cs typeface="Times New Roman" pitchFamily="18" charset="0"/>
              </a:rPr>
              <a:t> </a:t>
            </a:r>
            <a:r>
              <a:rPr lang="ru-RU" sz="2000" u="sng" dirty="0">
                <a:latin typeface="Times New Roman" pitchFamily="18" charset="0"/>
                <a:cs typeface="Times New Roman" pitchFamily="18" charset="0"/>
              </a:rPr>
              <a:t>заинтересованих купаца</a:t>
            </a:r>
            <a:r>
              <a:rPr lang="ru-RU" sz="2000" dirty="0">
                <a:latin typeface="Times New Roman" pitchFamily="18" charset="0"/>
                <a:cs typeface="Times New Roman" pitchFamily="18" charset="0"/>
              </a:rPr>
              <a:t>, односно лица која су </a:t>
            </a:r>
            <a:r>
              <a:rPr lang="ru-RU" sz="2000" u="sng" dirty="0">
                <a:latin typeface="Times New Roman" pitchFamily="18" charset="0"/>
                <a:cs typeface="Times New Roman" pitchFamily="18" charset="0"/>
              </a:rPr>
              <a:t>откупила продајну </a:t>
            </a:r>
            <a:r>
              <a:rPr lang="ru-RU" sz="2000" dirty="0">
                <a:latin typeface="Times New Roman" pitchFamily="18" charset="0"/>
                <a:cs typeface="Times New Roman" pitchFamily="18" charset="0"/>
              </a:rPr>
              <a:t>документацију или </a:t>
            </a:r>
            <a:r>
              <a:rPr lang="ru-RU" sz="2000" u="sng" dirty="0">
                <a:latin typeface="Times New Roman" pitchFamily="18" charset="0"/>
                <a:cs typeface="Times New Roman" pitchFamily="18" charset="0"/>
              </a:rPr>
              <a:t>потписала уговор </a:t>
            </a:r>
            <a:r>
              <a:rPr lang="ru-RU" sz="2000" dirty="0">
                <a:latin typeface="Times New Roman" pitchFamily="18" charset="0"/>
                <a:cs typeface="Times New Roman" pitchFamily="18" charset="0"/>
              </a:rPr>
              <a:t>о чувању поверљивих података, као и лица која су </a:t>
            </a:r>
            <a:r>
              <a:rPr lang="ru-RU" sz="2000" u="sng" dirty="0">
                <a:latin typeface="Times New Roman" pitchFamily="18" charset="0"/>
                <a:cs typeface="Times New Roman" pitchFamily="18" charset="0"/>
              </a:rPr>
              <a:t>уплатила депозит</a:t>
            </a:r>
            <a:r>
              <a:rPr lang="ru-RU" sz="2000" dirty="0">
                <a:latin typeface="Times New Roman" pitchFamily="18" charset="0"/>
                <a:cs typeface="Times New Roman" pitchFamily="18" charset="0"/>
              </a:rPr>
              <a:t>, а у циљу постизања највећег могућег нивоа конкуренције у поступку продаје. </a:t>
            </a:r>
          </a:p>
          <a:p>
            <a:pPr marL="0" indent="0" algn="just">
              <a:buNone/>
            </a:pPr>
            <a:r>
              <a:rPr lang="ru-RU" sz="2000" dirty="0">
                <a:latin typeface="Times New Roman" pitchFamily="18" charset="0"/>
                <a:cs typeface="Times New Roman" pitchFamily="18" charset="0"/>
              </a:rPr>
              <a:t>Повреда обавезе заштите поверљивих информација сматраће се </a:t>
            </a:r>
            <a:r>
              <a:rPr lang="ru-RU" sz="2000" b="1" dirty="0">
                <a:latin typeface="Times New Roman" pitchFamily="18" charset="0"/>
                <a:cs typeface="Times New Roman" pitchFamily="18" charset="0"/>
              </a:rPr>
              <a:t>тежом повредом дужности стечајног управника. </a:t>
            </a:r>
          </a:p>
          <a:p>
            <a:pPr marL="0" indent="0">
              <a:buNone/>
            </a:pPr>
            <a:endParaRPr lang="en-US" dirty="0"/>
          </a:p>
        </p:txBody>
      </p:sp>
    </p:spTree>
    <p:extLst>
      <p:ext uri="{BB962C8B-B14F-4D97-AF65-F5344CB8AC3E}">
        <p14:creationId xmlns:p14="http://schemas.microsoft.com/office/powerpoint/2010/main" val="354979030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80161"/>
            <a:ext cx="8596668" cy="4761202"/>
          </a:xfrm>
        </p:spPr>
        <p:txBody>
          <a:bodyPr>
            <a:normAutofit/>
          </a:bodyPr>
          <a:lstStyle/>
          <a:p>
            <a:pPr marL="0" indent="0" algn="ctr">
              <a:buNone/>
            </a:pPr>
            <a:r>
              <a:rPr lang="ru-RU" sz="2000" dirty="0" smtClean="0">
                <a:latin typeface="Times New Roman" pitchFamily="18" charset="0"/>
                <a:cs typeface="Times New Roman" pitchFamily="18" charset="0"/>
              </a:rPr>
              <a:t>Члан 133.</a:t>
            </a:r>
          </a:p>
          <a:p>
            <a:pPr marL="0" indent="0" algn="just">
              <a:buNone/>
            </a:pPr>
            <a:r>
              <a:rPr lang="ru-RU" sz="2000" dirty="0" smtClean="0">
                <a:latin typeface="Times New Roman" pitchFamily="18" charset="0"/>
                <a:cs typeface="Times New Roman" pitchFamily="18" charset="0"/>
              </a:rPr>
              <a:t>Стечајни </a:t>
            </a:r>
            <a:r>
              <a:rPr lang="ru-RU" sz="2000" dirty="0">
                <a:latin typeface="Times New Roman" pitchFamily="18" charset="0"/>
                <a:cs typeface="Times New Roman" pitchFamily="18" charset="0"/>
              </a:rPr>
              <a:t>управник је дужан да </a:t>
            </a:r>
            <a:r>
              <a:rPr lang="ru-RU" sz="2000" u="sng" dirty="0">
                <a:latin typeface="Times New Roman" pitchFamily="18" charset="0"/>
                <a:cs typeface="Times New Roman" pitchFamily="18" charset="0"/>
              </a:rPr>
              <a:t>стечајном судији</a:t>
            </a:r>
            <a:r>
              <a:rPr lang="ru-RU" sz="2000" dirty="0">
                <a:latin typeface="Times New Roman" pitchFamily="18" charset="0"/>
                <a:cs typeface="Times New Roman" pitchFamily="18" charset="0"/>
              </a:rPr>
              <a:t>, </a:t>
            </a:r>
            <a:r>
              <a:rPr lang="ru-RU" sz="2000" u="sng" dirty="0">
                <a:latin typeface="Times New Roman" pitchFamily="18" charset="0"/>
                <a:cs typeface="Times New Roman" pitchFamily="18" charset="0"/>
              </a:rPr>
              <a:t>одбору поверилаца</a:t>
            </a:r>
            <a:r>
              <a:rPr lang="ru-RU" sz="2000" dirty="0">
                <a:latin typeface="Times New Roman" pitchFamily="18" charset="0"/>
                <a:cs typeface="Times New Roman" pitchFamily="18" charset="0"/>
              </a:rPr>
              <a:t>, </a:t>
            </a:r>
            <a:r>
              <a:rPr lang="ru-RU" sz="2000" u="sng" dirty="0">
                <a:latin typeface="Times New Roman" pitchFamily="18" charset="0"/>
                <a:cs typeface="Times New Roman" pitchFamily="18" charset="0"/>
              </a:rPr>
              <a:t>разлучним, односно заложним повериоцима </a:t>
            </a:r>
            <a:r>
              <a:rPr lang="ru-RU" sz="2000" dirty="0">
                <a:latin typeface="Times New Roman" pitchFamily="18" charset="0"/>
                <a:cs typeface="Times New Roman" pitchFamily="18" charset="0"/>
              </a:rPr>
              <a:t>који имају обезбеђено потраживање на имовини која се продаје и </a:t>
            </a:r>
            <a:r>
              <a:rPr lang="ru-RU" sz="2000" u="sng" dirty="0">
                <a:latin typeface="Times New Roman" pitchFamily="18" charset="0"/>
                <a:cs typeface="Times New Roman" pitchFamily="18" charset="0"/>
              </a:rPr>
              <a:t>свим оним лицима </a:t>
            </a:r>
            <a:r>
              <a:rPr lang="ru-RU" sz="2000" dirty="0">
                <a:latin typeface="Times New Roman" pitchFamily="18" charset="0"/>
                <a:cs typeface="Times New Roman" pitchFamily="18" charset="0"/>
              </a:rPr>
              <a:t>која су </a:t>
            </a:r>
            <a:r>
              <a:rPr lang="ru-RU" sz="2000" u="sng" dirty="0">
                <a:latin typeface="Times New Roman" pitchFamily="18" charset="0"/>
                <a:cs typeface="Times New Roman" pitchFamily="18" charset="0"/>
              </a:rPr>
              <a:t>исказала интерес </a:t>
            </a:r>
            <a:r>
              <a:rPr lang="ru-RU" sz="2000" dirty="0">
                <a:latin typeface="Times New Roman" pitchFamily="18" charset="0"/>
                <a:cs typeface="Times New Roman" pitchFamily="18" charset="0"/>
              </a:rPr>
              <a:t>за ту имовину, без обзира по ком основу, достави </a:t>
            </a:r>
            <a:r>
              <a:rPr lang="ru-RU" sz="2000" b="1" dirty="0">
                <a:latin typeface="Times New Roman" pitchFamily="18" charset="0"/>
                <a:cs typeface="Times New Roman" pitchFamily="18" charset="0"/>
              </a:rPr>
              <a:t>обавештење о намери</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плану продаје, начину уновчења, методу продаје и роковима продаје. </a:t>
            </a:r>
          </a:p>
          <a:p>
            <a:pPr marL="0" indent="0" algn="just">
              <a:buNone/>
            </a:pPr>
            <a:r>
              <a:rPr lang="ru-RU" sz="2000" dirty="0" smtClean="0">
                <a:latin typeface="Times New Roman" pitchFamily="18" charset="0"/>
                <a:cs typeface="Times New Roman" pitchFamily="18" charset="0"/>
              </a:rPr>
              <a:t>Стечајни </a:t>
            </a:r>
            <a:r>
              <a:rPr lang="ru-RU" sz="2000" dirty="0">
                <a:latin typeface="Times New Roman" pitchFamily="18" charset="0"/>
                <a:cs typeface="Times New Roman" pitchFamily="18" charset="0"/>
              </a:rPr>
              <a:t>управник је дужан да обавештење из става 1. овог члана достави најкасније 15 дана пре дана објављивања огласа о продаји односно 15 дана пре дана одржавања продаје непосредном погодбом.</a:t>
            </a:r>
          </a:p>
          <a:p>
            <a:pPr marL="0" indent="0" algn="just">
              <a:buNone/>
            </a:pPr>
            <a:r>
              <a:rPr lang="ru-RU" sz="2000" dirty="0" smtClean="0">
                <a:latin typeface="Times New Roman" pitchFamily="18" charset="0"/>
                <a:cs typeface="Times New Roman" pitchFamily="18" charset="0"/>
              </a:rPr>
              <a:t>Обавештење </a:t>
            </a:r>
            <a:r>
              <a:rPr lang="ru-RU" sz="2000" dirty="0">
                <a:latin typeface="Times New Roman" pitchFamily="18" charset="0"/>
                <a:cs typeface="Times New Roman" pitchFamily="18" charset="0"/>
              </a:rPr>
              <a:t>о намери, плану продаје, начину уновчења, методу продаје и роковима продаје из става 1. овог члана стечајни управник дужан је да достави </a:t>
            </a:r>
            <a:r>
              <a:rPr lang="ru-RU" sz="2000" u="sng" dirty="0">
                <a:latin typeface="Times New Roman" pitchFamily="18" charset="0"/>
                <a:cs typeface="Times New Roman" pitchFamily="18" charset="0"/>
              </a:rPr>
              <a:t>и овлашћеној организацији </a:t>
            </a:r>
            <a:r>
              <a:rPr lang="ru-RU" sz="2000" dirty="0">
                <a:latin typeface="Times New Roman" pitchFamily="18" charset="0"/>
                <a:cs typeface="Times New Roman" pitchFamily="18" charset="0"/>
              </a:rPr>
              <a:t>у року из става 2. овог члана</a:t>
            </a:r>
            <a:r>
              <a:rPr lang="ru-RU" dirty="0"/>
              <a:t>.</a:t>
            </a:r>
          </a:p>
          <a:p>
            <a:endParaRPr lang="en-US" dirty="0"/>
          </a:p>
        </p:txBody>
      </p:sp>
    </p:spTree>
    <p:extLst>
      <p:ext uri="{BB962C8B-B14F-4D97-AF65-F5344CB8AC3E}">
        <p14:creationId xmlns:p14="http://schemas.microsoft.com/office/powerpoint/2010/main" val="167016975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ru-RU" sz="2000" dirty="0">
                <a:latin typeface="Times New Roman" pitchFamily="18" charset="0"/>
                <a:cs typeface="Times New Roman" pitchFamily="18" charset="0"/>
              </a:rPr>
              <a:t>Ако се продаја врши </a:t>
            </a:r>
            <a:r>
              <a:rPr lang="ru-RU" sz="2000" b="1" dirty="0">
                <a:latin typeface="Times New Roman" pitchFamily="18" charset="0"/>
                <a:cs typeface="Times New Roman" pitchFamily="18" charset="0"/>
              </a:rPr>
              <a:t>јавним надметањем</a:t>
            </a:r>
            <a:r>
              <a:rPr lang="ru-RU" sz="2000" dirty="0">
                <a:latin typeface="Times New Roman" pitchFamily="18" charset="0"/>
                <a:cs typeface="Times New Roman" pitchFamily="18" charset="0"/>
              </a:rPr>
              <a:t>, обавештење стечајног управника мора да садржи: </a:t>
            </a:r>
          </a:p>
          <a:p>
            <a:pPr marL="0" indent="0">
              <a:buNone/>
            </a:pPr>
            <a:r>
              <a:rPr lang="ru-RU" sz="2000" dirty="0">
                <a:latin typeface="Times New Roman" pitchFamily="18" charset="0"/>
                <a:cs typeface="Times New Roman" pitchFamily="18" charset="0"/>
              </a:rPr>
              <a:t>1) место и адресу на којој се налази имовина која се продаје; </a:t>
            </a:r>
          </a:p>
          <a:p>
            <a:pPr marL="0" indent="0">
              <a:buNone/>
            </a:pPr>
            <a:r>
              <a:rPr lang="ru-RU" sz="2000" dirty="0">
                <a:latin typeface="Times New Roman" pitchFamily="18" charset="0"/>
                <a:cs typeface="Times New Roman" pitchFamily="18" charset="0"/>
              </a:rPr>
              <a:t>2) детаљан опис имовине са подацима о намени имовине; </a:t>
            </a:r>
          </a:p>
          <a:p>
            <a:pPr marL="0" indent="0">
              <a:buNone/>
            </a:pPr>
            <a:r>
              <a:rPr lang="ru-RU" sz="2000" dirty="0">
                <a:latin typeface="Times New Roman" pitchFamily="18" charset="0"/>
                <a:cs typeface="Times New Roman" pitchFamily="18" charset="0"/>
              </a:rPr>
              <a:t>3) почетну цену и услове под којима ће се извршити јавно надметање. </a:t>
            </a:r>
          </a:p>
          <a:p>
            <a:pPr marL="0" indent="0">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1447350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ru-RU" sz="2000" dirty="0">
                <a:latin typeface="Times New Roman" pitchFamily="18" charset="0"/>
                <a:cs typeface="Times New Roman" pitchFamily="18" charset="0"/>
              </a:rPr>
              <a:t>У случају продаје </a:t>
            </a:r>
            <a:r>
              <a:rPr lang="ru-RU" sz="2000" b="1" dirty="0">
                <a:latin typeface="Times New Roman" pitchFamily="18" charset="0"/>
                <a:cs typeface="Times New Roman" pitchFamily="18" charset="0"/>
              </a:rPr>
              <a:t>јавним прикупљањем понуда</a:t>
            </a:r>
            <a:r>
              <a:rPr lang="ru-RU" sz="2000" dirty="0">
                <a:latin typeface="Times New Roman" pitchFamily="18" charset="0"/>
                <a:cs typeface="Times New Roman" pitchFamily="18" charset="0"/>
              </a:rPr>
              <a:t>, обавештење мора да садржи: </a:t>
            </a:r>
          </a:p>
          <a:p>
            <a:r>
              <a:rPr lang="ru-RU" sz="2000" dirty="0">
                <a:latin typeface="Times New Roman" pitchFamily="18" charset="0"/>
                <a:cs typeface="Times New Roman" pitchFamily="18" charset="0"/>
              </a:rPr>
              <a:t>1) место и адресу на којој се имовина налази; </a:t>
            </a:r>
          </a:p>
          <a:p>
            <a:r>
              <a:rPr lang="ru-RU" sz="2000" dirty="0">
                <a:latin typeface="Times New Roman" pitchFamily="18" charset="0"/>
                <a:cs typeface="Times New Roman" pitchFamily="18" charset="0"/>
              </a:rPr>
              <a:t>2) детаљан опис имовине и њене функције; </a:t>
            </a:r>
          </a:p>
          <a:p>
            <a:r>
              <a:rPr lang="ru-RU" sz="2000" dirty="0">
                <a:latin typeface="Times New Roman" pitchFamily="18" charset="0"/>
                <a:cs typeface="Times New Roman" pitchFamily="18" charset="0"/>
              </a:rPr>
              <a:t>3) процену вредности имовине; </a:t>
            </a:r>
          </a:p>
          <a:p>
            <a:r>
              <a:rPr lang="ru-RU" sz="2000" dirty="0">
                <a:latin typeface="Times New Roman" pitchFamily="18" charset="0"/>
                <a:cs typeface="Times New Roman" pitchFamily="18" charset="0"/>
              </a:rPr>
              <a:t>4) процедуру за избор понуда</a:t>
            </a:r>
          </a:p>
          <a:p>
            <a:endParaRPr lang="en-US" dirty="0"/>
          </a:p>
        </p:txBody>
      </p:sp>
    </p:spTree>
    <p:extLst>
      <p:ext uri="{BB962C8B-B14F-4D97-AF65-F5344CB8AC3E}">
        <p14:creationId xmlns:p14="http://schemas.microsoft.com/office/powerpoint/2010/main" val="170856313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sz="2000" dirty="0">
                <a:latin typeface="Times New Roman" pitchFamily="18" charset="0"/>
                <a:cs typeface="Times New Roman" pitchFamily="18" charset="0"/>
              </a:rPr>
              <a:t>У случају продаје </a:t>
            </a:r>
            <a:r>
              <a:rPr lang="ru-RU" sz="2000" b="1" dirty="0">
                <a:latin typeface="Times New Roman" pitchFamily="18" charset="0"/>
                <a:cs typeface="Times New Roman" pitchFamily="18" charset="0"/>
              </a:rPr>
              <a:t>непосредном погодбом</a:t>
            </a:r>
            <a:r>
              <a:rPr lang="ru-RU" sz="2000" dirty="0">
                <a:latin typeface="Times New Roman" pitchFamily="18" charset="0"/>
                <a:cs typeface="Times New Roman" pitchFamily="18" charset="0"/>
              </a:rPr>
              <a:t>, обавештење мора да садржи: </a:t>
            </a:r>
          </a:p>
          <a:p>
            <a:r>
              <a:rPr lang="ru-RU" sz="2000" dirty="0">
                <a:latin typeface="Times New Roman" pitchFamily="18" charset="0"/>
                <a:cs typeface="Times New Roman" pitchFamily="18" charset="0"/>
              </a:rPr>
              <a:t>1) место и адресу на којој се имовина налази; </a:t>
            </a:r>
          </a:p>
          <a:p>
            <a:r>
              <a:rPr lang="ru-RU" sz="2000" dirty="0">
                <a:latin typeface="Times New Roman" pitchFamily="18" charset="0"/>
                <a:cs typeface="Times New Roman" pitchFamily="18" charset="0"/>
              </a:rPr>
              <a:t>2) детаљан опис имовине и њене функције; </a:t>
            </a:r>
          </a:p>
          <a:p>
            <a:r>
              <a:rPr lang="ru-RU" sz="2000" dirty="0">
                <a:latin typeface="Times New Roman" pitchFamily="18" charset="0"/>
                <a:cs typeface="Times New Roman" pitchFamily="18" charset="0"/>
              </a:rPr>
              <a:t>3) процену вредности имовине; </a:t>
            </a:r>
          </a:p>
          <a:p>
            <a:r>
              <a:rPr lang="ru-RU" sz="2000" dirty="0">
                <a:latin typeface="Times New Roman" pitchFamily="18" charset="0"/>
                <a:cs typeface="Times New Roman" pitchFamily="18" charset="0"/>
              </a:rPr>
              <a:t>4) податке о купцу који се предлаже; </a:t>
            </a:r>
          </a:p>
          <a:p>
            <a:r>
              <a:rPr lang="ru-RU" sz="2000" dirty="0">
                <a:latin typeface="Times New Roman" pitchFamily="18" charset="0"/>
                <a:cs typeface="Times New Roman" pitchFamily="18" charset="0"/>
              </a:rPr>
              <a:t>5) све услове продаје која се предлаже, укључивши и цену и начин плаћања</a:t>
            </a:r>
          </a:p>
          <a:p>
            <a:endParaRPr lang="en-US" dirty="0"/>
          </a:p>
        </p:txBody>
      </p:sp>
    </p:spTree>
    <p:extLst>
      <p:ext uri="{BB962C8B-B14F-4D97-AF65-F5344CB8AC3E}">
        <p14:creationId xmlns:p14="http://schemas.microsoft.com/office/powerpoint/2010/main" val="51005047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Када је имовина која је обухваћена продајом </a:t>
            </a:r>
            <a:r>
              <a:rPr lang="ru-RU" sz="2000" u="sng" dirty="0">
                <a:latin typeface="Times New Roman" pitchFamily="18" charset="0"/>
                <a:cs typeface="Times New Roman" pitchFamily="18" charset="0"/>
              </a:rPr>
              <a:t>предмет обезбеђења </a:t>
            </a:r>
            <a:r>
              <a:rPr lang="ru-RU" sz="2000" dirty="0">
                <a:latin typeface="Times New Roman" pitchFamily="18" charset="0"/>
                <a:cs typeface="Times New Roman" pitchFamily="18" charset="0"/>
              </a:rPr>
              <a:t>потраживања једног или више разлучних и заложних поверилаца, </a:t>
            </a:r>
            <a:r>
              <a:rPr lang="ru-RU" sz="2000" b="1" dirty="0">
                <a:latin typeface="Times New Roman" pitchFamily="18" charset="0"/>
                <a:cs typeface="Times New Roman" pitchFamily="18" charset="0"/>
              </a:rPr>
              <a:t>разлучни и заложни поверилац може</a:t>
            </a:r>
            <a:r>
              <a:rPr lang="ru-RU" sz="2000" dirty="0">
                <a:latin typeface="Times New Roman" pitchFamily="18" charset="0"/>
                <a:cs typeface="Times New Roman" pitchFamily="18" charset="0"/>
              </a:rPr>
              <a:t> </a:t>
            </a:r>
            <a:r>
              <a:rPr lang="ru-RU" sz="2000" u="sng" dirty="0">
                <a:latin typeface="Times New Roman" pitchFamily="18" charset="0"/>
                <a:cs typeface="Times New Roman" pitchFamily="18" charset="0"/>
              </a:rPr>
              <a:t>у року од пет дана </a:t>
            </a:r>
            <a:r>
              <a:rPr lang="ru-RU" sz="2000" dirty="0">
                <a:latin typeface="Times New Roman" pitchFamily="18" charset="0"/>
                <a:cs typeface="Times New Roman" pitchFamily="18" charset="0"/>
              </a:rPr>
              <a:t>од дана пријема обавештења о предложеној продаји да поднесе </a:t>
            </a:r>
            <a:r>
              <a:rPr lang="ru-RU" sz="2000" b="1" dirty="0">
                <a:latin typeface="Times New Roman" pitchFamily="18" charset="0"/>
                <a:cs typeface="Times New Roman" pitchFamily="18" charset="0"/>
              </a:rPr>
              <a:t>примедбу</a:t>
            </a:r>
            <a:r>
              <a:rPr lang="ru-RU" sz="2000" dirty="0">
                <a:latin typeface="Times New Roman" pitchFamily="18" charset="0"/>
                <a:cs typeface="Times New Roman" pitchFamily="18" charset="0"/>
              </a:rPr>
              <a:t> на предложену продају, укључујући и </a:t>
            </a:r>
            <a:r>
              <a:rPr lang="ru-RU" sz="2000" b="1" dirty="0">
                <a:latin typeface="Times New Roman" pitchFamily="18" charset="0"/>
                <a:cs typeface="Times New Roman" pitchFamily="18" charset="0"/>
              </a:rPr>
              <a:t>предлог повољнијег начина </a:t>
            </a:r>
            <a:r>
              <a:rPr lang="ru-RU" sz="2000" dirty="0">
                <a:latin typeface="Times New Roman" pitchFamily="18" charset="0"/>
                <a:cs typeface="Times New Roman" pitchFamily="18" charset="0"/>
              </a:rPr>
              <a:t>уновчења, односно </a:t>
            </a:r>
            <a:r>
              <a:rPr lang="ru-RU" sz="2000" b="1" dirty="0">
                <a:latin typeface="Times New Roman" pitchFamily="18" charset="0"/>
                <a:cs typeface="Times New Roman" pitchFamily="18" charset="0"/>
              </a:rPr>
              <a:t>метода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продаје</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имовине.</a:t>
            </a:r>
          </a:p>
          <a:p>
            <a:pPr marL="0" indent="0" algn="just">
              <a:buNone/>
            </a:pPr>
            <a:r>
              <a:rPr lang="ru-RU" sz="2000" b="1" dirty="0">
                <a:latin typeface="Times New Roman" pitchFamily="18" charset="0"/>
                <a:cs typeface="Times New Roman" pitchFamily="18" charset="0"/>
              </a:rPr>
              <a:t>Одбор поверилаца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повериоци</a:t>
            </a:r>
            <a:r>
              <a:rPr lang="ru-RU" sz="2000" dirty="0">
                <a:latin typeface="Times New Roman" pitchFamily="18" charset="0"/>
                <a:cs typeface="Times New Roman" pitchFamily="18" charset="0"/>
              </a:rPr>
              <a:t> и </a:t>
            </a:r>
            <a:r>
              <a:rPr lang="ru-RU" sz="2000" b="1" dirty="0">
                <a:latin typeface="Times New Roman" pitchFamily="18" charset="0"/>
                <a:cs typeface="Times New Roman" pitchFamily="18" charset="0"/>
              </a:rPr>
              <a:t>друга заинтересована лица</a:t>
            </a:r>
            <a:r>
              <a:rPr lang="ru-RU" sz="2000" dirty="0">
                <a:latin typeface="Times New Roman" pitchFamily="18" charset="0"/>
                <a:cs typeface="Times New Roman" pitchFamily="18" charset="0"/>
              </a:rPr>
              <a:t>, осим разлучног, односно обезбеђеног повериоца из става 7. овог члана, могу у </a:t>
            </a:r>
            <a:r>
              <a:rPr lang="ru-RU" sz="2000" u="sng" dirty="0">
                <a:latin typeface="Times New Roman" pitchFamily="18" charset="0"/>
                <a:cs typeface="Times New Roman" pitchFamily="18" charset="0"/>
              </a:rPr>
              <a:t>року од пет дана </a:t>
            </a:r>
            <a:r>
              <a:rPr lang="ru-RU" sz="2000" dirty="0">
                <a:latin typeface="Times New Roman" pitchFamily="18" charset="0"/>
                <a:cs typeface="Times New Roman" pitchFamily="18" charset="0"/>
              </a:rPr>
              <a:t>од дана пријема обавештења о предложеној продаји поднети </a:t>
            </a:r>
            <a:r>
              <a:rPr lang="ru-RU" sz="2000" b="1" dirty="0">
                <a:latin typeface="Times New Roman" pitchFamily="18" charset="0"/>
                <a:cs typeface="Times New Roman" pitchFamily="18" charset="0"/>
              </a:rPr>
              <a:t>примедбу</a:t>
            </a:r>
            <a:r>
              <a:rPr lang="ru-RU" sz="2000" dirty="0">
                <a:latin typeface="Times New Roman" pitchFamily="18" charset="0"/>
                <a:cs typeface="Times New Roman" pitchFamily="18" charset="0"/>
              </a:rPr>
              <a:t> на предложену продају </a:t>
            </a:r>
            <a:r>
              <a:rPr lang="ru-RU" sz="2000" b="1" dirty="0">
                <a:latin typeface="Times New Roman" pitchFamily="18" charset="0"/>
                <a:cs typeface="Times New Roman" pitchFamily="18" charset="0"/>
              </a:rPr>
              <a:t>из разлога непоштовања </a:t>
            </a:r>
            <a:r>
              <a:rPr lang="ru-RU" sz="2000" u="sng" dirty="0">
                <a:latin typeface="Times New Roman" pitchFamily="18" charset="0"/>
                <a:cs typeface="Times New Roman" pitchFamily="18" charset="0"/>
              </a:rPr>
              <a:t>одредаба овог закона или националних стандарда </a:t>
            </a:r>
            <a:r>
              <a:rPr lang="ru-RU" sz="2000" dirty="0">
                <a:latin typeface="Times New Roman" pitchFamily="18" charset="0"/>
                <a:cs typeface="Times New Roman" pitchFamily="18" charset="0"/>
              </a:rPr>
              <a:t>о управљању стечајном масом у припреми или спровођењу продаје.</a:t>
            </a:r>
          </a:p>
          <a:p>
            <a:pPr marL="0" indent="0"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3766403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054" y="2160589"/>
            <a:ext cx="8596668" cy="3880773"/>
          </a:xfrm>
        </p:spPr>
        <p:txBody>
          <a:bodyPr/>
          <a:lstStyle/>
          <a:p>
            <a:pPr marL="0" indent="0" algn="just">
              <a:buNone/>
            </a:pPr>
            <a:r>
              <a:rPr lang="ru-RU" sz="2000" b="1" dirty="0" smtClean="0">
                <a:latin typeface="Times New Roman" pitchFamily="18" charset="0"/>
                <a:cs typeface="Times New Roman" pitchFamily="18" charset="0"/>
              </a:rPr>
              <a:t>О </a:t>
            </a:r>
            <a:r>
              <a:rPr lang="ru-RU" sz="2000" b="1" dirty="0">
                <a:latin typeface="Times New Roman" pitchFamily="18" charset="0"/>
                <a:cs typeface="Times New Roman" pitchFamily="18" charset="0"/>
              </a:rPr>
              <a:t>примедбама </a:t>
            </a:r>
            <a:r>
              <a:rPr lang="ru-RU" sz="2000" dirty="0">
                <a:latin typeface="Times New Roman" pitchFamily="18" charset="0"/>
                <a:cs typeface="Times New Roman" pitchFamily="18" charset="0"/>
              </a:rPr>
              <a:t>из ст. 7. и 8. овог члана одлучује </a:t>
            </a:r>
            <a:r>
              <a:rPr lang="ru-RU" sz="2000" b="1" dirty="0">
                <a:latin typeface="Times New Roman" pitchFamily="18" charset="0"/>
                <a:cs typeface="Times New Roman" pitchFamily="18" charset="0"/>
              </a:rPr>
              <a:t>стечајни судија закључком </a:t>
            </a:r>
            <a:r>
              <a:rPr lang="ru-RU" sz="2000" dirty="0">
                <a:latin typeface="Times New Roman" pitchFamily="18" charset="0"/>
                <a:cs typeface="Times New Roman" pitchFamily="18" charset="0"/>
              </a:rPr>
              <a:t>у року од осам дана, а продаја се не може спровести пре доношења одлуке суда</a:t>
            </a:r>
          </a:p>
          <a:p>
            <a:pPr marL="0" indent="0" algn="just">
              <a:buNone/>
            </a:pPr>
            <a:endParaRPr lang="en-US" dirty="0"/>
          </a:p>
        </p:txBody>
      </p:sp>
    </p:spTree>
    <p:extLst>
      <p:ext uri="{BB962C8B-B14F-4D97-AF65-F5344CB8AC3E}">
        <p14:creationId xmlns:p14="http://schemas.microsoft.com/office/powerpoint/2010/main" val="161416359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ru-RU" sz="2400" b="1" dirty="0">
                <a:latin typeface="Times New Roman" pitchFamily="18" charset="0"/>
                <a:cs typeface="Times New Roman" pitchFamily="18" charset="0"/>
              </a:rPr>
              <a:t>ПРОДАЈА </a:t>
            </a:r>
            <a:endParaRPr lang="ru-RU" sz="2400" b="1" dirty="0" smtClean="0">
              <a:latin typeface="Times New Roman" pitchFamily="18" charset="0"/>
              <a:cs typeface="Times New Roman" pitchFamily="18" charset="0"/>
            </a:endParaRPr>
          </a:p>
          <a:p>
            <a:pPr marL="0" indent="0" algn="ctr">
              <a:buNone/>
            </a:pPr>
            <a:endParaRPr lang="ru-RU" dirty="0"/>
          </a:p>
          <a:p>
            <a:pPr marL="0" indent="0" algn="ctr">
              <a:buNone/>
            </a:pPr>
            <a:r>
              <a:rPr lang="ru-RU" sz="2000" dirty="0" smtClean="0">
                <a:latin typeface="Times New Roman" pitchFamily="18" charset="0"/>
                <a:cs typeface="Times New Roman" pitchFamily="18" charset="0"/>
              </a:rPr>
              <a:t>ПРОДАЈА ЈАВНИМ </a:t>
            </a:r>
            <a:r>
              <a:rPr lang="ru-RU" sz="2000" dirty="0">
                <a:latin typeface="Times New Roman" pitchFamily="18" charset="0"/>
                <a:cs typeface="Times New Roman" pitchFamily="18" charset="0"/>
              </a:rPr>
              <a:t>НАДМЕТАЊЕМ </a:t>
            </a:r>
            <a:endParaRPr lang="ru-RU" sz="2000" dirty="0" smtClean="0">
              <a:latin typeface="Times New Roman" pitchFamily="18" charset="0"/>
              <a:cs typeface="Times New Roman" pitchFamily="18" charset="0"/>
            </a:endParaRPr>
          </a:p>
          <a:p>
            <a:pPr marL="0" indent="0" algn="ctr">
              <a:buNone/>
            </a:pPr>
            <a:endParaRPr lang="ru-RU" sz="2000"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Продају јавним надметањем </a:t>
            </a:r>
            <a:r>
              <a:rPr lang="ru-RU" sz="2000" b="1" dirty="0">
                <a:latin typeface="Times New Roman" pitchFamily="18" charset="0"/>
                <a:cs typeface="Times New Roman" pitchFamily="18" charset="0"/>
              </a:rPr>
              <a:t>организује и спроводи стечајни управник </a:t>
            </a:r>
            <a:r>
              <a:rPr lang="ru-RU" sz="2000" dirty="0">
                <a:latin typeface="Times New Roman" pitchFamily="18" charset="0"/>
                <a:cs typeface="Times New Roman" pitchFamily="18" charset="0"/>
              </a:rPr>
              <a:t>или лица која он овласти или ангажује. </a:t>
            </a:r>
            <a:endParaRPr lang="ru-RU" sz="2000"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Стечајни управник одговара за поступање лица које је овластио.</a:t>
            </a:r>
            <a:endParaRPr lang="ru-RU" sz="20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38025885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ru-RU" sz="2000" dirty="0" smtClean="0">
                <a:latin typeface="Times New Roman" pitchFamily="18" charset="0"/>
                <a:cs typeface="Times New Roman" pitchFamily="18" charset="0"/>
              </a:rPr>
              <a:t>Стечајни управник</a:t>
            </a:r>
            <a:r>
              <a:rPr lang="ru-RU" sz="2000" dirty="0">
                <a:latin typeface="Times New Roman" pitchFamily="18" charset="0"/>
                <a:cs typeface="Times New Roman" pitchFamily="18" charset="0"/>
              </a:rPr>
              <a:t>: </a:t>
            </a:r>
          </a:p>
          <a:p>
            <a:r>
              <a:rPr lang="ru-RU" sz="2000" dirty="0">
                <a:latin typeface="Times New Roman" pitchFamily="18" charset="0"/>
                <a:cs typeface="Times New Roman" pitchFamily="18" charset="0"/>
              </a:rPr>
              <a:t>1) оглашава продају; </a:t>
            </a:r>
          </a:p>
          <a:p>
            <a:r>
              <a:rPr lang="ru-RU" sz="2000" dirty="0">
                <a:latin typeface="Times New Roman" pitchFamily="18" charset="0"/>
                <a:cs typeface="Times New Roman" pitchFamily="18" charset="0"/>
              </a:rPr>
              <a:t>2) региструје учеснике јавног надметања; </a:t>
            </a:r>
          </a:p>
          <a:p>
            <a:r>
              <a:rPr lang="ru-RU" sz="2000" dirty="0">
                <a:latin typeface="Times New Roman" pitchFamily="18" charset="0"/>
                <a:cs typeface="Times New Roman" pitchFamily="18" charset="0"/>
              </a:rPr>
              <a:t>3) спроводи јавно надметање; </a:t>
            </a:r>
          </a:p>
          <a:p>
            <a:r>
              <a:rPr lang="ru-RU" sz="2000" dirty="0">
                <a:latin typeface="Times New Roman" pitchFamily="18" charset="0"/>
                <a:cs typeface="Times New Roman" pitchFamily="18" charset="0"/>
              </a:rPr>
              <a:t>4) води записник; </a:t>
            </a:r>
          </a:p>
          <a:p>
            <a:r>
              <a:rPr lang="ru-RU" sz="2000" dirty="0">
                <a:latin typeface="Times New Roman" pitchFamily="18" charset="0"/>
                <a:cs typeface="Times New Roman" pitchFamily="18" charset="0"/>
              </a:rPr>
              <a:t>5) проглашава купца након завршеног поступка продаје; </a:t>
            </a:r>
          </a:p>
          <a:p>
            <a:r>
              <a:rPr lang="ru-RU" sz="2000" dirty="0">
                <a:latin typeface="Times New Roman" pitchFamily="18" charset="0"/>
                <a:cs typeface="Times New Roman" pitchFamily="18" charset="0"/>
              </a:rPr>
              <a:t>6) закључује купопродајни уговор са лицем које је проглашено за купца у складу са Законом и овим националним стандардом. </a:t>
            </a:r>
            <a:endParaRPr lang="ru-RU" sz="2000"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53545227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914" y="532263"/>
            <a:ext cx="8596668" cy="6018661"/>
          </a:xfrm>
        </p:spPr>
        <p:txBody>
          <a:bodyPr>
            <a:noAutofit/>
          </a:bodyPr>
          <a:lstStyle/>
          <a:p>
            <a:pPr marL="0" indent="0">
              <a:spcBef>
                <a:spcPts val="0"/>
              </a:spcBef>
            </a:pPr>
            <a:r>
              <a:rPr lang="sr-Cyrl-RS" sz="1600" dirty="0" smtClean="0">
                <a:latin typeface="Times New Roman" pitchFamily="18" charset="0"/>
                <a:cs typeface="Times New Roman" pitchFamily="18" charset="0"/>
              </a:rPr>
              <a:t>Национални стандарди за упављање стечајном масом су:</a:t>
            </a:r>
          </a:p>
          <a:p>
            <a:pPr marL="0" indent="0">
              <a:spcBef>
                <a:spcPts val="0"/>
              </a:spcBef>
            </a:pPr>
            <a:r>
              <a:rPr lang="sr-Cyrl-RS" sz="1600" dirty="0" smtClean="0">
                <a:latin typeface="Times New Roman" pitchFamily="18" charset="0"/>
                <a:cs typeface="Times New Roman" pitchFamily="18" charset="0"/>
              </a:rPr>
              <a:t>1) Национални стандар о управљању банковним рачунима и новчаним средствима стечајног 	дужника у вођењу рачуноводствене евиденције стечајног дужника – Национални стандар број 1;</a:t>
            </a:r>
          </a:p>
          <a:p>
            <a:pPr marL="0" indent="0">
              <a:spcBef>
                <a:spcPts val="0"/>
              </a:spcBef>
            </a:pPr>
            <a:endParaRPr lang="sr-Cyrl-RS" sz="1600" dirty="0" smtClean="0">
              <a:latin typeface="Times New Roman" pitchFamily="18" charset="0"/>
              <a:cs typeface="Times New Roman" pitchFamily="18" charset="0"/>
            </a:endParaRPr>
          </a:p>
          <a:p>
            <a:pPr marL="0" indent="0">
              <a:spcBef>
                <a:spcPts val="0"/>
              </a:spcBef>
            </a:pPr>
            <a:r>
              <a:rPr lang="sr-Cyrl-RS" sz="1600" dirty="0" smtClean="0">
                <a:latin typeface="Times New Roman" pitchFamily="18" charset="0"/>
                <a:cs typeface="Times New Roman" pitchFamily="18" charset="0"/>
              </a:rPr>
              <a:t>2) Национални стандар о попису имовине, процени вредности и почетном стечајном билансу 	стечајног дужника – Национални стандар број 2;</a:t>
            </a:r>
          </a:p>
          <a:p>
            <a:pPr marL="0" indent="0">
              <a:spcBef>
                <a:spcPts val="0"/>
              </a:spcBef>
            </a:pPr>
            <a:endParaRPr lang="sr-Cyrl-RS" sz="1600" dirty="0" smtClean="0">
              <a:latin typeface="Times New Roman" pitchFamily="18" charset="0"/>
              <a:cs typeface="Times New Roman" pitchFamily="18" charset="0"/>
            </a:endParaRPr>
          </a:p>
          <a:p>
            <a:pPr marL="0" indent="0">
              <a:spcBef>
                <a:spcPts val="0"/>
              </a:spcBef>
            </a:pPr>
            <a:r>
              <a:rPr lang="sr-Cyrl-RS" sz="1600" dirty="0" smtClean="0">
                <a:latin typeface="Times New Roman" pitchFamily="18" charset="0"/>
                <a:cs typeface="Times New Roman" pitchFamily="18" charset="0"/>
              </a:rPr>
              <a:t>3) Национални стандард о извештају стечајног управника о економско финансијском положају 	стечајног дужника – Национални стандар број 3; </a:t>
            </a:r>
          </a:p>
          <a:p>
            <a:pPr marL="0" indent="0">
              <a:spcBef>
                <a:spcPts val="0"/>
              </a:spcBef>
            </a:pPr>
            <a:r>
              <a:rPr lang="sr-Cyrl-RS" sz="1600" dirty="0" smtClean="0">
                <a:latin typeface="Times New Roman" pitchFamily="18" charset="0"/>
                <a:cs typeface="Times New Roman" pitchFamily="18" charset="0"/>
              </a:rPr>
              <a:t> </a:t>
            </a:r>
          </a:p>
          <a:p>
            <a:pPr marL="0" indent="0">
              <a:spcBef>
                <a:spcPts val="0"/>
              </a:spcBef>
            </a:pPr>
            <a:r>
              <a:rPr lang="sr-Cyrl-RS" sz="1600" dirty="0" smtClean="0">
                <a:latin typeface="Times New Roman" pitchFamily="18" charset="0"/>
                <a:cs typeface="Times New Roman" pitchFamily="18" charset="0"/>
              </a:rPr>
              <a:t>4) Национални стандар о извештавању и обавештавању Агенције за лиценцирање стечајних 	правника – Национални стандар број 4;</a:t>
            </a:r>
          </a:p>
          <a:p>
            <a:pPr marL="0" indent="0">
              <a:spcBef>
                <a:spcPts val="0"/>
              </a:spcBef>
            </a:pPr>
            <a:endParaRPr lang="sr-Cyrl-RS" sz="1600" dirty="0" smtClean="0">
              <a:latin typeface="Times New Roman" pitchFamily="18" charset="0"/>
              <a:cs typeface="Times New Roman" pitchFamily="18" charset="0"/>
            </a:endParaRPr>
          </a:p>
          <a:p>
            <a:pPr marL="0" indent="0">
              <a:spcBef>
                <a:spcPts val="0"/>
              </a:spcBef>
            </a:pPr>
            <a:r>
              <a:rPr lang="sr-Cyrl-RS" sz="1600" dirty="0" smtClean="0">
                <a:latin typeface="Times New Roman" pitchFamily="18" charset="0"/>
                <a:cs typeface="Times New Roman" pitchFamily="18" charset="0"/>
              </a:rPr>
              <a:t>5) </a:t>
            </a:r>
            <a:r>
              <a:rPr lang="sr-Cyrl-RS" sz="1600" b="1" dirty="0" smtClean="0">
                <a:latin typeface="Times New Roman" pitchFamily="18" charset="0"/>
                <a:cs typeface="Times New Roman" pitchFamily="18" charset="0"/>
              </a:rPr>
              <a:t>Национални стандар о начину и поступку уновчења имовине стечајног дужника – 	Национални стандар број 5;</a:t>
            </a:r>
          </a:p>
          <a:p>
            <a:pPr marL="0" indent="0">
              <a:spcBef>
                <a:spcPts val="0"/>
              </a:spcBef>
            </a:pPr>
            <a:endParaRPr lang="sr-Cyrl-RS" sz="1600" dirty="0" smtClean="0">
              <a:latin typeface="Times New Roman" pitchFamily="18" charset="0"/>
              <a:cs typeface="Times New Roman" pitchFamily="18" charset="0"/>
            </a:endParaRPr>
          </a:p>
          <a:p>
            <a:pPr marL="0" indent="0">
              <a:spcBef>
                <a:spcPts val="0"/>
              </a:spcBef>
            </a:pPr>
            <a:r>
              <a:rPr lang="sr-Cyrl-RS" sz="1600" dirty="0" smtClean="0">
                <a:latin typeface="Times New Roman" pitchFamily="18" charset="0"/>
                <a:cs typeface="Times New Roman" pitchFamily="18" charset="0"/>
              </a:rPr>
              <a:t>6)Национални стандар о подацима које треба да садржи план реорганизације – Национални 	стандар број 6;</a:t>
            </a:r>
          </a:p>
          <a:p>
            <a:pPr marL="0" indent="0">
              <a:spcBef>
                <a:spcPts val="0"/>
              </a:spcBef>
            </a:pPr>
            <a:endParaRPr lang="sr-Cyrl-RS" sz="1600" dirty="0" smtClean="0">
              <a:latin typeface="Times New Roman" pitchFamily="18" charset="0"/>
              <a:cs typeface="Times New Roman" pitchFamily="18" charset="0"/>
            </a:endParaRPr>
          </a:p>
          <a:p>
            <a:pPr marL="0" indent="0">
              <a:spcBef>
                <a:spcPts val="0"/>
              </a:spcBef>
            </a:pPr>
            <a:r>
              <a:rPr lang="sr-Cyrl-RS" sz="1600" dirty="0" smtClean="0">
                <a:latin typeface="Times New Roman" pitchFamily="18" charset="0"/>
                <a:cs typeface="Times New Roman" pitchFamily="18" charset="0"/>
              </a:rPr>
              <a:t>7) Национални стандар о завршном рачуну стечајног упавника – Национални стандар број 7;</a:t>
            </a:r>
          </a:p>
          <a:p>
            <a:pPr marL="0" indent="0">
              <a:spcBef>
                <a:spcPts val="0"/>
              </a:spcBef>
            </a:pPr>
            <a:endParaRPr lang="sr-Cyrl-RS" sz="1600" dirty="0" smtClean="0">
              <a:latin typeface="Times New Roman" pitchFamily="18" charset="0"/>
              <a:cs typeface="Times New Roman" pitchFamily="18" charset="0"/>
            </a:endParaRPr>
          </a:p>
          <a:p>
            <a:pPr marL="0" indent="0">
              <a:spcBef>
                <a:spcPts val="0"/>
              </a:spcBef>
            </a:pPr>
            <a:r>
              <a:rPr lang="sr-Cyrl-RS" sz="1600" dirty="0" smtClean="0">
                <a:latin typeface="Times New Roman" pitchFamily="18" charset="0"/>
                <a:cs typeface="Times New Roman" pitchFamily="18" charset="0"/>
              </a:rPr>
              <a:t>8) Национални стандар о начину вођења и чувању евиденције стачајног дужника и стечајног управника – Национални стандар број 8.</a:t>
            </a:r>
          </a:p>
          <a:p>
            <a:pPr marL="0" indent="0">
              <a:spcBef>
                <a:spcPts val="0"/>
              </a:spcBef>
              <a:buNone/>
            </a:pPr>
            <a:endParaRPr lang="sr-Cyrl-R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0552572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79120"/>
            <a:ext cx="9594426" cy="5928359"/>
          </a:xfrm>
        </p:spPr>
        <p:txBody>
          <a:bodyPr>
            <a:normAutofit fontScale="92500" lnSpcReduction="20000"/>
          </a:bodyPr>
          <a:lstStyle/>
          <a:p>
            <a:pPr marL="0" indent="0">
              <a:buNone/>
            </a:pPr>
            <a:r>
              <a:rPr lang="ru-RU" sz="2200" dirty="0">
                <a:latin typeface="Times New Roman" pitchFamily="18" charset="0"/>
                <a:cs typeface="Times New Roman" pitchFamily="18" charset="0"/>
              </a:rPr>
              <a:t>Оглас о продаји </a:t>
            </a:r>
            <a:r>
              <a:rPr lang="ru-RU" sz="2200" b="1" dirty="0">
                <a:latin typeface="Times New Roman" pitchFamily="18" charset="0"/>
                <a:cs typeface="Times New Roman" pitchFamily="18" charset="0"/>
              </a:rPr>
              <a:t>садржи:</a:t>
            </a:r>
            <a:r>
              <a:rPr lang="ru-RU" sz="2200" dirty="0">
                <a:latin typeface="Times New Roman" pitchFamily="18" charset="0"/>
                <a:cs typeface="Times New Roman" pitchFamily="18" charset="0"/>
              </a:rPr>
              <a:t> </a:t>
            </a:r>
          </a:p>
          <a:p>
            <a:r>
              <a:rPr lang="ru-RU" sz="2200" dirty="0">
                <a:latin typeface="Times New Roman" pitchFamily="18" charset="0"/>
                <a:cs typeface="Times New Roman" pitchFamily="18" charset="0"/>
              </a:rPr>
              <a:t>1) назив стечајног дужника; </a:t>
            </a:r>
          </a:p>
          <a:p>
            <a:r>
              <a:rPr lang="ru-RU" sz="2200" dirty="0">
                <a:latin typeface="Times New Roman" pitchFamily="18" charset="0"/>
                <a:cs typeface="Times New Roman" pitchFamily="18" charset="0"/>
              </a:rPr>
              <a:t>2) кратак опис предмета продаје; </a:t>
            </a:r>
          </a:p>
          <a:p>
            <a:r>
              <a:rPr lang="ru-RU" sz="2200" dirty="0">
                <a:latin typeface="Times New Roman" pitchFamily="18" charset="0"/>
                <a:cs typeface="Times New Roman" pitchFamily="18" charset="0"/>
              </a:rPr>
              <a:t>3) начин и услове продаје</a:t>
            </a:r>
          </a:p>
          <a:p>
            <a:r>
              <a:rPr lang="ru-RU" sz="2200" dirty="0">
                <a:latin typeface="Times New Roman" pitchFamily="18" charset="0"/>
                <a:cs typeface="Times New Roman" pitchFamily="18" charset="0"/>
              </a:rPr>
              <a:t>4) време и место на коме се имовина може разгледати; </a:t>
            </a:r>
          </a:p>
          <a:p>
            <a:r>
              <a:rPr lang="ru-RU" sz="2200" dirty="0">
                <a:latin typeface="Times New Roman" pitchFamily="18" charset="0"/>
                <a:cs typeface="Times New Roman" pitchFamily="18" charset="0"/>
              </a:rPr>
              <a:t>5) време и место одржавања јавног надметања; </a:t>
            </a:r>
          </a:p>
          <a:p>
            <a:r>
              <a:rPr lang="ru-RU" sz="2200" dirty="0">
                <a:latin typeface="Times New Roman" pitchFamily="18" charset="0"/>
                <a:cs typeface="Times New Roman" pitchFamily="18" charset="0"/>
              </a:rPr>
              <a:t>6) почетну цену јавног надметања; </a:t>
            </a:r>
          </a:p>
          <a:p>
            <a:r>
              <a:rPr lang="ru-RU" sz="2200" dirty="0">
                <a:latin typeface="Times New Roman" pitchFamily="18" charset="0"/>
                <a:cs typeface="Times New Roman" pitchFamily="18" charset="0"/>
              </a:rPr>
              <a:t>7) износ депозита који су заинтересовани купци дужни да положе најкасније на дан одржавања продаје, уплатом у новцу или полагањем банкарске гаранције. Доказ о полагању депозита заинтересовани купци достављају стечајном управнику најкасније на регистрацији за јавно надметање; </a:t>
            </a:r>
          </a:p>
          <a:p>
            <a:r>
              <a:rPr lang="ru-RU" sz="2200" dirty="0">
                <a:latin typeface="Times New Roman" pitchFamily="18" charset="0"/>
                <a:cs typeface="Times New Roman" pitchFamily="18" charset="0"/>
              </a:rPr>
              <a:t>8) време, начин и место преузимања продајне документације; </a:t>
            </a:r>
          </a:p>
          <a:p>
            <a:r>
              <a:rPr lang="ru-RU" sz="2200" dirty="0">
                <a:latin typeface="Times New Roman" pitchFamily="18" charset="0"/>
                <a:cs typeface="Times New Roman" pitchFamily="18" charset="0"/>
              </a:rPr>
              <a:t>9) опис поступка продаје; </a:t>
            </a:r>
          </a:p>
          <a:p>
            <a:r>
              <a:rPr lang="ru-RU" sz="2200" dirty="0">
                <a:latin typeface="Times New Roman" pitchFamily="18" charset="0"/>
                <a:cs typeface="Times New Roman" pitchFamily="18" charset="0"/>
              </a:rPr>
              <a:t>10) рок у коме је купац дужан да плати купопродајну цену; </a:t>
            </a:r>
          </a:p>
          <a:p>
            <a:r>
              <a:rPr lang="ru-RU" sz="2200" dirty="0">
                <a:latin typeface="Times New Roman" pitchFamily="18" charset="0"/>
                <a:cs typeface="Times New Roman" pitchFamily="18" charset="0"/>
              </a:rPr>
              <a:t>11) рок за повраћај депозита; </a:t>
            </a:r>
          </a:p>
          <a:p>
            <a:r>
              <a:rPr lang="ru-RU" sz="2200" dirty="0">
                <a:latin typeface="Times New Roman" pitchFamily="18" charset="0"/>
                <a:cs typeface="Times New Roman" pitchFamily="18" charset="0"/>
              </a:rPr>
              <a:t>12) име и презиме стечајног управника и контакт особу, са контакт подацима; </a:t>
            </a:r>
          </a:p>
          <a:p>
            <a:r>
              <a:rPr lang="ru-RU" sz="2200" dirty="0">
                <a:latin typeface="Times New Roman" pitchFamily="18" charset="0"/>
                <a:cs typeface="Times New Roman" pitchFamily="18" charset="0"/>
              </a:rPr>
              <a:t>13) друге податке које стечајни управник сматра битним за успешну продају. </a:t>
            </a:r>
          </a:p>
          <a:p>
            <a:endParaRPr lang="en-US" dirty="0"/>
          </a:p>
        </p:txBody>
      </p:sp>
    </p:spTree>
    <p:extLst>
      <p:ext uri="{BB962C8B-B14F-4D97-AF65-F5344CB8AC3E}">
        <p14:creationId xmlns:p14="http://schemas.microsoft.com/office/powerpoint/2010/main" val="104688413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0486" y="865632"/>
            <a:ext cx="8917770" cy="4980659"/>
          </a:xfrm>
        </p:spPr>
        <p:txBody>
          <a:bodyPr>
            <a:noAutofit/>
          </a:bodyPr>
          <a:lstStyle/>
          <a:p>
            <a:pPr marL="0" indent="0" algn="just">
              <a:buNone/>
            </a:pPr>
            <a:r>
              <a:rPr lang="ru-RU" sz="2000" dirty="0">
                <a:latin typeface="Times New Roman" pitchFamily="18" charset="0"/>
                <a:cs typeface="Times New Roman" pitchFamily="18" charset="0"/>
              </a:rPr>
              <a:t>Услови за спровођење јавног надметања су испуњени ако је </a:t>
            </a:r>
            <a:r>
              <a:rPr lang="ru-RU" sz="2000" b="1" dirty="0">
                <a:latin typeface="Times New Roman" pitchFamily="18" charset="0"/>
                <a:cs typeface="Times New Roman" pitchFamily="18" charset="0"/>
              </a:rPr>
              <a:t>најмање једно лице</a:t>
            </a:r>
            <a:r>
              <a:rPr lang="ru-RU" sz="2000" dirty="0">
                <a:latin typeface="Times New Roman" pitchFamily="18" charset="0"/>
                <a:cs typeface="Times New Roman" pitchFamily="18" charset="0"/>
              </a:rPr>
              <a:t> испунило све наведене услове, и то: </a:t>
            </a:r>
          </a:p>
          <a:p>
            <a:pPr algn="just"/>
            <a:r>
              <a:rPr lang="ru-RU" sz="2000" dirty="0">
                <a:latin typeface="Times New Roman" pitchFamily="18" charset="0"/>
                <a:cs typeface="Times New Roman" pitchFamily="18" charset="0"/>
              </a:rPr>
              <a:t>1) </a:t>
            </a:r>
            <a:r>
              <a:rPr lang="ru-RU" sz="2000" u="sng" dirty="0">
                <a:latin typeface="Times New Roman" pitchFamily="18" charset="0"/>
                <a:cs typeface="Times New Roman" pitchFamily="18" charset="0"/>
              </a:rPr>
              <a:t>преузело</a:t>
            </a:r>
            <a:r>
              <a:rPr lang="ru-RU" sz="2000" dirty="0">
                <a:latin typeface="Times New Roman" pitchFamily="18" charset="0"/>
                <a:cs typeface="Times New Roman" pitchFamily="18" charset="0"/>
              </a:rPr>
              <a:t> продајну документацију; </a:t>
            </a:r>
          </a:p>
          <a:p>
            <a:pPr algn="just"/>
            <a:r>
              <a:rPr lang="ru-RU" sz="2000" dirty="0">
                <a:latin typeface="Times New Roman" pitchFamily="18" charset="0"/>
                <a:cs typeface="Times New Roman" pitchFamily="18" charset="0"/>
              </a:rPr>
              <a:t>2) у предвиђеном року доставило доказ о </a:t>
            </a:r>
            <a:r>
              <a:rPr lang="ru-RU" sz="2000" u="sng" dirty="0">
                <a:latin typeface="Times New Roman" pitchFamily="18" charset="0"/>
                <a:cs typeface="Times New Roman" pitchFamily="18" charset="0"/>
              </a:rPr>
              <a:t>полагању депозита</a:t>
            </a:r>
            <a:r>
              <a:rPr lang="ru-RU" sz="2000" dirty="0">
                <a:latin typeface="Times New Roman" pitchFamily="18" charset="0"/>
                <a:cs typeface="Times New Roman" pitchFamily="18" charset="0"/>
              </a:rPr>
              <a:t>; </a:t>
            </a:r>
          </a:p>
          <a:p>
            <a:pPr algn="just"/>
            <a:r>
              <a:rPr lang="ru-RU" sz="2000" dirty="0">
                <a:latin typeface="Times New Roman" pitchFamily="18" charset="0"/>
                <a:cs typeface="Times New Roman" pitchFamily="18" charset="0"/>
              </a:rPr>
              <a:t>3) потписало изјаву о </a:t>
            </a:r>
            <a:r>
              <a:rPr lang="ru-RU" sz="2000" u="sng" dirty="0">
                <a:latin typeface="Times New Roman" pitchFamily="18" charset="0"/>
                <a:cs typeface="Times New Roman" pitchFamily="18" charset="0"/>
              </a:rPr>
              <a:t>губитку права на повраћај депозита</a:t>
            </a:r>
            <a:r>
              <a:rPr lang="ru-RU" sz="2000" dirty="0">
                <a:latin typeface="Times New Roman" pitchFamily="18" charset="0"/>
                <a:cs typeface="Times New Roman" pitchFamily="18" charset="0"/>
              </a:rPr>
              <a:t>, односно о сагласности да ће банкарска гаранција бити наплаћена, у прописаним случајевима; </a:t>
            </a:r>
          </a:p>
          <a:p>
            <a:pPr algn="just"/>
            <a:r>
              <a:rPr lang="ru-RU" sz="2000" dirty="0">
                <a:latin typeface="Times New Roman" pitchFamily="18" charset="0"/>
                <a:cs typeface="Times New Roman" pitchFamily="18" charset="0"/>
              </a:rPr>
              <a:t>4) потписало </a:t>
            </a:r>
            <a:r>
              <a:rPr lang="ru-RU" sz="2000" u="sng" dirty="0">
                <a:latin typeface="Times New Roman" pitchFamily="18" charset="0"/>
                <a:cs typeface="Times New Roman" pitchFamily="18" charset="0"/>
              </a:rPr>
              <a:t>уговор о чувању поверљивих података</a:t>
            </a:r>
            <a:r>
              <a:rPr lang="ru-RU" sz="2000" dirty="0">
                <a:latin typeface="Times New Roman" pitchFamily="18" charset="0"/>
                <a:cs typeface="Times New Roman" pitchFamily="18" charset="0"/>
              </a:rPr>
              <a:t>, уколико је неопходно да стечајни управник у поступку продаје открије поверљиве информације; </a:t>
            </a:r>
          </a:p>
          <a:p>
            <a:pPr algn="just"/>
            <a:r>
              <a:rPr lang="ru-RU" sz="2000" dirty="0">
                <a:latin typeface="Times New Roman" pitchFamily="18" charset="0"/>
                <a:cs typeface="Times New Roman" pitchFamily="18" charset="0"/>
              </a:rPr>
              <a:t>5) </a:t>
            </a:r>
            <a:r>
              <a:rPr lang="ru-RU" sz="2000" u="sng" dirty="0">
                <a:latin typeface="Times New Roman" pitchFamily="18" charset="0"/>
                <a:cs typeface="Times New Roman" pitchFamily="18" charset="0"/>
              </a:rPr>
              <a:t>регистровало</a:t>
            </a:r>
            <a:r>
              <a:rPr lang="ru-RU" sz="2000" dirty="0">
                <a:latin typeface="Times New Roman" pitchFamily="18" charset="0"/>
                <a:cs typeface="Times New Roman" pitchFamily="18" charset="0"/>
              </a:rPr>
              <a:t> се као учесник на јавном надметању.</a:t>
            </a:r>
          </a:p>
          <a:p>
            <a:pPr marL="0" indent="0" algn="just">
              <a:buNone/>
            </a:pPr>
            <a:endParaRPr lang="ru-RU" sz="2000" dirty="0" smtClean="0">
              <a:latin typeface="Times New Roman" pitchFamily="18" charset="0"/>
              <a:cs typeface="Times New Roman" pitchFamily="18" charset="0"/>
            </a:endParaRPr>
          </a:p>
          <a:p>
            <a:pPr marL="0" indent="0" algn="just">
              <a:buNone/>
            </a:pPr>
            <a:r>
              <a:rPr lang="ru-RU" sz="2000" dirty="0" smtClean="0">
                <a:latin typeface="Times New Roman" pitchFamily="18" charset="0"/>
                <a:cs typeface="Times New Roman" pitchFamily="18" charset="0"/>
              </a:rPr>
              <a:t>Регистрација </a:t>
            </a:r>
            <a:r>
              <a:rPr lang="ru-RU" sz="2000" dirty="0">
                <a:latin typeface="Times New Roman" pitchFamily="18" charset="0"/>
                <a:cs typeface="Times New Roman" pitchFamily="18" charset="0"/>
              </a:rPr>
              <a:t>учесника на јавном надметању завршава се најкасније </a:t>
            </a:r>
            <a:r>
              <a:rPr lang="ru-RU" sz="2000" b="1" dirty="0">
                <a:latin typeface="Times New Roman" pitchFamily="18" charset="0"/>
                <a:cs typeface="Times New Roman" pitchFamily="18" charset="0"/>
              </a:rPr>
              <a:t>десет минута</a:t>
            </a:r>
            <a:r>
              <a:rPr lang="ru-RU" sz="2000" dirty="0">
                <a:latin typeface="Times New Roman" pitchFamily="18" charset="0"/>
                <a:cs typeface="Times New Roman" pitchFamily="18" charset="0"/>
              </a:rPr>
              <a:t> пре почетка јавног надметања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9026072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Депозит за учешће на </a:t>
            </a:r>
            <a:r>
              <a:rPr lang="ru-RU" sz="2000" b="1" dirty="0">
                <a:latin typeface="Times New Roman" pitchFamily="18" charset="0"/>
                <a:cs typeface="Times New Roman" pitchFamily="18" charset="0"/>
              </a:rPr>
              <a:t>првом и другом јавном </a:t>
            </a:r>
            <a:r>
              <a:rPr lang="ru-RU" sz="2000" dirty="0">
                <a:latin typeface="Times New Roman" pitchFamily="18" charset="0"/>
                <a:cs typeface="Times New Roman" pitchFamily="18" charset="0"/>
              </a:rPr>
              <a:t>надметању износи </a:t>
            </a:r>
            <a:r>
              <a:rPr lang="ru-RU" sz="2000" b="1" dirty="0">
                <a:latin typeface="Times New Roman" pitchFamily="18" charset="0"/>
                <a:cs typeface="Times New Roman" pitchFamily="18" charset="0"/>
              </a:rPr>
              <a:t>20%, </a:t>
            </a:r>
            <a:r>
              <a:rPr lang="ru-RU" sz="2000" dirty="0">
                <a:latin typeface="Times New Roman" pitchFamily="18" charset="0"/>
                <a:cs typeface="Times New Roman" pitchFamily="18" charset="0"/>
              </a:rPr>
              <a:t>односно </a:t>
            </a:r>
            <a:r>
              <a:rPr lang="ru-RU" sz="2000" u="sng" dirty="0">
                <a:latin typeface="Times New Roman" pitchFamily="18" charset="0"/>
                <a:cs typeface="Times New Roman" pitchFamily="18" charset="0"/>
              </a:rPr>
              <a:t>на трећем </a:t>
            </a:r>
            <a:r>
              <a:rPr lang="ru-RU" sz="2000" dirty="0">
                <a:latin typeface="Times New Roman" pitchFamily="18" charset="0"/>
                <a:cs typeface="Times New Roman" pitchFamily="18" charset="0"/>
              </a:rPr>
              <a:t>јавном надметању </a:t>
            </a:r>
            <a:r>
              <a:rPr lang="ru-RU" sz="2000" u="sng" dirty="0">
                <a:latin typeface="Times New Roman" pitchFamily="18" charset="0"/>
                <a:cs typeface="Times New Roman" pitchFamily="18" charset="0"/>
              </a:rPr>
              <a:t>5%</a:t>
            </a:r>
            <a:r>
              <a:rPr lang="ru-RU" sz="2000" dirty="0">
                <a:latin typeface="Times New Roman" pitchFamily="18" charset="0"/>
                <a:cs typeface="Times New Roman" pitchFamily="18" charset="0"/>
              </a:rPr>
              <a:t>, од процењене вредности предмета продаје</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0973945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24840"/>
            <a:ext cx="8596668" cy="5919443"/>
          </a:xfrm>
        </p:spPr>
        <p:txBody>
          <a:bodyPr>
            <a:normAutofit lnSpcReduction="10000"/>
          </a:bodyPr>
          <a:lstStyle/>
          <a:p>
            <a:pPr>
              <a:buNone/>
            </a:pPr>
            <a:r>
              <a:rPr lang="ru-RU" sz="2000" dirty="0">
                <a:latin typeface="Times New Roman" pitchFamily="18" charset="0"/>
                <a:cs typeface="Times New Roman" pitchFamily="18" charset="0"/>
              </a:rPr>
              <a:t>Подносилац депозита </a:t>
            </a:r>
            <a:r>
              <a:rPr lang="ru-RU" sz="2000" b="1" dirty="0">
                <a:latin typeface="Times New Roman" pitchFamily="18" charset="0"/>
                <a:cs typeface="Times New Roman" pitchFamily="18" charset="0"/>
              </a:rPr>
              <a:t>губи право на повраћај депозита </a:t>
            </a:r>
            <a:r>
              <a:rPr lang="ru-RU" sz="2000" dirty="0">
                <a:latin typeface="Times New Roman" pitchFamily="18" charset="0"/>
                <a:cs typeface="Times New Roman" pitchFamily="18" charset="0"/>
              </a:rPr>
              <a:t>уколико: </a:t>
            </a:r>
          </a:p>
          <a:p>
            <a:r>
              <a:rPr lang="ru-RU" sz="2000" dirty="0">
                <a:latin typeface="Times New Roman" pitchFamily="18" charset="0"/>
                <a:cs typeface="Times New Roman" pitchFamily="18" charset="0"/>
              </a:rPr>
              <a:t>1) се не региструје или </a:t>
            </a:r>
          </a:p>
          <a:p>
            <a:r>
              <a:rPr lang="ru-RU" sz="2000" dirty="0">
                <a:latin typeface="Times New Roman" pitchFamily="18" charset="0"/>
                <a:cs typeface="Times New Roman" pitchFamily="18" charset="0"/>
              </a:rPr>
              <a:t>2) не приступи продаји или </a:t>
            </a:r>
          </a:p>
          <a:p>
            <a:r>
              <a:rPr lang="ru-RU" sz="2000" dirty="0">
                <a:latin typeface="Times New Roman" pitchFamily="18" charset="0"/>
                <a:cs typeface="Times New Roman" pitchFamily="18" charset="0"/>
              </a:rPr>
              <a:t>3) као једини учесник на надметању не прихвати почетну цену, или ако нико од учесника јавног надметања не прихвати почетну цену или </a:t>
            </a:r>
          </a:p>
          <a:p>
            <a:r>
              <a:rPr lang="ru-RU" sz="2000" dirty="0">
                <a:latin typeface="Times New Roman" pitchFamily="18" charset="0"/>
                <a:cs typeface="Times New Roman" pitchFamily="18" charset="0"/>
              </a:rPr>
              <a:t>4) не потпише записник о јавном надметању или </a:t>
            </a:r>
          </a:p>
          <a:p>
            <a:r>
              <a:rPr lang="ru-RU" sz="2000" dirty="0">
                <a:latin typeface="Times New Roman" pitchFamily="18" charset="0"/>
                <a:cs typeface="Times New Roman" pitchFamily="18" charset="0"/>
              </a:rPr>
              <a:t>5) као проглашени купац не закључи купопродајни уговор у прописаном року или по прописаној процедури или </a:t>
            </a:r>
          </a:p>
          <a:p>
            <a:r>
              <a:rPr lang="ru-RU" sz="2000" dirty="0">
                <a:latin typeface="Times New Roman" pitchFamily="18" charset="0"/>
                <a:cs typeface="Times New Roman" pitchFamily="18" charset="0"/>
              </a:rPr>
              <a:t>6) као проглашени купац не уплати купопродајну цену у назначеном року или </a:t>
            </a:r>
          </a:p>
          <a:p>
            <a:r>
              <a:rPr lang="ru-RU" sz="2000" dirty="0">
                <a:latin typeface="Times New Roman" pitchFamily="18" charset="0"/>
                <a:cs typeface="Times New Roman" pitchFamily="18" charset="0"/>
              </a:rPr>
              <a:t>7) као други најбољи понуђач и након проглашења као купца, а након одустајања проглашеног купца, не закључи купопродајни уговор у назначеном року или </a:t>
            </a:r>
          </a:p>
          <a:p>
            <a:r>
              <a:rPr lang="ru-RU" sz="2000" dirty="0">
                <a:latin typeface="Times New Roman" pitchFamily="18" charset="0"/>
                <a:cs typeface="Times New Roman" pitchFamily="18" charset="0"/>
              </a:rPr>
              <a:t>8) као други најбољи понуђач и након проглашења као купца, а након одустајања проглашеног купца, не уплати купопродајну цену у назначеном року</a:t>
            </a:r>
          </a:p>
          <a:p>
            <a:endParaRPr lang="en-US" dirty="0"/>
          </a:p>
        </p:txBody>
      </p:sp>
    </p:spTree>
    <p:extLst>
      <p:ext uri="{BB962C8B-B14F-4D97-AF65-F5344CB8AC3E}">
        <p14:creationId xmlns:p14="http://schemas.microsoft.com/office/powerpoint/2010/main" val="95844687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920239"/>
            <a:ext cx="8596668" cy="4121123"/>
          </a:xfrm>
        </p:spPr>
        <p:txBody>
          <a:bodyPr>
            <a:normAutofit/>
          </a:bodyPr>
          <a:lstStyle/>
          <a:p>
            <a:pPr marL="0" indent="0">
              <a:buNone/>
            </a:pPr>
            <a:r>
              <a:rPr lang="ru-RU" sz="2000" b="1" dirty="0">
                <a:latin typeface="Times New Roman" pitchFamily="18" charset="0"/>
                <a:cs typeface="Times New Roman" pitchFamily="18" charset="0"/>
              </a:rPr>
              <a:t>Почетна цена </a:t>
            </a:r>
            <a:r>
              <a:rPr lang="ru-RU" sz="2000" dirty="0">
                <a:latin typeface="Times New Roman" pitchFamily="18" charset="0"/>
                <a:cs typeface="Times New Roman" pitchFamily="18" charset="0"/>
              </a:rPr>
              <a:t>је вредност којом почиње поступак јавног надметања, и то: </a:t>
            </a:r>
          </a:p>
          <a:p>
            <a:pPr marL="0" indent="0">
              <a:buNone/>
            </a:pPr>
            <a:r>
              <a:rPr lang="ru-RU" sz="2000" dirty="0">
                <a:latin typeface="Times New Roman" pitchFamily="18" charset="0"/>
                <a:cs typeface="Times New Roman" pitchFamily="18" charset="0"/>
              </a:rPr>
              <a:t>1) на </a:t>
            </a:r>
            <a:r>
              <a:rPr lang="ru-RU" sz="2000" b="1" dirty="0">
                <a:latin typeface="Times New Roman" pitchFamily="18" charset="0"/>
                <a:cs typeface="Times New Roman" pitchFamily="18" charset="0"/>
              </a:rPr>
              <a:t>првом</a:t>
            </a:r>
            <a:r>
              <a:rPr lang="ru-RU" sz="2000" dirty="0">
                <a:latin typeface="Times New Roman" pitchFamily="18" charset="0"/>
                <a:cs typeface="Times New Roman" pitchFamily="18" charset="0"/>
              </a:rPr>
              <a:t> јавном надметању почетна цена износи </a:t>
            </a:r>
            <a:r>
              <a:rPr lang="ru-RU" sz="2000" b="1" dirty="0">
                <a:latin typeface="Times New Roman" pitchFamily="18" charset="0"/>
                <a:cs typeface="Times New Roman" pitchFamily="18" charset="0"/>
              </a:rPr>
              <a:t>50% од процењене </a:t>
            </a:r>
            <a:r>
              <a:rPr lang="ru-RU" sz="2000" dirty="0">
                <a:latin typeface="Times New Roman" pitchFamily="18" charset="0"/>
                <a:cs typeface="Times New Roman" pitchFamily="18" charset="0"/>
              </a:rPr>
              <a:t>вредности предмета продаје; </a:t>
            </a:r>
          </a:p>
          <a:p>
            <a:pPr marL="0" indent="0">
              <a:buNone/>
            </a:pPr>
            <a:r>
              <a:rPr lang="ru-RU" sz="2000" dirty="0">
                <a:latin typeface="Times New Roman" pitchFamily="18" charset="0"/>
                <a:cs typeface="Times New Roman" pitchFamily="18" charset="0"/>
              </a:rPr>
              <a:t>2) на </a:t>
            </a:r>
            <a:r>
              <a:rPr lang="ru-RU" sz="2000" b="1" dirty="0">
                <a:latin typeface="Times New Roman" pitchFamily="18" charset="0"/>
                <a:cs typeface="Times New Roman" pitchFamily="18" charset="0"/>
              </a:rPr>
              <a:t>другом </a:t>
            </a:r>
            <a:r>
              <a:rPr lang="ru-RU" sz="2000" dirty="0">
                <a:latin typeface="Times New Roman" pitchFamily="18" charset="0"/>
                <a:cs typeface="Times New Roman" pitchFamily="18" charset="0"/>
              </a:rPr>
              <a:t>јавном надметању почетна цена износи </a:t>
            </a:r>
            <a:r>
              <a:rPr lang="ru-RU" sz="2000" b="1" dirty="0">
                <a:latin typeface="Times New Roman" pitchFamily="18" charset="0"/>
                <a:cs typeface="Times New Roman" pitchFamily="18" charset="0"/>
              </a:rPr>
              <a:t>20% од процењене </a:t>
            </a:r>
            <a:r>
              <a:rPr lang="ru-RU" sz="2000" dirty="0">
                <a:latin typeface="Times New Roman" pitchFamily="18" charset="0"/>
                <a:cs typeface="Times New Roman" pitchFamily="18" charset="0"/>
              </a:rPr>
              <a:t>вредности предмета продаје; </a:t>
            </a:r>
          </a:p>
          <a:p>
            <a:pPr marL="0" indent="0">
              <a:buNone/>
            </a:pPr>
            <a:r>
              <a:rPr lang="ru-RU" sz="2000" dirty="0">
                <a:latin typeface="Times New Roman" pitchFamily="18" charset="0"/>
                <a:cs typeface="Times New Roman" pitchFamily="18" charset="0"/>
              </a:rPr>
              <a:t>3) на </a:t>
            </a:r>
            <a:r>
              <a:rPr lang="ru-RU" sz="2000" b="1" dirty="0">
                <a:latin typeface="Times New Roman" pitchFamily="18" charset="0"/>
                <a:cs typeface="Times New Roman" pitchFamily="18" charset="0"/>
              </a:rPr>
              <a:t>трећем</a:t>
            </a:r>
            <a:r>
              <a:rPr lang="ru-RU" sz="2000" dirty="0">
                <a:latin typeface="Times New Roman" pitchFamily="18" charset="0"/>
                <a:cs typeface="Times New Roman" pitchFamily="18" charset="0"/>
              </a:rPr>
              <a:t> јавном надметању почетна цена износи </a:t>
            </a:r>
            <a:r>
              <a:rPr lang="ru-RU" sz="2000" b="1" dirty="0">
                <a:latin typeface="Times New Roman" pitchFamily="18" charset="0"/>
                <a:cs typeface="Times New Roman" pitchFamily="18" charset="0"/>
              </a:rPr>
              <a:t>5% од процењене </a:t>
            </a:r>
            <a:r>
              <a:rPr lang="ru-RU" sz="2000" dirty="0">
                <a:latin typeface="Times New Roman" pitchFamily="18" charset="0"/>
                <a:cs typeface="Times New Roman" pitchFamily="18" charset="0"/>
              </a:rPr>
              <a:t>вредности предмета продаје. </a:t>
            </a:r>
          </a:p>
          <a:p>
            <a:pPr marL="0" indent="0">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5482299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У случају продаје стечајног дужника као правног лица, целокупне имовине стечајног дужника или имовинске целине, стечајни управник поступа у складу са </a:t>
            </a:r>
            <a:r>
              <a:rPr lang="ru-RU" sz="2000" b="1" dirty="0">
                <a:latin typeface="Times New Roman" pitchFamily="18" charset="0"/>
                <a:cs typeface="Times New Roman" pitchFamily="18" charset="0"/>
              </a:rPr>
              <a:t>чланом 136 в </a:t>
            </a:r>
            <a:r>
              <a:rPr lang="ru-RU" sz="2000" dirty="0">
                <a:latin typeface="Times New Roman" pitchFamily="18" charset="0"/>
                <a:cs typeface="Times New Roman" pitchFamily="18" charset="0"/>
              </a:rPr>
              <a:t>Закона. </a:t>
            </a:r>
            <a:endParaRPr lang="en-US" sz="2000" dirty="0" smtClean="0">
              <a:latin typeface="Times New Roman" pitchFamily="18" charset="0"/>
              <a:cs typeface="Times New Roman" pitchFamily="18" charset="0"/>
            </a:endParaRPr>
          </a:p>
          <a:p>
            <a:pPr marL="0" indent="0" algn="just">
              <a:buNone/>
            </a:pPr>
            <a:r>
              <a:rPr lang="ru-RU" sz="2000" dirty="0" smtClean="0">
                <a:latin typeface="Times New Roman" pitchFamily="18" charset="0"/>
                <a:cs typeface="Times New Roman" pitchFamily="18" charset="0"/>
              </a:rPr>
              <a:t>Уколико </a:t>
            </a:r>
            <a:r>
              <a:rPr lang="ru-RU" sz="2000" dirty="0">
                <a:latin typeface="Times New Roman" pitchFamily="18" charset="0"/>
                <a:cs typeface="Times New Roman" pitchFamily="18" charset="0"/>
              </a:rPr>
              <a:t>одбор поверилаца, разлучни односно заложни поверилац у року од 15 дана од дана пријема захтева, стечајном управнику не доставе одобрење у складу са чланом 136 в Закона, стечајни управник ће прогласити јавно надметање неуспешним</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6848289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1134" y="228600"/>
            <a:ext cx="8596668" cy="6431279"/>
          </a:xfrm>
        </p:spPr>
        <p:txBody>
          <a:bodyPr>
            <a:normAutofit fontScale="92500" lnSpcReduction="10000"/>
          </a:bodyPr>
          <a:lstStyle/>
          <a:p>
            <a:pPr marL="0" indent="0" algn="ctr">
              <a:buNone/>
            </a:pPr>
            <a:r>
              <a:rPr lang="ru-RU" sz="2000" dirty="0">
                <a:latin typeface="Times New Roman" pitchFamily="18" charset="0"/>
                <a:cs typeface="Times New Roman" pitchFamily="18" charset="0"/>
              </a:rPr>
              <a:t>Члан 136в </a:t>
            </a:r>
          </a:p>
          <a:p>
            <a:pPr marL="0" indent="0" algn="just">
              <a:buNone/>
            </a:pPr>
            <a:r>
              <a:rPr lang="ru-RU" sz="2000" dirty="0">
                <a:latin typeface="Times New Roman" pitchFamily="18" charset="0"/>
                <a:cs typeface="Times New Roman" pitchFamily="18" charset="0"/>
              </a:rPr>
              <a:t>У случају продаје стечајног дужника као правног лица, целокупне имовине стечајног дужника или имовинске целине: </a:t>
            </a:r>
          </a:p>
          <a:p>
            <a:pPr marL="0" indent="0" algn="just">
              <a:buNone/>
            </a:pPr>
            <a:r>
              <a:rPr lang="ru-RU" sz="2000" dirty="0">
                <a:latin typeface="Times New Roman" pitchFamily="18" charset="0"/>
                <a:cs typeface="Times New Roman" pitchFamily="18" charset="0"/>
              </a:rPr>
              <a:t>1) </a:t>
            </a:r>
            <a:r>
              <a:rPr lang="ru-RU" sz="2000" u="sng" dirty="0" smtClean="0">
                <a:latin typeface="Times New Roman" pitchFamily="18" charset="0"/>
                <a:cs typeface="Times New Roman" pitchFamily="18" charset="0"/>
              </a:rPr>
              <a:t>ако је понуђена цена мања од 50% процењене вредности </a:t>
            </a:r>
            <a:r>
              <a:rPr lang="ru-RU" sz="2000" dirty="0" smtClean="0">
                <a:latin typeface="Times New Roman" pitchFamily="18" charset="0"/>
                <a:cs typeface="Times New Roman" pitchFamily="18" charset="0"/>
              </a:rPr>
              <a:t>предмета </a:t>
            </a:r>
            <a:r>
              <a:rPr lang="ru-RU" sz="2000" dirty="0">
                <a:latin typeface="Times New Roman" pitchFamily="18" charset="0"/>
                <a:cs typeface="Times New Roman" pitchFamily="18" charset="0"/>
              </a:rPr>
              <a:t>продаје, стечајни управник </a:t>
            </a:r>
            <a:r>
              <a:rPr lang="ru-RU" sz="2000" dirty="0" smtClean="0">
                <a:latin typeface="Times New Roman" pitchFamily="18" charset="0"/>
                <a:cs typeface="Times New Roman" pitchFamily="18" charset="0"/>
              </a:rPr>
              <a:t>дужан </a:t>
            </a:r>
            <a:r>
              <a:rPr lang="ru-RU" sz="2000" dirty="0">
                <a:latin typeface="Times New Roman" pitchFamily="18" charset="0"/>
                <a:cs typeface="Times New Roman" pitchFamily="18" charset="0"/>
              </a:rPr>
              <a:t>је да такву понуду без одлагања достави одбору поверилаца, а продаја се може спровести ако је одобри одбор поверилаца; </a:t>
            </a:r>
          </a:p>
          <a:p>
            <a:pPr marL="0" indent="0" algn="just">
              <a:buNone/>
            </a:pPr>
            <a:r>
              <a:rPr lang="ru-RU" sz="2000" dirty="0">
                <a:latin typeface="Times New Roman" pitchFamily="18" charset="0"/>
                <a:cs typeface="Times New Roman" pitchFamily="18" charset="0"/>
              </a:rPr>
              <a:t>2) ако би у смислу процене из члана 132. став 2. овог закона део средстава остварених продајом </a:t>
            </a:r>
            <a:r>
              <a:rPr lang="ru-RU" sz="2000" u="sng" dirty="0">
                <a:latin typeface="Times New Roman" pitchFamily="18" charset="0"/>
                <a:cs typeface="Times New Roman" pitchFamily="18" charset="0"/>
              </a:rPr>
              <a:t>који се односи на имовину која је под разлучним, односно заложним правом био мањи од 50% процењене вредности </a:t>
            </a:r>
            <a:r>
              <a:rPr lang="ru-RU" sz="2000" dirty="0">
                <a:latin typeface="Times New Roman" pitchFamily="18" charset="0"/>
                <a:cs typeface="Times New Roman" pitchFamily="18" charset="0"/>
              </a:rPr>
              <a:t>те имовине, стечајни управник је дужан да такву понуду без одлагања достави </a:t>
            </a:r>
            <a:r>
              <a:rPr lang="ru-RU" sz="2000" u="sng" dirty="0">
                <a:latin typeface="Times New Roman" pitchFamily="18" charset="0"/>
                <a:cs typeface="Times New Roman" pitchFamily="18" charset="0"/>
              </a:rPr>
              <a:t>сваком разлучном и заложном повериоцу</a:t>
            </a:r>
            <a:r>
              <a:rPr lang="ru-RU" sz="2000" dirty="0">
                <a:latin typeface="Times New Roman" pitchFamily="18" charset="0"/>
                <a:cs typeface="Times New Roman" pitchFamily="18" charset="0"/>
              </a:rPr>
              <a:t> који има разлучно, односно заложно право на тој имовини, а продаја се може спровести ако је одобри разлучни, односно заложни поверилац који, сходном применом члана 35. став 3. овог закона, учини вероватним да се његово обезбеђено потраживање може намирити делом или у целости из имовине која је под разлучним, односно заложним правом ако би се она продавала појединачно. </a:t>
            </a:r>
          </a:p>
          <a:p>
            <a:pPr marL="0" indent="0" algn="just">
              <a:buNone/>
            </a:pPr>
            <a:r>
              <a:rPr lang="ru-RU" sz="2000" dirty="0">
                <a:latin typeface="Times New Roman" pitchFamily="18" charset="0"/>
                <a:cs typeface="Times New Roman" pitchFamily="18" charset="0"/>
              </a:rPr>
              <a:t>Разлучни, односно заложни поверилац који се предложеном продајом стечајног дужника као правног лица, целокупне имовине стечајног дужника или имовинске целине намирује у целости нема право из става 1. тачка 2) овог члана. </a:t>
            </a:r>
          </a:p>
          <a:p>
            <a:pPr marL="0" indent="0" algn="just">
              <a:buNone/>
            </a:pPr>
            <a:r>
              <a:rPr lang="ru-RU" sz="2000" dirty="0">
                <a:latin typeface="Times New Roman" pitchFamily="18" charset="0"/>
                <a:cs typeface="Times New Roman" pitchFamily="18" charset="0"/>
              </a:rPr>
              <a:t>У случају да </a:t>
            </a:r>
            <a:r>
              <a:rPr lang="ru-RU" sz="2000" b="1" dirty="0">
                <a:latin typeface="Times New Roman" pitchFamily="18" charset="0"/>
                <a:cs typeface="Times New Roman" pitchFamily="18" charset="0"/>
              </a:rPr>
              <a:t>одобрења</a:t>
            </a:r>
            <a:r>
              <a:rPr lang="ru-RU" sz="2000" dirty="0">
                <a:latin typeface="Times New Roman" pitchFamily="18" charset="0"/>
                <a:cs typeface="Times New Roman" pitchFamily="18" charset="0"/>
              </a:rPr>
              <a:t> из става 1. овог члана </a:t>
            </a:r>
            <a:r>
              <a:rPr lang="ru-RU" sz="2000" b="1" dirty="0">
                <a:latin typeface="Times New Roman" pitchFamily="18" charset="0"/>
                <a:cs typeface="Times New Roman" pitchFamily="18" charset="0"/>
              </a:rPr>
              <a:t>буду дата</a:t>
            </a:r>
            <a:r>
              <a:rPr lang="ru-RU" sz="2000" dirty="0">
                <a:latin typeface="Times New Roman" pitchFamily="18" charset="0"/>
                <a:cs typeface="Times New Roman" pitchFamily="18" charset="0"/>
              </a:rPr>
              <a:t>, стечајни управник </a:t>
            </a:r>
            <a:r>
              <a:rPr lang="ru-RU" sz="2000" b="1" dirty="0">
                <a:latin typeface="Times New Roman" pitchFamily="18" charset="0"/>
                <a:cs typeface="Times New Roman" pitchFamily="18" charset="0"/>
              </a:rPr>
              <a:t>дужан је да прихвати такву понуду и спроведе продају</a:t>
            </a:r>
            <a:r>
              <a:rPr lang="ru-RU" sz="2000"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3758195146"/>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ru-RU" sz="2000" dirty="0">
                <a:latin typeface="Times New Roman" pitchFamily="18" charset="0"/>
                <a:cs typeface="Times New Roman" pitchFamily="18" charset="0"/>
              </a:rPr>
              <a:t>Стечајни управник ће за сваки конкретни предмет продаје (појединачни део имовине, имовинску целину, целокупну имовину или правно лице) </a:t>
            </a:r>
            <a:r>
              <a:rPr lang="ru-RU" sz="2000" b="1" dirty="0">
                <a:latin typeface="Times New Roman" pitchFamily="18" charset="0"/>
                <a:cs typeface="Times New Roman" pitchFamily="18" charset="0"/>
              </a:rPr>
              <a:t>спровести наредно јавно надметање </a:t>
            </a:r>
            <a:r>
              <a:rPr lang="ru-RU" sz="2000" dirty="0">
                <a:latin typeface="Times New Roman" pitchFamily="18" charset="0"/>
                <a:cs typeface="Times New Roman" pitchFamily="18" charset="0"/>
              </a:rPr>
              <a:t>у случају неуспешне продаје на првом, односно другом јавном надметању, </a:t>
            </a:r>
            <a:r>
              <a:rPr lang="ru-RU" sz="2000" b="1" dirty="0">
                <a:latin typeface="Times New Roman" pitchFamily="18" charset="0"/>
                <a:cs typeface="Times New Roman" pitchFamily="18" charset="0"/>
              </a:rPr>
              <a:t>без промене метода, начина или предмета </a:t>
            </a:r>
            <a:r>
              <a:rPr lang="ru-RU" sz="2000" dirty="0">
                <a:latin typeface="Times New Roman" pitchFamily="18" charset="0"/>
                <a:cs typeface="Times New Roman" pitchFamily="18" charset="0"/>
              </a:rPr>
              <a:t>продаје. </a:t>
            </a:r>
          </a:p>
          <a:p>
            <a:pPr marL="0" indent="0" algn="just">
              <a:buNone/>
            </a:pPr>
            <a:r>
              <a:rPr lang="ru-RU" sz="2000" dirty="0">
                <a:latin typeface="Times New Roman" pitchFamily="18" charset="0"/>
                <a:cs typeface="Times New Roman" pitchFamily="18" charset="0"/>
              </a:rPr>
              <a:t>Стечајни управник </a:t>
            </a:r>
            <a:r>
              <a:rPr lang="ru-RU" sz="2000" u="sng" dirty="0">
                <a:latin typeface="Times New Roman" pitchFamily="18" charset="0"/>
                <a:cs typeface="Times New Roman" pitchFamily="18" charset="0"/>
              </a:rPr>
              <a:t>након сваког неуспешног </a:t>
            </a:r>
            <a:r>
              <a:rPr lang="ru-RU" sz="2000" dirty="0">
                <a:latin typeface="Times New Roman" pitchFamily="18" charset="0"/>
                <a:cs typeface="Times New Roman" pitchFamily="18" charset="0"/>
              </a:rPr>
              <a:t>јавног надметања </a:t>
            </a:r>
            <a:r>
              <a:rPr lang="ru-RU" sz="2000" b="1" dirty="0">
                <a:latin typeface="Times New Roman" pitchFamily="18" charset="0"/>
                <a:cs typeface="Times New Roman" pitchFamily="18" charset="0"/>
              </a:rPr>
              <a:t>доставља обавештење</a:t>
            </a:r>
            <a:r>
              <a:rPr lang="ru-RU" sz="2000" dirty="0">
                <a:latin typeface="Times New Roman" pitchFamily="18" charset="0"/>
                <a:cs typeface="Times New Roman" pitchFamily="18" charset="0"/>
              </a:rPr>
              <a:t> о намери, плану продаје, начину уновчења, методу продаје и роковима продаје из члана 133. став 1. Закона, </a:t>
            </a:r>
            <a:r>
              <a:rPr lang="ru-RU" sz="2000" b="1" dirty="0">
                <a:latin typeface="Times New Roman" pitchFamily="18" charset="0"/>
                <a:cs typeface="Times New Roman" pitchFamily="18" charset="0"/>
              </a:rPr>
              <a:t>за следеће јавно надметање</a:t>
            </a:r>
            <a:r>
              <a:rPr lang="ru-RU" sz="2000" dirty="0">
                <a:latin typeface="Times New Roman" pitchFamily="18" charset="0"/>
                <a:cs typeface="Times New Roman" pitchFamily="18" charset="0"/>
              </a:rPr>
              <a:t>, односно за продају јавним прикупљањем понуда у случају неуспешна три јавна надметања, у року од 15 дана од дана сачињавања записника о неуспешном јавном надметању. </a:t>
            </a:r>
          </a:p>
          <a:p>
            <a:endParaRPr lang="en-US" dirty="0"/>
          </a:p>
        </p:txBody>
      </p:sp>
    </p:spTree>
    <p:extLst>
      <p:ext uri="{BB962C8B-B14F-4D97-AF65-F5344CB8AC3E}">
        <p14:creationId xmlns:p14="http://schemas.microsoft.com/office/powerpoint/2010/main" val="135445971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Стечајни управник сачињава </a:t>
            </a:r>
            <a:r>
              <a:rPr lang="ru-RU" sz="2000" b="1" dirty="0">
                <a:latin typeface="Times New Roman" pitchFamily="18" charset="0"/>
                <a:cs typeface="Times New Roman" pitchFamily="18" charset="0"/>
              </a:rPr>
              <a:t>записник о јавном надметању </a:t>
            </a:r>
            <a:r>
              <a:rPr lang="ru-RU" sz="2000" u="sng" dirty="0">
                <a:latin typeface="Times New Roman" pitchFamily="18" charset="0"/>
                <a:cs typeface="Times New Roman" pitchFamily="18" charset="0"/>
              </a:rPr>
              <a:t>на дан одржавања тог јавног надметања.</a:t>
            </a:r>
            <a:r>
              <a:rPr lang="ru-RU" sz="2000" dirty="0">
                <a:latin typeface="Times New Roman" pitchFamily="18" charset="0"/>
                <a:cs typeface="Times New Roman" pitchFamily="18" charset="0"/>
              </a:rPr>
              <a:t> У случају када је за спровођење продаје потребно </a:t>
            </a:r>
            <a:r>
              <a:rPr lang="ru-RU" sz="2000" u="sng" dirty="0">
                <a:latin typeface="Times New Roman" pitchFamily="18" charset="0"/>
                <a:cs typeface="Times New Roman" pitchFamily="18" charset="0"/>
              </a:rPr>
              <a:t>прибављање изјашњења </a:t>
            </a:r>
            <a:r>
              <a:rPr lang="ru-RU" sz="2000" dirty="0">
                <a:latin typeface="Times New Roman" pitchFamily="18" charset="0"/>
                <a:cs typeface="Times New Roman" pitchFamily="18" charset="0"/>
              </a:rPr>
              <a:t>одбора поверилаца, односно обезбеђених поверилаца у складу са Законом, стечајни управник записник сачињава </a:t>
            </a:r>
            <a:r>
              <a:rPr lang="ru-RU" sz="2000" u="sng" dirty="0">
                <a:latin typeface="Times New Roman" pitchFamily="18" charset="0"/>
                <a:cs typeface="Times New Roman" pitchFamily="18" charset="0"/>
              </a:rPr>
              <a:t>наредног радног дана након прибављања и последњег потребног изјашњења </a:t>
            </a:r>
            <a:r>
              <a:rPr lang="ru-RU" sz="2000" dirty="0">
                <a:latin typeface="Times New Roman" pitchFamily="18" charset="0"/>
                <a:cs typeface="Times New Roman" pitchFamily="18" charset="0"/>
              </a:rPr>
              <a:t>у складу са Законом, односно најкасније петог радног дана након протека последњег дана рока у ком се стечајном управнику доставља такво изјашњење</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730164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2574" y="396240"/>
            <a:ext cx="8596668" cy="5836919"/>
          </a:xfrm>
        </p:spPr>
        <p:txBody>
          <a:bodyPr>
            <a:normAutofit/>
          </a:bodyPr>
          <a:lstStyle/>
          <a:p>
            <a:pPr marL="0" indent="0" algn="just">
              <a:buNone/>
            </a:pPr>
            <a:r>
              <a:rPr lang="ru-RU" sz="2000" dirty="0">
                <a:latin typeface="Times New Roman" pitchFamily="18" charset="0"/>
                <a:cs typeface="Times New Roman" pitchFamily="18" charset="0"/>
              </a:rPr>
              <a:t>Стечајни управник </a:t>
            </a:r>
            <a:r>
              <a:rPr lang="ru-RU" sz="2000" b="1" dirty="0">
                <a:latin typeface="Times New Roman" pitchFamily="18" charset="0"/>
                <a:cs typeface="Times New Roman" pitchFamily="18" charset="0"/>
              </a:rPr>
              <a:t>спроводи</a:t>
            </a:r>
            <a:r>
              <a:rPr lang="ru-RU" sz="2000" dirty="0">
                <a:latin typeface="Times New Roman" pitchFamily="18" charset="0"/>
                <a:cs typeface="Times New Roman" pitchFamily="18" charset="0"/>
              </a:rPr>
              <a:t> јавно надметање тако што: </a:t>
            </a:r>
          </a:p>
          <a:p>
            <a:pPr algn="just"/>
            <a:r>
              <a:rPr lang="ru-RU" sz="2000" dirty="0">
                <a:latin typeface="Times New Roman" pitchFamily="18" charset="0"/>
                <a:cs typeface="Times New Roman" pitchFamily="18" charset="0"/>
              </a:rPr>
              <a:t>1) региструје лица која имају право учешћа на јавном надметању; </a:t>
            </a:r>
          </a:p>
          <a:p>
            <a:pPr algn="just"/>
            <a:r>
              <a:rPr lang="ru-RU" sz="2000" dirty="0">
                <a:latin typeface="Times New Roman" pitchFamily="18" charset="0"/>
                <a:cs typeface="Times New Roman" pitchFamily="18" charset="0"/>
              </a:rPr>
              <a:t>2) отвара јавно надметање упознајући учеснике са правилима надметања; </a:t>
            </a:r>
          </a:p>
          <a:p>
            <a:pPr algn="just"/>
            <a:r>
              <a:rPr lang="ru-RU" sz="2000" dirty="0">
                <a:latin typeface="Times New Roman" pitchFamily="18" charset="0"/>
                <a:cs typeface="Times New Roman" pitchFamily="18" charset="0"/>
              </a:rPr>
              <a:t>3) оглашава имовину која се нуди на продају и оглашава почетну цену; </a:t>
            </a:r>
          </a:p>
          <a:p>
            <a:pPr algn="just"/>
            <a:r>
              <a:rPr lang="ru-RU" sz="2000" dirty="0">
                <a:latin typeface="Times New Roman" pitchFamily="18" charset="0"/>
                <a:cs typeface="Times New Roman" pitchFamily="18" charset="0"/>
              </a:rPr>
              <a:t>4) позива учеснике да прихвате почетну цену и сваку наредну цену према унапред предвиђеном увећању цене, при чему такво увећање цене не може бити веће од 5% процењене вредности предмета продаје. </a:t>
            </a:r>
          </a:p>
          <a:p>
            <a:pPr algn="just"/>
            <a:r>
              <a:rPr lang="ru-RU" sz="2000" dirty="0">
                <a:latin typeface="Times New Roman" pitchFamily="18" charset="0"/>
                <a:cs typeface="Times New Roman" pitchFamily="18" charset="0"/>
              </a:rPr>
              <a:t>4) одржава ред на јавном надметању; </a:t>
            </a:r>
          </a:p>
          <a:p>
            <a:pPr algn="just"/>
            <a:r>
              <a:rPr lang="ru-RU" sz="2000" dirty="0">
                <a:latin typeface="Times New Roman" pitchFamily="18" charset="0"/>
                <a:cs typeface="Times New Roman" pitchFamily="18" charset="0"/>
              </a:rPr>
              <a:t>5) проглашава купца; </a:t>
            </a:r>
          </a:p>
          <a:p>
            <a:pPr algn="just"/>
            <a:r>
              <a:rPr lang="ru-RU" sz="2000" dirty="0">
                <a:latin typeface="Times New Roman" pitchFamily="18" charset="0"/>
                <a:cs typeface="Times New Roman" pitchFamily="18" charset="0"/>
              </a:rPr>
              <a:t>6) потписује записник, у који уноси све евентуалне примедбе регистрованих учесника у јавном надметању на поступак спровођења тог јавног надметања, а у случају детаљнијих примедаба уноси кратак садржај примедаба и позива учесника који улаже примедбе да исте достави стечајном управнику и суду у форми поднеска</a:t>
            </a:r>
          </a:p>
          <a:p>
            <a:pPr marL="0" indent="0"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50626759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ru-RU" sz="2000" dirty="0">
                <a:latin typeface="Times New Roman" pitchFamily="18" charset="0"/>
                <a:cs typeface="Times New Roman" pitchFamily="18" charset="0"/>
              </a:rPr>
              <a:t>ПРЕДМЕТ И ЦИЉ СТАНДАРДА </a:t>
            </a:r>
          </a:p>
          <a:p>
            <a:pPr algn="just"/>
            <a:r>
              <a:rPr lang="ru-RU" sz="2000" dirty="0">
                <a:latin typeface="Times New Roman" pitchFamily="18" charset="0"/>
                <a:cs typeface="Times New Roman" pitchFamily="18" charset="0"/>
              </a:rPr>
              <a:t>Овим националним стандардом утврђују се </a:t>
            </a:r>
            <a:r>
              <a:rPr lang="ru-RU" sz="2000" u="sng" dirty="0">
                <a:latin typeface="Times New Roman" pitchFamily="18" charset="0"/>
                <a:cs typeface="Times New Roman" pitchFamily="18" charset="0"/>
              </a:rPr>
              <a:t>смернице за поступање и дају упутства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стечајним управницима </a:t>
            </a:r>
            <a:r>
              <a:rPr lang="ru-RU" sz="2000" dirty="0">
                <a:latin typeface="Times New Roman" pitchFamily="18" charset="0"/>
                <a:cs typeface="Times New Roman" pitchFamily="18" charset="0"/>
              </a:rPr>
              <a:t>да на што </a:t>
            </a:r>
            <a:r>
              <a:rPr lang="ru-RU" sz="2000" u="sng" dirty="0">
                <a:latin typeface="Times New Roman" pitchFamily="18" charset="0"/>
                <a:cs typeface="Times New Roman" pitchFamily="18" charset="0"/>
              </a:rPr>
              <a:t>ефикаснији и транспарентнији начин</a:t>
            </a:r>
            <a:r>
              <a:rPr lang="ru-RU" sz="2000" dirty="0">
                <a:latin typeface="Times New Roman" pitchFamily="18" charset="0"/>
                <a:cs typeface="Times New Roman" pitchFamily="18" charset="0"/>
              </a:rPr>
              <a:t> изврше продају целокупне имовине стечајног дужника, имовинске целине, појединачне имовине стечајног дужника или стечајног дужника као правног лица у поступку који обезбеђује </a:t>
            </a:r>
            <a:r>
              <a:rPr lang="ru-RU" sz="2000" u="sng" dirty="0">
                <a:latin typeface="Times New Roman" pitchFamily="18" charset="0"/>
                <a:cs typeface="Times New Roman" pitchFamily="18" charset="0"/>
              </a:rPr>
              <a:t>исти третман свих учесника </a:t>
            </a:r>
            <a:r>
              <a:rPr lang="ru-RU" sz="2000" dirty="0">
                <a:latin typeface="Times New Roman" pitchFamily="18" charset="0"/>
                <a:cs typeface="Times New Roman" pitchFamily="18" charset="0"/>
              </a:rPr>
              <a:t>у продаји. </a:t>
            </a:r>
            <a:endParaRPr lang="ru-RU" sz="2000" dirty="0" smtClean="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Стечајни управник спроводи поступак продаје односно уновчења стечајне масе на начин који омогућава </a:t>
            </a:r>
            <a:r>
              <a:rPr lang="ru-RU" sz="2000" b="1" dirty="0">
                <a:latin typeface="Times New Roman" pitchFamily="18" charset="0"/>
                <a:cs typeface="Times New Roman" pitchFamily="18" charset="0"/>
              </a:rPr>
              <a:t>остваривање</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највеће могуће вредности </a:t>
            </a:r>
            <a:r>
              <a:rPr lang="ru-RU" sz="2000" dirty="0">
                <a:latin typeface="Times New Roman" pitchFamily="18" charset="0"/>
                <a:cs typeface="Times New Roman" pitchFamily="18" charset="0"/>
              </a:rPr>
              <a:t>имовине стечајног дужника.</a:t>
            </a:r>
          </a:p>
          <a:p>
            <a:pPr algn="just"/>
            <a:endParaRPr lang="ru-RU" sz="2000" dirty="0">
              <a:latin typeface="Times New Roman" pitchFamily="18" charset="0"/>
              <a:cs typeface="Times New Roman" pitchFamily="18" charset="0"/>
            </a:endParaRPr>
          </a:p>
          <a:p>
            <a:endParaRPr lang="sr-Cyrl-RS" dirty="0" smtClean="0"/>
          </a:p>
          <a:p>
            <a:endParaRPr lang="sr-Cyrl-RS" dirty="0"/>
          </a:p>
          <a:p>
            <a:endParaRPr lang="en-US" dirty="0"/>
          </a:p>
        </p:txBody>
      </p:sp>
    </p:spTree>
    <p:extLst>
      <p:ext uri="{BB962C8B-B14F-4D97-AF65-F5344CB8AC3E}">
        <p14:creationId xmlns:p14="http://schemas.microsoft.com/office/powerpoint/2010/main" val="259800036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60121"/>
            <a:ext cx="8596668" cy="5081242"/>
          </a:xfrm>
        </p:spPr>
        <p:txBody>
          <a:bodyPr>
            <a:normAutofit/>
          </a:bodyPr>
          <a:lstStyle/>
          <a:p>
            <a:pPr marL="0" indent="0">
              <a:buNone/>
            </a:pPr>
            <a:r>
              <a:rPr lang="ru-RU" sz="2200" dirty="0">
                <a:latin typeface="Times New Roman" pitchFamily="18" charset="0"/>
                <a:cs typeface="Times New Roman" pitchFamily="18" charset="0"/>
              </a:rPr>
              <a:t>Стечајни управник обезбеђује </a:t>
            </a:r>
            <a:r>
              <a:rPr lang="ru-RU" sz="2200" b="1" dirty="0">
                <a:latin typeface="Times New Roman" pitchFamily="18" charset="0"/>
                <a:cs typeface="Times New Roman" pitchFamily="18" charset="0"/>
              </a:rPr>
              <a:t>једнак положај </a:t>
            </a:r>
            <a:r>
              <a:rPr lang="ru-RU" sz="2200" dirty="0">
                <a:latin typeface="Times New Roman" pitchFamily="18" charset="0"/>
                <a:cs typeface="Times New Roman" pitchFamily="18" charset="0"/>
              </a:rPr>
              <a:t>свих </a:t>
            </a:r>
            <a:r>
              <a:rPr lang="ru-RU" sz="2200" dirty="0" smtClean="0">
                <a:latin typeface="Times New Roman" pitchFamily="18" charset="0"/>
                <a:cs typeface="Times New Roman" pitchFamily="18" charset="0"/>
              </a:rPr>
              <a:t>учесника</a:t>
            </a:r>
          </a:p>
          <a:p>
            <a:pPr marL="0" indent="0" algn="just">
              <a:buNone/>
            </a:pPr>
            <a:r>
              <a:rPr lang="ru-RU" sz="2200" b="1" dirty="0" smtClean="0">
                <a:latin typeface="Times New Roman" pitchFamily="18" charset="0"/>
                <a:cs typeface="Times New Roman" pitchFamily="18" charset="0"/>
              </a:rPr>
              <a:t>Примедбе</a:t>
            </a:r>
            <a:r>
              <a:rPr lang="ru-RU" sz="2200" dirty="0" smtClean="0">
                <a:latin typeface="Times New Roman" pitchFamily="18" charset="0"/>
                <a:cs typeface="Times New Roman" pitchFamily="18" charset="0"/>
              </a:rPr>
              <a:t> </a:t>
            </a:r>
            <a:r>
              <a:rPr lang="ru-RU" sz="2200" u="sng" dirty="0" smtClean="0">
                <a:latin typeface="Times New Roman" pitchFamily="18" charset="0"/>
                <a:cs typeface="Times New Roman" pitchFamily="18" charset="0"/>
              </a:rPr>
              <a:t>не </a:t>
            </a:r>
            <a:r>
              <a:rPr lang="ru-RU" sz="2200" u="sng" dirty="0">
                <a:latin typeface="Times New Roman" pitchFamily="18" charset="0"/>
                <a:cs typeface="Times New Roman" pitchFamily="18" charset="0"/>
              </a:rPr>
              <a:t>спречавају одржавање </a:t>
            </a:r>
            <a:r>
              <a:rPr lang="ru-RU" sz="2200" dirty="0">
                <a:latin typeface="Times New Roman" pitchFamily="18" charset="0"/>
                <a:cs typeface="Times New Roman" pitchFamily="18" charset="0"/>
              </a:rPr>
              <a:t>јавног надметања, али ће стечајни управник одложити потписивање купопродајног уговора до доношења </a:t>
            </a:r>
            <a:r>
              <a:rPr lang="ru-RU" sz="2200" dirty="0" smtClean="0">
                <a:latin typeface="Times New Roman" pitchFamily="18" charset="0"/>
                <a:cs typeface="Times New Roman" pitchFamily="18" charset="0"/>
              </a:rPr>
              <a:t>одлуке</a:t>
            </a:r>
            <a:endParaRPr lang="ru-RU" sz="2200" dirty="0">
              <a:latin typeface="Times New Roman" pitchFamily="18" charset="0"/>
              <a:cs typeface="Times New Roman" pitchFamily="18" charset="0"/>
            </a:endParaRPr>
          </a:p>
          <a:p>
            <a:pPr marL="0" indent="0" algn="just">
              <a:buNone/>
            </a:pPr>
            <a:r>
              <a:rPr lang="ru-RU" sz="2200" dirty="0">
                <a:latin typeface="Times New Roman" pitchFamily="18" charset="0"/>
                <a:cs typeface="Times New Roman" pitchFamily="18" charset="0"/>
              </a:rPr>
              <a:t>Ако је само </a:t>
            </a:r>
            <a:r>
              <a:rPr lang="ru-RU" sz="2200" b="1" dirty="0">
                <a:latin typeface="Times New Roman" pitchFamily="18" charset="0"/>
                <a:cs typeface="Times New Roman" pitchFamily="18" charset="0"/>
              </a:rPr>
              <a:t>једно лице </a:t>
            </a:r>
            <a:r>
              <a:rPr lang="ru-RU" sz="2200" dirty="0">
                <a:latin typeface="Times New Roman" pitchFamily="18" charset="0"/>
                <a:cs typeface="Times New Roman" pitchFamily="18" charset="0"/>
              </a:rPr>
              <a:t>стекло статус учесника на јавном надметању и то лице прихвати почетну цену, и ако су се стекли услови одређени Законом, то лице проглашава се купцем, а почетна цена се проглашава купопродајном ценом. </a:t>
            </a:r>
          </a:p>
          <a:p>
            <a:pPr marL="0" indent="0" algn="just">
              <a:buNone/>
            </a:pPr>
            <a:r>
              <a:rPr lang="ru-RU" sz="2200" dirty="0">
                <a:latin typeface="Times New Roman" pitchFamily="18" charset="0"/>
                <a:cs typeface="Times New Roman" pitchFamily="18" charset="0"/>
              </a:rPr>
              <a:t>Јавно надметање је </a:t>
            </a:r>
            <a:r>
              <a:rPr lang="ru-RU" sz="2200" b="1" dirty="0">
                <a:latin typeface="Times New Roman" pitchFamily="18" charset="0"/>
                <a:cs typeface="Times New Roman" pitchFamily="18" charset="0"/>
              </a:rPr>
              <a:t>завршено када ни после трећег позива није истакнута понуда</a:t>
            </a:r>
            <a:r>
              <a:rPr lang="ru-RU" sz="2200" dirty="0">
                <a:latin typeface="Times New Roman" pitchFamily="18" charset="0"/>
                <a:cs typeface="Times New Roman" pitchFamily="18" charset="0"/>
              </a:rPr>
              <a:t> на увећану цену, а купцем се проглашава учесник који је </a:t>
            </a:r>
            <a:r>
              <a:rPr lang="ru-RU" sz="2200" u="sng" dirty="0">
                <a:latin typeface="Times New Roman" pitchFamily="18" charset="0"/>
                <a:cs typeface="Times New Roman" pitchFamily="18" charset="0"/>
              </a:rPr>
              <a:t>први понудио највишу цену. </a:t>
            </a:r>
          </a:p>
          <a:p>
            <a:pPr marL="0" indent="0" algn="just">
              <a:buNone/>
            </a:pPr>
            <a:r>
              <a:rPr lang="ru-RU" sz="2200" dirty="0">
                <a:latin typeface="Times New Roman" pitchFamily="18" charset="0"/>
                <a:cs typeface="Times New Roman" pitchFamily="18" charset="0"/>
              </a:rPr>
              <a:t>Ако нико од учесника </a:t>
            </a:r>
            <a:r>
              <a:rPr lang="ru-RU" sz="2200" b="1" dirty="0">
                <a:latin typeface="Times New Roman" pitchFamily="18" charset="0"/>
                <a:cs typeface="Times New Roman" pitchFamily="18" charset="0"/>
              </a:rPr>
              <a:t>не прихвати почетну цену</a:t>
            </a:r>
            <a:r>
              <a:rPr lang="ru-RU" sz="2200" dirty="0">
                <a:latin typeface="Times New Roman" pitchFamily="18" charset="0"/>
                <a:cs typeface="Times New Roman" pitchFamily="18" charset="0"/>
              </a:rPr>
              <a:t>, јавно надметање се </a:t>
            </a:r>
            <a:r>
              <a:rPr lang="ru-RU" sz="2200" b="1" dirty="0">
                <a:latin typeface="Times New Roman" pitchFamily="18" charset="0"/>
                <a:cs typeface="Times New Roman" pitchFamily="18" charset="0"/>
              </a:rPr>
              <a:t>проглашава </a:t>
            </a:r>
            <a:r>
              <a:rPr lang="ru-RU" sz="2000" b="1" dirty="0">
                <a:latin typeface="Times New Roman" pitchFamily="18" charset="0"/>
                <a:cs typeface="Times New Roman" pitchFamily="18" charset="0"/>
              </a:rPr>
              <a:t>неуспешним. </a:t>
            </a:r>
          </a:p>
          <a:p>
            <a:endParaRPr lang="en-US" dirty="0"/>
          </a:p>
        </p:txBody>
      </p:sp>
    </p:spTree>
    <p:extLst>
      <p:ext uri="{BB962C8B-B14F-4D97-AF65-F5344CB8AC3E}">
        <p14:creationId xmlns:p14="http://schemas.microsoft.com/office/powerpoint/2010/main" val="3035132435"/>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14273"/>
            <a:ext cx="8596668" cy="4627090"/>
          </a:xfrm>
        </p:spPr>
        <p:txBody>
          <a:bodyPr>
            <a:noAutofit/>
          </a:bodyPr>
          <a:lstStyle/>
          <a:p>
            <a:pPr marL="0" indent="0">
              <a:buNone/>
            </a:pPr>
            <a:r>
              <a:rPr lang="ru-RU" sz="2000" dirty="0">
                <a:latin typeface="Times New Roman" pitchFamily="18" charset="0"/>
                <a:cs typeface="Times New Roman" pitchFamily="18" charset="0"/>
              </a:rPr>
              <a:t>Стечајни управник одређује лице које води записник о јавном надметању. </a:t>
            </a:r>
          </a:p>
          <a:p>
            <a:pPr marL="0" indent="0">
              <a:buNone/>
            </a:pPr>
            <a:r>
              <a:rPr lang="ru-RU" sz="2000" b="1" dirty="0">
                <a:latin typeface="Times New Roman" pitchFamily="18" charset="0"/>
                <a:cs typeface="Times New Roman" pitchFamily="18" charset="0"/>
              </a:rPr>
              <a:t>Записник</a:t>
            </a:r>
            <a:r>
              <a:rPr lang="ru-RU" sz="2000" dirty="0">
                <a:latin typeface="Times New Roman" pitchFamily="18" charset="0"/>
                <a:cs typeface="Times New Roman" pitchFamily="18" charset="0"/>
              </a:rPr>
              <a:t> садржи: </a:t>
            </a:r>
          </a:p>
          <a:p>
            <a:r>
              <a:rPr lang="ru-RU" sz="2000" dirty="0">
                <a:latin typeface="Times New Roman" pitchFamily="18" charset="0"/>
                <a:cs typeface="Times New Roman" pitchFamily="18" charset="0"/>
              </a:rPr>
              <a:t>1) списак регистрованих учесника; </a:t>
            </a:r>
          </a:p>
          <a:p>
            <a:r>
              <a:rPr lang="ru-RU" sz="2000" dirty="0">
                <a:latin typeface="Times New Roman" pitchFamily="18" charset="0"/>
                <a:cs typeface="Times New Roman" pitchFamily="18" charset="0"/>
              </a:rPr>
              <a:t>2) почетну цену; </a:t>
            </a:r>
          </a:p>
          <a:p>
            <a:r>
              <a:rPr lang="ru-RU" sz="2000" dirty="0">
                <a:latin typeface="Times New Roman" pitchFamily="18" charset="0"/>
                <a:cs typeface="Times New Roman" pitchFamily="18" charset="0"/>
              </a:rPr>
              <a:t>3) ток јавног надметања; </a:t>
            </a:r>
          </a:p>
          <a:p>
            <a:r>
              <a:rPr lang="ru-RU" sz="2000" dirty="0">
                <a:latin typeface="Times New Roman" pitchFamily="18" charset="0"/>
                <a:cs typeface="Times New Roman" pitchFamily="18" charset="0"/>
              </a:rPr>
              <a:t>4) коначну цену постигнуту у надметању; </a:t>
            </a:r>
          </a:p>
          <a:p>
            <a:r>
              <a:rPr lang="ru-RU" sz="2000" dirty="0">
                <a:latin typeface="Times New Roman" pitchFamily="18" charset="0"/>
                <a:cs typeface="Times New Roman" pitchFamily="18" charset="0"/>
              </a:rPr>
              <a:t>5) податке о најбољем понуђачу и износу понуђене цене; </a:t>
            </a:r>
          </a:p>
          <a:p>
            <a:r>
              <a:rPr lang="ru-RU" sz="2000" dirty="0">
                <a:latin typeface="Times New Roman" pitchFamily="18" charset="0"/>
                <a:cs typeface="Times New Roman" pitchFamily="18" charset="0"/>
              </a:rPr>
              <a:t>6) податке о другом најбољем понуђачу и износу понуђене цене; </a:t>
            </a:r>
          </a:p>
          <a:p>
            <a:r>
              <a:rPr lang="ru-RU" sz="2000" dirty="0">
                <a:latin typeface="Times New Roman" pitchFamily="18" charset="0"/>
                <a:cs typeface="Times New Roman" pitchFamily="18" charset="0"/>
              </a:rPr>
              <a:t>7) презиме и име стечајног управника и записничара; </a:t>
            </a:r>
          </a:p>
          <a:p>
            <a:r>
              <a:rPr lang="ru-RU" sz="2000" dirty="0">
                <a:latin typeface="Times New Roman" pitchFamily="18" charset="0"/>
                <a:cs typeface="Times New Roman" pitchFamily="18" charset="0"/>
              </a:rPr>
              <a:t>8) датум и време почетка и завршетка јавног надметања</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459338321"/>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Стечајни управник </a:t>
            </a:r>
            <a:r>
              <a:rPr lang="ru-RU" sz="2000" b="1" dirty="0">
                <a:latin typeface="Times New Roman" pitchFamily="18" charset="0"/>
                <a:cs typeface="Times New Roman" pitchFamily="18" charset="0"/>
              </a:rPr>
              <a:t>враћа депози</a:t>
            </a:r>
            <a:r>
              <a:rPr lang="ru-RU" sz="2000" dirty="0">
                <a:latin typeface="Times New Roman" pitchFamily="18" charset="0"/>
                <a:cs typeface="Times New Roman" pitchFamily="18" charset="0"/>
              </a:rPr>
              <a:t>т свим учесницима јавног надметања </a:t>
            </a:r>
            <a:r>
              <a:rPr lang="ru-RU" sz="2000" b="1" dirty="0">
                <a:latin typeface="Times New Roman" pitchFamily="18" charset="0"/>
                <a:cs typeface="Times New Roman" pitchFamily="18" charset="0"/>
              </a:rPr>
              <a:t>осим</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проглашеном купцу и другом најбољем понуђачу </a:t>
            </a:r>
            <a:r>
              <a:rPr lang="ru-RU" sz="2000" dirty="0">
                <a:latin typeface="Times New Roman" pitchFamily="18" charset="0"/>
                <a:cs typeface="Times New Roman" pitchFamily="18" charset="0"/>
              </a:rPr>
              <a:t>у року од осам дана од дана завршетка јавног </a:t>
            </a:r>
            <a:r>
              <a:rPr lang="ru-RU" sz="2000" dirty="0" smtClean="0">
                <a:latin typeface="Times New Roman" pitchFamily="18" charset="0"/>
                <a:cs typeface="Times New Roman" pitchFamily="18" charset="0"/>
              </a:rPr>
              <a:t>надметања.</a:t>
            </a:r>
          </a:p>
          <a:p>
            <a:pPr marL="0" indent="0" algn="just">
              <a:buNone/>
            </a:pPr>
            <a:r>
              <a:rPr lang="ru-RU" sz="2000" dirty="0" smtClean="0">
                <a:latin typeface="Times New Roman" pitchFamily="18" charset="0"/>
                <a:cs typeface="Times New Roman" pitchFamily="18" charset="0"/>
              </a:rPr>
              <a:t>Стечајни </a:t>
            </a:r>
            <a:r>
              <a:rPr lang="ru-RU" sz="2000" dirty="0">
                <a:latin typeface="Times New Roman" pitchFamily="18" charset="0"/>
                <a:cs typeface="Times New Roman" pitchFamily="18" charset="0"/>
              </a:rPr>
              <a:t>управник не враћа депозит учесницима који су изгубили право на повраћај депозита.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1260608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ru-RU" sz="2000" dirty="0">
                <a:latin typeface="Times New Roman" pitchFamily="18" charset="0"/>
                <a:cs typeface="Times New Roman" pitchFamily="18" charset="0"/>
              </a:rPr>
              <a:t>Након стицања потребних услова, стечајни управник са проглашеним купцем </a:t>
            </a:r>
            <a:r>
              <a:rPr lang="ru-RU" sz="2000" b="1" dirty="0">
                <a:latin typeface="Times New Roman" pitchFamily="18" charset="0"/>
                <a:cs typeface="Times New Roman" pitchFamily="18" charset="0"/>
              </a:rPr>
              <a:t>закључује уговор о купопродаји </a:t>
            </a:r>
            <a:r>
              <a:rPr lang="ru-RU" sz="2000" dirty="0">
                <a:latin typeface="Times New Roman" pitchFamily="18" charset="0"/>
                <a:cs typeface="Times New Roman" pitchFamily="18" charset="0"/>
              </a:rPr>
              <a:t>и након тога сачињава </a:t>
            </a:r>
            <a:r>
              <a:rPr lang="ru-RU" sz="2000" b="1" dirty="0">
                <a:latin typeface="Times New Roman" pitchFamily="18" charset="0"/>
                <a:cs typeface="Times New Roman" pitchFamily="18" charset="0"/>
              </a:rPr>
              <a:t>записник о примопредаји предмета купопродаје</a:t>
            </a:r>
            <a:r>
              <a:rPr lang="ru-RU" sz="2000" dirty="0">
                <a:latin typeface="Times New Roman" pitchFamily="18" charset="0"/>
                <a:cs typeface="Times New Roman" pitchFamily="18" charset="0"/>
              </a:rPr>
              <a:t>. </a:t>
            </a:r>
          </a:p>
          <a:p>
            <a:pPr marL="0" indent="0" algn="just">
              <a:buNone/>
            </a:pPr>
            <a:r>
              <a:rPr lang="ru-RU" sz="2000" dirty="0">
                <a:latin typeface="Times New Roman" pitchFamily="18" charset="0"/>
                <a:cs typeface="Times New Roman" pitchFamily="18" charset="0"/>
              </a:rPr>
              <a:t>Проглашени купац уплаћује цео износ купопродајне цене у року који не може бити дужи од </a:t>
            </a:r>
            <a:r>
              <a:rPr lang="ru-RU" sz="2000" u="sng" dirty="0">
                <a:latin typeface="Times New Roman" pitchFamily="18" charset="0"/>
                <a:cs typeface="Times New Roman" pitchFamily="18" charset="0"/>
              </a:rPr>
              <a:t>15 дана </a:t>
            </a:r>
            <a:r>
              <a:rPr lang="ru-RU" sz="2000" dirty="0">
                <a:latin typeface="Times New Roman" pitchFamily="18" charset="0"/>
                <a:cs typeface="Times New Roman" pitchFamily="18" charset="0"/>
              </a:rPr>
              <a:t>од дана потписивања уговора о купопродаји. </a:t>
            </a:r>
          </a:p>
          <a:p>
            <a:pPr marL="0" indent="0" algn="just">
              <a:buNone/>
            </a:pPr>
            <a:r>
              <a:rPr lang="ru-RU" sz="2000" dirty="0">
                <a:latin typeface="Times New Roman" pitchFamily="18" charset="0"/>
                <a:cs typeface="Times New Roman" pitchFamily="18" charset="0"/>
              </a:rPr>
              <a:t>За уплату купопродајне цене у року дужем од 15 дана од дана потписивања уговора, стечајни управник мора имати сагласност </a:t>
            </a:r>
            <a:r>
              <a:rPr lang="ru-RU" sz="2000" u="sng" dirty="0">
                <a:latin typeface="Times New Roman" pitchFamily="18" charset="0"/>
                <a:cs typeface="Times New Roman" pitchFamily="18" charset="0"/>
              </a:rPr>
              <a:t>одбора поверилаца</a:t>
            </a:r>
            <a:r>
              <a:rPr lang="ru-RU" sz="2000" dirty="0">
                <a:latin typeface="Times New Roman" pitchFamily="18" charset="0"/>
                <a:cs typeface="Times New Roman" pitchFamily="18" charset="0"/>
              </a:rPr>
              <a:t>. </a:t>
            </a:r>
          </a:p>
          <a:p>
            <a:pPr marL="0" indent="0" algn="just">
              <a:buNone/>
            </a:pPr>
            <a:endParaRPr lang="en-US" dirty="0"/>
          </a:p>
        </p:txBody>
      </p:sp>
    </p:spTree>
    <p:extLst>
      <p:ext uri="{BB962C8B-B14F-4D97-AF65-F5344CB8AC3E}">
        <p14:creationId xmlns:p14="http://schemas.microsoft.com/office/powerpoint/2010/main" val="275803330"/>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Ако проглашени купац </a:t>
            </a:r>
            <a:r>
              <a:rPr lang="ru-RU" sz="2000" b="1" dirty="0">
                <a:latin typeface="Times New Roman" pitchFamily="18" charset="0"/>
                <a:cs typeface="Times New Roman" pitchFamily="18" charset="0"/>
              </a:rPr>
              <a:t>не уплати купопродајну цену </a:t>
            </a:r>
            <a:r>
              <a:rPr lang="ru-RU" sz="2000" dirty="0">
                <a:latin typeface="Times New Roman" pitchFamily="18" charset="0"/>
                <a:cs typeface="Times New Roman" pitchFamily="18" charset="0"/>
              </a:rPr>
              <a:t>у прописаним роковима и на прописан начин, </a:t>
            </a:r>
            <a:r>
              <a:rPr lang="ru-RU" sz="2000" u="sng" dirty="0">
                <a:latin typeface="Times New Roman" pitchFamily="18" charset="0"/>
                <a:cs typeface="Times New Roman" pitchFamily="18" charset="0"/>
              </a:rPr>
              <a:t>губи право на повраћај депозита</a:t>
            </a:r>
            <a:r>
              <a:rPr lang="ru-RU" sz="2000" dirty="0">
                <a:latin typeface="Times New Roman" pitchFamily="18" charset="0"/>
                <a:cs typeface="Times New Roman" pitchFamily="18" charset="0"/>
              </a:rPr>
              <a:t>, а за купца се проглашава други најбољи понуђач у поступку јавног надметања након стицања услова одређених Законом. Други најбољи понуђач је лице које је у односу на проглашену купопродајну цену било другорангирани понуђач. Уколико није било таквог лица, други најбољи понуђач је оно лице које је у току поступка продаје, у односу на остале понуђаче, прво понудило највишу цену </a:t>
            </a:r>
            <a:r>
              <a:rPr lang="ru-RU" sz="2000" u="sng" dirty="0">
                <a:latin typeface="Times New Roman" pitchFamily="18" charset="0"/>
                <a:cs typeface="Times New Roman" pitchFamily="18" charset="0"/>
              </a:rPr>
              <a:t>Други најбољи понуђач има иста права и обавезе као проглашени купац</a:t>
            </a:r>
            <a:endParaRPr lang="en-US" sz="2000" u="sng" dirty="0">
              <a:latin typeface="Times New Roman" pitchFamily="18" charset="0"/>
              <a:cs typeface="Times New Roman" pitchFamily="18" charset="0"/>
            </a:endParaRPr>
          </a:p>
        </p:txBody>
      </p:sp>
    </p:spTree>
    <p:extLst>
      <p:ext uri="{BB962C8B-B14F-4D97-AF65-F5344CB8AC3E}">
        <p14:creationId xmlns:p14="http://schemas.microsoft.com/office/powerpoint/2010/main" val="761078688"/>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Стечајни управник ће, уколико </a:t>
            </a:r>
            <a:r>
              <a:rPr lang="ru-RU" sz="2000" b="1" dirty="0">
                <a:latin typeface="Times New Roman" pitchFamily="18" charset="0"/>
                <a:cs typeface="Times New Roman" pitchFamily="18" charset="0"/>
              </a:rPr>
              <a:t>након трећег </a:t>
            </a:r>
            <a:r>
              <a:rPr lang="ru-RU" sz="2000" dirty="0">
                <a:latin typeface="Times New Roman" pitchFamily="18" charset="0"/>
                <a:cs typeface="Times New Roman" pitchFamily="18" charset="0"/>
              </a:rPr>
              <a:t>спроведеног јавног надметања успешно </a:t>
            </a:r>
            <a:r>
              <a:rPr lang="ru-RU" sz="2000" b="1" dirty="0">
                <a:latin typeface="Times New Roman" pitchFamily="18" charset="0"/>
                <a:cs typeface="Times New Roman" pitchFamily="18" charset="0"/>
              </a:rPr>
              <a:t>не уновчи </a:t>
            </a:r>
            <a:r>
              <a:rPr lang="ru-RU" sz="2000" dirty="0">
                <a:latin typeface="Times New Roman" pitchFamily="18" charset="0"/>
                <a:cs typeface="Times New Roman" pitchFamily="18" charset="0"/>
              </a:rPr>
              <a:t>дефинисан предмет продаје, спровести продају предмета продаје </a:t>
            </a:r>
            <a:r>
              <a:rPr lang="ru-RU" sz="2000" b="1" dirty="0">
                <a:latin typeface="Times New Roman" pitchFamily="18" charset="0"/>
                <a:cs typeface="Times New Roman" pitchFamily="18" charset="0"/>
              </a:rPr>
              <a:t>методом јавног прикупљања </a:t>
            </a:r>
            <a:r>
              <a:rPr lang="ru-RU" sz="2000" b="1" dirty="0" smtClean="0">
                <a:latin typeface="Times New Roman" pitchFamily="18" charset="0"/>
                <a:cs typeface="Times New Roman" pitchFamily="18" charset="0"/>
              </a:rPr>
              <a:t>понуда</a:t>
            </a:r>
            <a:r>
              <a:rPr lang="ru-RU" sz="2000" dirty="0" smtClean="0">
                <a:latin typeface="Times New Roman" pitchFamily="18" charset="0"/>
                <a:cs typeface="Times New Roman" pitchFamily="18" charset="0"/>
              </a:rPr>
              <a:t>.</a:t>
            </a:r>
          </a:p>
          <a:p>
            <a:pPr marL="0" indent="0" algn="just">
              <a:buNone/>
            </a:pPr>
            <a:r>
              <a:rPr lang="ru-RU" sz="2000" dirty="0" smtClean="0">
                <a:latin typeface="Times New Roman" pitchFamily="18" charset="0"/>
                <a:cs typeface="Times New Roman" pitchFamily="18" charset="0"/>
              </a:rPr>
              <a:t>Стечајни </a:t>
            </a:r>
            <a:r>
              <a:rPr lang="ru-RU" sz="2000" dirty="0">
                <a:latin typeface="Times New Roman" pitchFamily="18" charset="0"/>
                <a:cs typeface="Times New Roman" pitchFamily="18" charset="0"/>
              </a:rPr>
              <a:t>управник ће прихватити најбољу достављену понуду, у поступку продаје, без обзира на величину достављене понуде у случају продаје појединачног дела имовине, уз испуњавање услова из члана 136в Закона у случају продаје имовинске целине, целокупне имовине или правног лица. Депозит за учешће на овој продаји износи 5% од процењене вредности предмета продаје.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31843394"/>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Уколико стечајни управник прогласи неуспешном и продају јавним прикупљањем понуда, стечајни управник доставља обавештење о намери, плану продаје, начину уновчења, методу продаје и роковима продаје из члана 133. став 1. Закона за следећу продају </a:t>
            </a:r>
            <a:r>
              <a:rPr lang="ru-RU" sz="2000" b="1" dirty="0">
                <a:latin typeface="Times New Roman" pitchFamily="18" charset="0"/>
                <a:cs typeface="Times New Roman" pitchFamily="18" charset="0"/>
              </a:rPr>
              <a:t>у року не дужем од три месеца </a:t>
            </a:r>
            <a:r>
              <a:rPr lang="ru-RU" sz="2000" dirty="0">
                <a:latin typeface="Times New Roman" pitchFamily="18" charset="0"/>
                <a:cs typeface="Times New Roman" pitchFamily="18" charset="0"/>
              </a:rPr>
              <a:t>од дана сачињавања записника о неуспешној продаји јавним прикупљањем понуда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0857689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ru-RU" sz="2000" dirty="0">
                <a:latin typeface="Times New Roman" pitchFamily="18" charset="0"/>
                <a:cs typeface="Times New Roman" pitchFamily="18" charset="0"/>
              </a:rPr>
              <a:t>Неуновчена имовина која је </a:t>
            </a:r>
            <a:r>
              <a:rPr lang="ru-RU" sz="2000" u="sng" dirty="0">
                <a:latin typeface="Times New Roman" pitchFamily="18" charset="0"/>
                <a:cs typeface="Times New Roman" pitchFamily="18" charset="0"/>
              </a:rPr>
              <a:t>као део имовинске целине или целокупне имовине</a:t>
            </a:r>
            <a:r>
              <a:rPr lang="ru-RU" sz="2000" dirty="0">
                <a:latin typeface="Times New Roman" pitchFamily="18" charset="0"/>
                <a:cs typeface="Times New Roman" pitchFamily="18" charset="0"/>
              </a:rPr>
              <a:t> била понуђена на продају методом јавног надметања </a:t>
            </a:r>
            <a:r>
              <a:rPr lang="ru-RU" sz="2000" b="1" dirty="0">
                <a:latin typeface="Times New Roman" pitchFamily="18" charset="0"/>
                <a:cs typeface="Times New Roman" pitchFamily="18" charset="0"/>
              </a:rPr>
              <a:t>не може бити поново понуђена на продају као део друге имовинске целине истим методом продаје</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indent="0" algn="just">
              <a:buNone/>
            </a:pPr>
            <a:r>
              <a:rPr lang="ru-RU" sz="2000" dirty="0" smtClean="0">
                <a:latin typeface="Times New Roman" pitchFamily="18" charset="0"/>
                <a:cs typeface="Times New Roman" pitchFamily="18" charset="0"/>
              </a:rPr>
              <a:t>Уколико </a:t>
            </a:r>
            <a:r>
              <a:rPr lang="ru-RU" sz="2000" dirty="0">
                <a:latin typeface="Times New Roman" pitchFamily="18" charset="0"/>
                <a:cs typeface="Times New Roman" pitchFamily="18" charset="0"/>
              </a:rPr>
              <a:t>је неуновчена имовина била понуђена на продају методом јавног надметања </a:t>
            </a:r>
            <a:r>
              <a:rPr lang="ru-RU" sz="2000" u="sng" dirty="0">
                <a:latin typeface="Times New Roman" pitchFamily="18" charset="0"/>
                <a:cs typeface="Times New Roman" pitchFamily="18" charset="0"/>
              </a:rPr>
              <a:t>као појединачна имовина</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та имовина </a:t>
            </a:r>
            <a:r>
              <a:rPr lang="ru-RU" sz="2000" b="1" dirty="0">
                <a:latin typeface="Times New Roman" pitchFamily="18" charset="0"/>
                <a:cs typeface="Times New Roman" pitchFamily="18" charset="0"/>
              </a:rPr>
              <a:t>може бити </a:t>
            </a:r>
            <a:r>
              <a:rPr lang="ru-RU" sz="2000" dirty="0">
                <a:latin typeface="Times New Roman" pitchFamily="18" charset="0"/>
                <a:cs typeface="Times New Roman" pitchFamily="18" charset="0"/>
              </a:rPr>
              <a:t>поново понуђена на продају истим или другим методом продаје </a:t>
            </a:r>
            <a:r>
              <a:rPr lang="ru-RU" sz="2000" b="1" dirty="0">
                <a:latin typeface="Times New Roman" pitchFamily="18" charset="0"/>
                <a:cs typeface="Times New Roman" pitchFamily="18" charset="0"/>
              </a:rPr>
              <a:t>у оквиру имовинске целине, правног лица или целокупне имовине</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indent="0" algn="just">
              <a:buNone/>
            </a:pPr>
            <a:r>
              <a:rPr lang="ru-RU" sz="2000" dirty="0" smtClean="0">
                <a:latin typeface="Times New Roman" pitchFamily="18" charset="0"/>
                <a:cs typeface="Times New Roman" pitchFamily="18" charset="0"/>
              </a:rPr>
              <a:t>Имовина </a:t>
            </a:r>
            <a:r>
              <a:rPr lang="ru-RU" sz="2000" dirty="0">
                <a:latin typeface="Times New Roman" pitchFamily="18" charset="0"/>
                <a:cs typeface="Times New Roman" pitchFamily="18" charset="0"/>
              </a:rPr>
              <a:t>која је била продавана </a:t>
            </a:r>
            <a:r>
              <a:rPr lang="ru-RU" sz="2000" u="sng" dirty="0">
                <a:latin typeface="Times New Roman" pitchFamily="18" charset="0"/>
                <a:cs typeface="Times New Roman" pitchFamily="18" charset="0"/>
              </a:rPr>
              <a:t>као појединачна имовина </a:t>
            </a:r>
            <a:r>
              <a:rPr lang="ru-RU" sz="2000" b="1" dirty="0">
                <a:latin typeface="Times New Roman" pitchFamily="18" charset="0"/>
                <a:cs typeface="Times New Roman" pitchFamily="18" charset="0"/>
              </a:rPr>
              <a:t>не може </a:t>
            </a:r>
            <a:r>
              <a:rPr lang="ru-RU" sz="2000" dirty="0">
                <a:latin typeface="Times New Roman" pitchFamily="18" charset="0"/>
                <a:cs typeface="Times New Roman" pitchFamily="18" charset="0"/>
              </a:rPr>
              <a:t>бити поново понуђена </a:t>
            </a:r>
            <a:r>
              <a:rPr lang="ru-RU" sz="2000" b="1" dirty="0">
                <a:latin typeface="Times New Roman" pitchFamily="18" charset="0"/>
                <a:cs typeface="Times New Roman" pitchFamily="18" charset="0"/>
              </a:rPr>
              <a:t>као појединачна имовина </a:t>
            </a:r>
            <a:r>
              <a:rPr lang="ru-RU" sz="2000" dirty="0">
                <a:latin typeface="Times New Roman" pitchFamily="18" charset="0"/>
                <a:cs typeface="Times New Roman" pitchFamily="18" charset="0"/>
              </a:rPr>
              <a:t>на продају методом јавног надметања или методом јавног прикупљања понуда.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34112674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sr-Cyrl-RS" dirty="0" smtClean="0"/>
          </a:p>
          <a:p>
            <a:pPr algn="ctr"/>
            <a:endParaRPr lang="sr-Cyrl-RS" dirty="0" smtClean="0"/>
          </a:p>
          <a:p>
            <a:pPr algn="ctr"/>
            <a:endParaRPr lang="sr-Cyrl-RS" dirty="0" smtClean="0"/>
          </a:p>
          <a:p>
            <a:pPr algn="ctr">
              <a:buNone/>
            </a:pPr>
            <a:r>
              <a:rPr lang="sr-Cyrl-RS" sz="2000" b="1" dirty="0" smtClean="0">
                <a:latin typeface="Times New Roman" pitchFamily="18" charset="0"/>
                <a:cs typeface="Times New Roman" pitchFamily="18" charset="0"/>
              </a:rPr>
              <a:t>ПРОДАЈА ЈАВНИМ ПРИКУПЉАЊЕМ ПОНУДА</a:t>
            </a:r>
          </a:p>
          <a:p>
            <a:pPr algn="ctr"/>
            <a:endParaRPr lang="sr-Cyrl-RS" dirty="0" smtClean="0"/>
          </a:p>
          <a:p>
            <a:pPr algn="ctr"/>
            <a:endParaRPr lang="en-US" dirty="0"/>
          </a:p>
        </p:txBody>
      </p:sp>
    </p:spTree>
    <p:extLst>
      <p:ext uri="{BB962C8B-B14F-4D97-AF65-F5344CB8AC3E}">
        <p14:creationId xmlns:p14="http://schemas.microsoft.com/office/powerpoint/2010/main" val="408898300"/>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ru-RU" sz="2000" dirty="0" smtClean="0">
                <a:latin typeface="Times New Roman" pitchFamily="18" charset="0"/>
                <a:cs typeface="Times New Roman" pitchFamily="18" charset="0"/>
              </a:rPr>
              <a:t>Продају јавним прикупљањем понуда </a:t>
            </a:r>
            <a:r>
              <a:rPr lang="ru-RU" sz="2000" b="1" dirty="0" smtClean="0">
                <a:latin typeface="Times New Roman" pitchFamily="18" charset="0"/>
                <a:cs typeface="Times New Roman" pitchFamily="18" charset="0"/>
              </a:rPr>
              <a:t>спроводи стечајни </a:t>
            </a:r>
            <a:r>
              <a:rPr lang="ru-RU" sz="2000" dirty="0" smtClean="0">
                <a:latin typeface="Times New Roman" pitchFamily="18" charset="0"/>
                <a:cs typeface="Times New Roman" pitchFamily="18" charset="0"/>
              </a:rPr>
              <a:t>управник или лица која он овласти или ангажује.</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1685365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ru-RU" sz="2000" dirty="0">
                <a:latin typeface="Times New Roman" pitchFamily="18" charset="0"/>
                <a:cs typeface="Times New Roman" pitchFamily="18" charset="0"/>
              </a:rPr>
              <a:t>Уновчењу имовине приступа се по правоснажности решења о </a:t>
            </a:r>
            <a:r>
              <a:rPr lang="ru-RU" sz="2000" dirty="0" smtClean="0">
                <a:latin typeface="Times New Roman" pitchFamily="18" charset="0"/>
                <a:cs typeface="Times New Roman" pitchFamily="18" charset="0"/>
              </a:rPr>
              <a:t>банкротству</a:t>
            </a:r>
          </a:p>
          <a:p>
            <a:pPr marL="0" indent="0"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504871375"/>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743456"/>
            <a:ext cx="9734634" cy="4297907"/>
          </a:xfrm>
        </p:spPr>
        <p:txBody>
          <a:bodyPr>
            <a:normAutofit/>
          </a:bodyPr>
          <a:lstStyle/>
          <a:p>
            <a:pPr>
              <a:buNone/>
            </a:pPr>
            <a:r>
              <a:rPr lang="ru-RU" sz="2000" dirty="0" smtClean="0">
                <a:latin typeface="Times New Roman" pitchFamily="18" charset="0"/>
                <a:cs typeface="Times New Roman" pitchFamily="18" charset="0"/>
              </a:rPr>
              <a:t>Стечајни управник:</a:t>
            </a:r>
          </a:p>
          <a:p>
            <a:pPr>
              <a:buNone/>
            </a:pPr>
            <a:r>
              <a:rPr lang="ru-RU" sz="2000" dirty="0" smtClean="0">
                <a:latin typeface="Times New Roman" pitchFamily="18" charset="0"/>
                <a:cs typeface="Times New Roman" pitchFamily="18" charset="0"/>
              </a:rPr>
              <a:t>1) оглашава продају јавним прикупљањем понуда; </a:t>
            </a:r>
          </a:p>
          <a:p>
            <a:pPr>
              <a:buNone/>
            </a:pPr>
            <a:r>
              <a:rPr lang="ru-RU" sz="2000" dirty="0" smtClean="0">
                <a:latin typeface="Times New Roman" pitchFamily="18" charset="0"/>
                <a:cs typeface="Times New Roman" pitchFamily="18" charset="0"/>
              </a:rPr>
              <a:t>2) прикупља понуде; </a:t>
            </a:r>
          </a:p>
          <a:p>
            <a:pPr>
              <a:buNone/>
            </a:pPr>
            <a:r>
              <a:rPr lang="ru-RU" sz="2000" dirty="0" smtClean="0">
                <a:latin typeface="Times New Roman" pitchFamily="18" charset="0"/>
                <a:cs typeface="Times New Roman" pitchFamily="18" charset="0"/>
              </a:rPr>
              <a:t>3) отвара понуде; </a:t>
            </a:r>
          </a:p>
          <a:p>
            <a:pPr>
              <a:buNone/>
            </a:pPr>
            <a:r>
              <a:rPr lang="ru-RU" sz="2000" dirty="0" smtClean="0">
                <a:latin typeface="Times New Roman" pitchFamily="18" charset="0"/>
                <a:cs typeface="Times New Roman" pitchFamily="18" charset="0"/>
              </a:rPr>
              <a:t>4) рангира понуђаче према висини достављених понуда; </a:t>
            </a:r>
          </a:p>
          <a:p>
            <a:pPr>
              <a:buNone/>
            </a:pPr>
            <a:r>
              <a:rPr lang="ru-RU" sz="2000" dirty="0" smtClean="0">
                <a:latin typeface="Times New Roman" pitchFamily="18" charset="0"/>
                <a:cs typeface="Times New Roman" pitchFamily="18" charset="0"/>
              </a:rPr>
              <a:t>5) проглашава најбољег понуђача; </a:t>
            </a:r>
          </a:p>
          <a:p>
            <a:pPr>
              <a:buNone/>
            </a:pPr>
            <a:r>
              <a:rPr lang="ru-RU" sz="2000" dirty="0" smtClean="0">
                <a:latin typeface="Times New Roman" pitchFamily="18" charset="0"/>
                <a:cs typeface="Times New Roman" pitchFamily="18" charset="0"/>
              </a:rPr>
              <a:t>6) закључује купопродајни уговор са проглашеним купцем; </a:t>
            </a:r>
          </a:p>
          <a:p>
            <a:endParaRPr lang="en-US" sz="2900" dirty="0"/>
          </a:p>
        </p:txBody>
      </p:sp>
    </p:spTree>
    <p:extLst>
      <p:ext uri="{BB962C8B-B14F-4D97-AF65-F5344CB8AC3E}">
        <p14:creationId xmlns:p14="http://schemas.microsoft.com/office/powerpoint/2010/main" val="306337699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463296"/>
            <a:ext cx="8596668" cy="5578067"/>
          </a:xfrm>
        </p:spPr>
        <p:txBody>
          <a:bodyPr>
            <a:normAutofit fontScale="25000" lnSpcReduction="20000"/>
          </a:bodyPr>
          <a:lstStyle/>
          <a:p>
            <a:pPr>
              <a:buNone/>
            </a:pPr>
            <a:r>
              <a:rPr lang="ru-RU" sz="6200" b="1" dirty="0" smtClean="0">
                <a:latin typeface="Times New Roman" pitchFamily="18" charset="0"/>
                <a:cs typeface="Times New Roman" pitchFamily="18" charset="0"/>
              </a:rPr>
              <a:t>Оглас</a:t>
            </a:r>
            <a:r>
              <a:rPr lang="ru-RU" sz="6200" dirty="0" smtClean="0">
                <a:latin typeface="Times New Roman" pitchFamily="18" charset="0"/>
                <a:cs typeface="Times New Roman" pitchFamily="18" charset="0"/>
              </a:rPr>
              <a:t> о продаји </a:t>
            </a:r>
            <a:r>
              <a:rPr lang="ru-RU" sz="6200" b="1" dirty="0" smtClean="0">
                <a:latin typeface="Times New Roman" pitchFamily="18" charset="0"/>
                <a:cs typeface="Times New Roman" pitchFamily="18" charset="0"/>
              </a:rPr>
              <a:t>садржи: </a:t>
            </a:r>
          </a:p>
          <a:p>
            <a:r>
              <a:rPr lang="ru-RU" sz="6200" dirty="0" smtClean="0">
                <a:latin typeface="Times New Roman" pitchFamily="18" charset="0"/>
                <a:cs typeface="Times New Roman" pitchFamily="18" charset="0"/>
              </a:rPr>
              <a:t>1) назив стечајног дужника; </a:t>
            </a:r>
          </a:p>
          <a:p>
            <a:r>
              <a:rPr lang="ru-RU" sz="6200" dirty="0" smtClean="0">
                <a:latin typeface="Times New Roman" pitchFamily="18" charset="0"/>
                <a:cs typeface="Times New Roman" pitchFamily="18" charset="0"/>
              </a:rPr>
              <a:t>2) кратак опис предмета продаје; </a:t>
            </a:r>
          </a:p>
          <a:p>
            <a:r>
              <a:rPr lang="ru-RU" sz="6200" dirty="0" smtClean="0">
                <a:latin typeface="Times New Roman" pitchFamily="18" charset="0"/>
                <a:cs typeface="Times New Roman" pitchFamily="18" charset="0"/>
              </a:rPr>
              <a:t>3) начин и услове продаје; </a:t>
            </a:r>
          </a:p>
          <a:p>
            <a:r>
              <a:rPr lang="ru-RU" sz="6200" dirty="0" smtClean="0">
                <a:latin typeface="Times New Roman" pitchFamily="18" charset="0"/>
                <a:cs typeface="Times New Roman" pitchFamily="18" charset="0"/>
              </a:rPr>
              <a:t>4) време и место на коме се имовина може разгледати; </a:t>
            </a:r>
          </a:p>
          <a:p>
            <a:r>
              <a:rPr lang="ru-RU" sz="6200" dirty="0" smtClean="0">
                <a:latin typeface="Times New Roman" pitchFamily="18" charset="0"/>
                <a:cs typeface="Times New Roman" pitchFamily="18" charset="0"/>
              </a:rPr>
              <a:t>5) место и рок за достављање понуде као и е-маил адресу стечајног управника; </a:t>
            </a:r>
          </a:p>
          <a:p>
            <a:r>
              <a:rPr lang="ru-RU" sz="6200" dirty="0" smtClean="0">
                <a:latin typeface="Times New Roman" pitchFamily="18" charset="0"/>
                <a:cs typeface="Times New Roman" pitchFamily="18" charset="0"/>
              </a:rPr>
              <a:t>6) процењену вредност предмета продаје са назнаком да процењена вредност није минимално прихватљива вредност, нити је на било који други начин обавезујућа или опредељујући за понуђача приликом одређивања висине понуде; </a:t>
            </a:r>
          </a:p>
          <a:p>
            <a:r>
              <a:rPr lang="ru-RU" sz="6200" dirty="0" smtClean="0">
                <a:latin typeface="Times New Roman" pitchFamily="18" charset="0"/>
                <a:cs typeface="Times New Roman" pitchFamily="18" charset="0"/>
              </a:rPr>
              <a:t>7) износ депозита који су заинтересовани купци дужни да положе најкасније на дан одржавања продаје, уплатом у новцу или полагањем банкарске гаранције. Доказ о полагању депозита заинтересовани купци достављају стечајном управнику најкасније до назначеног рока за достављање понуда; </a:t>
            </a:r>
          </a:p>
          <a:p>
            <a:r>
              <a:rPr lang="ru-RU" sz="6200" dirty="0" smtClean="0">
                <a:latin typeface="Times New Roman" pitchFamily="18" charset="0"/>
                <a:cs typeface="Times New Roman" pitchFamily="18" charset="0"/>
              </a:rPr>
              <a:t>8) обавезне елементе понуде; </a:t>
            </a:r>
          </a:p>
          <a:p>
            <a:r>
              <a:rPr lang="ru-RU" sz="6200" dirty="0" smtClean="0">
                <a:latin typeface="Times New Roman" pitchFamily="18" charset="0"/>
                <a:cs typeface="Times New Roman" pitchFamily="18" charset="0"/>
              </a:rPr>
              <a:t>9) обавештење да се отварање понуда врши 15 минута по истеку рока за достављање понуда на назначеном месту, као и позив понуђачима и члановима одбора поверилаца да присуствују отварању приспелих понуда; </a:t>
            </a:r>
          </a:p>
          <a:p>
            <a:r>
              <a:rPr lang="ru-RU" sz="6200" dirty="0" smtClean="0">
                <a:latin typeface="Times New Roman" pitchFamily="18" charset="0"/>
                <a:cs typeface="Times New Roman" pitchFamily="18" charset="0"/>
              </a:rPr>
              <a:t>10) име и презиме стечајног управника и контакт особу са контакт подацима; </a:t>
            </a:r>
          </a:p>
          <a:p>
            <a:r>
              <a:rPr lang="ru-RU" sz="6200" dirty="0" smtClean="0">
                <a:latin typeface="Times New Roman" pitchFamily="18" charset="0"/>
                <a:cs typeface="Times New Roman" pitchFamily="18" charset="0"/>
              </a:rPr>
              <a:t>11) друге податке за које стечајни управник сматра да су битни за успешну продају имовине јавним прикупљањем понуда.</a:t>
            </a:r>
          </a:p>
          <a:p>
            <a:pPr>
              <a:buNone/>
            </a:pPr>
            <a:endParaRPr lang="en-US" dirty="0"/>
          </a:p>
        </p:txBody>
      </p:sp>
    </p:spTree>
    <p:extLst>
      <p:ext uri="{BB962C8B-B14F-4D97-AF65-F5344CB8AC3E}">
        <p14:creationId xmlns:p14="http://schemas.microsoft.com/office/powerpoint/2010/main" val="24907940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621537"/>
            <a:ext cx="8596668" cy="3962399"/>
          </a:xfrm>
        </p:spPr>
        <p:txBody>
          <a:bodyPr/>
          <a:lstStyle/>
          <a:p>
            <a:pPr algn="just">
              <a:buNone/>
            </a:pPr>
            <a:r>
              <a:rPr lang="ru-RU" dirty="0" smtClean="0"/>
              <a:t>	</a:t>
            </a:r>
            <a:r>
              <a:rPr lang="ru-RU" sz="2000" dirty="0" smtClean="0">
                <a:latin typeface="Times New Roman" pitchFamily="18" charset="0"/>
                <a:cs typeface="Times New Roman" pitchFamily="18" charset="0"/>
              </a:rPr>
              <a:t>Све понуде се достављају у </a:t>
            </a:r>
            <a:r>
              <a:rPr lang="ru-RU" sz="2000" b="1" dirty="0" smtClean="0">
                <a:latin typeface="Times New Roman" pitchFamily="18" charset="0"/>
                <a:cs typeface="Times New Roman" pitchFamily="18" charset="0"/>
              </a:rPr>
              <a:t>писаној форми</a:t>
            </a:r>
            <a:r>
              <a:rPr lang="ru-RU" sz="2000" dirty="0" smtClean="0">
                <a:latin typeface="Times New Roman" pitchFamily="18" charset="0"/>
                <a:cs typeface="Times New Roman" pitchFamily="18" charset="0"/>
              </a:rPr>
              <a:t>, у </a:t>
            </a:r>
            <a:r>
              <a:rPr lang="ru-RU" sz="2000" b="1" dirty="0" smtClean="0">
                <a:latin typeface="Times New Roman" pitchFamily="18" charset="0"/>
                <a:cs typeface="Times New Roman" pitchFamily="18" charset="0"/>
              </a:rPr>
              <a:t>запечаћеним ковертама </a:t>
            </a:r>
            <a:r>
              <a:rPr lang="ru-RU" sz="2000" dirty="0" smtClean="0">
                <a:latin typeface="Times New Roman" pitchFamily="18" charset="0"/>
                <a:cs typeface="Times New Roman" pitchFamily="18" charset="0"/>
              </a:rPr>
              <a:t>уз назнаку да се понуда односи на продају имовине одређеног стечајног дужника на коју се односи оглас за прикупљање понуда. Стечајни управник </a:t>
            </a:r>
            <a:r>
              <a:rPr lang="ru-RU" sz="2000" b="1" dirty="0" smtClean="0">
                <a:latin typeface="Times New Roman" pitchFamily="18" charset="0"/>
                <a:cs typeface="Times New Roman" pitchFamily="18" charset="0"/>
              </a:rPr>
              <a:t>на свакој коверти уписује тачно време пријема и издаје потврду </a:t>
            </a:r>
            <a:r>
              <a:rPr lang="ru-RU" sz="2000" dirty="0" smtClean="0">
                <a:latin typeface="Times New Roman" pitchFamily="18" charset="0"/>
                <a:cs typeface="Times New Roman" pitchFamily="18" charset="0"/>
              </a:rPr>
              <a:t>потенцијалном купцу о пријему. Усмене понуде стечајни управник не узима у разматрање. Након успостављања електронског портала за одржавање продаја у стечају понуде се могу доставити и у електронској форми у складу са обавезујућим упутством које издаје Агенција за лиценцирање стечајних управника.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4789584"/>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ru-RU" sz="2000" dirty="0" smtClean="0">
                <a:latin typeface="Times New Roman" pitchFamily="18" charset="0"/>
                <a:cs typeface="Times New Roman" pitchFamily="18" charset="0"/>
              </a:rPr>
              <a:t>Сматра се да су </a:t>
            </a:r>
            <a:r>
              <a:rPr lang="ru-RU" sz="2000" b="1" dirty="0" smtClean="0">
                <a:latin typeface="Times New Roman" pitchFamily="18" charset="0"/>
                <a:cs typeface="Times New Roman" pitchFamily="18" charset="0"/>
              </a:rPr>
              <a:t>испуњени услови </a:t>
            </a:r>
            <a:r>
              <a:rPr lang="ru-RU" sz="2000" dirty="0" smtClean="0">
                <a:latin typeface="Times New Roman" pitchFamily="18" charset="0"/>
                <a:cs typeface="Times New Roman" pitchFamily="18" charset="0"/>
              </a:rPr>
              <a:t>за спровођење јавног прикупљања понуда ако је најмање једно лице испунило све наведене услове: </a:t>
            </a:r>
          </a:p>
          <a:p>
            <a:pPr algn="just">
              <a:buNone/>
            </a:pPr>
            <a:r>
              <a:rPr lang="ru-RU" sz="2000" dirty="0" smtClean="0">
                <a:latin typeface="Times New Roman" pitchFamily="18" charset="0"/>
                <a:cs typeface="Times New Roman" pitchFamily="18" charset="0"/>
              </a:rPr>
              <a:t>1) откупило продајну документацију; </a:t>
            </a:r>
          </a:p>
          <a:p>
            <a:pPr algn="just">
              <a:buNone/>
            </a:pPr>
            <a:r>
              <a:rPr lang="ru-RU" sz="2000" dirty="0" smtClean="0">
                <a:latin typeface="Times New Roman" pitchFamily="18" charset="0"/>
                <a:cs typeface="Times New Roman" pitchFamily="18" charset="0"/>
              </a:rPr>
              <a:t>2) у предвиђеном року положило износ депозита; </a:t>
            </a:r>
          </a:p>
          <a:p>
            <a:pPr algn="just">
              <a:buNone/>
            </a:pPr>
            <a:r>
              <a:rPr lang="ru-RU" sz="2000" dirty="0" smtClean="0">
                <a:latin typeface="Times New Roman" pitchFamily="18" charset="0"/>
                <a:cs typeface="Times New Roman" pitchFamily="18" charset="0"/>
              </a:rPr>
              <a:t>3) потписало уговор о чувању поверљивих података, уколико је неопходно да стечајни управник у поступку продаје открије поверљиве информације; </a:t>
            </a:r>
          </a:p>
          <a:p>
            <a:pPr algn="just">
              <a:buNone/>
            </a:pPr>
            <a:r>
              <a:rPr lang="ru-RU" sz="2000" dirty="0" smtClean="0">
                <a:latin typeface="Times New Roman" pitchFamily="18" charset="0"/>
                <a:cs typeface="Times New Roman" pitchFamily="18" charset="0"/>
              </a:rPr>
              <a:t>4) потписало изјаву о губитку права на повраћај депозита у прописаним случајевима; </a:t>
            </a:r>
          </a:p>
          <a:p>
            <a:pPr algn="just">
              <a:buNone/>
            </a:pPr>
            <a:r>
              <a:rPr lang="ru-RU" sz="2000" dirty="0" smtClean="0">
                <a:latin typeface="Times New Roman" pitchFamily="18" charset="0"/>
                <a:cs typeface="Times New Roman" pitchFamily="18" charset="0"/>
              </a:rPr>
              <a:t>5) доставило понуду.</a:t>
            </a:r>
          </a:p>
          <a:p>
            <a:pPr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012505358"/>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None/>
            </a:pPr>
            <a:r>
              <a:rPr lang="ru-RU" sz="2000" dirty="0" smtClean="0">
                <a:latin typeface="Times New Roman" pitchFamily="18" charset="0"/>
                <a:cs typeface="Times New Roman" pitchFamily="18" charset="0"/>
              </a:rPr>
              <a:t>	Стечајни управник </a:t>
            </a:r>
            <a:r>
              <a:rPr lang="ru-RU" sz="2000" b="1" dirty="0" smtClean="0">
                <a:latin typeface="Times New Roman" pitchFamily="18" charset="0"/>
                <a:cs typeface="Times New Roman" pitchFamily="18" charset="0"/>
              </a:rPr>
              <a:t>отвара понуде </a:t>
            </a:r>
            <a:r>
              <a:rPr lang="ru-RU" sz="2000" dirty="0" smtClean="0">
                <a:latin typeface="Times New Roman" pitchFamily="18" charset="0"/>
                <a:cs typeface="Times New Roman" pitchFamily="18" charset="0"/>
              </a:rPr>
              <a:t>у време, на месту и на начин као што је то прецизирано јавним огласом о прикупљању понуда и води записник о отварању понуда. Отварању понуда приступиће се и ако чланови одбора поверилаца или неко од понуђача не присуствују продаји. У току или након отварања писаних понуда </a:t>
            </a:r>
            <a:r>
              <a:rPr lang="ru-RU" sz="2000" u="sng" dirty="0" smtClean="0">
                <a:latin typeface="Times New Roman" pitchFamily="18" charset="0"/>
                <a:cs typeface="Times New Roman" pitchFamily="18" charset="0"/>
              </a:rPr>
              <a:t>није дозвољено побољшање понуда</a:t>
            </a:r>
            <a:r>
              <a:rPr lang="ru-RU" sz="2000" dirty="0" smtClean="0">
                <a:latin typeface="Times New Roman" pitchFamily="18" charset="0"/>
                <a:cs typeface="Times New Roman" pitchFamily="18" charset="0"/>
              </a:rPr>
              <a:t>. </a:t>
            </a:r>
          </a:p>
          <a:p>
            <a:pPr algn="just">
              <a:buNone/>
            </a:pPr>
            <a:r>
              <a:rPr lang="ru-RU" sz="2000" dirty="0" smtClean="0">
                <a:latin typeface="Times New Roman" pitchFamily="18" charset="0"/>
                <a:cs typeface="Times New Roman" pitchFamily="18" charset="0"/>
              </a:rPr>
              <a:t>	Стечајни управник </a:t>
            </a:r>
            <a:r>
              <a:rPr lang="ru-RU" sz="2000" b="1" dirty="0" smtClean="0">
                <a:latin typeface="Times New Roman" pitchFamily="18" charset="0"/>
                <a:cs typeface="Times New Roman" pitchFamily="18" charset="0"/>
              </a:rPr>
              <a:t>неће разматрати </a:t>
            </a:r>
            <a:r>
              <a:rPr lang="ru-RU" sz="2000" dirty="0" smtClean="0">
                <a:latin typeface="Times New Roman" pitchFamily="18" charset="0"/>
                <a:cs typeface="Times New Roman" pitchFamily="18" charset="0"/>
              </a:rPr>
              <a:t>понуде које не садрже јасно одређен износ на који понуда гласи, које се позивају на неку другу понуду, понуде дате под условом или се позивају на услове који нису предвиђени у продајној документацији и огласу, као и понуде уз које није положен депозит у предвиђеном року.</a:t>
            </a:r>
          </a:p>
          <a:p>
            <a:endParaRPr lang="en-US" dirty="0"/>
          </a:p>
        </p:txBody>
      </p:sp>
    </p:spTree>
    <p:extLst>
      <p:ext uri="{BB962C8B-B14F-4D97-AF65-F5344CB8AC3E}">
        <p14:creationId xmlns:p14="http://schemas.microsoft.com/office/powerpoint/2010/main" val="1267977443"/>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None/>
            </a:pPr>
            <a:r>
              <a:rPr lang="ru-RU" dirty="0" smtClean="0"/>
              <a:t>	</a:t>
            </a:r>
            <a:r>
              <a:rPr lang="ru-RU" sz="2000" dirty="0" smtClean="0">
                <a:latin typeface="Times New Roman" pitchFamily="18" charset="0"/>
                <a:cs typeface="Times New Roman" pitchFamily="18" charset="0"/>
              </a:rPr>
              <a:t>Стечајни управник ће вратити депозит сваком понуђачу чија понуда не буде прихваћена, односно чија понуда није најбоље рангирана, у року од три радна дана од дана одржавања јавног прикупљања понуда.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270293994"/>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buNone/>
            </a:pPr>
            <a:r>
              <a:rPr lang="ru-RU" dirty="0" smtClean="0"/>
              <a:t>	</a:t>
            </a:r>
            <a:r>
              <a:rPr lang="ru-RU" sz="2000" dirty="0" smtClean="0">
                <a:latin typeface="Times New Roman" pitchFamily="18" charset="0"/>
                <a:cs typeface="Times New Roman" pitchFamily="18" charset="0"/>
              </a:rPr>
              <a:t>Стечајни управник ће за сваки конкретни предмет продаје (појединачни део имовине, имовинску целину, целокупну имовину или правно лице) спровести </a:t>
            </a:r>
            <a:r>
              <a:rPr lang="ru-RU" sz="2000" b="1" dirty="0" smtClean="0">
                <a:latin typeface="Times New Roman" pitchFamily="18" charset="0"/>
                <a:cs typeface="Times New Roman" pitchFamily="18" charset="0"/>
              </a:rPr>
              <a:t>наредну продају </a:t>
            </a:r>
            <a:r>
              <a:rPr lang="ru-RU" sz="2000" dirty="0" smtClean="0">
                <a:latin typeface="Times New Roman" pitchFamily="18" charset="0"/>
                <a:cs typeface="Times New Roman" pitchFamily="18" charset="0"/>
              </a:rPr>
              <a:t>методом јавног прикупљања понуда у случају неуспешне претходне продаје, </a:t>
            </a:r>
            <a:r>
              <a:rPr lang="ru-RU" sz="2000" u="sng" dirty="0" smtClean="0">
                <a:latin typeface="Times New Roman" pitchFamily="18" charset="0"/>
                <a:cs typeface="Times New Roman" pitchFamily="18" charset="0"/>
              </a:rPr>
              <a:t>без промене </a:t>
            </a:r>
            <a:r>
              <a:rPr lang="ru-RU" sz="2000" dirty="0" smtClean="0">
                <a:latin typeface="Times New Roman" pitchFamily="18" charset="0"/>
                <a:cs typeface="Times New Roman" pitchFamily="18" charset="0"/>
              </a:rPr>
              <a:t>метода, начина или предмета продаје. </a:t>
            </a:r>
          </a:p>
          <a:p>
            <a:pPr algn="just">
              <a:buNone/>
            </a:pPr>
            <a:r>
              <a:rPr lang="ru-RU" sz="2000" dirty="0" smtClean="0">
                <a:latin typeface="Times New Roman" pitchFamily="18" charset="0"/>
                <a:cs typeface="Times New Roman" pitchFamily="18" charset="0"/>
              </a:rPr>
              <a:t>	Стечајни управник, након сачињавања записника о свакој неуспешној продаји, </a:t>
            </a:r>
            <a:r>
              <a:rPr lang="ru-RU" sz="2000" u="sng" dirty="0" smtClean="0">
                <a:latin typeface="Times New Roman" pitchFamily="18" charset="0"/>
                <a:cs typeface="Times New Roman" pitchFamily="18" charset="0"/>
              </a:rPr>
              <a:t>доставља обавештење о намери</a:t>
            </a:r>
            <a:r>
              <a:rPr lang="ru-RU" sz="2000" dirty="0" smtClean="0">
                <a:latin typeface="Times New Roman" pitchFamily="18" charset="0"/>
                <a:cs typeface="Times New Roman" pitchFamily="18" charset="0"/>
              </a:rPr>
              <a:t>, плану продаје, начину уновчења, методу продаје и роковима продаје из члана 133. став 1. Закона, за следећу продају јавним прикупљањем понуда, у року од 15 дана од дана сачињавања записника о претходној неуспешној продаји</a:t>
            </a:r>
            <a:r>
              <a:rPr lang="ru-RU" dirty="0" smtClean="0"/>
              <a:t>.</a:t>
            </a:r>
          </a:p>
          <a:p>
            <a:pPr algn="just">
              <a:buNone/>
            </a:pP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Стечајном судији, одбору поверилаца, разлучном односно заложном повериоцу и лицима који су исказали интерес</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58703421"/>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816865"/>
            <a:ext cx="8596668" cy="5224498"/>
          </a:xfrm>
        </p:spPr>
        <p:txBody>
          <a:bodyPr>
            <a:noAutofit/>
          </a:bodyPr>
          <a:lstStyle/>
          <a:p>
            <a:pPr algn="just"/>
            <a:r>
              <a:rPr lang="ru-RU" sz="2000" dirty="0" smtClean="0">
                <a:latin typeface="Times New Roman" pitchFamily="18" charset="0"/>
                <a:cs typeface="Times New Roman" pitchFamily="18" charset="0"/>
              </a:rPr>
              <a:t>Стечајни управник ће прихвати највишу достављену понуду, ако је понуда: </a:t>
            </a:r>
          </a:p>
          <a:p>
            <a:pPr algn="just"/>
            <a:r>
              <a:rPr lang="ru-RU" sz="2000" dirty="0" smtClean="0">
                <a:latin typeface="Times New Roman" pitchFamily="18" charset="0"/>
                <a:cs typeface="Times New Roman" pitchFamily="18" charset="0"/>
              </a:rPr>
              <a:t>1) на првој продаји једнака или већа од 50% процењене вредности предмета продаје. Ако највиша достављена понуда износи мање од 50% од процењене вредности предмета продаје, стечајни управник је дужан да пре прихватања такве понуде добије сагласност одбора поверилаца; </a:t>
            </a:r>
          </a:p>
          <a:p>
            <a:pPr algn="just"/>
            <a:r>
              <a:rPr lang="ru-RU" sz="2000" dirty="0" smtClean="0">
                <a:latin typeface="Times New Roman" pitchFamily="18" charset="0"/>
                <a:cs typeface="Times New Roman" pitchFamily="18" charset="0"/>
              </a:rPr>
              <a:t>2) на другој продаји једнака или већа од 20% процењене вредности предмета продаје. Ако највиша достављена понуда износи мање од 20% од процењене вредности предмета продаје, стечајни управник је дужан да пре прихватања такве понуде добије сагласност одбора поверилаца; </a:t>
            </a:r>
          </a:p>
          <a:p>
            <a:pPr algn="just"/>
            <a:r>
              <a:rPr lang="ru-RU" sz="2000" dirty="0" smtClean="0">
                <a:latin typeface="Times New Roman" pitchFamily="18" charset="0"/>
                <a:cs typeface="Times New Roman" pitchFamily="18" charset="0"/>
              </a:rPr>
              <a:t>3) на трећој продаји једнака или већа од 5% процењене вредности предмета продаје. Ако највиша достављена понуда износи мање од 5% од процењене вредности предмета продаје, стечајни управник је дужан да пре прихватања такве понуде добије сагласност одбора поверилаца.</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987888272"/>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ru-RU" sz="2000" dirty="0" smtClean="0">
                <a:latin typeface="Times New Roman" pitchFamily="18" charset="0"/>
                <a:cs typeface="Times New Roman" pitchFamily="18" charset="0"/>
              </a:rPr>
              <a:t>	На </a:t>
            </a:r>
            <a:r>
              <a:rPr lang="ru-RU" sz="2000" b="1" dirty="0" smtClean="0">
                <a:latin typeface="Times New Roman" pitchFamily="18" charset="0"/>
                <a:cs typeface="Times New Roman" pitchFamily="18" charset="0"/>
              </a:rPr>
              <a:t>четвртој</a:t>
            </a:r>
            <a:r>
              <a:rPr lang="ru-RU" sz="2000" dirty="0" smtClean="0">
                <a:latin typeface="Times New Roman" pitchFamily="18" charset="0"/>
                <a:cs typeface="Times New Roman" pitchFamily="18" charset="0"/>
              </a:rPr>
              <a:t> продаји стечајни управник ће </a:t>
            </a:r>
            <a:r>
              <a:rPr lang="ru-RU" sz="2000" u="sng" dirty="0" smtClean="0">
                <a:latin typeface="Times New Roman" pitchFamily="18" charset="0"/>
                <a:cs typeface="Times New Roman" pitchFamily="18" charset="0"/>
              </a:rPr>
              <a:t>прихватити најбољу </a:t>
            </a:r>
            <a:r>
              <a:rPr lang="ru-RU" sz="2000" dirty="0" smtClean="0">
                <a:latin typeface="Times New Roman" pitchFamily="18" charset="0"/>
                <a:cs typeface="Times New Roman" pitchFamily="18" charset="0"/>
              </a:rPr>
              <a:t>достављену понуду без обзира на понуђену цену и без сагласности одбора поверилаца </a:t>
            </a:r>
            <a:r>
              <a:rPr lang="ru-RU" sz="2000" b="1" dirty="0" smtClean="0">
                <a:latin typeface="Times New Roman" pitchFamily="18" charset="0"/>
                <a:cs typeface="Times New Roman" pitchFamily="18" charset="0"/>
              </a:rPr>
              <a:t>у случају продаје појединачног дела имовине</a:t>
            </a:r>
            <a:r>
              <a:rPr lang="ru-RU"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20836895"/>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ru-RU" sz="2000" dirty="0" smtClean="0">
                <a:latin typeface="Times New Roman" pitchFamily="18" charset="0"/>
                <a:cs typeface="Times New Roman" pitchFamily="18" charset="0"/>
              </a:rPr>
              <a:t>	У случају продаје, када је предмет продаје стечајни дужник као правно лице, целокупна имовина стечајног дужника или имовинска целина, а уколико је </a:t>
            </a:r>
            <a:r>
              <a:rPr lang="ru-RU" sz="2000" b="1" dirty="0" smtClean="0">
                <a:latin typeface="Times New Roman" pitchFamily="18" charset="0"/>
                <a:cs typeface="Times New Roman" pitchFamily="18" charset="0"/>
              </a:rPr>
              <a:t>достављена понуда нижа од 50% од процењене вредности</a:t>
            </a:r>
            <a:r>
              <a:rPr lang="ru-RU" sz="2000" dirty="0" smtClean="0">
                <a:latin typeface="Times New Roman" pitchFamily="18" charset="0"/>
                <a:cs typeface="Times New Roman" pitchFamily="18" charset="0"/>
              </a:rPr>
              <a:t>, стечајни управник ће </a:t>
            </a:r>
            <a:r>
              <a:rPr lang="ru-RU" sz="2000" u="sng" dirty="0" smtClean="0">
                <a:latin typeface="Times New Roman" pitchFamily="18" charset="0"/>
                <a:cs typeface="Times New Roman" pitchFamily="18" charset="0"/>
              </a:rPr>
              <a:t>прибавити сагласност одбора поверилаца</a:t>
            </a:r>
            <a:r>
              <a:rPr lang="ru-RU" sz="2000" dirty="0" smtClean="0">
                <a:latin typeface="Times New Roman" pitchFamily="18" charset="0"/>
                <a:cs typeface="Times New Roman" pitchFamily="18" charset="0"/>
              </a:rPr>
              <a:t>, као и сагласност разлучног, односно заложног повериоца ако су испуњени услови из члана 136в став 1. тачка 2) Закона. Уколико одбор поверилаца, односно разлучни или заложни поверилац у року од 15 дана од дана пријема захтева, стечајном управнику не доставе наведену сагласност, стечајни управник ће продају прогласити </a:t>
            </a:r>
            <a:r>
              <a:rPr lang="ru-RU" sz="2000" b="1" dirty="0" smtClean="0">
                <a:latin typeface="Times New Roman" pitchFamily="18" charset="0"/>
                <a:cs typeface="Times New Roman" pitchFamily="18" charset="0"/>
              </a:rPr>
              <a:t>неуспешном</a:t>
            </a:r>
            <a:r>
              <a:rPr lang="ru-RU"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6390816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ru-RU" sz="2000" dirty="0">
                <a:latin typeface="Times New Roman" pitchFamily="18" charset="0"/>
                <a:cs typeface="Times New Roman" pitchFamily="18" charset="0"/>
              </a:rPr>
              <a:t>Начини уновчења, у складу са </a:t>
            </a:r>
            <a:r>
              <a:rPr lang="ru-RU" sz="2000" dirty="0" smtClean="0">
                <a:latin typeface="Times New Roman" pitchFamily="18" charset="0"/>
                <a:cs typeface="Times New Roman" pitchFamily="18" charset="0"/>
              </a:rPr>
              <a:t>Законом</a:t>
            </a:r>
            <a:r>
              <a:rPr lang="en-US" sz="2000" dirty="0" smtClean="0">
                <a:latin typeface="Times New Roman" pitchFamily="18" charset="0"/>
                <a:cs typeface="Times New Roman" pitchFamily="18" charset="0"/>
              </a:rPr>
              <a:t> </a:t>
            </a:r>
            <a:r>
              <a:rPr lang="sr-Cyrl-RS" sz="2000" dirty="0" smtClean="0">
                <a:latin typeface="Times New Roman" pitchFamily="18" charset="0"/>
                <a:cs typeface="Times New Roman" pitchFamily="18" charset="0"/>
              </a:rPr>
              <a:t>(члан 132. став 1)</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су: </a:t>
            </a:r>
          </a:p>
          <a:p>
            <a:r>
              <a:rPr lang="ru-RU" sz="2000" dirty="0">
                <a:latin typeface="Times New Roman" pitchFamily="18" charset="0"/>
                <a:cs typeface="Times New Roman" pitchFamily="18" charset="0"/>
              </a:rPr>
              <a:t>1) продаја целокупне имовине стечајног дужника; </a:t>
            </a:r>
          </a:p>
          <a:p>
            <a:r>
              <a:rPr lang="ru-RU" sz="2000" dirty="0">
                <a:latin typeface="Times New Roman" pitchFamily="18" charset="0"/>
                <a:cs typeface="Times New Roman" pitchFamily="18" charset="0"/>
              </a:rPr>
              <a:t>2) продаја имовинске целине; </a:t>
            </a:r>
          </a:p>
          <a:p>
            <a:r>
              <a:rPr lang="ru-RU" sz="2000" dirty="0">
                <a:latin typeface="Times New Roman" pitchFamily="18" charset="0"/>
                <a:cs typeface="Times New Roman" pitchFamily="18" charset="0"/>
              </a:rPr>
              <a:t>3) продаја појединачне имовине стечајног дужника; </a:t>
            </a:r>
          </a:p>
          <a:p>
            <a:r>
              <a:rPr lang="ru-RU" sz="2000" dirty="0">
                <a:latin typeface="Times New Roman" pitchFamily="18" charset="0"/>
                <a:cs typeface="Times New Roman" pitchFamily="18" charset="0"/>
              </a:rPr>
              <a:t>4) продаја стечајног дужника као правног лица. </a:t>
            </a:r>
          </a:p>
          <a:p>
            <a:endParaRPr lang="sr-Cyrl-RS" sz="2000" dirty="0" smtClean="0">
              <a:latin typeface="Times New Roman" pitchFamily="18" charset="0"/>
              <a:cs typeface="Times New Roman" pitchFamily="18" charset="0"/>
            </a:endParaRPr>
          </a:p>
          <a:p>
            <a:endParaRPr lang="sr-Cyrl-RS" sz="2000" dirty="0">
              <a:latin typeface="Times New Roman" pitchFamily="18" charset="0"/>
              <a:cs typeface="Times New Roman" pitchFamily="18" charset="0"/>
            </a:endParaRPr>
          </a:p>
          <a:p>
            <a:endParaRPr lang="sr-Cyrl-RS" sz="2000" dirty="0" smtClean="0">
              <a:latin typeface="Times New Roman" pitchFamily="18" charset="0"/>
              <a:cs typeface="Times New Roman" pitchFamily="18" charset="0"/>
            </a:endParaRPr>
          </a:p>
          <a:p>
            <a:endParaRPr lang="sr-Cyrl-RS" sz="2000" dirty="0">
              <a:latin typeface="Times New Roman" pitchFamily="18" charset="0"/>
              <a:cs typeface="Times New Roman" pitchFamily="18" charset="0"/>
            </a:endParaRPr>
          </a:p>
          <a:p>
            <a:endParaRPr lang="sr-Cyrl-RS" sz="2000" dirty="0" smtClean="0">
              <a:latin typeface="Times New Roman" pitchFamily="18" charset="0"/>
              <a:cs typeface="Times New Roman" pitchFamily="18" charset="0"/>
            </a:endParaRPr>
          </a:p>
          <a:p>
            <a:endParaRPr lang="sr-Cyrl-RS" sz="2000" dirty="0">
              <a:latin typeface="Times New Roman" pitchFamily="18" charset="0"/>
              <a:cs typeface="Times New Roman" pitchFamily="18" charset="0"/>
            </a:endParaRPr>
          </a:p>
          <a:p>
            <a:endParaRPr lang="sr-Cyrl-RS" sz="2000" dirty="0" smtClean="0">
              <a:latin typeface="Times New Roman" pitchFamily="18" charset="0"/>
              <a:cs typeface="Times New Roman" pitchFamily="18" charset="0"/>
            </a:endParaRPr>
          </a:p>
          <a:p>
            <a:endParaRPr lang="sr-Cyrl-RS" sz="2000" dirty="0">
              <a:latin typeface="Times New Roman" pitchFamily="18" charset="0"/>
              <a:cs typeface="Times New Roman" pitchFamily="18" charset="0"/>
            </a:endParaRPr>
          </a:p>
          <a:p>
            <a:endParaRPr lang="sr-Cyrl-R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55888034"/>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75233"/>
            <a:ext cx="8596668" cy="4566130"/>
          </a:xfrm>
        </p:spPr>
        <p:txBody>
          <a:bodyPr>
            <a:normAutofit/>
          </a:bodyPr>
          <a:lstStyle/>
          <a:p>
            <a:pPr algn="just">
              <a:buNone/>
            </a:pPr>
            <a:r>
              <a:rPr lang="ru-RU" sz="2000" dirty="0" smtClean="0">
                <a:latin typeface="Times New Roman" pitchFamily="18" charset="0"/>
                <a:cs typeface="Times New Roman" pitchFamily="18" charset="0"/>
              </a:rPr>
              <a:t>	Стечајни управник сачињава </a:t>
            </a:r>
            <a:r>
              <a:rPr lang="ru-RU" sz="2000" b="1" dirty="0" smtClean="0">
                <a:latin typeface="Times New Roman" pitchFamily="18" charset="0"/>
                <a:cs typeface="Times New Roman" pitchFamily="18" charset="0"/>
              </a:rPr>
              <a:t>записник о продаји </a:t>
            </a:r>
            <a:r>
              <a:rPr lang="ru-RU" sz="2000" dirty="0" smtClean="0">
                <a:latin typeface="Times New Roman" pitchFamily="18" charset="0"/>
                <a:cs typeface="Times New Roman" pitchFamily="18" charset="0"/>
              </a:rPr>
              <a:t>на дан одржавања продаје. У случају продаје стечајног дужника као правног лица, целокупне имовине стечајног дужника или имовинске целине или у случају продаје појединачног дела имовине при чему је о најбољој понуди </a:t>
            </a:r>
            <a:r>
              <a:rPr lang="ru-RU" sz="2000" u="sng" dirty="0" smtClean="0">
                <a:latin typeface="Times New Roman" pitchFamily="18" charset="0"/>
                <a:cs typeface="Times New Roman" pitchFamily="18" charset="0"/>
              </a:rPr>
              <a:t>одлучивао одбор поверилаца</a:t>
            </a:r>
            <a:r>
              <a:rPr lang="ru-RU" sz="2000" dirty="0" smtClean="0">
                <a:latin typeface="Times New Roman" pitchFamily="18" charset="0"/>
                <a:cs typeface="Times New Roman" pitchFamily="18" charset="0"/>
              </a:rPr>
              <a:t>, стечајни управник сачињава допунски записник наредног радног дана након прибављеног последњег потребног изјашњења у складу са Законом, односно најкасније петог радног дана након протека последњег дана рока у ком се стечајном управнику доставља такво изјашњење. </a:t>
            </a:r>
          </a:p>
          <a:p>
            <a:pPr algn="just">
              <a:buNone/>
            </a:pPr>
            <a:r>
              <a:rPr lang="ru-RU" sz="2000" dirty="0" smtClean="0">
                <a:latin typeface="Times New Roman" pitchFamily="18" charset="0"/>
                <a:cs typeface="Times New Roman" pitchFamily="18" charset="0"/>
              </a:rPr>
              <a:t>	Проглашени купац уплаћује цео износ </a:t>
            </a:r>
            <a:r>
              <a:rPr lang="ru-RU" sz="2000" b="1" dirty="0" smtClean="0">
                <a:latin typeface="Times New Roman" pitchFamily="18" charset="0"/>
                <a:cs typeface="Times New Roman" pitchFamily="18" charset="0"/>
              </a:rPr>
              <a:t>купопродајне цене </a:t>
            </a:r>
            <a:r>
              <a:rPr lang="ru-RU" sz="2000" dirty="0" smtClean="0">
                <a:latin typeface="Times New Roman" pitchFamily="18" charset="0"/>
                <a:cs typeface="Times New Roman" pitchFamily="18" charset="0"/>
              </a:rPr>
              <a:t>у року који не може бити дужи од </a:t>
            </a:r>
            <a:r>
              <a:rPr lang="ru-RU" sz="2000" b="1" dirty="0" smtClean="0">
                <a:latin typeface="Times New Roman" pitchFamily="18" charset="0"/>
                <a:cs typeface="Times New Roman" pitchFamily="18" charset="0"/>
              </a:rPr>
              <a:t>15 дана </a:t>
            </a:r>
            <a:r>
              <a:rPr lang="ru-RU" sz="2000" dirty="0" smtClean="0">
                <a:latin typeface="Times New Roman" pitchFamily="18" charset="0"/>
                <a:cs typeface="Times New Roman" pitchFamily="18" charset="0"/>
              </a:rPr>
              <a:t>од дана потписивања уговора о купопродаји. За уплату купопродајне цене </a:t>
            </a:r>
            <a:r>
              <a:rPr lang="ru-RU" sz="2000" u="sng" dirty="0" smtClean="0">
                <a:latin typeface="Times New Roman" pitchFamily="18" charset="0"/>
                <a:cs typeface="Times New Roman" pitchFamily="18" charset="0"/>
              </a:rPr>
              <a:t>у року дужем </a:t>
            </a:r>
            <a:r>
              <a:rPr lang="ru-RU" sz="2000" dirty="0" smtClean="0">
                <a:latin typeface="Times New Roman" pitchFamily="18" charset="0"/>
                <a:cs typeface="Times New Roman" pitchFamily="18" charset="0"/>
              </a:rPr>
              <a:t>од 15 дана од дана потписивања уговора, стечајном управнику је потребна </a:t>
            </a:r>
            <a:r>
              <a:rPr lang="ru-RU" sz="2000" u="sng" dirty="0" smtClean="0">
                <a:latin typeface="Times New Roman" pitchFamily="18" charset="0"/>
                <a:cs typeface="Times New Roman" pitchFamily="18" charset="0"/>
              </a:rPr>
              <a:t>сагласност одбора поверилаца.</a:t>
            </a:r>
          </a:p>
          <a:p>
            <a:endParaRPr lang="en-US" dirty="0"/>
          </a:p>
        </p:txBody>
      </p:sp>
    </p:spTree>
    <p:extLst>
      <p:ext uri="{BB962C8B-B14F-4D97-AF65-F5344CB8AC3E}">
        <p14:creationId xmlns:p14="http://schemas.microsoft.com/office/powerpoint/2010/main" val="451255581"/>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ru-RU" sz="2000" dirty="0" smtClean="0">
                <a:latin typeface="Times New Roman" pitchFamily="18" charset="0"/>
                <a:cs typeface="Times New Roman" pitchFamily="18" charset="0"/>
              </a:rPr>
              <a:t>	Уколико стечајни управник прогласи неуспешном и </a:t>
            </a:r>
            <a:r>
              <a:rPr lang="ru-RU" sz="2000" b="1" dirty="0" smtClean="0">
                <a:latin typeface="Times New Roman" pitchFamily="18" charset="0"/>
                <a:cs typeface="Times New Roman" pitchFamily="18" charset="0"/>
              </a:rPr>
              <a:t>четврту продају </a:t>
            </a:r>
            <a:r>
              <a:rPr lang="ru-RU" sz="2000" dirty="0" smtClean="0">
                <a:latin typeface="Times New Roman" pitchFamily="18" charset="0"/>
                <a:cs typeface="Times New Roman" pitchFamily="18" charset="0"/>
              </a:rPr>
              <a:t>јавним прикупљањем понуда, након таквог проглашења продаје, доставља обавештење о намери, плану продаје, начину уновчења, методу продаје и роковима продаје из члана 133. став 1. Закона за нову продају </a:t>
            </a:r>
            <a:r>
              <a:rPr lang="ru-RU" sz="2000" u="sng" dirty="0" smtClean="0">
                <a:latin typeface="Times New Roman" pitchFamily="18" charset="0"/>
                <a:cs typeface="Times New Roman" pitchFamily="18" charset="0"/>
              </a:rPr>
              <a:t>у року не дужем од три месеца</a:t>
            </a:r>
            <a:r>
              <a:rPr lang="ru-RU" sz="2000" dirty="0" smtClean="0">
                <a:latin typeface="Times New Roman" pitchFamily="18" charset="0"/>
                <a:cs typeface="Times New Roman" pitchFamily="18" charset="0"/>
              </a:rPr>
              <a:t> од дана сачињавања записника о неуспешној продаји.</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03255896"/>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87425"/>
            <a:ext cx="8596668" cy="3681983"/>
          </a:xfrm>
        </p:spPr>
        <p:txBody>
          <a:bodyPr>
            <a:normAutofit lnSpcReduction="10000"/>
          </a:bodyPr>
          <a:lstStyle/>
          <a:p>
            <a:pPr algn="just">
              <a:buNone/>
            </a:pPr>
            <a:r>
              <a:rPr lang="ru-RU" dirty="0" smtClean="0"/>
              <a:t>	</a:t>
            </a:r>
            <a:r>
              <a:rPr lang="ru-RU" sz="2000" b="1" dirty="0" smtClean="0">
                <a:latin typeface="Times New Roman" pitchFamily="18" charset="0"/>
                <a:cs typeface="Times New Roman" pitchFamily="18" charset="0"/>
              </a:rPr>
              <a:t>Неуновчена имовина </a:t>
            </a:r>
            <a:r>
              <a:rPr lang="ru-RU" sz="2000" dirty="0" smtClean="0">
                <a:latin typeface="Times New Roman" pitchFamily="18" charset="0"/>
                <a:cs typeface="Times New Roman" pitchFamily="18" charset="0"/>
              </a:rPr>
              <a:t>која је </a:t>
            </a:r>
            <a:r>
              <a:rPr lang="ru-RU" sz="2000" u="sng" dirty="0" smtClean="0">
                <a:latin typeface="Times New Roman" pitchFamily="18" charset="0"/>
                <a:cs typeface="Times New Roman" pitchFamily="18" charset="0"/>
              </a:rPr>
              <a:t>као део имовинске целине или целокупне имовине</a:t>
            </a:r>
            <a:r>
              <a:rPr lang="ru-RU" sz="2000" dirty="0" smtClean="0">
                <a:latin typeface="Times New Roman" pitchFamily="18" charset="0"/>
                <a:cs typeface="Times New Roman" pitchFamily="18" charset="0"/>
              </a:rPr>
              <a:t> била понуђена на продају методом јавног прикупљања понуда </a:t>
            </a:r>
            <a:r>
              <a:rPr lang="ru-RU" sz="2000" b="1" dirty="0" smtClean="0">
                <a:latin typeface="Times New Roman" pitchFamily="18" charset="0"/>
                <a:cs typeface="Times New Roman" pitchFamily="18" charset="0"/>
              </a:rPr>
              <a:t>не може</a:t>
            </a:r>
            <a:r>
              <a:rPr lang="ru-RU" sz="2000" dirty="0" smtClean="0">
                <a:latin typeface="Times New Roman" pitchFamily="18" charset="0"/>
                <a:cs typeface="Times New Roman" pitchFamily="18" charset="0"/>
              </a:rPr>
              <a:t> бити поново понуђена на продају </a:t>
            </a:r>
            <a:r>
              <a:rPr lang="ru-RU" sz="2000" u="sng" dirty="0" smtClean="0">
                <a:latin typeface="Times New Roman" pitchFamily="18" charset="0"/>
                <a:cs typeface="Times New Roman" pitchFamily="18" charset="0"/>
              </a:rPr>
              <a:t>као део друге имовинске целине </a:t>
            </a:r>
            <a:r>
              <a:rPr lang="ru-RU" sz="2000" dirty="0" smtClean="0">
                <a:latin typeface="Times New Roman" pitchFamily="18" charset="0"/>
                <a:cs typeface="Times New Roman" pitchFamily="18" charset="0"/>
              </a:rPr>
              <a:t>истим методом продаје. </a:t>
            </a:r>
          </a:p>
          <a:p>
            <a:pPr algn="just">
              <a:buNone/>
            </a:pPr>
            <a:r>
              <a:rPr lang="ru-RU" sz="2000" dirty="0" smtClean="0">
                <a:latin typeface="Times New Roman" pitchFamily="18" charset="0"/>
                <a:cs typeface="Times New Roman" pitchFamily="18" charset="0"/>
              </a:rPr>
              <a:t>	Уколико је неуновчена имовина била понуђена на продају методом јавног прикупљања понуда </a:t>
            </a:r>
            <a:r>
              <a:rPr lang="ru-RU" sz="2000" u="sng" dirty="0" smtClean="0">
                <a:latin typeface="Times New Roman" pitchFamily="18" charset="0"/>
                <a:cs typeface="Times New Roman" pitchFamily="18" charset="0"/>
              </a:rPr>
              <a:t>као појединачна имовина</a:t>
            </a:r>
            <a:r>
              <a:rPr lang="ru-RU" sz="2000" dirty="0" smtClean="0">
                <a:latin typeface="Times New Roman" pitchFamily="18" charset="0"/>
                <a:cs typeface="Times New Roman" pitchFamily="18" charset="0"/>
              </a:rPr>
              <a:t>, та имовина </a:t>
            </a:r>
            <a:r>
              <a:rPr lang="ru-RU" sz="2000" b="1" dirty="0" smtClean="0">
                <a:latin typeface="Times New Roman" pitchFamily="18" charset="0"/>
                <a:cs typeface="Times New Roman" pitchFamily="18" charset="0"/>
              </a:rPr>
              <a:t>може</a:t>
            </a:r>
            <a:r>
              <a:rPr lang="ru-RU" sz="2000" dirty="0" smtClean="0">
                <a:latin typeface="Times New Roman" pitchFamily="18" charset="0"/>
                <a:cs typeface="Times New Roman" pitchFamily="18" charset="0"/>
              </a:rPr>
              <a:t> бити поново понуђена на продају истим или другим методом продаје у оквиру имовинске целине, правног лица или целокупне имовине. </a:t>
            </a:r>
          </a:p>
          <a:p>
            <a:pPr algn="just">
              <a:buNone/>
            </a:pPr>
            <a:r>
              <a:rPr lang="ru-RU" sz="2000" dirty="0" smtClean="0">
                <a:latin typeface="Times New Roman" pitchFamily="18" charset="0"/>
                <a:cs typeface="Times New Roman" pitchFamily="18" charset="0"/>
              </a:rPr>
              <a:t>	Имовина која је била продавана </a:t>
            </a:r>
            <a:r>
              <a:rPr lang="ru-RU" sz="2000" u="sng" dirty="0" smtClean="0">
                <a:latin typeface="Times New Roman" pitchFamily="18" charset="0"/>
                <a:cs typeface="Times New Roman" pitchFamily="18" charset="0"/>
              </a:rPr>
              <a:t>као појединачна имовина </a:t>
            </a:r>
            <a:r>
              <a:rPr lang="ru-RU" sz="2000" b="1" dirty="0" smtClean="0">
                <a:latin typeface="Times New Roman" pitchFamily="18" charset="0"/>
                <a:cs typeface="Times New Roman" pitchFamily="18" charset="0"/>
              </a:rPr>
              <a:t>не може </a:t>
            </a:r>
            <a:r>
              <a:rPr lang="ru-RU" sz="2000" dirty="0" smtClean="0">
                <a:latin typeface="Times New Roman" pitchFamily="18" charset="0"/>
                <a:cs typeface="Times New Roman" pitchFamily="18" charset="0"/>
              </a:rPr>
              <a:t>бити </a:t>
            </a:r>
            <a:r>
              <a:rPr lang="ru-RU" sz="2000" u="sng" dirty="0" smtClean="0">
                <a:latin typeface="Times New Roman" pitchFamily="18" charset="0"/>
                <a:cs typeface="Times New Roman" pitchFamily="18" charset="0"/>
              </a:rPr>
              <a:t>поново</a:t>
            </a:r>
            <a:r>
              <a:rPr lang="ru-RU" sz="2000" dirty="0" smtClean="0">
                <a:latin typeface="Times New Roman" pitchFamily="18" charset="0"/>
                <a:cs typeface="Times New Roman" pitchFamily="18" charset="0"/>
              </a:rPr>
              <a:t> понуђена </a:t>
            </a:r>
            <a:r>
              <a:rPr lang="ru-RU" sz="2000" u="sng" dirty="0" smtClean="0">
                <a:latin typeface="Times New Roman" pitchFamily="18" charset="0"/>
                <a:cs typeface="Times New Roman" pitchFamily="18" charset="0"/>
              </a:rPr>
              <a:t>као појединачна имовина </a:t>
            </a:r>
            <a:r>
              <a:rPr lang="ru-RU" sz="2000" dirty="0" smtClean="0">
                <a:latin typeface="Times New Roman" pitchFamily="18" charset="0"/>
                <a:cs typeface="Times New Roman" pitchFamily="18" charset="0"/>
              </a:rPr>
              <a:t>на продају методом јавног надметања или методом јавног прикупљања понуда.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36130908"/>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sr-Cyrl-RS" dirty="0" smtClean="0"/>
          </a:p>
          <a:p>
            <a:pPr>
              <a:buNone/>
            </a:pPr>
            <a:endParaRPr lang="sr-Cyrl-RS" dirty="0" smtClean="0"/>
          </a:p>
          <a:p>
            <a:pPr algn="ctr">
              <a:buNone/>
            </a:pPr>
            <a:r>
              <a:rPr lang="sr-Cyrl-RS" sz="2400" b="1" dirty="0" smtClean="0">
                <a:latin typeface="Times New Roman" pitchFamily="18" charset="0"/>
                <a:cs typeface="Times New Roman" pitchFamily="18" charset="0"/>
              </a:rPr>
              <a:t>ПРОДАЈА ИМОВИНЕ НЕПОСРЕДНОМ ПОГОДБОМ</a:t>
            </a:r>
            <a:endParaRPr lang="en-US" sz="2400" b="1" dirty="0">
              <a:latin typeface="Times New Roman" pitchFamily="18" charset="0"/>
              <a:cs typeface="Times New Roman" pitchFamily="18" charset="0"/>
            </a:endParaRPr>
          </a:p>
        </p:txBody>
      </p:sp>
    </p:spTree>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Продаја непосредном погодбом подразумева </a:t>
            </a:r>
            <a:r>
              <a:rPr lang="ru-RU" sz="2000" b="1" dirty="0" smtClean="0">
                <a:latin typeface="Times New Roman" pitchFamily="18" charset="0"/>
                <a:cs typeface="Times New Roman" pitchFamily="18" charset="0"/>
              </a:rPr>
              <a:t>продају познатом купцу по унапред познатој цени. </a:t>
            </a: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Продаја непосредном погодбом </a:t>
            </a:r>
            <a:r>
              <a:rPr lang="ru-RU" sz="2000" b="1" dirty="0" smtClean="0">
                <a:latin typeface="Times New Roman" pitchFamily="18" charset="0"/>
                <a:cs typeface="Times New Roman" pitchFamily="18" charset="0"/>
              </a:rPr>
              <a:t>може</a:t>
            </a:r>
            <a:r>
              <a:rPr lang="ru-RU" sz="2000" dirty="0" smtClean="0">
                <a:latin typeface="Times New Roman" pitchFamily="18" charset="0"/>
                <a:cs typeface="Times New Roman" pitchFamily="18" charset="0"/>
              </a:rPr>
              <a:t> се извршити </a:t>
            </a:r>
            <a:r>
              <a:rPr lang="ru-RU" sz="2000" b="1" dirty="0" smtClean="0">
                <a:latin typeface="Times New Roman" pitchFamily="18" charset="0"/>
                <a:cs typeface="Times New Roman" pitchFamily="18" charset="0"/>
              </a:rPr>
              <a:t>искључиво</a:t>
            </a:r>
            <a:r>
              <a:rPr lang="ru-RU" sz="2000" dirty="0" smtClean="0">
                <a:latin typeface="Times New Roman" pitchFamily="18" charset="0"/>
                <a:cs typeface="Times New Roman" pitchFamily="18" charset="0"/>
              </a:rPr>
              <a:t> ако су такав метод продаје, као и конкретна понуда достављена од стране познатог купца</a:t>
            </a:r>
            <a:r>
              <a:rPr lang="ru-RU" sz="2000" b="1" dirty="0" smtClean="0">
                <a:latin typeface="Times New Roman" pitchFamily="18" charset="0"/>
                <a:cs typeface="Times New Roman" pitchFamily="18" charset="0"/>
              </a:rPr>
              <a:t>, одобрени од стране одбора поверилаца</a:t>
            </a:r>
            <a:r>
              <a:rPr lang="ru-RU" sz="2000" dirty="0" smtClean="0">
                <a:latin typeface="Times New Roman" pitchFamily="18" charset="0"/>
                <a:cs typeface="Times New Roman" pitchFamily="18" charset="0"/>
              </a:rPr>
              <a:t>.</a:t>
            </a:r>
          </a:p>
          <a:p>
            <a:endParaRPr lang="en-US" dirty="0"/>
          </a:p>
        </p:txBody>
      </p:sp>
    </p:spTree>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Продаја непосредном погодбом може се извршити искључиво уз прибављање претходне сагласности </a:t>
            </a:r>
            <a:r>
              <a:rPr lang="ru-RU" sz="2000" b="1" dirty="0" smtClean="0">
                <a:latin typeface="Times New Roman" pitchFamily="18" charset="0"/>
                <a:cs typeface="Times New Roman" pitchFamily="18" charset="0"/>
              </a:rPr>
              <a:t>разлучног,</a:t>
            </a:r>
            <a:r>
              <a:rPr lang="ru-RU" sz="2000" dirty="0" smtClean="0">
                <a:latin typeface="Times New Roman" pitchFamily="18" charset="0"/>
                <a:cs typeface="Times New Roman" pitchFamily="18" charset="0"/>
              </a:rPr>
              <a:t> односно </a:t>
            </a:r>
            <a:r>
              <a:rPr lang="ru-RU" sz="2000" b="1" dirty="0" smtClean="0">
                <a:latin typeface="Times New Roman" pitchFamily="18" charset="0"/>
                <a:cs typeface="Times New Roman" pitchFamily="18" charset="0"/>
              </a:rPr>
              <a:t>заложног</a:t>
            </a:r>
            <a:r>
              <a:rPr lang="ru-RU" sz="2000" dirty="0" smtClean="0">
                <a:latin typeface="Times New Roman" pitchFamily="18" charset="0"/>
                <a:cs typeface="Times New Roman" pitchFamily="18" charset="0"/>
              </a:rPr>
              <a:t> повериоца, </a:t>
            </a:r>
            <a:r>
              <a:rPr lang="ru-RU" sz="2000" b="1" dirty="0" smtClean="0">
                <a:latin typeface="Times New Roman" pitchFamily="18" charset="0"/>
                <a:cs typeface="Times New Roman" pitchFamily="18" charset="0"/>
              </a:rPr>
              <a:t>ако: </a:t>
            </a:r>
          </a:p>
          <a:p>
            <a:pPr algn="just"/>
            <a:r>
              <a:rPr lang="ru-RU" sz="2000" dirty="0" smtClean="0">
                <a:latin typeface="Times New Roman" pitchFamily="18" charset="0"/>
                <a:cs typeface="Times New Roman" pitchFamily="18" charset="0"/>
              </a:rPr>
              <a:t>1) је имовина која се продаје непосредном погодбом предмет разлучног, односно заложног права; </a:t>
            </a:r>
          </a:p>
          <a:p>
            <a:pPr algn="just"/>
            <a:r>
              <a:rPr lang="ru-RU" sz="2000" dirty="0" smtClean="0">
                <a:latin typeface="Times New Roman" pitchFamily="18" charset="0"/>
                <a:cs typeface="Times New Roman" pitchFamily="18" charset="0"/>
              </a:rPr>
              <a:t>2) предложена купопродајна цена, односно њен део у односу на који постоји право првенственог намирења тог повериоца, не покрива износ његовог обезбеђеног потраживања; </a:t>
            </a:r>
          </a:p>
          <a:p>
            <a:pPr algn="just"/>
            <a:r>
              <a:rPr lang="ru-RU" sz="2000" dirty="0" smtClean="0">
                <a:latin typeface="Times New Roman" pitchFamily="18" charset="0"/>
                <a:cs typeface="Times New Roman" pitchFamily="18" charset="0"/>
              </a:rPr>
              <a:t>3) претходно није покушана продаја јавним надметањем или јавним прикупљањем понуда.</a:t>
            </a:r>
          </a:p>
          <a:p>
            <a:endParaRPr lang="en-US" dirty="0"/>
          </a:p>
        </p:txBody>
      </p:sp>
    </p:spTree>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None/>
            </a:pPr>
            <a:r>
              <a:rPr lang="ru-RU" dirty="0" smtClean="0"/>
              <a:t>	</a:t>
            </a:r>
            <a:r>
              <a:rPr lang="sr-Cyrl-RS" sz="2000" dirty="0" smtClean="0">
                <a:latin typeface="Times New Roman" pitchFamily="18" charset="0"/>
                <a:cs typeface="Times New Roman" pitchFamily="18" charset="0"/>
              </a:rPr>
              <a:t>У </a:t>
            </a:r>
            <a:r>
              <a:rPr lang="ru-RU" sz="2000" dirty="0" smtClean="0">
                <a:latin typeface="Times New Roman" pitchFamily="18" charset="0"/>
                <a:cs typeface="Times New Roman" pitchFamily="18" charset="0"/>
              </a:rPr>
              <a:t>случају да се одбор поверилаца, односно разлучни или заложни поверилац не изјасни у року од 15 дана од пријема захтева стечајног управника, сматраће се да одобрење, односно сагласност </a:t>
            </a:r>
            <a:r>
              <a:rPr lang="ru-RU" sz="2000" b="1" dirty="0" smtClean="0">
                <a:latin typeface="Times New Roman" pitchFamily="18" charset="0"/>
                <a:cs typeface="Times New Roman" pitchFamily="18" charset="0"/>
              </a:rPr>
              <a:t>није дата.</a:t>
            </a:r>
            <a:endParaRPr lang="en-US" sz="2000" b="1" dirty="0">
              <a:latin typeface="Times New Roman" pitchFamily="18" charset="0"/>
              <a:cs typeface="Times New Roman" pitchFamily="18" charset="0"/>
            </a:endParaRPr>
          </a:p>
        </p:txBody>
      </p:sp>
    </p:spTree>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Обавештење о намери, плану продаје, начину уновчења, методу продаје и роковима продаје стечајни управник доставља у року од 15 дана пре дана одржавања продаје непосредном погодбом. Уколико је имовина која се продаје предмет разлучног, односно заложног права и уколико се </a:t>
            </a:r>
            <a:r>
              <a:rPr lang="ru-RU" sz="2000" b="1" dirty="0" smtClean="0">
                <a:latin typeface="Times New Roman" pitchFamily="18" charset="0"/>
                <a:cs typeface="Times New Roman" pitchFamily="18" charset="0"/>
              </a:rPr>
              <a:t>разлучни или заложни поверилац не изјасни </a:t>
            </a:r>
            <a:r>
              <a:rPr lang="ru-RU" sz="2000" dirty="0" smtClean="0">
                <a:latin typeface="Times New Roman" pitchFamily="18" charset="0"/>
                <a:cs typeface="Times New Roman" pitchFamily="18" charset="0"/>
              </a:rPr>
              <a:t>у року од </a:t>
            </a:r>
            <a:r>
              <a:rPr lang="ru-RU" sz="2000" u="sng" dirty="0" smtClean="0">
                <a:latin typeface="Times New Roman" pitchFamily="18" charset="0"/>
                <a:cs typeface="Times New Roman" pitchFamily="18" charset="0"/>
              </a:rPr>
              <a:t>пет дана </a:t>
            </a:r>
            <a:r>
              <a:rPr lang="ru-RU" sz="2000" dirty="0" smtClean="0">
                <a:latin typeface="Times New Roman" pitchFamily="18" charset="0"/>
                <a:cs typeface="Times New Roman" pitchFamily="18" charset="0"/>
              </a:rPr>
              <a:t>од дана пријема обавештења поводом прече куповине сматраће се да </a:t>
            </a:r>
            <a:r>
              <a:rPr lang="ru-RU" sz="2000" b="1" dirty="0" smtClean="0">
                <a:latin typeface="Times New Roman" pitchFamily="18" charset="0"/>
                <a:cs typeface="Times New Roman" pitchFamily="18" charset="0"/>
              </a:rPr>
              <a:t>не жели да искористи то право</a:t>
            </a:r>
            <a:r>
              <a:rPr lang="ru-RU" sz="2000" dirty="0" smtClean="0">
                <a:latin typeface="Times New Roman" pitchFamily="18" charset="0"/>
                <a:cs typeface="Times New Roman" pitchFamily="18" charset="0"/>
              </a:rPr>
              <a:t>. У том случају стечајни управник ће, без одлагања, </a:t>
            </a:r>
            <a:r>
              <a:rPr lang="ru-RU" sz="2000" u="sng" dirty="0" smtClean="0">
                <a:latin typeface="Times New Roman" pitchFamily="18" charset="0"/>
                <a:cs typeface="Times New Roman" pitchFamily="18" charset="0"/>
              </a:rPr>
              <a:t>позвати предложеног купца на закључење купопродајног уговора</a:t>
            </a:r>
            <a:r>
              <a:rPr lang="ru-RU"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Уколико је разлучни, односно заложни поверилац уложио </a:t>
            </a:r>
            <a:r>
              <a:rPr lang="ru-RU" sz="2000" b="1" dirty="0" smtClean="0">
                <a:latin typeface="Times New Roman" pitchFamily="18" charset="0"/>
                <a:cs typeface="Times New Roman" pitchFamily="18" charset="0"/>
              </a:rPr>
              <a:t>примедбу</a:t>
            </a:r>
            <a:r>
              <a:rPr lang="ru-RU" sz="2000" dirty="0" smtClean="0">
                <a:latin typeface="Times New Roman" pitchFamily="18" charset="0"/>
                <a:cs typeface="Times New Roman" pitchFamily="18" charset="0"/>
              </a:rPr>
              <a:t> на предложену продају</a:t>
            </a:r>
            <a:r>
              <a:rPr lang="ru-RU" sz="2000" u="sng" dirty="0" smtClean="0">
                <a:latin typeface="Times New Roman" pitchFamily="18" charset="0"/>
                <a:cs typeface="Times New Roman" pitchFamily="18" charset="0"/>
              </a:rPr>
              <a:t>, рок за вршење права прече куповине почиње </a:t>
            </a:r>
            <a:r>
              <a:rPr lang="ru-RU" sz="2000" dirty="0" smtClean="0">
                <a:latin typeface="Times New Roman" pitchFamily="18" charset="0"/>
                <a:cs typeface="Times New Roman" pitchFamily="18" charset="0"/>
              </a:rPr>
              <a:t>да тече од дана достављања </a:t>
            </a:r>
            <a:r>
              <a:rPr lang="ru-RU" sz="2000" u="sng" dirty="0" smtClean="0">
                <a:latin typeface="Times New Roman" pitchFamily="18" charset="0"/>
                <a:cs typeface="Times New Roman" pitchFamily="18" charset="0"/>
              </a:rPr>
              <a:t>одлуке суда </a:t>
            </a:r>
            <a:r>
              <a:rPr lang="ru-RU" sz="2000" dirty="0" smtClean="0">
                <a:latin typeface="Times New Roman" pitchFamily="18" charset="0"/>
                <a:cs typeface="Times New Roman" pitchFamily="18" charset="0"/>
              </a:rPr>
              <a:t>по тој примедби, а продаја се не може спровести пре истека тог рока. </a:t>
            </a:r>
            <a:endParaRPr lang="en-US" sz="2000" dirty="0" smtClean="0">
              <a:latin typeface="Times New Roman" pitchFamily="18" charset="0"/>
              <a:cs typeface="Times New Roman" pitchFamily="18" charset="0"/>
            </a:endParaRPr>
          </a:p>
          <a:p>
            <a:pPr algn="just">
              <a:buNone/>
            </a:pPr>
            <a:r>
              <a:rPr lang="en-US" sz="2000" dirty="0" smtClean="0"/>
              <a:t>	</a:t>
            </a:r>
            <a:r>
              <a:rPr lang="ru-RU" sz="2000" dirty="0" smtClean="0">
                <a:latin typeface="Times New Roman" pitchFamily="18" charset="0"/>
                <a:cs typeface="Times New Roman" pitchFamily="18" charset="0"/>
              </a:rPr>
              <a:t>У случају да разлучни или заложни поверилац </a:t>
            </a:r>
            <a:r>
              <a:rPr lang="ru-RU" sz="2000" b="1" dirty="0" smtClean="0">
                <a:latin typeface="Times New Roman" pitchFamily="18" charset="0"/>
                <a:cs typeface="Times New Roman" pitchFamily="18" charset="0"/>
              </a:rPr>
              <a:t>искористи </a:t>
            </a:r>
            <a:r>
              <a:rPr lang="ru-RU" sz="2000" dirty="0" smtClean="0">
                <a:latin typeface="Times New Roman" pitchFamily="18" charset="0"/>
                <a:cs typeface="Times New Roman" pitchFamily="18" charset="0"/>
              </a:rPr>
              <a:t>своје право прече куповине, стечајни управник ће након закључења купопродајног уговора са разлучним или заложним повериоцем као купцем, о томе обавестити предложеног купца из обавештења.</a:t>
            </a:r>
          </a:p>
          <a:p>
            <a:pPr algn="just">
              <a:buNone/>
            </a:pPr>
            <a:endParaRPr lang="ru-RU" sz="2000" dirty="0" smtClean="0">
              <a:latin typeface="Times New Roman" pitchFamily="18" charset="0"/>
              <a:cs typeface="Times New Roman" pitchFamily="18" charset="0"/>
            </a:endParaRPr>
          </a:p>
        </p:txBody>
      </p:sp>
    </p:spTree>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2160589"/>
            <a:ext cx="9527370" cy="3880773"/>
          </a:xfrm>
        </p:spPr>
        <p:txBody>
          <a:bodyPr/>
          <a:lstStyle/>
          <a:p>
            <a:endParaRPr lang="ru-RU" dirty="0" smtClean="0"/>
          </a:p>
          <a:p>
            <a:pPr>
              <a:buNone/>
            </a:pPr>
            <a:r>
              <a:rPr lang="en-US" dirty="0" smtClean="0"/>
              <a:t>	</a:t>
            </a:r>
            <a:endParaRPr lang="en-US" dirty="0"/>
          </a:p>
        </p:txBody>
      </p:sp>
      <p:sp>
        <p:nvSpPr>
          <p:cNvPr id="4" name="Rectangle 3"/>
          <p:cNvSpPr/>
          <p:nvPr/>
        </p:nvSpPr>
        <p:spPr>
          <a:xfrm>
            <a:off x="231648" y="1682496"/>
            <a:ext cx="9643872" cy="2246769"/>
          </a:xfrm>
          <a:prstGeom prst="rect">
            <a:avLst/>
          </a:prstGeom>
        </p:spPr>
        <p:txBody>
          <a:bodyPr wrap="square">
            <a:spAutoFit/>
          </a:bodyPr>
          <a:lstStyle/>
          <a:p>
            <a:pPr algn="ctr"/>
            <a:endParaRPr lang="en-US" sz="2000"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ИСПЛАТА ЗАЛОЖНОГ ПОВЕРИОЦА </a:t>
            </a:r>
            <a:endParaRPr lang="en-US" sz="2000" b="1" dirty="0" smtClean="0">
              <a:latin typeface="Times New Roman" pitchFamily="18" charset="0"/>
              <a:cs typeface="Times New Roman" pitchFamily="18" charset="0"/>
            </a:endParaRPr>
          </a:p>
          <a:p>
            <a:pPr algn="ctr"/>
            <a:endParaRPr lang="en-US" sz="2000" dirty="0" smtClean="0">
              <a:latin typeface="Times New Roman" pitchFamily="18" charset="0"/>
              <a:cs typeface="Times New Roman" pitchFamily="18" charset="0"/>
            </a:endParaRPr>
          </a:p>
          <a:p>
            <a:pPr algn="ctr"/>
            <a:endParaRPr lang="ru-RU" sz="2000" dirty="0" smtClean="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Пре намирења </a:t>
            </a:r>
            <a:r>
              <a:rPr lang="ru-RU" sz="2000" dirty="0" smtClean="0">
                <a:latin typeface="Times New Roman" pitchFamily="18" charset="0"/>
                <a:cs typeface="Times New Roman" pitchFamily="18" charset="0"/>
              </a:rPr>
              <a:t>заложног повериоца стечајни управник прибавља доказе (</a:t>
            </a:r>
            <a:r>
              <a:rPr lang="ru-RU" sz="2000" b="1" dirty="0" smtClean="0">
                <a:latin typeface="Times New Roman" pitchFamily="18" charset="0"/>
                <a:cs typeface="Times New Roman" pitchFamily="18" charset="0"/>
              </a:rPr>
              <a:t>изјаву</a:t>
            </a:r>
            <a:r>
              <a:rPr lang="ru-RU" sz="2000" dirty="0" smtClean="0">
                <a:latin typeface="Times New Roman" pitchFamily="18" charset="0"/>
                <a:cs typeface="Times New Roman" pitchFamily="18" charset="0"/>
              </a:rPr>
              <a:t> заложног повериоца), да заложни поверилац није намирен у целости или делимично у року доспелости потраживања код главног дужника.</a:t>
            </a:r>
            <a:endParaRPr lang="ru-RU" sz="2000" dirty="0">
              <a:latin typeface="Times New Roman" pitchFamily="18" charset="0"/>
              <a:cs typeface="Times New Roman" pitchFamily="18" charset="0"/>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sz="2000" dirty="0">
                <a:latin typeface="Times New Roman" pitchFamily="18" charset="0"/>
                <a:cs typeface="Times New Roman" pitchFamily="18" charset="0"/>
              </a:rPr>
              <a:t>Методи продаје, у складу са законом (члан 132. став 4.) којим се уређује стечај, су: </a:t>
            </a:r>
          </a:p>
          <a:p>
            <a:r>
              <a:rPr lang="ru-RU" sz="2000" dirty="0">
                <a:latin typeface="Times New Roman" pitchFamily="18" charset="0"/>
                <a:cs typeface="Times New Roman" pitchFamily="18" charset="0"/>
              </a:rPr>
              <a:t>1) јавно надметање; </a:t>
            </a:r>
          </a:p>
          <a:p>
            <a:r>
              <a:rPr lang="ru-RU" sz="2000" dirty="0">
                <a:latin typeface="Times New Roman" pitchFamily="18" charset="0"/>
                <a:cs typeface="Times New Roman" pitchFamily="18" charset="0"/>
              </a:rPr>
              <a:t>2) јавно прикупљање понуда; </a:t>
            </a:r>
          </a:p>
          <a:p>
            <a:r>
              <a:rPr lang="ru-RU" sz="2000" dirty="0">
                <a:latin typeface="Times New Roman" pitchFamily="18" charset="0"/>
                <a:cs typeface="Times New Roman" pitchFamily="18" charset="0"/>
              </a:rPr>
              <a:t>3) непосредна погодба. </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pPr marL="0" indent="0">
              <a:buNone/>
            </a:pP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14400548"/>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ru-RU" dirty="0" smtClean="0"/>
              <a:t>	</a:t>
            </a:r>
          </a:p>
          <a:p>
            <a:pPr>
              <a:buNone/>
            </a:pPr>
            <a:endParaRPr lang="ru-RU" dirty="0" smtClean="0"/>
          </a:p>
          <a:p>
            <a:pPr algn="ctr">
              <a:buNone/>
            </a:pPr>
            <a:r>
              <a:rPr lang="ru-RU" dirty="0" smtClean="0"/>
              <a:t>	</a:t>
            </a:r>
            <a:r>
              <a:rPr lang="ru-RU" sz="2000" b="1" dirty="0" smtClean="0">
                <a:latin typeface="Times New Roman" pitchFamily="18" charset="0"/>
                <a:cs typeface="Times New Roman" pitchFamily="18" charset="0"/>
              </a:rPr>
              <a:t>УНОВЧЕЊЕ </a:t>
            </a:r>
          </a:p>
          <a:p>
            <a:pPr algn="ctr">
              <a:buNone/>
            </a:pPr>
            <a:r>
              <a:rPr lang="ru-RU" sz="2000" b="1" dirty="0" smtClean="0">
                <a:latin typeface="Times New Roman" pitchFamily="18" charset="0"/>
                <a:cs typeface="Times New Roman" pitchFamily="18" charset="0"/>
              </a:rPr>
              <a:t>У СЛУЧАЈУ ДА ЈЕ ИМОВИНА СТЕЧАЈНОГ ДУЖНИКА МАЊА ОД ВИСИНЕ ТРОШКОВА СТЕЧАЈНОГ ПОСТУПКА ILI ЈЕ ИМОВИНА НЕЗНАТНЕ ВРЕДНОСТИ</a:t>
            </a:r>
            <a:endParaRPr lang="en-US" sz="2000" b="1" dirty="0">
              <a:latin typeface="Times New Roman" pitchFamily="18" charset="0"/>
              <a:cs typeface="Times New Roman" pitchFamily="18" charset="0"/>
            </a:endParaRPr>
          </a:p>
        </p:txBody>
      </p:sp>
    </p:spTree>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buNone/>
            </a:pPr>
            <a:r>
              <a:rPr lang="ru-RU" dirty="0" smtClean="0"/>
              <a:t>	</a:t>
            </a:r>
            <a:r>
              <a:rPr lang="ru-RU" sz="2000" dirty="0" smtClean="0">
                <a:latin typeface="Times New Roman" pitchFamily="18" charset="0"/>
                <a:cs typeface="Times New Roman" pitchFamily="18" charset="0"/>
              </a:rPr>
              <a:t>Уколико се по отварању стечајног поступка утврди да је вредност имовине стечајног дужника </a:t>
            </a:r>
            <a:r>
              <a:rPr lang="ru-RU" sz="2000" u="sng" dirty="0" smtClean="0">
                <a:latin typeface="Times New Roman" pitchFamily="18" charset="0"/>
                <a:cs typeface="Times New Roman" pitchFamily="18" charset="0"/>
              </a:rPr>
              <a:t>мања од висине трошкова</a:t>
            </a:r>
            <a:r>
              <a:rPr lang="ru-RU" sz="2000" dirty="0" smtClean="0">
                <a:latin typeface="Times New Roman" pitchFamily="18" charset="0"/>
                <a:cs typeface="Times New Roman" pitchFamily="18" charset="0"/>
              </a:rPr>
              <a:t> стечајног поступка или је имовина стечајног дужника </a:t>
            </a:r>
            <a:r>
              <a:rPr lang="ru-RU" sz="2000" u="sng" dirty="0" smtClean="0">
                <a:latin typeface="Times New Roman" pitchFamily="18" charset="0"/>
                <a:cs typeface="Times New Roman" pitchFamily="18" charset="0"/>
              </a:rPr>
              <a:t>незнатне вредности</a:t>
            </a:r>
            <a:r>
              <a:rPr lang="ru-RU" sz="2000" dirty="0" smtClean="0">
                <a:latin typeface="Times New Roman" pitchFamily="18" charset="0"/>
                <a:cs typeface="Times New Roman" pitchFamily="18" charset="0"/>
              </a:rPr>
              <a:t>, стечајни управник о томе </a:t>
            </a:r>
            <a:r>
              <a:rPr lang="ru-RU" sz="2000" b="1" dirty="0" smtClean="0">
                <a:latin typeface="Times New Roman" pitchFamily="18" charset="0"/>
                <a:cs typeface="Times New Roman" pitchFamily="18" charset="0"/>
              </a:rPr>
              <a:t>без одлагања обавештава стечајног судију </a:t>
            </a:r>
            <a:r>
              <a:rPr lang="ru-RU" sz="2000" dirty="0" smtClean="0">
                <a:latin typeface="Times New Roman" pitchFamily="18" charset="0"/>
                <a:cs typeface="Times New Roman" pitchFamily="18" charset="0"/>
              </a:rPr>
              <a:t>уз предлог за закључење стечајног поступка у складу са Законом. Уз предлог </a:t>
            </a:r>
            <a:r>
              <a:rPr lang="ru-RU" sz="2000" u="sng" dirty="0" smtClean="0">
                <a:latin typeface="Times New Roman" pitchFamily="18" charset="0"/>
                <a:cs typeface="Times New Roman" pitchFamily="18" charset="0"/>
              </a:rPr>
              <a:t>за закључење</a:t>
            </a:r>
            <a:r>
              <a:rPr lang="ru-RU" sz="2000" dirty="0" smtClean="0">
                <a:latin typeface="Times New Roman" pitchFamily="18" charset="0"/>
                <a:cs typeface="Times New Roman" pitchFamily="18" charset="0"/>
              </a:rPr>
              <a:t>, стечајни управник доставља: </a:t>
            </a:r>
          </a:p>
          <a:p>
            <a:pPr algn="just"/>
            <a:r>
              <a:rPr lang="ru-RU" sz="2000" dirty="0" smtClean="0">
                <a:latin typeface="Times New Roman" pitchFamily="18" charset="0"/>
                <a:cs typeface="Times New Roman" pitchFamily="18" charset="0"/>
              </a:rPr>
              <a:t>1) процену вредности имовине стечајног дужника; </a:t>
            </a:r>
          </a:p>
          <a:p>
            <a:pPr algn="just"/>
            <a:r>
              <a:rPr lang="ru-RU" sz="2000" dirty="0" smtClean="0">
                <a:latin typeface="Times New Roman" pitchFamily="18" charset="0"/>
                <a:cs typeface="Times New Roman" pitchFamily="18" charset="0"/>
              </a:rPr>
              <a:t>2) план тока стечајног поступка са предрачуном трошкова, којим доказује да је имовина стечајног дужника недовољна за спровођење стечајног поступка; </a:t>
            </a:r>
          </a:p>
          <a:p>
            <a:pPr algn="just"/>
            <a:r>
              <a:rPr lang="ru-RU" sz="2000" dirty="0" smtClean="0">
                <a:latin typeface="Times New Roman" pitchFamily="18" charset="0"/>
                <a:cs typeface="Times New Roman" pitchFamily="18" charset="0"/>
              </a:rPr>
              <a:t>3) предлог начина, рокова и услова за уновчење имовине стечајног дужника.</a:t>
            </a:r>
          </a:p>
          <a:p>
            <a:endParaRPr lang="en-US" dirty="0"/>
          </a:p>
        </p:txBody>
      </p:sp>
    </p:spTree>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buNone/>
            </a:pPr>
            <a:r>
              <a:rPr lang="ru-RU" sz="2000" dirty="0" smtClean="0">
                <a:latin typeface="Times New Roman" pitchFamily="18" charset="0"/>
                <a:cs typeface="Times New Roman" pitchFamily="18" charset="0"/>
              </a:rPr>
              <a:t>Члан 133. став 10.</a:t>
            </a:r>
          </a:p>
          <a:p>
            <a:pPr algn="just">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После извршене продаје </a:t>
            </a:r>
            <a:r>
              <a:rPr lang="ru-RU" sz="2000" dirty="0" smtClean="0">
                <a:latin typeface="Times New Roman" pitchFamily="18" charset="0"/>
                <a:cs typeface="Times New Roman" pitchFamily="18" charset="0"/>
              </a:rPr>
              <a:t>стечајни управник је дужан </a:t>
            </a:r>
            <a:r>
              <a:rPr lang="ru-RU" sz="2000" u="sng" dirty="0" smtClean="0">
                <a:latin typeface="Times New Roman" pitchFamily="18" charset="0"/>
                <a:cs typeface="Times New Roman" pitchFamily="18" charset="0"/>
              </a:rPr>
              <a:t>да о извршеној продаји, условима и цени</a:t>
            </a:r>
            <a:r>
              <a:rPr lang="ru-RU" sz="2000" dirty="0" smtClean="0">
                <a:latin typeface="Times New Roman" pitchFamily="18" charset="0"/>
                <a:cs typeface="Times New Roman" pitchFamily="18" charset="0"/>
              </a:rPr>
              <a:t> обавести </a:t>
            </a:r>
            <a:r>
              <a:rPr lang="ru-RU" sz="2000" u="sng" dirty="0" smtClean="0">
                <a:latin typeface="Times New Roman" pitchFamily="18" charset="0"/>
                <a:cs typeface="Times New Roman" pitchFamily="18" charset="0"/>
              </a:rPr>
              <a:t>стечајног судију и одбор поверилаца</a:t>
            </a:r>
            <a:r>
              <a:rPr lang="ru-RU" sz="2000" dirty="0" smtClean="0">
                <a:latin typeface="Times New Roman" pitchFamily="18" charset="0"/>
                <a:cs typeface="Times New Roman" pitchFamily="18" charset="0"/>
              </a:rPr>
              <a:t>, као и </a:t>
            </a:r>
            <a:r>
              <a:rPr lang="ru-RU" sz="2000" u="sng" dirty="0" smtClean="0">
                <a:latin typeface="Times New Roman" pitchFamily="18" charset="0"/>
                <a:cs typeface="Times New Roman" pitchFamily="18" charset="0"/>
              </a:rPr>
              <a:t>разлучног, односно заложног повериоца </a:t>
            </a:r>
            <a:r>
              <a:rPr lang="ru-RU" sz="2000" dirty="0" smtClean="0">
                <a:latin typeface="Times New Roman" pitchFamily="18" charset="0"/>
                <a:cs typeface="Times New Roman" pitchFamily="18" charset="0"/>
              </a:rPr>
              <a:t>који има разлучно, односно заложно право на имовини која је обухваћена продајом, у року од </a:t>
            </a:r>
            <a:r>
              <a:rPr lang="ru-RU" sz="2000" b="1" dirty="0" smtClean="0">
                <a:latin typeface="Times New Roman" pitchFamily="18" charset="0"/>
                <a:cs typeface="Times New Roman" pitchFamily="18" charset="0"/>
              </a:rPr>
              <a:t>десет</a:t>
            </a:r>
            <a:r>
              <a:rPr lang="ru-RU" sz="2000" dirty="0" smtClean="0">
                <a:latin typeface="Times New Roman" pitchFamily="18" charset="0"/>
                <a:cs typeface="Times New Roman" pitchFamily="18" charset="0"/>
              </a:rPr>
              <a:t> дана од дана извршене продаје.</a:t>
            </a:r>
          </a:p>
          <a:p>
            <a:pPr algn="just">
              <a:buNone/>
            </a:pPr>
            <a:endParaRPr lang="ru-RU" sz="2000" dirty="0" smtClean="0">
              <a:latin typeface="Times New Roman" pitchFamily="18" charset="0"/>
              <a:cs typeface="Times New Roman" pitchFamily="18" charset="0"/>
            </a:endParaRPr>
          </a:p>
          <a:p>
            <a:pPr algn="ctr">
              <a:buNone/>
            </a:pPr>
            <a:r>
              <a:rPr lang="ru-RU" sz="2000" dirty="0" smtClean="0">
                <a:latin typeface="Times New Roman" pitchFamily="18" charset="0"/>
                <a:cs typeface="Times New Roman" pitchFamily="18" charset="0"/>
              </a:rPr>
              <a:t>Члан 133. став 11.</a:t>
            </a:r>
          </a:p>
          <a:p>
            <a:pPr algn="just">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Средства </a:t>
            </a:r>
            <a:r>
              <a:rPr lang="ru-RU" sz="2000" dirty="0" smtClean="0">
                <a:latin typeface="Times New Roman" pitchFamily="18" charset="0"/>
                <a:cs typeface="Times New Roman" pitchFamily="18" charset="0"/>
              </a:rPr>
              <a:t>остварена продајом имовине на којој нису постојала оптерећења улазе </a:t>
            </a:r>
            <a:r>
              <a:rPr lang="ru-RU" sz="2000" b="1" dirty="0" smtClean="0">
                <a:latin typeface="Times New Roman" pitchFamily="18" charset="0"/>
                <a:cs typeface="Times New Roman" pitchFamily="18" charset="0"/>
              </a:rPr>
              <a:t>у стечајну масу</a:t>
            </a:r>
            <a:r>
              <a:rPr lang="ru-RU" sz="2000" dirty="0" smtClean="0">
                <a:latin typeface="Times New Roman" pitchFamily="18" charset="0"/>
                <a:cs typeface="Times New Roman" pitchFamily="18" charset="0"/>
              </a:rPr>
              <a:t>, а њихова деоба врши се у складу са поступком деобе прописаним овим законом. </a:t>
            </a:r>
          </a:p>
          <a:p>
            <a:endParaRPr lang="en-US" dirty="0"/>
          </a:p>
        </p:txBody>
      </p:sp>
    </p:spTree>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19201"/>
            <a:ext cx="8596668" cy="4822162"/>
          </a:xfrm>
        </p:spPr>
        <p:txBody>
          <a:bodyPr/>
          <a:lstStyle/>
          <a:p>
            <a:pPr algn="ctr">
              <a:buNone/>
            </a:pPr>
            <a:r>
              <a:rPr lang="ru-RU" sz="2000" dirty="0" smtClean="0">
                <a:latin typeface="Times New Roman" pitchFamily="18" charset="0"/>
                <a:cs typeface="Times New Roman" pitchFamily="18" charset="0"/>
              </a:rPr>
              <a:t>	Члан 133. став 13.</a:t>
            </a:r>
          </a:p>
          <a:p>
            <a:pPr algn="just">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Стечајни судија ће решењем констатовати да је продаја извршена </a:t>
            </a:r>
            <a:r>
              <a:rPr lang="ru-RU" sz="2000" dirty="0" smtClean="0">
                <a:latin typeface="Times New Roman" pitchFamily="18" charset="0"/>
                <a:cs typeface="Times New Roman" pitchFamily="18" charset="0"/>
              </a:rPr>
              <a:t>и </a:t>
            </a:r>
            <a:r>
              <a:rPr lang="ru-RU" sz="2000" u="sng" dirty="0" smtClean="0">
                <a:latin typeface="Times New Roman" pitchFamily="18" charset="0"/>
                <a:cs typeface="Times New Roman" pitchFamily="18" charset="0"/>
              </a:rPr>
              <a:t>наложити</a:t>
            </a:r>
            <a:r>
              <a:rPr lang="ru-RU" sz="2000" dirty="0" smtClean="0">
                <a:latin typeface="Times New Roman" pitchFamily="18" charset="0"/>
                <a:cs typeface="Times New Roman" pitchFamily="18" charset="0"/>
              </a:rPr>
              <a:t> одговарајућем регистру упис права својине и брисање терета насталих пре извршене продаје, односно упис других права стечених продајом. Наведено решење са доказом о уплати цене је основ за стицање и </a:t>
            </a:r>
            <a:r>
              <a:rPr lang="ru-RU" sz="2000" b="1" dirty="0" smtClean="0">
                <a:latin typeface="Times New Roman" pitchFamily="18" charset="0"/>
                <a:cs typeface="Times New Roman" pitchFamily="18" charset="0"/>
              </a:rPr>
              <a:t>упис права својине </a:t>
            </a:r>
            <a:r>
              <a:rPr lang="ru-RU" sz="2000" dirty="0" smtClean="0">
                <a:latin typeface="Times New Roman" pitchFamily="18" charset="0"/>
                <a:cs typeface="Times New Roman" pitchFamily="18" charset="0"/>
              </a:rPr>
              <a:t>купца, без обзира на раније уписе и</a:t>
            </a:r>
            <a:r>
              <a:rPr lang="ru-RU" sz="2000" b="1" dirty="0" smtClean="0">
                <a:latin typeface="Times New Roman" pitchFamily="18" charset="0"/>
                <a:cs typeface="Times New Roman" pitchFamily="18" charset="0"/>
              </a:rPr>
              <a:t> без терета</a:t>
            </a:r>
            <a:r>
              <a:rPr lang="ru-RU" sz="2000" dirty="0" smtClean="0">
                <a:latin typeface="Times New Roman" pitchFamily="18" charset="0"/>
                <a:cs typeface="Times New Roman" pitchFamily="18" charset="0"/>
              </a:rPr>
              <a:t>, као и без икаквих обавеза насталих пре извршене купопродаје, укључујући и пореске обавезе и обавезе према привредним субјектима пружаоцима услуга од општег интереса које се односе на купљену имовину.</a:t>
            </a:r>
          </a:p>
          <a:p>
            <a:pPr algn="ctr">
              <a:buNone/>
            </a:pPr>
            <a:r>
              <a:rPr lang="ru-RU" sz="2000" dirty="0" smtClean="0">
                <a:latin typeface="Times New Roman" pitchFamily="18" charset="0"/>
                <a:cs typeface="Times New Roman" pitchFamily="18" charset="0"/>
              </a:rPr>
              <a:t>Члан 133. став 14.</a:t>
            </a:r>
          </a:p>
          <a:p>
            <a:pPr>
              <a:buNone/>
            </a:pPr>
            <a:r>
              <a:rPr lang="ru-RU" sz="2000" dirty="0" smtClean="0">
                <a:latin typeface="Times New Roman" pitchFamily="18" charset="0"/>
                <a:cs typeface="Times New Roman" pitchFamily="18" charset="0"/>
              </a:rPr>
              <a:t>	Решење из става 13. овог члана </a:t>
            </a:r>
            <a:r>
              <a:rPr lang="ru-RU" sz="2000" b="1" dirty="0" smtClean="0">
                <a:latin typeface="Times New Roman" pitchFamily="18" charset="0"/>
                <a:cs typeface="Times New Roman" pitchFamily="18" charset="0"/>
              </a:rPr>
              <a:t>објављује се на огласној и електронској </a:t>
            </a:r>
            <a:r>
              <a:rPr lang="ru-RU" sz="2000" dirty="0" smtClean="0">
                <a:latin typeface="Times New Roman" pitchFamily="18" charset="0"/>
                <a:cs typeface="Times New Roman" pitchFamily="18" charset="0"/>
              </a:rPr>
              <a:t>табли суда и </a:t>
            </a:r>
            <a:r>
              <a:rPr lang="ru-RU" sz="2000" b="1" dirty="0" smtClean="0">
                <a:latin typeface="Times New Roman" pitchFamily="18" charset="0"/>
                <a:cs typeface="Times New Roman" pitchFamily="18" charset="0"/>
              </a:rPr>
              <a:t>доставља </a:t>
            </a:r>
            <a:r>
              <a:rPr lang="ru-RU" sz="2000" u="sng" dirty="0" smtClean="0">
                <a:latin typeface="Times New Roman" pitchFamily="18" charset="0"/>
                <a:cs typeface="Times New Roman" pitchFamily="18" charset="0"/>
              </a:rPr>
              <a:t>разлучном, односно заложном повериоцу </a:t>
            </a:r>
            <a:r>
              <a:rPr lang="ru-RU" sz="2000" dirty="0" smtClean="0">
                <a:latin typeface="Times New Roman" pitchFamily="18" charset="0"/>
                <a:cs typeface="Times New Roman" pitchFamily="18" charset="0"/>
              </a:rPr>
              <a:t>који има разлучно, односно заложно право на имовини која је обухваћена продајом и на њега жалбу могу поднети сва заинтересована лица.</a:t>
            </a:r>
          </a:p>
          <a:p>
            <a:endParaRPr lang="en-US" dirty="0"/>
          </a:p>
        </p:txBody>
      </p:sp>
    </p:spTree>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sr-Cyrl-RS" dirty="0" smtClean="0"/>
          </a:p>
          <a:p>
            <a:pPr algn="ctr"/>
            <a:endParaRPr lang="sr-Cyrl-RS" dirty="0"/>
          </a:p>
          <a:p>
            <a:pPr marL="0" indent="0" algn="ctr">
              <a:buNone/>
            </a:pPr>
            <a:r>
              <a:rPr lang="sr-Cyrl-RS" sz="2400" b="1" dirty="0" smtClean="0">
                <a:latin typeface="Times New Roman" pitchFamily="18" charset="0"/>
                <a:cs typeface="Times New Roman" pitchFamily="18" charset="0"/>
              </a:rPr>
              <a:t>ХВАЛА НА ПАЖЊИ</a:t>
            </a:r>
          </a:p>
          <a:p>
            <a:pPr marL="0" indent="0" algn="ctr">
              <a:buNone/>
            </a:pPr>
            <a:endParaRPr lang="sr-Cyrl-RS" sz="2400" b="1" dirty="0">
              <a:latin typeface="Times New Roman" pitchFamily="18" charset="0"/>
              <a:cs typeface="Times New Roman" pitchFamily="18" charset="0"/>
            </a:endParaRPr>
          </a:p>
          <a:p>
            <a:pPr marL="0" indent="0" algn="ctr">
              <a:buNone/>
            </a:pPr>
            <a:endParaRPr lang="sr-Cyrl-RS" sz="2400" b="1" dirty="0" smtClean="0">
              <a:latin typeface="Times New Roman" pitchFamily="18" charset="0"/>
              <a:cs typeface="Times New Roman" pitchFamily="18" charset="0"/>
            </a:endParaRPr>
          </a:p>
          <a:p>
            <a:pPr marL="0" indent="0" algn="ctr">
              <a:buNone/>
            </a:pPr>
            <a:r>
              <a:rPr lang="sr-Cyrl-RS" sz="2400" b="1" dirty="0" smtClean="0">
                <a:latin typeface="Times New Roman" pitchFamily="18" charset="0"/>
                <a:cs typeface="Times New Roman" pitchFamily="18" charset="0"/>
              </a:rPr>
              <a:t>ПИТАЊА???</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03487303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44881"/>
            <a:ext cx="8596668" cy="5096482"/>
          </a:xfrm>
        </p:spPr>
        <p:txBody>
          <a:bodyPr>
            <a:normAutofit/>
          </a:bodyPr>
          <a:lstStyle/>
          <a:p>
            <a:pPr marL="0" indent="0" algn="ctr">
              <a:spcBef>
                <a:spcPts val="0"/>
              </a:spcBef>
              <a:buNone/>
            </a:pPr>
            <a:r>
              <a:rPr lang="sr-Cyrl-RS" sz="2000" dirty="0" smtClean="0">
                <a:latin typeface="Times New Roman" pitchFamily="18" charset="0"/>
                <a:cs typeface="Times New Roman" pitchFamily="18" charset="0"/>
              </a:rPr>
              <a:t>АКТИВНОСТИ СТЕЧАЈНОГ </a:t>
            </a:r>
            <a:r>
              <a:rPr lang="sr-Cyrl-RS" sz="2000" dirty="0" smtClean="0">
                <a:latin typeface="Times New Roman" pitchFamily="18" charset="0"/>
                <a:cs typeface="Times New Roman" pitchFamily="18" charset="0"/>
              </a:rPr>
              <a:t>УПРАВНИКА</a:t>
            </a:r>
          </a:p>
          <a:p>
            <a:pPr marL="0" indent="0" algn="ctr">
              <a:spcBef>
                <a:spcPts val="0"/>
              </a:spcBef>
              <a:buNone/>
            </a:pPr>
            <a:r>
              <a:rPr lang="sr-Cyrl-RS" sz="2000" dirty="0" smtClean="0">
                <a:latin typeface="Times New Roman" pitchFamily="18" charset="0"/>
                <a:cs typeface="Times New Roman" pitchFamily="18" charset="0"/>
              </a:rPr>
              <a:t>КОЈЕ ПРЕТХОДЕ ПРОДАЈИ НЕЗАВИСНО ОД НАЧИНА УВОНЧЕЊА</a:t>
            </a:r>
          </a:p>
          <a:p>
            <a:pPr marL="0" indent="0" algn="ctr">
              <a:spcBef>
                <a:spcPts val="0"/>
              </a:spcBef>
              <a:buNone/>
            </a:pPr>
            <a:r>
              <a:rPr lang="sr-Cyrl-RS" sz="2000" dirty="0" smtClean="0">
                <a:latin typeface="Times New Roman" pitchFamily="18" charset="0"/>
                <a:cs typeface="Times New Roman" pitchFamily="18" charset="0"/>
              </a:rPr>
              <a:t>И МОТОДА ПРОДАЈЕ</a:t>
            </a:r>
            <a:endParaRPr lang="en-US" sz="2000" dirty="0" smtClean="0">
              <a:latin typeface="Times New Roman" pitchFamily="18" charset="0"/>
              <a:cs typeface="Times New Roman" pitchFamily="18" charset="0"/>
            </a:endParaRPr>
          </a:p>
          <a:p>
            <a:pPr marL="0" indent="0" algn="ctr">
              <a:spcBef>
                <a:spcPts val="0"/>
              </a:spcBef>
              <a:buNone/>
            </a:pPr>
            <a:r>
              <a:rPr lang="sr-Cyrl-RS" sz="2000" dirty="0" smtClean="0">
                <a:latin typeface="Times New Roman" pitchFamily="18" charset="0"/>
                <a:cs typeface="Times New Roman" pitchFamily="18" charset="0"/>
              </a:rPr>
              <a:t> </a:t>
            </a:r>
            <a:endParaRPr lang="sr-Cyrl-RS"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Преко </a:t>
            </a:r>
            <a:r>
              <a:rPr lang="ru-RU" sz="2000" dirty="0">
                <a:latin typeface="Times New Roman" pitchFamily="18" charset="0"/>
                <a:cs typeface="Times New Roman" pitchFamily="18" charset="0"/>
              </a:rPr>
              <a:t>овлашћеног стручног лица (проценитеља) врши процену вредности </a:t>
            </a:r>
            <a:r>
              <a:rPr lang="ru-RU" sz="2000" u="sng" dirty="0">
                <a:latin typeface="Times New Roman" pitchFamily="18" charset="0"/>
                <a:cs typeface="Times New Roman" pitchFamily="18" charset="0"/>
              </a:rPr>
              <a:t>непокретне имовине</a:t>
            </a:r>
            <a:r>
              <a:rPr lang="ru-RU" sz="2000" dirty="0">
                <a:latin typeface="Times New Roman" pitchFamily="18" charset="0"/>
                <a:cs typeface="Times New Roman" pitchFamily="18" charset="0"/>
              </a:rPr>
              <a:t>, као и </a:t>
            </a:r>
            <a:r>
              <a:rPr lang="ru-RU" sz="2000" u="sng" dirty="0">
                <a:latin typeface="Times New Roman" pitchFamily="18" charset="0"/>
                <a:cs typeface="Times New Roman" pitchFamily="18" charset="0"/>
              </a:rPr>
              <a:t>покретне имовине </a:t>
            </a:r>
            <a:r>
              <a:rPr lang="ru-RU" sz="2000" dirty="0">
                <a:latin typeface="Times New Roman" pitchFamily="18" charset="0"/>
                <a:cs typeface="Times New Roman" pitchFamily="18" charset="0"/>
              </a:rPr>
              <a:t>стечајног дужника </a:t>
            </a:r>
            <a:r>
              <a:rPr lang="ru-RU" sz="2000" b="1" dirty="0">
                <a:latin typeface="Times New Roman" pitchFamily="18" charset="0"/>
                <a:cs typeface="Times New Roman" pitchFamily="18" charset="0"/>
              </a:rPr>
              <a:t>веће вредности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(опрема</a:t>
            </a:r>
            <a:r>
              <a:rPr lang="ru-RU" sz="2000" dirty="0">
                <a:latin typeface="Times New Roman" pitchFamily="18" charset="0"/>
                <a:cs typeface="Times New Roman" pitchFamily="18" charset="0"/>
              </a:rPr>
              <a:t>, залихе, удели или акције у другим правним лицима, уметничка дела, хартије од вредности и друге покретне ствари веће </a:t>
            </a:r>
            <a:r>
              <a:rPr lang="ru-RU" sz="2000" dirty="0" smtClean="0">
                <a:latin typeface="Times New Roman" pitchFamily="18" charset="0"/>
                <a:cs typeface="Times New Roman" pitchFamily="18" charset="0"/>
              </a:rPr>
              <a:t>вредности)</a:t>
            </a:r>
          </a:p>
          <a:p>
            <a:pPr marL="0" indent="0" algn="just">
              <a:buNone/>
            </a:pPr>
            <a:r>
              <a:rPr lang="ru-RU" sz="2000" dirty="0" smtClean="0">
                <a:latin typeface="Times New Roman" pitchFamily="18" charset="0"/>
                <a:cs typeface="Times New Roman" pitchFamily="18" charset="0"/>
              </a:rPr>
              <a:t>Преосталу имовину </a:t>
            </a:r>
            <a:r>
              <a:rPr lang="ru-RU" sz="2000" b="1" dirty="0" smtClean="0">
                <a:latin typeface="Times New Roman" pitchFamily="18" charset="0"/>
                <a:cs typeface="Times New Roman" pitchFamily="18" charset="0"/>
              </a:rPr>
              <a:t>мање</a:t>
            </a:r>
            <a:r>
              <a:rPr lang="ru-RU" sz="2000" dirty="0" smtClean="0">
                <a:latin typeface="Times New Roman" pitchFamily="18" charset="0"/>
                <a:cs typeface="Times New Roman" pitchFamily="18" charset="0"/>
              </a:rPr>
              <a:t> вредности процену може извршити стечајни управник</a:t>
            </a:r>
          </a:p>
          <a:p>
            <a:pPr marL="0" indent="0" algn="just">
              <a:buNone/>
            </a:pPr>
            <a:r>
              <a:rPr lang="sr-Cyrl-RS" sz="2000" dirty="0" smtClean="0">
                <a:latin typeface="Times New Roman" pitchFamily="18" charset="0"/>
                <a:cs typeface="Times New Roman" pitchFamily="18" charset="0"/>
              </a:rPr>
              <a:t>(Утврђивање вредности врши се у складу са Међународним стандардима финансијског извештавања)</a:t>
            </a:r>
          </a:p>
        </p:txBody>
      </p:sp>
    </p:spTree>
    <p:extLst>
      <p:ext uri="{BB962C8B-B14F-4D97-AF65-F5344CB8AC3E}">
        <p14:creationId xmlns:p14="http://schemas.microsoft.com/office/powerpoint/2010/main" val="219749465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600199"/>
            <a:ext cx="8596668" cy="4441163"/>
          </a:xfrm>
        </p:spPr>
        <p:txBody>
          <a:bodyPr>
            <a:normAutofit/>
          </a:bodyPr>
          <a:lstStyle/>
          <a:p>
            <a:pPr marL="0" indent="0" algn="just">
              <a:buNone/>
            </a:pPr>
            <a:endParaRPr lang="ru-RU" sz="2000" dirty="0" smtClean="0">
              <a:latin typeface="Times New Roman" pitchFamily="18" charset="0"/>
              <a:cs typeface="Times New Roman" pitchFamily="18" charset="0"/>
            </a:endParaRPr>
          </a:p>
          <a:p>
            <a:pPr marL="0" indent="0" algn="just">
              <a:buNone/>
            </a:pPr>
            <a:r>
              <a:rPr lang="ru-RU" sz="2000" dirty="0" smtClean="0">
                <a:latin typeface="Times New Roman" pitchFamily="18" charset="0"/>
                <a:cs typeface="Times New Roman" pitchFamily="18" charset="0"/>
              </a:rPr>
              <a:t>У </a:t>
            </a:r>
            <a:r>
              <a:rPr lang="ru-RU" sz="2000" dirty="0" smtClean="0">
                <a:latin typeface="Times New Roman" pitchFamily="18" charset="0"/>
                <a:cs typeface="Times New Roman" pitchFamily="18" charset="0"/>
              </a:rPr>
              <a:t>случају да стечајни управник предлаже продају </a:t>
            </a:r>
            <a:r>
              <a:rPr lang="ru-RU" sz="2000" u="sng" dirty="0" smtClean="0">
                <a:latin typeface="Times New Roman" pitchFamily="18" charset="0"/>
                <a:cs typeface="Times New Roman" pitchFamily="18" charset="0"/>
              </a:rPr>
              <a:t>целокупне</a:t>
            </a:r>
            <a:r>
              <a:rPr lang="ru-RU" sz="2000" dirty="0" smtClean="0">
                <a:latin typeface="Times New Roman" pitchFamily="18" charset="0"/>
                <a:cs typeface="Times New Roman" pitchFamily="18" charset="0"/>
              </a:rPr>
              <a:t> имовине или имовинске целине стечајног дужника или продају стечајног дужника као правног лица, дужан је да прибави </a:t>
            </a:r>
            <a:r>
              <a:rPr lang="ru-RU" sz="2000" b="1" dirty="0" smtClean="0">
                <a:latin typeface="Times New Roman" pitchFamily="18" charset="0"/>
                <a:cs typeface="Times New Roman" pitchFamily="18" charset="0"/>
              </a:rPr>
              <a:t>процену целисходности </a:t>
            </a:r>
            <a:r>
              <a:rPr lang="ru-RU" sz="2000" dirty="0" smtClean="0">
                <a:latin typeface="Times New Roman" pitchFamily="18" charset="0"/>
                <a:cs typeface="Times New Roman" pitchFamily="18" charset="0"/>
              </a:rPr>
              <a:t>таквог начина уновчења </a:t>
            </a:r>
            <a:r>
              <a:rPr lang="ru-RU" sz="2000" u="sng" dirty="0" smtClean="0">
                <a:latin typeface="Times New Roman" pitchFamily="18" charset="0"/>
                <a:cs typeface="Times New Roman" pitchFamily="18" charset="0"/>
              </a:rPr>
              <a:t>у односу на продају појединачне имовине </a:t>
            </a:r>
            <a:r>
              <a:rPr lang="ru-RU" sz="2000" dirty="0" smtClean="0">
                <a:latin typeface="Times New Roman" pitchFamily="18" charset="0"/>
                <a:cs typeface="Times New Roman" pitchFamily="18" charset="0"/>
              </a:rPr>
              <a:t>стечајног дужника коју израђује овлашћено стручно лице </a:t>
            </a:r>
            <a:r>
              <a:rPr lang="ru-RU" sz="2000" b="1" dirty="0" smtClean="0">
                <a:latin typeface="Times New Roman" pitchFamily="18" charset="0"/>
                <a:cs typeface="Times New Roman" pitchFamily="18" charset="0"/>
              </a:rPr>
              <a:t>(проценитељ</a:t>
            </a:r>
            <a:r>
              <a:rPr lang="ru-RU" sz="2000" dirty="0" smtClean="0">
                <a:latin typeface="Times New Roman" pitchFamily="18" charset="0"/>
                <a:cs typeface="Times New Roman" pitchFamily="18" charset="0"/>
              </a:rPr>
              <a:t>). </a:t>
            </a:r>
          </a:p>
          <a:p>
            <a:pPr marL="0" indent="0" algn="just">
              <a:buNone/>
            </a:pPr>
            <a:r>
              <a:rPr lang="ru-RU" sz="2000" dirty="0">
                <a:latin typeface="Times New Roman" pitchFamily="18" charset="0"/>
                <a:cs typeface="Times New Roman" pitchFamily="18" charset="0"/>
              </a:rPr>
              <a:t>Увек се одређује део купопродајне цене из које се намирује разлучни поверилац, односно заложни поверилац</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336154342"/>
      </p:ext>
    </p:extLst>
  </p:cSld>
  <p:clrMapOvr>
    <a:masterClrMapping/>
  </p:clrMapOvr>
  <p:transition spd="slow">
    <p:wipe/>
  </p:transition>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1560</TotalTime>
  <Words>3773</Words>
  <Application>Microsoft Office PowerPoint</Application>
  <PresentationFormat>Custom</PresentationFormat>
  <Paragraphs>322</Paragraphs>
  <Slides>74</Slides>
  <Notes>17</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Facet</vt:lpstr>
      <vt:lpstr>НАЦИОНАЛНИ СТАНДАРД БРОЈ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Zorica ZM. Markovic</dc:creator>
  <cp:lastModifiedBy>Branka</cp:lastModifiedBy>
  <cp:revision>107</cp:revision>
  <dcterms:created xsi:type="dcterms:W3CDTF">2015-04-14T07:41:11Z</dcterms:created>
  <dcterms:modified xsi:type="dcterms:W3CDTF">2019-04-16T20:31:46Z</dcterms:modified>
</cp:coreProperties>
</file>