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handoutMasterIdLst>
    <p:handoutMasterId r:id="rId50"/>
  </p:handoutMasterIdLst>
  <p:sldIdLst>
    <p:sldId id="256" r:id="rId2"/>
    <p:sldId id="261" r:id="rId3"/>
    <p:sldId id="310" r:id="rId4"/>
    <p:sldId id="303" r:id="rId5"/>
    <p:sldId id="257"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3" r:id="rId19"/>
    <p:sldId id="276" r:id="rId20"/>
    <p:sldId id="311" r:id="rId21"/>
    <p:sldId id="280" r:id="rId22"/>
    <p:sldId id="279" r:id="rId23"/>
    <p:sldId id="278" r:id="rId24"/>
    <p:sldId id="312" r:id="rId25"/>
    <p:sldId id="316" r:id="rId26"/>
    <p:sldId id="313" r:id="rId27"/>
    <p:sldId id="314" r:id="rId28"/>
    <p:sldId id="315" r:id="rId29"/>
    <p:sldId id="317" r:id="rId30"/>
    <p:sldId id="304" r:id="rId31"/>
    <p:sldId id="281" r:id="rId32"/>
    <p:sldId id="282" r:id="rId33"/>
    <p:sldId id="283" r:id="rId34"/>
    <p:sldId id="285" r:id="rId35"/>
    <p:sldId id="286" r:id="rId36"/>
    <p:sldId id="306" r:id="rId37"/>
    <p:sldId id="318" r:id="rId38"/>
    <p:sldId id="307" r:id="rId39"/>
    <p:sldId id="308" r:id="rId40"/>
    <p:sldId id="309" r:id="rId41"/>
    <p:sldId id="287" r:id="rId42"/>
    <p:sldId id="288" r:id="rId43"/>
    <p:sldId id="289" r:id="rId44"/>
    <p:sldId id="290" r:id="rId45"/>
    <p:sldId id="291" r:id="rId46"/>
    <p:sldId id="305" r:id="rId47"/>
    <p:sldId id="319" r:id="rId48"/>
    <p:sldId id="32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4662" autoAdjust="0"/>
  </p:normalViewPr>
  <p:slideViewPr>
    <p:cSldViewPr snapToGrid="0">
      <p:cViewPr varScale="1">
        <p:scale>
          <a:sx n="109" d="100"/>
          <a:sy n="109" d="100"/>
        </p:scale>
        <p:origin x="67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00E2A8-4905-4902-8A8A-2BA4E98DA3F5}" type="datetimeFigureOut">
              <a:rPr lang="en-US" smtClean="0"/>
              <a:pPr/>
              <a:t>4/17/2019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p:txBody>
          <a:bodyPr/>
          <a:lstStyle/>
          <a:p>
            <a:r>
              <a:rPr lang="sr-Cyrl-CS" dirty="0"/>
              <a:t>ПРОДАЈА У </a:t>
            </a:r>
            <a:r>
              <a:rPr lang="sr-Cyrl-CS" dirty="0" smtClean="0"/>
              <a:t>СТЕЧАЈУ</a:t>
            </a:r>
            <a:endParaRPr lang="en-US" dirty="0"/>
          </a:p>
        </p:txBody>
      </p:sp>
      <p:sp>
        <p:nvSpPr>
          <p:cNvPr id="27" name="Subtitle 26"/>
          <p:cNvSpPr>
            <a:spLocks noGrp="1"/>
          </p:cNvSpPr>
          <p:nvPr>
            <p:ph type="subTitle" idx="1"/>
          </p:nvPr>
        </p:nvSpPr>
        <p:spPr/>
        <p:txBody>
          <a:bodyPr/>
          <a:lstStyle/>
          <a:p>
            <a:r>
              <a:rPr lang="sr-Cyrl-RS" dirty="0" smtClean="0">
                <a:solidFill>
                  <a:schemeClr val="tx1"/>
                </a:solidFill>
              </a:rPr>
              <a:t>Душка Илић</a:t>
            </a:r>
          </a:p>
          <a:p>
            <a:r>
              <a:rPr lang="sr-Cyrl-RS" dirty="0" smtClean="0">
                <a:solidFill>
                  <a:schemeClr val="tx1"/>
                </a:solidFill>
              </a:rPr>
              <a:t>судија Привредног апелационог суда</a:t>
            </a:r>
            <a:endParaRPr lang="en-US" dirty="0">
              <a:solidFill>
                <a:schemeClr val="tx1"/>
              </a:solidFill>
            </a:endParaRPr>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85901"/>
            <a:ext cx="8596668" cy="4555462"/>
          </a:xfrm>
        </p:spPr>
        <p:txBody>
          <a:bodyPr/>
          <a:lstStyle/>
          <a:p>
            <a:pPr algn="just"/>
            <a:r>
              <a:rPr lang="sr-Cyrl-CS" dirty="0"/>
              <a:t>Ако се продаја врши јавним надметањем или јавним прикупљањем понуда, </a:t>
            </a:r>
            <a:endParaRPr lang="sr-Cyrl-CS" dirty="0" smtClean="0"/>
          </a:p>
          <a:p>
            <a:pPr marL="0" indent="0" algn="just">
              <a:buNone/>
            </a:pPr>
            <a:endParaRPr lang="sr-Cyrl-CS" dirty="0" smtClean="0"/>
          </a:p>
          <a:p>
            <a:pPr algn="just"/>
            <a:r>
              <a:rPr lang="sr-Cyrl-CS" dirty="0" smtClean="0"/>
              <a:t>стечајни </a:t>
            </a:r>
            <a:r>
              <a:rPr lang="sr-Cyrl-CS" dirty="0"/>
              <a:t>управник дужан је да огласи продају у најмање два високотиражна дневна листа који се дистрибуирају на целој територији Републике Србије </a:t>
            </a:r>
            <a:endParaRPr lang="sr-Cyrl-CS" dirty="0" smtClean="0"/>
          </a:p>
          <a:p>
            <a:pPr marL="0" indent="0" algn="just">
              <a:buNone/>
            </a:pPr>
            <a:endParaRPr lang="sr-Cyrl-CS" dirty="0" smtClean="0"/>
          </a:p>
          <a:p>
            <a:pPr algn="just"/>
            <a:r>
              <a:rPr lang="sr-Cyrl-CS" dirty="0" smtClean="0"/>
              <a:t>и </a:t>
            </a:r>
            <a:r>
              <a:rPr lang="sr-Cyrl-CS" dirty="0"/>
              <a:t>на интернет страни овлашћене организације </a:t>
            </a:r>
            <a:endParaRPr lang="sr-Cyrl-CS" dirty="0" smtClean="0"/>
          </a:p>
          <a:p>
            <a:pPr marL="0" indent="0" algn="just">
              <a:buNone/>
            </a:pPr>
            <a:endParaRPr lang="sr-Cyrl-CS" dirty="0" smtClean="0"/>
          </a:p>
          <a:p>
            <a:pPr algn="just"/>
            <a:r>
              <a:rPr lang="sr-Cyrl-CS" dirty="0" smtClean="0"/>
              <a:t> </a:t>
            </a:r>
            <a:r>
              <a:rPr lang="sr-Cyrl-CS" dirty="0"/>
              <a:t>најкасније 30 дана пре дана одређеног за јавно надметање или достављање понуда. </a:t>
            </a:r>
            <a:endParaRPr lang="en-US" dirty="0"/>
          </a:p>
          <a:p>
            <a:endParaRPr lang="en-US" dirty="0"/>
          </a:p>
        </p:txBody>
      </p:sp>
    </p:spTree>
    <p:extLst>
      <p:ext uri="{BB962C8B-B14F-4D97-AF65-F5344CB8AC3E}">
        <p14:creationId xmlns:p14="http://schemas.microsoft.com/office/powerpoint/2010/main" val="258393490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ru-RU" dirty="0"/>
              <a:t>Изузетно, ако су трошкови оглашавања несразмерно високи у односу на вредност предмета продаје стечајни управник, уз сагласност одбора поверилаца, може огласити продају на начин другачији од начина прописаног ставом 7. овог члана. </a:t>
            </a:r>
          </a:p>
        </p:txBody>
      </p:sp>
    </p:spTree>
    <p:extLst>
      <p:ext uri="{BB962C8B-B14F-4D97-AF65-F5344CB8AC3E}">
        <p14:creationId xmlns:p14="http://schemas.microsoft.com/office/powerpoint/2010/main" val="105839989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79623"/>
            <a:ext cx="8596668" cy="5361740"/>
          </a:xfrm>
        </p:spPr>
        <p:txBody>
          <a:bodyPr>
            <a:normAutofit fontScale="92500" lnSpcReduction="20000"/>
          </a:bodyPr>
          <a:lstStyle/>
          <a:p>
            <a:pPr algn="just"/>
            <a:r>
              <a:rPr lang="sr-Latn-RS" dirty="0"/>
              <a:t>Продаја непосредном погодбом може се извршити искључиво ако је такав начин продаје претходно одобрен од стране одбора поверилаца</a:t>
            </a:r>
            <a:endParaRPr lang="sr-Cyrl-RS" dirty="0" smtClean="0"/>
          </a:p>
          <a:p>
            <a:pPr algn="just"/>
            <a:endParaRPr lang="sr-Cyrl-RS" dirty="0"/>
          </a:p>
          <a:p>
            <a:pPr marL="0" indent="0" algn="just">
              <a:buNone/>
            </a:pPr>
            <a:endParaRPr lang="sr-Cyrl-RS" dirty="0" smtClean="0"/>
          </a:p>
          <a:p>
            <a:pPr algn="just"/>
            <a:r>
              <a:rPr lang="sr-Latn-RS" dirty="0" smtClean="0"/>
              <a:t>Продаја </a:t>
            </a:r>
            <a:r>
              <a:rPr lang="sr-Latn-RS" dirty="0"/>
              <a:t>непосредном погодбом може се извршити искључиво ако је такав начин продаје претходно одобрен од стране одбора поверилаца </a:t>
            </a:r>
            <a:endParaRPr lang="sr-Cyrl-RS" dirty="0" smtClean="0"/>
          </a:p>
          <a:p>
            <a:pPr algn="just"/>
            <a:r>
              <a:rPr lang="sr-Latn-RS" dirty="0" smtClean="0"/>
              <a:t>и </a:t>
            </a:r>
            <a:r>
              <a:rPr lang="sr-Latn-RS" dirty="0"/>
              <a:t>уз прибављање претходне сагласности разлучног, односно заложног повериоца, ако: </a:t>
            </a:r>
            <a:endParaRPr lang="en-US" dirty="0"/>
          </a:p>
          <a:p>
            <a:pPr marL="0" indent="0" algn="just">
              <a:buNone/>
            </a:pPr>
            <a:r>
              <a:rPr lang="sr-Cyrl-RS" dirty="0" smtClean="0"/>
              <a:t>     </a:t>
            </a:r>
            <a:r>
              <a:rPr lang="sr-Latn-RS" dirty="0" smtClean="0"/>
              <a:t>је </a:t>
            </a:r>
            <a:r>
              <a:rPr lang="sr-Latn-RS" dirty="0"/>
              <a:t>имовина која се продаје непосредном погодбом предмет разлучног, односно заложног </a:t>
            </a:r>
            <a:r>
              <a:rPr lang="sr-Latn-RS" dirty="0" smtClean="0"/>
              <a:t>права</a:t>
            </a:r>
            <a:endParaRPr lang="sr-Cyrl-RS" dirty="0" smtClean="0"/>
          </a:p>
          <a:p>
            <a:pPr marL="0" indent="0">
              <a:buNone/>
            </a:pPr>
            <a:r>
              <a:rPr lang="sr-Cyrl-RS" dirty="0" smtClean="0"/>
              <a:t>	</a:t>
            </a:r>
            <a:r>
              <a:rPr lang="sr-Cyrl-RS" sz="3500" dirty="0" smtClean="0"/>
              <a:t>+</a:t>
            </a:r>
            <a:endParaRPr lang="sr-Cyrl-RS" sz="3500" dirty="0"/>
          </a:p>
          <a:p>
            <a:pPr marL="0" indent="0" algn="just">
              <a:buNone/>
            </a:pPr>
            <a:r>
              <a:rPr lang="sr-Cyrl-RS" dirty="0" smtClean="0"/>
              <a:t>	</a:t>
            </a:r>
            <a:r>
              <a:rPr lang="sr-Latn-RS" dirty="0" smtClean="0"/>
              <a:t>предложена </a:t>
            </a:r>
            <a:r>
              <a:rPr lang="sr-Latn-RS" dirty="0"/>
              <a:t>купопродајна цена, односно њен део у односу на који постоји право првенственог намирења тог повериоца, не покрива износ његовог обезбеђеног </a:t>
            </a:r>
            <a:r>
              <a:rPr lang="sr-Latn-RS" dirty="0" smtClean="0"/>
              <a:t>потраживања </a:t>
            </a:r>
            <a:endParaRPr lang="sr-Cyrl-RS" dirty="0" smtClean="0"/>
          </a:p>
          <a:p>
            <a:pPr marL="0" indent="0">
              <a:buNone/>
            </a:pPr>
            <a:r>
              <a:rPr lang="sr-Cyrl-RS" dirty="0" smtClean="0"/>
              <a:t>	</a:t>
            </a:r>
            <a:r>
              <a:rPr lang="sr-Cyrl-RS" sz="3500" dirty="0" smtClean="0"/>
              <a:t>+</a:t>
            </a:r>
            <a:endParaRPr lang="sr-Cyrl-RS" sz="3500" dirty="0"/>
          </a:p>
          <a:p>
            <a:pPr marL="0" indent="0" algn="just">
              <a:buNone/>
            </a:pPr>
            <a:r>
              <a:rPr lang="sr-Cyrl-RS" dirty="0" smtClean="0"/>
              <a:t>	</a:t>
            </a:r>
            <a:r>
              <a:rPr lang="sr-Latn-RS" dirty="0" smtClean="0"/>
              <a:t>претходно </a:t>
            </a:r>
            <a:r>
              <a:rPr lang="sr-Latn-RS" dirty="0"/>
              <a:t>није покушана продаја јавним надметањем или јавним прикупљањем понуда.</a:t>
            </a:r>
            <a:endParaRPr lang="en-US" dirty="0"/>
          </a:p>
          <a:p>
            <a:endParaRPr lang="en-US" dirty="0"/>
          </a:p>
        </p:txBody>
      </p:sp>
    </p:spTree>
    <p:extLst>
      <p:ext uri="{BB962C8B-B14F-4D97-AF65-F5344CB8AC3E}">
        <p14:creationId xmlns:p14="http://schemas.microsoft.com/office/powerpoint/2010/main" val="322256733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24355"/>
            <a:ext cx="8596668" cy="4617008"/>
          </a:xfrm>
        </p:spPr>
        <p:txBody>
          <a:bodyPr>
            <a:normAutofit/>
          </a:bodyPr>
          <a:lstStyle/>
          <a:p>
            <a:pPr marL="0" indent="0" algn="just">
              <a:buNone/>
              <a:defRPr/>
            </a:pPr>
            <a:r>
              <a:rPr lang="sr-Cyrl-RS" dirty="0" smtClean="0"/>
              <a:t>	О</a:t>
            </a:r>
            <a:r>
              <a:rPr lang="sr-Latn-RS" dirty="0" smtClean="0"/>
              <a:t>бавештење </a:t>
            </a:r>
            <a:r>
              <a:rPr lang="sr-Latn-RS" dirty="0"/>
              <a:t>о намери, плану продаје, начину уновчења, методу продаје и роковима </a:t>
            </a:r>
            <a:r>
              <a:rPr lang="sr-Latn-RS" dirty="0" smtClean="0"/>
              <a:t>продаје</a:t>
            </a:r>
            <a:r>
              <a:rPr lang="sr-Cyrl-RS" dirty="0" smtClean="0"/>
              <a:t> </a:t>
            </a:r>
          </a:p>
          <a:p>
            <a:pPr algn="just">
              <a:defRPr/>
            </a:pPr>
            <a:r>
              <a:rPr lang="sr-Cyrl-RS" dirty="0" smtClean="0"/>
              <a:t>с</a:t>
            </a:r>
            <a:r>
              <a:rPr lang="sr-Latn-RS" dirty="0" smtClean="0"/>
              <a:t>течајни </a:t>
            </a:r>
            <a:r>
              <a:rPr lang="sr-Latn-RS" dirty="0"/>
              <a:t>управник </a:t>
            </a:r>
            <a:r>
              <a:rPr lang="sr-Cyrl-RS" dirty="0" smtClean="0"/>
              <a:t>доставља </a:t>
            </a:r>
            <a:endParaRPr lang="sr-Cyrl-RS" dirty="0" smtClean="0"/>
          </a:p>
          <a:p>
            <a:pPr marL="0" indent="0" algn="just">
              <a:buNone/>
              <a:defRPr/>
            </a:pPr>
            <a:r>
              <a:rPr lang="sr-Cyrl-RS" dirty="0"/>
              <a:t>	</a:t>
            </a:r>
            <a:r>
              <a:rPr lang="sr-Cyrl-RS" dirty="0" smtClean="0"/>
              <a:t>- </a:t>
            </a:r>
            <a:r>
              <a:rPr lang="sr-Latn-RS" dirty="0" smtClean="0"/>
              <a:t>најкасније </a:t>
            </a:r>
            <a:r>
              <a:rPr lang="sr-Latn-RS" dirty="0"/>
              <a:t>15 дана пре дана објављивања огласа о продаји односно 15 дана пре дана одржавања продаје непосредном </a:t>
            </a:r>
            <a:r>
              <a:rPr lang="sr-Latn-RS" dirty="0" smtClean="0"/>
              <a:t>погодбом</a:t>
            </a:r>
            <a:r>
              <a:rPr lang="sr-Cyrl-RS" dirty="0" smtClean="0"/>
              <a:t>:</a:t>
            </a:r>
          </a:p>
          <a:p>
            <a:pPr marL="0" indent="0" algn="just">
              <a:buNone/>
              <a:defRPr/>
            </a:pPr>
            <a:r>
              <a:rPr lang="sr-Cyrl-RS" dirty="0" smtClean="0"/>
              <a:t>	- </a:t>
            </a:r>
            <a:r>
              <a:rPr lang="sr-Latn-RS" dirty="0" smtClean="0"/>
              <a:t>стечајном </a:t>
            </a:r>
            <a:r>
              <a:rPr lang="sr-Latn-RS" dirty="0"/>
              <a:t>судији, одбору поверилаца, </a:t>
            </a:r>
            <a:endParaRPr lang="sr-Cyrl-RS" dirty="0" smtClean="0"/>
          </a:p>
          <a:p>
            <a:pPr marL="0" indent="0" algn="just">
              <a:buNone/>
              <a:defRPr/>
            </a:pPr>
            <a:r>
              <a:rPr lang="sr-Cyrl-RS" dirty="0" smtClean="0"/>
              <a:t>	- </a:t>
            </a:r>
            <a:r>
              <a:rPr lang="sr-Latn-RS" dirty="0" smtClean="0"/>
              <a:t>разлучним</a:t>
            </a:r>
            <a:r>
              <a:rPr lang="sr-Latn-RS" dirty="0"/>
              <a:t>, односно заложним повериоцима који имају обезбеђено потраживање на имовини која се продаје </a:t>
            </a:r>
            <a:endParaRPr lang="sr-Cyrl-RS" dirty="0" smtClean="0"/>
          </a:p>
          <a:p>
            <a:pPr marL="0" indent="0" algn="just">
              <a:buNone/>
              <a:defRPr/>
            </a:pPr>
            <a:r>
              <a:rPr lang="sr-Cyrl-RS" dirty="0"/>
              <a:t>	</a:t>
            </a:r>
            <a:r>
              <a:rPr lang="sr-Cyrl-RS" dirty="0" smtClean="0"/>
              <a:t>- </a:t>
            </a:r>
            <a:r>
              <a:rPr lang="sr-Latn-RS" dirty="0" smtClean="0"/>
              <a:t>и </a:t>
            </a:r>
            <a:r>
              <a:rPr lang="sr-Latn-RS" dirty="0"/>
              <a:t>свим оним лицима која су исказала интерес за ту имовину, без обзира по ком основу, достави </a:t>
            </a:r>
            <a:endParaRPr lang="en-US" dirty="0"/>
          </a:p>
          <a:p>
            <a:pPr marL="0" indent="0" algn="just">
              <a:buNone/>
              <a:defRPr/>
            </a:pPr>
            <a:r>
              <a:rPr lang="sr-Cyrl-RS" dirty="0" smtClean="0"/>
              <a:t>	- </a:t>
            </a:r>
            <a:r>
              <a:rPr lang="sr-Latn-RS" dirty="0" smtClean="0"/>
              <a:t>овлашћеној организацији у року из става 2. овог члана.</a:t>
            </a:r>
            <a:endParaRPr lang="en-US" dirty="0" smtClean="0"/>
          </a:p>
          <a:p>
            <a:pPr algn="just">
              <a:defRPr/>
            </a:pPr>
            <a:endParaRPr lang="en-US" dirty="0"/>
          </a:p>
          <a:p>
            <a:endParaRPr lang="en-US" dirty="0"/>
          </a:p>
        </p:txBody>
      </p:sp>
    </p:spTree>
    <p:extLst>
      <p:ext uri="{BB962C8B-B14F-4D97-AF65-F5344CB8AC3E}">
        <p14:creationId xmlns:p14="http://schemas.microsoft.com/office/powerpoint/2010/main" val="406185038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sr-Latn-RS" dirty="0"/>
              <a:t>Ако се продаја врши јавним надметањем, обавештење стечајног управника мора да садржи: </a:t>
            </a:r>
            <a:endParaRPr lang="sr-Cyrl-RS" dirty="0"/>
          </a:p>
          <a:p>
            <a:pPr algn="just"/>
            <a:endParaRPr lang="en-US" dirty="0"/>
          </a:p>
          <a:p>
            <a:pPr algn="just">
              <a:buFont typeface="Trebuchet MS" pitchFamily="34" charset="0"/>
              <a:buAutoNum type="arabicParenR"/>
            </a:pPr>
            <a:r>
              <a:rPr lang="sr-Latn-RS" dirty="0"/>
              <a:t>место и адресу на којој се налази имовина која се продаје;</a:t>
            </a:r>
            <a:endParaRPr lang="sr-Cyrl-RS" dirty="0"/>
          </a:p>
          <a:p>
            <a:pPr algn="just">
              <a:buFont typeface="Trebuchet MS" pitchFamily="34" charset="0"/>
              <a:buAutoNum type="arabicParenR"/>
            </a:pPr>
            <a:r>
              <a:rPr lang="sr-Latn-RS" dirty="0"/>
              <a:t>детаљан опис имовине са подацима о намени имовине;</a:t>
            </a:r>
            <a:endParaRPr lang="sr-Cyrl-RS" dirty="0"/>
          </a:p>
          <a:p>
            <a:pPr algn="just">
              <a:buFont typeface="Trebuchet MS" pitchFamily="34" charset="0"/>
              <a:buAutoNum type="arabicParenR"/>
            </a:pPr>
            <a:r>
              <a:rPr lang="sr-Latn-RS" dirty="0"/>
              <a:t>почетну цену и услове под којима ће се извршити јавно надметање. </a:t>
            </a:r>
            <a:endParaRPr lang="en-US" dirty="0"/>
          </a:p>
          <a:p>
            <a:endParaRPr lang="en-US" dirty="0"/>
          </a:p>
        </p:txBody>
      </p:sp>
    </p:spTree>
    <p:extLst>
      <p:ext uri="{BB962C8B-B14F-4D97-AF65-F5344CB8AC3E}">
        <p14:creationId xmlns:p14="http://schemas.microsoft.com/office/powerpoint/2010/main" val="396007479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sr-Latn-RS" dirty="0"/>
              <a:t>У случају продаје јавним прикупљањем понуда, обавештење мора да садржи: </a:t>
            </a:r>
            <a:endParaRPr lang="sr-Cyrl-RS" dirty="0"/>
          </a:p>
          <a:p>
            <a:pPr algn="just"/>
            <a:endParaRPr lang="en-US" dirty="0"/>
          </a:p>
          <a:p>
            <a:pPr>
              <a:buFont typeface="Trebuchet MS" pitchFamily="34" charset="0"/>
              <a:buAutoNum type="arabicParenR"/>
            </a:pPr>
            <a:r>
              <a:rPr lang="sr-Latn-RS" dirty="0"/>
              <a:t>место и адресу на којој се имовина налази;</a:t>
            </a:r>
            <a:endParaRPr lang="sr-Cyrl-RS" dirty="0"/>
          </a:p>
          <a:p>
            <a:pPr>
              <a:buFont typeface="Trebuchet MS" pitchFamily="34" charset="0"/>
              <a:buAutoNum type="arabicParenR"/>
            </a:pPr>
            <a:r>
              <a:rPr lang="sr-Latn-RS" dirty="0"/>
              <a:t>детаљан опис имовине и њене функције;</a:t>
            </a:r>
            <a:endParaRPr lang="sr-Cyrl-RS" dirty="0"/>
          </a:p>
          <a:p>
            <a:pPr>
              <a:buFont typeface="Trebuchet MS" pitchFamily="34" charset="0"/>
              <a:buAutoNum type="arabicParenR"/>
            </a:pPr>
            <a:r>
              <a:rPr lang="sr-Latn-RS" dirty="0"/>
              <a:t>процену вредности имовине;</a:t>
            </a:r>
            <a:endParaRPr lang="sr-Cyrl-RS" dirty="0"/>
          </a:p>
          <a:p>
            <a:pPr>
              <a:buFont typeface="Trebuchet MS" pitchFamily="34" charset="0"/>
              <a:buAutoNum type="arabicParenR"/>
            </a:pPr>
            <a:r>
              <a:rPr lang="sr-Latn-RS" dirty="0"/>
              <a:t>процедуру за избор понуда. </a:t>
            </a:r>
            <a:endParaRPr lang="en-US" dirty="0"/>
          </a:p>
          <a:p>
            <a:endParaRPr lang="en-US" dirty="0"/>
          </a:p>
        </p:txBody>
      </p:sp>
    </p:spTree>
    <p:extLst>
      <p:ext uri="{BB962C8B-B14F-4D97-AF65-F5344CB8AC3E}">
        <p14:creationId xmlns:p14="http://schemas.microsoft.com/office/powerpoint/2010/main" val="1748880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573823"/>
            <a:ext cx="8596668" cy="4467539"/>
          </a:xfrm>
        </p:spPr>
        <p:txBody>
          <a:bodyPr/>
          <a:lstStyle/>
          <a:p>
            <a:r>
              <a:rPr lang="sr-Latn-RS" dirty="0"/>
              <a:t>У случају продаје непосредном погодбом, обавештење мора да садржи: </a:t>
            </a:r>
            <a:endParaRPr lang="sr-Cyrl-RS" dirty="0"/>
          </a:p>
          <a:p>
            <a:endParaRPr lang="en-US" dirty="0"/>
          </a:p>
          <a:p>
            <a:pPr>
              <a:buFont typeface="Trebuchet MS" pitchFamily="34" charset="0"/>
              <a:buAutoNum type="arabicParenR"/>
            </a:pPr>
            <a:r>
              <a:rPr lang="sr-Latn-RS" dirty="0"/>
              <a:t>место и адресу на којој се имовина налази;</a:t>
            </a:r>
            <a:endParaRPr lang="sr-Cyrl-RS" dirty="0"/>
          </a:p>
          <a:p>
            <a:pPr>
              <a:buFont typeface="Trebuchet MS" pitchFamily="34" charset="0"/>
              <a:buAutoNum type="arabicParenR"/>
            </a:pPr>
            <a:r>
              <a:rPr lang="sr-Latn-RS" dirty="0"/>
              <a:t>детаљан опис имовине и њене функције;</a:t>
            </a:r>
            <a:endParaRPr lang="sr-Cyrl-RS" dirty="0"/>
          </a:p>
          <a:p>
            <a:pPr>
              <a:buFont typeface="Trebuchet MS" pitchFamily="34" charset="0"/>
              <a:buAutoNum type="arabicParenR"/>
            </a:pPr>
            <a:r>
              <a:rPr lang="sr-Latn-RS" dirty="0"/>
              <a:t>процену вредности имовине;</a:t>
            </a:r>
            <a:endParaRPr lang="sr-Cyrl-RS" dirty="0"/>
          </a:p>
          <a:p>
            <a:pPr>
              <a:buFont typeface="Trebuchet MS" pitchFamily="34" charset="0"/>
              <a:buAutoNum type="arabicParenR"/>
            </a:pPr>
            <a:r>
              <a:rPr lang="sr-Latn-RS" dirty="0"/>
              <a:t>податке о купцу који се предлаже; </a:t>
            </a:r>
            <a:endParaRPr lang="sr-Cyrl-RS" dirty="0"/>
          </a:p>
          <a:p>
            <a:pPr>
              <a:buFont typeface="Trebuchet MS" pitchFamily="34" charset="0"/>
              <a:buAutoNum type="arabicParenR"/>
            </a:pPr>
            <a:r>
              <a:rPr lang="sr-Latn-RS" dirty="0"/>
              <a:t>све услове продаје која се предлаже, укључивши и цену и начин плаћања. </a:t>
            </a:r>
            <a:endParaRPr lang="en-US" dirty="0"/>
          </a:p>
        </p:txBody>
      </p:sp>
    </p:spTree>
    <p:extLst>
      <p:ext uri="{BB962C8B-B14F-4D97-AF65-F5344CB8AC3E}">
        <p14:creationId xmlns:p14="http://schemas.microsoft.com/office/powerpoint/2010/main" val="19735157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47701"/>
            <a:ext cx="8596668" cy="5393662"/>
          </a:xfrm>
        </p:spPr>
        <p:txBody>
          <a:bodyPr/>
          <a:lstStyle/>
          <a:p>
            <a:pPr algn="just"/>
            <a:r>
              <a:rPr lang="sr-Latn-RS" dirty="0" smtClean="0"/>
              <a:t>Када </a:t>
            </a:r>
            <a:r>
              <a:rPr lang="sr-Latn-RS" dirty="0"/>
              <a:t>је имовина која је обухваћена продајом предмет обезбеђења потраживања једног или више разлучних и заложних поверилаца, разлучни и заложни поверилац може </a:t>
            </a:r>
            <a:endParaRPr lang="sr-Cyrl-RS" dirty="0" smtClean="0"/>
          </a:p>
          <a:p>
            <a:pPr marL="0" indent="0" algn="just">
              <a:buNone/>
            </a:pPr>
            <a:r>
              <a:rPr lang="sr-Cyrl-RS" dirty="0"/>
              <a:t>	</a:t>
            </a:r>
            <a:r>
              <a:rPr lang="sr-Cyrl-RS" dirty="0" smtClean="0"/>
              <a:t>- </a:t>
            </a:r>
            <a:r>
              <a:rPr lang="sr-Latn-RS" dirty="0" smtClean="0"/>
              <a:t>у </a:t>
            </a:r>
            <a:r>
              <a:rPr lang="sr-Latn-RS" dirty="0"/>
              <a:t>року од пет дана од дана пријема обавештења о предложеној продаји да поднесе примедбу на предложену продају, </a:t>
            </a:r>
            <a:endParaRPr lang="sr-Cyrl-RS" dirty="0" smtClean="0"/>
          </a:p>
          <a:p>
            <a:pPr marL="0" indent="0" algn="just">
              <a:buNone/>
            </a:pPr>
            <a:r>
              <a:rPr lang="sr-Cyrl-RS" dirty="0"/>
              <a:t>	</a:t>
            </a:r>
            <a:r>
              <a:rPr lang="sr-Cyrl-RS" dirty="0" smtClean="0"/>
              <a:t>- </a:t>
            </a:r>
            <a:r>
              <a:rPr lang="sr-Latn-RS" dirty="0" smtClean="0"/>
              <a:t>укључујући </a:t>
            </a:r>
            <a:r>
              <a:rPr lang="sr-Latn-RS" dirty="0"/>
              <a:t>и предлог повољнијег начина уновчења, односно метода продаје имовине.  </a:t>
            </a:r>
            <a:endParaRPr lang="sr-Cyrl-RS" dirty="0" smtClean="0"/>
          </a:p>
          <a:p>
            <a:pPr marL="0" indent="0" algn="just">
              <a:buNone/>
            </a:pPr>
            <a:endParaRPr lang="sr-Cyrl-RS" dirty="0"/>
          </a:p>
          <a:p>
            <a:pPr algn="just"/>
            <a:r>
              <a:rPr lang="sr-Latn-RS" dirty="0" smtClean="0"/>
              <a:t>Одбор </a:t>
            </a:r>
            <a:r>
              <a:rPr lang="sr-Latn-RS" dirty="0"/>
              <a:t>поверилаца, повериоци и друга заинтересована лица, осим разлучног, односно обезбеђеног повериоца из става 7. овог члана, могу </a:t>
            </a:r>
            <a:endParaRPr lang="sr-Cyrl-RS" dirty="0" smtClean="0"/>
          </a:p>
          <a:p>
            <a:pPr marL="0" indent="0" algn="just">
              <a:buNone/>
            </a:pPr>
            <a:r>
              <a:rPr lang="sr-Cyrl-RS" dirty="0"/>
              <a:t>	</a:t>
            </a:r>
            <a:r>
              <a:rPr lang="sr-Cyrl-RS" dirty="0" smtClean="0"/>
              <a:t>- </a:t>
            </a:r>
            <a:r>
              <a:rPr lang="sr-Latn-RS" dirty="0" smtClean="0"/>
              <a:t>у </a:t>
            </a:r>
            <a:r>
              <a:rPr lang="sr-Latn-RS" dirty="0"/>
              <a:t>року од пет дана од дана пријема обавештења о предложеној продаји поднети примедбу на предложену </a:t>
            </a:r>
            <a:r>
              <a:rPr lang="sr-Latn-RS" dirty="0" smtClean="0"/>
              <a:t>продају</a:t>
            </a:r>
            <a:r>
              <a:rPr lang="sr-Cyrl-RS" dirty="0" smtClean="0"/>
              <a:t> </a:t>
            </a:r>
            <a:endParaRPr lang="sr-Cyrl-RS" dirty="0" smtClean="0"/>
          </a:p>
          <a:p>
            <a:pPr marL="0" indent="0" algn="just">
              <a:buNone/>
            </a:pPr>
            <a:r>
              <a:rPr lang="sr-Cyrl-RS" dirty="0"/>
              <a:t>	</a:t>
            </a:r>
            <a:r>
              <a:rPr lang="sr-Cyrl-RS" dirty="0" smtClean="0"/>
              <a:t>- </a:t>
            </a:r>
            <a:r>
              <a:rPr lang="sr-Latn-RS" dirty="0" smtClean="0"/>
              <a:t>из </a:t>
            </a:r>
            <a:r>
              <a:rPr lang="sr-Latn-RS" dirty="0"/>
              <a:t>разлога непоштовања одредаба овог закона или националних стандарда о управљању стечајном масом у припреми или спровођењу продаје.</a:t>
            </a:r>
            <a:endParaRPr lang="en-US" dirty="0"/>
          </a:p>
          <a:p>
            <a:endParaRPr lang="en-US" dirty="0"/>
          </a:p>
          <a:p>
            <a:endParaRPr lang="en-US" dirty="0"/>
          </a:p>
        </p:txBody>
      </p:sp>
    </p:spTree>
    <p:extLst>
      <p:ext uri="{BB962C8B-B14F-4D97-AF65-F5344CB8AC3E}">
        <p14:creationId xmlns:p14="http://schemas.microsoft.com/office/powerpoint/2010/main" val="397058347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0759" y="371476"/>
            <a:ext cx="8596668" cy="5222212"/>
          </a:xfrm>
        </p:spPr>
        <p:txBody>
          <a:bodyPr/>
          <a:lstStyle/>
          <a:p>
            <a:pPr algn="just"/>
            <a:endParaRPr lang="sr-Cyrl-RS" dirty="0" smtClean="0"/>
          </a:p>
          <a:p>
            <a:pPr algn="just"/>
            <a:endParaRPr lang="sr-Cyrl-RS" dirty="0"/>
          </a:p>
          <a:p>
            <a:pPr algn="just"/>
            <a:r>
              <a:rPr lang="sr-Latn-RS" dirty="0" smtClean="0"/>
              <a:t>О </a:t>
            </a:r>
            <a:r>
              <a:rPr lang="sr-Latn-RS" dirty="0"/>
              <a:t>примедбама из ст. 7. и 8. овог члана одлучује стечајни судија закључком у року од осам дана, а продаја се не може спровести пре доношења одлуке суда</a:t>
            </a:r>
            <a:r>
              <a:rPr lang="sr-Latn-RS" dirty="0" smtClean="0"/>
              <a:t>.</a:t>
            </a:r>
            <a:endParaRPr lang="sr-Cyrl-RS" dirty="0" smtClean="0"/>
          </a:p>
          <a:p>
            <a:pPr marL="0" indent="0" algn="just">
              <a:buNone/>
            </a:pPr>
            <a:endParaRPr lang="sr-Cyrl-RS" dirty="0" smtClean="0"/>
          </a:p>
          <a:p>
            <a:pPr algn="just"/>
            <a:r>
              <a:rPr lang="sr-Cyrl-RS" dirty="0" smtClean="0"/>
              <a:t>Против закључка није дозвољена жалба</a:t>
            </a:r>
            <a:r>
              <a:rPr lang="sr-Cyrl-RS" dirty="0" smtClean="0"/>
              <a:t>.</a:t>
            </a:r>
          </a:p>
          <a:p>
            <a:pPr marL="0" indent="0" algn="just">
              <a:buNone/>
            </a:pPr>
            <a:endParaRPr lang="sr-Cyrl-RS" dirty="0"/>
          </a:p>
          <a:p>
            <a:pPr marL="0" indent="0" algn="just">
              <a:buNone/>
            </a:pPr>
            <a:r>
              <a:rPr lang="sr-Cyrl-RS" dirty="0" smtClean="0"/>
              <a:t>	</a:t>
            </a:r>
            <a:r>
              <a:rPr lang="sr-Latn-RS" dirty="0" smtClean="0"/>
              <a:t>После </a:t>
            </a:r>
            <a:r>
              <a:rPr lang="sr-Latn-RS" dirty="0"/>
              <a:t>извршене продаје стечајни управник је дужан да о извршеној продаји, условима и цени обавести </a:t>
            </a:r>
            <a:endParaRPr lang="sr-Cyrl-RS" dirty="0" smtClean="0"/>
          </a:p>
          <a:p>
            <a:pPr algn="just"/>
            <a:r>
              <a:rPr lang="sr-Latn-RS" dirty="0" smtClean="0"/>
              <a:t>стечајног </a:t>
            </a:r>
            <a:r>
              <a:rPr lang="sr-Latn-RS" dirty="0"/>
              <a:t>судију и одбор поверилаца, </a:t>
            </a:r>
            <a:endParaRPr lang="sr-Cyrl-RS" dirty="0" smtClean="0"/>
          </a:p>
          <a:p>
            <a:pPr algn="just"/>
            <a:r>
              <a:rPr lang="sr-Latn-RS" dirty="0" smtClean="0"/>
              <a:t>као </a:t>
            </a:r>
            <a:r>
              <a:rPr lang="sr-Latn-RS" dirty="0"/>
              <a:t>и разлучног, односно заложног повериоца који има разлучно, односно заложно право на имовини која је обухваћена продајом, </a:t>
            </a:r>
            <a:endParaRPr lang="sr-Cyrl-RS" dirty="0" smtClean="0"/>
          </a:p>
          <a:p>
            <a:pPr algn="just"/>
            <a:r>
              <a:rPr lang="sr-Latn-RS" dirty="0" smtClean="0"/>
              <a:t>у </a:t>
            </a:r>
            <a:r>
              <a:rPr lang="sr-Latn-RS" dirty="0"/>
              <a:t>року од десет дана од дана извршене продаје.</a:t>
            </a:r>
            <a:endParaRPr lang="en-US" dirty="0"/>
          </a:p>
          <a:p>
            <a:pPr algn="just"/>
            <a:endParaRPr lang="en-US" dirty="0"/>
          </a:p>
        </p:txBody>
      </p:sp>
    </p:spTree>
    <p:extLst>
      <p:ext uri="{BB962C8B-B14F-4D97-AF65-F5344CB8AC3E}">
        <p14:creationId xmlns:p14="http://schemas.microsoft.com/office/powerpoint/2010/main" val="67283154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57201"/>
            <a:ext cx="8596668" cy="5584162"/>
          </a:xfrm>
        </p:spPr>
        <p:txBody>
          <a:bodyPr>
            <a:normAutofit fontScale="92500" lnSpcReduction="10000"/>
          </a:bodyPr>
          <a:lstStyle/>
          <a:p>
            <a:pPr algn="just">
              <a:defRPr/>
            </a:pPr>
            <a:endParaRPr lang="sr-Cyrl-RS" dirty="0" smtClean="0"/>
          </a:p>
          <a:p>
            <a:pPr algn="just">
              <a:defRPr/>
            </a:pPr>
            <a:r>
              <a:rPr lang="sr-Latn-RS" dirty="0" smtClean="0"/>
              <a:t>Средства </a:t>
            </a:r>
            <a:r>
              <a:rPr lang="sr-Latn-RS" dirty="0"/>
              <a:t>остварена продајом имовине на којој нису постојала оптерећења улазе у стечајну масу, а њихова деоба врши се у складу са поступком деобе прописаним овим законом.  </a:t>
            </a:r>
            <a:endParaRPr lang="sr-Cyrl-RS" dirty="0" smtClean="0"/>
          </a:p>
          <a:p>
            <a:pPr marL="0" indent="0" algn="just">
              <a:buNone/>
              <a:defRPr/>
            </a:pPr>
            <a:endParaRPr lang="en-US" dirty="0"/>
          </a:p>
          <a:p>
            <a:pPr algn="just">
              <a:defRPr/>
            </a:pPr>
            <a:r>
              <a:rPr lang="sr-Latn-RS" dirty="0" smtClean="0"/>
              <a:t>Ако </a:t>
            </a:r>
            <a:r>
              <a:rPr lang="sr-Latn-RS" dirty="0"/>
              <a:t>је имовина била предмет обезбеђења потраживања једног или више разлучних и заложних поверилаца из остварене цене првенствено се намирују трошкови продаје и други неопходни трошкови (трошкови процене имовине, трошкови оглашавања, законске обавезе и сл.), који укључују и награду стечајног управника, а из преосталог износа исплаћују се разлучни повериоци чије је потраживање било обезбеђено продатом имовином и заложни у складу са њиховим правом приоритета.</a:t>
            </a:r>
            <a:endParaRPr lang="sr-Cyrl-RS" dirty="0"/>
          </a:p>
          <a:p>
            <a:r>
              <a:rPr lang="ru-RU" dirty="0"/>
              <a:t>Намирење разлучних и заложних поверилаца мора бити извршено у року од пет дана од дана када је стечајни управник примио средства по основу продаје имовине, односно наплате потраживања. </a:t>
            </a:r>
          </a:p>
          <a:p>
            <a:endParaRPr lang="ru-RU" dirty="0"/>
          </a:p>
          <a:p>
            <a:r>
              <a:rPr lang="ru-RU" dirty="0"/>
              <a:t>Ако после намирења разлучних и заложних поверилаца преостану средства, целокупан преостали износ улази у стечајну масу и дели се стечајним повериоцима у складу са одредбама овог закона које се односе на деобу. </a:t>
            </a:r>
          </a:p>
          <a:p>
            <a:pPr>
              <a:defRPr/>
            </a:pPr>
            <a:endParaRPr lang="en-US" dirty="0"/>
          </a:p>
        </p:txBody>
      </p:sp>
    </p:spTree>
    <p:extLst>
      <p:ext uri="{BB962C8B-B14F-4D97-AF65-F5344CB8AC3E}">
        <p14:creationId xmlns:p14="http://schemas.microsoft.com/office/powerpoint/2010/main" val="26117486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766119"/>
            <a:ext cx="8596668" cy="5275243"/>
          </a:xfrm>
        </p:spPr>
        <p:txBody>
          <a:bodyPr>
            <a:normAutofit fontScale="47500" lnSpcReduction="20000"/>
          </a:bodyPr>
          <a:lstStyle/>
          <a:p>
            <a:endParaRPr lang="ru-RU" dirty="0" smtClean="0"/>
          </a:p>
          <a:p>
            <a:endParaRPr lang="ru-RU" dirty="0"/>
          </a:p>
          <a:p>
            <a:pPr>
              <a:spcBef>
                <a:spcPct val="20000"/>
              </a:spcBef>
              <a:buClr>
                <a:srgbClr val="333333"/>
              </a:buClr>
              <a:buFontTx/>
              <a:buChar char="•"/>
              <a:defRPr/>
            </a:pPr>
            <a:r>
              <a:rPr lang="sr-Cyrl-CS" sz="4500" b="1" kern="0" dirty="0" smtClean="0">
                <a:solidFill>
                  <a:schemeClr val="tx1"/>
                </a:solidFill>
                <a:latin typeface="Times New Roman" panose="02020603050405020304" pitchFamily="18" charset="0"/>
                <a:cs typeface="Times New Roman" panose="02020603050405020304" pitchFamily="18" charset="0"/>
              </a:rPr>
              <a:t>Закон </a:t>
            </a:r>
            <a:r>
              <a:rPr lang="sr-Cyrl-CS" sz="4500" b="1" kern="0" dirty="0">
                <a:solidFill>
                  <a:schemeClr val="tx1"/>
                </a:solidFill>
                <a:latin typeface="Times New Roman" panose="02020603050405020304" pitchFamily="18" charset="0"/>
                <a:cs typeface="Times New Roman" panose="02020603050405020304" pitchFamily="18" charset="0"/>
              </a:rPr>
              <a:t>о принудном поравнању, стечају и ликвидацији</a:t>
            </a:r>
            <a:r>
              <a:rPr lang="sr-Cyrl-CS" sz="4500" kern="0" dirty="0">
                <a:solidFill>
                  <a:schemeClr val="tx1"/>
                </a:solidFill>
                <a:latin typeface="Times New Roman" panose="02020603050405020304" pitchFamily="18" charset="0"/>
                <a:cs typeface="Times New Roman" panose="02020603050405020304" pitchFamily="18" charset="0"/>
              </a:rPr>
              <a:t> („Сл. лист СФРЈ“ 84/89 и „Сл. лист СРЈ“</a:t>
            </a:r>
            <a:r>
              <a:rPr lang="en-US" sz="4500" kern="0" dirty="0">
                <a:solidFill>
                  <a:schemeClr val="tx1"/>
                </a:solidFill>
                <a:latin typeface="Times New Roman" panose="02020603050405020304" pitchFamily="18" charset="0"/>
                <a:cs typeface="Times New Roman" panose="02020603050405020304" pitchFamily="18" charset="0"/>
              </a:rPr>
              <a:t> 37/93 </a:t>
            </a:r>
            <a:r>
              <a:rPr lang="en-US" sz="4500" kern="0" dirty="0" err="1">
                <a:solidFill>
                  <a:schemeClr val="tx1"/>
                </a:solidFill>
                <a:latin typeface="Times New Roman" panose="02020603050405020304" pitchFamily="18" charset="0"/>
                <a:cs typeface="Times New Roman" panose="02020603050405020304" pitchFamily="18" charset="0"/>
              </a:rPr>
              <a:t>i</a:t>
            </a:r>
            <a:r>
              <a:rPr lang="en-US" sz="4500" kern="0" dirty="0">
                <a:solidFill>
                  <a:schemeClr val="tx1"/>
                </a:solidFill>
                <a:latin typeface="Times New Roman" panose="02020603050405020304" pitchFamily="18" charset="0"/>
                <a:cs typeface="Times New Roman" panose="02020603050405020304" pitchFamily="18" charset="0"/>
              </a:rPr>
              <a:t> 28/96</a:t>
            </a:r>
            <a:r>
              <a:rPr lang="sr-Cyrl-RS" sz="4500" kern="0" dirty="0">
                <a:solidFill>
                  <a:schemeClr val="tx1"/>
                </a:solidFill>
                <a:latin typeface="Times New Roman" panose="02020603050405020304" pitchFamily="18" charset="0"/>
                <a:cs typeface="Times New Roman" panose="02020603050405020304" pitchFamily="18" charset="0"/>
              </a:rPr>
              <a:t>)</a:t>
            </a:r>
            <a:endParaRPr lang="sr-Cyrl-CS" sz="4500" kern="0" dirty="0">
              <a:solidFill>
                <a:schemeClr val="tx1"/>
              </a:solidFill>
              <a:latin typeface="Times New Roman" panose="02020603050405020304" pitchFamily="18" charset="0"/>
              <a:cs typeface="Times New Roman" panose="02020603050405020304" pitchFamily="18" charset="0"/>
            </a:endParaRPr>
          </a:p>
          <a:p>
            <a:pPr>
              <a:spcBef>
                <a:spcPct val="20000"/>
              </a:spcBef>
              <a:buClr>
                <a:srgbClr val="333333"/>
              </a:buClr>
              <a:buFontTx/>
              <a:buChar char="•"/>
              <a:defRPr/>
            </a:pPr>
            <a:r>
              <a:rPr lang="sr-Cyrl-CS" sz="4500" b="1" kern="0" dirty="0">
                <a:solidFill>
                  <a:schemeClr val="tx1"/>
                </a:solidFill>
                <a:latin typeface="Times New Roman" panose="02020603050405020304" pitchFamily="18" charset="0"/>
                <a:cs typeface="Times New Roman" panose="02020603050405020304" pitchFamily="18" charset="0"/>
              </a:rPr>
              <a:t>Закон о стечајном поступку </a:t>
            </a:r>
            <a:r>
              <a:rPr lang="sr-Cyrl-CS" sz="4500" kern="0" dirty="0">
                <a:solidFill>
                  <a:schemeClr val="tx1"/>
                </a:solidFill>
                <a:latin typeface="Times New Roman" panose="02020603050405020304" pitchFamily="18" charset="0"/>
                <a:cs typeface="Times New Roman" panose="02020603050405020304" pitchFamily="18" charset="0"/>
              </a:rPr>
              <a:t>(„</a:t>
            </a:r>
            <a:r>
              <a:rPr lang="ru-RU" sz="4500" kern="0" dirty="0">
                <a:solidFill>
                  <a:schemeClr val="tx1"/>
                </a:solidFill>
                <a:latin typeface="Times New Roman" panose="02020603050405020304" pitchFamily="18" charset="0"/>
                <a:cs typeface="Times New Roman" panose="02020603050405020304" pitchFamily="18" charset="0"/>
              </a:rPr>
              <a:t>Сл. гласник РС</a:t>
            </a:r>
            <a:r>
              <a:rPr lang="sr-Cyrl-CS" sz="4500" kern="0" dirty="0">
                <a:solidFill>
                  <a:schemeClr val="tx1"/>
                </a:solidFill>
                <a:latin typeface="Times New Roman" panose="02020603050405020304" pitchFamily="18" charset="0"/>
                <a:cs typeface="Times New Roman" panose="02020603050405020304" pitchFamily="18" charset="0"/>
              </a:rPr>
              <a:t>“</a:t>
            </a:r>
            <a:r>
              <a:rPr lang="ru-RU" sz="4500" kern="0" dirty="0">
                <a:solidFill>
                  <a:schemeClr val="tx1"/>
                </a:solidFill>
                <a:latin typeface="Times New Roman" panose="02020603050405020304" pitchFamily="18" charset="0"/>
                <a:cs typeface="Times New Roman" panose="02020603050405020304" pitchFamily="18" charset="0"/>
              </a:rPr>
              <a:t> 84/2004 и 85/2005 - др. закон</a:t>
            </a:r>
            <a:r>
              <a:rPr lang="sr-Cyrl-RS" sz="4500" kern="0" dirty="0">
                <a:solidFill>
                  <a:schemeClr val="tx1"/>
                </a:solidFill>
                <a:latin typeface="Times New Roman" panose="02020603050405020304" pitchFamily="18" charset="0"/>
                <a:cs typeface="Times New Roman" panose="02020603050405020304" pitchFamily="18" charset="0"/>
              </a:rPr>
              <a:t>)</a:t>
            </a:r>
            <a:endParaRPr lang="sr-Latn-CS" sz="4500" kern="0" dirty="0">
              <a:solidFill>
                <a:schemeClr val="tx1"/>
              </a:solidFill>
              <a:latin typeface="Times New Roman" panose="02020603050405020304" pitchFamily="18" charset="0"/>
              <a:cs typeface="Times New Roman" panose="02020603050405020304" pitchFamily="18" charset="0"/>
            </a:endParaRPr>
          </a:p>
          <a:p>
            <a:pPr>
              <a:spcBef>
                <a:spcPct val="20000"/>
              </a:spcBef>
              <a:buClr>
                <a:srgbClr val="333333"/>
              </a:buClr>
              <a:buFontTx/>
              <a:buChar char="•"/>
              <a:defRPr/>
            </a:pPr>
            <a:r>
              <a:rPr lang="sr-Cyrl-CS" sz="4500" b="1" kern="0" dirty="0">
                <a:solidFill>
                  <a:schemeClr val="tx1"/>
                </a:solidFill>
                <a:latin typeface="Times New Roman" panose="02020603050405020304" pitchFamily="18" charset="0"/>
                <a:cs typeface="Times New Roman" panose="02020603050405020304" pitchFamily="18" charset="0"/>
              </a:rPr>
              <a:t>Закон о стечају </a:t>
            </a:r>
            <a:r>
              <a:rPr lang="sr-Cyrl-CS" sz="4500" kern="0" dirty="0">
                <a:solidFill>
                  <a:schemeClr val="tx1"/>
                </a:solidFill>
                <a:latin typeface="Times New Roman" panose="02020603050405020304" pitchFamily="18" charset="0"/>
                <a:cs typeface="Times New Roman" panose="02020603050405020304" pitchFamily="18" charset="0"/>
              </a:rPr>
              <a:t>(„</a:t>
            </a:r>
            <a:r>
              <a:rPr lang="ru-RU" sz="4500" kern="0" dirty="0">
                <a:solidFill>
                  <a:schemeClr val="tx1"/>
                </a:solidFill>
                <a:latin typeface="Times New Roman" panose="02020603050405020304" pitchFamily="18" charset="0"/>
                <a:cs typeface="Times New Roman" panose="02020603050405020304" pitchFamily="18" charset="0"/>
              </a:rPr>
              <a:t>Сл. гласник РС</a:t>
            </a:r>
            <a:r>
              <a:rPr lang="sr-Cyrl-CS" sz="4500" kern="0" dirty="0">
                <a:solidFill>
                  <a:schemeClr val="tx1"/>
                </a:solidFill>
                <a:latin typeface="Times New Roman" panose="02020603050405020304" pitchFamily="18" charset="0"/>
                <a:cs typeface="Times New Roman" panose="02020603050405020304" pitchFamily="18" charset="0"/>
              </a:rPr>
              <a:t>“</a:t>
            </a:r>
            <a:r>
              <a:rPr lang="pl-PL" sz="4500" kern="0" dirty="0">
                <a:solidFill>
                  <a:schemeClr val="tx1"/>
                </a:solidFill>
                <a:latin typeface="Times New Roman" panose="02020603050405020304" pitchFamily="18" charset="0"/>
                <a:cs typeface="Times New Roman" panose="02020603050405020304" pitchFamily="18" charset="0"/>
              </a:rPr>
              <a:t>104/2009, 99/2011 - </a:t>
            </a:r>
            <a:r>
              <a:rPr lang="sr-Cyrl-RS" sz="4500" kern="0" dirty="0">
                <a:solidFill>
                  <a:schemeClr val="tx1"/>
                </a:solidFill>
                <a:latin typeface="Times New Roman" panose="02020603050405020304" pitchFamily="18" charset="0"/>
                <a:cs typeface="Times New Roman" panose="02020603050405020304" pitchFamily="18" charset="0"/>
              </a:rPr>
              <a:t>др</a:t>
            </a:r>
            <a:r>
              <a:rPr lang="pl-PL" sz="4500" kern="0" dirty="0">
                <a:solidFill>
                  <a:schemeClr val="tx1"/>
                </a:solidFill>
                <a:latin typeface="Times New Roman" panose="02020603050405020304" pitchFamily="18" charset="0"/>
                <a:cs typeface="Times New Roman" panose="02020603050405020304" pitchFamily="18" charset="0"/>
              </a:rPr>
              <a:t>. </a:t>
            </a:r>
            <a:r>
              <a:rPr lang="sr-Cyrl-RS" sz="4500" kern="0" dirty="0">
                <a:solidFill>
                  <a:schemeClr val="tx1"/>
                </a:solidFill>
                <a:latin typeface="Times New Roman" panose="02020603050405020304" pitchFamily="18" charset="0"/>
                <a:cs typeface="Times New Roman" panose="02020603050405020304" pitchFamily="18" charset="0"/>
              </a:rPr>
              <a:t>закон</a:t>
            </a:r>
            <a:r>
              <a:rPr lang="pl-PL" sz="4500" kern="0" dirty="0">
                <a:solidFill>
                  <a:schemeClr val="tx1"/>
                </a:solidFill>
                <a:latin typeface="Times New Roman" panose="02020603050405020304" pitchFamily="18" charset="0"/>
                <a:cs typeface="Times New Roman" panose="02020603050405020304" pitchFamily="18" charset="0"/>
              </a:rPr>
              <a:t>, 71/2012 – </a:t>
            </a:r>
            <a:r>
              <a:rPr lang="sr-Cyrl-RS" sz="4500" kern="0" dirty="0">
                <a:solidFill>
                  <a:schemeClr val="tx1"/>
                </a:solidFill>
                <a:latin typeface="Times New Roman" panose="02020603050405020304" pitchFamily="18" charset="0"/>
                <a:cs typeface="Times New Roman" panose="02020603050405020304" pitchFamily="18" charset="0"/>
              </a:rPr>
              <a:t>одлука УС)</a:t>
            </a:r>
            <a:r>
              <a:rPr lang="sr-Cyrl-CS" sz="4500" kern="0" dirty="0">
                <a:solidFill>
                  <a:schemeClr val="tx1"/>
                </a:solidFill>
                <a:latin typeface="Times New Roman" panose="02020603050405020304" pitchFamily="18" charset="0"/>
                <a:cs typeface="Times New Roman" panose="02020603050405020304" pitchFamily="18" charset="0"/>
              </a:rPr>
              <a:t> </a:t>
            </a:r>
          </a:p>
          <a:p>
            <a:pPr>
              <a:spcBef>
                <a:spcPct val="20000"/>
              </a:spcBef>
              <a:buClr>
                <a:srgbClr val="333333"/>
              </a:buClr>
              <a:buFontTx/>
              <a:buChar char="•"/>
              <a:defRPr/>
            </a:pPr>
            <a:r>
              <a:rPr lang="sr-Cyrl-CS" sz="4500" b="1" kern="0" dirty="0">
                <a:solidFill>
                  <a:schemeClr val="tx1"/>
                </a:solidFill>
                <a:latin typeface="Times New Roman" panose="02020603050405020304" pitchFamily="18" charset="0"/>
                <a:cs typeface="Times New Roman" panose="02020603050405020304" pitchFamily="18" charset="0"/>
              </a:rPr>
              <a:t>Закон о стечају- измене </a:t>
            </a:r>
            <a:r>
              <a:rPr lang="sr-Cyrl-CS" sz="4500" kern="0" dirty="0">
                <a:solidFill>
                  <a:schemeClr val="tx1"/>
                </a:solidFill>
                <a:latin typeface="Times New Roman" panose="02020603050405020304" pitchFamily="18" charset="0"/>
                <a:cs typeface="Times New Roman" panose="02020603050405020304" pitchFamily="18" charset="0"/>
              </a:rPr>
              <a:t>(„</a:t>
            </a:r>
            <a:r>
              <a:rPr lang="ru-RU" sz="4500" kern="0" dirty="0">
                <a:solidFill>
                  <a:schemeClr val="tx1"/>
                </a:solidFill>
                <a:latin typeface="Times New Roman" panose="02020603050405020304" pitchFamily="18" charset="0"/>
                <a:cs typeface="Times New Roman" panose="02020603050405020304" pitchFamily="18" charset="0"/>
              </a:rPr>
              <a:t>Сл. гласник РС</a:t>
            </a:r>
            <a:r>
              <a:rPr lang="sr-Cyrl-CS" sz="4500" kern="0" dirty="0">
                <a:solidFill>
                  <a:schemeClr val="tx1"/>
                </a:solidFill>
                <a:latin typeface="Times New Roman" panose="02020603050405020304" pitchFamily="18" charset="0"/>
                <a:cs typeface="Times New Roman" panose="02020603050405020304" pitchFamily="18" charset="0"/>
              </a:rPr>
              <a:t>“ 83/14)</a:t>
            </a:r>
          </a:p>
          <a:p>
            <a:pPr>
              <a:spcBef>
                <a:spcPct val="20000"/>
              </a:spcBef>
              <a:buClr>
                <a:srgbClr val="333333"/>
              </a:buClr>
              <a:buFontTx/>
              <a:buChar char="•"/>
              <a:defRPr/>
            </a:pPr>
            <a:r>
              <a:rPr lang="sr-Cyrl-CS" sz="4500" b="1" kern="0" dirty="0">
                <a:solidFill>
                  <a:schemeClr val="tx1"/>
                </a:solidFill>
                <a:latin typeface="Times New Roman" panose="02020603050405020304" pitchFamily="18" charset="0"/>
                <a:cs typeface="Times New Roman" panose="02020603050405020304" pitchFamily="18" charset="0"/>
              </a:rPr>
              <a:t>Закон о стечају- измене </a:t>
            </a:r>
            <a:r>
              <a:rPr lang="sr-Cyrl-CS" sz="4500" kern="0" dirty="0">
                <a:solidFill>
                  <a:schemeClr val="tx1"/>
                </a:solidFill>
                <a:latin typeface="Times New Roman" panose="02020603050405020304" pitchFamily="18" charset="0"/>
                <a:cs typeface="Times New Roman" panose="02020603050405020304" pitchFamily="18" charset="0"/>
              </a:rPr>
              <a:t>(„</a:t>
            </a:r>
            <a:r>
              <a:rPr lang="ru-RU" sz="4500" kern="0" dirty="0">
                <a:solidFill>
                  <a:schemeClr val="tx1"/>
                </a:solidFill>
                <a:latin typeface="Times New Roman" panose="02020603050405020304" pitchFamily="18" charset="0"/>
                <a:cs typeface="Times New Roman" panose="02020603050405020304" pitchFamily="18" charset="0"/>
              </a:rPr>
              <a:t>Сл. гласник РС</a:t>
            </a:r>
            <a:r>
              <a:rPr lang="sr-Cyrl-CS" sz="4500" kern="0" dirty="0">
                <a:solidFill>
                  <a:schemeClr val="tx1"/>
                </a:solidFill>
                <a:latin typeface="Times New Roman" panose="02020603050405020304" pitchFamily="18" charset="0"/>
                <a:cs typeface="Times New Roman" panose="02020603050405020304" pitchFamily="18" charset="0"/>
              </a:rPr>
              <a:t>“ 113/17</a:t>
            </a:r>
            <a:r>
              <a:rPr lang="sr-Cyrl-CS" sz="4500" kern="0" dirty="0" smtClean="0">
                <a:solidFill>
                  <a:schemeClr val="tx1"/>
                </a:solidFill>
                <a:latin typeface="Times New Roman" panose="02020603050405020304" pitchFamily="18" charset="0"/>
                <a:cs typeface="Times New Roman" panose="02020603050405020304" pitchFamily="18" charset="0"/>
              </a:rPr>
              <a:t>)</a:t>
            </a:r>
            <a:endParaRPr lang="en-US" sz="4500" kern="0" dirty="0" smtClean="0">
              <a:solidFill>
                <a:schemeClr val="tx1"/>
              </a:solidFill>
              <a:latin typeface="Times New Roman" panose="02020603050405020304" pitchFamily="18" charset="0"/>
              <a:cs typeface="Times New Roman" panose="02020603050405020304" pitchFamily="18" charset="0"/>
            </a:endParaRPr>
          </a:p>
          <a:p>
            <a:pPr>
              <a:spcBef>
                <a:spcPct val="20000"/>
              </a:spcBef>
              <a:buClr>
                <a:srgbClr val="333333"/>
              </a:buClr>
              <a:buFontTx/>
              <a:buChar char="•"/>
              <a:defRPr/>
            </a:pPr>
            <a:r>
              <a:rPr lang="sr-Cyrl-CS" sz="4500" b="1" kern="0" dirty="0">
                <a:solidFill>
                  <a:schemeClr val="tx1"/>
                </a:solidFill>
                <a:latin typeface="Times New Roman" panose="02020603050405020304" pitchFamily="18" charset="0"/>
                <a:cs typeface="Times New Roman" panose="02020603050405020304" pitchFamily="18" charset="0"/>
              </a:rPr>
              <a:t>Закон о стечају- измене </a:t>
            </a:r>
            <a:r>
              <a:rPr lang="sr-Cyrl-CS" sz="4500" kern="0" dirty="0">
                <a:solidFill>
                  <a:schemeClr val="tx1"/>
                </a:solidFill>
                <a:latin typeface="Times New Roman" panose="02020603050405020304" pitchFamily="18" charset="0"/>
                <a:cs typeface="Times New Roman" panose="02020603050405020304" pitchFamily="18" charset="0"/>
              </a:rPr>
              <a:t>(„</a:t>
            </a:r>
            <a:r>
              <a:rPr lang="ru-RU" sz="4500" kern="0" dirty="0">
                <a:solidFill>
                  <a:schemeClr val="tx1"/>
                </a:solidFill>
                <a:latin typeface="Times New Roman" panose="02020603050405020304" pitchFamily="18" charset="0"/>
                <a:cs typeface="Times New Roman" panose="02020603050405020304" pitchFamily="18" charset="0"/>
              </a:rPr>
              <a:t>Сл. гласник РС</a:t>
            </a:r>
            <a:r>
              <a:rPr lang="sr-Cyrl-CS" sz="4500" kern="0" dirty="0">
                <a:solidFill>
                  <a:schemeClr val="tx1"/>
                </a:solidFill>
                <a:latin typeface="Times New Roman" panose="02020603050405020304" pitchFamily="18" charset="0"/>
                <a:cs typeface="Times New Roman" panose="02020603050405020304" pitchFamily="18" charset="0"/>
              </a:rPr>
              <a:t>“ </a:t>
            </a:r>
            <a:r>
              <a:rPr lang="en-US" sz="4500" kern="0" dirty="0" smtClean="0">
                <a:solidFill>
                  <a:schemeClr val="tx1"/>
                </a:solidFill>
                <a:latin typeface="Times New Roman" panose="02020603050405020304" pitchFamily="18" charset="0"/>
                <a:cs typeface="Times New Roman" panose="02020603050405020304" pitchFamily="18" charset="0"/>
              </a:rPr>
              <a:t>44</a:t>
            </a:r>
            <a:r>
              <a:rPr lang="sr-Cyrl-CS" sz="4500" kern="0" dirty="0" smtClean="0">
                <a:solidFill>
                  <a:schemeClr val="tx1"/>
                </a:solidFill>
                <a:latin typeface="Times New Roman" panose="02020603050405020304" pitchFamily="18" charset="0"/>
                <a:cs typeface="Times New Roman" panose="02020603050405020304" pitchFamily="18" charset="0"/>
              </a:rPr>
              <a:t>/1</a:t>
            </a:r>
            <a:r>
              <a:rPr lang="en-US" sz="4500" kern="0" dirty="0" smtClean="0">
                <a:solidFill>
                  <a:schemeClr val="tx1"/>
                </a:solidFill>
                <a:latin typeface="Times New Roman" panose="02020603050405020304" pitchFamily="18" charset="0"/>
                <a:cs typeface="Times New Roman" panose="02020603050405020304" pitchFamily="18" charset="0"/>
              </a:rPr>
              <a:t>8</a:t>
            </a:r>
            <a:r>
              <a:rPr lang="sr-Cyrl-CS" sz="4500" kern="0" dirty="0" smtClean="0">
                <a:solidFill>
                  <a:schemeClr val="tx1"/>
                </a:solidFill>
                <a:latin typeface="Times New Roman" panose="02020603050405020304" pitchFamily="18" charset="0"/>
                <a:cs typeface="Times New Roman" panose="02020603050405020304" pitchFamily="18" charset="0"/>
              </a:rPr>
              <a:t>)</a:t>
            </a:r>
            <a:endParaRPr lang="sr-Cyrl-CS" sz="4500" kern="0" dirty="0">
              <a:solidFill>
                <a:schemeClr val="tx1"/>
              </a:solidFill>
              <a:latin typeface="Times New Roman" panose="02020603050405020304" pitchFamily="18" charset="0"/>
              <a:cs typeface="Times New Roman" panose="02020603050405020304" pitchFamily="18" charset="0"/>
            </a:endParaRPr>
          </a:p>
          <a:p>
            <a:pPr>
              <a:spcBef>
                <a:spcPct val="20000"/>
              </a:spcBef>
              <a:buClr>
                <a:srgbClr val="333333"/>
              </a:buClr>
              <a:buFontTx/>
              <a:buChar char="•"/>
              <a:defRPr/>
            </a:pPr>
            <a:r>
              <a:rPr lang="sr-Cyrl-CS" sz="4500" b="1" kern="0" dirty="0" smtClean="0">
                <a:solidFill>
                  <a:schemeClr val="tx1"/>
                </a:solidFill>
                <a:latin typeface="Times New Roman" panose="02020603050405020304" pitchFamily="18" charset="0"/>
                <a:cs typeface="Times New Roman" panose="02020603050405020304" pitchFamily="18" charset="0"/>
              </a:rPr>
              <a:t>Закон </a:t>
            </a:r>
            <a:r>
              <a:rPr lang="sr-Cyrl-CS" sz="4500" b="1" kern="0" dirty="0">
                <a:solidFill>
                  <a:schemeClr val="tx1"/>
                </a:solidFill>
                <a:latin typeface="Times New Roman" panose="02020603050405020304" pitchFamily="18" charset="0"/>
                <a:cs typeface="Times New Roman" panose="02020603050405020304" pitchFamily="18" charset="0"/>
              </a:rPr>
              <a:t>о стечају- измене </a:t>
            </a:r>
            <a:r>
              <a:rPr lang="sr-Cyrl-CS" sz="4500" kern="0" dirty="0">
                <a:solidFill>
                  <a:schemeClr val="tx1"/>
                </a:solidFill>
                <a:latin typeface="Times New Roman" panose="02020603050405020304" pitchFamily="18" charset="0"/>
                <a:cs typeface="Times New Roman" panose="02020603050405020304" pitchFamily="18" charset="0"/>
              </a:rPr>
              <a:t>(„</a:t>
            </a:r>
            <a:r>
              <a:rPr lang="ru-RU" sz="4500" kern="0" dirty="0">
                <a:solidFill>
                  <a:schemeClr val="tx1"/>
                </a:solidFill>
                <a:latin typeface="Times New Roman" panose="02020603050405020304" pitchFamily="18" charset="0"/>
                <a:cs typeface="Times New Roman" panose="02020603050405020304" pitchFamily="18" charset="0"/>
              </a:rPr>
              <a:t>Сл. гласник РС</a:t>
            </a:r>
            <a:r>
              <a:rPr lang="sr-Cyrl-CS" sz="4500" kern="0" dirty="0">
                <a:solidFill>
                  <a:schemeClr val="tx1"/>
                </a:solidFill>
                <a:latin typeface="Times New Roman" panose="02020603050405020304" pitchFamily="18" charset="0"/>
                <a:cs typeface="Times New Roman" panose="02020603050405020304" pitchFamily="18" charset="0"/>
              </a:rPr>
              <a:t>“ </a:t>
            </a:r>
            <a:r>
              <a:rPr lang="en-US" sz="4500" kern="0" dirty="0" smtClean="0">
                <a:solidFill>
                  <a:schemeClr val="tx1"/>
                </a:solidFill>
                <a:latin typeface="Times New Roman" panose="02020603050405020304" pitchFamily="18" charset="0"/>
                <a:cs typeface="Times New Roman" panose="02020603050405020304" pitchFamily="18" charset="0"/>
              </a:rPr>
              <a:t>95</a:t>
            </a:r>
            <a:r>
              <a:rPr lang="sr-Cyrl-CS" sz="4500" kern="0" dirty="0" smtClean="0">
                <a:solidFill>
                  <a:schemeClr val="tx1"/>
                </a:solidFill>
                <a:latin typeface="Times New Roman" panose="02020603050405020304" pitchFamily="18" charset="0"/>
                <a:cs typeface="Times New Roman" panose="02020603050405020304" pitchFamily="18" charset="0"/>
              </a:rPr>
              <a:t>/1</a:t>
            </a:r>
            <a:r>
              <a:rPr lang="en-US" sz="4500" kern="0" dirty="0" smtClean="0">
                <a:solidFill>
                  <a:schemeClr val="tx1"/>
                </a:solidFill>
                <a:latin typeface="Times New Roman" panose="02020603050405020304" pitchFamily="18" charset="0"/>
                <a:cs typeface="Times New Roman" panose="02020603050405020304" pitchFamily="18" charset="0"/>
              </a:rPr>
              <a:t>8</a:t>
            </a:r>
            <a:r>
              <a:rPr lang="sr-Cyrl-CS" sz="4500" kern="0" dirty="0" smtClean="0">
                <a:solidFill>
                  <a:schemeClr val="tx1"/>
                </a:solidFill>
                <a:latin typeface="Times New Roman" panose="02020603050405020304" pitchFamily="18" charset="0"/>
                <a:cs typeface="Times New Roman" panose="02020603050405020304" pitchFamily="18" charset="0"/>
              </a:rPr>
              <a:t>)</a:t>
            </a:r>
            <a:endParaRPr lang="sr-Cyrl-CS" sz="4500" kern="0" dirty="0">
              <a:solidFill>
                <a:schemeClr val="tx1"/>
              </a:solidFill>
              <a:latin typeface="Times New Roman" panose="02020603050405020304" pitchFamily="18" charset="0"/>
              <a:cs typeface="Times New Roman" panose="02020603050405020304" pitchFamily="18" charset="0"/>
            </a:endParaRPr>
          </a:p>
          <a:p>
            <a:pPr>
              <a:spcBef>
                <a:spcPct val="20000"/>
              </a:spcBef>
              <a:buClr>
                <a:srgbClr val="333333"/>
              </a:buClr>
              <a:buFontTx/>
              <a:buChar char="•"/>
              <a:defRPr/>
            </a:pPr>
            <a:endParaRPr lang="sr-Cyrl-CS" kern="0" dirty="0">
              <a:solidFill>
                <a:schemeClr val="tx1"/>
              </a:solidFill>
              <a:latin typeface="Times New Roman" panose="02020603050405020304" pitchFamily="18" charset="0"/>
              <a:cs typeface="Times New Roman" panose="02020603050405020304" pitchFamily="18" charset="0"/>
            </a:endParaRPr>
          </a:p>
          <a:p>
            <a:endParaRPr lang="en-US" dirty="0"/>
          </a:p>
          <a:p>
            <a:pPr marL="0" indent="0">
              <a:buNone/>
            </a:pPr>
            <a:r>
              <a:rPr lang="sr-Cyrl-RS" dirty="0" smtClean="0"/>
              <a:t>	</a:t>
            </a:r>
            <a:r>
              <a:rPr lang="sr-Cyrl-RS" dirty="0"/>
              <a:t>Закон о стечају </a:t>
            </a:r>
            <a:r>
              <a:rPr lang="sr-Cyrl-RS" dirty="0" smtClean="0"/>
              <a:t>(„</a:t>
            </a:r>
            <a:r>
              <a:rPr lang="sr-Cyrl-RS" dirty="0"/>
              <a:t>Службени гласник РС“, бр. 104 од 16.12.2009. године, 99 од 27.12.2011. – др. Закон, 71 од 25.07.2012. године – УС, 83 од 05.08.2014. године, 113 од 17.12.2017. године, 44 од 08.06.2018. године, 95 од 08.12.2018. године)</a:t>
            </a:r>
            <a:endParaRPr lang="en-US" dirty="0"/>
          </a:p>
          <a:p>
            <a:r>
              <a:rPr lang="sr-Cyrl-RS" dirty="0"/>
              <a:t>Правилник о утврђивању националних стандарда за управљање стечајном масом („Службени гласник РС“, бр. 62/2018) - Национални стандард број 5.</a:t>
            </a:r>
            <a:endParaRPr lang="en-US" dirty="0"/>
          </a:p>
          <a:p>
            <a:r>
              <a:rPr lang="sr-Cyrl-CS" dirty="0"/>
              <a:t>Закон о проценитељима вредности непокретности („Службени гласник РС“, бр. 108/16 и 113/17- др. закон). </a:t>
            </a:r>
            <a:endParaRPr lang="en-US" dirty="0"/>
          </a:p>
          <a:p>
            <a:endParaRPr lang="ru-RU" dirty="0"/>
          </a:p>
          <a:p>
            <a:endParaRPr lang="en-US" dirty="0"/>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ru-RU" dirty="0"/>
              <a:t>Намирење разлучних и заложних поверилаца мора бити извршено у року од пет дана од дана када је стечајни управник примио средства по основу продаје имовине, односно наплате потраживања. </a:t>
            </a:r>
            <a:endParaRPr lang="ru-RU" dirty="0" smtClean="0"/>
          </a:p>
          <a:p>
            <a:pPr algn="just"/>
            <a:endParaRPr lang="ru-RU" dirty="0"/>
          </a:p>
          <a:p>
            <a:pPr marL="0" indent="0" algn="just">
              <a:buNone/>
            </a:pPr>
            <a:r>
              <a:rPr lang="ru-RU" dirty="0" smtClean="0"/>
              <a:t>  </a:t>
            </a:r>
            <a:endParaRPr lang="ru-RU" dirty="0"/>
          </a:p>
          <a:p>
            <a:pPr algn="just"/>
            <a:endParaRPr lang="ru-RU" dirty="0"/>
          </a:p>
          <a:p>
            <a:pPr algn="just"/>
            <a:r>
              <a:rPr lang="ru-RU" dirty="0"/>
              <a:t>Ако после намирења разлучних и заложних поверилаца преостану средства, целокупан преостали износ улази у стечајну масу и дели се стечајним повериоцима у складу са одредбама овог закона које се односе на деобу. </a:t>
            </a:r>
          </a:p>
          <a:p>
            <a:endParaRPr lang="en-US" dirty="0"/>
          </a:p>
        </p:txBody>
      </p:sp>
    </p:spTree>
    <p:extLst>
      <p:ext uri="{BB962C8B-B14F-4D97-AF65-F5344CB8AC3E}">
        <p14:creationId xmlns:p14="http://schemas.microsoft.com/office/powerpoint/2010/main" val="120743691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2092569"/>
            <a:ext cx="8596668" cy="3948794"/>
          </a:xfrm>
        </p:spPr>
        <p:txBody>
          <a:bodyPr/>
          <a:lstStyle/>
          <a:p>
            <a:pPr algn="just"/>
            <a:r>
              <a:rPr lang="sr-Latn-RS" dirty="0"/>
              <a:t>Драгоцени метали, минерали, хартије од вредности и друге ствари које имају берзанску односно тржишну цену, продају се по тој цени на одговарајућој берзи или тржишту.</a:t>
            </a:r>
            <a:endParaRPr lang="sr-Cyrl-RS" dirty="0"/>
          </a:p>
          <a:p>
            <a:pPr algn="just">
              <a:buFont typeface="Wingdings 3" pitchFamily="18" charset="2"/>
              <a:buNone/>
            </a:pPr>
            <a:r>
              <a:rPr lang="sr-Latn-RS" dirty="0"/>
              <a:t> </a:t>
            </a:r>
            <a:endParaRPr lang="en-US" dirty="0"/>
          </a:p>
          <a:p>
            <a:pPr algn="just"/>
            <a:r>
              <a:rPr lang="sr-Latn-RS" dirty="0"/>
              <a:t>Ако драгоцени метали, минерали, хартије од вредности и друге сличне ствари које се уобичајено продају на берзи или имају тржишну цену, у време продаје немају берзанску односно тржишну цену, продају се непосредном погодбом уз сагласност одбора поверилаца.</a:t>
            </a:r>
            <a:endParaRPr lang="en-US" dirty="0"/>
          </a:p>
          <a:p>
            <a:endParaRPr lang="en-US" dirty="0"/>
          </a:p>
        </p:txBody>
      </p:sp>
    </p:spTree>
    <p:extLst>
      <p:ext uri="{BB962C8B-B14F-4D97-AF65-F5344CB8AC3E}">
        <p14:creationId xmlns:p14="http://schemas.microsoft.com/office/powerpoint/2010/main" val="208926152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02043"/>
            <a:ext cx="8596668" cy="5139319"/>
          </a:xfrm>
        </p:spPr>
        <p:txBody>
          <a:bodyPr>
            <a:normAutofit fontScale="85000" lnSpcReduction="10000"/>
          </a:bodyPr>
          <a:lstStyle/>
          <a:p>
            <a:pPr marL="0" indent="0" algn="just">
              <a:buNone/>
            </a:pPr>
            <a:r>
              <a:rPr lang="ru-RU" b="1" dirty="0" smtClean="0"/>
              <a:t>		Стечајни </a:t>
            </a:r>
            <a:r>
              <a:rPr lang="ru-RU" b="1" dirty="0"/>
              <a:t>судија ће решењем констатовати:</a:t>
            </a:r>
          </a:p>
          <a:p>
            <a:pPr algn="just"/>
            <a:r>
              <a:rPr lang="ru-RU" b="1" dirty="0" smtClean="0"/>
              <a:t>да </a:t>
            </a:r>
            <a:r>
              <a:rPr lang="ru-RU" b="1" dirty="0"/>
              <a:t>је продаја </a:t>
            </a:r>
            <a:r>
              <a:rPr lang="ru-RU" b="1" dirty="0" smtClean="0"/>
              <a:t>извршена и </a:t>
            </a:r>
            <a:endParaRPr lang="ru-RU" b="1" dirty="0"/>
          </a:p>
          <a:p>
            <a:pPr algn="just"/>
            <a:r>
              <a:rPr lang="ru-RU" b="1" dirty="0" smtClean="0"/>
              <a:t> наложити </a:t>
            </a:r>
            <a:r>
              <a:rPr lang="ru-RU" b="1" dirty="0"/>
              <a:t>одговарајућем регистру </a:t>
            </a:r>
            <a:endParaRPr lang="ru-RU" b="1" dirty="0" smtClean="0"/>
          </a:p>
          <a:p>
            <a:pPr marL="0" indent="0" algn="just">
              <a:buNone/>
            </a:pPr>
            <a:r>
              <a:rPr lang="ru-RU" b="1" dirty="0" smtClean="0"/>
              <a:t>                        - упис права својине;</a:t>
            </a:r>
          </a:p>
          <a:p>
            <a:pPr marL="0" indent="0" algn="just">
              <a:buNone/>
            </a:pPr>
            <a:r>
              <a:rPr lang="ru-RU" b="1" dirty="0" smtClean="0"/>
              <a:t>                        - брисање терета насталих пре извршене продаје, </a:t>
            </a:r>
          </a:p>
          <a:p>
            <a:pPr marL="0" indent="0" algn="just">
              <a:buNone/>
            </a:pPr>
            <a:r>
              <a:rPr lang="ru-RU" b="1" dirty="0"/>
              <a:t> </a:t>
            </a:r>
            <a:r>
              <a:rPr lang="ru-RU" b="1" dirty="0" smtClean="0"/>
              <a:t>                       - односно упис других права стечених продајом. </a:t>
            </a:r>
          </a:p>
          <a:p>
            <a:endParaRPr lang="ru-RU" dirty="0"/>
          </a:p>
          <a:p>
            <a:pPr algn="just"/>
            <a:r>
              <a:rPr lang="ru-RU" b="1" dirty="0"/>
              <a:t>Наведено решење са доказом о уплати цене је основ за стицање и упис права својине купца</a:t>
            </a:r>
            <a:r>
              <a:rPr lang="ru-RU" b="1" dirty="0" smtClean="0"/>
              <a:t>,</a:t>
            </a:r>
          </a:p>
          <a:p>
            <a:pPr algn="just"/>
            <a:r>
              <a:rPr lang="ru-RU" dirty="0" smtClean="0"/>
              <a:t>без </a:t>
            </a:r>
            <a:r>
              <a:rPr lang="ru-RU" dirty="0"/>
              <a:t>обзира на раније уписе и без терета, као и без икаквих обавеза насталих пре извршене купопродаје, укључујући и пореске обавезе и обавезе према привредним субјектима пружаоцима услуга од општег интереса које се односе на купљену имовину.</a:t>
            </a:r>
          </a:p>
          <a:p>
            <a:pPr algn="just"/>
            <a:endParaRPr lang="ru-RU" dirty="0"/>
          </a:p>
          <a:p>
            <a:pPr algn="just"/>
            <a:r>
              <a:rPr lang="ru-RU" dirty="0"/>
              <a:t>Решење се објављује на огласној и електронској табли суда </a:t>
            </a:r>
            <a:endParaRPr lang="ru-RU" dirty="0" smtClean="0"/>
          </a:p>
          <a:p>
            <a:pPr algn="just"/>
            <a:r>
              <a:rPr lang="ru-RU" dirty="0" smtClean="0"/>
              <a:t>и </a:t>
            </a:r>
            <a:r>
              <a:rPr lang="ru-RU" dirty="0"/>
              <a:t>доставља разлучном, односно заложном повериоцу који има разлучно, односно заложно право на имовини која је обухваћена продајом </a:t>
            </a:r>
            <a:endParaRPr lang="ru-RU" dirty="0" smtClean="0"/>
          </a:p>
          <a:p>
            <a:pPr algn="just"/>
            <a:r>
              <a:rPr lang="ru-RU" dirty="0" smtClean="0"/>
              <a:t>на </a:t>
            </a:r>
            <a:r>
              <a:rPr lang="ru-RU" dirty="0"/>
              <a:t>њега жалбу могу поднети сва заинтересована лица.</a:t>
            </a:r>
          </a:p>
          <a:p>
            <a:endParaRPr lang="en-US" dirty="0"/>
          </a:p>
        </p:txBody>
      </p:sp>
    </p:spTree>
    <p:extLst>
      <p:ext uri="{BB962C8B-B14F-4D97-AF65-F5344CB8AC3E}">
        <p14:creationId xmlns:p14="http://schemas.microsoft.com/office/powerpoint/2010/main" val="346134357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263" y="939115"/>
            <a:ext cx="8596668" cy="5089892"/>
          </a:xfrm>
        </p:spPr>
        <p:txBody>
          <a:bodyPr/>
          <a:lstStyle/>
          <a:p>
            <a:pPr marL="0" indent="0" algn="ctr">
              <a:buNone/>
            </a:pPr>
            <a:r>
              <a:rPr lang="sr-Cyrl-RS" dirty="0" smtClean="0"/>
              <a:t>Члан </a:t>
            </a:r>
            <a:r>
              <a:rPr lang="vi-VN" dirty="0" smtClean="0"/>
              <a:t> </a:t>
            </a:r>
            <a:r>
              <a:rPr lang="vi-VN" dirty="0"/>
              <a:t>113 </a:t>
            </a:r>
            <a:r>
              <a:rPr lang="sr-Cyrl-RS" dirty="0" smtClean="0"/>
              <a:t> став 2</a:t>
            </a:r>
            <a:endParaRPr lang="vi-VN" dirty="0"/>
          </a:p>
          <a:p>
            <a:pPr algn="just"/>
            <a:endParaRPr lang="vi-VN" sz="2400" dirty="0"/>
          </a:p>
          <a:p>
            <a:pPr algn="just"/>
            <a:r>
              <a:rPr lang="sr-Cyrl-RS" sz="2400" dirty="0" smtClean="0"/>
              <a:t>Стечајни управник утврђује основаност, обим и исплатни ред сваког потраживања и о томе сачињава листу признатих и оспорених потраживања, </a:t>
            </a:r>
            <a:endParaRPr lang="sr-Cyrl-RS" sz="2400" dirty="0" smtClean="0"/>
          </a:p>
          <a:p>
            <a:pPr algn="just"/>
            <a:endParaRPr lang="sr-Cyrl-RS" sz="2400" dirty="0" smtClean="0"/>
          </a:p>
          <a:p>
            <a:pPr algn="just"/>
            <a:r>
              <a:rPr lang="sr-Cyrl-RS" sz="2400" b="1" dirty="0"/>
              <a:t>к</a:t>
            </a:r>
            <a:r>
              <a:rPr lang="sr-Cyrl-RS" sz="2400" b="1" dirty="0" smtClean="0"/>
              <a:t>ао и редослед намирења разлучних и заложних поверилаца</a:t>
            </a:r>
            <a:endParaRPr lang="vi-VN" sz="2400" b="1" dirty="0"/>
          </a:p>
          <a:p>
            <a:pPr algn="just"/>
            <a:endParaRPr lang="vi-VN" dirty="0"/>
          </a:p>
          <a:p>
            <a:endParaRPr lang="en-US" dirty="0"/>
          </a:p>
        </p:txBody>
      </p:sp>
    </p:spTree>
    <p:extLst>
      <p:ext uri="{BB962C8B-B14F-4D97-AF65-F5344CB8AC3E}">
        <p14:creationId xmlns:p14="http://schemas.microsoft.com/office/powerpoint/2010/main" val="310881444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84739"/>
            <a:ext cx="8596668" cy="5056624"/>
          </a:xfrm>
        </p:spPr>
        <p:txBody>
          <a:bodyPr>
            <a:normAutofit fontScale="85000" lnSpcReduction="10000"/>
          </a:bodyPr>
          <a:lstStyle/>
          <a:p>
            <a:r>
              <a:rPr lang="ru-RU" b="1" i="1" dirty="0"/>
              <a:t>Разлучни и заложни повериоци</a:t>
            </a:r>
          </a:p>
          <a:p>
            <a:r>
              <a:rPr lang="ru-RU" b="1" i="1" dirty="0"/>
              <a:t>Члан 49 </a:t>
            </a:r>
          </a:p>
          <a:p>
            <a:pPr algn="just"/>
            <a:r>
              <a:rPr lang="ru-RU" dirty="0"/>
              <a:t>Разлучни повериоци су повериоци који имају заложно право, законско право задржавања или право намирења на стварима и правима о којима се воде јавне књиге или регистри и имају право на првенствено намирење из средстава остварених продајом имовине, односно наплате потраживања на којој су стекли то право.</a:t>
            </a:r>
          </a:p>
          <a:p>
            <a:pPr algn="just"/>
            <a:r>
              <a:rPr lang="ru-RU" dirty="0"/>
              <a:t>Разлучни повериоци нису стечајни повериоци. Ако је износ њиховог потраживања већи од износа средстава остварених продајом имовине на којој су стекли разлучно право, право на намирење за разлику у висини тих износа остварују као стечајни повериоци. </a:t>
            </a:r>
          </a:p>
          <a:p>
            <a:pPr algn="just"/>
            <a:r>
              <a:rPr lang="ru-RU" dirty="0"/>
              <a:t>Разлучна права стечена извршењем или обезбеђењем за последњих 60 дана пре дана отварања стечајног поступка ради принудног намирења или обезбеђења престају да важе и такви повериоци нису разлучни повериоци. На основу решења стечајног судије, надлежни орган који води одговарајуће јавне књиге, дужан је да изврши брисање овако стечених разлучних права. </a:t>
            </a:r>
          </a:p>
          <a:p>
            <a:pPr algn="just"/>
            <a:r>
              <a:rPr lang="ru-RU" dirty="0"/>
              <a:t>Разлучни повериоци имају право на сразмерно намирење из стечајне масе као стечајни повериоци, ако се одрекну свог статуса разлучног повериоца или ако без своје кривице не могу намирити своје разлучно потраживање, као и у случају спровођења делимичне деобе пре уновчења имовине на којој имају разлучно право. Писмену изјаву о одрицању од статуса разлучног повериоца разлучни повериоци подносе стечајном судији и стечајном управнику, истовремено са захтевом за брисање терета који се подноси надлежном регистру. </a:t>
            </a:r>
            <a:endParaRPr lang="ru-RU" dirty="0"/>
          </a:p>
        </p:txBody>
      </p:sp>
    </p:spTree>
    <p:extLst>
      <p:ext uri="{BB962C8B-B14F-4D97-AF65-F5344CB8AC3E}">
        <p14:creationId xmlns:p14="http://schemas.microsoft.com/office/powerpoint/2010/main" val="348452247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02323"/>
            <a:ext cx="8596668" cy="5039039"/>
          </a:xfrm>
        </p:spPr>
        <p:txBody>
          <a:bodyPr/>
          <a:lstStyle/>
          <a:p>
            <a:r>
              <a:rPr lang="ru-RU" dirty="0"/>
              <a:t>Члан 49.</a:t>
            </a:r>
          </a:p>
          <a:p>
            <a:pPr algn="just"/>
            <a:endParaRPr lang="ru-RU" dirty="0"/>
          </a:p>
          <a:p>
            <a:pPr algn="just"/>
            <a:r>
              <a:rPr lang="ru-RU" dirty="0"/>
              <a:t>Заложни повериоци су повериоци који имају заложно право на стварима или правима стечајног дужника о којима се воде јавне књиге или регистри, а немају новчано потраживање према стечајном дужнику које је тим заложним правом обезбеђено. </a:t>
            </a:r>
          </a:p>
          <a:p>
            <a:pPr algn="just"/>
            <a:r>
              <a:rPr lang="ru-RU" dirty="0"/>
              <a:t>Заложни повериоци нису стечајни повериоци и нису разлучни повериоци. Заложни повериоци су дужни да у року за подношење пријаве потраживања обавесте суд о заложном праву, уз достављање доказа о постојању заложног права и изјаве о износу новчаног потраживања према трећем лицу које је тим правом обезбеђено на дан отварања стечајног поступка, чиме стичу својство странке. </a:t>
            </a:r>
          </a:p>
          <a:p>
            <a:pPr algn="just"/>
            <a:r>
              <a:rPr lang="ru-RU" dirty="0"/>
              <a:t>Заложни повериоци не могу да бирају и да буду бирани у скупштину и одбор поверилаца.</a:t>
            </a:r>
          </a:p>
          <a:p>
            <a:endParaRPr lang="ru-RU" dirty="0"/>
          </a:p>
        </p:txBody>
      </p:sp>
    </p:spTree>
    <p:extLst>
      <p:ext uri="{BB962C8B-B14F-4D97-AF65-F5344CB8AC3E}">
        <p14:creationId xmlns:p14="http://schemas.microsoft.com/office/powerpoint/2010/main" val="153806885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30923"/>
            <a:ext cx="8596668" cy="4810439"/>
          </a:xfrm>
        </p:spPr>
        <p:txBody>
          <a:bodyPr/>
          <a:lstStyle/>
          <a:p>
            <a:endParaRPr lang="ru-RU" dirty="0" smtClean="0"/>
          </a:p>
          <a:p>
            <a:pPr algn="just"/>
            <a:r>
              <a:rPr lang="ru-RU" dirty="0" smtClean="0"/>
              <a:t>Правила </a:t>
            </a:r>
            <a:r>
              <a:rPr lang="ru-RU" dirty="0"/>
              <a:t>нормирана у члану 49. став 1. и 3. Закона о стечају одређују да се разлучним повериоцем сматра и онај поверилац који има законско право задржавања ствари. За стицање својства разлучног повериоца заснованог на праву ретенције, који би имао право првенственог намирења из средстава остварених продајом имовине стечајног дужника, потребно је да се кумулативно испуне три услова: (1) да је право ретенције на задржаној ствари уписано у јавну књигу, (2) да је право ретенције стечено у поступку принудног извршења на основу решења о извршењу и забележбе решења о извршењу, која забележба је уписана у јавну књигу и (3) да право ретенције није стечено за последњих 60 дана пре дана отварања стечајног поступка.</a:t>
            </a:r>
          </a:p>
        </p:txBody>
      </p:sp>
    </p:spTree>
    <p:extLst>
      <p:ext uri="{BB962C8B-B14F-4D97-AF65-F5344CB8AC3E}">
        <p14:creationId xmlns:p14="http://schemas.microsoft.com/office/powerpoint/2010/main" val="321290692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32085"/>
            <a:ext cx="8596668" cy="4309278"/>
          </a:xfrm>
        </p:spPr>
        <p:txBody>
          <a:bodyPr>
            <a:normAutofit/>
          </a:bodyPr>
          <a:lstStyle/>
          <a:p>
            <a:r>
              <a:rPr lang="ru-RU" b="1" i="1" dirty="0"/>
              <a:t>Излучни поверилац - члан 50 </a:t>
            </a:r>
          </a:p>
          <a:p>
            <a:endParaRPr lang="ru-RU" b="1" i="1" dirty="0"/>
          </a:p>
          <a:p>
            <a:pPr algn="just"/>
            <a:endParaRPr lang="ru-RU" dirty="0"/>
          </a:p>
          <a:p>
            <a:pPr algn="just"/>
            <a:r>
              <a:rPr lang="ru-RU" dirty="0"/>
              <a:t>	Излучни поверилац је лице које, на основу свог стварног или личног права, има право да тражи да се одређена ствар издвоји из стечајне масе. </a:t>
            </a:r>
          </a:p>
          <a:p>
            <a:pPr algn="just"/>
            <a:r>
              <a:rPr lang="ru-RU" dirty="0"/>
              <a:t>Излучни поверилац није стечајни поверилац. </a:t>
            </a:r>
          </a:p>
          <a:p>
            <a:pPr algn="just"/>
            <a:r>
              <a:rPr lang="ru-RU" dirty="0"/>
              <a:t>Ствар из става 1. овог члана не улази у стечајну масу. </a:t>
            </a:r>
          </a:p>
          <a:p>
            <a:endParaRPr lang="ru-RU" b="1" i="1" dirty="0"/>
          </a:p>
          <a:p>
            <a:endParaRPr lang="en-US" dirty="0"/>
          </a:p>
        </p:txBody>
      </p:sp>
    </p:spTree>
    <p:extLst>
      <p:ext uri="{BB962C8B-B14F-4D97-AF65-F5344CB8AC3E}">
        <p14:creationId xmlns:p14="http://schemas.microsoft.com/office/powerpoint/2010/main" val="136322584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39715"/>
            <a:ext cx="8596668" cy="4801647"/>
          </a:xfrm>
        </p:spPr>
        <p:txBody>
          <a:bodyPr>
            <a:normAutofit fontScale="92500" lnSpcReduction="10000"/>
          </a:bodyPr>
          <a:lstStyle/>
          <a:p>
            <a:r>
              <a:rPr lang="ru-RU" b="1" dirty="0"/>
              <a:t>Члан 50а Повериоци који су примаоци финансијског обезбеђења </a:t>
            </a:r>
          </a:p>
          <a:p>
            <a:endParaRPr lang="ru-RU" b="1" dirty="0"/>
          </a:p>
          <a:p>
            <a:pPr algn="just"/>
            <a:r>
              <a:rPr lang="ru-RU" dirty="0"/>
              <a:t>Повериоци који имају заложно право по основу уговора о финансијском обезбеђењу у складу са законом којим се уређује финансијско обезбеђење, односно чије је потраживање на други начин обезбеђено по основу тог уговора, нису стечајни повериоци, разлучни повериоци, заложни повериоци и излучни повериоци у смислу овог закона. </a:t>
            </a:r>
          </a:p>
          <a:p>
            <a:pPr algn="just"/>
            <a:r>
              <a:rPr lang="ru-RU" dirty="0"/>
              <a:t>Изузетно од става 1. овог члана, ако је износ потраживања поверилаца који су примаоци финансијског обезбеђења већи од износа вредности остварене намирењем по основу уговора о финансијском обезбеђењу, ти повериоци право на намирење за разлику у висини тих износа остварују као стечајни повериоци у складу са овим законом. </a:t>
            </a:r>
          </a:p>
          <a:p>
            <a:pPr algn="just"/>
            <a:r>
              <a:rPr lang="ru-RU" dirty="0"/>
              <a:t>Повериоци чије је потраживање према стечајном дужнику обезбеђено по основу уговора из става 1. овог члана дужни су да надлежни суд обавесте о намирењу свог потраживања по основу тог уговора у року од осам дана од дана намирења тог потраживања које је извршено на дан отварања стечајног поступка или након тог дана, у току стечајног поступка. </a:t>
            </a:r>
          </a:p>
        </p:txBody>
      </p:sp>
    </p:spTree>
    <p:extLst>
      <p:ext uri="{BB962C8B-B14F-4D97-AF65-F5344CB8AC3E}">
        <p14:creationId xmlns:p14="http://schemas.microsoft.com/office/powerpoint/2010/main" val="373554803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37493"/>
            <a:ext cx="8596668" cy="5003870"/>
          </a:xfrm>
        </p:spPr>
        <p:txBody>
          <a:bodyPr>
            <a:normAutofit fontScale="77500" lnSpcReduction="20000"/>
          </a:bodyPr>
          <a:lstStyle/>
          <a:p>
            <a:pPr algn="just"/>
            <a:r>
              <a:rPr lang="ru-RU" dirty="0"/>
              <a:t>Обавештење о намирењу из става 3. овог члана нарочито садржи следеће податке: </a:t>
            </a:r>
          </a:p>
          <a:p>
            <a:pPr algn="just"/>
            <a:r>
              <a:rPr lang="ru-RU" dirty="0"/>
              <a:t>1) пословно име, седиште и матични број повериоца, са контакт адресом; </a:t>
            </a:r>
          </a:p>
          <a:p>
            <a:pPr algn="just"/>
            <a:r>
              <a:rPr lang="ru-RU" dirty="0"/>
              <a:t>2) број новчаног рачуна, односно рачуна финансијских инструмената са ког је извршено намирење; </a:t>
            </a:r>
          </a:p>
          <a:p>
            <a:pPr algn="just"/>
            <a:r>
              <a:rPr lang="ru-RU" dirty="0"/>
              <a:t>3) којима се идентификује кредитно потраживање из ког је извршено намирење; </a:t>
            </a:r>
          </a:p>
          <a:p>
            <a:pPr algn="just"/>
            <a:r>
              <a:rPr lang="ru-RU" dirty="0"/>
              <a:t>4) укупан износ потраживања (главница и камата), са подацима о намиреном и ненамиреном износу потраживања (главница и камата); </a:t>
            </a:r>
          </a:p>
          <a:p>
            <a:pPr algn="just"/>
            <a:r>
              <a:rPr lang="ru-RU" dirty="0"/>
              <a:t>5) датум намирења потраживања; </a:t>
            </a:r>
          </a:p>
          <a:p>
            <a:pPr algn="just"/>
            <a:r>
              <a:rPr lang="ru-RU" dirty="0"/>
              <a:t>6) правни основ потраживања, односно назив уговора са датумом закључивања; </a:t>
            </a:r>
          </a:p>
          <a:p>
            <a:pPr algn="just"/>
            <a:r>
              <a:rPr lang="ru-RU" dirty="0"/>
              <a:t>7) о томе да ли се о потраживању води парница и, ако се води, назив суда и ознаку списа. </a:t>
            </a:r>
          </a:p>
          <a:p>
            <a:pPr marL="0" indent="0" algn="just">
              <a:buNone/>
            </a:pPr>
            <a:r>
              <a:rPr lang="ru-RU" dirty="0" smtClean="0"/>
              <a:t>	</a:t>
            </a:r>
          </a:p>
          <a:p>
            <a:pPr marL="0" indent="0" algn="just">
              <a:buNone/>
            </a:pPr>
            <a:r>
              <a:rPr lang="ru-RU" dirty="0"/>
              <a:t>	</a:t>
            </a:r>
            <a:r>
              <a:rPr lang="ru-RU" dirty="0" smtClean="0"/>
              <a:t>Ако </a:t>
            </a:r>
            <a:r>
              <a:rPr lang="ru-RU" dirty="0"/>
              <a:t>је након намирења потраживања повериоца по основу уговора о финансијском обезбеђењу у складу са законом којим се уређује финансијско обезбеђење преостала вредност из средства обезбеђења, односно имовине стечајног дужника дате у смислу тог закона, на намирење потраживања, односно на ту имовину стечајног дужника и предузимање радњи стечајног управника у вези с том имовином примењују се одредбе овог закона. </a:t>
            </a:r>
          </a:p>
          <a:p>
            <a:pPr marL="0" indent="0" algn="just">
              <a:buNone/>
            </a:pPr>
            <a:r>
              <a:rPr lang="ru-RU" dirty="0" smtClean="0"/>
              <a:t>	Одредбе </a:t>
            </a:r>
            <a:r>
              <a:rPr lang="ru-RU" dirty="0"/>
              <a:t>ст. 2-5. овог члана сходно се примењују на повериоце који су своје потраживање, у целости или делимично, намирили нетирањем по основу другог финансијског уговора, у смислу закона којим се уређује финансијско обезбеђење.</a:t>
            </a:r>
          </a:p>
          <a:p>
            <a:pPr algn="just"/>
            <a:endParaRPr lang="ru-RU" dirty="0"/>
          </a:p>
          <a:p>
            <a:endParaRPr lang="en-US" dirty="0"/>
          </a:p>
        </p:txBody>
      </p:sp>
    </p:spTree>
    <p:extLst>
      <p:ext uri="{BB962C8B-B14F-4D97-AF65-F5344CB8AC3E}">
        <p14:creationId xmlns:p14="http://schemas.microsoft.com/office/powerpoint/2010/main" val="34275327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529863"/>
            <a:ext cx="8596668" cy="4511500"/>
          </a:xfrm>
        </p:spPr>
        <p:txBody>
          <a:bodyPr/>
          <a:lstStyle/>
          <a:p>
            <a:pPr marL="0" indent="0" algn="just">
              <a:buNone/>
            </a:pPr>
            <a:r>
              <a:rPr lang="en-US" dirty="0" smtClean="0"/>
              <a:t>	</a:t>
            </a:r>
            <a:r>
              <a:rPr lang="sr-Cyrl-RS" dirty="0" smtClean="0"/>
              <a:t>Закон </a:t>
            </a:r>
            <a:r>
              <a:rPr lang="sr-Cyrl-RS" dirty="0"/>
              <a:t>о стечају („Службени гласник РС“, бр. 104 од 16.12.2009. године, 99 од 27.12.2011. – др. Закон, 71 од 25.07.2012. године – УС, 83 од 05.08.2014. године, 113 од 17.12.2017. године, 44 од 08.06.2018. године, 95 од 08.12.2018. године)</a:t>
            </a:r>
            <a:endParaRPr lang="en-US" dirty="0"/>
          </a:p>
          <a:p>
            <a:pPr algn="just"/>
            <a:r>
              <a:rPr lang="sr-Cyrl-RS" dirty="0"/>
              <a:t>Правилник о утврђивању националних стандарда за управљање стечајном масом („Службени гласник РС“, бр. 62/2018) - Национални стандард број 5.</a:t>
            </a:r>
            <a:endParaRPr lang="en-US" dirty="0"/>
          </a:p>
          <a:p>
            <a:pPr algn="just"/>
            <a:r>
              <a:rPr lang="sr-Cyrl-CS" dirty="0"/>
              <a:t>Закон о проценитељима вредности непокретности („Службени гласник РС“, бр. 108/16 и 113/17- др. закон). </a:t>
            </a:r>
            <a:endParaRPr lang="en-US" dirty="0"/>
          </a:p>
          <a:p>
            <a:endParaRPr lang="en-US" dirty="0"/>
          </a:p>
        </p:txBody>
      </p:sp>
    </p:spTree>
    <p:extLst>
      <p:ext uri="{BB962C8B-B14F-4D97-AF65-F5344CB8AC3E}">
        <p14:creationId xmlns:p14="http://schemas.microsoft.com/office/powerpoint/2010/main" val="307539942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85901"/>
            <a:ext cx="8596668" cy="4555462"/>
          </a:xfrm>
        </p:spPr>
        <p:txBody>
          <a:bodyPr/>
          <a:lstStyle/>
          <a:p>
            <a:pPr marL="0" indent="0" algn="ctr">
              <a:buNone/>
            </a:pPr>
            <a:r>
              <a:rPr lang="en-GB" b="1" dirty="0" err="1"/>
              <a:t>Разлучни</a:t>
            </a:r>
            <a:r>
              <a:rPr lang="en-GB" b="1" dirty="0"/>
              <a:t> и </a:t>
            </a:r>
            <a:r>
              <a:rPr lang="en-GB" b="1" dirty="0" err="1"/>
              <a:t>заложни</a:t>
            </a:r>
            <a:r>
              <a:rPr lang="en-GB" b="1" dirty="0"/>
              <a:t> </a:t>
            </a:r>
            <a:r>
              <a:rPr lang="en-GB" b="1" dirty="0" err="1"/>
              <a:t>повериоци</a:t>
            </a:r>
            <a:r>
              <a:rPr lang="en-GB" b="1" dirty="0"/>
              <a:t> у </a:t>
            </a:r>
            <a:r>
              <a:rPr lang="en-GB" b="1" dirty="0" err="1"/>
              <a:t>поступку</a:t>
            </a:r>
            <a:r>
              <a:rPr lang="en-GB" b="1" dirty="0"/>
              <a:t> </a:t>
            </a:r>
            <a:r>
              <a:rPr lang="en-GB" b="1" dirty="0" err="1"/>
              <a:t>продаје</a:t>
            </a:r>
            <a:endParaRPr lang="en-US" dirty="0"/>
          </a:p>
          <a:p>
            <a:pPr marL="0" indent="0">
              <a:buNone/>
            </a:pPr>
            <a:r>
              <a:rPr lang="sr-Cyrl-RS" dirty="0"/>
              <a:t> </a:t>
            </a:r>
            <a:endParaRPr lang="en-US" dirty="0"/>
          </a:p>
          <a:p>
            <a:pPr algn="just"/>
            <a:r>
              <a:rPr lang="sr-Cyrl-CS" b="1" dirty="0"/>
              <a:t>Обавеза нуђења на продају </a:t>
            </a:r>
            <a:r>
              <a:rPr lang="sr-Cyrl-CS" dirty="0"/>
              <a:t>- ч</a:t>
            </a:r>
            <a:r>
              <a:rPr lang="sr-Latn-RS" b="1" dirty="0"/>
              <a:t>лан 133а</a:t>
            </a:r>
            <a:endParaRPr lang="en-US" dirty="0"/>
          </a:p>
          <a:p>
            <a:pPr algn="just"/>
            <a:r>
              <a:rPr lang="sr-Latn-RS" b="1" dirty="0"/>
              <a:t>Право приоритета разлучног, односно заложног повериоца </a:t>
            </a:r>
            <a:r>
              <a:rPr lang="sr-Cyrl-RS" b="1" dirty="0"/>
              <a:t>- ч</a:t>
            </a:r>
            <a:r>
              <a:rPr lang="sr-Cyrl-CS" b="1" dirty="0"/>
              <a:t>лан 136а</a:t>
            </a:r>
            <a:endParaRPr lang="en-US" dirty="0"/>
          </a:p>
          <a:p>
            <a:pPr algn="just"/>
            <a:r>
              <a:rPr lang="en-US" b="1" dirty="0" err="1"/>
              <a:t>Полагање</a:t>
            </a:r>
            <a:r>
              <a:rPr lang="en-US" b="1" dirty="0"/>
              <a:t> </a:t>
            </a:r>
            <a:r>
              <a:rPr lang="en-US" b="1" dirty="0" err="1"/>
              <a:t>цене</a:t>
            </a:r>
            <a:r>
              <a:rPr lang="en-US" b="1" dirty="0"/>
              <a:t> </a:t>
            </a:r>
            <a:r>
              <a:rPr lang="en-US" b="1" dirty="0" err="1"/>
              <a:t>од</a:t>
            </a:r>
            <a:r>
              <a:rPr lang="en-US" b="1" dirty="0"/>
              <a:t> </a:t>
            </a:r>
            <a:r>
              <a:rPr lang="en-US" b="1" dirty="0" err="1"/>
              <a:t>стране</a:t>
            </a:r>
            <a:r>
              <a:rPr lang="en-US" b="1" dirty="0"/>
              <a:t> </a:t>
            </a:r>
            <a:r>
              <a:rPr lang="en-US" b="1" dirty="0" err="1"/>
              <a:t>разлучног</a:t>
            </a:r>
            <a:r>
              <a:rPr lang="en-US" b="1" dirty="0"/>
              <a:t> </a:t>
            </a:r>
            <a:r>
              <a:rPr lang="en-US" b="1" dirty="0" err="1"/>
              <a:t>или</a:t>
            </a:r>
            <a:r>
              <a:rPr lang="en-US" b="1" dirty="0"/>
              <a:t> </a:t>
            </a:r>
            <a:r>
              <a:rPr lang="en-US" b="1" dirty="0" err="1"/>
              <a:t>заложног</a:t>
            </a:r>
            <a:r>
              <a:rPr lang="en-US" b="1" dirty="0"/>
              <a:t> </a:t>
            </a:r>
            <a:r>
              <a:rPr lang="en-US" b="1" dirty="0" err="1"/>
              <a:t>повериоца</a:t>
            </a:r>
            <a:r>
              <a:rPr lang="sr-Cyrl-RS" b="1" dirty="0"/>
              <a:t> - Ч</a:t>
            </a:r>
            <a:r>
              <a:rPr lang="en-US" b="1" dirty="0" err="1"/>
              <a:t>лан</a:t>
            </a:r>
            <a:r>
              <a:rPr lang="en-US" b="1" dirty="0"/>
              <a:t> 136б </a:t>
            </a:r>
            <a:endParaRPr lang="en-US" dirty="0"/>
          </a:p>
          <a:p>
            <a:pPr algn="just"/>
            <a:r>
              <a:rPr lang="sr-Cyrl-RS" dirty="0"/>
              <a:t> </a:t>
            </a:r>
            <a:r>
              <a:rPr lang="en-US" b="1" dirty="0" err="1" smtClean="0"/>
              <a:t>Сагласност</a:t>
            </a:r>
            <a:r>
              <a:rPr lang="en-US" b="1" dirty="0" smtClean="0"/>
              <a:t> </a:t>
            </a:r>
            <a:r>
              <a:rPr lang="en-US" b="1" dirty="0" err="1"/>
              <a:t>одбора</a:t>
            </a:r>
            <a:r>
              <a:rPr lang="en-US" b="1" dirty="0"/>
              <a:t> </a:t>
            </a:r>
            <a:r>
              <a:rPr lang="en-US" b="1" dirty="0" err="1"/>
              <a:t>поверилаца</a:t>
            </a:r>
            <a:r>
              <a:rPr lang="en-US" b="1" dirty="0"/>
              <a:t> и </a:t>
            </a:r>
            <a:r>
              <a:rPr lang="en-US" b="1" dirty="0" err="1"/>
              <a:t>разлучног</a:t>
            </a:r>
            <a:r>
              <a:rPr lang="en-US" b="1" dirty="0"/>
              <a:t>, </a:t>
            </a:r>
            <a:r>
              <a:rPr lang="en-US" b="1" dirty="0" err="1"/>
              <a:t>односно</a:t>
            </a:r>
            <a:r>
              <a:rPr lang="en-US" b="1" dirty="0"/>
              <a:t> </a:t>
            </a:r>
            <a:r>
              <a:rPr lang="en-US" b="1" dirty="0" err="1"/>
              <a:t>заложног</a:t>
            </a:r>
            <a:r>
              <a:rPr lang="en-US" b="1" dirty="0"/>
              <a:t> </a:t>
            </a:r>
            <a:r>
              <a:rPr lang="en-US" b="1" dirty="0" err="1" smtClean="0"/>
              <a:t>повериоца</a:t>
            </a:r>
            <a:r>
              <a:rPr lang="sr-Cyrl-RS" b="1" dirty="0" smtClean="0"/>
              <a:t> - ч</a:t>
            </a:r>
            <a:r>
              <a:rPr lang="en-US" b="1" dirty="0" err="1" smtClean="0"/>
              <a:t>лан</a:t>
            </a:r>
            <a:r>
              <a:rPr lang="en-US" b="1" dirty="0" smtClean="0"/>
              <a:t> </a:t>
            </a:r>
            <a:r>
              <a:rPr lang="en-US" b="1" dirty="0"/>
              <a:t>136в</a:t>
            </a:r>
            <a:endParaRPr lang="en-US" dirty="0"/>
          </a:p>
          <a:p>
            <a:pPr algn="just"/>
            <a:r>
              <a:rPr lang="sr-Latn-RS" b="1" dirty="0"/>
              <a:t>Право прече куповине разлучног, односно заложног повериоца у случају продаје непосредном погодбом</a:t>
            </a:r>
            <a:r>
              <a:rPr lang="sr-Cyrl-RS" b="1" dirty="0"/>
              <a:t> - ч</a:t>
            </a:r>
            <a:r>
              <a:rPr lang="sr-Latn-RS" b="1" dirty="0"/>
              <a:t>лан 136 г</a:t>
            </a:r>
            <a:endParaRPr lang="en-US" dirty="0"/>
          </a:p>
          <a:p>
            <a:endParaRPr lang="en-US" dirty="0"/>
          </a:p>
        </p:txBody>
      </p:sp>
    </p:spTree>
    <p:extLst>
      <p:ext uri="{BB962C8B-B14F-4D97-AF65-F5344CB8AC3E}">
        <p14:creationId xmlns:p14="http://schemas.microsoft.com/office/powerpoint/2010/main" val="135154534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31341"/>
            <a:ext cx="8596668" cy="5510021"/>
          </a:xfrm>
        </p:spPr>
        <p:txBody>
          <a:bodyPr>
            <a:normAutofit/>
          </a:bodyPr>
          <a:lstStyle/>
          <a:p>
            <a:pPr marL="0" indent="0" algn="ctr">
              <a:buNone/>
              <a:defRPr/>
            </a:pPr>
            <a:r>
              <a:rPr lang="sr-Cyrl-RS" b="1" dirty="0" smtClean="0"/>
              <a:t>Обавеза нуђења на продају </a:t>
            </a:r>
          </a:p>
          <a:p>
            <a:pPr marL="0" indent="0" algn="ctr">
              <a:buNone/>
              <a:defRPr/>
            </a:pPr>
            <a:r>
              <a:rPr lang="sr-Cyrl-RS" b="1" dirty="0" smtClean="0"/>
              <a:t>члан 133а</a:t>
            </a:r>
            <a:endParaRPr lang="sr-Cyrl-RS" b="1" dirty="0"/>
          </a:p>
          <a:p>
            <a:pPr algn="just">
              <a:defRPr/>
            </a:pPr>
            <a:r>
              <a:rPr lang="sr-Latn-RS" sz="1600" dirty="0" smtClean="0"/>
              <a:t>Стечајни </a:t>
            </a:r>
            <a:r>
              <a:rPr lang="sr-Latn-RS" sz="1600" dirty="0"/>
              <a:t>управник је дужан да сваки део имовине који је предмет разлучног, односно заложног права понуди на продају у року од шест месеци од правноснажности решења о банкротству.</a:t>
            </a:r>
            <a:endParaRPr lang="sr-Cyrl-RS" sz="1600" dirty="0"/>
          </a:p>
          <a:p>
            <a:pPr algn="just">
              <a:defRPr/>
            </a:pPr>
            <a:r>
              <a:rPr lang="sr-Latn-RS" sz="1600" dirty="0"/>
              <a:t>Стечајни судија може решењем, на образложени предлог стечајног управника, рок из става 1. овог члана продужити једном за највише шест месеци, ако за одлагање продаје постоје нарочито оправдани разлози.</a:t>
            </a:r>
            <a:endParaRPr lang="sr-Cyrl-RS" sz="1600" dirty="0"/>
          </a:p>
          <a:p>
            <a:pPr algn="just">
              <a:defRPr/>
            </a:pPr>
            <a:r>
              <a:rPr lang="sr-Latn-RS" sz="1600" dirty="0"/>
              <a:t>У случају укидања мере забране извршења и намирења у складу са чл. 93а-93в овог закона долази до застоја рока из става 1. овог члана за време током којег стечајни управник нема право да врши продају предметне имовине.</a:t>
            </a:r>
            <a:endParaRPr lang="sr-Cyrl-RS" sz="1600" dirty="0"/>
          </a:p>
          <a:p>
            <a:pPr algn="just">
              <a:defRPr/>
            </a:pPr>
            <a:r>
              <a:rPr lang="sr-Latn-RS" sz="1600" dirty="0"/>
              <a:t>Ако је имовина из става 1. овог члана предмет поднетог захтева за враћање имовине у складу са законом којим се уређује враћање имовине и обештећење, рок из става 1. овог члана почиње да тече правноснажним окончањем поступка за враћање имовине и обештећење..</a:t>
            </a:r>
            <a:endParaRPr lang="en-US" sz="1600" dirty="0"/>
          </a:p>
          <a:p>
            <a:pPr>
              <a:defRPr/>
            </a:pPr>
            <a:endParaRPr lang="en-US" dirty="0"/>
          </a:p>
          <a:p>
            <a:endParaRPr lang="en-US" dirty="0"/>
          </a:p>
        </p:txBody>
      </p:sp>
    </p:spTree>
    <p:extLst>
      <p:ext uri="{BB962C8B-B14F-4D97-AF65-F5344CB8AC3E}">
        <p14:creationId xmlns:p14="http://schemas.microsoft.com/office/powerpoint/2010/main" val="298867959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877331"/>
            <a:ext cx="8596668" cy="5164032"/>
          </a:xfrm>
        </p:spPr>
        <p:txBody>
          <a:bodyPr/>
          <a:lstStyle/>
          <a:p>
            <a:pPr algn="ctr">
              <a:buNone/>
              <a:defRPr/>
            </a:pPr>
            <a:r>
              <a:rPr lang="sr-Latn-RS" b="1" i="1" dirty="0"/>
              <a:t>Право приоритета разлучног, односно заложног повериоца </a:t>
            </a:r>
            <a:endParaRPr lang="en-US" b="1" i="1" dirty="0"/>
          </a:p>
          <a:p>
            <a:pPr algn="ctr">
              <a:buNone/>
              <a:defRPr/>
            </a:pPr>
            <a:r>
              <a:rPr lang="sr-Cyrl-CS" dirty="0"/>
              <a:t>Члан 136а </a:t>
            </a:r>
            <a:endParaRPr lang="sr-Cyrl-CS" dirty="0" smtClean="0"/>
          </a:p>
          <a:p>
            <a:pPr algn="ctr">
              <a:buNone/>
              <a:defRPr/>
            </a:pPr>
            <a:endParaRPr lang="en-US" sz="2000" b="1" dirty="0"/>
          </a:p>
          <a:p>
            <a:pPr marL="0" indent="0" algn="just">
              <a:buNone/>
            </a:pPr>
            <a:r>
              <a:rPr lang="sr-Cyrl-RS" dirty="0" smtClean="0"/>
              <a:t>	</a:t>
            </a:r>
            <a:r>
              <a:rPr lang="sr-Latn-RS" dirty="0" smtClean="0"/>
              <a:t>У </a:t>
            </a:r>
            <a:r>
              <a:rPr lang="sr-Latn-RS" dirty="0"/>
              <a:t>случају када је предмет продаје стечајни дужник као правно лице, целокупна имовина стечајног дужника или имовинска целина, разлучни и заложни повериоци који су имали заложно, односно разлучно право на било ком делу имовине који је обухваћен таквом продајом имају право приоритета у деоби оног дела средстава остварених продајом, према рангу приоритета који су стекли у складу са законом, а сразмерно процењеном учешћу процењене вредности имовине која је предмет заложног, односно разлучног права у укупној процењеној вредности предмета продаје, у складу са проценом из члана 132. став 2. овог закона, односно у складу са закључком суда из члана 132. став 3. овог закона. </a:t>
            </a:r>
            <a:endParaRPr lang="en-US" dirty="0"/>
          </a:p>
          <a:p>
            <a:endParaRPr lang="en-US" dirty="0"/>
          </a:p>
        </p:txBody>
      </p:sp>
    </p:spTree>
    <p:extLst>
      <p:ext uri="{BB962C8B-B14F-4D97-AF65-F5344CB8AC3E}">
        <p14:creationId xmlns:p14="http://schemas.microsoft.com/office/powerpoint/2010/main" val="278128848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04925"/>
            <a:ext cx="8596668" cy="4736437"/>
          </a:xfrm>
        </p:spPr>
        <p:txBody>
          <a:bodyPr>
            <a:normAutofit fontScale="92500" lnSpcReduction="10000"/>
          </a:bodyPr>
          <a:lstStyle/>
          <a:p>
            <a:pPr marL="0" indent="0" algn="ctr">
              <a:spcBef>
                <a:spcPts val="0"/>
              </a:spcBef>
              <a:buNone/>
              <a:defRPr/>
            </a:pPr>
            <a:r>
              <a:rPr lang="en-US" b="1" dirty="0" err="1"/>
              <a:t>Полагање</a:t>
            </a:r>
            <a:r>
              <a:rPr lang="en-US" b="1" dirty="0"/>
              <a:t> </a:t>
            </a:r>
            <a:r>
              <a:rPr lang="en-US" b="1" dirty="0" err="1"/>
              <a:t>цене</a:t>
            </a:r>
            <a:r>
              <a:rPr lang="en-US" b="1" dirty="0"/>
              <a:t> </a:t>
            </a:r>
            <a:r>
              <a:rPr lang="en-US" b="1" dirty="0" err="1"/>
              <a:t>од</a:t>
            </a:r>
            <a:r>
              <a:rPr lang="en-US" b="1" dirty="0"/>
              <a:t> </a:t>
            </a:r>
            <a:r>
              <a:rPr lang="en-US" b="1" dirty="0" err="1"/>
              <a:t>стране</a:t>
            </a:r>
            <a:r>
              <a:rPr lang="en-US" b="1" dirty="0"/>
              <a:t> </a:t>
            </a:r>
            <a:r>
              <a:rPr lang="en-US" b="1" dirty="0" err="1"/>
              <a:t>разлучног</a:t>
            </a:r>
            <a:r>
              <a:rPr lang="en-US" b="1" dirty="0"/>
              <a:t> </a:t>
            </a:r>
            <a:r>
              <a:rPr lang="en-US" b="1" dirty="0" err="1"/>
              <a:t>или</a:t>
            </a:r>
            <a:r>
              <a:rPr lang="en-US" b="1" dirty="0"/>
              <a:t> </a:t>
            </a:r>
            <a:r>
              <a:rPr lang="en-US" b="1" dirty="0" err="1"/>
              <a:t>заложног</a:t>
            </a:r>
            <a:r>
              <a:rPr lang="en-US" b="1" dirty="0"/>
              <a:t> </a:t>
            </a:r>
            <a:r>
              <a:rPr lang="en-US" b="1" dirty="0" err="1"/>
              <a:t>повериоца</a:t>
            </a:r>
            <a:r>
              <a:rPr lang="sr-Cyrl-RS" b="1" dirty="0"/>
              <a:t> - Ч</a:t>
            </a:r>
            <a:r>
              <a:rPr lang="en-US" b="1" dirty="0" err="1"/>
              <a:t>лан</a:t>
            </a:r>
            <a:r>
              <a:rPr lang="en-US" b="1" dirty="0"/>
              <a:t> 136б </a:t>
            </a:r>
            <a:endParaRPr lang="sr-Cyrl-RS" b="1" dirty="0" smtClean="0"/>
          </a:p>
          <a:p>
            <a:pPr marL="0" indent="0">
              <a:spcBef>
                <a:spcPts val="0"/>
              </a:spcBef>
              <a:buNone/>
              <a:defRPr/>
            </a:pPr>
            <a:endParaRPr lang="en-US" dirty="0"/>
          </a:p>
          <a:p>
            <a:pPr>
              <a:spcBef>
                <a:spcPts val="0"/>
              </a:spcBef>
              <a:defRPr/>
            </a:pPr>
            <a:r>
              <a:rPr lang="sr-Latn-RS" dirty="0" smtClean="0"/>
              <a:t>Ако </a:t>
            </a:r>
            <a:r>
              <a:rPr lang="sr-Latn-RS" dirty="0"/>
              <a:t>је купац имовине разлучни поверилац који има право приоритетног намирења из средстава остварених продајом, тај купац има право да своје обезбеђено потраживање пребије са износом купопродајне цене, и то на следећи начин: </a:t>
            </a:r>
            <a:endParaRPr lang="sr-Cyrl-RS" dirty="0"/>
          </a:p>
          <a:p>
            <a:pPr>
              <a:spcBef>
                <a:spcPts val="0"/>
              </a:spcBef>
              <a:defRPr/>
            </a:pPr>
            <a:endParaRPr lang="en-US" dirty="0"/>
          </a:p>
          <a:p>
            <a:pPr algn="just">
              <a:spcBef>
                <a:spcPts val="0"/>
              </a:spcBef>
              <a:buFontTx/>
              <a:buAutoNum type="arabicParenR"/>
              <a:defRPr/>
            </a:pPr>
            <a:r>
              <a:rPr lang="sr-Latn-RS" dirty="0"/>
              <a:t>у случају да његово обезбеђено потраживање премашује износ купопродајне цене, односно њеног дела из којег има право приоритетног намирења, дужан је на име цене положити износ трошкова продаје и других неопходних трошкова из члана 133. став 12. овог закона, увећан за евентуално преостали део купопродајне цене из којег нема право приоритетног намирења;</a:t>
            </a:r>
            <a:endParaRPr lang="sr-Cyrl-RS" dirty="0"/>
          </a:p>
          <a:p>
            <a:pPr algn="just">
              <a:spcBef>
                <a:spcPts val="0"/>
              </a:spcBef>
              <a:buFontTx/>
              <a:buAutoNum type="arabicParenR"/>
              <a:defRPr/>
            </a:pPr>
            <a:endParaRPr lang="sr-Cyrl-RS" dirty="0"/>
          </a:p>
          <a:p>
            <a:pPr algn="just">
              <a:spcBef>
                <a:spcPts val="0"/>
              </a:spcBef>
              <a:buFontTx/>
              <a:buAutoNum type="arabicParenR"/>
              <a:defRPr/>
            </a:pPr>
            <a:r>
              <a:rPr lang="sr-Cyrl-CS" dirty="0"/>
              <a:t>у случају да његово обезбеђено потраживање не достиже износ купопродајне цене, односно њеног дела из којег има право приоритетног намирења, дужан је на име цене положити износ трошкова продаје и других неопходних трошкова из члана 133. став 12. овог закона, увећан за разлику између његовог обезбеђеног потраживања и пуног износа купопродајне цене.</a:t>
            </a:r>
            <a:endParaRPr lang="en-US" dirty="0"/>
          </a:p>
          <a:p>
            <a:endParaRPr lang="en-US" dirty="0"/>
          </a:p>
        </p:txBody>
      </p:sp>
    </p:spTree>
    <p:extLst>
      <p:ext uri="{BB962C8B-B14F-4D97-AF65-F5344CB8AC3E}">
        <p14:creationId xmlns:p14="http://schemas.microsoft.com/office/powerpoint/2010/main" val="111198353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26757"/>
            <a:ext cx="8596668" cy="5114605"/>
          </a:xfrm>
        </p:spPr>
        <p:txBody>
          <a:bodyPr>
            <a:normAutofit fontScale="85000" lnSpcReduction="20000"/>
          </a:bodyPr>
          <a:lstStyle/>
          <a:p>
            <a:pPr algn="ctr">
              <a:buNone/>
              <a:defRPr/>
            </a:pPr>
            <a:r>
              <a:rPr lang="sr-Latn-RS" b="1" i="1" dirty="0"/>
              <a:t>Сагласност одбора поверилаца и разлучног, односно заложног повериоца </a:t>
            </a:r>
            <a:endParaRPr lang="en-US" b="1" i="1" dirty="0"/>
          </a:p>
          <a:p>
            <a:pPr algn="ctr">
              <a:buNone/>
              <a:defRPr/>
            </a:pPr>
            <a:r>
              <a:rPr lang="sr-Latn-RS" b="1" dirty="0"/>
              <a:t>Члан 136в </a:t>
            </a:r>
            <a:endParaRPr lang="sr-Cyrl-RS" b="1" dirty="0" smtClean="0"/>
          </a:p>
          <a:p>
            <a:pPr algn="ctr">
              <a:buNone/>
              <a:defRPr/>
            </a:pPr>
            <a:endParaRPr lang="en-US" b="1" dirty="0"/>
          </a:p>
          <a:p>
            <a:pPr algn="just">
              <a:spcBef>
                <a:spcPts val="0"/>
              </a:spcBef>
              <a:defRPr/>
            </a:pPr>
            <a:r>
              <a:rPr lang="sr-Latn-RS" dirty="0" smtClean="0"/>
              <a:t>У </a:t>
            </a:r>
            <a:r>
              <a:rPr lang="sr-Latn-RS" dirty="0"/>
              <a:t>случају продаје стечајног дужника као правног лица, целокупне имовине стечајног дужника или имовинске целине:</a:t>
            </a:r>
            <a:endParaRPr lang="sr-Cyrl-RS" dirty="0"/>
          </a:p>
          <a:p>
            <a:pPr algn="just">
              <a:spcBef>
                <a:spcPts val="0"/>
              </a:spcBef>
              <a:defRPr/>
            </a:pPr>
            <a:endParaRPr lang="en-US" dirty="0"/>
          </a:p>
          <a:p>
            <a:pPr algn="just">
              <a:spcBef>
                <a:spcPts val="0"/>
              </a:spcBef>
              <a:buFontTx/>
              <a:buAutoNum type="arabicParenR"/>
              <a:defRPr/>
            </a:pPr>
            <a:r>
              <a:rPr lang="sr-Latn-RS" dirty="0"/>
              <a:t>ако је понуђена цена мања од 50% процењене вредности предмета продаје, стечајни управник дужан је да такву понуду без одлагања достави одбору поверилаца, а продаја се може спровести ако је одобри одбор поверилаца;</a:t>
            </a:r>
            <a:endParaRPr lang="sr-Cyrl-RS" dirty="0"/>
          </a:p>
          <a:p>
            <a:pPr algn="just">
              <a:spcBef>
                <a:spcPts val="0"/>
              </a:spcBef>
              <a:buFontTx/>
              <a:buAutoNum type="arabicParenR"/>
              <a:defRPr/>
            </a:pPr>
            <a:endParaRPr lang="sr-Cyrl-RS" dirty="0"/>
          </a:p>
          <a:p>
            <a:pPr algn="just">
              <a:spcBef>
                <a:spcPts val="0"/>
              </a:spcBef>
              <a:buFontTx/>
              <a:buAutoNum type="arabicParenR"/>
              <a:defRPr/>
            </a:pPr>
            <a:r>
              <a:rPr lang="sr-Latn-RS" dirty="0"/>
              <a:t>ако би у смислу процене из члана 132. став 2. овог закона део средстава остварених продајом који се односи на имовину која је под разлучним, односно заложним правом био мањи од 50% процењене вредности те имовине, стечајни управник је дужан да такву понуду без одлагања достави сваком разлучном и заложном повериоцу који има разлучно, односно заложно право на тој имовини, а продаја се може спровести ако је одобри разлучни, односно заложни поверилац који, сходном применом члана 35. став 3. овог закона, учини вероватним да се његово обезбеђено потраживање може намирити делом или у целости из имовине која је под разлучним, односно заложним правом ако би се она продавала појединачно. </a:t>
            </a:r>
            <a:endParaRPr lang="sr-Cyrl-RS" dirty="0"/>
          </a:p>
          <a:p>
            <a:pPr algn="just">
              <a:spcBef>
                <a:spcPts val="0"/>
              </a:spcBef>
              <a:buFontTx/>
              <a:buAutoNum type="arabicParenR"/>
              <a:defRPr/>
            </a:pPr>
            <a:endParaRPr lang="en-US" dirty="0"/>
          </a:p>
          <a:p>
            <a:pPr>
              <a:spcBef>
                <a:spcPts val="0"/>
              </a:spcBef>
              <a:defRPr/>
            </a:pPr>
            <a:r>
              <a:rPr lang="sr-Latn-RS" dirty="0"/>
              <a:t>Разлучни, односно заложни поверилац који се предложеном продајом стечајног дужника као правног лица, целокупне имовине стечајног дужника или имовинске целине намирује у целости нема право из става 1. тачка 2) овог члана.</a:t>
            </a:r>
            <a:endParaRPr lang="sr-Cyrl-RS" dirty="0"/>
          </a:p>
          <a:p>
            <a:pPr>
              <a:spcBef>
                <a:spcPts val="0"/>
              </a:spcBef>
              <a:defRPr/>
            </a:pPr>
            <a:r>
              <a:rPr lang="sr-Latn-RS" dirty="0"/>
              <a:t> </a:t>
            </a:r>
            <a:endParaRPr lang="en-US" dirty="0"/>
          </a:p>
          <a:p>
            <a:pPr>
              <a:spcBef>
                <a:spcPts val="0"/>
              </a:spcBef>
              <a:defRPr/>
            </a:pPr>
            <a:r>
              <a:rPr lang="sr-Latn-RS" b="1" dirty="0"/>
              <a:t>У случају да одобрења из става 1. овог члана буду дата, стечајни управник дужан је да прихвати такву понуду и спроведе продају. </a:t>
            </a:r>
            <a:endParaRPr lang="en-US" b="1" dirty="0"/>
          </a:p>
        </p:txBody>
      </p:sp>
    </p:spTree>
    <p:extLst>
      <p:ext uri="{BB962C8B-B14F-4D97-AF65-F5344CB8AC3E}">
        <p14:creationId xmlns:p14="http://schemas.microsoft.com/office/powerpoint/2010/main" val="236572291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877331"/>
            <a:ext cx="8596668" cy="5164032"/>
          </a:xfrm>
        </p:spPr>
        <p:txBody>
          <a:bodyPr>
            <a:normAutofit fontScale="92500" lnSpcReduction="20000"/>
          </a:bodyPr>
          <a:lstStyle/>
          <a:p>
            <a:pPr algn="ctr">
              <a:buNone/>
              <a:defRPr/>
            </a:pPr>
            <a:r>
              <a:rPr lang="sr-Latn-RS" b="1" i="1" dirty="0"/>
              <a:t>Право прече куповине разлучног, односно заложног повериоца у случају продаје</a:t>
            </a:r>
            <a:r>
              <a:rPr lang="sr-Cyrl-RS" b="1" i="1" dirty="0"/>
              <a:t> </a:t>
            </a:r>
            <a:r>
              <a:rPr lang="sr-Latn-RS" b="1" i="1" dirty="0"/>
              <a:t>непосредном погодбом </a:t>
            </a:r>
            <a:endParaRPr lang="en-US" b="1" i="1" dirty="0"/>
          </a:p>
          <a:p>
            <a:pPr algn="ctr">
              <a:buNone/>
              <a:defRPr/>
            </a:pPr>
            <a:r>
              <a:rPr lang="sr-Latn-RS" b="1" dirty="0"/>
              <a:t>Члан 136г </a:t>
            </a:r>
            <a:endParaRPr lang="sr-Cyrl-RS" b="1" dirty="0" smtClean="0"/>
          </a:p>
          <a:p>
            <a:pPr algn="ctr">
              <a:buNone/>
              <a:defRPr/>
            </a:pPr>
            <a:endParaRPr lang="en-US" b="1" dirty="0"/>
          </a:p>
          <a:p>
            <a:pPr algn="just">
              <a:spcBef>
                <a:spcPts val="0"/>
              </a:spcBef>
              <a:defRPr/>
            </a:pPr>
            <a:r>
              <a:rPr lang="sr-Latn-RS" dirty="0" smtClean="0"/>
              <a:t>Када </a:t>
            </a:r>
            <a:r>
              <a:rPr lang="sr-Latn-RS" dirty="0"/>
              <a:t>је имовина која је предмет продаје непосредном погодбом предмет разлучног, односно заложног права, разлучни, односно заложни поверилац може, у року од пет дана од дана пријема обавештења из члана 133. став 6. овог закона, да обавести суд и стечајног управника да прихвата да купи предмет продаје под истим (или за стечајног дужника повољнијим) условима из обавештења (право прече куповине), при чему је дужан и да наведе да ли ће се користити правом из члана 136б овог закона.</a:t>
            </a:r>
            <a:endParaRPr lang="sr-Cyrl-RS" dirty="0"/>
          </a:p>
          <a:p>
            <a:pPr algn="just">
              <a:spcBef>
                <a:spcPts val="0"/>
              </a:spcBef>
              <a:defRPr/>
            </a:pPr>
            <a:r>
              <a:rPr lang="sr-Latn-RS" dirty="0"/>
              <a:t> </a:t>
            </a:r>
            <a:endParaRPr lang="en-US" dirty="0"/>
          </a:p>
          <a:p>
            <a:pPr algn="just">
              <a:spcBef>
                <a:spcPts val="0"/>
              </a:spcBef>
              <a:defRPr/>
            </a:pPr>
            <a:r>
              <a:rPr lang="sr-Latn-RS" dirty="0"/>
              <a:t>Право прече куповине из става 1. овог члана разлучни, односно заложни поверилац може вршити и преко лица које је са њим повезано у смислу закона којима се уређују привредна друштва, уз достављање доказа да се ради о повезаном лицу. </a:t>
            </a:r>
            <a:endParaRPr lang="sr-Cyrl-RS" dirty="0"/>
          </a:p>
          <a:p>
            <a:pPr algn="just">
              <a:spcBef>
                <a:spcPts val="0"/>
              </a:spcBef>
              <a:defRPr/>
            </a:pPr>
            <a:endParaRPr lang="en-US" dirty="0"/>
          </a:p>
          <a:p>
            <a:pPr algn="just">
              <a:spcBef>
                <a:spcPts val="0"/>
              </a:spcBef>
              <a:defRPr/>
            </a:pPr>
            <a:r>
              <a:rPr lang="sr-Latn-RS" dirty="0"/>
              <a:t>У случају да је разлучни, односно заложни поверилац уложио примедбу на предложену продају у складу са чланом 133. став 7. овог закона, рок за вршење права прече куповине из става 1. овог члана почиње да тече од дана достављања одлуке суда по тој примедби разлучном, односно заложном повериоцу, а продаја се не може спровести пре истека тог рока.</a:t>
            </a:r>
            <a:endParaRPr lang="en-US" dirty="0"/>
          </a:p>
          <a:p>
            <a:endParaRPr lang="en-US" dirty="0"/>
          </a:p>
        </p:txBody>
      </p:sp>
    </p:spTree>
    <p:extLst>
      <p:ext uri="{BB962C8B-B14F-4D97-AF65-F5344CB8AC3E}">
        <p14:creationId xmlns:p14="http://schemas.microsoft.com/office/powerpoint/2010/main" val="386657886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err="1"/>
              <a:t>Измене</a:t>
            </a:r>
            <a:r>
              <a:rPr lang="en-GB" b="1" dirty="0"/>
              <a:t> и </a:t>
            </a:r>
            <a:r>
              <a:rPr lang="en-GB" b="1" dirty="0" err="1"/>
              <a:t>допуне</a:t>
            </a:r>
            <a:r>
              <a:rPr lang="en-GB" b="1" dirty="0"/>
              <a:t> у </a:t>
            </a:r>
            <a:r>
              <a:rPr lang="en-GB" b="1" dirty="0" err="1"/>
              <a:t>односу</a:t>
            </a:r>
            <a:r>
              <a:rPr lang="en-GB" b="1" dirty="0"/>
              <a:t> </a:t>
            </a:r>
            <a:r>
              <a:rPr lang="en-GB" b="1" dirty="0" err="1"/>
              <a:t>на</a:t>
            </a:r>
            <a:r>
              <a:rPr lang="en-GB" b="1" dirty="0"/>
              <a:t> </a:t>
            </a:r>
            <a:r>
              <a:rPr lang="en-GB" b="1" dirty="0" err="1"/>
              <a:t>продају</a:t>
            </a:r>
            <a:r>
              <a:rPr lang="en-GB" b="1" dirty="0"/>
              <a:t> </a:t>
            </a:r>
            <a:r>
              <a:rPr lang="en-GB" b="1" dirty="0" err="1"/>
              <a:t>стечајног</a:t>
            </a:r>
            <a:r>
              <a:rPr lang="en-GB" b="1" dirty="0"/>
              <a:t> </a:t>
            </a:r>
            <a:r>
              <a:rPr lang="en-GB" b="1" dirty="0" err="1"/>
              <a:t>дужника</a:t>
            </a:r>
            <a:r>
              <a:rPr lang="en-GB" b="1" dirty="0"/>
              <a:t> </a:t>
            </a:r>
            <a:r>
              <a:rPr lang="en-GB" b="1" dirty="0" err="1"/>
              <a:t>као</a:t>
            </a:r>
            <a:r>
              <a:rPr lang="en-GB" b="1" dirty="0"/>
              <a:t> </a:t>
            </a:r>
            <a:r>
              <a:rPr lang="en-GB" b="1" dirty="0" err="1"/>
              <a:t>правног</a:t>
            </a:r>
            <a:r>
              <a:rPr lang="en-GB" b="1" dirty="0"/>
              <a:t> </a:t>
            </a:r>
            <a:r>
              <a:rPr lang="en-GB" b="1" dirty="0" err="1"/>
              <a:t>лица</a:t>
            </a:r>
            <a:r>
              <a:rPr lang="sr-Latn-RS" dirty="0"/>
              <a:t> </a:t>
            </a:r>
            <a:br>
              <a:rPr lang="sr-Latn-RS" dirty="0"/>
            </a:br>
            <a:r>
              <a:rPr lang="en-GB" b="1" dirty="0"/>
              <a:t>(</a:t>
            </a:r>
            <a:r>
              <a:rPr lang="en-GB" b="1" dirty="0" err="1"/>
              <a:t>члан</a:t>
            </a:r>
            <a:r>
              <a:rPr lang="en-GB" b="1" dirty="0"/>
              <a:t> 135, </a:t>
            </a:r>
            <a:r>
              <a:rPr lang="en-GB" b="1" dirty="0" err="1"/>
              <a:t>чл</a:t>
            </a:r>
            <a:r>
              <a:rPr lang="en-GB" b="1" dirty="0"/>
              <a:t>. 136, </a:t>
            </a:r>
            <a:r>
              <a:rPr lang="en-GB" b="1" dirty="0" err="1"/>
              <a:t>чл</a:t>
            </a:r>
            <a:r>
              <a:rPr lang="en-GB" b="1" dirty="0"/>
              <a:t>. 136. а), </a:t>
            </a:r>
            <a:r>
              <a:rPr lang="en-GB" b="1" dirty="0" err="1"/>
              <a:t>чл</a:t>
            </a:r>
            <a:r>
              <a:rPr lang="en-GB" b="1" dirty="0"/>
              <a:t>. 136. б), </a:t>
            </a:r>
            <a:r>
              <a:rPr lang="en-GB" b="1" dirty="0" err="1"/>
              <a:t>чл</a:t>
            </a:r>
            <a:r>
              <a:rPr lang="en-GB" b="1" dirty="0"/>
              <a:t>. 136. в), </a:t>
            </a:r>
            <a:r>
              <a:rPr lang="en-GB" b="1" dirty="0" err="1"/>
              <a:t>чл</a:t>
            </a:r>
            <a:r>
              <a:rPr lang="en-GB" b="1" dirty="0"/>
              <a:t>. 136. г))</a:t>
            </a:r>
            <a:endParaRPr lang="en-US" dirty="0"/>
          </a:p>
          <a:p>
            <a:endParaRPr lang="sr-Cyrl-RS" dirty="0"/>
          </a:p>
          <a:p>
            <a:r>
              <a:rPr lang="en-GB" b="1" dirty="0" smtClean="0"/>
              <a:t>У </a:t>
            </a:r>
            <a:r>
              <a:rPr lang="en-GB" b="1" dirty="0" err="1"/>
              <a:t>одредби</a:t>
            </a:r>
            <a:r>
              <a:rPr lang="en-GB" b="1" dirty="0"/>
              <a:t> </a:t>
            </a:r>
            <a:r>
              <a:rPr lang="en-GB" b="1" dirty="0" err="1"/>
              <a:t>члана</a:t>
            </a:r>
            <a:r>
              <a:rPr lang="en-GB" b="1" dirty="0"/>
              <a:t> 135.</a:t>
            </a:r>
            <a:r>
              <a:rPr lang="en-GB" dirty="0"/>
              <a:t> </a:t>
            </a:r>
            <a:r>
              <a:rPr lang="en-GB" dirty="0" err="1"/>
              <a:t>Закона</a:t>
            </a:r>
            <a:r>
              <a:rPr lang="en-GB" dirty="0"/>
              <a:t> о </a:t>
            </a:r>
            <a:r>
              <a:rPr lang="en-GB" dirty="0" err="1"/>
              <a:t>стечају</a:t>
            </a:r>
            <a:r>
              <a:rPr lang="en-GB" dirty="0"/>
              <a:t> - </a:t>
            </a:r>
            <a:r>
              <a:rPr lang="en-GB" dirty="0" err="1"/>
              <a:t>заложним</a:t>
            </a:r>
            <a:r>
              <a:rPr lang="en-GB" dirty="0"/>
              <a:t> </a:t>
            </a:r>
            <a:r>
              <a:rPr lang="en-GB" dirty="0" err="1"/>
              <a:t>повериоцима</a:t>
            </a:r>
            <a:r>
              <a:rPr lang="en-GB" dirty="0"/>
              <a:t> </a:t>
            </a:r>
            <a:r>
              <a:rPr lang="sr-Cyrl-ME" dirty="0"/>
              <a:t>су</a:t>
            </a:r>
            <a:r>
              <a:rPr lang="en-GB" dirty="0"/>
              <a:t> </a:t>
            </a:r>
            <a:r>
              <a:rPr lang="en-GB" dirty="0" err="1"/>
              <a:t>дата</a:t>
            </a:r>
            <a:r>
              <a:rPr lang="en-GB" dirty="0"/>
              <a:t> </a:t>
            </a:r>
            <a:r>
              <a:rPr lang="en-GB" dirty="0" err="1"/>
              <a:t>иста</a:t>
            </a:r>
            <a:r>
              <a:rPr lang="en-GB" dirty="0"/>
              <a:t> </a:t>
            </a:r>
            <a:r>
              <a:rPr lang="en-GB" dirty="0" err="1"/>
              <a:t>права</a:t>
            </a:r>
            <a:r>
              <a:rPr lang="en-GB" dirty="0"/>
              <a:t> </a:t>
            </a:r>
            <a:r>
              <a:rPr lang="en-GB" dirty="0" err="1"/>
              <a:t>као</a:t>
            </a:r>
            <a:r>
              <a:rPr lang="en-GB" dirty="0"/>
              <a:t> и </a:t>
            </a:r>
            <a:r>
              <a:rPr lang="en-GB" dirty="0" err="1"/>
              <a:t>разлучни</a:t>
            </a:r>
            <a:r>
              <a:rPr lang="en-GB" dirty="0"/>
              <a:t> </a:t>
            </a:r>
            <a:r>
              <a:rPr lang="en-GB" dirty="0" err="1"/>
              <a:t>повериоцима</a:t>
            </a:r>
            <a:r>
              <a:rPr lang="en-GB" dirty="0"/>
              <a:t>.</a:t>
            </a:r>
            <a:endParaRPr lang="en-US" dirty="0"/>
          </a:p>
          <a:p>
            <a:r>
              <a:rPr lang="en-GB" b="1" dirty="0"/>
              <a:t>У </a:t>
            </a:r>
            <a:r>
              <a:rPr lang="en-GB" b="1" dirty="0" err="1"/>
              <a:t>члану</a:t>
            </a:r>
            <a:r>
              <a:rPr lang="en-GB" b="1" dirty="0"/>
              <a:t> 136</a:t>
            </a:r>
            <a:r>
              <a:rPr lang="en-GB" dirty="0"/>
              <a:t> </a:t>
            </a:r>
            <a:r>
              <a:rPr lang="en-GB" dirty="0" err="1"/>
              <a:t>Закона</a:t>
            </a:r>
            <a:r>
              <a:rPr lang="en-GB" dirty="0"/>
              <a:t> о </a:t>
            </a:r>
            <a:r>
              <a:rPr lang="en-GB" dirty="0" err="1"/>
              <a:t>стечају</a:t>
            </a:r>
            <a:r>
              <a:rPr lang="en-GB" b="1" dirty="0"/>
              <a:t> -</a:t>
            </a:r>
            <a:r>
              <a:rPr lang="en-GB" dirty="0"/>
              <a:t> </a:t>
            </a:r>
            <a:r>
              <a:rPr lang="en-GB" dirty="0" err="1"/>
              <a:t>основ</a:t>
            </a:r>
            <a:r>
              <a:rPr lang="en-GB" dirty="0"/>
              <a:t> </a:t>
            </a:r>
            <a:r>
              <a:rPr lang="en-GB" dirty="0" err="1"/>
              <a:t>за</a:t>
            </a:r>
            <a:r>
              <a:rPr lang="en-GB" dirty="0"/>
              <a:t> </a:t>
            </a:r>
            <a:r>
              <a:rPr lang="en-GB" dirty="0" err="1"/>
              <a:t>промену</a:t>
            </a:r>
            <a:r>
              <a:rPr lang="en-GB" dirty="0"/>
              <a:t> </a:t>
            </a:r>
            <a:r>
              <a:rPr lang="en-GB" dirty="0" err="1"/>
              <a:t>података</a:t>
            </a:r>
            <a:r>
              <a:rPr lang="en-GB" dirty="0"/>
              <a:t> </a:t>
            </a:r>
            <a:r>
              <a:rPr lang="en-GB" dirty="0" err="1"/>
              <a:t>код</a:t>
            </a:r>
            <a:r>
              <a:rPr lang="en-GB" dirty="0"/>
              <a:t> </a:t>
            </a:r>
            <a:r>
              <a:rPr lang="en-GB" dirty="0" err="1"/>
              <a:t>надлежног</a:t>
            </a:r>
            <a:r>
              <a:rPr lang="en-GB" dirty="0"/>
              <a:t> </a:t>
            </a:r>
            <a:r>
              <a:rPr lang="en-GB" dirty="0" err="1"/>
              <a:t>регистра</a:t>
            </a:r>
            <a:r>
              <a:rPr lang="en-GB" dirty="0"/>
              <a:t> </a:t>
            </a:r>
            <a:r>
              <a:rPr lang="en-GB" dirty="0" err="1"/>
              <a:t>је</a:t>
            </a:r>
            <a:r>
              <a:rPr lang="en-GB" dirty="0"/>
              <a:t> </a:t>
            </a:r>
            <a:r>
              <a:rPr lang="en-GB" dirty="0" err="1"/>
              <a:t>решење</a:t>
            </a:r>
            <a:r>
              <a:rPr lang="en-GB" dirty="0"/>
              <a:t> </a:t>
            </a:r>
            <a:r>
              <a:rPr lang="en-GB" dirty="0" err="1"/>
              <a:t>из</a:t>
            </a:r>
            <a:r>
              <a:rPr lang="en-GB" dirty="0"/>
              <a:t> </a:t>
            </a:r>
            <a:r>
              <a:rPr lang="en-GB" dirty="0" err="1"/>
              <a:t>члана</a:t>
            </a:r>
            <a:r>
              <a:rPr lang="en-GB" dirty="0"/>
              <a:t> 133. </a:t>
            </a:r>
            <a:r>
              <a:rPr lang="en-GB" dirty="0" err="1"/>
              <a:t>став</a:t>
            </a:r>
            <a:r>
              <a:rPr lang="en-GB" dirty="0"/>
              <a:t> 13. </a:t>
            </a:r>
            <a:r>
              <a:rPr lang="en-GB" dirty="0" err="1"/>
              <a:t>овог</a:t>
            </a:r>
            <a:r>
              <a:rPr lang="en-GB" dirty="0"/>
              <a:t> </a:t>
            </a:r>
            <a:r>
              <a:rPr lang="en-GB" dirty="0" err="1"/>
              <a:t>закона</a:t>
            </a:r>
            <a:r>
              <a:rPr lang="en-GB" dirty="0"/>
              <a:t>, </a:t>
            </a:r>
            <a:r>
              <a:rPr lang="en-GB" dirty="0" err="1"/>
              <a:t>односно</a:t>
            </a:r>
            <a:r>
              <a:rPr lang="en-GB" dirty="0"/>
              <a:t> </a:t>
            </a:r>
            <a:r>
              <a:rPr lang="en-GB" dirty="0" err="1"/>
              <a:t>решење</a:t>
            </a:r>
            <a:r>
              <a:rPr lang="en-GB" dirty="0"/>
              <a:t> </a:t>
            </a:r>
            <a:r>
              <a:rPr lang="en-GB" dirty="0" err="1"/>
              <a:t>стечајног</a:t>
            </a:r>
            <a:r>
              <a:rPr lang="en-GB" dirty="0"/>
              <a:t> </a:t>
            </a:r>
            <a:r>
              <a:rPr lang="en-GB" dirty="0" err="1"/>
              <a:t>судије</a:t>
            </a:r>
            <a:r>
              <a:rPr lang="en-GB" dirty="0"/>
              <a:t> </a:t>
            </a:r>
            <a:r>
              <a:rPr lang="en-GB" dirty="0" err="1"/>
              <a:t>којим</a:t>
            </a:r>
            <a:r>
              <a:rPr lang="en-GB" dirty="0"/>
              <a:t> </a:t>
            </a:r>
            <a:r>
              <a:rPr lang="en-GB" dirty="0" err="1"/>
              <a:t>се</a:t>
            </a:r>
            <a:r>
              <a:rPr lang="en-GB" dirty="0"/>
              <a:t> </a:t>
            </a:r>
            <a:r>
              <a:rPr lang="en-GB" dirty="0" err="1"/>
              <a:t>констатује</a:t>
            </a:r>
            <a:r>
              <a:rPr lang="en-GB" dirty="0"/>
              <a:t> </a:t>
            </a:r>
            <a:r>
              <a:rPr lang="en-GB" dirty="0" err="1"/>
              <a:t>продаја</a:t>
            </a:r>
            <a:r>
              <a:rPr lang="en-GB" dirty="0"/>
              <a:t> и </a:t>
            </a:r>
            <a:r>
              <a:rPr lang="en-GB" dirty="0" err="1"/>
              <a:t>бришу</a:t>
            </a:r>
            <a:r>
              <a:rPr lang="en-GB" dirty="0"/>
              <a:t> </a:t>
            </a:r>
            <a:r>
              <a:rPr lang="en-GB" dirty="0" err="1"/>
              <a:t>терети</a:t>
            </a:r>
            <a:r>
              <a:rPr lang="sr-Cyrl-RS" dirty="0"/>
              <a:t>, са доказом о уплати купопродајне цене</a:t>
            </a:r>
            <a:r>
              <a:rPr lang="sr-Cyrl-RS" dirty="0" smtClean="0"/>
              <a:t>.</a:t>
            </a:r>
            <a:endParaRPr lang="en-US" dirty="0"/>
          </a:p>
        </p:txBody>
      </p:sp>
    </p:spTree>
    <p:extLst>
      <p:ext uri="{BB962C8B-B14F-4D97-AF65-F5344CB8AC3E}">
        <p14:creationId xmlns:p14="http://schemas.microsoft.com/office/powerpoint/2010/main" val="39989924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773723"/>
            <a:ext cx="8596668" cy="5267639"/>
          </a:xfrm>
        </p:spPr>
        <p:txBody>
          <a:bodyPr>
            <a:normAutofit lnSpcReduction="10000"/>
          </a:bodyPr>
          <a:lstStyle/>
          <a:p>
            <a:pPr algn="just"/>
            <a:r>
              <a:rPr lang="ru-RU" dirty="0"/>
              <a:t>Предмет продаје може бити стечајни дужник као правно лице, </a:t>
            </a:r>
            <a:endParaRPr lang="ru-RU" dirty="0" smtClean="0"/>
          </a:p>
          <a:p>
            <a:pPr algn="just"/>
            <a:r>
              <a:rPr lang="ru-RU" dirty="0" smtClean="0"/>
              <a:t>уз </a:t>
            </a:r>
            <a:r>
              <a:rPr lang="ru-RU" dirty="0"/>
              <a:t>сагласност одбора поверилаца </a:t>
            </a:r>
            <a:endParaRPr lang="ru-RU" dirty="0" smtClean="0"/>
          </a:p>
          <a:p>
            <a:pPr algn="just"/>
            <a:r>
              <a:rPr lang="ru-RU" dirty="0" smtClean="0"/>
              <a:t>и </a:t>
            </a:r>
            <a:r>
              <a:rPr lang="ru-RU" dirty="0"/>
              <a:t>уз претходно обавештавање разлучних и заложних поверилаца у складу са чланом 133. став 2. овог закона. </a:t>
            </a:r>
            <a:endParaRPr lang="ru-RU" dirty="0" smtClean="0"/>
          </a:p>
          <a:p>
            <a:pPr algn="just"/>
            <a:endParaRPr lang="ru-RU" dirty="0"/>
          </a:p>
          <a:p>
            <a:pPr marL="0" indent="0" algn="just">
              <a:buNone/>
            </a:pPr>
            <a:r>
              <a:rPr lang="ru-RU" dirty="0" smtClean="0"/>
              <a:t>	У </a:t>
            </a:r>
            <a:r>
              <a:rPr lang="ru-RU" dirty="0"/>
              <a:t>случају да стечајни управник не усвоји предлог разлучног или заложног повериоца о повољнијем начину уновчења имовине из члана 133. став 7. овог закона, стечајни судија ће о таквом предлогу одлучити закључком у року од 5 дана, </a:t>
            </a:r>
            <a:endParaRPr lang="ru-RU" dirty="0" smtClean="0"/>
          </a:p>
          <a:p>
            <a:pPr marL="0" indent="0" algn="just">
              <a:buNone/>
            </a:pPr>
            <a:r>
              <a:rPr lang="ru-RU" dirty="0"/>
              <a:t>	</a:t>
            </a:r>
            <a:r>
              <a:rPr lang="ru-RU" dirty="0" smtClean="0"/>
              <a:t>нарочито </a:t>
            </a:r>
            <a:r>
              <a:rPr lang="ru-RU" dirty="0"/>
              <a:t>узимајући у обзир процену целисходности продаје стечајног дужника као правног лица из члана 132. став 2. овог закона, </a:t>
            </a:r>
            <a:endParaRPr lang="ru-RU" dirty="0" smtClean="0"/>
          </a:p>
          <a:p>
            <a:pPr marL="0" indent="0" algn="just">
              <a:buNone/>
            </a:pPr>
            <a:r>
              <a:rPr lang="ru-RU" dirty="0"/>
              <a:t>	</a:t>
            </a:r>
            <a:r>
              <a:rPr lang="ru-RU" dirty="0" smtClean="0"/>
              <a:t>као </a:t>
            </a:r>
            <a:r>
              <a:rPr lang="ru-RU" dirty="0"/>
              <a:t>и да ли је процена вредности стечајног дужника као правног лица или имовине која је предмет разлучног права извршена у складу са националним стандардима за управљање стечајном масом </a:t>
            </a:r>
            <a:endParaRPr lang="ru-RU" dirty="0" smtClean="0"/>
          </a:p>
          <a:p>
            <a:pPr marL="0" indent="0" algn="just">
              <a:buNone/>
            </a:pPr>
            <a:r>
              <a:rPr lang="ru-RU" dirty="0"/>
              <a:t>	</a:t>
            </a:r>
            <a:r>
              <a:rPr lang="ru-RU" dirty="0" smtClean="0"/>
              <a:t>и </a:t>
            </a:r>
            <a:r>
              <a:rPr lang="ru-RU" dirty="0"/>
              <a:t>да ли се таквом продајом постиже очигледно неповољније намирење разлучног и заложног повериоца у односу на одвојену продају те имовине. </a:t>
            </a:r>
          </a:p>
        </p:txBody>
      </p:sp>
    </p:spTree>
    <p:extLst>
      <p:ext uri="{BB962C8B-B14F-4D97-AF65-F5344CB8AC3E}">
        <p14:creationId xmlns:p14="http://schemas.microsoft.com/office/powerpoint/2010/main" val="353039540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sr-Cyrl-RS" b="1" dirty="0" smtClean="0"/>
              <a:t>	</a:t>
            </a:r>
            <a:r>
              <a:rPr lang="en-GB" b="1" dirty="0" err="1" smtClean="0"/>
              <a:t>Oдредбом</a:t>
            </a:r>
            <a:r>
              <a:rPr lang="en-GB" b="1" dirty="0" smtClean="0"/>
              <a:t> </a:t>
            </a:r>
            <a:r>
              <a:rPr lang="en-GB" b="1" dirty="0" err="1"/>
              <a:t>члана</a:t>
            </a:r>
            <a:r>
              <a:rPr lang="en-GB" b="1" dirty="0"/>
              <a:t> 136. а)</a:t>
            </a:r>
            <a:r>
              <a:rPr lang="en-GB" dirty="0"/>
              <a:t> </a:t>
            </a:r>
            <a:r>
              <a:rPr lang="en-GB" dirty="0" err="1"/>
              <a:t>Закона</a:t>
            </a:r>
            <a:r>
              <a:rPr lang="en-GB" dirty="0"/>
              <a:t> о </a:t>
            </a:r>
            <a:r>
              <a:rPr lang="en-GB" dirty="0" err="1"/>
              <a:t>стечају</a:t>
            </a:r>
            <a:r>
              <a:rPr lang="en-GB" dirty="0"/>
              <a:t> </a:t>
            </a:r>
            <a:r>
              <a:rPr lang="en-GB" dirty="0" err="1"/>
              <a:t>дат</a:t>
            </a:r>
            <a:r>
              <a:rPr lang="en-GB" dirty="0"/>
              <a:t> </a:t>
            </a:r>
            <a:r>
              <a:rPr lang="en-GB" dirty="0" err="1"/>
              <a:t>је</a:t>
            </a:r>
            <a:r>
              <a:rPr lang="en-GB" dirty="0"/>
              <a:t> </a:t>
            </a:r>
            <a:r>
              <a:rPr lang="en-GB" dirty="0" err="1"/>
              <a:t>опис</a:t>
            </a:r>
            <a:r>
              <a:rPr lang="en-GB" dirty="0"/>
              <a:t> </a:t>
            </a:r>
            <a:r>
              <a:rPr lang="en-GB" dirty="0" err="1"/>
              <a:t>како</a:t>
            </a:r>
            <a:r>
              <a:rPr lang="en-GB" dirty="0"/>
              <a:t> </a:t>
            </a:r>
            <a:r>
              <a:rPr lang="en-GB" dirty="0" err="1"/>
              <a:t>разлучни</a:t>
            </a:r>
            <a:r>
              <a:rPr lang="en-GB" dirty="0"/>
              <a:t>, </a:t>
            </a:r>
            <a:r>
              <a:rPr lang="en-GB" dirty="0" err="1"/>
              <a:t>односно</a:t>
            </a:r>
            <a:r>
              <a:rPr lang="en-GB" dirty="0"/>
              <a:t> </a:t>
            </a:r>
            <a:r>
              <a:rPr lang="en-GB" dirty="0" err="1"/>
              <a:t>заложни</a:t>
            </a:r>
            <a:r>
              <a:rPr lang="en-GB" dirty="0"/>
              <a:t> </a:t>
            </a:r>
            <a:r>
              <a:rPr lang="en-GB" dirty="0" err="1"/>
              <a:t>повериоци</a:t>
            </a:r>
            <a:r>
              <a:rPr lang="en-GB" dirty="0"/>
              <a:t> </a:t>
            </a:r>
            <a:r>
              <a:rPr lang="en-GB" dirty="0" err="1"/>
              <a:t>остварују</a:t>
            </a:r>
            <a:r>
              <a:rPr lang="en-GB" dirty="0"/>
              <a:t> </a:t>
            </a:r>
            <a:r>
              <a:rPr lang="en-GB" dirty="0" err="1"/>
              <a:t>право</a:t>
            </a:r>
            <a:r>
              <a:rPr lang="en-GB" dirty="0"/>
              <a:t> </a:t>
            </a:r>
            <a:r>
              <a:rPr lang="en-GB" dirty="0" err="1"/>
              <a:t>приоритета</a:t>
            </a:r>
            <a:r>
              <a:rPr lang="en-GB" dirty="0"/>
              <a:t> </a:t>
            </a:r>
            <a:r>
              <a:rPr lang="en-GB" dirty="0" err="1"/>
              <a:t>на</a:t>
            </a:r>
            <a:r>
              <a:rPr lang="en-GB" dirty="0"/>
              <a:t> </a:t>
            </a:r>
            <a:r>
              <a:rPr lang="en-GB" dirty="0" err="1"/>
              <a:t>намирење</a:t>
            </a:r>
            <a:r>
              <a:rPr lang="en-GB" dirty="0"/>
              <a:t> у </a:t>
            </a:r>
            <a:r>
              <a:rPr lang="en-GB" dirty="0" err="1"/>
              <a:t>случају</a:t>
            </a:r>
            <a:r>
              <a:rPr lang="en-GB" dirty="0"/>
              <a:t> </a:t>
            </a:r>
            <a:r>
              <a:rPr lang="en-GB" dirty="0" err="1"/>
              <a:t>продаје</a:t>
            </a:r>
            <a:r>
              <a:rPr lang="en-GB" dirty="0"/>
              <a:t> </a:t>
            </a:r>
            <a:r>
              <a:rPr lang="en-GB" dirty="0" err="1"/>
              <a:t>стечајног</a:t>
            </a:r>
            <a:r>
              <a:rPr lang="en-GB" dirty="0"/>
              <a:t> </a:t>
            </a:r>
            <a:r>
              <a:rPr lang="en-GB" dirty="0" err="1"/>
              <a:t>дужника</a:t>
            </a:r>
            <a:r>
              <a:rPr lang="en-GB" dirty="0"/>
              <a:t> </a:t>
            </a:r>
            <a:r>
              <a:rPr lang="en-GB" dirty="0" err="1"/>
              <a:t>као</a:t>
            </a:r>
            <a:r>
              <a:rPr lang="en-GB" dirty="0"/>
              <a:t> </a:t>
            </a:r>
            <a:r>
              <a:rPr lang="en-GB" dirty="0" err="1"/>
              <a:t>правног</a:t>
            </a:r>
            <a:r>
              <a:rPr lang="en-GB" dirty="0"/>
              <a:t> </a:t>
            </a:r>
            <a:r>
              <a:rPr lang="en-GB" dirty="0" err="1"/>
              <a:t>лица</a:t>
            </a:r>
            <a:r>
              <a:rPr lang="en-GB" dirty="0"/>
              <a:t>:</a:t>
            </a:r>
            <a:endParaRPr lang="en-US" dirty="0"/>
          </a:p>
          <a:p>
            <a:pPr marL="0" indent="0" algn="just">
              <a:buNone/>
            </a:pPr>
            <a:r>
              <a:rPr lang="sr-Cyrl-RS" dirty="0" smtClean="0"/>
              <a:t>	</a:t>
            </a:r>
            <a:r>
              <a:rPr lang="en-GB" dirty="0" smtClean="0"/>
              <a:t>- </a:t>
            </a:r>
            <a:r>
              <a:rPr lang="en-GB" dirty="0" err="1"/>
              <a:t>Разлучни</a:t>
            </a:r>
            <a:r>
              <a:rPr lang="en-GB" dirty="0"/>
              <a:t> и </a:t>
            </a:r>
            <a:r>
              <a:rPr lang="en-GB" dirty="0" err="1"/>
              <a:t>заложни</a:t>
            </a:r>
            <a:r>
              <a:rPr lang="en-GB" dirty="0"/>
              <a:t> </a:t>
            </a:r>
            <a:r>
              <a:rPr lang="en-GB" dirty="0" err="1"/>
              <a:t>повериоци</a:t>
            </a:r>
            <a:r>
              <a:rPr lang="en-GB" dirty="0"/>
              <a:t> у </a:t>
            </a:r>
            <a:r>
              <a:rPr lang="en-GB" dirty="0" err="1"/>
              <a:t>случају</a:t>
            </a:r>
            <a:r>
              <a:rPr lang="en-GB" dirty="0"/>
              <a:t> </a:t>
            </a:r>
            <a:r>
              <a:rPr lang="en-GB" dirty="0" err="1"/>
              <a:t>продаје</a:t>
            </a:r>
            <a:r>
              <a:rPr lang="en-GB" dirty="0"/>
              <a:t> </a:t>
            </a:r>
            <a:r>
              <a:rPr lang="en-GB" dirty="0" err="1"/>
              <a:t>стечајног</a:t>
            </a:r>
            <a:r>
              <a:rPr lang="en-GB" dirty="0"/>
              <a:t> </a:t>
            </a:r>
            <a:r>
              <a:rPr lang="en-GB" dirty="0" err="1"/>
              <a:t>дужника</a:t>
            </a:r>
            <a:r>
              <a:rPr lang="en-GB" dirty="0"/>
              <a:t> </a:t>
            </a:r>
            <a:r>
              <a:rPr lang="en-GB" dirty="0" err="1"/>
              <a:t>као</a:t>
            </a:r>
            <a:r>
              <a:rPr lang="en-GB" dirty="0"/>
              <a:t> </a:t>
            </a:r>
            <a:r>
              <a:rPr lang="en-GB" dirty="0" err="1"/>
              <a:t>правног</a:t>
            </a:r>
            <a:r>
              <a:rPr lang="en-GB" dirty="0"/>
              <a:t> </a:t>
            </a:r>
            <a:r>
              <a:rPr lang="en-GB" dirty="0" err="1"/>
              <a:t>лица</a:t>
            </a:r>
            <a:r>
              <a:rPr lang="en-GB" dirty="0"/>
              <a:t> </a:t>
            </a:r>
            <a:r>
              <a:rPr lang="en-GB" dirty="0" err="1"/>
              <a:t>имају</a:t>
            </a:r>
            <a:r>
              <a:rPr lang="en-GB" dirty="0"/>
              <a:t> </a:t>
            </a:r>
            <a:r>
              <a:rPr lang="en-GB" dirty="0" err="1"/>
              <a:t>право</a:t>
            </a:r>
            <a:r>
              <a:rPr lang="en-GB" dirty="0"/>
              <a:t> </a:t>
            </a:r>
            <a:r>
              <a:rPr lang="en-GB" dirty="0" err="1"/>
              <a:t>на</a:t>
            </a:r>
            <a:r>
              <a:rPr lang="en-GB" dirty="0"/>
              <a:t> </a:t>
            </a:r>
            <a:r>
              <a:rPr lang="en-GB" dirty="0" err="1"/>
              <a:t>сразмерно</a:t>
            </a:r>
            <a:r>
              <a:rPr lang="en-GB" dirty="0"/>
              <a:t> </a:t>
            </a:r>
            <a:r>
              <a:rPr lang="en-GB" dirty="0" err="1"/>
              <a:t>намирење</a:t>
            </a:r>
            <a:r>
              <a:rPr lang="en-GB" dirty="0"/>
              <a:t> </a:t>
            </a:r>
            <a:r>
              <a:rPr lang="en-GB" dirty="0" err="1"/>
              <a:t>својих</a:t>
            </a:r>
            <a:r>
              <a:rPr lang="en-GB" dirty="0"/>
              <a:t> </a:t>
            </a:r>
            <a:r>
              <a:rPr lang="en-GB" dirty="0" err="1"/>
              <a:t>потраживања</a:t>
            </a:r>
            <a:r>
              <a:rPr lang="en-GB" dirty="0"/>
              <a:t> </a:t>
            </a:r>
            <a:r>
              <a:rPr lang="en-GB" dirty="0" err="1"/>
              <a:t>према</a:t>
            </a:r>
            <a:r>
              <a:rPr lang="en-GB" dirty="0"/>
              <a:t> </a:t>
            </a:r>
            <a:r>
              <a:rPr lang="en-GB" dirty="0" err="1"/>
              <a:t>реду</a:t>
            </a:r>
            <a:r>
              <a:rPr lang="en-GB" dirty="0"/>
              <a:t> </a:t>
            </a:r>
            <a:r>
              <a:rPr lang="en-GB" dirty="0" err="1"/>
              <a:t>приоритета</a:t>
            </a:r>
            <a:r>
              <a:rPr lang="en-GB" dirty="0"/>
              <a:t> </a:t>
            </a:r>
            <a:r>
              <a:rPr lang="en-GB" dirty="0" err="1"/>
              <a:t>који</a:t>
            </a:r>
            <a:r>
              <a:rPr lang="en-GB" dirty="0"/>
              <a:t> </a:t>
            </a:r>
            <a:r>
              <a:rPr lang="en-GB" dirty="0" err="1"/>
              <a:t>им</a:t>
            </a:r>
            <a:r>
              <a:rPr lang="en-GB" dirty="0"/>
              <a:t> </a:t>
            </a:r>
            <a:r>
              <a:rPr lang="en-GB" dirty="0" err="1"/>
              <a:t>је</a:t>
            </a:r>
            <a:r>
              <a:rPr lang="en-GB" dirty="0"/>
              <a:t> </a:t>
            </a:r>
            <a:r>
              <a:rPr lang="en-GB" dirty="0" err="1"/>
              <a:t>раније</a:t>
            </a:r>
            <a:r>
              <a:rPr lang="en-GB" dirty="0"/>
              <a:t> </a:t>
            </a:r>
            <a:r>
              <a:rPr lang="en-GB" dirty="0" err="1"/>
              <a:t>већ</a:t>
            </a:r>
            <a:r>
              <a:rPr lang="en-GB" dirty="0"/>
              <a:t> </a:t>
            </a:r>
            <a:r>
              <a:rPr lang="en-GB" dirty="0" err="1"/>
              <a:t>утврђен</a:t>
            </a:r>
            <a:r>
              <a:rPr lang="en-GB" dirty="0"/>
              <a:t>, </a:t>
            </a:r>
            <a:endParaRPr lang="sr-Cyrl-RS" dirty="0" smtClean="0"/>
          </a:p>
          <a:p>
            <a:pPr marL="0" indent="0" algn="just">
              <a:buNone/>
            </a:pPr>
            <a:r>
              <a:rPr lang="sr-Cyrl-RS" dirty="0"/>
              <a:t>	</a:t>
            </a:r>
            <a:r>
              <a:rPr lang="en-GB" dirty="0" smtClean="0"/>
              <a:t>а </a:t>
            </a:r>
            <a:r>
              <a:rPr lang="en-GB" dirty="0" err="1"/>
              <a:t>са</a:t>
            </a:r>
            <a:r>
              <a:rPr lang="en-GB" dirty="0"/>
              <a:t> </a:t>
            </a:r>
            <a:r>
              <a:rPr lang="en-GB" dirty="0" err="1"/>
              <a:t>процентом</a:t>
            </a:r>
            <a:r>
              <a:rPr lang="en-GB" dirty="0"/>
              <a:t> </a:t>
            </a:r>
            <a:r>
              <a:rPr lang="en-GB" dirty="0" err="1"/>
              <a:t>учешћа</a:t>
            </a:r>
            <a:r>
              <a:rPr lang="en-GB" dirty="0"/>
              <a:t> у </a:t>
            </a:r>
            <a:r>
              <a:rPr lang="en-GB" dirty="0" err="1"/>
              <a:t>купопродајној</a:t>
            </a:r>
            <a:r>
              <a:rPr lang="en-GB" dirty="0"/>
              <a:t> </a:t>
            </a:r>
            <a:r>
              <a:rPr lang="en-GB" dirty="0" err="1"/>
              <a:t>цени</a:t>
            </a:r>
            <a:r>
              <a:rPr lang="en-GB" dirty="0"/>
              <a:t> </a:t>
            </a:r>
            <a:r>
              <a:rPr lang="en-GB" dirty="0" err="1"/>
              <a:t>према</a:t>
            </a:r>
            <a:r>
              <a:rPr lang="en-GB" dirty="0"/>
              <a:t> </a:t>
            </a:r>
            <a:r>
              <a:rPr lang="en-GB" dirty="0" err="1"/>
              <a:t>закључку</a:t>
            </a:r>
            <a:r>
              <a:rPr lang="en-GB" dirty="0"/>
              <a:t> </a:t>
            </a:r>
            <a:r>
              <a:rPr lang="en-GB" dirty="0" err="1"/>
              <a:t>из</a:t>
            </a:r>
            <a:r>
              <a:rPr lang="en-GB" dirty="0"/>
              <a:t> </a:t>
            </a:r>
            <a:r>
              <a:rPr lang="en-GB" dirty="0" err="1"/>
              <a:t>члана</a:t>
            </a:r>
            <a:r>
              <a:rPr lang="en-GB" dirty="0"/>
              <a:t> 132. </a:t>
            </a:r>
            <a:r>
              <a:rPr lang="en-GB" dirty="0" err="1"/>
              <a:t>став</a:t>
            </a:r>
            <a:r>
              <a:rPr lang="en-GB" dirty="0"/>
              <a:t> 3. </a:t>
            </a:r>
            <a:r>
              <a:rPr lang="en-GB" dirty="0" err="1"/>
              <a:t>Закона</a:t>
            </a:r>
            <a:r>
              <a:rPr lang="en-GB" dirty="0"/>
              <a:t> о </a:t>
            </a:r>
            <a:r>
              <a:rPr lang="en-GB" dirty="0" err="1"/>
              <a:t>стечају</a:t>
            </a:r>
            <a:r>
              <a:rPr lang="en-GB" dirty="0"/>
              <a:t>, </a:t>
            </a:r>
            <a:endParaRPr lang="sr-Cyrl-RS" dirty="0" smtClean="0"/>
          </a:p>
          <a:p>
            <a:pPr marL="0" indent="0" algn="just">
              <a:buNone/>
            </a:pPr>
            <a:r>
              <a:rPr lang="sr-Cyrl-RS" dirty="0"/>
              <a:t>	</a:t>
            </a:r>
            <a:r>
              <a:rPr lang="en-GB" dirty="0" err="1" smtClean="0"/>
              <a:t>којим</a:t>
            </a:r>
            <a:r>
              <a:rPr lang="en-GB" dirty="0" smtClean="0"/>
              <a:t> </a:t>
            </a:r>
            <a:r>
              <a:rPr lang="en-GB" dirty="0" err="1"/>
              <a:t>је</a:t>
            </a:r>
            <a:r>
              <a:rPr lang="en-GB" dirty="0"/>
              <a:t> </a:t>
            </a:r>
            <a:r>
              <a:rPr lang="en-GB" dirty="0" err="1"/>
              <a:t>стечајни</a:t>
            </a:r>
            <a:r>
              <a:rPr lang="en-GB" dirty="0"/>
              <a:t> </a:t>
            </a:r>
            <a:r>
              <a:rPr lang="en-GB" dirty="0" err="1"/>
              <a:t>судија</a:t>
            </a:r>
            <a:r>
              <a:rPr lang="en-GB" dirty="0"/>
              <a:t> </a:t>
            </a:r>
            <a:r>
              <a:rPr lang="en-GB" dirty="0" err="1"/>
              <a:t>већ</a:t>
            </a:r>
            <a:r>
              <a:rPr lang="en-GB" dirty="0"/>
              <a:t> </a:t>
            </a:r>
            <a:r>
              <a:rPr lang="en-GB" dirty="0" err="1"/>
              <a:t>утврдио</a:t>
            </a:r>
            <a:r>
              <a:rPr lang="en-GB" dirty="0"/>
              <a:t> </a:t>
            </a:r>
            <a:r>
              <a:rPr lang="en-GB" dirty="0" err="1"/>
              <a:t>поред</a:t>
            </a:r>
            <a:r>
              <a:rPr lang="en-GB" dirty="0"/>
              <a:t> </a:t>
            </a:r>
            <a:r>
              <a:rPr lang="en-GB" dirty="0" err="1"/>
              <a:t>целисходности</a:t>
            </a:r>
            <a:r>
              <a:rPr lang="en-GB" dirty="0"/>
              <a:t> </a:t>
            </a:r>
            <a:r>
              <a:rPr lang="en-GB" dirty="0" err="1"/>
              <a:t>предложеног</a:t>
            </a:r>
            <a:r>
              <a:rPr lang="en-GB" dirty="0"/>
              <a:t> </a:t>
            </a:r>
            <a:r>
              <a:rPr lang="en-GB" dirty="0" err="1"/>
              <a:t>начина</a:t>
            </a:r>
            <a:r>
              <a:rPr lang="en-GB" dirty="0"/>
              <a:t> </a:t>
            </a:r>
            <a:r>
              <a:rPr lang="en-GB" dirty="0" err="1"/>
              <a:t>продаје</a:t>
            </a:r>
            <a:r>
              <a:rPr lang="en-GB" dirty="0"/>
              <a:t> и </a:t>
            </a:r>
            <a:r>
              <a:rPr lang="en-GB" dirty="0" err="1"/>
              <a:t>одговарајући</a:t>
            </a:r>
            <a:r>
              <a:rPr lang="en-GB" dirty="0"/>
              <a:t> </a:t>
            </a:r>
            <a:r>
              <a:rPr lang="en-GB" dirty="0" err="1"/>
              <a:t>део</a:t>
            </a:r>
            <a:r>
              <a:rPr lang="en-GB" dirty="0"/>
              <a:t> </a:t>
            </a:r>
            <a:r>
              <a:rPr lang="en-GB" dirty="0" err="1"/>
              <a:t>купопродајне</a:t>
            </a:r>
            <a:r>
              <a:rPr lang="en-GB" dirty="0"/>
              <a:t> </a:t>
            </a:r>
            <a:r>
              <a:rPr lang="en-GB" dirty="0" err="1"/>
              <a:t>цене</a:t>
            </a:r>
            <a:r>
              <a:rPr lang="en-GB" dirty="0"/>
              <a:t> </a:t>
            </a:r>
            <a:r>
              <a:rPr lang="en-GB" dirty="0" err="1"/>
              <a:t>на</a:t>
            </a:r>
            <a:r>
              <a:rPr lang="en-GB" dirty="0"/>
              <a:t> </a:t>
            </a:r>
            <a:r>
              <a:rPr lang="en-GB" dirty="0" err="1"/>
              <a:t>којем</a:t>
            </a:r>
            <a:r>
              <a:rPr lang="en-GB" dirty="0"/>
              <a:t> </a:t>
            </a:r>
            <a:r>
              <a:rPr lang="en-GB" dirty="0" err="1"/>
              <a:t>разлучни</a:t>
            </a:r>
            <a:r>
              <a:rPr lang="en-GB" dirty="0"/>
              <a:t>, </a:t>
            </a:r>
            <a:r>
              <a:rPr lang="en-GB" dirty="0" err="1"/>
              <a:t>односно</a:t>
            </a:r>
            <a:r>
              <a:rPr lang="en-GB" dirty="0"/>
              <a:t> </a:t>
            </a:r>
            <a:r>
              <a:rPr lang="en-GB" dirty="0" err="1"/>
              <a:t>заложни</a:t>
            </a:r>
            <a:r>
              <a:rPr lang="en-GB" dirty="0"/>
              <a:t> </a:t>
            </a:r>
            <a:r>
              <a:rPr lang="en-GB" dirty="0" err="1"/>
              <a:t>поверилац</a:t>
            </a:r>
            <a:r>
              <a:rPr lang="en-GB" dirty="0"/>
              <a:t> </a:t>
            </a:r>
            <a:r>
              <a:rPr lang="en-GB" dirty="0" err="1"/>
              <a:t>има</a:t>
            </a:r>
            <a:r>
              <a:rPr lang="en-GB" dirty="0"/>
              <a:t> </a:t>
            </a:r>
            <a:r>
              <a:rPr lang="en-GB" dirty="0" err="1"/>
              <a:t>право</a:t>
            </a:r>
            <a:r>
              <a:rPr lang="en-GB" dirty="0"/>
              <a:t> </a:t>
            </a:r>
            <a:r>
              <a:rPr lang="en-GB" dirty="0" err="1"/>
              <a:t>приоритетног</a:t>
            </a:r>
            <a:r>
              <a:rPr lang="en-GB" dirty="0"/>
              <a:t> </a:t>
            </a:r>
            <a:r>
              <a:rPr lang="en-GB" dirty="0" err="1"/>
              <a:t>намирења</a:t>
            </a:r>
            <a:r>
              <a:rPr lang="en-GB" dirty="0"/>
              <a:t>.</a:t>
            </a:r>
            <a:endParaRPr lang="en-US" dirty="0"/>
          </a:p>
          <a:p>
            <a:endParaRPr lang="en-US" dirty="0"/>
          </a:p>
        </p:txBody>
      </p:sp>
    </p:spTree>
    <p:extLst>
      <p:ext uri="{BB962C8B-B14F-4D97-AF65-F5344CB8AC3E}">
        <p14:creationId xmlns:p14="http://schemas.microsoft.com/office/powerpoint/2010/main" val="207591159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56267"/>
            <a:ext cx="8596668" cy="4585095"/>
          </a:xfrm>
        </p:spPr>
        <p:txBody>
          <a:bodyPr>
            <a:normAutofit fontScale="85000" lnSpcReduction="10000"/>
          </a:bodyPr>
          <a:lstStyle/>
          <a:p>
            <a:pPr algn="just"/>
            <a:r>
              <a:rPr lang="en-GB" b="1" dirty="0" err="1"/>
              <a:t>Oдредбом</a:t>
            </a:r>
            <a:r>
              <a:rPr lang="en-GB" b="1" dirty="0"/>
              <a:t> </a:t>
            </a:r>
            <a:r>
              <a:rPr lang="en-GB" b="1" dirty="0" err="1"/>
              <a:t>члана</a:t>
            </a:r>
            <a:r>
              <a:rPr lang="en-GB" b="1" dirty="0"/>
              <a:t> 136. в)</a:t>
            </a:r>
            <a:r>
              <a:rPr lang="en-GB" dirty="0"/>
              <a:t> </a:t>
            </a:r>
            <a:r>
              <a:rPr lang="en-GB" dirty="0" err="1"/>
              <a:t>Закона</a:t>
            </a:r>
            <a:r>
              <a:rPr lang="en-GB" dirty="0"/>
              <a:t> о </a:t>
            </a:r>
            <a:r>
              <a:rPr lang="en-GB" dirty="0" err="1"/>
              <a:t>стeчају</a:t>
            </a:r>
            <a:r>
              <a:rPr lang="en-GB" dirty="0"/>
              <a:t>  </a:t>
            </a:r>
            <a:r>
              <a:rPr lang="en-GB" dirty="0" err="1"/>
              <a:t>продаја</a:t>
            </a:r>
            <a:r>
              <a:rPr lang="en-GB" dirty="0"/>
              <a:t> </a:t>
            </a:r>
            <a:r>
              <a:rPr lang="en-GB" dirty="0" err="1"/>
              <a:t>стечајног</a:t>
            </a:r>
            <a:r>
              <a:rPr lang="en-GB" dirty="0"/>
              <a:t> </a:t>
            </a:r>
            <a:r>
              <a:rPr lang="en-GB" dirty="0" err="1"/>
              <a:t>дужника</a:t>
            </a:r>
            <a:r>
              <a:rPr lang="en-GB" dirty="0"/>
              <a:t> </a:t>
            </a:r>
            <a:r>
              <a:rPr lang="en-GB" dirty="0" err="1"/>
              <a:t>као</a:t>
            </a:r>
            <a:r>
              <a:rPr lang="en-GB" dirty="0"/>
              <a:t> </a:t>
            </a:r>
            <a:r>
              <a:rPr lang="en-GB" dirty="0" err="1"/>
              <a:t>правног</a:t>
            </a:r>
            <a:r>
              <a:rPr lang="en-GB" dirty="0"/>
              <a:t> </a:t>
            </a:r>
            <a:r>
              <a:rPr lang="en-GB" dirty="0" err="1"/>
              <a:t>лица</a:t>
            </a:r>
            <a:r>
              <a:rPr lang="en-GB" dirty="0"/>
              <a:t>, а </a:t>
            </a:r>
            <a:r>
              <a:rPr lang="en-GB" dirty="0" err="1"/>
              <a:t>што</a:t>
            </a:r>
            <a:r>
              <a:rPr lang="en-GB" dirty="0"/>
              <a:t> </a:t>
            </a:r>
            <a:r>
              <a:rPr lang="en-GB" dirty="0" err="1"/>
              <a:t>се</a:t>
            </a:r>
            <a:r>
              <a:rPr lang="en-GB" dirty="0"/>
              <a:t> </a:t>
            </a:r>
            <a:r>
              <a:rPr lang="en-GB" dirty="0" err="1"/>
              <a:t>односи</a:t>
            </a:r>
            <a:r>
              <a:rPr lang="en-GB" dirty="0"/>
              <a:t> и </a:t>
            </a:r>
            <a:r>
              <a:rPr lang="en-GB" dirty="0" err="1"/>
              <a:t>на</a:t>
            </a:r>
            <a:r>
              <a:rPr lang="en-GB" dirty="0"/>
              <a:t> </a:t>
            </a:r>
            <a:r>
              <a:rPr lang="en-GB" dirty="0" err="1"/>
              <a:t>продају</a:t>
            </a:r>
            <a:r>
              <a:rPr lang="en-GB" dirty="0"/>
              <a:t> </a:t>
            </a:r>
            <a:r>
              <a:rPr lang="en-GB" dirty="0" err="1"/>
              <a:t>целокупне</a:t>
            </a:r>
            <a:r>
              <a:rPr lang="en-GB" dirty="0"/>
              <a:t> </a:t>
            </a:r>
            <a:r>
              <a:rPr lang="en-GB" dirty="0" err="1"/>
              <a:t>имовине</a:t>
            </a:r>
            <a:r>
              <a:rPr lang="en-GB" dirty="0"/>
              <a:t> </a:t>
            </a:r>
            <a:r>
              <a:rPr lang="en-GB" dirty="0" err="1"/>
              <a:t>стечајног</a:t>
            </a:r>
            <a:r>
              <a:rPr lang="en-GB" dirty="0"/>
              <a:t> </a:t>
            </a:r>
            <a:r>
              <a:rPr lang="en-GB" dirty="0" err="1"/>
              <a:t>дужника</a:t>
            </a:r>
            <a:r>
              <a:rPr lang="en-GB" dirty="0"/>
              <a:t> </a:t>
            </a:r>
            <a:r>
              <a:rPr lang="en-GB" dirty="0" err="1"/>
              <a:t>или</a:t>
            </a:r>
            <a:r>
              <a:rPr lang="en-GB" dirty="0"/>
              <a:t> </a:t>
            </a:r>
            <a:r>
              <a:rPr lang="en-GB" dirty="0" err="1"/>
              <a:t>имовинске</a:t>
            </a:r>
            <a:r>
              <a:rPr lang="en-GB" dirty="0"/>
              <a:t> </a:t>
            </a:r>
            <a:r>
              <a:rPr lang="en-GB" dirty="0" err="1"/>
              <a:t>целине</a:t>
            </a:r>
            <a:r>
              <a:rPr lang="en-GB" dirty="0"/>
              <a:t>, </a:t>
            </a:r>
            <a:r>
              <a:rPr lang="en-GB" dirty="0" err="1"/>
              <a:t>не</a:t>
            </a:r>
            <a:r>
              <a:rPr lang="en-GB" dirty="0"/>
              <a:t> </a:t>
            </a:r>
            <a:r>
              <a:rPr lang="en-GB" dirty="0" err="1"/>
              <a:t>може</a:t>
            </a:r>
            <a:r>
              <a:rPr lang="en-GB" dirty="0"/>
              <a:t> </a:t>
            </a:r>
            <a:r>
              <a:rPr lang="en-GB" dirty="0" err="1"/>
              <a:t>се</a:t>
            </a:r>
            <a:r>
              <a:rPr lang="en-GB" dirty="0"/>
              <a:t> </a:t>
            </a:r>
            <a:r>
              <a:rPr lang="en-GB" dirty="0" err="1"/>
              <a:t>спровести</a:t>
            </a:r>
            <a:r>
              <a:rPr lang="en-GB" dirty="0"/>
              <a:t> </a:t>
            </a:r>
            <a:r>
              <a:rPr lang="en-GB" dirty="0" err="1"/>
              <a:t>без</a:t>
            </a:r>
            <a:r>
              <a:rPr lang="en-GB" dirty="0"/>
              <a:t> </a:t>
            </a:r>
            <a:r>
              <a:rPr lang="en-GB" dirty="0" err="1"/>
              <a:t>сагласности</a:t>
            </a:r>
            <a:r>
              <a:rPr lang="en-GB" dirty="0"/>
              <a:t> </a:t>
            </a:r>
            <a:r>
              <a:rPr lang="en-GB" dirty="0" err="1"/>
              <a:t>одбора</a:t>
            </a:r>
            <a:r>
              <a:rPr lang="en-GB" dirty="0"/>
              <a:t> </a:t>
            </a:r>
            <a:r>
              <a:rPr lang="en-GB" dirty="0" err="1"/>
              <a:t>поверилаца</a:t>
            </a:r>
            <a:r>
              <a:rPr lang="en-GB" dirty="0"/>
              <a:t> </a:t>
            </a:r>
            <a:r>
              <a:rPr lang="en-GB" dirty="0" err="1"/>
              <a:t>уколико</a:t>
            </a:r>
            <a:r>
              <a:rPr lang="en-GB" dirty="0"/>
              <a:t> </a:t>
            </a:r>
            <a:r>
              <a:rPr lang="en-GB" dirty="0" err="1"/>
              <a:t>је</a:t>
            </a:r>
            <a:r>
              <a:rPr lang="en-GB" dirty="0"/>
              <a:t> </a:t>
            </a:r>
            <a:r>
              <a:rPr lang="en-GB" dirty="0" err="1"/>
              <a:t>понуђена</a:t>
            </a:r>
            <a:r>
              <a:rPr lang="en-GB" dirty="0"/>
              <a:t> </a:t>
            </a:r>
            <a:r>
              <a:rPr lang="en-GB" dirty="0" err="1"/>
              <a:t>цена</a:t>
            </a:r>
            <a:r>
              <a:rPr lang="en-GB" dirty="0"/>
              <a:t> </a:t>
            </a:r>
            <a:r>
              <a:rPr lang="en-GB" dirty="0" err="1"/>
              <a:t>мања</a:t>
            </a:r>
            <a:r>
              <a:rPr lang="en-GB" dirty="0"/>
              <a:t> </a:t>
            </a:r>
            <a:r>
              <a:rPr lang="en-GB" dirty="0" err="1"/>
              <a:t>од</a:t>
            </a:r>
            <a:r>
              <a:rPr lang="en-GB" dirty="0"/>
              <a:t> 50% </a:t>
            </a:r>
            <a:r>
              <a:rPr lang="en-GB" dirty="0" err="1"/>
              <a:t>процењене</a:t>
            </a:r>
            <a:r>
              <a:rPr lang="en-GB" dirty="0"/>
              <a:t> </a:t>
            </a:r>
            <a:r>
              <a:rPr lang="en-GB" dirty="0" err="1"/>
              <a:t>вредности</a:t>
            </a:r>
            <a:r>
              <a:rPr lang="en-GB" dirty="0"/>
              <a:t> </a:t>
            </a:r>
            <a:r>
              <a:rPr lang="en-GB" dirty="0" err="1"/>
              <a:t>предмета</a:t>
            </a:r>
            <a:r>
              <a:rPr lang="en-GB" dirty="0"/>
              <a:t> </a:t>
            </a:r>
            <a:r>
              <a:rPr lang="en-GB" dirty="0" err="1"/>
              <a:t>продаје</a:t>
            </a:r>
            <a:r>
              <a:rPr lang="en-GB" dirty="0"/>
              <a:t>. </a:t>
            </a:r>
            <a:endParaRPr lang="en-US" dirty="0"/>
          </a:p>
          <a:p>
            <a:pPr algn="just"/>
            <a:r>
              <a:rPr lang="en-GB" dirty="0" err="1" smtClean="0"/>
              <a:t>Новина</a:t>
            </a:r>
            <a:r>
              <a:rPr lang="en-GB" dirty="0" smtClean="0"/>
              <a:t> </a:t>
            </a:r>
            <a:r>
              <a:rPr lang="en-GB" dirty="0"/>
              <a:t>у </a:t>
            </a:r>
            <a:r>
              <a:rPr lang="en-GB" dirty="0" err="1"/>
              <a:t>односу</a:t>
            </a:r>
            <a:r>
              <a:rPr lang="en-GB" dirty="0"/>
              <a:t> </a:t>
            </a:r>
            <a:r>
              <a:rPr lang="en-GB" dirty="0" err="1"/>
              <a:t>на</a:t>
            </a:r>
            <a:r>
              <a:rPr lang="en-GB" dirty="0"/>
              <a:t> </a:t>
            </a:r>
            <a:r>
              <a:rPr lang="en-GB" dirty="0" err="1"/>
              <a:t>претходни</a:t>
            </a:r>
            <a:r>
              <a:rPr lang="en-GB" dirty="0"/>
              <a:t> </a:t>
            </a:r>
            <a:r>
              <a:rPr lang="en-GB" dirty="0" err="1"/>
              <a:t>закон</a:t>
            </a:r>
            <a:r>
              <a:rPr lang="en-GB" dirty="0"/>
              <a:t> </a:t>
            </a:r>
            <a:r>
              <a:rPr lang="en-GB" dirty="0" err="1"/>
              <a:t>јесте</a:t>
            </a:r>
            <a:r>
              <a:rPr lang="en-GB" dirty="0"/>
              <a:t> </a:t>
            </a:r>
            <a:r>
              <a:rPr lang="en-GB" b="1" dirty="0" err="1"/>
              <a:t>одредба</a:t>
            </a:r>
            <a:r>
              <a:rPr lang="en-GB" b="1" dirty="0"/>
              <a:t> </a:t>
            </a:r>
            <a:r>
              <a:rPr lang="en-GB" b="1" dirty="0" err="1"/>
              <a:t>овог</a:t>
            </a:r>
            <a:r>
              <a:rPr lang="en-GB" b="1" dirty="0"/>
              <a:t> </a:t>
            </a:r>
            <a:r>
              <a:rPr lang="en-GB" b="1" dirty="0" err="1"/>
              <a:t>члана</a:t>
            </a:r>
            <a:r>
              <a:rPr lang="en-GB" b="1" dirty="0"/>
              <a:t> у </a:t>
            </a:r>
            <a:r>
              <a:rPr lang="en-GB" b="1" dirty="0" err="1"/>
              <a:t>ставу</a:t>
            </a:r>
            <a:r>
              <a:rPr lang="en-GB" b="1" dirty="0"/>
              <a:t> 1. </a:t>
            </a:r>
            <a:r>
              <a:rPr lang="en-GB" b="1" dirty="0" err="1"/>
              <a:t>тачка</a:t>
            </a:r>
            <a:r>
              <a:rPr lang="en-GB" b="1" dirty="0"/>
              <a:t> 2</a:t>
            </a:r>
            <a:r>
              <a:rPr lang="en-GB" b="1" dirty="0" smtClean="0"/>
              <a:t>.</a:t>
            </a:r>
            <a:r>
              <a:rPr lang="en-GB" dirty="0" smtClean="0"/>
              <a:t>, </a:t>
            </a:r>
            <a:r>
              <a:rPr lang="en-GB" dirty="0" err="1"/>
              <a:t>којом</a:t>
            </a:r>
            <a:r>
              <a:rPr lang="en-GB" dirty="0"/>
              <a:t> </a:t>
            </a:r>
            <a:r>
              <a:rPr lang="en-GB" dirty="0" err="1"/>
              <a:t>се</a:t>
            </a:r>
            <a:r>
              <a:rPr lang="en-GB" dirty="0"/>
              <a:t> </a:t>
            </a:r>
            <a:r>
              <a:rPr lang="en-GB" dirty="0" err="1"/>
              <a:t>предвиђа</a:t>
            </a:r>
            <a:r>
              <a:rPr lang="en-GB" dirty="0"/>
              <a:t>:</a:t>
            </a:r>
            <a:endParaRPr lang="en-US" dirty="0"/>
          </a:p>
          <a:p>
            <a:pPr marL="0" indent="0" algn="just">
              <a:buNone/>
            </a:pPr>
            <a:r>
              <a:rPr lang="sr-Cyrl-RS" dirty="0"/>
              <a:t>     </a:t>
            </a:r>
            <a:r>
              <a:rPr lang="en-GB" dirty="0"/>
              <a:t>- </a:t>
            </a:r>
            <a:r>
              <a:rPr lang="en-GB" dirty="0" err="1"/>
              <a:t>обавезна</a:t>
            </a:r>
            <a:r>
              <a:rPr lang="en-GB" dirty="0"/>
              <a:t> </a:t>
            </a:r>
            <a:r>
              <a:rPr lang="en-GB" dirty="0" err="1"/>
              <a:t>сагласност</a:t>
            </a:r>
            <a:r>
              <a:rPr lang="en-GB" dirty="0"/>
              <a:t> </a:t>
            </a:r>
            <a:r>
              <a:rPr lang="en-GB" dirty="0" err="1"/>
              <a:t>заложног</a:t>
            </a:r>
            <a:r>
              <a:rPr lang="en-GB" dirty="0"/>
              <a:t> и </a:t>
            </a:r>
            <a:r>
              <a:rPr lang="en-GB" dirty="0" err="1"/>
              <a:t>разлучног</a:t>
            </a:r>
            <a:r>
              <a:rPr lang="en-GB" dirty="0"/>
              <a:t> </a:t>
            </a:r>
            <a:r>
              <a:rPr lang="en-GB" dirty="0" err="1"/>
              <a:t>повериоца</a:t>
            </a:r>
            <a:r>
              <a:rPr lang="en-GB" dirty="0"/>
              <a:t> у </a:t>
            </a:r>
            <a:r>
              <a:rPr lang="en-GB" dirty="0" err="1"/>
              <a:t>случају</a:t>
            </a:r>
            <a:r>
              <a:rPr lang="en-GB" dirty="0"/>
              <a:t> </a:t>
            </a:r>
            <a:r>
              <a:rPr lang="en-GB" dirty="0" err="1"/>
              <a:t>да</a:t>
            </a:r>
            <a:r>
              <a:rPr lang="en-GB" dirty="0"/>
              <a:t> </a:t>
            </a:r>
            <a:r>
              <a:rPr lang="en-GB" dirty="0" err="1"/>
              <a:t>се</a:t>
            </a:r>
            <a:r>
              <a:rPr lang="en-GB" dirty="0"/>
              <a:t> </a:t>
            </a:r>
            <a:r>
              <a:rPr lang="en-GB" dirty="0" err="1"/>
              <a:t>из</a:t>
            </a:r>
            <a:r>
              <a:rPr lang="en-GB" dirty="0"/>
              <a:t> </a:t>
            </a:r>
            <a:r>
              <a:rPr lang="en-GB" dirty="0" err="1"/>
              <a:t>средстава</a:t>
            </a:r>
            <a:r>
              <a:rPr lang="en-GB" dirty="0"/>
              <a:t> </a:t>
            </a:r>
            <a:r>
              <a:rPr lang="en-GB" dirty="0" err="1"/>
              <a:t>остварених</a:t>
            </a:r>
            <a:r>
              <a:rPr lang="en-GB" dirty="0"/>
              <a:t> </a:t>
            </a:r>
            <a:r>
              <a:rPr lang="en-GB" dirty="0" err="1"/>
              <a:t>продајом</a:t>
            </a:r>
            <a:r>
              <a:rPr lang="en-GB" dirty="0"/>
              <a:t> </a:t>
            </a:r>
            <a:r>
              <a:rPr lang="en-GB" dirty="0" err="1"/>
              <a:t>добије</a:t>
            </a:r>
            <a:r>
              <a:rPr lang="en-GB" dirty="0"/>
              <a:t> </a:t>
            </a:r>
            <a:r>
              <a:rPr lang="en-GB" dirty="0" err="1"/>
              <a:t>за</a:t>
            </a:r>
            <a:r>
              <a:rPr lang="en-GB" dirty="0"/>
              <a:t> </a:t>
            </a:r>
            <a:r>
              <a:rPr lang="en-GB" dirty="0" err="1"/>
              <a:t>намирење</a:t>
            </a:r>
            <a:r>
              <a:rPr lang="en-GB" dirty="0"/>
              <a:t> </a:t>
            </a:r>
            <a:r>
              <a:rPr lang="en-GB" dirty="0" err="1"/>
              <a:t>ових</a:t>
            </a:r>
            <a:r>
              <a:rPr lang="en-GB" dirty="0"/>
              <a:t> </a:t>
            </a:r>
            <a:r>
              <a:rPr lang="en-GB" dirty="0" err="1"/>
              <a:t>поверилаца</a:t>
            </a:r>
            <a:r>
              <a:rPr lang="en-GB" dirty="0"/>
              <a:t> </a:t>
            </a:r>
            <a:r>
              <a:rPr lang="en-GB" dirty="0" err="1"/>
              <a:t>мање</a:t>
            </a:r>
            <a:r>
              <a:rPr lang="en-GB" dirty="0"/>
              <a:t> </a:t>
            </a:r>
            <a:r>
              <a:rPr lang="en-GB" dirty="0" err="1"/>
              <a:t>од</a:t>
            </a:r>
            <a:r>
              <a:rPr lang="en-GB" dirty="0"/>
              <a:t> 50% </a:t>
            </a:r>
            <a:r>
              <a:rPr lang="en-GB" dirty="0" err="1"/>
              <a:t>процењене</a:t>
            </a:r>
            <a:r>
              <a:rPr lang="en-GB" dirty="0"/>
              <a:t> </a:t>
            </a:r>
            <a:r>
              <a:rPr lang="en-GB" dirty="0" err="1"/>
              <a:t>вредности</a:t>
            </a:r>
            <a:r>
              <a:rPr lang="en-GB" dirty="0"/>
              <a:t> </a:t>
            </a:r>
            <a:r>
              <a:rPr lang="en-GB" dirty="0" err="1"/>
              <a:t>имовине</a:t>
            </a:r>
            <a:r>
              <a:rPr lang="sr-Cyrl-ME" dirty="0"/>
              <a:t>;</a:t>
            </a:r>
            <a:endParaRPr lang="en-US" dirty="0"/>
          </a:p>
          <a:p>
            <a:pPr marL="0" indent="0" algn="just">
              <a:buNone/>
            </a:pPr>
            <a:r>
              <a:rPr lang="sr-Cyrl-RS" dirty="0" smtClean="0"/>
              <a:t>    </a:t>
            </a:r>
            <a:r>
              <a:rPr lang="en-GB" dirty="0"/>
              <a:t>- </a:t>
            </a:r>
            <a:r>
              <a:rPr lang="en-GB" dirty="0" err="1"/>
              <a:t>сагласност</a:t>
            </a:r>
            <a:r>
              <a:rPr lang="en-GB" dirty="0"/>
              <a:t> </a:t>
            </a:r>
            <a:r>
              <a:rPr lang="en-GB" dirty="0" err="1"/>
              <a:t>је</a:t>
            </a:r>
            <a:r>
              <a:rPr lang="en-GB" dirty="0"/>
              <a:t> </a:t>
            </a:r>
            <a:r>
              <a:rPr lang="en-GB" dirty="0" err="1"/>
              <a:t>неопходна</a:t>
            </a:r>
            <a:r>
              <a:rPr lang="en-GB" dirty="0"/>
              <a:t> </a:t>
            </a:r>
            <a:r>
              <a:rPr lang="en-GB" dirty="0" err="1"/>
              <a:t>од</a:t>
            </a:r>
            <a:r>
              <a:rPr lang="en-GB" dirty="0"/>
              <a:t> </a:t>
            </a:r>
            <a:r>
              <a:rPr lang="en-GB" dirty="0" err="1"/>
              <a:t>стране</a:t>
            </a:r>
            <a:r>
              <a:rPr lang="en-GB" dirty="0"/>
              <a:t> </a:t>
            </a:r>
            <a:r>
              <a:rPr lang="en-GB" dirty="0" err="1"/>
              <a:t>разлучних</a:t>
            </a:r>
            <a:r>
              <a:rPr lang="en-GB" dirty="0"/>
              <a:t> и </a:t>
            </a:r>
            <a:r>
              <a:rPr lang="en-GB" dirty="0" err="1"/>
              <a:t>заложних</a:t>
            </a:r>
            <a:r>
              <a:rPr lang="en-GB" dirty="0"/>
              <a:t> </a:t>
            </a:r>
            <a:r>
              <a:rPr lang="en-GB" dirty="0" err="1"/>
              <a:t>поверилаца</a:t>
            </a:r>
            <a:r>
              <a:rPr lang="en-GB" dirty="0"/>
              <a:t> </a:t>
            </a:r>
            <a:r>
              <a:rPr lang="en-GB" dirty="0" err="1"/>
              <a:t>само</a:t>
            </a:r>
            <a:r>
              <a:rPr lang="en-GB" dirty="0"/>
              <a:t> </a:t>
            </a:r>
            <a:r>
              <a:rPr lang="en-GB" dirty="0" err="1"/>
              <a:t>уколико</a:t>
            </a:r>
            <a:r>
              <a:rPr lang="en-GB" dirty="0"/>
              <a:t> </a:t>
            </a:r>
            <a:r>
              <a:rPr lang="en-GB" dirty="0" err="1"/>
              <a:t>применом</a:t>
            </a:r>
            <a:r>
              <a:rPr lang="en-GB" dirty="0"/>
              <a:t> </a:t>
            </a:r>
            <a:r>
              <a:rPr lang="en-GB" dirty="0" err="1"/>
              <a:t>члана</a:t>
            </a:r>
            <a:r>
              <a:rPr lang="en-GB" dirty="0"/>
              <a:t> 35. </a:t>
            </a:r>
            <a:r>
              <a:rPr lang="en-GB" dirty="0" err="1"/>
              <a:t>став</a:t>
            </a:r>
            <a:r>
              <a:rPr lang="en-GB" dirty="0"/>
              <a:t> 3. </a:t>
            </a:r>
            <a:r>
              <a:rPr lang="en-GB" dirty="0" err="1"/>
              <a:t>Закона</a:t>
            </a:r>
            <a:r>
              <a:rPr lang="en-GB" dirty="0"/>
              <a:t> </a:t>
            </a:r>
            <a:r>
              <a:rPr lang="en-GB" dirty="0" err="1"/>
              <a:t>учине</a:t>
            </a:r>
            <a:r>
              <a:rPr lang="en-GB" dirty="0"/>
              <a:t> </a:t>
            </a:r>
            <a:r>
              <a:rPr lang="en-GB" dirty="0" err="1"/>
              <a:t>вероватним</a:t>
            </a:r>
            <a:r>
              <a:rPr lang="en-GB" dirty="0"/>
              <a:t> </a:t>
            </a:r>
            <a:r>
              <a:rPr lang="en-GB" dirty="0" err="1"/>
              <a:t>да</a:t>
            </a:r>
            <a:r>
              <a:rPr lang="en-GB" dirty="0"/>
              <a:t> </a:t>
            </a:r>
            <a:r>
              <a:rPr lang="en-GB" dirty="0" err="1"/>
              <a:t>се</a:t>
            </a:r>
            <a:r>
              <a:rPr lang="en-GB" dirty="0"/>
              <a:t> </a:t>
            </a:r>
            <a:r>
              <a:rPr lang="en-GB" dirty="0" err="1"/>
              <a:t>могу</a:t>
            </a:r>
            <a:r>
              <a:rPr lang="en-GB" dirty="0"/>
              <a:t> </a:t>
            </a:r>
            <a:r>
              <a:rPr lang="en-GB" dirty="0" err="1"/>
              <a:t>намирити</a:t>
            </a:r>
            <a:r>
              <a:rPr lang="en-GB" dirty="0"/>
              <a:t> </a:t>
            </a:r>
            <a:r>
              <a:rPr lang="en-GB" dirty="0" err="1"/>
              <a:t>делом</a:t>
            </a:r>
            <a:r>
              <a:rPr lang="en-GB" dirty="0"/>
              <a:t> </a:t>
            </a:r>
            <a:r>
              <a:rPr lang="en-GB" dirty="0" err="1"/>
              <a:t>или</a:t>
            </a:r>
            <a:r>
              <a:rPr lang="en-GB" dirty="0"/>
              <a:t> у </a:t>
            </a:r>
            <a:r>
              <a:rPr lang="en-GB" dirty="0" err="1"/>
              <a:t>целости</a:t>
            </a:r>
            <a:r>
              <a:rPr lang="en-GB" dirty="0"/>
              <a:t> </a:t>
            </a:r>
            <a:r>
              <a:rPr lang="en-GB" dirty="0" err="1"/>
              <a:t>из</a:t>
            </a:r>
            <a:r>
              <a:rPr lang="en-GB" dirty="0"/>
              <a:t> </a:t>
            </a:r>
            <a:r>
              <a:rPr lang="en-GB" dirty="0" err="1"/>
              <a:t>имовине</a:t>
            </a:r>
            <a:r>
              <a:rPr lang="en-GB" dirty="0"/>
              <a:t> </a:t>
            </a:r>
            <a:r>
              <a:rPr lang="en-GB" dirty="0" err="1"/>
              <a:t>која</a:t>
            </a:r>
            <a:r>
              <a:rPr lang="en-GB" dirty="0"/>
              <a:t> </a:t>
            </a:r>
            <a:r>
              <a:rPr lang="en-GB" dirty="0" err="1"/>
              <a:t>је</a:t>
            </a:r>
            <a:r>
              <a:rPr lang="en-GB" dirty="0"/>
              <a:t> </a:t>
            </a:r>
            <a:r>
              <a:rPr lang="en-GB" dirty="0" err="1"/>
              <a:t>под</a:t>
            </a:r>
            <a:r>
              <a:rPr lang="en-GB" dirty="0"/>
              <a:t> </a:t>
            </a:r>
            <a:r>
              <a:rPr lang="en-GB" dirty="0" err="1"/>
              <a:t>разлучним</a:t>
            </a:r>
            <a:r>
              <a:rPr lang="en-GB" dirty="0"/>
              <a:t>, </a:t>
            </a:r>
            <a:r>
              <a:rPr lang="en-GB" dirty="0" err="1"/>
              <a:t>односно</a:t>
            </a:r>
            <a:r>
              <a:rPr lang="en-GB" dirty="0"/>
              <a:t> </a:t>
            </a:r>
            <a:r>
              <a:rPr lang="en-GB" dirty="0" err="1"/>
              <a:t>заложним</a:t>
            </a:r>
            <a:r>
              <a:rPr lang="en-GB" dirty="0"/>
              <a:t> </a:t>
            </a:r>
            <a:r>
              <a:rPr lang="en-GB" dirty="0" err="1"/>
              <a:t>правом</a:t>
            </a:r>
            <a:r>
              <a:rPr lang="en-GB" dirty="0"/>
              <a:t> </a:t>
            </a:r>
            <a:r>
              <a:rPr lang="en-GB" dirty="0" err="1"/>
              <a:t>ако</a:t>
            </a:r>
            <a:r>
              <a:rPr lang="en-GB" dirty="0"/>
              <a:t> </a:t>
            </a:r>
            <a:r>
              <a:rPr lang="en-GB" dirty="0" err="1"/>
              <a:t>би</a:t>
            </a:r>
            <a:r>
              <a:rPr lang="en-GB" dirty="0"/>
              <a:t> </a:t>
            </a:r>
            <a:r>
              <a:rPr lang="en-GB" dirty="0" err="1"/>
              <a:t>се</a:t>
            </a:r>
            <a:r>
              <a:rPr lang="en-GB" dirty="0"/>
              <a:t> </a:t>
            </a:r>
            <a:r>
              <a:rPr lang="en-GB" dirty="0" err="1"/>
              <a:t>она</a:t>
            </a:r>
            <a:r>
              <a:rPr lang="en-GB" dirty="0"/>
              <a:t> </a:t>
            </a:r>
            <a:r>
              <a:rPr lang="en-GB" dirty="0" err="1"/>
              <a:t>продавала</a:t>
            </a:r>
            <a:r>
              <a:rPr lang="en-GB" dirty="0"/>
              <a:t> </a:t>
            </a:r>
            <a:r>
              <a:rPr lang="en-GB" dirty="0" err="1"/>
              <a:t>појединачно</a:t>
            </a:r>
            <a:r>
              <a:rPr lang="sr-Cyrl-ME" dirty="0"/>
              <a:t>;</a:t>
            </a:r>
            <a:endParaRPr lang="en-US" dirty="0"/>
          </a:p>
          <a:p>
            <a:pPr marL="0" indent="0" algn="just">
              <a:buNone/>
            </a:pPr>
            <a:r>
              <a:rPr lang="sr-Cyrl-RS" dirty="0" smtClean="0"/>
              <a:t>  </a:t>
            </a:r>
            <a:r>
              <a:rPr lang="en-GB" dirty="0"/>
              <a:t>- </a:t>
            </a:r>
            <a:r>
              <a:rPr lang="en-GB" dirty="0" err="1"/>
              <a:t>уколико</a:t>
            </a:r>
            <a:r>
              <a:rPr lang="en-GB" dirty="0"/>
              <a:t> </a:t>
            </a:r>
            <a:r>
              <a:rPr lang="en-GB" dirty="0" err="1"/>
              <a:t>би</a:t>
            </a:r>
            <a:r>
              <a:rPr lang="en-GB" dirty="0"/>
              <a:t> </a:t>
            </a:r>
            <a:r>
              <a:rPr lang="en-GB" dirty="0" err="1"/>
              <a:t>се</a:t>
            </a:r>
            <a:r>
              <a:rPr lang="en-GB" dirty="0"/>
              <a:t> </a:t>
            </a:r>
            <a:r>
              <a:rPr lang="en-GB" dirty="0" err="1"/>
              <a:t>из</a:t>
            </a:r>
            <a:r>
              <a:rPr lang="en-GB" dirty="0"/>
              <a:t> </a:t>
            </a:r>
            <a:r>
              <a:rPr lang="en-GB" dirty="0" err="1"/>
              <a:t>постигнуте</a:t>
            </a:r>
            <a:r>
              <a:rPr lang="en-GB" dirty="0"/>
              <a:t> </a:t>
            </a:r>
            <a:r>
              <a:rPr lang="en-GB" dirty="0" err="1"/>
              <a:t>цене</a:t>
            </a:r>
            <a:r>
              <a:rPr lang="en-GB" dirty="0"/>
              <a:t> </a:t>
            </a:r>
            <a:r>
              <a:rPr lang="en-GB" dirty="0" err="1"/>
              <a:t>која</a:t>
            </a:r>
            <a:r>
              <a:rPr lang="en-GB" dirty="0"/>
              <a:t> </a:t>
            </a:r>
            <a:r>
              <a:rPr lang="en-GB" dirty="0" err="1"/>
              <a:t>је</a:t>
            </a:r>
            <a:r>
              <a:rPr lang="en-GB" dirty="0"/>
              <a:t> и </a:t>
            </a:r>
            <a:r>
              <a:rPr lang="en-GB" dirty="0" err="1"/>
              <a:t>мања</a:t>
            </a:r>
            <a:r>
              <a:rPr lang="en-GB" dirty="0"/>
              <a:t> </a:t>
            </a:r>
            <a:r>
              <a:rPr lang="en-GB" dirty="0" err="1"/>
              <a:t>од</a:t>
            </a:r>
            <a:r>
              <a:rPr lang="en-GB" dirty="0"/>
              <a:t> 50% </a:t>
            </a:r>
            <a:r>
              <a:rPr lang="en-GB" dirty="0" err="1"/>
              <a:t>од</a:t>
            </a:r>
            <a:r>
              <a:rPr lang="en-GB" dirty="0"/>
              <a:t> </a:t>
            </a:r>
            <a:r>
              <a:rPr lang="en-GB" dirty="0" err="1"/>
              <a:t>процењене</a:t>
            </a:r>
            <a:r>
              <a:rPr lang="en-GB" dirty="0"/>
              <a:t> </a:t>
            </a:r>
            <a:r>
              <a:rPr lang="en-GB" dirty="0" err="1"/>
              <a:t>вредности</a:t>
            </a:r>
            <a:r>
              <a:rPr lang="en-GB" dirty="0"/>
              <a:t> </a:t>
            </a:r>
            <a:r>
              <a:rPr lang="en-GB" dirty="0" err="1"/>
              <a:t>имовине</a:t>
            </a:r>
            <a:r>
              <a:rPr lang="en-GB" dirty="0"/>
              <a:t>, </a:t>
            </a:r>
            <a:r>
              <a:rPr lang="en-GB" dirty="0" err="1"/>
              <a:t>разлучни</a:t>
            </a:r>
            <a:r>
              <a:rPr lang="en-GB" dirty="0"/>
              <a:t> и </a:t>
            </a:r>
            <a:r>
              <a:rPr lang="en-GB" dirty="0" err="1"/>
              <a:t>заложни</a:t>
            </a:r>
            <a:r>
              <a:rPr lang="en-GB" dirty="0"/>
              <a:t> </a:t>
            </a:r>
            <a:r>
              <a:rPr lang="en-GB" dirty="0" err="1"/>
              <a:t>повериоци</a:t>
            </a:r>
            <a:r>
              <a:rPr lang="en-GB" dirty="0"/>
              <a:t> </a:t>
            </a:r>
            <a:r>
              <a:rPr lang="en-GB" dirty="0" err="1"/>
              <a:t>намирили</a:t>
            </a:r>
            <a:r>
              <a:rPr lang="en-GB" dirty="0"/>
              <a:t> у </a:t>
            </a:r>
            <a:r>
              <a:rPr lang="en-GB" dirty="0" err="1"/>
              <a:t>целокупном</a:t>
            </a:r>
            <a:r>
              <a:rPr lang="en-GB" dirty="0"/>
              <a:t> </a:t>
            </a:r>
            <a:r>
              <a:rPr lang="en-GB" dirty="0" err="1"/>
              <a:t>износу</a:t>
            </a:r>
            <a:r>
              <a:rPr lang="en-GB" dirty="0"/>
              <a:t>, </a:t>
            </a:r>
            <a:r>
              <a:rPr lang="en-GB" dirty="0" err="1"/>
              <a:t>они</a:t>
            </a:r>
            <a:r>
              <a:rPr lang="en-GB" dirty="0"/>
              <a:t> </a:t>
            </a:r>
            <a:r>
              <a:rPr lang="en-GB" dirty="0" err="1"/>
              <a:t>се</a:t>
            </a:r>
            <a:r>
              <a:rPr lang="en-GB" dirty="0"/>
              <a:t> </a:t>
            </a:r>
            <a:r>
              <a:rPr lang="en-GB" dirty="0" err="1"/>
              <a:t>не</a:t>
            </a:r>
            <a:r>
              <a:rPr lang="en-GB" dirty="0"/>
              <a:t> </a:t>
            </a:r>
            <a:r>
              <a:rPr lang="en-GB" dirty="0" err="1"/>
              <a:t>могу</a:t>
            </a:r>
            <a:r>
              <a:rPr lang="en-GB" dirty="0"/>
              <a:t> </a:t>
            </a:r>
            <a:r>
              <a:rPr lang="en-GB" dirty="0" err="1"/>
              <a:t>користити</a:t>
            </a:r>
            <a:r>
              <a:rPr lang="en-GB" dirty="0"/>
              <a:t> </a:t>
            </a:r>
            <a:r>
              <a:rPr lang="en-GB" dirty="0" err="1"/>
              <a:t>правом</a:t>
            </a:r>
            <a:r>
              <a:rPr lang="en-GB" dirty="0"/>
              <a:t> </a:t>
            </a:r>
            <a:r>
              <a:rPr lang="en-GB" dirty="0" err="1"/>
              <a:t>које</a:t>
            </a:r>
            <a:r>
              <a:rPr lang="en-GB" dirty="0"/>
              <a:t> </a:t>
            </a:r>
            <a:r>
              <a:rPr lang="en-GB" dirty="0" err="1"/>
              <a:t>је</a:t>
            </a:r>
            <a:r>
              <a:rPr lang="en-GB" dirty="0"/>
              <a:t> </a:t>
            </a:r>
            <a:r>
              <a:rPr lang="en-GB" dirty="0" err="1"/>
              <a:t>предвиђено</a:t>
            </a:r>
            <a:r>
              <a:rPr lang="en-GB" dirty="0"/>
              <a:t> у </a:t>
            </a:r>
            <a:r>
              <a:rPr lang="en-GB" dirty="0" err="1"/>
              <a:t>овој</a:t>
            </a:r>
            <a:r>
              <a:rPr lang="en-GB" dirty="0"/>
              <a:t> </a:t>
            </a:r>
            <a:r>
              <a:rPr lang="en-GB" dirty="0" err="1"/>
              <a:t>тачки</a:t>
            </a:r>
            <a:r>
              <a:rPr lang="en-GB" dirty="0"/>
              <a:t> </a:t>
            </a:r>
            <a:r>
              <a:rPr lang="en-GB" b="1" dirty="0" err="1"/>
              <a:t>става</a:t>
            </a:r>
            <a:r>
              <a:rPr lang="en-GB" b="1" dirty="0"/>
              <a:t> 1. </a:t>
            </a:r>
            <a:r>
              <a:rPr lang="en-GB" b="1" dirty="0" err="1"/>
              <a:t>члана</a:t>
            </a:r>
            <a:r>
              <a:rPr lang="en-GB" b="1" dirty="0"/>
              <a:t> 136. в)</a:t>
            </a:r>
            <a:r>
              <a:rPr lang="sr-Cyrl-ME" b="1" dirty="0"/>
              <a:t>;</a:t>
            </a:r>
            <a:r>
              <a:rPr lang="sr-Cyrl-ME" dirty="0"/>
              <a:t> </a:t>
            </a:r>
            <a:endParaRPr lang="en-US" dirty="0"/>
          </a:p>
          <a:p>
            <a:pPr marL="0" indent="0" algn="just">
              <a:buNone/>
            </a:pPr>
            <a:r>
              <a:rPr lang="sr-Cyrl-RS" dirty="0" smtClean="0"/>
              <a:t>  </a:t>
            </a:r>
            <a:r>
              <a:rPr lang="en-GB" dirty="0"/>
              <a:t>- </a:t>
            </a:r>
            <a:r>
              <a:rPr lang="en-GB" dirty="0" err="1"/>
              <a:t>уколико</a:t>
            </a:r>
            <a:r>
              <a:rPr lang="en-GB" dirty="0"/>
              <a:t> </a:t>
            </a:r>
            <a:r>
              <a:rPr lang="en-GB" dirty="0" err="1"/>
              <a:t>дају</a:t>
            </a:r>
            <a:r>
              <a:rPr lang="en-GB" dirty="0"/>
              <a:t> </a:t>
            </a:r>
            <a:r>
              <a:rPr lang="en-GB" dirty="0" err="1"/>
              <a:t>одобрење</a:t>
            </a:r>
            <a:r>
              <a:rPr lang="en-GB" dirty="0"/>
              <a:t> </a:t>
            </a:r>
            <a:r>
              <a:rPr lang="en-GB" dirty="0" err="1"/>
              <a:t>за</a:t>
            </a:r>
            <a:r>
              <a:rPr lang="en-GB" dirty="0"/>
              <a:t> </a:t>
            </a:r>
            <a:r>
              <a:rPr lang="en-GB" dirty="0" err="1"/>
              <a:t>продају</a:t>
            </a:r>
            <a:r>
              <a:rPr lang="en-GB" dirty="0"/>
              <a:t> </a:t>
            </a:r>
            <a:r>
              <a:rPr lang="en-GB" dirty="0" err="1"/>
              <a:t>стечајни</a:t>
            </a:r>
            <a:r>
              <a:rPr lang="en-GB" dirty="0"/>
              <a:t> </a:t>
            </a:r>
            <a:r>
              <a:rPr lang="en-GB" dirty="0" err="1"/>
              <a:t>управник</a:t>
            </a:r>
            <a:r>
              <a:rPr lang="en-GB" dirty="0"/>
              <a:t> </a:t>
            </a:r>
            <a:r>
              <a:rPr lang="en-GB" dirty="0" err="1"/>
              <a:t>је</a:t>
            </a:r>
            <a:r>
              <a:rPr lang="en-GB" dirty="0"/>
              <a:t> </a:t>
            </a:r>
            <a:r>
              <a:rPr lang="en-GB" dirty="0" err="1"/>
              <a:t>дужан</a:t>
            </a:r>
            <a:r>
              <a:rPr lang="en-GB" dirty="0"/>
              <a:t> </a:t>
            </a:r>
            <a:r>
              <a:rPr lang="en-GB" dirty="0" err="1"/>
              <a:t>да</a:t>
            </a:r>
            <a:r>
              <a:rPr lang="en-GB" dirty="0"/>
              <a:t> </a:t>
            </a:r>
            <a:r>
              <a:rPr lang="en-GB" dirty="0" err="1"/>
              <a:t>прихвати</a:t>
            </a:r>
            <a:r>
              <a:rPr lang="en-GB" dirty="0"/>
              <a:t> </a:t>
            </a:r>
            <a:r>
              <a:rPr lang="en-GB" dirty="0" err="1"/>
              <a:t>понуду</a:t>
            </a:r>
            <a:r>
              <a:rPr lang="en-GB" dirty="0"/>
              <a:t> и </a:t>
            </a:r>
            <a:r>
              <a:rPr lang="en-GB" dirty="0" err="1"/>
              <a:t>спроведе</a:t>
            </a:r>
            <a:r>
              <a:rPr lang="en-GB" dirty="0"/>
              <a:t> </a:t>
            </a:r>
            <a:r>
              <a:rPr lang="en-GB" dirty="0" err="1"/>
              <a:t>продају</a:t>
            </a:r>
            <a:r>
              <a:rPr lang="en-GB" dirty="0"/>
              <a:t>.</a:t>
            </a:r>
            <a:endParaRPr lang="en-US" dirty="0"/>
          </a:p>
        </p:txBody>
      </p:sp>
    </p:spTree>
    <p:extLst>
      <p:ext uri="{BB962C8B-B14F-4D97-AF65-F5344CB8AC3E}">
        <p14:creationId xmlns:p14="http://schemas.microsoft.com/office/powerpoint/2010/main" val="394231809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59523"/>
            <a:ext cx="8596668" cy="4581839"/>
          </a:xfrm>
        </p:spPr>
        <p:txBody>
          <a:bodyPr/>
          <a:lstStyle/>
          <a:p>
            <a:r>
              <a:rPr lang="en-US" dirty="0" err="1"/>
              <a:t>Под</a:t>
            </a:r>
            <a:r>
              <a:rPr lang="en-US" dirty="0"/>
              <a:t> </a:t>
            </a:r>
            <a:r>
              <a:rPr lang="en-US" dirty="0" err="1"/>
              <a:t>банкротством</a:t>
            </a:r>
            <a:r>
              <a:rPr lang="en-US" dirty="0"/>
              <a:t> </a:t>
            </a:r>
            <a:r>
              <a:rPr lang="en-US" dirty="0" err="1"/>
              <a:t>се</a:t>
            </a:r>
            <a:r>
              <a:rPr lang="en-US" dirty="0"/>
              <a:t> </a:t>
            </a:r>
            <a:r>
              <a:rPr lang="en-US" dirty="0" err="1"/>
              <a:t>подразумева</a:t>
            </a:r>
            <a:r>
              <a:rPr lang="en-US" dirty="0"/>
              <a:t> </a:t>
            </a:r>
            <a:r>
              <a:rPr lang="en-US" dirty="0" err="1"/>
              <a:t>намирење</a:t>
            </a:r>
            <a:r>
              <a:rPr lang="en-US" dirty="0"/>
              <a:t> </a:t>
            </a:r>
            <a:r>
              <a:rPr lang="en-US" dirty="0" err="1"/>
              <a:t>поверилаца</a:t>
            </a:r>
            <a:r>
              <a:rPr lang="en-US" dirty="0"/>
              <a:t> </a:t>
            </a:r>
            <a:r>
              <a:rPr lang="en-US" dirty="0" err="1"/>
              <a:t>из</a:t>
            </a:r>
            <a:r>
              <a:rPr lang="en-US" dirty="0"/>
              <a:t> </a:t>
            </a:r>
            <a:r>
              <a:rPr lang="en-US" dirty="0" err="1"/>
              <a:t>вредности</a:t>
            </a:r>
            <a:r>
              <a:rPr lang="en-US" dirty="0"/>
              <a:t> </a:t>
            </a:r>
            <a:r>
              <a:rPr lang="en-US" dirty="0" err="1"/>
              <a:t>целокупне</a:t>
            </a:r>
            <a:r>
              <a:rPr lang="en-US" dirty="0"/>
              <a:t> </a:t>
            </a:r>
            <a:r>
              <a:rPr lang="en-US" dirty="0" err="1"/>
              <a:t>имовине</a:t>
            </a:r>
            <a:r>
              <a:rPr lang="en-US" dirty="0"/>
              <a:t> </a:t>
            </a:r>
            <a:r>
              <a:rPr lang="en-US" dirty="0" err="1"/>
              <a:t>стечајног</a:t>
            </a:r>
            <a:r>
              <a:rPr lang="en-US" dirty="0"/>
              <a:t> </a:t>
            </a:r>
            <a:r>
              <a:rPr lang="en-US" dirty="0" err="1"/>
              <a:t>дужника</a:t>
            </a:r>
            <a:r>
              <a:rPr lang="en-US" dirty="0"/>
              <a:t>, </a:t>
            </a:r>
            <a:r>
              <a:rPr lang="en-US" dirty="0" err="1"/>
              <a:t>односно</a:t>
            </a:r>
            <a:r>
              <a:rPr lang="en-US" dirty="0"/>
              <a:t> </a:t>
            </a:r>
            <a:r>
              <a:rPr lang="en-US" dirty="0" err="1"/>
              <a:t>стечајног</a:t>
            </a:r>
            <a:r>
              <a:rPr lang="en-US" dirty="0"/>
              <a:t> </a:t>
            </a:r>
            <a:r>
              <a:rPr lang="en-US" dirty="0" err="1"/>
              <a:t>дужника</a:t>
            </a:r>
            <a:r>
              <a:rPr lang="en-US" dirty="0"/>
              <a:t> </a:t>
            </a:r>
            <a:r>
              <a:rPr lang="en-US" dirty="0" err="1"/>
              <a:t>као</a:t>
            </a:r>
            <a:r>
              <a:rPr lang="en-US" dirty="0"/>
              <a:t> </a:t>
            </a:r>
            <a:r>
              <a:rPr lang="en-US" dirty="0" err="1"/>
              <a:t>правног</a:t>
            </a:r>
            <a:r>
              <a:rPr lang="en-US" dirty="0"/>
              <a:t> </a:t>
            </a:r>
            <a:r>
              <a:rPr lang="en-US" dirty="0" err="1"/>
              <a:t>лица</a:t>
            </a:r>
            <a:r>
              <a:rPr lang="en-US" dirty="0"/>
              <a:t>. </a:t>
            </a:r>
            <a:r>
              <a:rPr lang="en-US" dirty="0" smtClean="0"/>
              <a:t>(</a:t>
            </a:r>
            <a:r>
              <a:rPr lang="sr-Cyrl-RS" dirty="0" smtClean="0"/>
              <a:t>члан 1. став 3.)</a:t>
            </a:r>
          </a:p>
          <a:p>
            <a:pPr marL="0" indent="0">
              <a:buNone/>
            </a:pPr>
            <a:endParaRPr lang="sr-Cyrl-RS" dirty="0" smtClean="0"/>
          </a:p>
          <a:p>
            <a:r>
              <a:rPr lang="sr-Cyrl-RS" dirty="0" smtClean="0"/>
              <a:t>Ц</a:t>
            </a:r>
            <a:r>
              <a:rPr lang="en-US" dirty="0" err="1"/>
              <a:t>иљ</a:t>
            </a:r>
            <a:r>
              <a:rPr lang="en-US" dirty="0"/>
              <a:t> </a:t>
            </a:r>
            <a:r>
              <a:rPr lang="en-US" dirty="0" err="1"/>
              <a:t>стечаја</a:t>
            </a:r>
            <a:r>
              <a:rPr lang="en-US" dirty="0"/>
              <a:t> </a:t>
            </a:r>
            <a:r>
              <a:rPr lang="en-US" dirty="0" err="1"/>
              <a:t>јесте</a:t>
            </a:r>
            <a:r>
              <a:rPr lang="en-US" dirty="0"/>
              <a:t> </a:t>
            </a:r>
            <a:r>
              <a:rPr lang="en-US" dirty="0" err="1"/>
              <a:t>најповољније</a:t>
            </a:r>
            <a:r>
              <a:rPr lang="en-US" dirty="0"/>
              <a:t> </a:t>
            </a:r>
            <a:r>
              <a:rPr lang="en-US" dirty="0" err="1"/>
              <a:t>колективно</a:t>
            </a:r>
            <a:r>
              <a:rPr lang="en-US" dirty="0"/>
              <a:t> </a:t>
            </a:r>
            <a:r>
              <a:rPr lang="en-US" dirty="0" err="1"/>
              <a:t>намирење</a:t>
            </a:r>
            <a:r>
              <a:rPr lang="en-US" dirty="0"/>
              <a:t> </a:t>
            </a:r>
            <a:r>
              <a:rPr lang="en-US" dirty="0" err="1"/>
              <a:t>стечајних</a:t>
            </a:r>
            <a:r>
              <a:rPr lang="en-US" dirty="0"/>
              <a:t> </a:t>
            </a:r>
            <a:r>
              <a:rPr lang="en-US" dirty="0" err="1"/>
              <a:t>поверилаца</a:t>
            </a:r>
            <a:r>
              <a:rPr lang="en-US" dirty="0"/>
              <a:t> </a:t>
            </a:r>
            <a:r>
              <a:rPr lang="en-US" dirty="0" err="1"/>
              <a:t>остваривањем</a:t>
            </a:r>
            <a:r>
              <a:rPr lang="en-US" dirty="0"/>
              <a:t> </a:t>
            </a:r>
            <a:r>
              <a:rPr lang="en-US" dirty="0" err="1"/>
              <a:t>највеће</a:t>
            </a:r>
            <a:r>
              <a:rPr lang="en-US" dirty="0"/>
              <a:t> </a:t>
            </a:r>
            <a:r>
              <a:rPr lang="en-US" dirty="0" err="1"/>
              <a:t>могуће</a:t>
            </a:r>
            <a:r>
              <a:rPr lang="en-US" dirty="0"/>
              <a:t> </a:t>
            </a:r>
            <a:r>
              <a:rPr lang="en-US" dirty="0" err="1"/>
              <a:t>вредности</a:t>
            </a:r>
            <a:r>
              <a:rPr lang="en-US" dirty="0"/>
              <a:t> </a:t>
            </a:r>
            <a:r>
              <a:rPr lang="en-US" dirty="0" err="1"/>
              <a:t>стечајног</a:t>
            </a:r>
            <a:r>
              <a:rPr lang="en-US" dirty="0"/>
              <a:t> </a:t>
            </a:r>
            <a:r>
              <a:rPr lang="en-US" dirty="0" err="1"/>
              <a:t>дужника</a:t>
            </a:r>
            <a:r>
              <a:rPr lang="en-US" dirty="0"/>
              <a:t>, </a:t>
            </a:r>
            <a:r>
              <a:rPr lang="en-US" dirty="0" err="1"/>
              <a:t>односно</a:t>
            </a:r>
            <a:r>
              <a:rPr lang="en-US" dirty="0"/>
              <a:t> </a:t>
            </a:r>
            <a:r>
              <a:rPr lang="en-US" dirty="0" err="1"/>
              <a:t>његове</a:t>
            </a:r>
            <a:r>
              <a:rPr lang="en-US" dirty="0"/>
              <a:t> </a:t>
            </a:r>
            <a:r>
              <a:rPr lang="en-US" dirty="0" err="1"/>
              <a:t>имовине</a:t>
            </a:r>
            <a:r>
              <a:rPr lang="en-US" dirty="0"/>
              <a:t>. </a:t>
            </a:r>
            <a:r>
              <a:rPr lang="en-US" dirty="0"/>
              <a:t>(</a:t>
            </a:r>
            <a:r>
              <a:rPr lang="sr-Cyrl-RS" dirty="0"/>
              <a:t>члан </a:t>
            </a:r>
            <a:r>
              <a:rPr lang="sr-Cyrl-RS" dirty="0" smtClean="0"/>
              <a:t>2.)</a:t>
            </a:r>
            <a:endParaRPr lang="sr-Cyrl-RS" dirty="0"/>
          </a:p>
          <a:p>
            <a:endParaRPr lang="en-US" dirty="0" smtClean="0"/>
          </a:p>
          <a:p>
            <a:r>
              <a:rPr lang="sr-Cyrl-RS" dirty="0" smtClean="0"/>
              <a:t>С</a:t>
            </a:r>
            <a:r>
              <a:rPr lang="en-US" dirty="0" err="1" smtClean="0"/>
              <a:t>течајни</a:t>
            </a:r>
            <a:r>
              <a:rPr lang="en-US" dirty="0" smtClean="0"/>
              <a:t> </a:t>
            </a:r>
            <a:r>
              <a:rPr lang="en-US" dirty="0" err="1"/>
              <a:t>поступак</a:t>
            </a:r>
            <a:r>
              <a:rPr lang="en-US" dirty="0"/>
              <a:t> </a:t>
            </a:r>
            <a:r>
              <a:rPr lang="en-US" dirty="0" err="1"/>
              <a:t>је</a:t>
            </a:r>
            <a:r>
              <a:rPr lang="en-US" dirty="0"/>
              <a:t> </a:t>
            </a:r>
            <a:r>
              <a:rPr lang="en-US" dirty="0" err="1"/>
              <a:t>хитан</a:t>
            </a:r>
            <a:r>
              <a:rPr lang="sr-Cyrl-RS" dirty="0"/>
              <a:t> и </a:t>
            </a:r>
            <a:r>
              <a:rPr lang="en-US" dirty="0" err="1"/>
              <a:t>спроводи</a:t>
            </a:r>
            <a:r>
              <a:rPr lang="en-US" dirty="0"/>
              <a:t> </a:t>
            </a:r>
            <a:r>
              <a:rPr lang="sr-Cyrl-RS" dirty="0"/>
              <a:t>се </a:t>
            </a:r>
            <a:r>
              <a:rPr lang="en-US" dirty="0" err="1"/>
              <a:t>тако</a:t>
            </a:r>
            <a:r>
              <a:rPr lang="en-US" dirty="0"/>
              <a:t> </a:t>
            </a:r>
            <a:r>
              <a:rPr lang="en-US" dirty="0" err="1"/>
              <a:t>да</a:t>
            </a:r>
            <a:r>
              <a:rPr lang="en-US" dirty="0"/>
              <a:t> </a:t>
            </a:r>
            <a:r>
              <a:rPr lang="en-US" dirty="0" err="1"/>
              <a:t>омогући</a:t>
            </a:r>
            <a:r>
              <a:rPr lang="en-US" dirty="0"/>
              <a:t> </a:t>
            </a:r>
            <a:r>
              <a:rPr lang="en-US" dirty="0" err="1"/>
              <a:t>остваривање</a:t>
            </a:r>
            <a:r>
              <a:rPr lang="en-US" dirty="0"/>
              <a:t> </a:t>
            </a:r>
            <a:r>
              <a:rPr lang="en-US" dirty="0" err="1"/>
              <a:t>највеће</a:t>
            </a:r>
            <a:r>
              <a:rPr lang="en-US" dirty="0"/>
              <a:t> </a:t>
            </a:r>
            <a:r>
              <a:rPr lang="en-US" dirty="0" err="1"/>
              <a:t>могуће</a:t>
            </a:r>
            <a:r>
              <a:rPr lang="en-US" dirty="0"/>
              <a:t> </a:t>
            </a:r>
            <a:r>
              <a:rPr lang="en-US" dirty="0" err="1"/>
              <a:t>вредности</a:t>
            </a:r>
            <a:r>
              <a:rPr lang="en-US" dirty="0"/>
              <a:t> </a:t>
            </a:r>
            <a:r>
              <a:rPr lang="en-US" dirty="0" err="1"/>
              <a:t>имовине</a:t>
            </a:r>
            <a:r>
              <a:rPr lang="en-US" dirty="0"/>
              <a:t> </a:t>
            </a:r>
            <a:r>
              <a:rPr lang="en-US" dirty="0" err="1"/>
              <a:t>стечајног</a:t>
            </a:r>
            <a:r>
              <a:rPr lang="en-US" dirty="0"/>
              <a:t> </a:t>
            </a:r>
            <a:r>
              <a:rPr lang="en-US" dirty="0" err="1"/>
              <a:t>дужника</a:t>
            </a:r>
            <a:r>
              <a:rPr lang="en-US" dirty="0"/>
              <a:t> и </a:t>
            </a:r>
            <a:r>
              <a:rPr lang="en-US" dirty="0" err="1"/>
              <a:t>највећег</a:t>
            </a:r>
            <a:r>
              <a:rPr lang="en-US" dirty="0"/>
              <a:t> </a:t>
            </a:r>
            <a:r>
              <a:rPr lang="en-US" dirty="0" err="1"/>
              <a:t>могућег</a:t>
            </a:r>
            <a:r>
              <a:rPr lang="en-US" dirty="0"/>
              <a:t> </a:t>
            </a:r>
            <a:r>
              <a:rPr lang="en-US" dirty="0" err="1"/>
              <a:t>степена</a:t>
            </a:r>
            <a:r>
              <a:rPr lang="en-US" dirty="0"/>
              <a:t> </a:t>
            </a:r>
            <a:r>
              <a:rPr lang="en-US" dirty="0" err="1"/>
              <a:t>намирења</a:t>
            </a:r>
            <a:r>
              <a:rPr lang="en-US" dirty="0"/>
              <a:t> </a:t>
            </a:r>
            <a:r>
              <a:rPr lang="en-US" dirty="0" err="1"/>
              <a:t>поверилаца</a:t>
            </a:r>
            <a:r>
              <a:rPr lang="en-US" dirty="0"/>
              <a:t> у </a:t>
            </a:r>
            <a:r>
              <a:rPr lang="en-US" dirty="0" err="1"/>
              <a:t>што</a:t>
            </a:r>
            <a:r>
              <a:rPr lang="en-US" dirty="0"/>
              <a:t> </a:t>
            </a:r>
            <a:r>
              <a:rPr lang="en-US" dirty="0" err="1"/>
              <a:t>краћем</a:t>
            </a:r>
            <a:r>
              <a:rPr lang="en-US" dirty="0"/>
              <a:t> </a:t>
            </a:r>
            <a:r>
              <a:rPr lang="en-US" dirty="0" err="1"/>
              <a:t>времену</a:t>
            </a:r>
            <a:r>
              <a:rPr lang="en-US" dirty="0"/>
              <a:t> и </a:t>
            </a:r>
            <a:r>
              <a:rPr lang="en-US" dirty="0" err="1"/>
              <a:t>са</a:t>
            </a:r>
            <a:r>
              <a:rPr lang="en-US" dirty="0"/>
              <a:t> </a:t>
            </a:r>
            <a:r>
              <a:rPr lang="en-US" dirty="0" err="1"/>
              <a:t>што</a:t>
            </a:r>
            <a:r>
              <a:rPr lang="en-US" dirty="0"/>
              <a:t> </a:t>
            </a:r>
            <a:r>
              <a:rPr lang="en-US" dirty="0" err="1"/>
              <a:t>мање</a:t>
            </a:r>
            <a:r>
              <a:rPr lang="en-US" dirty="0"/>
              <a:t> </a:t>
            </a:r>
            <a:r>
              <a:rPr lang="en-US" dirty="0" err="1"/>
              <a:t>трошкова</a:t>
            </a:r>
            <a:r>
              <a:rPr lang="en-US" dirty="0" smtClean="0"/>
              <a:t>.</a:t>
            </a:r>
            <a:r>
              <a:rPr lang="sr-Cyrl-RS" dirty="0" smtClean="0"/>
              <a:t> </a:t>
            </a:r>
            <a:r>
              <a:rPr lang="en-US" dirty="0"/>
              <a:t>(</a:t>
            </a:r>
            <a:r>
              <a:rPr lang="sr-Cyrl-RS" dirty="0"/>
              <a:t>члан </a:t>
            </a:r>
            <a:r>
              <a:rPr lang="sr-Cyrl-RS" dirty="0" smtClean="0"/>
              <a:t>8. </a:t>
            </a:r>
            <a:r>
              <a:rPr lang="sr-Cyrl-RS" dirty="0"/>
              <a:t>став </a:t>
            </a:r>
            <a:r>
              <a:rPr lang="sr-Cyrl-RS" dirty="0" smtClean="0"/>
              <a:t>1 и члан 5.)</a:t>
            </a:r>
            <a:endParaRPr lang="sr-Cyrl-RS" dirty="0"/>
          </a:p>
          <a:p>
            <a:endParaRPr lang="en-US" dirty="0"/>
          </a:p>
        </p:txBody>
      </p:sp>
    </p:spTree>
    <p:extLst>
      <p:ext uri="{BB962C8B-B14F-4D97-AF65-F5344CB8AC3E}">
        <p14:creationId xmlns:p14="http://schemas.microsoft.com/office/powerpoint/2010/main" val="31449585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116623"/>
            <a:ext cx="8596668" cy="4924739"/>
          </a:xfrm>
        </p:spPr>
        <p:txBody>
          <a:bodyPr>
            <a:normAutofit fontScale="85000" lnSpcReduction="10000"/>
          </a:bodyPr>
          <a:lstStyle/>
          <a:p>
            <a:r>
              <a:rPr lang="en-US" b="1" dirty="0" err="1"/>
              <a:t>Posledice</a:t>
            </a:r>
            <a:r>
              <a:rPr lang="en-US" b="1" dirty="0"/>
              <a:t> </a:t>
            </a:r>
            <a:r>
              <a:rPr lang="en-US" b="1" dirty="0" err="1"/>
              <a:t>prodaje</a:t>
            </a:r>
            <a:r>
              <a:rPr lang="en-US" b="1" dirty="0"/>
              <a:t> </a:t>
            </a:r>
            <a:r>
              <a:rPr lang="en-US" b="1" dirty="0" err="1"/>
              <a:t>stečajnog</a:t>
            </a:r>
            <a:r>
              <a:rPr lang="en-US" b="1" dirty="0"/>
              <a:t> </a:t>
            </a:r>
            <a:r>
              <a:rPr lang="en-US" b="1" dirty="0" err="1"/>
              <a:t>dužnika</a:t>
            </a:r>
            <a:r>
              <a:rPr lang="en-US" b="1" dirty="0"/>
              <a:t> </a:t>
            </a:r>
            <a:r>
              <a:rPr lang="en-US" b="1" dirty="0" err="1"/>
              <a:t>kao</a:t>
            </a:r>
            <a:r>
              <a:rPr lang="en-US" b="1" dirty="0"/>
              <a:t> </a:t>
            </a:r>
            <a:r>
              <a:rPr lang="en-US" b="1" dirty="0" err="1"/>
              <a:t>pravnog</a:t>
            </a:r>
            <a:r>
              <a:rPr lang="en-US" b="1" dirty="0"/>
              <a:t> </a:t>
            </a:r>
            <a:r>
              <a:rPr lang="en-US" b="1" dirty="0" err="1"/>
              <a:t>lica</a:t>
            </a:r>
            <a:r>
              <a:rPr lang="en-US" b="1" dirty="0"/>
              <a:t> </a:t>
            </a:r>
            <a:endParaRPr lang="en-US" b="1" i="1" dirty="0"/>
          </a:p>
          <a:p>
            <a:r>
              <a:rPr lang="en-US" b="1" dirty="0" err="1"/>
              <a:t>Član</a:t>
            </a:r>
            <a:r>
              <a:rPr lang="en-US" b="1" dirty="0"/>
              <a:t> 136* </a:t>
            </a:r>
          </a:p>
          <a:p>
            <a:pPr algn="just"/>
            <a:r>
              <a:rPr lang="en-US" dirty="0" err="1"/>
              <a:t>Posle</a:t>
            </a:r>
            <a:r>
              <a:rPr lang="en-US" dirty="0"/>
              <a:t> </a:t>
            </a:r>
            <a:r>
              <a:rPr lang="en-US" dirty="0" err="1"/>
              <a:t>prodaje</a:t>
            </a:r>
            <a:r>
              <a:rPr lang="en-US" dirty="0"/>
              <a:t> </a:t>
            </a:r>
            <a:r>
              <a:rPr lang="en-US" dirty="0" err="1"/>
              <a:t>stečajnog</a:t>
            </a:r>
            <a:r>
              <a:rPr lang="en-US" dirty="0"/>
              <a:t> </a:t>
            </a:r>
            <a:r>
              <a:rPr lang="en-US" dirty="0" err="1"/>
              <a:t>dužnika</a:t>
            </a:r>
            <a:r>
              <a:rPr lang="en-US" dirty="0"/>
              <a:t> </a:t>
            </a:r>
            <a:r>
              <a:rPr lang="en-US" dirty="0" err="1"/>
              <a:t>kao</a:t>
            </a:r>
            <a:r>
              <a:rPr lang="en-US" dirty="0"/>
              <a:t> </a:t>
            </a:r>
            <a:r>
              <a:rPr lang="en-US" dirty="0" err="1"/>
              <a:t>pravnog</a:t>
            </a:r>
            <a:r>
              <a:rPr lang="en-US" dirty="0"/>
              <a:t> </a:t>
            </a:r>
            <a:r>
              <a:rPr lang="en-US" dirty="0" err="1"/>
              <a:t>lica</a:t>
            </a:r>
            <a:r>
              <a:rPr lang="en-US" dirty="0"/>
              <a:t>, </a:t>
            </a:r>
            <a:r>
              <a:rPr lang="en-US" dirty="0" err="1"/>
              <a:t>stečajni</a:t>
            </a:r>
            <a:r>
              <a:rPr lang="en-US" dirty="0"/>
              <a:t> </a:t>
            </a:r>
            <a:r>
              <a:rPr lang="en-US" dirty="0" err="1"/>
              <a:t>postupak</a:t>
            </a:r>
            <a:r>
              <a:rPr lang="en-US" dirty="0"/>
              <a:t> se u </a:t>
            </a:r>
            <a:r>
              <a:rPr lang="en-US" dirty="0" err="1"/>
              <a:t>odnosu</a:t>
            </a:r>
            <a:r>
              <a:rPr lang="en-US" dirty="0"/>
              <a:t> </a:t>
            </a:r>
            <a:r>
              <a:rPr lang="en-US" dirty="0" err="1"/>
              <a:t>na</a:t>
            </a:r>
            <a:r>
              <a:rPr lang="en-US" dirty="0"/>
              <a:t> </a:t>
            </a:r>
            <a:r>
              <a:rPr lang="en-US" dirty="0" err="1"/>
              <a:t>stečajnog</a:t>
            </a:r>
            <a:r>
              <a:rPr lang="en-US" dirty="0"/>
              <a:t> </a:t>
            </a:r>
            <a:r>
              <a:rPr lang="en-US" dirty="0" err="1"/>
              <a:t>dužnika</a:t>
            </a:r>
            <a:r>
              <a:rPr lang="en-US" dirty="0"/>
              <a:t> </a:t>
            </a:r>
            <a:r>
              <a:rPr lang="en-US" dirty="0" err="1"/>
              <a:t>obustavlja</a:t>
            </a:r>
            <a:r>
              <a:rPr lang="en-US" dirty="0"/>
              <a:t>. </a:t>
            </a:r>
          </a:p>
          <a:p>
            <a:pPr algn="just"/>
            <a:r>
              <a:rPr lang="en-US" dirty="0" err="1"/>
              <a:t>Ugovor</a:t>
            </a:r>
            <a:r>
              <a:rPr lang="en-US" dirty="0"/>
              <a:t> o </a:t>
            </a:r>
            <a:r>
              <a:rPr lang="en-US" dirty="0" err="1"/>
              <a:t>prodaji</a:t>
            </a:r>
            <a:r>
              <a:rPr lang="en-US" dirty="0"/>
              <a:t> </a:t>
            </a:r>
            <a:r>
              <a:rPr lang="en-US" dirty="0" err="1"/>
              <a:t>stečajnog</a:t>
            </a:r>
            <a:r>
              <a:rPr lang="en-US" dirty="0"/>
              <a:t> </a:t>
            </a:r>
            <a:r>
              <a:rPr lang="en-US" dirty="0" err="1"/>
              <a:t>dužnika</a:t>
            </a:r>
            <a:r>
              <a:rPr lang="en-US" dirty="0"/>
              <a:t> </a:t>
            </a:r>
            <a:r>
              <a:rPr lang="en-US" dirty="0" err="1"/>
              <a:t>kao</a:t>
            </a:r>
            <a:r>
              <a:rPr lang="en-US" dirty="0"/>
              <a:t> </a:t>
            </a:r>
            <a:r>
              <a:rPr lang="en-US" dirty="0" err="1"/>
              <a:t>pravnog</a:t>
            </a:r>
            <a:r>
              <a:rPr lang="en-US" dirty="0"/>
              <a:t> </a:t>
            </a:r>
            <a:r>
              <a:rPr lang="en-US" dirty="0" err="1"/>
              <a:t>lica</a:t>
            </a:r>
            <a:r>
              <a:rPr lang="en-US" dirty="0"/>
              <a:t> </a:t>
            </a:r>
            <a:r>
              <a:rPr lang="en-US" dirty="0" err="1"/>
              <a:t>mora</a:t>
            </a:r>
            <a:r>
              <a:rPr lang="en-US" dirty="0"/>
              <a:t> </a:t>
            </a:r>
            <a:r>
              <a:rPr lang="en-US" dirty="0" err="1"/>
              <a:t>sadržati</a:t>
            </a:r>
            <a:r>
              <a:rPr lang="en-US" dirty="0"/>
              <a:t> </a:t>
            </a:r>
            <a:r>
              <a:rPr lang="en-US" dirty="0" err="1"/>
              <a:t>odredbu</a:t>
            </a:r>
            <a:r>
              <a:rPr lang="en-US" dirty="0"/>
              <a:t> da </a:t>
            </a:r>
            <a:r>
              <a:rPr lang="en-US" dirty="0" err="1"/>
              <a:t>imovina</a:t>
            </a:r>
            <a:r>
              <a:rPr lang="en-US" dirty="0"/>
              <a:t> </a:t>
            </a:r>
            <a:r>
              <a:rPr lang="en-US" dirty="0" err="1"/>
              <a:t>stečajnog</a:t>
            </a:r>
            <a:r>
              <a:rPr lang="en-US" dirty="0"/>
              <a:t> </a:t>
            </a:r>
            <a:r>
              <a:rPr lang="en-US" dirty="0" err="1"/>
              <a:t>dužnika</a:t>
            </a:r>
            <a:r>
              <a:rPr lang="en-US" dirty="0"/>
              <a:t> </a:t>
            </a:r>
            <a:r>
              <a:rPr lang="en-US" dirty="0" err="1"/>
              <a:t>koja</a:t>
            </a:r>
            <a:r>
              <a:rPr lang="en-US" dirty="0"/>
              <a:t> </a:t>
            </a:r>
            <a:r>
              <a:rPr lang="en-US" dirty="0" err="1"/>
              <a:t>nije</a:t>
            </a:r>
            <a:r>
              <a:rPr lang="en-US" dirty="0"/>
              <a:t> </a:t>
            </a:r>
            <a:r>
              <a:rPr lang="en-US" dirty="0" err="1"/>
              <a:t>bila</a:t>
            </a:r>
            <a:r>
              <a:rPr lang="en-US" dirty="0"/>
              <a:t> </a:t>
            </a:r>
            <a:r>
              <a:rPr lang="en-US" dirty="0" err="1"/>
              <a:t>predmet</a:t>
            </a:r>
            <a:r>
              <a:rPr lang="en-US" dirty="0"/>
              <a:t> </a:t>
            </a:r>
            <a:r>
              <a:rPr lang="en-US" dirty="0" err="1"/>
              <a:t>procene</a:t>
            </a:r>
            <a:r>
              <a:rPr lang="en-US" dirty="0"/>
              <a:t> </a:t>
            </a:r>
            <a:r>
              <a:rPr lang="en-US" dirty="0" err="1"/>
              <a:t>iz</a:t>
            </a:r>
            <a:r>
              <a:rPr lang="en-US" dirty="0"/>
              <a:t> </a:t>
            </a:r>
            <a:r>
              <a:rPr lang="en-US" dirty="0" err="1"/>
              <a:t>člana</a:t>
            </a:r>
            <a:r>
              <a:rPr lang="en-US" dirty="0"/>
              <a:t> 135. </a:t>
            </a:r>
            <a:r>
              <a:rPr lang="en-US" dirty="0" err="1"/>
              <a:t>stav</a:t>
            </a:r>
            <a:r>
              <a:rPr lang="en-US" dirty="0"/>
              <a:t> 2. </a:t>
            </a:r>
            <a:r>
              <a:rPr lang="en-US" dirty="0" err="1"/>
              <a:t>ovog</a:t>
            </a:r>
            <a:r>
              <a:rPr lang="en-US" dirty="0"/>
              <a:t> </a:t>
            </a:r>
            <a:r>
              <a:rPr lang="en-US" dirty="0" err="1"/>
              <a:t>zakona</a:t>
            </a:r>
            <a:r>
              <a:rPr lang="en-US" dirty="0"/>
              <a:t> </a:t>
            </a:r>
            <a:r>
              <a:rPr lang="en-US" dirty="0" err="1"/>
              <a:t>ulazi</a:t>
            </a:r>
            <a:r>
              <a:rPr lang="en-US" dirty="0"/>
              <a:t> u </a:t>
            </a:r>
            <a:r>
              <a:rPr lang="en-US" dirty="0" err="1"/>
              <a:t>stečajnu</a:t>
            </a:r>
            <a:r>
              <a:rPr lang="en-US" dirty="0"/>
              <a:t> </a:t>
            </a:r>
            <a:r>
              <a:rPr lang="en-US" dirty="0" err="1"/>
              <a:t>masu</a:t>
            </a:r>
            <a:r>
              <a:rPr lang="en-US" dirty="0"/>
              <a:t>. </a:t>
            </a:r>
          </a:p>
          <a:p>
            <a:pPr algn="just"/>
            <a:r>
              <a:rPr lang="en-US" dirty="0" err="1"/>
              <a:t>Novac</a:t>
            </a:r>
            <a:r>
              <a:rPr lang="en-US" dirty="0"/>
              <a:t> </a:t>
            </a:r>
            <a:r>
              <a:rPr lang="en-US" dirty="0" err="1"/>
              <a:t>dobijen</a:t>
            </a:r>
            <a:r>
              <a:rPr lang="en-US" dirty="0"/>
              <a:t> </a:t>
            </a:r>
            <a:r>
              <a:rPr lang="en-US" dirty="0" err="1"/>
              <a:t>prodajom</a:t>
            </a:r>
            <a:r>
              <a:rPr lang="en-US" dirty="0"/>
              <a:t> </a:t>
            </a:r>
            <a:r>
              <a:rPr lang="en-US" dirty="0" err="1"/>
              <a:t>stečajnog</a:t>
            </a:r>
            <a:r>
              <a:rPr lang="en-US" dirty="0"/>
              <a:t> </a:t>
            </a:r>
            <a:r>
              <a:rPr lang="en-US" dirty="0" err="1"/>
              <a:t>dužnika</a:t>
            </a:r>
            <a:r>
              <a:rPr lang="en-US" dirty="0"/>
              <a:t>, </a:t>
            </a:r>
            <a:r>
              <a:rPr lang="en-US" dirty="0" err="1"/>
              <a:t>kao</a:t>
            </a:r>
            <a:r>
              <a:rPr lang="en-US" dirty="0"/>
              <a:t> i </a:t>
            </a:r>
            <a:r>
              <a:rPr lang="en-US" dirty="0" err="1"/>
              <a:t>imovina</a:t>
            </a:r>
            <a:r>
              <a:rPr lang="en-US" dirty="0"/>
              <a:t> </a:t>
            </a:r>
            <a:r>
              <a:rPr lang="en-US" dirty="0" err="1"/>
              <a:t>stečajnog</a:t>
            </a:r>
            <a:r>
              <a:rPr lang="en-US" dirty="0"/>
              <a:t> </a:t>
            </a:r>
            <a:r>
              <a:rPr lang="en-US" dirty="0" err="1"/>
              <a:t>dužnika</a:t>
            </a:r>
            <a:r>
              <a:rPr lang="en-US" dirty="0"/>
              <a:t> </a:t>
            </a:r>
            <a:r>
              <a:rPr lang="en-US" dirty="0" err="1"/>
              <a:t>iz</a:t>
            </a:r>
            <a:r>
              <a:rPr lang="en-US" dirty="0"/>
              <a:t> </a:t>
            </a:r>
            <a:r>
              <a:rPr lang="en-US" dirty="0" err="1"/>
              <a:t>stava</a:t>
            </a:r>
            <a:r>
              <a:rPr lang="en-US" dirty="0"/>
              <a:t> 2. </a:t>
            </a:r>
            <a:r>
              <a:rPr lang="en-US" dirty="0" err="1"/>
              <a:t>ovog</a:t>
            </a:r>
            <a:r>
              <a:rPr lang="en-US" dirty="0"/>
              <a:t> </a:t>
            </a:r>
            <a:r>
              <a:rPr lang="en-US" dirty="0" err="1"/>
              <a:t>člana</a:t>
            </a:r>
            <a:r>
              <a:rPr lang="en-US" dirty="0"/>
              <a:t>, </a:t>
            </a:r>
            <a:r>
              <a:rPr lang="en-US" dirty="0" err="1"/>
              <a:t>ulazi</a:t>
            </a:r>
            <a:r>
              <a:rPr lang="en-US" dirty="0"/>
              <a:t> u </a:t>
            </a:r>
            <a:r>
              <a:rPr lang="en-US" dirty="0" err="1"/>
              <a:t>stečajnu</a:t>
            </a:r>
            <a:r>
              <a:rPr lang="en-US" dirty="0"/>
              <a:t> </a:t>
            </a:r>
            <a:r>
              <a:rPr lang="en-US" dirty="0" err="1"/>
              <a:t>masu</a:t>
            </a:r>
            <a:r>
              <a:rPr lang="en-US" dirty="0"/>
              <a:t> u </a:t>
            </a:r>
            <a:r>
              <a:rPr lang="en-US" dirty="0" err="1"/>
              <a:t>odnosu</a:t>
            </a:r>
            <a:r>
              <a:rPr lang="en-US" dirty="0"/>
              <a:t> </a:t>
            </a:r>
            <a:r>
              <a:rPr lang="en-US" dirty="0" err="1"/>
              <a:t>na</a:t>
            </a:r>
            <a:r>
              <a:rPr lang="en-US" dirty="0"/>
              <a:t> </a:t>
            </a:r>
            <a:r>
              <a:rPr lang="en-US" dirty="0" err="1"/>
              <a:t>koju</a:t>
            </a:r>
            <a:r>
              <a:rPr lang="en-US" dirty="0"/>
              <a:t> se </a:t>
            </a:r>
            <a:r>
              <a:rPr lang="en-US" dirty="0" err="1"/>
              <a:t>stečajni</a:t>
            </a:r>
            <a:r>
              <a:rPr lang="en-US" dirty="0"/>
              <a:t> </a:t>
            </a:r>
            <a:r>
              <a:rPr lang="en-US" dirty="0" err="1"/>
              <a:t>postupak</a:t>
            </a:r>
            <a:r>
              <a:rPr lang="en-US" dirty="0"/>
              <a:t> </a:t>
            </a:r>
            <a:r>
              <a:rPr lang="en-US" dirty="0" err="1"/>
              <a:t>nastavlja</a:t>
            </a:r>
            <a:r>
              <a:rPr lang="en-US" dirty="0"/>
              <a:t>. </a:t>
            </a:r>
          </a:p>
          <a:p>
            <a:pPr algn="just"/>
            <a:r>
              <a:rPr lang="en-US" dirty="0" err="1"/>
              <a:t>Stečajna</a:t>
            </a:r>
            <a:r>
              <a:rPr lang="en-US" dirty="0"/>
              <a:t> </a:t>
            </a:r>
            <a:r>
              <a:rPr lang="en-US" dirty="0" err="1"/>
              <a:t>masa</a:t>
            </a:r>
            <a:r>
              <a:rPr lang="en-US" dirty="0"/>
              <a:t> </a:t>
            </a:r>
            <a:r>
              <a:rPr lang="en-US" dirty="0" err="1"/>
              <a:t>registruje</a:t>
            </a:r>
            <a:r>
              <a:rPr lang="en-US" dirty="0"/>
              <a:t> se u </a:t>
            </a:r>
            <a:r>
              <a:rPr lang="en-US" dirty="0" err="1"/>
              <a:t>registru</a:t>
            </a:r>
            <a:r>
              <a:rPr lang="en-US" dirty="0"/>
              <a:t> </a:t>
            </a:r>
            <a:r>
              <a:rPr lang="en-US" dirty="0" err="1"/>
              <a:t>stečajnih</a:t>
            </a:r>
            <a:r>
              <a:rPr lang="en-US" dirty="0"/>
              <a:t> </a:t>
            </a:r>
            <a:r>
              <a:rPr lang="en-US" dirty="0" err="1"/>
              <a:t>masa</a:t>
            </a:r>
            <a:r>
              <a:rPr lang="en-US" dirty="0"/>
              <a:t> </a:t>
            </a:r>
            <a:r>
              <a:rPr lang="en-US" dirty="0" err="1"/>
              <a:t>koji</a:t>
            </a:r>
            <a:r>
              <a:rPr lang="en-US" dirty="0"/>
              <a:t> </a:t>
            </a:r>
            <a:r>
              <a:rPr lang="en-US" dirty="0" err="1"/>
              <a:t>vodi</a:t>
            </a:r>
            <a:r>
              <a:rPr lang="en-US" dirty="0"/>
              <a:t> organ </a:t>
            </a:r>
            <a:r>
              <a:rPr lang="en-US" dirty="0" err="1"/>
              <a:t>nadležan</a:t>
            </a:r>
            <a:r>
              <a:rPr lang="en-US" dirty="0"/>
              <a:t> </a:t>
            </a:r>
            <a:r>
              <a:rPr lang="en-US" dirty="0" err="1"/>
              <a:t>za</a:t>
            </a:r>
            <a:r>
              <a:rPr lang="en-US" dirty="0"/>
              <a:t> </a:t>
            </a:r>
            <a:r>
              <a:rPr lang="en-US" dirty="0" err="1"/>
              <a:t>vođenje</a:t>
            </a:r>
            <a:r>
              <a:rPr lang="en-US" dirty="0"/>
              <a:t> </a:t>
            </a:r>
            <a:r>
              <a:rPr lang="en-US" dirty="0" err="1"/>
              <a:t>registra</a:t>
            </a:r>
            <a:r>
              <a:rPr lang="en-US" dirty="0"/>
              <a:t> </a:t>
            </a:r>
            <a:r>
              <a:rPr lang="en-US" dirty="0" err="1"/>
              <a:t>privrednih</a:t>
            </a:r>
            <a:r>
              <a:rPr lang="en-US" dirty="0"/>
              <a:t> </a:t>
            </a:r>
            <a:r>
              <a:rPr lang="en-US" dirty="0" err="1"/>
              <a:t>subjekata</a:t>
            </a:r>
            <a:r>
              <a:rPr lang="en-US" dirty="0"/>
              <a:t> i </a:t>
            </a:r>
            <a:r>
              <a:rPr lang="en-US" dirty="0" err="1"/>
              <a:t>zastupa</a:t>
            </a:r>
            <a:r>
              <a:rPr lang="en-US" dirty="0"/>
              <a:t> je </a:t>
            </a:r>
            <a:r>
              <a:rPr lang="en-US" dirty="0" err="1"/>
              <a:t>stečajni</a:t>
            </a:r>
            <a:r>
              <a:rPr lang="en-US" dirty="0"/>
              <a:t> </a:t>
            </a:r>
            <a:r>
              <a:rPr lang="en-US" dirty="0" err="1"/>
              <a:t>upravnik</a:t>
            </a:r>
            <a:r>
              <a:rPr lang="en-US" dirty="0"/>
              <a:t>. </a:t>
            </a:r>
          </a:p>
          <a:p>
            <a:pPr algn="just"/>
            <a:r>
              <a:rPr lang="en-US" dirty="0" err="1"/>
              <a:t>Za</a:t>
            </a:r>
            <a:r>
              <a:rPr lang="en-US" dirty="0"/>
              <a:t> </a:t>
            </a:r>
            <a:r>
              <a:rPr lang="en-US" dirty="0" err="1"/>
              <a:t>potraživanja</a:t>
            </a:r>
            <a:r>
              <a:rPr lang="en-US" dirty="0"/>
              <a:t> </a:t>
            </a:r>
            <a:r>
              <a:rPr lang="en-US" dirty="0" err="1"/>
              <a:t>prema</a:t>
            </a:r>
            <a:r>
              <a:rPr lang="en-US" dirty="0"/>
              <a:t> </a:t>
            </a:r>
            <a:r>
              <a:rPr lang="en-US" dirty="0" err="1"/>
              <a:t>stečajnom</a:t>
            </a:r>
            <a:r>
              <a:rPr lang="en-US" dirty="0"/>
              <a:t> </a:t>
            </a:r>
            <a:r>
              <a:rPr lang="en-US" dirty="0" err="1"/>
              <a:t>dužniku</a:t>
            </a:r>
            <a:r>
              <a:rPr lang="en-US" dirty="0"/>
              <a:t> </a:t>
            </a:r>
            <a:r>
              <a:rPr lang="en-US" dirty="0" err="1"/>
              <a:t>koja</a:t>
            </a:r>
            <a:r>
              <a:rPr lang="en-US" dirty="0"/>
              <a:t> </a:t>
            </a:r>
            <a:r>
              <a:rPr lang="en-US" dirty="0" err="1"/>
              <a:t>su</a:t>
            </a:r>
            <a:r>
              <a:rPr lang="en-US" dirty="0"/>
              <a:t> </a:t>
            </a:r>
            <a:r>
              <a:rPr lang="en-US" dirty="0" err="1"/>
              <a:t>nastala</a:t>
            </a:r>
            <a:r>
              <a:rPr lang="en-US" dirty="0"/>
              <a:t> do </a:t>
            </a:r>
            <a:r>
              <a:rPr lang="en-US" dirty="0" err="1"/>
              <a:t>obustave</a:t>
            </a:r>
            <a:r>
              <a:rPr lang="en-US" dirty="0"/>
              <a:t> </a:t>
            </a:r>
            <a:r>
              <a:rPr lang="en-US" dirty="0" err="1"/>
              <a:t>stečajnog</a:t>
            </a:r>
            <a:r>
              <a:rPr lang="en-US" dirty="0"/>
              <a:t> </a:t>
            </a:r>
            <a:r>
              <a:rPr lang="en-US" dirty="0" err="1"/>
              <a:t>postupka</a:t>
            </a:r>
            <a:r>
              <a:rPr lang="en-US" dirty="0"/>
              <a:t> </a:t>
            </a:r>
            <a:r>
              <a:rPr lang="en-US" dirty="0" err="1"/>
              <a:t>ni</a:t>
            </a:r>
            <a:r>
              <a:rPr lang="en-US" dirty="0"/>
              <a:t> </a:t>
            </a:r>
            <a:r>
              <a:rPr lang="en-US" dirty="0" err="1"/>
              <a:t>stečajni</a:t>
            </a:r>
            <a:r>
              <a:rPr lang="en-US" dirty="0"/>
              <a:t> </a:t>
            </a:r>
            <a:r>
              <a:rPr lang="en-US" dirty="0" err="1"/>
              <a:t>dužnik</a:t>
            </a:r>
            <a:r>
              <a:rPr lang="en-US" dirty="0"/>
              <a:t> </a:t>
            </a:r>
            <a:r>
              <a:rPr lang="en-US" dirty="0" err="1"/>
              <a:t>ni</a:t>
            </a:r>
            <a:r>
              <a:rPr lang="en-US" dirty="0"/>
              <a:t> </a:t>
            </a:r>
            <a:r>
              <a:rPr lang="en-US" dirty="0" err="1"/>
              <a:t>njegov</a:t>
            </a:r>
            <a:r>
              <a:rPr lang="en-US" dirty="0"/>
              <a:t> </a:t>
            </a:r>
            <a:r>
              <a:rPr lang="en-US" dirty="0" err="1"/>
              <a:t>kupac</a:t>
            </a:r>
            <a:r>
              <a:rPr lang="en-US" dirty="0"/>
              <a:t> ne </a:t>
            </a:r>
            <a:r>
              <a:rPr lang="en-US" dirty="0" err="1"/>
              <a:t>odgovaraju</a:t>
            </a:r>
            <a:r>
              <a:rPr lang="en-US" dirty="0"/>
              <a:t> </a:t>
            </a:r>
            <a:r>
              <a:rPr lang="en-US" dirty="0" err="1"/>
              <a:t>poveriocima</a:t>
            </a:r>
            <a:r>
              <a:rPr lang="en-US" dirty="0"/>
              <a:t>, a </a:t>
            </a:r>
            <a:r>
              <a:rPr lang="en-US" dirty="0" err="1"/>
              <a:t>pravna</a:t>
            </a:r>
            <a:r>
              <a:rPr lang="en-US" dirty="0"/>
              <a:t> </a:t>
            </a:r>
            <a:r>
              <a:rPr lang="en-US" dirty="0" err="1"/>
              <a:t>lica</a:t>
            </a:r>
            <a:r>
              <a:rPr lang="en-US" dirty="0"/>
              <a:t> </a:t>
            </a:r>
            <a:r>
              <a:rPr lang="en-US" dirty="0" err="1"/>
              <a:t>koja</a:t>
            </a:r>
            <a:r>
              <a:rPr lang="en-US" dirty="0"/>
              <a:t> </a:t>
            </a:r>
            <a:r>
              <a:rPr lang="en-US" dirty="0" err="1"/>
              <a:t>su</a:t>
            </a:r>
            <a:r>
              <a:rPr lang="en-US" dirty="0"/>
              <a:t> </a:t>
            </a:r>
            <a:r>
              <a:rPr lang="en-US" dirty="0" err="1"/>
              <a:t>stečajnom</a:t>
            </a:r>
            <a:r>
              <a:rPr lang="en-US" dirty="0"/>
              <a:t> </a:t>
            </a:r>
            <a:r>
              <a:rPr lang="en-US" dirty="0" err="1"/>
              <a:t>dužniku</a:t>
            </a:r>
            <a:r>
              <a:rPr lang="en-US" dirty="0"/>
              <a:t> </a:t>
            </a:r>
            <a:r>
              <a:rPr lang="en-US" dirty="0" err="1"/>
              <a:t>pružala</a:t>
            </a:r>
            <a:r>
              <a:rPr lang="en-US" dirty="0"/>
              <a:t> </a:t>
            </a:r>
            <a:r>
              <a:rPr lang="en-US" dirty="0" err="1"/>
              <a:t>usluge</a:t>
            </a:r>
            <a:r>
              <a:rPr lang="en-US" dirty="0"/>
              <a:t> od </a:t>
            </a:r>
            <a:r>
              <a:rPr lang="en-US" dirty="0" err="1"/>
              <a:t>opšteg</a:t>
            </a:r>
            <a:r>
              <a:rPr lang="en-US" dirty="0"/>
              <a:t> </a:t>
            </a:r>
            <a:r>
              <a:rPr lang="en-US" dirty="0" err="1"/>
              <a:t>interesa</a:t>
            </a:r>
            <a:r>
              <a:rPr lang="en-US" dirty="0"/>
              <a:t> ne </a:t>
            </a:r>
            <a:r>
              <a:rPr lang="en-US" dirty="0" err="1"/>
              <a:t>mogu</a:t>
            </a:r>
            <a:r>
              <a:rPr lang="en-US" dirty="0"/>
              <a:t> </a:t>
            </a:r>
            <a:r>
              <a:rPr lang="en-US" dirty="0" err="1"/>
              <a:t>obustaviti</a:t>
            </a:r>
            <a:r>
              <a:rPr lang="en-US" dirty="0"/>
              <a:t> </a:t>
            </a:r>
            <a:r>
              <a:rPr lang="en-US" dirty="0" err="1"/>
              <a:t>vršenje</a:t>
            </a:r>
            <a:r>
              <a:rPr lang="en-US" dirty="0"/>
              <a:t> </a:t>
            </a:r>
            <a:r>
              <a:rPr lang="en-US" dirty="0" err="1"/>
              <a:t>tih</a:t>
            </a:r>
            <a:r>
              <a:rPr lang="en-US" dirty="0"/>
              <a:t> </a:t>
            </a:r>
            <a:r>
              <a:rPr lang="en-US" dirty="0" err="1"/>
              <a:t>usluga</a:t>
            </a:r>
            <a:r>
              <a:rPr lang="en-US" dirty="0"/>
              <a:t> </a:t>
            </a:r>
            <a:r>
              <a:rPr lang="en-US" dirty="0" err="1"/>
              <a:t>po</a:t>
            </a:r>
            <a:r>
              <a:rPr lang="en-US" dirty="0"/>
              <a:t> </a:t>
            </a:r>
            <a:r>
              <a:rPr lang="en-US" dirty="0" err="1"/>
              <a:t>osnovu</a:t>
            </a:r>
            <a:r>
              <a:rPr lang="en-US" dirty="0"/>
              <a:t> </a:t>
            </a:r>
            <a:r>
              <a:rPr lang="en-US" dirty="0" err="1"/>
              <a:t>neplaćenih</a:t>
            </a:r>
            <a:r>
              <a:rPr lang="en-US" dirty="0"/>
              <a:t> </a:t>
            </a:r>
            <a:r>
              <a:rPr lang="en-US" dirty="0" err="1"/>
              <a:t>računa</a:t>
            </a:r>
            <a:r>
              <a:rPr lang="en-US" dirty="0"/>
              <a:t> </a:t>
            </a:r>
            <a:r>
              <a:rPr lang="en-US" dirty="0" err="1"/>
              <a:t>nastalih</a:t>
            </a:r>
            <a:r>
              <a:rPr lang="en-US" dirty="0"/>
              <a:t> pre </a:t>
            </a:r>
            <a:r>
              <a:rPr lang="en-US" dirty="0" err="1"/>
              <a:t>otvaranja</a:t>
            </a:r>
            <a:r>
              <a:rPr lang="en-US" dirty="0"/>
              <a:t> </a:t>
            </a:r>
            <a:r>
              <a:rPr lang="en-US" dirty="0" err="1"/>
              <a:t>stečajnog</a:t>
            </a:r>
            <a:r>
              <a:rPr lang="en-US" dirty="0"/>
              <a:t> </a:t>
            </a:r>
            <a:r>
              <a:rPr lang="en-US" dirty="0" err="1"/>
              <a:t>postupka</a:t>
            </a:r>
            <a:r>
              <a:rPr lang="en-US" dirty="0"/>
              <a:t>. </a:t>
            </a:r>
          </a:p>
          <a:p>
            <a:pPr algn="just"/>
            <a:r>
              <a:rPr lang="en-US" dirty="0"/>
              <a:t>U </a:t>
            </a:r>
            <a:r>
              <a:rPr lang="en-US" dirty="0" err="1"/>
              <a:t>registru</a:t>
            </a:r>
            <a:r>
              <a:rPr lang="en-US" dirty="0"/>
              <a:t> </a:t>
            </a:r>
            <a:r>
              <a:rPr lang="en-US" dirty="0" err="1"/>
              <a:t>privrednih</a:t>
            </a:r>
            <a:r>
              <a:rPr lang="en-US" dirty="0"/>
              <a:t> </a:t>
            </a:r>
            <a:r>
              <a:rPr lang="en-US" dirty="0" err="1"/>
              <a:t>subjekata</a:t>
            </a:r>
            <a:r>
              <a:rPr lang="en-US" dirty="0"/>
              <a:t> i </a:t>
            </a:r>
            <a:r>
              <a:rPr lang="en-US" dirty="0" err="1"/>
              <a:t>drugim</a:t>
            </a:r>
            <a:r>
              <a:rPr lang="en-US" dirty="0"/>
              <a:t> </a:t>
            </a:r>
            <a:r>
              <a:rPr lang="en-US" dirty="0" err="1"/>
              <a:t>odgovarajućim</a:t>
            </a:r>
            <a:r>
              <a:rPr lang="en-US" dirty="0"/>
              <a:t> </a:t>
            </a:r>
            <a:r>
              <a:rPr lang="en-US" dirty="0" err="1"/>
              <a:t>registrima</a:t>
            </a:r>
            <a:r>
              <a:rPr lang="en-US" dirty="0"/>
              <a:t> </a:t>
            </a:r>
            <a:r>
              <a:rPr lang="en-US" dirty="0" err="1"/>
              <a:t>registruju</a:t>
            </a:r>
            <a:r>
              <a:rPr lang="en-US" dirty="0"/>
              <a:t> se </a:t>
            </a:r>
            <a:r>
              <a:rPr lang="en-US" dirty="0" err="1"/>
              <a:t>promene</a:t>
            </a:r>
            <a:r>
              <a:rPr lang="en-US" dirty="0"/>
              <a:t> (</a:t>
            </a:r>
            <a:r>
              <a:rPr lang="en-US" dirty="0" err="1"/>
              <a:t>pravne</a:t>
            </a:r>
            <a:r>
              <a:rPr lang="en-US" dirty="0"/>
              <a:t> </a:t>
            </a:r>
            <a:r>
              <a:rPr lang="en-US" dirty="0" err="1"/>
              <a:t>forme</a:t>
            </a:r>
            <a:r>
              <a:rPr lang="en-US" dirty="0"/>
              <a:t>, </a:t>
            </a:r>
            <a:r>
              <a:rPr lang="en-US" dirty="0" err="1"/>
              <a:t>osnivača</a:t>
            </a:r>
            <a:r>
              <a:rPr lang="en-US" dirty="0"/>
              <a:t>, </a:t>
            </a:r>
            <a:r>
              <a:rPr lang="en-US" dirty="0" err="1"/>
              <a:t>članova</a:t>
            </a:r>
            <a:r>
              <a:rPr lang="en-US" dirty="0"/>
              <a:t> i </a:t>
            </a:r>
            <a:r>
              <a:rPr lang="en-US" dirty="0" err="1"/>
              <a:t>akcionara</a:t>
            </a:r>
            <a:r>
              <a:rPr lang="en-US" dirty="0"/>
              <a:t> i </a:t>
            </a:r>
            <a:r>
              <a:rPr lang="en-US" dirty="0" err="1"/>
              <a:t>drugih</a:t>
            </a:r>
            <a:r>
              <a:rPr lang="en-US" dirty="0"/>
              <a:t> </a:t>
            </a:r>
            <a:r>
              <a:rPr lang="en-US" dirty="0" err="1"/>
              <a:t>podataka</a:t>
            </a:r>
            <a:r>
              <a:rPr lang="en-US" dirty="0"/>
              <a:t>) </a:t>
            </a:r>
            <a:r>
              <a:rPr lang="en-US" dirty="0" err="1"/>
              <a:t>na</a:t>
            </a:r>
            <a:r>
              <a:rPr lang="en-US" dirty="0"/>
              <a:t> </a:t>
            </a:r>
            <a:r>
              <a:rPr lang="en-US" dirty="0" err="1"/>
              <a:t>osnovu</a:t>
            </a:r>
            <a:r>
              <a:rPr lang="en-US" dirty="0"/>
              <a:t> </a:t>
            </a:r>
            <a:r>
              <a:rPr lang="en-US" dirty="0" err="1"/>
              <a:t>rešenja</a:t>
            </a:r>
            <a:r>
              <a:rPr lang="en-US" dirty="0"/>
              <a:t> </a:t>
            </a:r>
            <a:r>
              <a:rPr lang="en-US" dirty="0" err="1"/>
              <a:t>iz</a:t>
            </a:r>
            <a:r>
              <a:rPr lang="en-US" dirty="0"/>
              <a:t> </a:t>
            </a:r>
            <a:r>
              <a:rPr lang="en-US" dirty="0" err="1"/>
              <a:t>člana</a:t>
            </a:r>
            <a:r>
              <a:rPr lang="en-US" dirty="0"/>
              <a:t> 133. </a:t>
            </a:r>
            <a:r>
              <a:rPr lang="en-US" dirty="0" err="1"/>
              <a:t>stav</a:t>
            </a:r>
            <a:r>
              <a:rPr lang="en-US" dirty="0"/>
              <a:t> 13. </a:t>
            </a:r>
            <a:r>
              <a:rPr lang="en-US" dirty="0" err="1"/>
              <a:t>ovog</a:t>
            </a:r>
            <a:r>
              <a:rPr lang="en-US" dirty="0"/>
              <a:t> </a:t>
            </a:r>
            <a:r>
              <a:rPr lang="en-US" dirty="0" err="1"/>
              <a:t>zakona</a:t>
            </a:r>
            <a:r>
              <a:rPr lang="en-US" dirty="0"/>
              <a:t>, u </a:t>
            </a:r>
            <a:r>
              <a:rPr lang="en-US" dirty="0" err="1"/>
              <a:t>skladu</a:t>
            </a:r>
            <a:r>
              <a:rPr lang="en-US" dirty="0"/>
              <a:t> </a:t>
            </a:r>
            <a:r>
              <a:rPr lang="en-US" dirty="0" err="1"/>
              <a:t>sa</a:t>
            </a:r>
            <a:r>
              <a:rPr lang="en-US" dirty="0"/>
              <a:t> </a:t>
            </a:r>
            <a:r>
              <a:rPr lang="en-US" dirty="0" err="1"/>
              <a:t>zakonom</a:t>
            </a:r>
            <a:r>
              <a:rPr lang="en-US" dirty="0"/>
              <a:t> </a:t>
            </a:r>
            <a:r>
              <a:rPr lang="en-US" dirty="0" err="1"/>
              <a:t>kojim</a:t>
            </a:r>
            <a:r>
              <a:rPr lang="en-US" dirty="0"/>
              <a:t> se </a:t>
            </a:r>
            <a:r>
              <a:rPr lang="en-US" dirty="0" err="1"/>
              <a:t>uređuje</a:t>
            </a:r>
            <a:r>
              <a:rPr lang="en-US" dirty="0"/>
              <a:t> </a:t>
            </a:r>
            <a:r>
              <a:rPr lang="en-US" dirty="0" err="1"/>
              <a:t>registracija</a:t>
            </a:r>
            <a:r>
              <a:rPr lang="en-US" dirty="0"/>
              <a:t> </a:t>
            </a:r>
            <a:r>
              <a:rPr lang="en-US" dirty="0" err="1"/>
              <a:t>privrednih</a:t>
            </a:r>
            <a:r>
              <a:rPr lang="en-US" dirty="0"/>
              <a:t> </a:t>
            </a:r>
            <a:r>
              <a:rPr lang="en-US" dirty="0" err="1"/>
              <a:t>subjekata</a:t>
            </a:r>
            <a:r>
              <a:rPr lang="en-US" dirty="0"/>
              <a:t>.</a:t>
            </a:r>
          </a:p>
          <a:p>
            <a:endParaRPr lang="en-US" dirty="0"/>
          </a:p>
        </p:txBody>
      </p:sp>
    </p:spTree>
    <p:extLst>
      <p:ext uri="{BB962C8B-B14F-4D97-AF65-F5344CB8AC3E}">
        <p14:creationId xmlns:p14="http://schemas.microsoft.com/office/powerpoint/2010/main" val="218432590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25611"/>
            <a:ext cx="8596668" cy="5015751"/>
          </a:xfrm>
        </p:spPr>
        <p:txBody>
          <a:bodyPr>
            <a:normAutofit lnSpcReduction="10000"/>
          </a:bodyPr>
          <a:lstStyle/>
          <a:p>
            <a:pPr algn="ctr">
              <a:buNone/>
              <a:defRPr/>
            </a:pPr>
            <a:r>
              <a:rPr lang="sr-Cyrl-CS" sz="4400" b="1" dirty="0">
                <a:latin typeface="Times New Roman" panose="02020603050405020304" pitchFamily="18" charset="0"/>
                <a:cs typeface="Times New Roman" panose="02020603050405020304" pitchFamily="18" charset="0"/>
              </a:rPr>
              <a:t>Проценитељ</a:t>
            </a:r>
            <a:endParaRPr lang="en-US" sz="4400" dirty="0">
              <a:latin typeface="Times New Roman" panose="02020603050405020304" pitchFamily="18" charset="0"/>
              <a:cs typeface="Times New Roman" panose="02020603050405020304" pitchFamily="18" charset="0"/>
            </a:endParaRPr>
          </a:p>
          <a:p>
            <a:pPr algn="ctr">
              <a:buNone/>
              <a:defRPr/>
            </a:pPr>
            <a:r>
              <a:rPr lang="sr-Cyrl-CS" b="1" dirty="0">
                <a:latin typeface="Times New Roman" panose="02020603050405020304" pitchFamily="18" charset="0"/>
                <a:cs typeface="Times New Roman" panose="02020603050405020304" pitchFamily="18" charset="0"/>
              </a:rPr>
              <a:t>(чл. 35. ст. 3, чл. 38. а) ст. 3, чл. 53. а), чл. 93. б), чл. 132. ст. 2, чл. 136. а), чл. 156. тач. 13, чл. 157. ст. 2, чл. 159. б) ст. 1. и чл. 165. ст. 5. Закона о стечају)</a:t>
            </a:r>
            <a:endParaRPr lang="en-US" dirty="0">
              <a:latin typeface="Times New Roman" panose="02020603050405020304" pitchFamily="18" charset="0"/>
              <a:cs typeface="Times New Roman" panose="02020603050405020304" pitchFamily="18" charset="0"/>
            </a:endParaRPr>
          </a:p>
          <a:p>
            <a:pPr algn="just"/>
            <a:r>
              <a:rPr lang="sr-Cyrl-CS" b="1" dirty="0" smtClean="0">
                <a:latin typeface="Times New Roman" panose="02020603050405020304" pitchFamily="18" charset="0"/>
                <a:cs typeface="Times New Roman" panose="02020603050405020304" pitchFamily="18" charset="0"/>
              </a:rPr>
              <a:t>Чланом </a:t>
            </a:r>
            <a:r>
              <a:rPr lang="sr-Cyrl-CS" b="1" dirty="0">
                <a:latin typeface="Times New Roman" panose="02020603050405020304" pitchFamily="18" charset="0"/>
                <a:cs typeface="Times New Roman" panose="02020603050405020304" pitchFamily="18" charset="0"/>
              </a:rPr>
              <a:t>53. а)</a:t>
            </a:r>
            <a:r>
              <a:rPr lang="sr-Cyrl-CS" dirty="0">
                <a:latin typeface="Times New Roman" panose="02020603050405020304" pitchFamily="18" charset="0"/>
                <a:cs typeface="Times New Roman" panose="02020603050405020304" pitchFamily="18" charset="0"/>
              </a:rPr>
              <a:t> прописано је да овлашћено стручно лице (проценитељ) у поступку стечаја мора бити лице које поседује лиценцу за вршење одговарајуће врсте процена у складу са посебним законом. </a:t>
            </a:r>
            <a:endParaRPr lang="sr-Cyrl-CS" dirty="0" smtClean="0">
              <a:latin typeface="Times New Roman" panose="02020603050405020304" pitchFamily="18" charset="0"/>
              <a:cs typeface="Times New Roman" panose="02020603050405020304" pitchFamily="18" charset="0"/>
            </a:endParaRPr>
          </a:p>
          <a:p>
            <a:pPr algn="just"/>
            <a:r>
              <a:rPr lang="sr-Cyrl-CS" dirty="0" smtClean="0">
                <a:latin typeface="Times New Roman" panose="02020603050405020304" pitchFamily="18" charset="0"/>
                <a:cs typeface="Times New Roman" panose="02020603050405020304" pitchFamily="18" charset="0"/>
              </a:rPr>
              <a:t>У </a:t>
            </a:r>
            <a:r>
              <a:rPr lang="sr-Cyrl-CS" dirty="0">
                <a:latin typeface="Times New Roman" panose="02020603050405020304" pitchFamily="18" charset="0"/>
                <a:cs typeface="Times New Roman" panose="02020603050405020304" pitchFamily="18" charset="0"/>
              </a:rPr>
              <a:t>случају да за вршење одговарајуће врсте процена није донет посебан закон, послове овлашћеног стручног лица може обављати лице које поседује одговарајућа знања и уписано је у листу коју води надлежни орган за вршење послова процене, односно вештачења. </a:t>
            </a:r>
            <a:endParaRPr lang="sr-Cyrl-CS" dirty="0" smtClean="0">
              <a:latin typeface="Times New Roman" panose="02020603050405020304" pitchFamily="18" charset="0"/>
              <a:cs typeface="Times New Roman" panose="02020603050405020304" pitchFamily="18" charset="0"/>
            </a:endParaRPr>
          </a:p>
          <a:p>
            <a:pPr algn="just"/>
            <a:r>
              <a:rPr lang="sr-Cyrl-CS" dirty="0" smtClean="0">
                <a:latin typeface="Times New Roman" panose="02020603050405020304" pitchFamily="18" charset="0"/>
                <a:cs typeface="Times New Roman" panose="02020603050405020304" pitchFamily="18" charset="0"/>
              </a:rPr>
              <a:t>У </a:t>
            </a:r>
            <a:r>
              <a:rPr lang="sr-Cyrl-CS" dirty="0">
                <a:latin typeface="Times New Roman" panose="02020603050405020304" pitchFamily="18" charset="0"/>
                <a:cs typeface="Times New Roman" panose="02020603050405020304" pitchFamily="18" charset="0"/>
              </a:rPr>
              <a:t>случајевима када овај закон прописује да процена која се подноси суду не може бити старија од 12 месеци, тај услов сматраће се испуњеним и ако подносилац, уз процену која је старија од 12 месеци, суду достави писану потврду, не старију од 12 месеци да је та процена и даље ажурна, издату од стране истог овлашћеног стручног лица (проценитеља).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3494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61157"/>
            <a:ext cx="8596668" cy="4980206"/>
          </a:xfrm>
        </p:spPr>
        <p:txBody>
          <a:bodyPr>
            <a:normAutofit/>
          </a:bodyPr>
          <a:lstStyle/>
          <a:p>
            <a:pPr algn="just"/>
            <a:r>
              <a:rPr lang="sr-Cyrl-CS" dirty="0"/>
              <a:t>Oвлашћено стручно лице у својству проценитеља са лиценцом постоји само у случају процене вредности непокретности. </a:t>
            </a:r>
            <a:endParaRPr lang="en-US" dirty="0"/>
          </a:p>
          <a:p>
            <a:pPr algn="just"/>
            <a:r>
              <a:rPr lang="sr-Cyrl-CS" dirty="0"/>
              <a:t>Закон о проценитељима вредности непокретности („Службени гласник РС“, бр. 108/16 и 113/17- др. закон). </a:t>
            </a:r>
            <a:endParaRPr lang="en-US" dirty="0"/>
          </a:p>
          <a:p>
            <a:pPr algn="just"/>
            <a:r>
              <a:rPr lang="sr-Cyrl-CS" dirty="0"/>
              <a:t>Законом су уређени услови и начини вршења процене вредности непокретности од стране лиценцираних проценитеља, стручна оспособљеност лица и услови за добијање лиценце за вршење процене вредности непокретности, обавезност процене вредности непокретности у складу са тим законом, надзор над вршењем процене вредности непокретности, провера рада лиценцираних проценитеља, дисциплинска одговорност, оснивање надлежности стручног одбора, акредитована удружења проценитеља, као и друга питања у вези са вршењем процене вредности непокретности од стране лиценцираних проценитеља.</a:t>
            </a:r>
            <a:endParaRPr lang="en-US" dirty="0"/>
          </a:p>
          <a:p>
            <a:endParaRPr lang="en-US" dirty="0"/>
          </a:p>
        </p:txBody>
      </p:sp>
    </p:spTree>
    <p:extLst>
      <p:ext uri="{BB962C8B-B14F-4D97-AF65-F5344CB8AC3E}">
        <p14:creationId xmlns:p14="http://schemas.microsoft.com/office/powerpoint/2010/main" val="80630735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26757"/>
            <a:ext cx="8596668" cy="5114605"/>
          </a:xfrm>
        </p:spPr>
        <p:txBody>
          <a:bodyPr>
            <a:normAutofit fontScale="85000" lnSpcReduction="20000"/>
          </a:bodyPr>
          <a:lstStyle/>
          <a:p>
            <a:pPr>
              <a:defRPr/>
            </a:pPr>
            <a:r>
              <a:rPr lang="sr-Cyrl-CS" dirty="0"/>
              <a:t>Према члану 2. став 1. тачка 1. овог Закона под непокретностима се подразумева:</a:t>
            </a:r>
            <a:endParaRPr lang="en-US" dirty="0"/>
          </a:p>
          <a:p>
            <a:pPr>
              <a:buNone/>
              <a:defRPr/>
            </a:pPr>
            <a:r>
              <a:rPr lang="sr-Cyrl-CS" dirty="0"/>
              <a:t>	земљиште, било пољопривредно, грађевинско, шуме или пак шумско земљиште, зграде и то: пословне, стамбене, комерцијалне, било која комбинација тих врста зграда и сл., као и други грађевински објекти и посебни делови зграда (станови, пословне просторије, гараже и гаражна места и др.) на којима може постојати засебно право својине. одредбом члана 3. наведеног Закона одређена је и примена закона, тако да је ставом 1. тачком 2. прописано да се овај закон примењује на утврђивање вредности непокретности у поступку стечаја, у складу са законом којим се уређује стечај. </a:t>
            </a:r>
          </a:p>
          <a:p>
            <a:pPr>
              <a:defRPr/>
            </a:pPr>
            <a:endParaRPr lang="en-US" dirty="0"/>
          </a:p>
          <a:p>
            <a:pPr>
              <a:defRPr/>
            </a:pPr>
            <a:r>
              <a:rPr lang="sr-Cyrl-CS" dirty="0"/>
              <a:t>Послови вршења процене вредности непокретности обавља лиценцирани проценитељ, а што је прописано чланом 4. наведеног Закона. </a:t>
            </a:r>
          </a:p>
          <a:p>
            <a:pPr>
              <a:defRPr/>
            </a:pPr>
            <a:endParaRPr lang="en-US" dirty="0"/>
          </a:p>
          <a:p>
            <a:pPr>
              <a:defRPr/>
            </a:pPr>
            <a:r>
              <a:rPr lang="sr-Cyrl-CS" dirty="0"/>
              <a:t>Битна је и одредба члана 41. из разлога што је истом прописано да министарство води именик лиценцираних проценитеља.</a:t>
            </a:r>
          </a:p>
          <a:p>
            <a:pPr>
              <a:defRPr/>
            </a:pPr>
            <a:endParaRPr lang="en-US" dirty="0"/>
          </a:p>
          <a:p>
            <a:pPr>
              <a:defRPr/>
            </a:pPr>
            <a:r>
              <a:rPr lang="sr-Cyrl-CS" dirty="0"/>
              <a:t> Под министарством се подразумева министарство надлежно за послове финансија.</a:t>
            </a:r>
          </a:p>
          <a:p>
            <a:pPr>
              <a:buNone/>
              <a:defRPr/>
            </a:pPr>
            <a:r>
              <a:rPr lang="sr-Cyrl-CS" dirty="0"/>
              <a:t> </a:t>
            </a:r>
            <a:endParaRPr lang="en-US" dirty="0"/>
          </a:p>
          <a:p>
            <a:pPr>
              <a:defRPr/>
            </a:pPr>
            <a:r>
              <a:rPr lang="sr-Cyrl-CS" dirty="0"/>
              <a:t>	 Лиценца за вршење процене вредности непокретности је јавна исправа, коју издаје надлежно министарство, односно министарство надлежно за послове финансија.</a:t>
            </a:r>
            <a:endParaRPr lang="en-US" dirty="0"/>
          </a:p>
        </p:txBody>
      </p:sp>
    </p:spTree>
    <p:extLst>
      <p:ext uri="{BB962C8B-B14F-4D97-AF65-F5344CB8AC3E}">
        <p14:creationId xmlns:p14="http://schemas.microsoft.com/office/powerpoint/2010/main" val="78751236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05707"/>
            <a:ext cx="8596668" cy="4335655"/>
          </a:xfrm>
        </p:spPr>
        <p:txBody>
          <a:bodyPr/>
          <a:lstStyle/>
          <a:p>
            <a:pPr algn="just"/>
            <a:r>
              <a:rPr lang="sr-Cyrl-CS" dirty="0"/>
              <a:t>У ситуацији када се у  стечајном поступку појављује потреба за проценом ствари које нису непокретности, и које се не могу по одредби члана 2. став 1. тачка 1. Закона о проценитељима вредности непокретности, сврстати у непокретности, ангажују се друга лица.</a:t>
            </a:r>
          </a:p>
          <a:p>
            <a:endParaRPr lang="en-US" dirty="0"/>
          </a:p>
          <a:p>
            <a:pPr algn="just"/>
            <a:r>
              <a:rPr lang="sr-Cyrl-CS" dirty="0"/>
              <a:t>Закон и у тим случајевима предвиђа да то ради овлашћено стручно лице.</a:t>
            </a:r>
          </a:p>
          <a:p>
            <a:pPr>
              <a:buFont typeface="Wingdings 3" pitchFamily="18" charset="2"/>
              <a:buNone/>
            </a:pPr>
            <a:r>
              <a:rPr lang="sr-Cyrl-CS" dirty="0"/>
              <a:t> </a:t>
            </a:r>
            <a:endParaRPr lang="en-US" dirty="0"/>
          </a:p>
          <a:p>
            <a:pPr algn="just"/>
            <a:r>
              <a:rPr lang="sr-Cyrl-CS" dirty="0"/>
              <a:t>Под овлашћеним стручним лицем може се сматрати и лице које се бави вештачењем, односно вештаци који су уписани у Регистар вештака код Министарства правде, као и ревизори.</a:t>
            </a:r>
            <a:endParaRPr lang="en-US" dirty="0"/>
          </a:p>
          <a:p>
            <a:endParaRPr lang="en-US" dirty="0"/>
          </a:p>
        </p:txBody>
      </p:sp>
    </p:spTree>
    <p:extLst>
      <p:ext uri="{BB962C8B-B14F-4D97-AF65-F5344CB8AC3E}">
        <p14:creationId xmlns:p14="http://schemas.microsoft.com/office/powerpoint/2010/main" val="111681706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79623"/>
            <a:ext cx="8596668" cy="5361740"/>
          </a:xfrm>
        </p:spPr>
        <p:txBody>
          <a:bodyPr>
            <a:normAutofit fontScale="92500" lnSpcReduction="20000"/>
          </a:bodyPr>
          <a:lstStyle/>
          <a:p>
            <a:pPr>
              <a:buNone/>
              <a:defRPr/>
            </a:pPr>
            <a:r>
              <a:rPr lang="sr-Cyrl-CS" dirty="0" smtClean="0"/>
              <a:t>	Са </a:t>
            </a:r>
            <a:r>
              <a:rPr lang="sr-Cyrl-CS" dirty="0"/>
              <a:t>овлашћеним проценитељем у Закону о стечају сусрећемо се у више одредби: </a:t>
            </a:r>
            <a:endParaRPr lang="en-US" dirty="0"/>
          </a:p>
          <a:p>
            <a:pPr>
              <a:defRPr/>
            </a:pPr>
            <a:r>
              <a:rPr lang="sr-Cyrl-RS" b="1" dirty="0" smtClean="0"/>
              <a:t>Битно за поступак продаје:</a:t>
            </a:r>
            <a:endParaRPr lang="en-US" dirty="0"/>
          </a:p>
          <a:p>
            <a:pPr algn="just">
              <a:defRPr/>
            </a:pPr>
            <a:r>
              <a:rPr lang="sr-Cyrl-CS" b="1" dirty="0"/>
              <a:t>У члану  93. б) </a:t>
            </a:r>
            <a:r>
              <a:rPr lang="sr-Cyrl-CS" dirty="0"/>
              <a:t>код укидања мера обезбеђења из члана 62. став 2. тачка 4. закона и мораторијума из члана 93. став 1. закона, а по захтеву разлучног, односно заложног повериоца, када се доставља процена овлашћеног стручног лица, односно проценитеља такође не старија од 12 месеци;</a:t>
            </a:r>
            <a:endParaRPr lang="en-US" dirty="0"/>
          </a:p>
          <a:p>
            <a:pPr algn="just">
              <a:defRPr/>
            </a:pPr>
            <a:r>
              <a:rPr lang="sr-Cyrl-CS" b="1" dirty="0"/>
              <a:t>У члану 132. став 2. </a:t>
            </a:r>
            <a:r>
              <a:rPr lang="sr-Cyrl-CS" dirty="0"/>
              <a:t>код уновчења имовине, односно у случају продаје целокупне имовине или имовинске целине стечајног дужника или пак стечајног дужника као правног лица, када је дужан стечајни управник да прибави и процену целисходности таквог начина уновчења у односу на продају појединачне имовине стечајног дужника, а коју процену израђује овлашћено стручно лице;</a:t>
            </a:r>
            <a:endParaRPr lang="en-US" dirty="0"/>
          </a:p>
          <a:p>
            <a:pPr algn="just"/>
            <a:r>
              <a:rPr lang="sr-Cyrl-CS" b="1" dirty="0"/>
              <a:t>У члану 136. а) </a:t>
            </a:r>
            <a:r>
              <a:rPr lang="sr-Cyrl-CS" dirty="0"/>
              <a:t>којом одредбом је регулисано право приоритета разлучног, односно заложног повериоца у случају продаје стечајног дужника као правног лица, целокупне имовине или имовинске целине, где се предвиђа право приоритета намирења ових поверилаца, а у складу са проценом из члана 132. став 2. Закона о </a:t>
            </a:r>
            <a:r>
              <a:rPr lang="sr-Cyrl-CS" dirty="0" smtClean="0"/>
              <a:t>стечају.</a:t>
            </a:r>
          </a:p>
          <a:p>
            <a:pPr marL="0" indent="0" algn="just">
              <a:buNone/>
            </a:pPr>
            <a:r>
              <a:rPr lang="sr-Cyrl-RS" dirty="0" smtClean="0"/>
              <a:t>	Процена </a:t>
            </a:r>
            <a:r>
              <a:rPr lang="sr-Cyrl-RS" dirty="0"/>
              <a:t>се врши у складу са </a:t>
            </a:r>
            <a:r>
              <a:rPr lang="sr-Latn-RS" dirty="0"/>
              <a:t>Међународним стандардима финансијског извештавања. </a:t>
            </a:r>
            <a:endParaRPr lang="en-US" dirty="0"/>
          </a:p>
          <a:p>
            <a:endParaRPr lang="en-US" dirty="0"/>
          </a:p>
        </p:txBody>
      </p:sp>
    </p:spTree>
    <p:extLst>
      <p:ext uri="{BB962C8B-B14F-4D97-AF65-F5344CB8AC3E}">
        <p14:creationId xmlns:p14="http://schemas.microsoft.com/office/powerpoint/2010/main" val="193106806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635369"/>
            <a:ext cx="8596668" cy="4405993"/>
          </a:xfrm>
        </p:spPr>
        <p:txBody>
          <a:bodyPr>
            <a:normAutofit/>
          </a:bodyPr>
          <a:lstStyle/>
          <a:p>
            <a:pPr marL="0" indent="0">
              <a:buNone/>
            </a:pPr>
            <a:r>
              <a:rPr lang="ru-RU" b="1" dirty="0" smtClean="0"/>
              <a:t>			Подела </a:t>
            </a:r>
            <a:r>
              <a:rPr lang="ru-RU" b="1" dirty="0"/>
              <a:t>имовине правне заједнице </a:t>
            </a:r>
            <a:r>
              <a:rPr lang="ru-RU" b="1" dirty="0" smtClean="0"/>
              <a:t>- ч</a:t>
            </a:r>
            <a:r>
              <a:rPr lang="ru-RU" dirty="0" smtClean="0"/>
              <a:t>лан </a:t>
            </a:r>
            <a:r>
              <a:rPr lang="ru-RU" dirty="0"/>
              <a:t>134 </a:t>
            </a:r>
          </a:p>
          <a:p>
            <a:pPr algn="just"/>
            <a:r>
              <a:rPr lang="ru-RU" dirty="0"/>
              <a:t>Правна заједница, у смислу овог закона, јесте сусвојина, ортаклук и слични облици правне или имовинске заједнице стечајног дужника са трећим лицем. </a:t>
            </a:r>
          </a:p>
          <a:p>
            <a:pPr algn="just"/>
            <a:r>
              <a:rPr lang="ru-RU" dirty="0"/>
              <a:t>Ако је стечајни дужник у правној заједници, развргнуће заједнице спроводи се сходном применом правила ванпарничног и извршног поступка. Заједничар има право на одвојено намирење за обавезе настале у правној заједници. </a:t>
            </a:r>
          </a:p>
          <a:p>
            <a:pPr algn="just"/>
            <a:r>
              <a:rPr lang="ru-RU" dirty="0"/>
              <a:t>Ако је привремено или трајно било забрањено развргнуће заједнице из става 1. овог члана, даном отварања стечајног поступка забрана престаје да важи</a:t>
            </a:r>
            <a:r>
              <a:rPr lang="ru-RU" b="1" dirty="0"/>
              <a:t>. </a:t>
            </a:r>
            <a:endParaRPr lang="ru-RU" b="1" dirty="0"/>
          </a:p>
        </p:txBody>
      </p:sp>
    </p:spTree>
    <p:extLst>
      <p:ext uri="{BB962C8B-B14F-4D97-AF65-F5344CB8AC3E}">
        <p14:creationId xmlns:p14="http://schemas.microsoft.com/office/powerpoint/2010/main" val="402857271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defRPr/>
            </a:pPr>
            <a:r>
              <a:rPr lang="sr-Cyrl-RS" b="1" dirty="0"/>
              <a:t>НАЦИОНАЛНИ СТАНДАРД БРОЈ 5</a:t>
            </a:r>
            <a:endParaRPr lang="en-US" b="1" dirty="0"/>
          </a:p>
          <a:p>
            <a:pPr algn="ctr">
              <a:buNone/>
              <a:defRPr/>
            </a:pPr>
            <a:r>
              <a:rPr lang="sr-Latn-RS" b="1" dirty="0"/>
              <a:t>АКТИВНОСТИ КОЈЕ ПРЕТХОДЕ ПРОДАЈИ НЕЗАВИСНО ОД НАЧИНА УНОВЧЕЊА И МЕТОДА ПРОДАЈЕ </a:t>
            </a:r>
            <a:endParaRPr lang="en-US" b="1" dirty="0"/>
          </a:p>
          <a:p>
            <a:endParaRPr lang="en-US" dirty="0"/>
          </a:p>
        </p:txBody>
      </p:sp>
    </p:spTree>
    <p:extLst>
      <p:ext uri="{BB962C8B-B14F-4D97-AF65-F5344CB8AC3E}">
        <p14:creationId xmlns:p14="http://schemas.microsoft.com/office/powerpoint/2010/main" val="193436579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sr-Cyrl-RS" dirty="0" smtClean="0"/>
          </a:p>
          <a:p>
            <a:pPr algn="ctr"/>
            <a:endParaRPr lang="sr-Cyrl-RS" dirty="0"/>
          </a:p>
          <a:p>
            <a:pPr algn="ctr"/>
            <a:endParaRPr lang="sr-Cyrl-RS" dirty="0" smtClean="0"/>
          </a:p>
          <a:p>
            <a:pPr algn="ctr"/>
            <a:endParaRPr lang="sr-Cyrl-RS" dirty="0"/>
          </a:p>
          <a:p>
            <a:pPr marL="0" indent="0" algn="ctr">
              <a:buNone/>
            </a:pPr>
            <a:r>
              <a:rPr lang="sr-Cyrl-RS" smtClean="0"/>
              <a:t>ХВАЛА НА ПАЖЊИ! </a:t>
            </a:r>
            <a:endParaRPr lang="en-US" dirty="0"/>
          </a:p>
        </p:txBody>
      </p:sp>
    </p:spTree>
    <p:extLst>
      <p:ext uri="{BB962C8B-B14F-4D97-AF65-F5344CB8AC3E}">
        <p14:creationId xmlns:p14="http://schemas.microsoft.com/office/powerpoint/2010/main" val="15033211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582615"/>
            <a:ext cx="8596668" cy="4458747"/>
          </a:xfrm>
        </p:spPr>
        <p:txBody>
          <a:bodyPr/>
          <a:lstStyle/>
          <a:p>
            <a:r>
              <a:rPr lang="sr-Cyrl-RS" dirty="0"/>
              <a:t>Уновчењу имовине се приступа по правноснажности решења о </a:t>
            </a:r>
            <a:r>
              <a:rPr lang="sr-Cyrl-RS" dirty="0" smtClean="0"/>
              <a:t>банкротству</a:t>
            </a:r>
          </a:p>
          <a:p>
            <a:pPr marL="0" indent="0">
              <a:buNone/>
            </a:pPr>
            <a:endParaRPr lang="en-US" dirty="0"/>
          </a:p>
          <a:p>
            <a:r>
              <a:rPr lang="sr-Latn-RS" dirty="0" smtClean="0"/>
              <a:t>Стечајни </a:t>
            </a:r>
            <a:r>
              <a:rPr lang="sr-Latn-RS" dirty="0"/>
              <a:t>судија доноси решење о банкротству ако: </a:t>
            </a:r>
            <a:endParaRPr lang="sr-Cyrl-RS" dirty="0"/>
          </a:p>
          <a:p>
            <a:endParaRPr lang="en-US" dirty="0"/>
          </a:p>
          <a:p>
            <a:pPr>
              <a:buFont typeface="Trebuchet MS" pitchFamily="34" charset="0"/>
              <a:buAutoNum type="arabicParenR"/>
            </a:pPr>
            <a:r>
              <a:rPr lang="sr-Latn-RS" dirty="0"/>
              <a:t>на првом поверилачком рочишту за то гласа одговарајући број стечајних поверилаца, у складу са чланом 36. став 4. овог закона;</a:t>
            </a:r>
            <a:endParaRPr lang="sr-Cyrl-RS" dirty="0"/>
          </a:p>
          <a:p>
            <a:pPr>
              <a:buFont typeface="Trebuchet MS" pitchFamily="34" charset="0"/>
              <a:buAutoNum type="arabicParenR"/>
            </a:pPr>
            <a:r>
              <a:rPr lang="sr-Latn-RS" dirty="0"/>
              <a:t>ниједан план реорганизације није поднет у прописаном року;</a:t>
            </a:r>
            <a:endParaRPr lang="sr-Cyrl-RS" dirty="0"/>
          </a:p>
          <a:p>
            <a:pPr>
              <a:buFont typeface="Trebuchet MS" pitchFamily="34" charset="0"/>
              <a:buAutoNum type="arabicParenR"/>
            </a:pPr>
            <a:r>
              <a:rPr lang="sr-Latn-RS" dirty="0"/>
              <a:t>ниједан план реорганизације није усвојен на рочишту за разматрање плана реорганизације.</a:t>
            </a:r>
            <a:endParaRPr lang="en-US" dirty="0"/>
          </a:p>
          <a:p>
            <a:endParaRPr lang="en-US" dirty="0"/>
          </a:p>
        </p:txBody>
      </p:sp>
    </p:spTree>
    <p:extLst>
      <p:ext uri="{BB962C8B-B14F-4D97-AF65-F5344CB8AC3E}">
        <p14:creationId xmlns:p14="http://schemas.microsoft.com/office/powerpoint/2010/main" val="50552572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ru-RU" dirty="0" smtClean="0"/>
              <a:t>			Начини </a:t>
            </a:r>
            <a:r>
              <a:rPr lang="ru-RU" dirty="0"/>
              <a:t>уновчења, у складу са </a:t>
            </a:r>
            <a:r>
              <a:rPr lang="ru-RU" dirty="0" smtClean="0"/>
              <a:t>Законом о стечају, </a:t>
            </a:r>
            <a:r>
              <a:rPr lang="ru-RU" dirty="0"/>
              <a:t>су: </a:t>
            </a:r>
          </a:p>
          <a:p>
            <a:pPr algn="just"/>
            <a:endParaRPr lang="ru-RU" dirty="0"/>
          </a:p>
          <a:p>
            <a:pPr algn="just"/>
            <a:r>
              <a:rPr lang="ru-RU" dirty="0"/>
              <a:t>продаја целокупне имовине стечајног дужника;</a:t>
            </a:r>
          </a:p>
          <a:p>
            <a:pPr algn="just"/>
            <a:r>
              <a:rPr lang="ru-RU" dirty="0" smtClean="0"/>
              <a:t>             продаја </a:t>
            </a:r>
            <a:r>
              <a:rPr lang="ru-RU" dirty="0"/>
              <a:t>имовинске целине;</a:t>
            </a:r>
          </a:p>
          <a:p>
            <a:pPr algn="just"/>
            <a:r>
              <a:rPr lang="ru-RU" dirty="0" smtClean="0"/>
              <a:t>                          продаја </a:t>
            </a:r>
            <a:r>
              <a:rPr lang="ru-RU" dirty="0"/>
              <a:t>појединачне имовине стечајног дужника;</a:t>
            </a:r>
          </a:p>
          <a:p>
            <a:pPr algn="just"/>
            <a:r>
              <a:rPr lang="ru-RU" dirty="0" smtClean="0"/>
              <a:t>                                       продаја </a:t>
            </a:r>
            <a:r>
              <a:rPr lang="ru-RU" dirty="0"/>
              <a:t>стечајног дужника као правног лица. </a:t>
            </a:r>
          </a:p>
        </p:txBody>
      </p:sp>
    </p:spTree>
    <p:extLst>
      <p:ext uri="{BB962C8B-B14F-4D97-AF65-F5344CB8AC3E}">
        <p14:creationId xmlns:p14="http://schemas.microsoft.com/office/powerpoint/2010/main" val="175588803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ru-RU" dirty="0" smtClean="0"/>
              <a:t>	Методи </a:t>
            </a:r>
            <a:r>
              <a:rPr lang="ru-RU" dirty="0"/>
              <a:t>продаје, у складу са законом којим се уређује стечај, су:</a:t>
            </a:r>
          </a:p>
          <a:p>
            <a:pPr marL="0" indent="0" algn="just">
              <a:buNone/>
            </a:pPr>
            <a:r>
              <a:rPr lang="ru-RU" dirty="0"/>
              <a:t> </a:t>
            </a:r>
          </a:p>
          <a:p>
            <a:pPr algn="just"/>
            <a:r>
              <a:rPr lang="ru-RU" dirty="0" smtClean="0"/>
              <a:t>               јавно </a:t>
            </a:r>
            <a:r>
              <a:rPr lang="ru-RU" dirty="0"/>
              <a:t>надметање;</a:t>
            </a:r>
          </a:p>
          <a:p>
            <a:pPr algn="just"/>
            <a:r>
              <a:rPr lang="ru-RU" dirty="0" smtClean="0"/>
              <a:t>                                   јавно </a:t>
            </a:r>
            <a:r>
              <a:rPr lang="ru-RU" dirty="0"/>
              <a:t>прикупљање понуда;</a:t>
            </a:r>
          </a:p>
          <a:p>
            <a:pPr algn="just"/>
            <a:r>
              <a:rPr lang="ru-RU" dirty="0" smtClean="0"/>
              <a:t>                                                         непосредна </a:t>
            </a:r>
            <a:r>
              <a:rPr lang="ru-RU" dirty="0"/>
              <a:t>погодба. </a:t>
            </a:r>
          </a:p>
          <a:p>
            <a:endParaRPr lang="en-US"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97977"/>
            <a:ext cx="8596668" cy="4643385"/>
          </a:xfrm>
        </p:spPr>
        <p:txBody>
          <a:bodyPr/>
          <a:lstStyle/>
          <a:p>
            <a:pPr marL="0" indent="0" algn="just">
              <a:buNone/>
            </a:pPr>
            <a:r>
              <a:rPr lang="ru-RU" dirty="0" smtClean="0"/>
              <a:t>	</a:t>
            </a:r>
          </a:p>
          <a:p>
            <a:pPr marL="0" indent="0" algn="just">
              <a:buNone/>
            </a:pPr>
            <a:r>
              <a:rPr lang="ru-RU" dirty="0"/>
              <a:t>	</a:t>
            </a:r>
            <a:r>
              <a:rPr lang="ru-RU" dirty="0" smtClean="0"/>
              <a:t>                           </a:t>
            </a:r>
            <a:r>
              <a:rPr lang="ru-RU" dirty="0" smtClean="0"/>
              <a:t>Правило – продаје се појединачна имовина</a:t>
            </a:r>
          </a:p>
          <a:p>
            <a:pPr marL="0" indent="0" algn="just">
              <a:buNone/>
            </a:pPr>
            <a:r>
              <a:rPr lang="ru-RU" dirty="0"/>
              <a:t>	</a:t>
            </a:r>
            <a:endParaRPr lang="ru-RU" dirty="0" smtClean="0"/>
          </a:p>
          <a:p>
            <a:pPr marL="0" indent="0" algn="just">
              <a:buNone/>
            </a:pPr>
            <a:r>
              <a:rPr lang="ru-RU" dirty="0"/>
              <a:t>	</a:t>
            </a:r>
            <a:r>
              <a:rPr lang="ru-RU" dirty="0" smtClean="0"/>
              <a:t>Процена </a:t>
            </a:r>
            <a:r>
              <a:rPr lang="ru-RU" dirty="0"/>
              <a:t>целисходности уновчења имовине се израђује у случају када се  приступа уновчењу стечајне масе стечајног дужника:</a:t>
            </a:r>
          </a:p>
          <a:p>
            <a:pPr algn="just"/>
            <a:r>
              <a:rPr lang="ru-RU" dirty="0" smtClean="0"/>
              <a:t>Продајом </a:t>
            </a:r>
            <a:r>
              <a:rPr lang="ru-RU" dirty="0"/>
              <a:t>целокупне имовине;</a:t>
            </a:r>
          </a:p>
          <a:p>
            <a:pPr algn="just"/>
            <a:r>
              <a:rPr lang="ru-RU" dirty="0"/>
              <a:t>Продајом имовинске целине;</a:t>
            </a:r>
          </a:p>
          <a:p>
            <a:pPr algn="just"/>
            <a:r>
              <a:rPr lang="ru-RU" dirty="0"/>
              <a:t>Продајом стечајног дужника као правног лица;</a:t>
            </a:r>
          </a:p>
          <a:p>
            <a:pPr algn="just"/>
            <a:endParaRPr lang="ru-RU" dirty="0"/>
          </a:p>
          <a:p>
            <a:pPr marL="0" indent="0" algn="just">
              <a:buNone/>
            </a:pPr>
            <a:r>
              <a:rPr lang="ru-RU" dirty="0" smtClean="0"/>
              <a:t>	                          Увек </a:t>
            </a:r>
            <a:r>
              <a:rPr lang="ru-RU" dirty="0"/>
              <a:t>се одређује део купопродајне цене из које се намирује разлучни поверилац, односно заложни поверилац.</a:t>
            </a:r>
          </a:p>
          <a:p>
            <a:endParaRPr lang="en-US" dirty="0"/>
          </a:p>
        </p:txBody>
      </p:sp>
    </p:spTree>
    <p:extLst>
      <p:ext uri="{BB962C8B-B14F-4D97-AF65-F5344CB8AC3E}">
        <p14:creationId xmlns:p14="http://schemas.microsoft.com/office/powerpoint/2010/main" val="43434633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01263"/>
            <a:ext cx="8596668" cy="4740100"/>
          </a:xfrm>
        </p:spPr>
        <p:txBody>
          <a:bodyPr>
            <a:normAutofit/>
          </a:bodyPr>
          <a:lstStyle/>
          <a:p>
            <a:r>
              <a:rPr lang="ru-RU" dirty="0"/>
              <a:t>На процену целисходности продаје примедбу </a:t>
            </a:r>
            <a:r>
              <a:rPr lang="ru-RU" dirty="0" smtClean="0"/>
              <a:t>могу изјавити, у </a:t>
            </a:r>
            <a:r>
              <a:rPr lang="ru-RU" dirty="0"/>
              <a:t>року од 15 дана од пријема процене целисходности: </a:t>
            </a:r>
          </a:p>
          <a:p>
            <a:endParaRPr lang="ru-RU" dirty="0"/>
          </a:p>
          <a:p>
            <a:pPr marL="0" indent="0">
              <a:buNone/>
            </a:pPr>
            <a:r>
              <a:rPr lang="ru-RU" dirty="0" smtClean="0"/>
              <a:t>	</a:t>
            </a:r>
            <a:r>
              <a:rPr lang="ru-RU" dirty="0" smtClean="0"/>
              <a:t>- разлучни </a:t>
            </a:r>
            <a:r>
              <a:rPr lang="ru-RU" dirty="0"/>
              <a:t>поверилац;</a:t>
            </a:r>
          </a:p>
          <a:p>
            <a:pPr marL="0" indent="0">
              <a:buNone/>
            </a:pPr>
            <a:r>
              <a:rPr lang="ru-RU" dirty="0" smtClean="0"/>
              <a:t>	</a:t>
            </a:r>
            <a:r>
              <a:rPr lang="ru-RU" dirty="0" smtClean="0"/>
              <a:t>- заложни </a:t>
            </a:r>
            <a:r>
              <a:rPr lang="ru-RU" dirty="0"/>
              <a:t>поверилац</a:t>
            </a:r>
          </a:p>
          <a:p>
            <a:pPr marL="0" indent="0">
              <a:buNone/>
            </a:pPr>
            <a:endParaRPr lang="ru-RU" dirty="0"/>
          </a:p>
          <a:p>
            <a:r>
              <a:rPr lang="ru-RU" dirty="0" smtClean="0"/>
              <a:t>О </a:t>
            </a:r>
            <a:r>
              <a:rPr lang="ru-RU" dirty="0"/>
              <a:t>примедби одлучује стечајни судија закључком који садржи: </a:t>
            </a:r>
            <a:endParaRPr lang="ru-RU" dirty="0" smtClean="0"/>
          </a:p>
          <a:p>
            <a:pPr marL="0" indent="0">
              <a:buNone/>
            </a:pPr>
            <a:endParaRPr lang="ru-RU" dirty="0"/>
          </a:p>
          <a:p>
            <a:pPr marL="0" indent="0">
              <a:buNone/>
            </a:pPr>
            <a:r>
              <a:rPr lang="ru-RU" dirty="0" smtClean="0"/>
              <a:t>	</a:t>
            </a:r>
            <a:r>
              <a:rPr lang="ru-RU" dirty="0" smtClean="0"/>
              <a:t>1) утврђење </a:t>
            </a:r>
            <a:r>
              <a:rPr lang="ru-RU" dirty="0"/>
              <a:t>целисходности предложеног начина продаје;</a:t>
            </a:r>
          </a:p>
          <a:p>
            <a:pPr marL="0" indent="0">
              <a:buNone/>
            </a:pPr>
            <a:r>
              <a:rPr lang="ru-RU" dirty="0" smtClean="0"/>
              <a:t>	</a:t>
            </a:r>
            <a:r>
              <a:rPr lang="ru-RU" dirty="0" smtClean="0"/>
              <a:t>2) део </a:t>
            </a:r>
            <a:r>
              <a:rPr lang="ru-RU" dirty="0"/>
              <a:t>купопродајне цене из које се намирују разлучни, односно заложни повериоци </a:t>
            </a:r>
          </a:p>
        </p:txBody>
      </p:sp>
    </p:spTree>
    <p:extLst>
      <p:ext uri="{BB962C8B-B14F-4D97-AF65-F5344CB8AC3E}">
        <p14:creationId xmlns:p14="http://schemas.microsoft.com/office/powerpoint/2010/main" val="281845922"/>
      </p:ext>
    </p:extLst>
  </p:cSld>
  <p:clrMapOvr>
    <a:masterClrMapping/>
  </p:clrMapOvr>
  <p:transition spd="slow">
    <p:wipe/>
  </p:transition>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TotalTime>
  <Words>3364</Words>
  <Application>Microsoft Office PowerPoint</Application>
  <PresentationFormat>Widescreen</PresentationFormat>
  <Paragraphs>303</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Times New Roman</vt:lpstr>
      <vt:lpstr>Trebuchet MS</vt:lpstr>
      <vt:lpstr>Wingdings 3</vt:lpstr>
      <vt:lpstr>Facet</vt:lpstr>
      <vt:lpstr>ПРОДАЈА У СТЕЧАЈУ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Duska Ilic</cp:lastModifiedBy>
  <cp:revision>84</cp:revision>
  <dcterms:created xsi:type="dcterms:W3CDTF">2015-04-14T07:41:11Z</dcterms:created>
  <dcterms:modified xsi:type="dcterms:W3CDTF">2019-04-17T06:59:08Z</dcterms:modified>
</cp:coreProperties>
</file>