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37"/>
  </p:notesMasterIdLst>
  <p:handoutMasterIdLst>
    <p:handoutMasterId r:id="rId38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58" autoAdjust="0"/>
  </p:normalViewPr>
  <p:slideViewPr>
    <p:cSldViewPr snapToGrid="0">
      <p:cViewPr>
        <p:scale>
          <a:sx n="80" d="100"/>
          <a:sy n="80" d="100"/>
        </p:scale>
        <p:origin x="-1668" y="-10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ZavrsniRacun_Namirenje%2017062016_ZS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G:\ZavrsniRacun_Namirenje%2017062016_Z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80000"/>
                    <a:satMod val="100000"/>
                    <a:lumMod val="99000"/>
                  </a:schemeClr>
                </a:gs>
              </a:gsLst>
              <a:lin ang="27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Sheet4!$G$1750:$R$1750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јун 2016</c:v>
                </c:pt>
              </c:strCache>
            </c:strRef>
          </c:cat>
          <c:val>
            <c:numRef>
              <c:f>Sheet4!$G$1751:$R$1751</c:f>
              <c:numCache>
                <c:formatCode>General</c:formatCode>
                <c:ptCount val="12"/>
                <c:pt idx="0">
                  <c:v>177</c:v>
                </c:pt>
                <c:pt idx="1">
                  <c:v>267</c:v>
                </c:pt>
                <c:pt idx="2">
                  <c:v>201</c:v>
                </c:pt>
                <c:pt idx="3">
                  <c:v>148</c:v>
                </c:pt>
                <c:pt idx="4">
                  <c:v>334</c:v>
                </c:pt>
                <c:pt idx="5">
                  <c:v>1051</c:v>
                </c:pt>
                <c:pt idx="6">
                  <c:v>1314</c:v>
                </c:pt>
                <c:pt idx="7">
                  <c:v>980</c:v>
                </c:pt>
                <c:pt idx="8">
                  <c:v>147</c:v>
                </c:pt>
                <c:pt idx="9">
                  <c:v>210</c:v>
                </c:pt>
                <c:pt idx="10">
                  <c:v>583</c:v>
                </c:pt>
                <c:pt idx="11">
                  <c:v>254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E8-4655-85F7-04BF33CDC6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301760"/>
        <c:axId val="45303296"/>
      </c:barChart>
      <c:catAx>
        <c:axId val="4530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03296"/>
        <c:crosses val="autoZero"/>
        <c:auto val="1"/>
        <c:lblAlgn val="ctr"/>
        <c:lblOffset val="100"/>
        <c:noMultiLvlLbl val="0"/>
      </c:catAx>
      <c:valAx>
        <c:axId val="45303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01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tint val="97000"/>
                    <a:satMod val="100000"/>
                    <a:lumMod val="102000"/>
                  </a:schemeClr>
                </a:gs>
                <a:gs pos="50000">
                  <a:schemeClr val="accent1">
                    <a:shade val="100000"/>
                    <a:satMod val="100000"/>
                    <a:lumMod val="100000"/>
                  </a:schemeClr>
                </a:gs>
                <a:gs pos="100000">
                  <a:schemeClr val="accent1">
                    <a:shade val="80000"/>
                    <a:satMod val="100000"/>
                    <a:lumMod val="99000"/>
                  </a:schemeClr>
                </a:gs>
              </a:gsLst>
              <a:lin ang="27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Sheet4!$J$1759:$L$1759</c:f>
              <c:numCache>
                <c:formatCode>General</c:formatCode>
                <c:ptCount val="3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</c:numCache>
            </c:numRef>
          </c:cat>
          <c:val>
            <c:numRef>
              <c:f>Sheet4!$J$1760:$L$1760</c:f>
              <c:numCache>
                <c:formatCode>General</c:formatCode>
                <c:ptCount val="3"/>
                <c:pt idx="0">
                  <c:v>99</c:v>
                </c:pt>
                <c:pt idx="1">
                  <c:v>80</c:v>
                </c:pt>
                <c:pt idx="2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B6-4E8F-9BC7-ECCCF3F302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5345024"/>
        <c:axId val="45428736"/>
      </c:barChart>
      <c:catAx>
        <c:axId val="45345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428736"/>
        <c:crosses val="autoZero"/>
        <c:auto val="1"/>
        <c:lblAlgn val="ctr"/>
        <c:lblOffset val="100"/>
        <c:noMultiLvlLbl val="0"/>
      </c:catAx>
      <c:valAx>
        <c:axId val="45428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345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88942D2-0D97-432A-AA22-5910B465E7A7}" type="datetimeFigureOut">
              <a:rPr lang="en-US"/>
              <a:pPr>
                <a:defRPr/>
              </a:pPr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98D5CCD-7A5A-4EFD-B82E-F64BB157C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09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9ED0E82D-9853-4A36-88DD-73AA06D8866C}" type="datetimeFigureOut">
              <a:rPr lang="en-US"/>
              <a:pPr/>
              <a:t>12/21/2016</a:t>
            </a:fld>
            <a:endParaRPr lang="en-US"/>
          </a:p>
        </p:txBody>
      </p:sp>
      <p:sp>
        <p:nvSpPr>
          <p:cNvPr id="2970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rebuchet MS" pitchFamily="34" charset="0"/>
              </a:defRPr>
            </a:lvl1pPr>
          </a:lstStyle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rebuchet MS" pitchFamily="34" charset="0"/>
              </a:defRPr>
            </a:lvl1pPr>
          </a:lstStyle>
          <a:p>
            <a:fld id="{518258D2-0EA7-474F-A25E-DAF71B12EF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514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072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A7280E5A-C2C4-4FCC-9746-C43244C64132}" type="slidenum">
              <a:rPr lang="en-US" sz="1200">
                <a:latin typeface="Calibri" pitchFamily="34" charset="0"/>
              </a:rPr>
              <a:pPr algn="r"/>
              <a:t>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A7A42765-4F7D-4EA9-99CB-A52B78BCDBF1}" type="slidenum">
              <a:rPr lang="en-US" sz="1200">
                <a:latin typeface="Calibri" pitchFamily="34" charset="0"/>
              </a:rPr>
              <a:pPr algn="r"/>
              <a:t>15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53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77A30C93-89D1-4E8C-9CBC-ED94E7F1AC1C}" type="slidenum">
              <a:rPr lang="en-US" sz="1200">
                <a:latin typeface="Calibri" pitchFamily="34" charset="0"/>
              </a:rPr>
              <a:pPr algn="r"/>
              <a:t>16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 sz="240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F1C8F165-B197-4957-81C1-F8E4DBF489C1}" type="slidenum">
              <a:rPr lang="en-US" sz="1200">
                <a:latin typeface="Calibri" pitchFamily="34" charset="0"/>
              </a:rPr>
              <a:pPr algn="r"/>
              <a:t>17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93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ABEBEBAD-5444-4AC7-A89F-1D0D74C0FD5C}" type="slidenum">
              <a:rPr lang="en-US" sz="1200">
                <a:latin typeface="Calibri" pitchFamily="34" charset="0"/>
              </a:rPr>
              <a:pPr algn="r"/>
              <a:t>18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2590A649-5AEB-45CD-A196-C0825ACC8C39}" type="slidenum">
              <a:rPr lang="en-US" sz="1200">
                <a:latin typeface="Calibri" pitchFamily="34" charset="0"/>
              </a:rPr>
              <a:pPr algn="r"/>
              <a:t>20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45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C6E56EB7-A695-415A-A8AA-197DE9D87ACA}" type="slidenum">
              <a:rPr lang="en-US" sz="1200">
                <a:latin typeface="Calibri" pitchFamily="34" charset="0"/>
              </a:rPr>
              <a:pPr algn="r"/>
              <a:t>21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65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97EADAE9-4046-45FF-9A10-B5CF84A880BB}" type="slidenum">
              <a:rPr lang="en-US" sz="1200">
                <a:latin typeface="Calibri" pitchFamily="34" charset="0"/>
              </a:rPr>
              <a:pPr algn="r"/>
              <a:t>22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686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A4DA0DFD-9963-462F-918C-6CCFFBBFDAAA}" type="slidenum">
              <a:rPr lang="en-US" sz="1200">
                <a:latin typeface="Calibri" pitchFamily="34" charset="0"/>
              </a:rPr>
              <a:pPr algn="r"/>
              <a:t>23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066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A7A1E25F-EDC8-440F-B76A-5296A75C669E}" type="slidenum">
              <a:rPr lang="en-US" sz="1200">
                <a:latin typeface="Calibri" pitchFamily="34" charset="0"/>
              </a:rPr>
              <a:pPr algn="r"/>
              <a:t>24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83720090-42C7-44A1-9016-70E72A2216EA}" type="slidenum">
              <a:rPr lang="en-US" sz="1200">
                <a:latin typeface="Calibri" pitchFamily="34" charset="0"/>
              </a:rPr>
              <a:pPr algn="r"/>
              <a:t>25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18554635-BCD4-45F7-8721-8379F31DCBF2}" type="slidenum">
              <a:rPr lang="en-US" sz="1200">
                <a:latin typeface="Calibri" pitchFamily="34" charset="0"/>
              </a:rPr>
              <a:pPr algn="r"/>
              <a:t>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578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4B129AF5-1C27-4CFD-BA37-886270C3FABE}" type="slidenum">
              <a:rPr lang="en-US" sz="1200">
                <a:latin typeface="Calibri" pitchFamily="34" charset="0"/>
              </a:rPr>
              <a:pPr algn="r"/>
              <a:t>27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F467B59F-B6B1-4284-9509-89C01CB90F22}" type="slidenum">
              <a:rPr lang="en-US" sz="1200">
                <a:latin typeface="Calibri" pitchFamily="34" charset="0"/>
              </a:rPr>
              <a:pPr algn="r"/>
              <a:t>28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987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D50D20CA-B401-4B7D-94A6-027F86530BFB}" type="slidenum">
              <a:rPr lang="en-US" sz="1200">
                <a:latin typeface="Calibri" pitchFamily="34" charset="0"/>
              </a:rPr>
              <a:pPr algn="r"/>
              <a:t>29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29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EE607749-8582-4A8F-9BFE-70B7B7D949A1}" type="slidenum">
              <a:rPr lang="en-US" sz="1200">
                <a:latin typeface="Calibri" pitchFamily="34" charset="0"/>
              </a:rPr>
              <a:pPr algn="r"/>
              <a:t>31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849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C5A8F97A-B287-4442-8BBE-1BE0FB67DD2E}" type="slidenum">
              <a:rPr lang="en-US" sz="1200">
                <a:latin typeface="Calibri" pitchFamily="34" charset="0"/>
              </a:rPr>
              <a:pPr algn="r"/>
              <a:t>32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388670DA-2B92-470C-81A2-F3E6C66ECA2B}" type="slidenum">
              <a:rPr lang="en-US" sz="1200">
                <a:latin typeface="Calibri" pitchFamily="34" charset="0"/>
              </a:rPr>
              <a:pPr algn="r"/>
              <a:t>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7D6D4C6A-5D26-4A53-BADB-7BDDC80075C0}" type="slidenum">
              <a:rPr lang="en-US" sz="1200">
                <a:latin typeface="Calibri" pitchFamily="34" charset="0"/>
              </a:rPr>
              <a:pPr algn="r"/>
              <a:t>5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3891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2F4B63AE-F4B4-40BE-9E66-06063B58BC84}" type="slidenum">
              <a:rPr lang="en-US" sz="1200">
                <a:latin typeface="Calibri" pitchFamily="34" charset="0"/>
              </a:rPr>
              <a:pPr algn="r"/>
              <a:t>6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301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057FA122-5947-482C-8C62-166C8957E56B}" type="slidenum">
              <a:rPr lang="en-US" sz="1200">
                <a:latin typeface="Calibri" pitchFamily="34" charset="0"/>
              </a:rPr>
              <a:pPr algn="r"/>
              <a:t>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564B93DE-888A-4F16-8659-750FDC00552B}" type="slidenum">
              <a:rPr lang="en-US" sz="1200">
                <a:latin typeface="Calibri" pitchFamily="34" charset="0"/>
              </a:rPr>
              <a:pPr algn="r"/>
              <a:t>11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491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13AE5CCA-F011-4CE3-9639-B9920A863FEA}" type="slidenum">
              <a:rPr lang="en-US" sz="1200">
                <a:latin typeface="Calibri" pitchFamily="34" charset="0"/>
              </a:rPr>
              <a:pPr algn="r"/>
              <a:t>13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r"/>
            <a:fld id="{1DA50A31-AB13-4BDE-B75A-7CE51FB9BA72}" type="slidenum">
              <a:rPr lang="en-US" sz="1200">
                <a:latin typeface="Calibri" pitchFamily="34" charset="0"/>
              </a:rPr>
              <a:pPr algn="r"/>
              <a:t>14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5" name="Straight Connector 31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Isosceles Triangle 26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Isosceles Triangle 30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8"/>
            <p:cNvSpPr/>
            <p:nvPr/>
          </p:nvSpPr>
          <p:spPr>
            <a:xfrm rot="10800000">
              <a:off x="0" y="-528"/>
              <a:ext cx="842963" cy="5666225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15" name="Picture 3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3050"/>
            <a:ext cx="199707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700" y="104775"/>
            <a:ext cx="1471613" cy="94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738" y="5254625"/>
            <a:ext cx="3414712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5" y="5192713"/>
            <a:ext cx="23717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274638"/>
            <a:ext cx="1890712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F9A0-8FEE-4090-B303-D7F8266034C6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9362-7DBC-4370-9157-ABE73E3FE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152771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10D2E-8570-4C02-ADF2-F810C9439164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BFB15-712F-40E4-8EC2-DA0AC2DD8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284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9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1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5A10C8-0ACD-49B9-A4F3-A6B1D19CEA55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8C2E3-D3E9-4E1E-A59F-38D4F8FC925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445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9298F-6FF2-4CF6-8D02-9DC570C5E776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46A503-244D-4FCB-BF83-197A56E147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42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541338" y="790575"/>
            <a:ext cx="6096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8893175" y="2886075"/>
            <a:ext cx="6096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8B27-B837-4C58-B597-2DDCE00E62E6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4560BB-E116-45D0-B80E-AB0F688684C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970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698F7-68FB-4A09-85A8-8FA42BC2A3E2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DB254-B0A1-4033-A4E0-61B2E6CD292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828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8A8A2-9403-4EFC-B43F-069F738B2681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DA94B-D7E9-4DB7-BF79-585D3C8C8C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702718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262B4-415E-4E6F-8973-7560075FECA0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A779-F6DB-479D-B200-BFF363D426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3288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6DF6B-BA42-47BB-B1C5-A95A1C2FD28A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5CA6A-057E-4579-BD9D-C2C36B4A78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74141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94BDB-DB66-42D9-8FB5-58FB4DF5EF2B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3EA86-66EC-40BC-920E-3398365BF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1107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EDF1B-4316-4524-A697-240DEEDA0C31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C7F20-7F2A-48D1-B011-4FCEA37B547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68062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90F2F-1E00-47C0-91EF-9A397E611072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5C1210-9410-4471-8272-252BC33158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22047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965CD-EA97-46DB-BA9E-246E4D3EC1C8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95BCFD-50ED-48F9-B6FB-0D8523DB1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7878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75775-2F7B-47AF-92A3-40D08C427CD9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17BD6-0AE7-46FC-A256-2CAF757CDF9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1269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FAE2C-3EC4-4394-AEA2-B5F3066FAB51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127B-08D9-4C27-BBCB-99BDB53C0C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08667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075B3-537D-468D-BA40-27ACCDA568DF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10B0-52C1-4DAE-8729-5C0AC35BBD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55324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-7938"/>
            <a:ext cx="12192000" cy="6865938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3" y="-528"/>
              <a:ext cx="1219200" cy="6858528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4738" y="3681168"/>
              <a:ext cx="4764087" cy="3176832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2100" y="-8467"/>
              <a:ext cx="3006725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2788" y="-8467"/>
              <a:ext cx="2589212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863" y="3047706"/>
              <a:ext cx="3259137" cy="3810294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188" y="-8467"/>
              <a:ext cx="1290637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9463" y="-8467"/>
              <a:ext cx="1249362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138" y="3589086"/>
              <a:ext cx="1817687" cy="326891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2981"/>
              <a:ext cx="449263" cy="2845019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631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77863" y="2160588"/>
            <a:ext cx="8596312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663" y="6042025"/>
            <a:ext cx="911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6E366C-CAAA-496C-9A08-166F538888AB}" type="datetimeFigureOut">
              <a:rPr lang="en-US"/>
              <a:pPr>
                <a:defRPr/>
              </a:pPr>
              <a:t>12/21/2016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863" y="6042025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9963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54216F51-CE37-476A-9650-8A1B297113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93" r:id="rId11"/>
    <p:sldLayoutId id="2147483788" r:id="rId12"/>
    <p:sldLayoutId id="2147483794" r:id="rId13"/>
    <p:sldLayoutId id="2147483789" r:id="rId14"/>
    <p:sldLayoutId id="2147483790" r:id="rId15"/>
    <p:sldLayoutId id="2147483791" r:id="rId16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25"/>
          <p:cNvSpPr>
            <a:spLocks noGrp="1"/>
          </p:cNvSpPr>
          <p:nvPr>
            <p:ph type="ctrTitle"/>
          </p:nvPr>
        </p:nvSpPr>
        <p:spPr>
          <a:xfrm>
            <a:off x="1493838" y="2100263"/>
            <a:ext cx="7767637" cy="1646237"/>
          </a:xfrm>
        </p:spPr>
        <p:txBody>
          <a:bodyPr/>
          <a:lstStyle/>
          <a:p>
            <a:pPr algn="ctr"/>
            <a:r>
              <a:rPr lang="en-US" sz="4000" smtClean="0">
                <a:solidFill>
                  <a:schemeClr val="tx2"/>
                </a:solidFill>
              </a:rPr>
              <a:t>НАЦРТ ЗАКОНА О ИЗМЕНАМА И ДОПУНАМА ЗАКОНА О СТЕЧАЈУ</a:t>
            </a:r>
          </a:p>
        </p:txBody>
      </p:sp>
      <p:sp>
        <p:nvSpPr>
          <p:cNvPr id="27" name="Subtitle 26"/>
          <p:cNvSpPr>
            <a:spLocks noGrp="1"/>
          </p:cNvSpPr>
          <p:nvPr>
            <p:ph type="subTitle" idx="1"/>
          </p:nvPr>
        </p:nvSpPr>
        <p:spPr>
          <a:xfrm>
            <a:off x="1506538" y="4051300"/>
            <a:ext cx="7767637" cy="1096963"/>
          </a:xfrm>
        </p:spPr>
        <p:txBody>
          <a:bodyPr/>
          <a:lstStyle/>
          <a:p>
            <a:pPr algn="ctr"/>
            <a:r>
              <a:rPr lang="sr-Cyrl-CS" sz="2800" smtClean="0">
                <a:solidFill>
                  <a:srgbClr val="344068"/>
                </a:solidFill>
                <a:latin typeface="Calibri Light" pitchFamily="34" charset="0"/>
              </a:rPr>
              <a:t>Лука Андрић</a:t>
            </a:r>
            <a:br>
              <a:rPr lang="sr-Cyrl-CS" sz="2800" smtClean="0">
                <a:solidFill>
                  <a:srgbClr val="344068"/>
                </a:solidFill>
                <a:latin typeface="Calibri Light" pitchFamily="34" charset="0"/>
              </a:rPr>
            </a:br>
            <a:r>
              <a:rPr lang="sr-Cyrl-CS" sz="2800" smtClean="0">
                <a:solidFill>
                  <a:srgbClr val="344068"/>
                </a:solidFill>
                <a:latin typeface="Calibri Light" pitchFamily="34" charset="0"/>
              </a:rPr>
              <a:t>Бранко Радуловић</a:t>
            </a:r>
          </a:p>
        </p:txBody>
      </p:sp>
      <p:pic>
        <p:nvPicPr>
          <p:cNvPr id="19459" name="Picture 3" descr="svajcarska banka 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5357813"/>
            <a:ext cx="2201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Svetska banka logo mali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025" y="219075"/>
            <a:ext cx="21971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untitled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5357813"/>
            <a:ext cx="2395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untitled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75" y="6010275"/>
            <a:ext cx="3524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untitled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513" y="5581650"/>
            <a:ext cx="1647825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9" descr="alsu mali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96863"/>
            <a:ext cx="2216150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2" descr="untitled.bmp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200" y="0"/>
            <a:ext cx="527050" cy="38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7" descr="untitled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350" y="360363"/>
            <a:ext cx="668338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4" descr="untitled.bmp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3" y="307975"/>
            <a:ext cx="166687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2" descr="C:\Documents and Settings\marija\Desktop\9ec15154581310b83bca37f2cbaec18f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897188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5" y="401638"/>
            <a:ext cx="9455150" cy="958850"/>
          </a:xfrm>
        </p:spPr>
        <p:txBody>
          <a:bodyPr anchor="ctr">
            <a:normAutofit/>
          </a:bodyPr>
          <a:lstStyle/>
          <a:p>
            <a:pPr algn="ctr"/>
            <a:r>
              <a:rPr lang="sr-Cyrl-CS" smtClean="0">
                <a:solidFill>
                  <a:schemeClr val="tx2"/>
                </a:solidFill>
              </a:rPr>
              <a:t>Намирење разлучних поверилаца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4294967295"/>
          </p:nvPr>
        </p:nvSpPr>
        <p:spPr>
          <a:xfrm>
            <a:off x="271463" y="1839913"/>
            <a:ext cx="9734550" cy="4425950"/>
          </a:xfrm>
        </p:spPr>
        <p:txBody>
          <a:bodyPr/>
          <a:lstStyle/>
          <a:p>
            <a:pPr marL="457200" indent="-457200" defTabSz="914400">
              <a:lnSpc>
                <a:spcPct val="7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300" smtClean="0"/>
              <a:t>Разлучни повериоци у просеку намирују 56,5% својих потраживања када је вредност реализоване предметне имовине преко милион динара</a:t>
            </a:r>
          </a:p>
          <a:p>
            <a:pPr marL="1089025" lvl="1" indent="-290513" defTabSz="914400">
              <a:lnSpc>
                <a:spcPct val="75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sr-Cyrl-CS" sz="1900" smtClean="0"/>
              <a:t>Тиме је дошло до незнатног увећања просечног намирења у односу на период пре усвајања последњих измена и допуна закона из 2014. године </a:t>
            </a:r>
          </a:p>
          <a:p>
            <a:pPr marL="1089025" lvl="1" indent="-290513" defTabSz="914400">
              <a:lnSpc>
                <a:spcPct val="75000"/>
              </a:lnSpc>
              <a:buFont typeface="Wingdings" pitchFamily="2" charset="2"/>
              <a:buChar char="ü"/>
            </a:pPr>
            <a:r>
              <a:rPr lang="sr-Cyrl-CS" sz="1900" smtClean="0"/>
              <a:t>У 140 поступака разлучни повериоци су били у потпуности намирени, док је у још 30 поступака намирење било веће од 75%</a:t>
            </a:r>
            <a:r>
              <a:rPr lang="sr-Cyrl-CS" sz="1800" smtClean="0"/>
              <a:t> </a:t>
            </a:r>
          </a:p>
          <a:p>
            <a:pPr marL="1089025" lvl="1" indent="-290513" defTabSz="914400">
              <a:lnSpc>
                <a:spcPct val="75000"/>
              </a:lnSpc>
            </a:pPr>
            <a:endParaRPr lang="sr-Cyrl-CS" sz="1800" smtClean="0"/>
          </a:p>
          <a:p>
            <a:pPr marL="457200" indent="-457200" defTabSz="914400">
              <a:lnSpc>
                <a:spcPct val="75000"/>
              </a:lnSpc>
              <a:buFont typeface="Wingdings" pitchFamily="2" charset="2"/>
              <a:buChar char="Ø"/>
            </a:pPr>
            <a:r>
              <a:rPr lang="sr-Cyrl-CS" sz="2300" smtClean="0"/>
              <a:t>Иако је квалитет обезбеђења пресудан за степен намирења, положај разлучних поверилаца је могуће побољшати ради скраћивања периода потребног за намирење, што би довело до веће сигурности и лакшег приступа кредитима</a:t>
            </a: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4050" y="622300"/>
            <a:ext cx="8882063" cy="1160463"/>
          </a:xfrm>
        </p:spPr>
        <p:txBody>
          <a:bodyPr anchor="ctr">
            <a:normAutofit/>
          </a:bodyPr>
          <a:lstStyle/>
          <a:p>
            <a:pPr algn="ctr"/>
            <a:r>
              <a:rPr lang="sr-Cyrl-CS" sz="4000" smtClean="0">
                <a:solidFill>
                  <a:schemeClr val="tx2"/>
                </a:solidFill>
              </a:rPr>
              <a:t>Три групе</a:t>
            </a:r>
            <a:r>
              <a:rPr lang="sr-Cyrl-CS" smtClean="0">
                <a:solidFill>
                  <a:schemeClr val="tx2"/>
                </a:solidFill>
              </a:rPr>
              <a:t> </a:t>
            </a:r>
            <a:r>
              <a:rPr lang="sr-Cyrl-CS" sz="4000" smtClean="0">
                <a:solidFill>
                  <a:schemeClr val="tx2"/>
                </a:solidFill>
              </a:rPr>
              <a:t>промена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4294967295"/>
          </p:nvPr>
        </p:nvSpPr>
        <p:spPr>
          <a:xfrm>
            <a:off x="344488" y="1846263"/>
            <a:ext cx="10129837" cy="4022725"/>
          </a:xfrm>
        </p:spPr>
        <p:txBody>
          <a:bodyPr/>
          <a:lstStyle/>
          <a:p>
            <a:pPr marL="446088" indent="-446088" defTabSz="914400"/>
            <a:endParaRPr lang="en-US" sz="2000" smtClean="0"/>
          </a:p>
          <a:p>
            <a:pPr marL="446088" indent="-446088" defTabSz="914400"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sz="2400" smtClean="0"/>
              <a:t>ПОБОЉШАЊЕ СТАТУСА РАЗЛУЧНИХ И ЗАЛОЖНИХ ПОВЕРИЛАЦА</a:t>
            </a:r>
          </a:p>
          <a:p>
            <a:pPr marL="446088" indent="-446088" defTabSz="914400"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sz="2400" smtClean="0"/>
              <a:t>ОТКЛАЊАЊЕ ПРОБЛЕМА И ПОВЕЋАЊЕ ЕФИКАСНОСТИ И ТРАНСПАРЕНТНОСТИ ПОСТУПКА УППР И РЕОРГАНИЗАЦИЈЕ У СТЕЧАЈУ</a:t>
            </a:r>
          </a:p>
          <a:p>
            <a:pPr marL="446088" indent="-446088" defTabSz="914400">
              <a:spcAft>
                <a:spcPts val="1200"/>
              </a:spcAft>
              <a:buFont typeface="Calibri Light" pitchFamily="34" charset="0"/>
              <a:buAutoNum type="arabicPeriod"/>
            </a:pPr>
            <a:r>
              <a:rPr lang="en-US" sz="2400" smtClean="0"/>
              <a:t>ОСТАЛЕ ПРОМЕНЕ (ЗАШТИТА НОВИХ ИЗВОРА ФИНАНСИРАЊА, РАЗРЕШЕЊЕ СТЕЧАЈНОГ УПРАВНИКА, ПРОЦЕСНЕ НОРМЕ)</a:t>
            </a: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01638" y="1958975"/>
            <a:ext cx="9985375" cy="2843213"/>
          </a:xfrm>
        </p:spPr>
        <p:txBody>
          <a:bodyPr anchor="ctr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300" smtClean="0">
                <a:solidFill>
                  <a:schemeClr val="tx2"/>
                </a:solidFill>
              </a:rPr>
              <a:t>1. ПОБОЉШАЊЕ СТАТУСА РАЗЛУЧНИХ, ОДНОСНО ЗАЛОЖНИХ ПОВЕРИЛАЦА</a:t>
            </a:r>
          </a:p>
        </p:txBody>
      </p:sp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5" y="366713"/>
            <a:ext cx="8718550" cy="1549400"/>
          </a:xfrm>
        </p:spPr>
        <p:txBody>
          <a:bodyPr anchor="ctr">
            <a:normAutofit/>
          </a:bodyPr>
          <a:lstStyle/>
          <a:p>
            <a:pPr algn="ctr"/>
            <a:r>
              <a:rPr lang="sr-Cyrl-CS" smtClean="0">
                <a:solidFill>
                  <a:schemeClr val="tx2"/>
                </a:solidFill>
              </a:rPr>
              <a:t>Учешће разлучних поверилаца у одбору поверилаца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73075" y="1995488"/>
            <a:ext cx="9692203" cy="4581525"/>
          </a:xfrm>
        </p:spPr>
        <p:txBody>
          <a:bodyPr>
            <a:normAutofit/>
          </a:bodyPr>
          <a:lstStyle/>
          <a:p>
            <a:pPr marL="0" indent="0" defTabSz="914400">
              <a:buNone/>
            </a:pPr>
            <a:r>
              <a:rPr lang="sr-Cyrl-CS" sz="2300" b="1" smtClean="0"/>
              <a:t>(</a:t>
            </a:r>
            <a:r>
              <a:rPr lang="sr-Cyrl-CS" sz="2300" b="1" smtClean="0"/>
              <a:t>Чл. 38в, 38г, 39)</a:t>
            </a:r>
          </a:p>
          <a:p>
            <a:pPr marL="285750" indent="-285750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300" smtClean="0"/>
              <a:t>На </a:t>
            </a:r>
            <a:r>
              <a:rPr lang="sr-Cyrl-CS" sz="2300" smtClean="0"/>
              <a:t>првом поверилачком рочишту разлучни повериоци бирају   једног члана одбора поверилаца из редова разлучних поверилаца</a:t>
            </a:r>
            <a:r>
              <a:rPr lang="sr-Cyrl-CS" sz="2400" smtClean="0"/>
              <a:t> </a:t>
            </a:r>
          </a:p>
          <a:p>
            <a:pPr marL="857250" lvl="2" indent="-346075" defTabSz="914400">
              <a:buFont typeface="Wingdings" pitchFamily="2" charset="2"/>
              <a:buChar char="Ø"/>
            </a:pPr>
            <a:r>
              <a:rPr lang="sr-Cyrl-CS" sz="2000" i="1" smtClean="0"/>
              <a:t>Измене и допуне прописују детаљан поступак избора члана одбора поверилаца из редова разлучних поверилаца (укључујући</a:t>
            </a:r>
            <a:r>
              <a:rPr lang="sr-Cyrl-CS" sz="2000" i="1" smtClean="0">
                <a:solidFill>
                  <a:schemeClr val="tx1"/>
                </a:solidFill>
              </a:rPr>
              <a:t> начин избора</a:t>
            </a:r>
            <a:r>
              <a:rPr lang="sr-Cyrl-CS" sz="2000" i="1" smtClean="0"/>
              <a:t>, именовање, оставку, итд)</a:t>
            </a:r>
          </a:p>
          <a:p>
            <a:pPr marL="857250" lvl="2" indent="-346075" defTabSz="914400">
              <a:buFont typeface="Wingdings" pitchFamily="2" charset="2"/>
              <a:buChar char="Ø"/>
            </a:pPr>
            <a:r>
              <a:rPr lang="sr-Cyrl-CS" sz="2000" i="1" smtClean="0"/>
              <a:t>Разлучни поверилац који је члан одбора поверилаца има право да затражи састанак тог одбора, али нема право вета и има један глас као и остали</a:t>
            </a:r>
          </a:p>
          <a:p>
            <a:pPr marL="285750" indent="-285750" defTabSz="914400">
              <a:buFont typeface="Wingdings" pitchFamily="2" charset="2"/>
              <a:buChar char="Ø"/>
            </a:pPr>
            <a:r>
              <a:rPr lang="sr-Cyrl-CS" sz="2300" smtClean="0"/>
              <a:t>Максимални број чланова одбора </a:t>
            </a:r>
            <a:r>
              <a:rPr lang="sr-Cyrl-CS" sz="2300" smtClean="0"/>
              <a:t>поверилаца </a:t>
            </a:r>
            <a:r>
              <a:rPr lang="sr-Cyrl-CS" sz="2300" smtClean="0"/>
              <a:t>смањен </a:t>
            </a:r>
            <a:r>
              <a:rPr lang="sr-Cyrl-CS" sz="2300" smtClean="0"/>
              <a:t>са 9 на 7</a:t>
            </a:r>
          </a:p>
        </p:txBody>
      </p: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7400" y="287338"/>
            <a:ext cx="8764588" cy="1730375"/>
          </a:xfrm>
        </p:spPr>
        <p:txBody>
          <a:bodyPr anchor="ctr">
            <a:normAutofit/>
          </a:bodyPr>
          <a:lstStyle/>
          <a:p>
            <a:pPr algn="ctr"/>
            <a:r>
              <a:rPr lang="sr-Cyrl-CS" sz="3200" smtClean="0">
                <a:solidFill>
                  <a:schemeClr val="tx2"/>
                </a:solidFill>
              </a:rPr>
              <a:t>Нове сагласности разлучних, односно заложних поверилаца</a:t>
            </a:r>
            <a:r>
              <a:rPr lang="en-US" sz="3200" smtClean="0">
                <a:solidFill>
                  <a:schemeClr val="tx2"/>
                </a:solidFill>
              </a:rPr>
              <a:t> (1)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03225" y="2046288"/>
            <a:ext cx="10136188" cy="4413250"/>
          </a:xfrm>
        </p:spPr>
        <p:txBody>
          <a:bodyPr>
            <a:normAutofit/>
          </a:bodyPr>
          <a:lstStyle/>
          <a:p>
            <a:pPr marL="0" indent="0" defTabSz="914400">
              <a:buNone/>
            </a:pPr>
            <a:r>
              <a:rPr lang="en-US" sz="2400" b="1" smtClean="0"/>
              <a:t>(</a:t>
            </a:r>
            <a:r>
              <a:rPr lang="sr-Cyrl-CS" sz="2400" b="1" smtClean="0"/>
              <a:t>Члан 28)</a:t>
            </a:r>
          </a:p>
          <a:p>
            <a:pPr marL="344488" indent="-344488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400" smtClean="0"/>
              <a:t>За свако издавање у закуп оптерећене имовине у току стечајног поступка стечајни управник мора да обавести разлучног, односно заложног повериоца и да прибави његову претходну сагласност</a:t>
            </a:r>
          </a:p>
          <a:p>
            <a:pPr marL="857250" lvl="2" indent="-346075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Право да дају такву сагласност имају само повериоци који на основу процене вредности могу да очекују намирење из продаје такве имовине</a:t>
            </a:r>
          </a:p>
          <a:p>
            <a:pPr marL="857250" lvl="2" indent="-346075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Рок за изјашњење од осам дана - ћутање је одобравање</a:t>
            </a:r>
          </a:p>
        </p:txBody>
      </p: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5" y="357188"/>
            <a:ext cx="9205913" cy="1592262"/>
          </a:xfrm>
        </p:spPr>
        <p:txBody>
          <a:bodyPr anchor="ctr">
            <a:normAutofit/>
          </a:bodyPr>
          <a:lstStyle/>
          <a:p>
            <a:pPr algn="ctr"/>
            <a:r>
              <a:rPr lang="sr-Cyrl-CS" sz="3200" smtClean="0">
                <a:solidFill>
                  <a:schemeClr val="tx2"/>
                </a:solidFill>
              </a:rPr>
              <a:t>Нове сагласности разлучних, односно заложних поверилаца (2)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425450" y="1784350"/>
            <a:ext cx="9567863" cy="4799013"/>
          </a:xfrm>
        </p:spPr>
        <p:txBody>
          <a:bodyPr>
            <a:normAutofit/>
          </a:bodyPr>
          <a:lstStyle/>
          <a:p>
            <a:pPr marL="0" indent="0" defTabSz="914400">
              <a:spcAft>
                <a:spcPts val="1200"/>
              </a:spcAft>
              <a:buNone/>
            </a:pPr>
            <a:r>
              <a:rPr lang="sr-Cyrl-CS" sz="2400" b="1" smtClean="0"/>
              <a:t>(Члан 132)</a:t>
            </a:r>
          </a:p>
          <a:p>
            <a:pPr marL="344488" indent="-344488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400" smtClean="0"/>
              <a:t>За сваку продају оптерећене имовине путем </a:t>
            </a:r>
            <a:r>
              <a:rPr lang="sr-Cyrl-CS" sz="2400" b="1" smtClean="0"/>
              <a:t>непосредне погодбе</a:t>
            </a:r>
            <a:r>
              <a:rPr lang="sr-Cyrl-CS" sz="2400" smtClean="0"/>
              <a:t>, стечајни управник мора да прибави њихову претходну сагласност под условом:</a:t>
            </a:r>
            <a:r>
              <a:rPr lang="sr-Cyrl-CS" sz="2000" smtClean="0"/>
              <a:t> </a:t>
            </a:r>
          </a:p>
          <a:p>
            <a:pPr marL="857250" lvl="2" indent="-346075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Предложена купопродајна цена (или њен одговарајући део) не покрива износ његовог целокупног обезбеђеног потраживања</a:t>
            </a:r>
          </a:p>
          <a:p>
            <a:pPr marL="857250" lvl="2" indent="-346075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Претходно ниједном није покушана продаја јавним надметањем или јавним прикупљањем понуда </a:t>
            </a:r>
          </a:p>
          <a:p>
            <a:pPr marL="857250" lvl="2" indent="-346075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Важи за појединачну продају имовине, имовинске целине     или правног лица </a:t>
            </a: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5" y="0"/>
            <a:ext cx="8909050" cy="1658938"/>
          </a:xfrm>
        </p:spPr>
        <p:txBody>
          <a:bodyPr anchor="ctr">
            <a:normAutofit/>
          </a:bodyPr>
          <a:lstStyle/>
          <a:p>
            <a:pPr algn="ctr"/>
            <a:r>
              <a:rPr lang="sr-Cyrl-CS" sz="3200" smtClean="0">
                <a:solidFill>
                  <a:schemeClr val="tx2"/>
                </a:solidFill>
              </a:rPr>
              <a:t>Право прече куповине разлучних, односно заложних поверилаца</a:t>
            </a:r>
            <a:r>
              <a:rPr lang="sr-Cyrl-CS" sz="3000" smtClean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77825" y="1531938"/>
            <a:ext cx="10239375" cy="4984750"/>
          </a:xfrm>
        </p:spPr>
        <p:txBody>
          <a:bodyPr>
            <a:normAutofit lnSpcReduction="10000"/>
          </a:bodyPr>
          <a:lstStyle/>
          <a:p>
            <a:pPr marL="0" indent="0" defTabSz="914400">
              <a:spcAft>
                <a:spcPts val="1200"/>
              </a:spcAft>
              <a:buNone/>
            </a:pPr>
            <a:r>
              <a:rPr lang="sr-Cyrl-CS" sz="2200" b="1" smtClean="0"/>
              <a:t>(Члан 136г)</a:t>
            </a:r>
          </a:p>
          <a:p>
            <a:pPr marL="285750" indent="-285750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200" smtClean="0"/>
              <a:t>Када је оптерећена имовина предмет продаје </a:t>
            </a:r>
            <a:r>
              <a:rPr lang="sr-Cyrl-CS" sz="2200" b="1" smtClean="0"/>
              <a:t>непосредном погодбом</a:t>
            </a:r>
            <a:r>
              <a:rPr lang="sr-Cyrl-CS" sz="2200" smtClean="0"/>
              <a:t>, разлучни односно заложни поверилац има право прече куповине</a:t>
            </a:r>
          </a:p>
          <a:p>
            <a:pPr marL="857250" lvl="2" indent="-346075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Стечајни управник је дужан да упути обавештење сваком таквом повериоцу</a:t>
            </a:r>
          </a:p>
          <a:p>
            <a:pPr marL="857250" lvl="2" indent="-346075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Рок за коришћење права (изјашњење) је 5 дана од пријема обавештења</a:t>
            </a:r>
          </a:p>
          <a:p>
            <a:pPr marL="857250" lvl="2" indent="-346075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У случају да је разлучни, односно заложни поверилац уложио примедбу</a:t>
            </a:r>
            <a:r>
              <a:rPr lang="sr-Latn-CS" sz="2000" i="1" smtClean="0"/>
              <a:t>   </a:t>
            </a:r>
            <a:r>
              <a:rPr lang="sr-Cyrl-CS" sz="2000" i="1" smtClean="0"/>
              <a:t> на продају, овај рок почиње да тече од дана коначне одлуке суда по</a:t>
            </a:r>
            <a:r>
              <a:rPr lang="sr-Latn-CS" sz="2000" i="1" smtClean="0"/>
              <a:t>     </a:t>
            </a:r>
            <a:r>
              <a:rPr lang="sr-Cyrl-CS" sz="2000" i="1" smtClean="0"/>
              <a:t> тој примедби</a:t>
            </a:r>
          </a:p>
          <a:p>
            <a:pPr marL="857250" lvl="2" indent="-346075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Продаја се не може спровести пре истека рока за изјашњење</a:t>
            </a:r>
          </a:p>
          <a:p>
            <a:pPr marL="857250" lvl="2" indent="-346075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Право се може вршити и преко повезаних лица</a:t>
            </a:r>
          </a:p>
        </p:txBody>
      </p:sp>
    </p:spTree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5" y="200025"/>
            <a:ext cx="8836025" cy="1606550"/>
          </a:xfrm>
        </p:spPr>
        <p:txBody>
          <a:bodyPr anchor="ctr">
            <a:normAutofit/>
          </a:bodyPr>
          <a:lstStyle/>
          <a:p>
            <a:pPr algn="ctr"/>
            <a:r>
              <a:rPr lang="sr-Cyrl-CS" smtClean="0">
                <a:solidFill>
                  <a:schemeClr val="tx2"/>
                </a:solidFill>
              </a:rPr>
              <a:t>Пребијање цене са разлучним потраживањем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4294967295"/>
          </p:nvPr>
        </p:nvSpPr>
        <p:spPr>
          <a:xfrm>
            <a:off x="395288" y="1836738"/>
            <a:ext cx="9594850" cy="4805362"/>
          </a:xfrm>
        </p:spPr>
        <p:txBody>
          <a:bodyPr>
            <a:normAutofit/>
          </a:bodyPr>
          <a:lstStyle/>
          <a:p>
            <a:pPr marL="0" indent="0" defTabSz="914400">
              <a:spcAft>
                <a:spcPts val="1200"/>
              </a:spcAft>
              <a:buNone/>
            </a:pPr>
            <a:r>
              <a:rPr lang="en-US" sz="2400" b="1" smtClean="0"/>
              <a:t>(</a:t>
            </a:r>
            <a:r>
              <a:rPr lang="sr-Cyrl-CS" sz="2400" b="1" smtClean="0"/>
              <a:t>Члан 136б)</a:t>
            </a:r>
          </a:p>
          <a:p>
            <a:pPr marL="285750" indent="-285750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400" b="1" smtClean="0"/>
              <a:t>За сваку продају оптерећене имовине</a:t>
            </a:r>
            <a:r>
              <a:rPr lang="sr-Cyrl-CS" sz="2400" smtClean="0"/>
              <a:t> разлучни поверилац има право на исплату цене пребијањем са обезбеђеним потраживањем</a:t>
            </a:r>
          </a:p>
          <a:p>
            <a:pPr marL="741363" lvl="2" indent="-284163" defTabSz="914400">
              <a:spcBef>
                <a:spcPts val="12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Разлучни поверилац је дужан да на име цене положи износ свих трошкова продаје</a:t>
            </a:r>
          </a:p>
          <a:p>
            <a:pPr marL="741363" lvl="2" indent="-284163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Важи и у случају продаје имовинске целине</a:t>
            </a:r>
          </a:p>
          <a:p>
            <a:pPr marL="741363" lvl="2" indent="-284163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У случају да потраживање не достиже износ купопродајне </a:t>
            </a:r>
            <a:r>
              <a:rPr lang="sr-Latn-CS" sz="2000" i="1" smtClean="0"/>
              <a:t> </a:t>
            </a:r>
            <a:r>
              <a:rPr lang="sr-Cyrl-CS" sz="2000" i="1" smtClean="0"/>
              <a:t>цене, односно њеног дела на којем постоји право приоритетног намирења, дужан је да положи разлику</a:t>
            </a:r>
          </a:p>
        </p:txBody>
      </p:sp>
    </p:spTree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5" y="206375"/>
            <a:ext cx="8991600" cy="1700213"/>
          </a:xfrm>
        </p:spPr>
        <p:txBody>
          <a:bodyPr anchor="ctr">
            <a:noAutofit/>
          </a:bodyPr>
          <a:lstStyle/>
          <a:p>
            <a:pPr algn="ctr"/>
            <a:r>
              <a:rPr lang="sr-Cyrl-CS" smtClean="0">
                <a:solidFill>
                  <a:schemeClr val="tx2"/>
                </a:solidFill>
              </a:rPr>
              <a:t>Обавеза нуђења на продају </a:t>
            </a:r>
            <a:br>
              <a:rPr lang="sr-Cyrl-CS" smtClean="0">
                <a:solidFill>
                  <a:schemeClr val="tx2"/>
                </a:solidFill>
              </a:rPr>
            </a:br>
            <a:r>
              <a:rPr lang="sr-Cyrl-CS" smtClean="0">
                <a:solidFill>
                  <a:schemeClr val="tx2"/>
                </a:solidFill>
              </a:rPr>
              <a:t>оптерећене имовине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92113" y="1882775"/>
            <a:ext cx="9744075" cy="4799013"/>
          </a:xfrm>
        </p:spPr>
        <p:txBody>
          <a:bodyPr>
            <a:normAutofit/>
          </a:bodyPr>
          <a:lstStyle/>
          <a:p>
            <a:pPr marL="0" indent="0" defTabSz="914400">
              <a:spcAft>
                <a:spcPts val="1200"/>
              </a:spcAft>
              <a:buNone/>
            </a:pPr>
            <a:r>
              <a:rPr lang="en-US" sz="2400" b="1" smtClean="0"/>
              <a:t>(</a:t>
            </a:r>
            <a:r>
              <a:rPr lang="sr-Cyrl-CS" sz="2400" b="1" smtClean="0"/>
              <a:t>Члан 133а)</a:t>
            </a:r>
          </a:p>
          <a:p>
            <a:pPr marL="285750" indent="-285750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400" smtClean="0"/>
              <a:t>Уводи обавезу стечајног управника да оптерећену имовину понуди барем једном на продају у одређеном року од правноснажности решења о банкротству</a:t>
            </a:r>
          </a:p>
          <a:p>
            <a:pPr marL="857250" lvl="2" indent="-400050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У пракси су била присутна знатна кашњења у намирењу разлучних, односно заложних поверилаца услед објективно неоправданог пролонгирања продаје</a:t>
            </a:r>
          </a:p>
          <a:p>
            <a:pPr marL="857250" lvl="2" indent="-400050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У случају давања имовине у закуп трећем лицу, стечајни управник и стечајни повериоци имају очигледан сукоб </a:t>
            </a:r>
            <a:r>
              <a:rPr lang="sr-Latn-CS" sz="2000" i="1" smtClean="0"/>
              <a:t> </a:t>
            </a:r>
            <a:r>
              <a:rPr lang="sr-Cyrl-CS" sz="2000" i="1" smtClean="0"/>
              <a:t>интереса са разлучним, односно заложним повериоцем у погледу тренутка продаје</a:t>
            </a:r>
          </a:p>
        </p:txBody>
      </p:sp>
    </p:spTree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5" y="161925"/>
            <a:ext cx="8920163" cy="1620838"/>
          </a:xfrm>
        </p:spPr>
        <p:txBody>
          <a:bodyPr anchor="ctr">
            <a:noAutofit/>
          </a:bodyPr>
          <a:lstStyle/>
          <a:p>
            <a:pPr algn="ctr"/>
            <a:r>
              <a:rPr lang="sr-Cyrl-CS" smtClean="0">
                <a:solidFill>
                  <a:schemeClr val="tx2"/>
                </a:solidFill>
              </a:rPr>
              <a:t>Обавеза нуђења на продају </a:t>
            </a:r>
            <a:br>
              <a:rPr lang="sr-Cyrl-CS" smtClean="0">
                <a:solidFill>
                  <a:schemeClr val="tx2"/>
                </a:solidFill>
              </a:rPr>
            </a:br>
            <a:r>
              <a:rPr lang="sr-Cyrl-CS" smtClean="0">
                <a:solidFill>
                  <a:schemeClr val="tx2"/>
                </a:solidFill>
              </a:rPr>
              <a:t>оптерећене имовине (2)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4294967295"/>
          </p:nvPr>
        </p:nvSpPr>
        <p:spPr>
          <a:xfrm>
            <a:off x="403225" y="1862138"/>
            <a:ext cx="10399713" cy="4529137"/>
          </a:xfrm>
        </p:spPr>
        <p:txBody>
          <a:bodyPr/>
          <a:lstStyle/>
          <a:p>
            <a:pPr marL="0" indent="0" defTabSz="914400">
              <a:spcAft>
                <a:spcPts val="1200"/>
              </a:spcAft>
              <a:buNone/>
            </a:pPr>
            <a:r>
              <a:rPr lang="en-US" sz="2000" b="1" smtClean="0"/>
              <a:t>(</a:t>
            </a:r>
            <a:r>
              <a:rPr lang="sr-Cyrl-CS" sz="2400" b="1" smtClean="0"/>
              <a:t>Члан 133а)</a:t>
            </a:r>
          </a:p>
          <a:p>
            <a:pPr marL="354013" indent="-354013" defTabSz="914400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2400" smtClean="0"/>
              <a:t>Шестомесечни рок за стечајног управника да објави оглас </a:t>
            </a:r>
            <a:r>
              <a:rPr lang="sr-Latn-CS" sz="2400" smtClean="0"/>
              <a:t>              </a:t>
            </a:r>
            <a:r>
              <a:rPr lang="sr-Cyrl-CS" sz="2400" smtClean="0"/>
              <a:t>о продаји</a:t>
            </a:r>
          </a:p>
          <a:p>
            <a:pPr marL="1398588" lvl="2" indent="-400050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Рачунајући од правноснажног решења о банкротству</a:t>
            </a:r>
          </a:p>
          <a:p>
            <a:pPr marL="1398588" lvl="2" indent="-400050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На образложени предлог, судија може да продужи </a:t>
            </a:r>
            <a:r>
              <a:rPr lang="sr-Cyrl-CS" sz="2000" i="1" smtClean="0"/>
              <a:t>рок </a:t>
            </a:r>
            <a:r>
              <a:rPr lang="sr-Cyrl-CS" sz="2000" i="1" smtClean="0"/>
              <a:t>једном </a:t>
            </a:r>
            <a:r>
              <a:rPr lang="sr-Cyrl-CS" sz="2000" i="1" smtClean="0"/>
              <a:t>за још највише шест месеци</a:t>
            </a:r>
          </a:p>
          <a:p>
            <a:pPr marL="1398588" lvl="2" indent="-400050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Узимају се у обзир евентуалне објективне препреке за продају (повраћај имовине, укидање забране извршења и намирења)</a:t>
            </a:r>
          </a:p>
          <a:p>
            <a:pPr marL="354013" indent="-354013" defTabSz="914400">
              <a:buFont typeface="Wingdings" pitchFamily="2" charset="2"/>
              <a:buChar char="Ø"/>
            </a:pPr>
            <a:r>
              <a:rPr lang="sr-Cyrl-CS" sz="2400" smtClean="0"/>
              <a:t>Уколико се имовина не понуди на продају, то представља</a:t>
            </a:r>
            <a:r>
              <a:rPr lang="sr-Latn-CS" sz="2400" smtClean="0"/>
              <a:t>        </a:t>
            </a:r>
            <a:r>
              <a:rPr lang="sr-Cyrl-CS" sz="2400" smtClean="0"/>
              <a:t> основ за укидање забране извршења и намирења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4988" y="158750"/>
            <a:ext cx="9701212" cy="1217613"/>
          </a:xfrm>
        </p:spPr>
        <p:txBody>
          <a:bodyPr anchor="ctr">
            <a:normAutofit/>
          </a:bodyPr>
          <a:lstStyle/>
          <a:p>
            <a:pPr algn="ctr"/>
            <a:r>
              <a:rPr lang="sr-Cyrl-CS" sz="4000" smtClean="0">
                <a:solidFill>
                  <a:schemeClr val="tx2"/>
                </a:solidFill>
              </a:rPr>
              <a:t>Уводне напомене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2288" y="1400175"/>
            <a:ext cx="9458325" cy="4891088"/>
          </a:xfrm>
        </p:spPr>
        <p:txBody>
          <a:bodyPr>
            <a:normAutofit/>
          </a:bodyPr>
          <a:lstStyle/>
          <a:p>
            <a:pPr marL="284163" indent="-284163" defTabSz="914400">
              <a:lnSpc>
                <a:spcPct val="75000"/>
              </a:lnSpc>
              <a:buFont typeface="Wingdings" pitchFamily="2" charset="2"/>
              <a:buChar char="Ø"/>
            </a:pPr>
            <a:r>
              <a:rPr lang="sr-Cyrl-CS" sz="2000" smtClean="0"/>
              <a:t>Правни оквир за спровођење корпоративног реструктурирања кроз стечајне прописе у Републици Србији је углавном у складу са најбољом праксом</a:t>
            </a:r>
          </a:p>
          <a:p>
            <a:pPr marL="284163" indent="-284163" defTabSz="914400">
              <a:lnSpc>
                <a:spcPct val="75000"/>
              </a:lnSpc>
              <a:buFont typeface="Wingdings" pitchFamily="2" charset="2"/>
              <a:buChar char="Ø"/>
            </a:pPr>
            <a:r>
              <a:rPr lang="sr-Cyrl-CS" sz="2000" smtClean="0"/>
              <a:t> Према индексу квалитета стечајног оквира Србија се налази на 12-16. месту међу више од 190 земаља (Doing Business 2016)</a:t>
            </a:r>
          </a:p>
          <a:p>
            <a:pPr marL="284163" indent="-284163" defTabSz="914400">
              <a:lnSpc>
                <a:spcPct val="75000"/>
              </a:lnSpc>
              <a:buFont typeface="Wingdings" pitchFamily="2" charset="2"/>
              <a:buChar char="Ø"/>
            </a:pPr>
            <a:r>
              <a:rPr lang="sr-Cyrl-CS" sz="2000" smtClean="0"/>
              <a:t> Пре 12 година (2004) прва већа реформа стечајног оквира (Закон о стечајном поступку), пре седам година (2009) друга већа реформа (Закон о стечају), пре две године (2014) измене и допуне закона Закона о стечају</a:t>
            </a:r>
          </a:p>
          <a:p>
            <a:pPr marL="284163" indent="-284163" defTabSz="914400">
              <a:lnSpc>
                <a:spcPct val="75000"/>
              </a:lnSpc>
              <a:buFont typeface="Wingdings" pitchFamily="2" charset="2"/>
              <a:buChar char="Ø"/>
            </a:pPr>
            <a:r>
              <a:rPr lang="sr-Cyrl-CS" sz="2000" smtClean="0"/>
              <a:t> За случајеве стечаја који су у току тренутно се у пракси примењују четири правна оквира (укључујући и Закон о принудном поравнању, стечају и ликвидацији)</a:t>
            </a:r>
          </a:p>
          <a:p>
            <a:pPr marL="284163" indent="-284163" defTabSz="914400">
              <a:lnSpc>
                <a:spcPct val="75000"/>
              </a:lnSpc>
              <a:buFont typeface="Wingdings" pitchFamily="2" charset="2"/>
              <a:buChar char="Ø"/>
            </a:pPr>
            <a:r>
              <a:rPr lang="sr-Cyrl-CS" sz="2000" smtClean="0"/>
              <a:t> Још једна већа измена стечајног оквира (кроз нови закон) би створила додатне проблеме у погледу правне сигурности и потребу за новом судском праксом</a:t>
            </a:r>
          </a:p>
          <a:p>
            <a:pPr marL="284163" indent="-284163" defTabSz="914400">
              <a:lnSpc>
                <a:spcPct val="75000"/>
              </a:lnSpc>
              <a:buFont typeface="Wingdings" pitchFamily="2" charset="2"/>
              <a:buChar char="Ø"/>
            </a:pPr>
            <a:r>
              <a:rPr lang="sr-Cyrl-CS" sz="2000" smtClean="0"/>
              <a:t> Одлука да се приступи фокусираним изменама и допунама како би се решили уочени проблеми у тачно одређеним областима и примениле препоруке договорене између Владе Републие Србије и ММФ  </a:t>
            </a:r>
          </a:p>
          <a:p>
            <a:pPr marL="346075" lvl="1" indent="-342900" defTabSz="914400">
              <a:lnSpc>
                <a:spcPct val="75000"/>
              </a:lnSpc>
            </a:pPr>
            <a:endParaRPr lang="sr-Cyrl-CS" sz="2000" smtClean="0"/>
          </a:p>
          <a:p>
            <a:pPr marL="284163" indent="-284163" defTabSz="914400">
              <a:lnSpc>
                <a:spcPct val="75000"/>
              </a:lnSpc>
            </a:pPr>
            <a:endParaRPr lang="sr-Cyrl-CS" smtClean="0"/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0713" y="0"/>
            <a:ext cx="9358312" cy="1006475"/>
          </a:xfrm>
        </p:spPr>
        <p:txBody>
          <a:bodyPr anchor="ctr">
            <a:normAutofit/>
          </a:bodyPr>
          <a:lstStyle/>
          <a:p>
            <a:pPr algn="ctr"/>
            <a:r>
              <a:rPr lang="sr-Cyrl-CS" sz="3100" smtClean="0">
                <a:solidFill>
                  <a:schemeClr val="tx2"/>
                </a:solidFill>
              </a:rPr>
              <a:t>Процена вредности имовине у стечају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68275" y="1011238"/>
            <a:ext cx="11255375" cy="5697537"/>
          </a:xfrm>
        </p:spPr>
        <p:txBody>
          <a:bodyPr>
            <a:normAutofit/>
          </a:bodyPr>
          <a:lstStyle/>
          <a:p>
            <a:pPr marL="0" indent="0" defTabSz="914400">
              <a:buNone/>
            </a:pPr>
            <a:r>
              <a:rPr lang="sr-Cyrl-CS" sz="1900" b="1" smtClean="0"/>
              <a:t>(Чл. 53а, 132 и 156)</a:t>
            </a:r>
          </a:p>
          <a:p>
            <a:pPr marL="166688" indent="-166688" defTabSz="9144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sr-Latn-CS" sz="1900" smtClean="0"/>
              <a:t> </a:t>
            </a:r>
            <a:r>
              <a:rPr lang="sr-Cyrl-CS" sz="2000" smtClean="0"/>
              <a:t>Овлашћено стручно лице (проценитељ) у поступку стечаја мора бити стручно лице</a:t>
            </a:r>
            <a:r>
              <a:rPr lang="sr-Latn-CS" sz="2000" smtClean="0"/>
              <a:t>              </a:t>
            </a:r>
            <a:r>
              <a:rPr lang="sr-Cyrl-CS" sz="2000" smtClean="0"/>
              <a:t> које поседује одговарајућу лиценцу за вршење процена у складу са</a:t>
            </a:r>
            <a:r>
              <a:rPr lang="sr-Latn-CS" sz="2000" smtClean="0"/>
              <a:t> </a:t>
            </a:r>
            <a:r>
              <a:rPr lang="sr-Cyrl-CS" sz="2000" smtClean="0"/>
              <a:t>посебним законом</a:t>
            </a:r>
          </a:p>
          <a:p>
            <a:pPr marL="857250" lvl="2" indent="-285750" defTabSz="914400"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1700" i="1" smtClean="0"/>
              <a:t>Измена у складу са Предлогом закона о уређењу професије проценитеља</a:t>
            </a:r>
            <a:r>
              <a:rPr lang="sr-Latn-CS" sz="1700" i="1" smtClean="0"/>
              <a:t>           </a:t>
            </a:r>
            <a:r>
              <a:rPr lang="sr-Cyrl-CS" sz="1700" i="1" smtClean="0"/>
              <a:t> </a:t>
            </a:r>
            <a:r>
              <a:rPr lang="sr-Latn-CS" sz="1700" i="1" smtClean="0"/>
              <a:t>             </a:t>
            </a:r>
            <a:r>
              <a:rPr lang="sr-Cyrl-CS" sz="1700" i="1" smtClean="0"/>
              <a:t>вредности непокретности</a:t>
            </a:r>
          </a:p>
          <a:p>
            <a:pPr marL="857250" lvl="2" indent="-285750" defTabSz="914400"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1700" i="1" smtClean="0"/>
              <a:t>За сада нису у плану лиценце за проценитеље опреме, удела и других</a:t>
            </a:r>
            <a:r>
              <a:rPr lang="sr-Latn-CS" sz="1700" i="1" smtClean="0"/>
              <a:t>                            </a:t>
            </a:r>
            <a:r>
              <a:rPr lang="sr-Cyrl-CS" sz="1700" i="1" smtClean="0"/>
              <a:t> покретних ствари</a:t>
            </a:r>
          </a:p>
          <a:p>
            <a:pPr marL="225425" indent="-225425" defTabSz="914400"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sr-Latn-CS" sz="1900" smtClean="0"/>
              <a:t> </a:t>
            </a:r>
            <a:r>
              <a:rPr lang="sr-Cyrl-CS" sz="2000" smtClean="0"/>
              <a:t>У случају процене ради продаје имовинских целина или продаје правног лица,</a:t>
            </a:r>
            <a:r>
              <a:rPr lang="sr-Latn-CS" sz="2000" smtClean="0"/>
              <a:t>             </a:t>
            </a:r>
            <a:r>
              <a:rPr lang="sr-Cyrl-CS" sz="2000" smtClean="0"/>
              <a:t> разлучни односно заложни поверилац може да уложи примедбу на процену</a:t>
            </a:r>
          </a:p>
          <a:p>
            <a:pPr marL="857250" lvl="2" indent="-285750" defTabSz="914400"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1700" i="1" smtClean="0"/>
              <a:t>У том случају, суд ће одлучити на основу свих достављених процена</a:t>
            </a:r>
            <a:r>
              <a:rPr lang="sr-Latn-CS" sz="1700" i="1" smtClean="0"/>
              <a:t> </a:t>
            </a:r>
            <a:r>
              <a:rPr lang="sr-Cyrl-CS" sz="1700" i="1" smtClean="0"/>
              <a:t>вредности</a:t>
            </a:r>
          </a:p>
          <a:p>
            <a:pPr marL="857250" lvl="2" indent="-285750" defTabSz="914400"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1700" i="1" smtClean="0"/>
              <a:t>Недовољно изграђена судска пракса у вези са проценама вредности оптерећене</a:t>
            </a:r>
            <a:r>
              <a:rPr lang="sr-Latn-CS" sz="1700" i="1" smtClean="0"/>
              <a:t>               </a:t>
            </a:r>
            <a:r>
              <a:rPr lang="sr-Cyrl-CS" sz="1700" i="1" smtClean="0"/>
              <a:t> имовине током примене постојећег закона</a:t>
            </a:r>
          </a:p>
          <a:p>
            <a:pPr marL="857250" lvl="2" indent="-285750" defTabSz="914400"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1700" i="1" smtClean="0"/>
              <a:t>Судија добија право и обавезу да одлучи о целисходности предложене продаје на </a:t>
            </a:r>
            <a:r>
              <a:rPr lang="sr-Latn-CS" sz="1700" i="1" smtClean="0"/>
              <a:t>                   </a:t>
            </a:r>
            <a:r>
              <a:rPr lang="sr-Cyrl-CS" sz="1700" i="1" smtClean="0"/>
              <a:t>бази достављених процена вредности и да закључком утврди проценте намирења</a:t>
            </a:r>
          </a:p>
        </p:txBody>
      </p:sp>
    </p:spTree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5" y="331788"/>
            <a:ext cx="9490075" cy="1062037"/>
          </a:xfrm>
        </p:spPr>
        <p:txBody>
          <a:bodyPr anchor="ctr">
            <a:normAutofit/>
          </a:bodyPr>
          <a:lstStyle/>
          <a:p>
            <a:pPr algn="ctr"/>
            <a:r>
              <a:rPr lang="sr-Cyrl-CS" sz="3300" smtClean="0">
                <a:solidFill>
                  <a:schemeClr val="tx2"/>
                </a:solidFill>
              </a:rPr>
              <a:t>Процена вредности имовине у стечају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4338" y="1773238"/>
            <a:ext cx="10042525" cy="4738687"/>
          </a:xfrm>
        </p:spPr>
        <p:txBody>
          <a:bodyPr>
            <a:normAutofit/>
          </a:bodyPr>
          <a:lstStyle/>
          <a:p>
            <a:pPr marL="114300" indent="0" defTabSz="914400">
              <a:spcAft>
                <a:spcPts val="1200"/>
              </a:spcAft>
              <a:buFont typeface="Wingdings 3" pitchFamily="18" charset="2"/>
              <a:buNone/>
            </a:pPr>
            <a:r>
              <a:rPr lang="sr-Cyrl-CS" sz="2000" b="1" smtClean="0"/>
              <a:t>(</a:t>
            </a:r>
            <a:r>
              <a:rPr lang="sr-Cyrl-CS" sz="2400" b="1" smtClean="0"/>
              <a:t>Члан 156)</a:t>
            </a:r>
          </a:p>
          <a:p>
            <a:pPr marL="511175" indent="-396875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400" smtClean="0"/>
              <a:t>У случају сваког плана реорганизације, процену вредности имовине  обавља овлашћено стручно лице (проценитељ)</a:t>
            </a:r>
          </a:p>
          <a:p>
            <a:pPr marL="860425" lvl="2" indent="-290513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Неопходно да план садржи јасно поређење процене новчаног износа који би се добио спровођењем реорганизације и банкротства за сваку од класа поверилаца</a:t>
            </a:r>
          </a:p>
          <a:p>
            <a:pPr marL="860425" lvl="2" indent="-290513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Такво поређење је у пракси до сада било неадекватно приказивано у већини планова реорганизације и било је базирано на општим информацијама (као што су индикатори из извештаја Doing Business, правила о надметању у стечајном поступку, итд) </a:t>
            </a:r>
          </a:p>
          <a:p>
            <a:pPr marL="114300" indent="0" defTabSz="914400"/>
            <a:endParaRPr lang="sr-Cyrl-CS" sz="2000" i="1" smtClean="0"/>
          </a:p>
        </p:txBody>
      </p:sp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5" y="203200"/>
            <a:ext cx="9513888" cy="1081088"/>
          </a:xfrm>
        </p:spPr>
        <p:txBody>
          <a:bodyPr anchor="ctr">
            <a:normAutofit/>
          </a:bodyPr>
          <a:lstStyle/>
          <a:p>
            <a:pPr algn="ctr"/>
            <a:r>
              <a:rPr lang="sr-Cyrl-CS" sz="3100" smtClean="0">
                <a:solidFill>
                  <a:schemeClr val="tx2"/>
                </a:solidFill>
              </a:rPr>
              <a:t>Укидање забране извршења и намирења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4638" y="1163782"/>
            <a:ext cx="9997518" cy="5533901"/>
          </a:xfrm>
        </p:spPr>
        <p:txBody>
          <a:bodyPr>
            <a:normAutofit fontScale="92500" lnSpcReduction="20000"/>
          </a:bodyPr>
          <a:lstStyle/>
          <a:p>
            <a:pPr marL="0" indent="0" defTabSz="914400">
              <a:lnSpc>
                <a:spcPct val="65000"/>
              </a:lnSpc>
              <a:spcAft>
                <a:spcPts val="600"/>
              </a:spcAft>
              <a:buNone/>
            </a:pPr>
            <a:r>
              <a:rPr lang="sr-Cyrl-CS" b="1" smtClean="0"/>
              <a:t>(</a:t>
            </a:r>
            <a:r>
              <a:rPr lang="sr-Cyrl-CS" sz="2000" b="1" smtClean="0"/>
              <a:t>Члан 93а) </a:t>
            </a:r>
          </a:p>
          <a:p>
            <a:pPr marL="285750" indent="-285750" defTabSz="914400">
              <a:lnSpc>
                <a:spcPct val="65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2000" smtClean="0"/>
              <a:t>Пропуштање адекватне заштите оптерећене имовине или смањење њене вредности</a:t>
            </a:r>
          </a:p>
          <a:p>
            <a:pPr marL="917575" lvl="2" indent="-346075" defTabSz="914400">
              <a:lnSpc>
                <a:spcPct val="65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1700" i="1" smtClean="0"/>
              <a:t>Већ постојећи услови унапређени и разјашњени</a:t>
            </a:r>
          </a:p>
          <a:p>
            <a:pPr marL="917575" lvl="2" indent="-346075" defTabSz="914400">
              <a:lnSpc>
                <a:spcPct val="65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1700" i="1" smtClean="0"/>
              <a:t>Продаја се врши по правилима која важе ван стечаја (хипотеке, залоге, извршења)</a:t>
            </a:r>
          </a:p>
          <a:p>
            <a:pPr marL="917575" lvl="2" indent="-346075" defTabSz="914400">
              <a:lnSpc>
                <a:spcPct val="65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1700" i="1" smtClean="0"/>
              <a:t>Постојеће одредбе нису примењиване у пракси</a:t>
            </a:r>
          </a:p>
          <a:p>
            <a:pPr marL="285750" indent="-285750" defTabSz="914400">
              <a:lnSpc>
                <a:spcPct val="65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2000" smtClean="0"/>
              <a:t>Ограничен период укидања забране извршења и намирења</a:t>
            </a:r>
          </a:p>
          <a:p>
            <a:pPr marL="917575" lvl="2" indent="-346075" defTabSz="9144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1700" i="1" smtClean="0"/>
              <a:t>Разлучни, односно заложни поверилац има девет месеци да прода имовину </a:t>
            </a:r>
            <a:r>
              <a:rPr lang="sr-Cyrl-CS" sz="1700" i="1" smtClean="0"/>
              <a:t>(</a:t>
            </a:r>
            <a:r>
              <a:rPr lang="sr-Cyrl-CS" sz="1700" i="1" smtClean="0"/>
              <a:t>што</a:t>
            </a:r>
            <a:r>
              <a:rPr lang="en-US" sz="1700" i="1" smtClean="0"/>
              <a:t> </a:t>
            </a:r>
            <a:r>
              <a:rPr lang="sr-Cyrl-CS" sz="1700" i="1" smtClean="0"/>
              <a:t>може </a:t>
            </a:r>
            <a:r>
              <a:rPr lang="sr-Cyrl-CS" sz="1700" i="1" smtClean="0"/>
              <a:t>да се продужи за додатних три месеца уколико је оглас о продаји објављен)</a:t>
            </a:r>
          </a:p>
          <a:p>
            <a:pPr marL="917575" lvl="2" indent="-346075" defTabSz="9144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1700" i="1" smtClean="0"/>
              <a:t>Натераће разлучне, односно заложне повериоце да захтевају укидање забране</a:t>
            </a:r>
            <a:r>
              <a:rPr lang="sr-Latn-CS" sz="1700" i="1" smtClean="0"/>
              <a:t>            </a:t>
            </a:r>
            <a:r>
              <a:rPr lang="sr-Cyrl-CS" sz="1700" i="1" smtClean="0"/>
              <a:t> само уколико је најмање један потенцијални купац већ пронађен</a:t>
            </a:r>
          </a:p>
          <a:p>
            <a:pPr marL="917575" lvl="2" indent="-346075" defTabSz="9144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1700" i="1" smtClean="0"/>
              <a:t>За то време стечајни управник нема право да на било који начин располаже</a:t>
            </a:r>
            <a:r>
              <a:rPr lang="sr-Latn-CS" sz="1700" i="1" smtClean="0"/>
              <a:t>       </a:t>
            </a:r>
            <a:r>
              <a:rPr lang="sr-Cyrl-CS" sz="1700" i="1" smtClean="0"/>
              <a:t> имовином (продаја или закуп)</a:t>
            </a:r>
          </a:p>
          <a:p>
            <a:pPr marL="285750" indent="-285750" defTabSz="914400">
              <a:lnSpc>
                <a:spcPct val="65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2000" smtClean="0"/>
              <a:t>Суд уместо тога може да одреди мере адекватне заштите имовине</a:t>
            </a:r>
          </a:p>
          <a:p>
            <a:pPr marL="917575" lvl="2" indent="-346075" defTabSz="914400">
              <a:lnSpc>
                <a:spcPct val="11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1700" i="1" smtClean="0"/>
              <a:t>Списак мера адекватне заштите имовине није се променио у односу на </a:t>
            </a:r>
            <a:r>
              <a:rPr lang="sr-Latn-CS" sz="1700" i="1" smtClean="0"/>
              <a:t>               </a:t>
            </a:r>
            <a:r>
              <a:rPr lang="sr-Cyrl-CS" sz="1700" i="1" smtClean="0"/>
              <a:t>постојећи закон</a:t>
            </a:r>
          </a:p>
          <a:p>
            <a:pPr marL="917575" lvl="2" indent="-346075" defTabSz="914400">
              <a:lnSpc>
                <a:spcPct val="120000"/>
              </a:lnSpc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1700" i="1" smtClean="0"/>
              <a:t>Таква одлука ће у великој мери зависити од става стечајног управника</a:t>
            </a:r>
            <a:r>
              <a:rPr lang="sr-Latn-CS" sz="1700" i="1" smtClean="0"/>
              <a:t>                           </a:t>
            </a:r>
            <a:r>
              <a:rPr lang="sr-Cyrl-CS" sz="1700" i="1" smtClean="0"/>
              <a:t> по питању спроводивости било које мере адекватне заштите</a:t>
            </a:r>
          </a:p>
        </p:txBody>
      </p:sp>
    </p:spTree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19125" y="0"/>
            <a:ext cx="9217025" cy="1435100"/>
          </a:xfrm>
        </p:spPr>
        <p:txBody>
          <a:bodyPr anchor="ctr">
            <a:noAutofit/>
          </a:bodyPr>
          <a:lstStyle/>
          <a:p>
            <a:pPr algn="ctr"/>
            <a:r>
              <a:rPr lang="sr-Cyrl-CS" sz="3200" smtClean="0">
                <a:solidFill>
                  <a:schemeClr val="tx2"/>
                </a:solidFill>
              </a:rPr>
              <a:t>Укидање забране извршења и намирења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44489" y="1236663"/>
            <a:ext cx="9903916" cy="5621337"/>
          </a:xfrm>
        </p:spPr>
        <p:txBody>
          <a:bodyPr>
            <a:normAutofit/>
          </a:bodyPr>
          <a:lstStyle/>
          <a:p>
            <a:pPr marL="0" indent="0" defTabSz="914400">
              <a:buNone/>
            </a:pPr>
            <a:r>
              <a:rPr lang="sr-Cyrl-CS" sz="2000" b="1" smtClean="0"/>
              <a:t>(Члан 93б) </a:t>
            </a:r>
          </a:p>
          <a:p>
            <a:pPr marL="344488" indent="-344488" defTabSz="914400">
              <a:buFont typeface="Wingdings" pitchFamily="2" charset="2"/>
              <a:buChar char="Ø"/>
            </a:pPr>
            <a:r>
              <a:rPr lang="sr-Cyrl-CS" sz="2800" smtClean="0"/>
              <a:t> </a:t>
            </a:r>
            <a:r>
              <a:rPr lang="sr-Cyrl-CS" sz="2400" smtClean="0"/>
              <a:t>Имовина која није кључна за реорганизацију</a:t>
            </a:r>
          </a:p>
          <a:p>
            <a:pPr marL="917575" lvl="2" indent="-346075" defTabSz="914400"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2000" i="1" smtClean="0"/>
              <a:t>Постојећи услови унапређени и разјашњени</a:t>
            </a:r>
          </a:p>
          <a:p>
            <a:pPr marL="917575" lvl="2" indent="-346075" defTabSz="914400"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2000" i="1" smtClean="0"/>
              <a:t>Постојеће одредбе нису примењиване</a:t>
            </a:r>
          </a:p>
          <a:p>
            <a:pPr marL="917575" lvl="2" indent="-346075" defTabSz="914400"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2000" i="1" smtClean="0"/>
              <a:t>Захтев да вредност обезбеђеног потраживања буде већа од процењене вредности имовине</a:t>
            </a:r>
          </a:p>
          <a:p>
            <a:pPr marL="917575" lvl="2" indent="-346075" defTabSz="914400"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2000" i="1" smtClean="0"/>
              <a:t>Одредбе о терету доказивања треба да омогуће лакшу примену </a:t>
            </a:r>
            <a:r>
              <a:rPr lang="sr-Cyrl-CS" sz="2000" i="1" smtClean="0"/>
              <a:t>од </a:t>
            </a:r>
            <a:r>
              <a:rPr lang="sr-Cyrl-CS" sz="2000" i="1" smtClean="0"/>
              <a:t>стране </a:t>
            </a:r>
            <a:r>
              <a:rPr lang="sr-Cyrl-CS" sz="2000" i="1" smtClean="0"/>
              <a:t>судова – стечајни управник је дужан да докаже да је „</a:t>
            </a:r>
            <a:r>
              <a:rPr lang="sr-Cyrl-CS" sz="2000" i="1" smtClean="0"/>
              <a:t>имовина</a:t>
            </a:r>
            <a:r>
              <a:rPr lang="sr-Latn-CS" sz="2000" i="1" smtClean="0"/>
              <a:t> </a:t>
            </a:r>
            <a:r>
              <a:rPr lang="sr-Cyrl-CS" sz="2000" i="1" smtClean="0"/>
              <a:t>од </a:t>
            </a:r>
            <a:r>
              <a:rPr lang="sr-Cyrl-CS" sz="2000" i="1" smtClean="0"/>
              <a:t>кључног значаја за  реорганизацију“, што ће вероватно </a:t>
            </a:r>
            <a:r>
              <a:rPr lang="sr-Cyrl-CS" sz="2000" i="1" smtClean="0"/>
              <a:t>бити </a:t>
            </a:r>
            <a:r>
              <a:rPr lang="sr-Cyrl-CS" sz="2000" i="1" smtClean="0"/>
              <a:t>изазов </a:t>
            </a:r>
            <a:r>
              <a:rPr lang="sr-Cyrl-CS" sz="2000" i="1" smtClean="0"/>
              <a:t>за судску праксу</a:t>
            </a:r>
            <a:endParaRPr lang="sr-Cyrl-CS" sz="2000" b="1" smtClean="0"/>
          </a:p>
          <a:p>
            <a:pPr marL="463550" indent="-463550" defTabSz="914400">
              <a:buClr>
                <a:srgbClr val="1CADE4"/>
              </a:buClr>
              <a:buFont typeface="Wingdings" pitchFamily="2" charset="2"/>
              <a:buChar char="Ø"/>
            </a:pPr>
            <a:r>
              <a:rPr lang="sr-Cyrl-CS" sz="2800" smtClean="0"/>
              <a:t> </a:t>
            </a:r>
            <a:r>
              <a:rPr lang="sr-Cyrl-CS" sz="2400" smtClean="0"/>
              <a:t>Ограничен период укидања забране извршења и намирења</a:t>
            </a:r>
          </a:p>
          <a:p>
            <a:pPr marL="917575" lvl="2" indent="-346075" defTabSz="914400">
              <a:spcAft>
                <a:spcPts val="600"/>
              </a:spcAft>
              <a:buClr>
                <a:srgbClr val="1CADE4"/>
              </a:buClr>
              <a:buFont typeface="Wingdings" pitchFamily="2" charset="2"/>
              <a:buChar char="Ø"/>
            </a:pPr>
            <a:r>
              <a:rPr lang="sr-Cyrl-CS" sz="2000" i="1" smtClean="0"/>
              <a:t>Важи исто што и за члан 93а </a:t>
            </a:r>
          </a:p>
        </p:txBody>
      </p:sp>
    </p:spTree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5" y="42863"/>
            <a:ext cx="9667875" cy="1316037"/>
          </a:xfrm>
        </p:spPr>
        <p:txBody>
          <a:bodyPr anchor="ctr">
            <a:normAutofit/>
          </a:bodyPr>
          <a:lstStyle/>
          <a:p>
            <a:pPr algn="ctr"/>
            <a:r>
              <a:rPr lang="sr-Cyrl-CS" sz="3200" smtClean="0">
                <a:solidFill>
                  <a:schemeClr val="tx2"/>
                </a:solidFill>
              </a:rPr>
              <a:t>Ефикаснија продаја имовине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42875" y="1344613"/>
            <a:ext cx="11287125" cy="5383212"/>
          </a:xfrm>
        </p:spPr>
        <p:txBody>
          <a:bodyPr>
            <a:normAutofit/>
          </a:bodyPr>
          <a:lstStyle/>
          <a:p>
            <a:pPr marL="114300" indent="0" defTabSz="914400">
              <a:lnSpc>
                <a:spcPct val="75000"/>
              </a:lnSpc>
              <a:buFont typeface="Wingdings 3" pitchFamily="18" charset="2"/>
              <a:buNone/>
            </a:pPr>
            <a:r>
              <a:rPr lang="sr-Cyrl-CS" sz="2400" b="1" smtClean="0"/>
              <a:t>(Чл. 36, 132 и 133)</a:t>
            </a:r>
          </a:p>
          <a:p>
            <a:pPr marL="403225" indent="-288925" defTabSz="914400">
              <a:lnSpc>
                <a:spcPct val="75000"/>
              </a:lnSpc>
              <a:buFont typeface="Wingdings" pitchFamily="2" charset="2"/>
              <a:buChar char="Ø"/>
            </a:pPr>
            <a:r>
              <a:rPr lang="sr-Cyrl-CS" sz="2400" smtClean="0"/>
              <a:t> Олакшано одлучивање (гласање) о банкротству</a:t>
            </a:r>
          </a:p>
          <a:p>
            <a:pPr marL="1147763" lvl="2" indent="-457200" defTabSz="914400">
              <a:lnSpc>
                <a:spcPct val="75000"/>
              </a:lnSpc>
              <a:buFont typeface="Wingdings" pitchFamily="2" charset="2"/>
              <a:buChar char="Ø"/>
            </a:pPr>
            <a:r>
              <a:rPr lang="sr-Cyrl-CS" sz="2000" i="1" smtClean="0"/>
              <a:t>Потребна већина необезбеђених поверилаца за изгласавање смањена на                50% свих необезбеђених поверилаца</a:t>
            </a:r>
          </a:p>
          <a:p>
            <a:pPr marL="1147763" lvl="2" indent="-457200" defTabSz="914400">
              <a:lnSpc>
                <a:spcPct val="75000"/>
              </a:lnSpc>
              <a:buFont typeface="Wingdings" pitchFamily="2" charset="2"/>
              <a:buChar char="Ø"/>
            </a:pPr>
            <a:endParaRPr lang="sr-Cyrl-CS" sz="1900" i="1" smtClean="0"/>
          </a:p>
          <a:p>
            <a:pPr marL="511175" indent="-396875" defTabSz="914400">
              <a:lnSpc>
                <a:spcPct val="75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2400" smtClean="0"/>
              <a:t>Прецизирани </a:t>
            </a:r>
            <a:r>
              <a:rPr lang="sr-Cyrl-CS" sz="2400" smtClean="0"/>
              <a:t>правни лекови на располагању разлучним, односно заложним повериоцима и одбору повериоца</a:t>
            </a:r>
          </a:p>
          <a:p>
            <a:pPr marL="1147763" lvl="2" indent="-457200" defTabSz="91440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2000" i="1" smtClean="0"/>
              <a:t>Рок за примедбу на продају повезан са обавештењем о продаји, уместо                   са датумом надметања (пет дана од обавештења)</a:t>
            </a:r>
          </a:p>
          <a:p>
            <a:pPr marL="1147763" lvl="2" indent="-457200" defTabSz="91440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2000" i="1" smtClean="0"/>
              <a:t>Тако се суду и стечајном управнику оставља довољно времена пре                   продаје да суд донесе закључак (рок осам дана) и стечајни управник             предузме потребне радње по одлуци суда</a:t>
            </a:r>
          </a:p>
          <a:p>
            <a:pPr marL="1147763" lvl="2" indent="-457200" defTabSz="91440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2000" i="1" smtClean="0"/>
              <a:t>Јасно разграничење </a:t>
            </a:r>
            <a:r>
              <a:rPr lang="sr-Cyrl-CS" sz="2000" b="1" i="1" smtClean="0"/>
              <a:t>начина уновчења</a:t>
            </a:r>
            <a:r>
              <a:rPr lang="sr-Cyrl-CS" sz="2000" i="1" smtClean="0"/>
              <a:t> (појединачна имовина, имовинска         целина, целокупна имовина и правно лице) и </a:t>
            </a:r>
            <a:r>
              <a:rPr lang="sr-Cyrl-CS" sz="2000" b="1" i="1" smtClean="0"/>
              <a:t>метода продаје</a:t>
            </a:r>
            <a:r>
              <a:rPr lang="sr-Cyrl-CS" sz="2000" i="1" smtClean="0"/>
              <a:t> (непосредна     погодба, прикупљање понуда и аукција) – оба могу бити предмет примедбе </a:t>
            </a:r>
          </a:p>
          <a:p>
            <a:pPr marL="1147763" lvl="2" indent="-457200" defTabSz="914400">
              <a:lnSpc>
                <a:spcPct val="75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sr-Cyrl-CS" sz="2000" i="1" smtClean="0"/>
              <a:t>Продаја није могућа док суд не донесе одлуку по примедби</a:t>
            </a:r>
          </a:p>
          <a:p>
            <a:pPr marL="114300" indent="0" defTabSz="914400">
              <a:lnSpc>
                <a:spcPct val="75000"/>
              </a:lnSpc>
              <a:buFont typeface="Wingdings 3" pitchFamily="18" charset="2"/>
              <a:buNone/>
            </a:pPr>
            <a:endParaRPr lang="sr-Cyrl-CS" sz="1900" i="1" smtClean="0"/>
          </a:p>
          <a:p>
            <a:pPr marL="114300" indent="0" defTabSz="914400">
              <a:lnSpc>
                <a:spcPct val="75000"/>
              </a:lnSpc>
            </a:pPr>
            <a:endParaRPr lang="sr-Cyrl-CS" sz="2000" smtClean="0"/>
          </a:p>
          <a:p>
            <a:pPr marL="114300" indent="0" defTabSz="914400">
              <a:lnSpc>
                <a:spcPct val="75000"/>
              </a:lnSpc>
            </a:pPr>
            <a:endParaRPr lang="sr-Cyrl-CS" sz="2000" smtClean="0"/>
          </a:p>
        </p:txBody>
      </p:sp>
    </p:spTree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5" y="207963"/>
            <a:ext cx="9977438" cy="1125537"/>
          </a:xfrm>
        </p:spPr>
        <p:txBody>
          <a:bodyPr anchor="ctr">
            <a:normAutofit/>
          </a:bodyPr>
          <a:lstStyle/>
          <a:p>
            <a:pPr algn="ctr"/>
            <a:r>
              <a:rPr lang="sr-Cyrl-CS" sz="3200" smtClean="0">
                <a:solidFill>
                  <a:schemeClr val="tx2"/>
                </a:solidFill>
              </a:rPr>
              <a:t>Ефикаснија продаја имовине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0850" y="1344613"/>
            <a:ext cx="9975685" cy="5383212"/>
          </a:xfrm>
        </p:spPr>
        <p:txBody>
          <a:bodyPr>
            <a:normAutofit/>
          </a:bodyPr>
          <a:lstStyle/>
          <a:p>
            <a:pPr marL="114300" indent="0" defTabSz="914400">
              <a:buFont typeface="Wingdings 3" pitchFamily="18" charset="2"/>
              <a:buNone/>
            </a:pPr>
            <a:r>
              <a:rPr lang="sr-Cyrl-CS" sz="2400" b="1" smtClean="0"/>
              <a:t>(Члан 133)</a:t>
            </a:r>
          </a:p>
          <a:p>
            <a:pPr marL="403225" indent="-288925" defTabSz="914400">
              <a:buFont typeface="Wingdings" pitchFamily="2" charset="2"/>
              <a:buChar char="Ø"/>
            </a:pPr>
            <a:r>
              <a:rPr lang="sr-Cyrl-CS" sz="2000" smtClean="0"/>
              <a:t> </a:t>
            </a:r>
            <a:r>
              <a:rPr lang="sr-Cyrl-CS" sz="2200" smtClean="0"/>
              <a:t>Није могуће уложити примедбу на већ извршену продају имовине</a:t>
            </a:r>
          </a:p>
          <a:p>
            <a:pPr marL="463550" indent="-349250" defTabSz="914400">
              <a:buFont typeface="Wingdings" pitchFamily="2" charset="2"/>
              <a:buChar char="Ø"/>
            </a:pPr>
            <a:r>
              <a:rPr lang="sr-Cyrl-CS" sz="2200" smtClean="0"/>
              <a:t>Али </a:t>
            </a:r>
            <a:r>
              <a:rPr lang="sr-Cyrl-CS" sz="2200" smtClean="0"/>
              <a:t>сва заинтересована лица могу да поднесу жалбу на решење суда </a:t>
            </a:r>
            <a:r>
              <a:rPr lang="sr-Cyrl-CS" sz="2200" smtClean="0"/>
              <a:t>којом </a:t>
            </a:r>
            <a:r>
              <a:rPr lang="sr-Cyrl-CS" sz="2200" smtClean="0"/>
              <a:t>се </a:t>
            </a:r>
            <a:r>
              <a:rPr lang="sr-Cyrl-CS" sz="2200" smtClean="0"/>
              <a:t>потврђује продаја</a:t>
            </a:r>
          </a:p>
          <a:p>
            <a:pPr marL="857250" lvl="2" indent="-285750" defTabSz="914400">
              <a:spcBef>
                <a:spcPts val="600"/>
              </a:spcBef>
              <a:buFont typeface="Wingdings" pitchFamily="2" charset="2"/>
              <a:buChar char="Ø"/>
            </a:pPr>
            <a:r>
              <a:rPr lang="sr-Cyrl-CS" sz="1800" i="1" smtClean="0"/>
              <a:t>Укинута је обавеза да се закључи и овери купопродајни уговор</a:t>
            </a:r>
          </a:p>
          <a:p>
            <a:pPr marL="857250" lvl="2" indent="-285750" defTabSz="914400">
              <a:buFont typeface="Wingdings" pitchFamily="2" charset="2"/>
              <a:buChar char="Ø"/>
            </a:pPr>
            <a:r>
              <a:rPr lang="sr-Cyrl-CS" sz="1800" i="1" smtClean="0"/>
              <a:t>Правоснажна одлука суда представља правни основ  за упис власништва</a:t>
            </a:r>
          </a:p>
          <a:p>
            <a:pPr marL="857250" lvl="2" indent="-285750" defTabSz="914400">
              <a:buFont typeface="Wingdings" pitchFamily="2" charset="2"/>
              <a:buChar char="Ø"/>
            </a:pPr>
            <a:r>
              <a:rPr lang="sr-Cyrl-CS" sz="1800" i="1" smtClean="0"/>
              <a:t>Решава се проблем правне несигурности у погледу тужби незадовољних учесника у поступку продаје и свим странама се обезбеђује ефикасан правни лек пред судом</a:t>
            </a:r>
          </a:p>
          <a:p>
            <a:pPr marL="463550" indent="-349250" defTabSz="914400">
              <a:buFont typeface="Wingdings" pitchFamily="2" charset="2"/>
              <a:buChar char="Ø"/>
            </a:pPr>
            <a:r>
              <a:rPr lang="sr-Cyrl-CS" sz="2200" smtClean="0"/>
              <a:t>Неопходне </a:t>
            </a:r>
            <a:r>
              <a:rPr lang="sr-Cyrl-CS" sz="2200" smtClean="0"/>
              <a:t>измене Националног </a:t>
            </a:r>
            <a:r>
              <a:rPr lang="sr-Cyrl-CS" sz="2200" smtClean="0"/>
              <a:t>стандарда </a:t>
            </a:r>
            <a:r>
              <a:rPr lang="en-US" sz="2200" smtClean="0"/>
              <a:t>broj </a:t>
            </a:r>
            <a:r>
              <a:rPr lang="sr-Cyrl-CS" sz="2200" smtClean="0"/>
              <a:t>5 </a:t>
            </a:r>
            <a:r>
              <a:rPr lang="sr-Cyrl-CS" sz="2200" smtClean="0"/>
              <a:t>да би се поступак </a:t>
            </a:r>
            <a:r>
              <a:rPr lang="sr-Cyrl-CS" sz="2200" smtClean="0"/>
              <a:t>продаје </a:t>
            </a:r>
            <a:r>
              <a:rPr lang="sr-Cyrl-CS" sz="2200" smtClean="0"/>
              <a:t>(посебно </a:t>
            </a:r>
            <a:r>
              <a:rPr lang="sr-Cyrl-CS" sz="2200" smtClean="0"/>
              <a:t>надметања) учинио ефикаснијим у условима слабе </a:t>
            </a:r>
            <a:r>
              <a:rPr lang="sr-Cyrl-CS" sz="2200" smtClean="0"/>
              <a:t>тражње </a:t>
            </a:r>
            <a:r>
              <a:rPr lang="sr-Cyrl-CS" sz="2200" smtClean="0"/>
              <a:t>на </a:t>
            </a:r>
            <a:r>
              <a:rPr lang="sr-Cyrl-CS" sz="2200" smtClean="0"/>
              <a:t>тржишту некретнина и опреме</a:t>
            </a:r>
          </a:p>
          <a:p>
            <a:pPr marL="114300" indent="0" defTabSz="914400"/>
            <a:endParaRPr lang="sr-Cyrl-CS" sz="2400" smtClean="0"/>
          </a:p>
          <a:p>
            <a:pPr marL="114300" indent="0" defTabSz="914400"/>
            <a:endParaRPr lang="sr-Cyrl-CS" sz="2000" smtClean="0"/>
          </a:p>
        </p:txBody>
      </p:sp>
    </p:spTree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5" y="1619250"/>
            <a:ext cx="9699625" cy="2366963"/>
          </a:xfrm>
        </p:spPr>
        <p:txBody>
          <a:bodyPr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3200" smtClean="0">
                <a:solidFill>
                  <a:schemeClr val="tx2"/>
                </a:solidFill>
              </a:rPr>
              <a:t>2. ОТКЛАЊАЊЕ ПРОБЛЕМА И ПОВЕЋАЊЕ ЕФИКАСНОСТИ И ТРАНСПАРЕНТНОСТИ</a:t>
            </a:r>
            <a:r>
              <a:rPr lang="sr-Cyrl-CS" sz="3200" smtClean="0">
                <a:solidFill>
                  <a:schemeClr val="tx2"/>
                </a:solidFill>
              </a:rPr>
              <a:t> </a:t>
            </a:r>
            <a:r>
              <a:rPr lang="en-US" sz="3200" smtClean="0">
                <a:solidFill>
                  <a:schemeClr val="tx2"/>
                </a:solidFill>
              </a:rPr>
              <a:t>ПОСТУПКА УППР И  РЕОРГАНИЗАЦИЈЕ</a:t>
            </a:r>
          </a:p>
        </p:txBody>
      </p:sp>
    </p:spTree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5" y="346075"/>
            <a:ext cx="9264650" cy="1150938"/>
          </a:xfrm>
        </p:spPr>
        <p:txBody>
          <a:bodyPr anchor="ctr">
            <a:normAutofit/>
          </a:bodyPr>
          <a:lstStyle/>
          <a:p>
            <a:pPr algn="ctr"/>
            <a:r>
              <a:rPr lang="sr-Cyrl-CS" sz="3800" smtClean="0">
                <a:solidFill>
                  <a:schemeClr val="tx2"/>
                </a:solidFill>
              </a:rPr>
              <a:t>Ефикаснија реорганизација у стечају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4294967295"/>
          </p:nvPr>
        </p:nvSpPr>
        <p:spPr>
          <a:xfrm>
            <a:off x="228600" y="1738313"/>
            <a:ext cx="11555413" cy="4953000"/>
          </a:xfrm>
        </p:spPr>
        <p:txBody>
          <a:bodyPr/>
          <a:lstStyle/>
          <a:p>
            <a:pPr marL="446088" indent="-277813" defTabSz="914400">
              <a:lnSpc>
                <a:spcPct val="75000"/>
              </a:lnSpc>
              <a:buFont typeface="Wingdings 3" pitchFamily="18" charset="2"/>
              <a:buNone/>
            </a:pPr>
            <a:r>
              <a:rPr lang="sr-Cyrl-CS" sz="2000" b="1" smtClean="0"/>
              <a:t>(</a:t>
            </a:r>
            <a:r>
              <a:rPr lang="sr-Cyrl-CS" sz="2400" b="1" smtClean="0"/>
              <a:t>Чл. 164, 164а и 167)</a:t>
            </a:r>
          </a:p>
          <a:p>
            <a:pPr marL="446088" indent="-277813" defTabSz="914400">
              <a:lnSpc>
                <a:spcPct val="75000"/>
              </a:lnSpc>
              <a:spcBef>
                <a:spcPts val="1800"/>
              </a:spcBef>
              <a:buFont typeface="Wingdings" pitchFamily="2" charset="2"/>
              <a:buChar char="Ø"/>
            </a:pPr>
            <a:r>
              <a:rPr lang="sr-Cyrl-CS" sz="2400" smtClean="0"/>
              <a:t> Строжији рокови и детаљније прописан поступак</a:t>
            </a:r>
          </a:p>
          <a:p>
            <a:pPr marL="1198563" lvl="2" indent="-395288" defTabSz="914400">
              <a:lnSpc>
                <a:spcPct val="75000"/>
              </a:lnSpc>
              <a:spcBef>
                <a:spcPts val="600"/>
              </a:spcBef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Рок за подношење плана скраћен (90 дана у односу на максималних                     210 дана)</a:t>
            </a:r>
          </a:p>
          <a:p>
            <a:pPr marL="1198563" lvl="2" indent="-395288" defTabSz="914400">
              <a:lnSpc>
                <a:spcPct val="7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Рочиште треба да се одржи у комфорнијем року (90 дана у односу                       на 20 дана) и омогућава одржавање рочишта чак и ако дође до једне            измене плана </a:t>
            </a:r>
          </a:p>
          <a:p>
            <a:pPr marL="1198563" lvl="2" indent="-395288" defTabSz="914400">
              <a:lnSpc>
                <a:spcPct val="7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Рок почиње да тече од дана објављивања у „Службеном гласнику“                    (као код УППР)</a:t>
            </a:r>
          </a:p>
          <a:p>
            <a:pPr marL="1198563" lvl="2" indent="-395288" defTabSz="914400">
              <a:lnSpc>
                <a:spcPct val="7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Промене предвиђају прописани поступак и довољно времена за             евентуалне примедбе поверилаца и одговоре дужника, уз очекивано          скраћење просечног трајања поступка</a:t>
            </a:r>
          </a:p>
          <a:p>
            <a:pPr marL="446088" indent="-277813" defTabSz="914400">
              <a:lnSpc>
                <a:spcPct val="75000"/>
              </a:lnSpc>
              <a:buFont typeface="Wingdings" pitchFamily="2" charset="2"/>
              <a:buChar char="Ø"/>
            </a:pPr>
            <a:r>
              <a:rPr lang="sr-Cyrl-CS" sz="2400" smtClean="0"/>
              <a:t> Само једна измена плана реорганизације је дозвољена</a:t>
            </a:r>
          </a:p>
        </p:txBody>
      </p:sp>
    </p:spTree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41300" y="303213"/>
            <a:ext cx="9929813" cy="1219200"/>
          </a:xfrm>
        </p:spPr>
        <p:txBody>
          <a:bodyPr anchor="ctr">
            <a:noAutofit/>
          </a:bodyPr>
          <a:lstStyle/>
          <a:p>
            <a:pPr algn="ctr"/>
            <a:r>
              <a:rPr lang="sr-Cyrl-CS" sz="3300" smtClean="0">
                <a:solidFill>
                  <a:schemeClr val="tx2"/>
                </a:solidFill>
              </a:rPr>
              <a:t>Отклањање проблема у примени УППР-а (1) </a:t>
            </a:r>
            <a:br>
              <a:rPr lang="sr-Cyrl-CS" sz="3300" smtClean="0">
                <a:solidFill>
                  <a:schemeClr val="tx2"/>
                </a:solidFill>
              </a:rPr>
            </a:br>
            <a:endParaRPr lang="sr-Cyrl-CS" sz="3300" smtClean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46063" y="1295400"/>
            <a:ext cx="10061719" cy="5192713"/>
          </a:xfrm>
        </p:spPr>
        <p:txBody>
          <a:bodyPr>
            <a:normAutofit/>
          </a:bodyPr>
          <a:lstStyle/>
          <a:p>
            <a:pPr marL="0" indent="0" defTabSz="914400">
              <a:buNone/>
            </a:pPr>
            <a:r>
              <a:rPr lang="sr-Cyrl-CS" sz="2400" b="1" smtClean="0"/>
              <a:t>(Чл. 158 и 159а) </a:t>
            </a:r>
          </a:p>
          <a:p>
            <a:pPr marL="285750" indent="-285750" defTabSz="914400">
              <a:buFont typeface="Wingdings" pitchFamily="2" charset="2"/>
              <a:buChar char="Ø"/>
            </a:pPr>
            <a:r>
              <a:rPr lang="sr-Cyrl-CS" sz="2400" smtClean="0"/>
              <a:t> Прецизни рокови за примедбе поверилаца и одговоре дужника</a:t>
            </a:r>
          </a:p>
          <a:p>
            <a:pPr marL="917575" lvl="2" indent="-346075" defTabSz="914400">
              <a:buFont typeface="Wingdings" pitchFamily="2" charset="2"/>
              <a:buChar char="Ø"/>
            </a:pPr>
            <a:r>
              <a:rPr lang="sr-Cyrl-CS" sz="2000" i="1" smtClean="0"/>
              <a:t>Треба да омогуће судијама да избегну одлагања због </a:t>
            </a:r>
            <a:r>
              <a:rPr lang="sr-Cyrl-CS" sz="2000" i="1" smtClean="0"/>
              <a:t>неажурног </a:t>
            </a:r>
            <a:r>
              <a:rPr lang="sr-Cyrl-CS" sz="2000" i="1" smtClean="0"/>
              <a:t>поступања </a:t>
            </a:r>
            <a:r>
              <a:rPr lang="sr-Cyrl-CS" sz="2000" i="1" smtClean="0"/>
              <a:t>неких од страна у поступку</a:t>
            </a:r>
          </a:p>
          <a:p>
            <a:pPr marL="403225" indent="-403225" defTabSz="914400">
              <a:buFont typeface="Wingdings" pitchFamily="2" charset="2"/>
              <a:buChar char="Ø"/>
              <a:tabLst>
                <a:tab pos="403225" algn="l"/>
              </a:tabLst>
            </a:pPr>
            <a:r>
              <a:rPr lang="sr-Cyrl-CS" sz="2000" smtClean="0"/>
              <a:t> </a:t>
            </a:r>
            <a:r>
              <a:rPr lang="sr-Cyrl-CS" sz="2400" smtClean="0"/>
              <a:t>Само једна измена поднетог УППР је дозвољена</a:t>
            </a:r>
          </a:p>
          <a:p>
            <a:pPr marL="917575" lvl="2" indent="-346075" defTabSz="914400">
              <a:buFont typeface="Wingdings" pitchFamily="2" charset="2"/>
              <a:buChar char="Ø"/>
            </a:pPr>
            <a:r>
              <a:rPr lang="sr-Cyrl-CS" sz="2000" i="1" smtClean="0"/>
              <a:t>Требало би да доведе до значајног скраћивања дугих </a:t>
            </a:r>
            <a:r>
              <a:rPr lang="sr-Cyrl-CS" sz="2000" i="1" smtClean="0"/>
              <a:t>поступака </a:t>
            </a:r>
            <a:r>
              <a:rPr lang="sr-Cyrl-CS" sz="2000" i="1" smtClean="0"/>
              <a:t>са </a:t>
            </a:r>
            <a:r>
              <a:rPr lang="sr-Cyrl-CS" sz="2000" i="1" smtClean="0"/>
              <a:t>вишекратним изменама плана и одлагањима рочишта на </a:t>
            </a:r>
            <a:r>
              <a:rPr lang="sr-Cyrl-CS" sz="2000" i="1" smtClean="0"/>
              <a:t>коме </a:t>
            </a:r>
            <a:r>
              <a:rPr lang="sr-Cyrl-CS" sz="2000" i="1" smtClean="0"/>
              <a:t>треба </a:t>
            </a:r>
            <a:r>
              <a:rPr lang="sr-Cyrl-CS" sz="2000" i="1" smtClean="0"/>
              <a:t>да се гласа о плану</a:t>
            </a:r>
          </a:p>
          <a:p>
            <a:pPr marL="917575" lvl="2" indent="-346075" defTabSz="914400">
              <a:buFont typeface="Wingdings" pitchFamily="2" charset="2"/>
              <a:buChar char="Ø"/>
            </a:pPr>
            <a:r>
              <a:rPr lang="sr-Cyrl-CS" sz="2000" i="1" u="sng" smtClean="0"/>
              <a:t>Али</a:t>
            </a:r>
            <a:r>
              <a:rPr lang="sr-Cyrl-CS" sz="2000" i="1" smtClean="0"/>
              <a:t> то ће захтевати много већу процедуралну и </a:t>
            </a:r>
            <a:r>
              <a:rPr lang="sr-Cyrl-CS" sz="2000" i="1" smtClean="0"/>
              <a:t>преговарачку </a:t>
            </a:r>
            <a:r>
              <a:rPr lang="sr-Cyrl-CS" sz="2000" i="1" smtClean="0"/>
              <a:t>дисциплину </a:t>
            </a:r>
            <a:r>
              <a:rPr lang="sr-Cyrl-CS" sz="2000" i="1" smtClean="0"/>
              <a:t>и дужника и поверилаца</a:t>
            </a:r>
          </a:p>
          <a:p>
            <a:pPr marL="917575" lvl="2" indent="-346075" defTabSz="914400">
              <a:buFont typeface="Wingdings" pitchFamily="2" charset="2"/>
              <a:buChar char="Ø"/>
            </a:pPr>
            <a:r>
              <a:rPr lang="sr-Cyrl-CS" sz="2000" i="1" smtClean="0"/>
              <a:t>Може иницијално да доведе до повећања процента </a:t>
            </a:r>
            <a:r>
              <a:rPr lang="sr-Cyrl-CS" sz="2000" i="1" smtClean="0"/>
              <a:t>одбијених </a:t>
            </a:r>
            <a:r>
              <a:rPr lang="sr-Cyrl-CS" sz="2000" i="1" smtClean="0"/>
              <a:t>или </a:t>
            </a:r>
            <a:r>
              <a:rPr lang="sr-Cyrl-CS" sz="2000" i="1" smtClean="0"/>
              <a:t>повучених УППР</a:t>
            </a:r>
          </a:p>
        </p:txBody>
      </p:sp>
    </p:spTree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36538"/>
            <a:ext cx="10433050" cy="1036637"/>
          </a:xfrm>
        </p:spPr>
        <p:txBody>
          <a:bodyPr anchor="ctr">
            <a:normAutofit/>
          </a:bodyPr>
          <a:lstStyle/>
          <a:p>
            <a:pPr algn="ctr"/>
            <a:r>
              <a:rPr lang="sr-Cyrl-CS" sz="3300" smtClean="0">
                <a:solidFill>
                  <a:schemeClr val="tx2"/>
                </a:solidFill>
              </a:rPr>
              <a:t>Отклањање проблема у примени УППР-а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9476" y="1517058"/>
            <a:ext cx="10411969" cy="5037391"/>
          </a:xfrm>
          <a:noFill/>
          <a:extLst/>
        </p:spPr>
        <p:txBody>
          <a:bodyPr rtlCol="0">
            <a:normAutofit lnSpcReduction="10000"/>
          </a:bodyPr>
          <a:lstStyle/>
          <a:p>
            <a:pPr marL="91440" indent="-91440" defTabSz="914400" fontAlgn="auto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Tx/>
              <a:buSzTx/>
              <a:buFont typeface="Arial" pitchFamily="34" charset="0"/>
              <a:buChar char=" "/>
              <a:defRPr/>
            </a:pP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(</a:t>
            </a:r>
            <a:r>
              <a:rPr lang="x-none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Члан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159</a:t>
            </a:r>
            <a:r>
              <a:rPr lang="x-none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</a:p>
          <a:p>
            <a:pPr marL="627062" lvl="2" indent="-457200" defTabSz="914400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x-none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Прецизирање улоге привремених стечајних </a:t>
            </a:r>
            <a:r>
              <a:rPr lang="x-none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управника</a:t>
            </a:r>
          </a:p>
          <a:p>
            <a:pPr marL="1062990" lvl="4" indent="-344488" defTabSz="914400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x-none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Уместо привременог стечајног управника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x-none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стечајни судија може ангажовати само овлашћена </a:t>
            </a:r>
            <a:r>
              <a:rPr lang="x-none" sz="2000" i="1">
                <a:solidFill>
                  <a:schemeClr val="tx1">
                    <a:lumMod val="85000"/>
                    <a:lumOff val="15000"/>
                  </a:schemeClr>
                </a:solidFill>
              </a:rPr>
              <a:t>стручна </a:t>
            </a:r>
            <a:r>
              <a:rPr lang="x-none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лица за утврђивање тачности података из плана</a:t>
            </a:r>
            <a:endParaRPr lang="x-none" sz="2000" i="1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27062" lvl="2" indent="-457200" defTabSz="914400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x-none" sz="280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Предвиђена </a:t>
            </a:r>
            <a:r>
              <a:rPr lang="x-none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свеобухватнија мера обезбеђења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61402" lvl="4" indent="-342900" defTabSz="914400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x-none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Тренутно различита пракса и проблеми </a:t>
            </a:r>
            <a:r>
              <a:rPr lang="x-none" sz="2000" i="1">
                <a:solidFill>
                  <a:schemeClr val="tx1">
                    <a:lumMod val="85000"/>
                    <a:lumOff val="15000"/>
                  </a:schemeClr>
                </a:solidFill>
              </a:rPr>
              <a:t>у </a:t>
            </a:r>
            <a:r>
              <a:rPr lang="x-none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примени од стране </a:t>
            </a:r>
            <a:r>
              <a:rPr lang="x-none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НБС</a:t>
            </a:r>
          </a:p>
          <a:p>
            <a:pPr marL="1061402" lvl="4" indent="-342900" defTabSz="914400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x-none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Измене би требало да смање простор за неусаглашену </a:t>
            </a:r>
            <a:r>
              <a:rPr lang="x-none" sz="2000" i="1">
                <a:solidFill>
                  <a:schemeClr val="tx1">
                    <a:lumMod val="85000"/>
                    <a:lumOff val="15000"/>
                  </a:schemeClr>
                </a:solidFill>
              </a:rPr>
              <a:t>праксу </a:t>
            </a:r>
            <a:r>
              <a:rPr lang="x-none" sz="2000" i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кроз право на жалбу</a:t>
            </a:r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627062" lvl="4" indent="-457200" defTabSz="914400" fontAlgn="auto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r>
              <a:rPr lang="x-none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Процена вредности потраживања 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84263" lvl="6" indent="-400050" defTabSz="914400">
              <a:lnSpc>
                <a:spcPct val="85000"/>
              </a:lnSpc>
              <a:spcBef>
                <a:spcPts val="1200"/>
              </a:spcBef>
              <a:buSzTx/>
              <a:buFont typeface="Wingdings" pitchFamily="2" charset="2"/>
              <a:buChar char="Ø"/>
              <a:defRPr/>
            </a:pPr>
            <a:r>
              <a:rPr lang="x-none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Суд своје решење заснива </a:t>
            </a:r>
            <a:r>
              <a:rPr lang="x-none" sz="2000" i="1">
                <a:solidFill>
                  <a:schemeClr val="tx1">
                    <a:lumMod val="85000"/>
                    <a:lumOff val="15000"/>
                  </a:schemeClr>
                </a:solidFill>
              </a:rPr>
              <a:t>на достављеној процени вредности обезбеђеног повериоца</a:t>
            </a:r>
            <a:endParaRPr lang="en-US" sz="20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1084263" lvl="6" indent="-400050" defTabSz="914400">
              <a:lnSpc>
                <a:spcPct val="85000"/>
              </a:lnSpc>
              <a:spcBef>
                <a:spcPts val="1200"/>
              </a:spcBef>
              <a:buSzTx/>
              <a:buFont typeface="Wingdings" pitchFamily="2" charset="2"/>
              <a:buChar char="Ø"/>
              <a:defRPr/>
            </a:pPr>
            <a:r>
              <a:rPr lang="x-none" sz="2000" i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Али </a:t>
            </a:r>
            <a:r>
              <a:rPr lang="x-none" sz="2000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има право да наложи нову процену у случају сумње</a:t>
            </a:r>
          </a:p>
          <a:p>
            <a:pPr marL="1061402" lvl="4" indent="-342900" defTabSz="914400" fontAlgn="auto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SzTx/>
              <a:buFont typeface="Wingdings" pitchFamily="2" charset="2"/>
              <a:buChar char="Ø"/>
              <a:defRPr/>
            </a:pPr>
            <a:endParaRPr lang="x-none" sz="2400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5" y="171450"/>
            <a:ext cx="9691688" cy="1374775"/>
          </a:xfrm>
        </p:spPr>
        <p:txBody>
          <a:bodyPr anchor="ctr">
            <a:normAutofit/>
          </a:bodyPr>
          <a:lstStyle/>
          <a:p>
            <a:pPr algn="ctr"/>
            <a:r>
              <a:rPr lang="sr-Cyrl-CS" sz="4000" smtClean="0">
                <a:solidFill>
                  <a:schemeClr val="tx2"/>
                </a:solidFill>
              </a:rPr>
              <a:t>Циљ измена и допуна закона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46075" indent="-346075" algn="just" defTabSz="914400">
              <a:lnSpc>
                <a:spcPct val="75000"/>
              </a:lnSpc>
              <a:buFont typeface="Wingdings" pitchFamily="2" charset="2"/>
              <a:buChar char="Ø"/>
            </a:pPr>
            <a:r>
              <a:rPr lang="sr-Cyrl-CS" sz="2200" smtClean="0"/>
              <a:t> </a:t>
            </a:r>
            <a:r>
              <a:rPr lang="sr-Cyrl-CS" sz="2400" smtClean="0"/>
              <a:t>Радна група имала дефинисане циљеве пре почетка   рада</a:t>
            </a:r>
          </a:p>
          <a:p>
            <a:pPr marL="346075" indent="-346075" algn="just" defTabSz="914400">
              <a:lnSpc>
                <a:spcPct val="75000"/>
              </a:lnSpc>
              <a:buFont typeface="Wingdings 3" pitchFamily="18" charset="2"/>
              <a:buNone/>
            </a:pPr>
            <a:endParaRPr lang="sr-Cyrl-CS" sz="2400" smtClean="0"/>
          </a:p>
          <a:p>
            <a:pPr marL="346075" indent="-346075" algn="just" defTabSz="914400">
              <a:lnSpc>
                <a:spcPct val="75000"/>
              </a:lnSpc>
              <a:buFont typeface="Wingdings" pitchFamily="2" charset="2"/>
              <a:buChar char="Ø"/>
            </a:pPr>
            <a:r>
              <a:rPr lang="sr-Cyrl-CS" sz="2400" smtClean="0"/>
              <a:t> Циљеви подељени по основним темама:</a:t>
            </a:r>
            <a:r>
              <a:rPr lang="sr-Cyrl-CS" sz="2200" smtClean="0"/>
              <a:t> </a:t>
            </a:r>
          </a:p>
          <a:p>
            <a:pPr marL="346075" indent="-346075" algn="just" defTabSz="914400">
              <a:lnSpc>
                <a:spcPct val="75000"/>
              </a:lnSpc>
              <a:buFont typeface="Wingdings" pitchFamily="2" charset="2"/>
              <a:buChar char="Ø"/>
            </a:pPr>
            <a:endParaRPr lang="sr-Cyrl-CS" sz="2200" smtClean="0"/>
          </a:p>
          <a:p>
            <a:pPr marL="1146175" lvl="1" indent="-457200" algn="just" defTabSz="914400">
              <a:lnSpc>
                <a:spcPct val="75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sr-Cyrl-CS" sz="1900" smtClean="0"/>
              <a:t>Побољшање положаја обезбеђених поверилаца</a:t>
            </a:r>
          </a:p>
          <a:p>
            <a:pPr marL="1146175" lvl="1" indent="-457200" algn="just" defTabSz="914400">
              <a:lnSpc>
                <a:spcPct val="75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sr-Cyrl-CS" sz="1900" smtClean="0"/>
              <a:t>Ефикаснији стечајни поступак и убрзање намирења</a:t>
            </a:r>
          </a:p>
          <a:p>
            <a:pPr marL="1146175" lvl="1" indent="-457200" algn="just" defTabSz="914400">
              <a:lnSpc>
                <a:spcPct val="75000"/>
              </a:lnSpc>
              <a:spcAft>
                <a:spcPts val="1200"/>
              </a:spcAft>
              <a:buFont typeface="Wingdings" pitchFamily="2" charset="2"/>
              <a:buChar char="ü"/>
            </a:pPr>
            <a:r>
              <a:rPr lang="sr-Cyrl-CS" sz="1900" smtClean="0"/>
              <a:t>Испуњавање циљева дефинисаних Стратегијом Владе Републике Србије за решавање проблематичних кредита</a:t>
            </a:r>
          </a:p>
        </p:txBody>
      </p:sp>
    </p:spTree>
  </p:cSld>
  <p:clrMapOvr>
    <a:masterClrMapping/>
  </p:clrMapOvr>
  <p:transition spd="slow">
    <p:wip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3250" y="766763"/>
            <a:ext cx="9580563" cy="2841625"/>
          </a:xfrm>
        </p:spPr>
        <p:txBody>
          <a:bodyPr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mtClean="0">
                <a:solidFill>
                  <a:schemeClr val="tx2"/>
                </a:solidFill>
              </a:rPr>
              <a:t>3. ОСТАЛЕ ЗНАЧАЈНЕ ПРОМЕНЕ</a:t>
            </a:r>
          </a:p>
        </p:txBody>
      </p:sp>
    </p:spTree>
  </p:cSld>
  <p:clrMapOvr>
    <a:masterClrMapping/>
  </p:clrMapOvr>
  <p:transition spd="slow">
    <p:wip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7863" y="285750"/>
            <a:ext cx="8596312" cy="1644650"/>
          </a:xfrm>
        </p:spPr>
        <p:txBody>
          <a:bodyPr anchor="ctr">
            <a:noAutofit/>
          </a:bodyPr>
          <a:lstStyle/>
          <a:p>
            <a:pPr algn="ctr"/>
            <a:r>
              <a:rPr lang="sr-Cyrl-CS" sz="3200" smtClean="0">
                <a:solidFill>
                  <a:schemeClr val="tx2"/>
                </a:solidFill>
              </a:rPr>
              <a:t>Овлашћење одбора поверилаца да разреши стечајног управника и именује новог</a:t>
            </a:r>
          </a:p>
        </p:txBody>
      </p:sp>
      <p:sp>
        <p:nvSpPr>
          <p:cNvPr id="81923" name="Content Placeholder 2"/>
          <p:cNvSpPr>
            <a:spLocks noGrp="1"/>
          </p:cNvSpPr>
          <p:nvPr>
            <p:ph idx="4294967295"/>
          </p:nvPr>
        </p:nvSpPr>
        <p:spPr>
          <a:xfrm>
            <a:off x="379413" y="1900053"/>
            <a:ext cx="9840912" cy="4781736"/>
          </a:xfrm>
        </p:spPr>
        <p:txBody>
          <a:bodyPr/>
          <a:lstStyle/>
          <a:p>
            <a:pPr marL="0" indent="0" defTabSz="914400">
              <a:lnSpc>
                <a:spcPct val="65000"/>
              </a:lnSpc>
              <a:spcAft>
                <a:spcPts val="1200"/>
              </a:spcAft>
              <a:buNone/>
            </a:pPr>
            <a:r>
              <a:rPr lang="sr-Cyrl-CS" sz="2000" b="1" smtClean="0"/>
              <a:t>(Члан 32)</a:t>
            </a:r>
          </a:p>
          <a:p>
            <a:pPr marL="354013" indent="-354013" defTabSz="914400">
              <a:lnSpc>
                <a:spcPct val="65000"/>
              </a:lnSpc>
              <a:buFont typeface="Wingdings" pitchFamily="2" charset="2"/>
              <a:buChar char="Ø"/>
            </a:pPr>
            <a:r>
              <a:rPr lang="sr-Cyrl-CS" sz="2200" smtClean="0"/>
              <a:t> </a:t>
            </a:r>
            <a:r>
              <a:rPr lang="sr-Cyrl-CS" sz="2400" smtClean="0"/>
              <a:t>Важно право поверилаца </a:t>
            </a:r>
          </a:p>
          <a:p>
            <a:pPr marL="1495425" lvl="2" indent="-400050" defTabSz="914400">
              <a:lnSpc>
                <a:spcPct val="65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sr-Cyrl-CS" sz="2000" i="1" smtClean="0"/>
              <a:t>Један од индикатора за извештај Светске банке Doing Business</a:t>
            </a:r>
          </a:p>
          <a:p>
            <a:pPr marL="1495425" lvl="2" indent="-400050" defTabSz="914400">
              <a:spcBef>
                <a:spcPts val="1200"/>
              </a:spcBef>
              <a:buFont typeface="Wingdings" pitchFamily="2" charset="2"/>
              <a:buChar char="Ø"/>
            </a:pPr>
            <a:r>
              <a:rPr lang="sr-Cyrl-CS" sz="2000" i="1" smtClean="0"/>
              <a:t>Право ограничено изменама Закона о стечају из 2014. године тако што је изостављенба обавеза поверилаца да докажу испуњење стандарда да постоје  “други разлози који су у вези са испуњавањем обавеза стечајног управника”</a:t>
            </a:r>
          </a:p>
          <a:p>
            <a:pPr marL="1495425" lvl="2" indent="-400050" defTabSz="914400">
              <a:lnSpc>
                <a:spcPct val="65000"/>
              </a:lnSpc>
              <a:spcBef>
                <a:spcPts val="1200"/>
              </a:spcBef>
              <a:buFont typeface="Wingdings" pitchFamily="2" charset="2"/>
              <a:buChar char="Ø"/>
            </a:pPr>
            <a:endParaRPr lang="sr-Cyrl-CS" sz="2000" i="1" smtClean="0"/>
          </a:p>
          <a:p>
            <a:pPr marL="354013" indent="-354013" defTabSz="914400">
              <a:lnSpc>
                <a:spcPct val="65000"/>
              </a:lnSpc>
              <a:buFont typeface="Wingdings" pitchFamily="2" charset="2"/>
              <a:buChar char="Ø"/>
            </a:pPr>
            <a:r>
              <a:rPr lang="sr-Cyrl-CS" sz="2400" smtClean="0"/>
              <a:t> Није предвиђен рок за разрешење стечајног управника</a:t>
            </a:r>
          </a:p>
          <a:p>
            <a:pPr marL="1495425" lvl="2" indent="-400050" defTabSz="914400">
              <a:spcBef>
                <a:spcPts val="1200"/>
              </a:spcBef>
              <a:buFont typeface="Wingdings" pitchFamily="2" charset="2"/>
              <a:buChar char="Ø"/>
            </a:pPr>
            <a:r>
              <a:rPr lang="sr-Cyrl-CS" sz="2000" i="1" smtClean="0"/>
              <a:t>Укинут рок од 60 дана (од дана одржавања првог поверилачког рочишта) за разрешење стечајног управника или именовање новог</a:t>
            </a:r>
          </a:p>
        </p:txBody>
      </p:sp>
    </p:spTree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8013" y="0"/>
            <a:ext cx="9229725" cy="1720850"/>
          </a:xfrm>
        </p:spPr>
        <p:txBody>
          <a:bodyPr anchor="ctr">
            <a:normAutofit/>
          </a:bodyPr>
          <a:lstStyle/>
          <a:p>
            <a:pPr algn="ctr"/>
            <a:r>
              <a:rPr lang="sr-Cyrl-CS" smtClean="0">
                <a:solidFill>
                  <a:schemeClr val="tx2"/>
                </a:solidFill>
              </a:rPr>
              <a:t>Заштита новог финансирања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1963" y="1839913"/>
            <a:ext cx="9736137" cy="4332287"/>
          </a:xfrm>
        </p:spPr>
        <p:txBody>
          <a:bodyPr>
            <a:normAutofit/>
          </a:bodyPr>
          <a:lstStyle/>
          <a:p>
            <a:pPr marL="114300" indent="0" defTabSz="914400">
              <a:lnSpc>
                <a:spcPct val="75000"/>
              </a:lnSpc>
              <a:buFont typeface="Wingdings 3" pitchFamily="18" charset="2"/>
              <a:buNone/>
            </a:pPr>
            <a:r>
              <a:rPr lang="sr-Cyrl-CS" sz="2400" b="1" smtClean="0"/>
              <a:t>(Чл. 104 и 126)</a:t>
            </a:r>
          </a:p>
          <a:p>
            <a:pPr marL="403225" indent="-288925" defTabSz="914400">
              <a:lnSpc>
                <a:spcPct val="75000"/>
              </a:lnSpc>
              <a:buFont typeface="Wingdings" pitchFamily="2" charset="2"/>
              <a:buChar char="Ø"/>
            </a:pPr>
            <a:r>
              <a:rPr lang="sr-Cyrl-CS" sz="2400" smtClean="0"/>
              <a:t>Заштита од побијања</a:t>
            </a:r>
          </a:p>
          <a:p>
            <a:pPr lvl="2" indent="-401638" defTabSz="914400">
              <a:spcBef>
                <a:spcPts val="1200"/>
              </a:spcBef>
              <a:buFont typeface="Wingdings" pitchFamily="2" charset="2"/>
              <a:buChar char="Ø"/>
            </a:pPr>
            <a:r>
              <a:rPr lang="sr-Cyrl-CS" sz="2000" i="1" smtClean="0"/>
              <a:t>Не могу се побијати радње предузете ради обезбеђења нових финансијских средстава у смислу кредита или зајмова узетих у оквиру стечајног поступка или у складу са усвојеним планом реорганизације</a:t>
            </a:r>
          </a:p>
          <a:p>
            <a:pPr lvl="2" indent="-401638" defTabSz="914400">
              <a:lnSpc>
                <a:spcPct val="75000"/>
              </a:lnSpc>
              <a:spcBef>
                <a:spcPts val="1200"/>
              </a:spcBef>
              <a:buFont typeface="Wingdings" pitchFamily="2" charset="2"/>
              <a:buChar char="Ø"/>
            </a:pPr>
            <a:endParaRPr lang="sr-Cyrl-CS" sz="2000" i="1" smtClean="0"/>
          </a:p>
          <a:p>
            <a:pPr marL="403225" indent="-288925" defTabSz="914400">
              <a:lnSpc>
                <a:spcPct val="75000"/>
              </a:lnSpc>
              <a:buFont typeface="Wingdings" pitchFamily="2" charset="2"/>
              <a:buChar char="Ø"/>
            </a:pPr>
            <a:r>
              <a:rPr lang="sr-Cyrl-CS" sz="2400" smtClean="0"/>
              <a:t>Првенство у новом стечајном поступку</a:t>
            </a:r>
          </a:p>
          <a:p>
            <a:pPr lvl="2" indent="-401638" defTabSz="914400">
              <a:lnSpc>
                <a:spcPct val="75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sr-Cyrl-CS" sz="2000" i="1" smtClean="0"/>
              <a:t>У смислу третмана као обавезе стечајне масе</a:t>
            </a:r>
          </a:p>
          <a:p>
            <a:pPr lvl="2" indent="-401638" defTabSz="914400">
              <a:spcBef>
                <a:spcPts val="1200"/>
              </a:spcBef>
              <a:buFont typeface="Wingdings" pitchFamily="2" charset="2"/>
              <a:buChar char="Ø"/>
            </a:pPr>
            <a:r>
              <a:rPr lang="sr-Cyrl-CS" sz="2000" i="1" smtClean="0"/>
              <a:t>Првенство важи у односу на све друге необезбеђене повериоце,    али не и обезбеђене</a:t>
            </a:r>
          </a:p>
          <a:p>
            <a:pPr marL="346075" lvl="1" indent="-342900" defTabSz="914400">
              <a:lnSpc>
                <a:spcPct val="75000"/>
              </a:lnSpc>
            </a:pPr>
            <a:endParaRPr lang="sr-Cyrl-CS" sz="1800" i="1" smtClean="0">
              <a:solidFill>
                <a:srgbClr val="FF0000"/>
              </a:solidFill>
            </a:endParaRPr>
          </a:p>
          <a:p>
            <a:pPr marL="346075" lvl="1" indent="-342900" defTabSz="914400">
              <a:lnSpc>
                <a:spcPct val="75000"/>
              </a:lnSpc>
            </a:pPr>
            <a:endParaRPr lang="sr-Cyrl-CS" smtClean="0"/>
          </a:p>
        </p:txBody>
      </p:sp>
    </p:spTree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6113" y="244475"/>
            <a:ext cx="8848725" cy="925513"/>
          </a:xfrm>
        </p:spPr>
        <p:txBody>
          <a:bodyPr anchor="ctr">
            <a:normAutofit/>
          </a:bodyPr>
          <a:lstStyle/>
          <a:p>
            <a:pPr algn="ctr"/>
            <a:r>
              <a:rPr lang="sr-Cyrl-CS" smtClean="0">
                <a:solidFill>
                  <a:schemeClr val="tx2"/>
                </a:solidFill>
              </a:rPr>
              <a:t>Остале промене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60350" y="1449388"/>
            <a:ext cx="10036175" cy="5205412"/>
          </a:xfrm>
        </p:spPr>
        <p:txBody>
          <a:bodyPr>
            <a:normAutofit/>
          </a:bodyPr>
          <a:lstStyle/>
          <a:p>
            <a:pPr marL="53975" indent="0" defTabSz="914400">
              <a:buFont typeface="Wingdings 3" pitchFamily="18" charset="2"/>
              <a:buNone/>
            </a:pPr>
            <a:r>
              <a:rPr lang="sr-Cyrl-CS" sz="2400" b="1" smtClean="0"/>
              <a:t>(Чл. 124, 135 и 157) </a:t>
            </a:r>
          </a:p>
          <a:p>
            <a:pPr marL="344488" indent="-290513" defTabSz="914400">
              <a:buFont typeface="Wingdings" pitchFamily="2" charset="2"/>
              <a:buChar char="Ø"/>
            </a:pPr>
            <a:r>
              <a:rPr lang="sr-Cyrl-CS" sz="2400" smtClean="0"/>
              <a:t>Уклоњена одредба која регулише побијање правних послова и радњи без накнаде као посебан основ за покретање тужбе</a:t>
            </a:r>
          </a:p>
          <a:p>
            <a:pPr marL="801688" lvl="2" indent="-290513" defTabSz="914400">
              <a:buFont typeface="Wingdings" pitchFamily="2" charset="2"/>
              <a:buChar char="Ø"/>
            </a:pPr>
            <a:r>
              <a:rPr lang="sr-Cyrl-CS" sz="2000" i="1" smtClean="0"/>
              <a:t>Тиме се решава неуједначена судска пракса у вези са начином третирања уговора о јемству и залога и хипотека за трећа лица</a:t>
            </a:r>
          </a:p>
          <a:p>
            <a:pPr marL="801688" lvl="2" indent="-290513" defTabSz="914400">
              <a:buFont typeface="Wingdings" pitchFamily="2" charset="2"/>
              <a:buChar char="Ø"/>
            </a:pPr>
            <a:r>
              <a:rPr lang="sr-Cyrl-CS" sz="2000" i="1" smtClean="0"/>
              <a:t>Уместо тога, на побијање таквих послова и радњи примењују се услови за намерно оштећење поверилаца (чл. 123)</a:t>
            </a:r>
          </a:p>
          <a:p>
            <a:pPr marL="403225" indent="-349250" defTabSz="914400">
              <a:buFont typeface="Wingdings" pitchFamily="2" charset="2"/>
              <a:buChar char="Ø"/>
            </a:pPr>
            <a:r>
              <a:rPr lang="sr-Cyrl-CS" sz="2400" smtClean="0"/>
              <a:t>Захтеви да се прибаве мишљења Комисије за заштиту конкуренције и Комисије за контролу државне помоћи су обрисани</a:t>
            </a:r>
          </a:p>
          <a:p>
            <a:pPr marL="801688" lvl="2" indent="-290513" defTabSz="914400">
              <a:buFont typeface="Wingdings" pitchFamily="2" charset="2"/>
              <a:buChar char="Ø"/>
            </a:pPr>
            <a:r>
              <a:rPr lang="sr-Cyrl-CS" sz="2000" i="1" smtClean="0"/>
              <a:t>Пракса је показала да су то формални захтеви који стварају додатне трошкове и кашњења без додате вредности за дужнике, повериоце   или сам систем заштите у оквиру којег те институције послују</a:t>
            </a:r>
          </a:p>
        </p:txBody>
      </p:sp>
    </p:spTree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46113" y="0"/>
            <a:ext cx="9121775" cy="1455738"/>
          </a:xfrm>
        </p:spPr>
        <p:txBody>
          <a:bodyPr anchor="ctr">
            <a:normAutofit/>
          </a:bodyPr>
          <a:lstStyle/>
          <a:p>
            <a:pPr algn="ctr"/>
            <a:r>
              <a:rPr lang="sr-Cyrl-CS" smtClean="0">
                <a:solidFill>
                  <a:schemeClr val="tx2"/>
                </a:solidFill>
              </a:rPr>
              <a:t>Остале промене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15925" y="1247775"/>
            <a:ext cx="9823450" cy="5407025"/>
          </a:xfrm>
        </p:spPr>
        <p:txBody>
          <a:bodyPr>
            <a:normAutofit/>
          </a:bodyPr>
          <a:lstStyle/>
          <a:p>
            <a:pPr marL="53975" indent="0" defTabSz="914400">
              <a:buFont typeface="Wingdings 3" pitchFamily="18" charset="2"/>
              <a:buNone/>
            </a:pPr>
            <a:r>
              <a:rPr lang="sr-Cyrl-CS" sz="2400" b="1" smtClean="0"/>
              <a:t>(Члан 93) </a:t>
            </a:r>
          </a:p>
          <a:p>
            <a:pPr marL="403225" indent="-349250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400" smtClean="0"/>
              <a:t>Прекид уместо обуставе извршних поступака отварањем стечаја</a:t>
            </a:r>
          </a:p>
          <a:p>
            <a:pPr marL="801688" lvl="2" indent="-290513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Након правноснажности решења о закључењу стечајног поступка, извршни поступци се обустављају</a:t>
            </a:r>
          </a:p>
          <a:p>
            <a:pPr marL="801688" lvl="2" indent="-290513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smtClean="0"/>
              <a:t>Тиме се решава проблем који постоји ако по жалби решење о отварању стечаја буде укинуто, али и ако дужник изађе из стечаја на основу реорганизације у случајевима када је извршење водио заложни поверилац</a:t>
            </a:r>
          </a:p>
          <a:p>
            <a:pPr marL="801688" lvl="2" indent="-290513" defTabSz="914400"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000" i="1" u="sng" smtClean="0"/>
              <a:t>Али</a:t>
            </a:r>
            <a:r>
              <a:rPr lang="sr-Cyrl-CS" sz="2000" i="1" smtClean="0"/>
              <a:t> се и омогућава лакша примена нових одредби о укидању забране извршења и намирења (извршни суд би требало да дозволи наставк прекинутог поступка)</a:t>
            </a:r>
          </a:p>
        </p:txBody>
      </p:sp>
    </p:spTree>
  </p:cSld>
  <p:clrMapOvr>
    <a:masterClrMapping/>
  </p:clrMapOvr>
  <p:transition spd="slow">
    <p:wip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1663" y="542925"/>
            <a:ext cx="9837737" cy="2711450"/>
          </a:xfrm>
        </p:spPr>
        <p:txBody>
          <a:bodyPr anchor="b">
            <a:normAutofit/>
          </a:bodyPr>
          <a:lstStyle/>
          <a:p>
            <a:pPr algn="ctr"/>
            <a:r>
              <a:rPr lang="en-US" sz="3000" smtClean="0"/>
              <a:t/>
            </a:r>
            <a:br>
              <a:rPr lang="en-US" sz="3000" smtClean="0"/>
            </a:br>
            <a:r>
              <a:rPr lang="en-US" sz="5400" b="1" smtClean="0"/>
              <a:t>ХВАЛА НА ПАЖЊИ!</a:t>
            </a:r>
          </a:p>
        </p:txBody>
      </p:sp>
      <p:sp>
        <p:nvSpPr>
          <p:cNvPr id="88067" name="Content Placeholder 2"/>
          <p:cNvSpPr>
            <a:spLocks noGrp="1"/>
          </p:cNvSpPr>
          <p:nvPr>
            <p:ph idx="4294967295"/>
          </p:nvPr>
        </p:nvSpPr>
        <p:spPr>
          <a:xfrm>
            <a:off x="677863" y="2314575"/>
            <a:ext cx="8596312" cy="3727450"/>
          </a:xfrm>
        </p:spPr>
        <p:txBody>
          <a:bodyPr lIns="0" rIns="0"/>
          <a:lstStyle/>
          <a:p>
            <a:pPr marL="90488" indent="-90488" defTabSz="914400">
              <a:spcBef>
                <a:spcPts val="600"/>
              </a:spcBef>
            </a:pPr>
            <a:endParaRPr lang="en-US" b="1" smtClean="0"/>
          </a:p>
          <a:p>
            <a:pPr marL="90488" indent="-90488" defTabSz="914400">
              <a:spcBef>
                <a:spcPts val="600"/>
              </a:spcBef>
            </a:pPr>
            <a:endParaRPr lang="en-US" b="1" smtClean="0"/>
          </a:p>
          <a:p>
            <a:pPr marL="90488" indent="-90488" defTabSz="914400">
              <a:spcBef>
                <a:spcPts val="600"/>
              </a:spcBef>
            </a:pPr>
            <a:endParaRPr lang="en-US" b="1" smtClean="0"/>
          </a:p>
          <a:p>
            <a:pPr marL="90488" indent="-90488" defTabSz="914400">
              <a:spcBef>
                <a:spcPts val="600"/>
              </a:spcBef>
            </a:pPr>
            <a:endParaRPr lang="en-US" b="1" smtClean="0"/>
          </a:p>
          <a:p>
            <a:pPr marL="90488" indent="-90488" defTabSz="914400">
              <a:spcBef>
                <a:spcPts val="600"/>
              </a:spcBef>
            </a:pPr>
            <a:endParaRPr lang="en-US" b="1" smtClean="0"/>
          </a:p>
          <a:p>
            <a:pPr marL="90488" indent="-90488" defTabSz="914400">
              <a:spcBef>
                <a:spcPts val="600"/>
              </a:spcBef>
            </a:pPr>
            <a:endParaRPr lang="en-US" b="1" smtClean="0"/>
          </a:p>
          <a:p>
            <a:pPr marL="0" indent="0" defTabSz="914400">
              <a:spcBef>
                <a:spcPts val="600"/>
              </a:spcBef>
              <a:buNone/>
            </a:pPr>
            <a:r>
              <a:rPr lang="en-US" b="1" smtClean="0"/>
              <a:t>Лука Андрић</a:t>
            </a:r>
          </a:p>
          <a:p>
            <a:pPr marL="0" indent="0" defTabSz="914400">
              <a:spcBef>
                <a:spcPts val="600"/>
              </a:spcBef>
              <a:buNone/>
            </a:pPr>
            <a:r>
              <a:rPr lang="en-US" smtClean="0"/>
              <a:t>STC World Bank</a:t>
            </a:r>
          </a:p>
          <a:p>
            <a:pPr marL="0" indent="0" defTabSz="914400">
              <a:spcBef>
                <a:spcPts val="600"/>
              </a:spcBef>
              <a:buNone/>
            </a:pPr>
            <a:r>
              <a:rPr lang="en-US" smtClean="0"/>
              <a:t>Партнер</a:t>
            </a:r>
          </a:p>
          <a:p>
            <a:pPr marL="0" indent="0" defTabSz="914400">
              <a:spcBef>
                <a:spcPts val="600"/>
              </a:spcBef>
              <a:buNone/>
            </a:pPr>
            <a:r>
              <a:rPr lang="en-US"/>
              <a:t>A</a:t>
            </a:r>
            <a:r>
              <a:rPr lang="en-US" smtClean="0"/>
              <a:t>двокатска </a:t>
            </a:r>
            <a:r>
              <a:rPr lang="en-US" smtClean="0"/>
              <a:t>канцеларија АНДРИЋ</a:t>
            </a:r>
          </a:p>
          <a:p>
            <a:pPr marL="0" indent="0" defTabSz="914400">
              <a:spcBef>
                <a:spcPts val="600"/>
              </a:spcBef>
              <a:buNone/>
            </a:pPr>
            <a:r>
              <a:rPr lang="sr-Cyrl-CS" i="1" smtClean="0"/>
              <a:t>luka.andric@andriclaw.rs</a:t>
            </a:r>
            <a:endParaRPr lang="sr-Cyrl-C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sr-Cyrl-CS" smtClean="0">
                <a:solidFill>
                  <a:schemeClr val="tx1"/>
                </a:solidFill>
              </a:rPr>
              <a:t>Отворени стечајни поступци*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277361" y="1660205"/>
          <a:ext cx="9754651" cy="4601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7410450" y="1193800"/>
            <a:ext cx="454183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sr-Cyrl-CS" sz="1600" b="1">
                <a:latin typeface="Calibri Light" pitchFamily="34" charset="0"/>
              </a:rPr>
              <a:t>Након доношења измена 2014. године, број отворених стечајних поступака знатно је увећан, од само 210 поступака у 2014. години на 583 у 2015. години. У првих седам месеци 2016. године отворена су 254 стечајна поступка (без УППР). </a:t>
            </a:r>
          </a:p>
        </p:txBody>
      </p:sp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 anchor="ctr">
            <a:normAutofit/>
          </a:bodyPr>
          <a:lstStyle/>
          <a:p>
            <a:r>
              <a:rPr lang="sr-Cyrl-CS" smtClean="0">
                <a:solidFill>
                  <a:schemeClr val="tx1"/>
                </a:solidFill>
              </a:rPr>
              <a:t>Број потврђених УППР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382058" y="1911002"/>
          <a:ext cx="9776885" cy="3833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5844" name="Rectangle 2"/>
          <p:cNvSpPr>
            <a:spLocks noChangeArrowheads="1"/>
          </p:cNvSpPr>
          <p:nvPr/>
        </p:nvSpPr>
        <p:spPr bwMode="auto">
          <a:xfrm>
            <a:off x="6435725" y="1300163"/>
            <a:ext cx="5568950" cy="158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r-Cyrl-CS" sz="1600" b="1">
                <a:latin typeface="Calibri Light" pitchFamily="34" charset="0"/>
              </a:rPr>
              <a:t>У истом периоду смањио се број потврђених унапред припремљених планова реорганизације. У 2014. години број потврђених УППР-ова износио је 80, док је у 2015. години износио 41</a:t>
            </a:r>
            <a:r>
              <a:rPr lang="sr-Cyrl-CS" b="1">
                <a:latin typeface="Calibri Light" pitchFamily="34" charset="0"/>
              </a:rPr>
              <a:t>. </a:t>
            </a:r>
            <a:r>
              <a:rPr lang="sr-Cyrl-CS" sz="1600" b="1">
                <a:latin typeface="Calibri Light" pitchFamily="34" charset="0"/>
              </a:rPr>
              <a:t>Разлози су вишеструки (пролазак великог таласа УППР из претходних година у јеку финансијске кризе).</a:t>
            </a:r>
          </a:p>
        </p:txBody>
      </p: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7863" y="609600"/>
            <a:ext cx="8904287" cy="1035050"/>
          </a:xfrm>
        </p:spPr>
        <p:txBody>
          <a:bodyPr anchor="ctr">
            <a:normAutofit/>
          </a:bodyPr>
          <a:lstStyle/>
          <a:p>
            <a:pPr algn="ctr"/>
            <a:r>
              <a:rPr lang="sr-Cyrl-CS" smtClean="0">
                <a:solidFill>
                  <a:schemeClr val="tx2"/>
                </a:solidFill>
              </a:rPr>
              <a:t>Трајање стечајних поступака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46075" indent="-346075" defTabSz="914400">
              <a:buFont typeface="Wingdings" pitchFamily="2" charset="2"/>
              <a:buChar char="Ø"/>
            </a:pPr>
            <a:r>
              <a:rPr lang="sr-Cyrl-CS" sz="2100" smtClean="0"/>
              <a:t>Од 4546 поступака покренутих према Закону о стечају (без УППР) 59% је закључено или обустављено</a:t>
            </a:r>
          </a:p>
          <a:p>
            <a:pPr marL="346075" indent="-346075" defTabSz="914400">
              <a:buFont typeface="Wingdings 3" pitchFamily="18" charset="2"/>
              <a:buNone/>
            </a:pPr>
            <a:endParaRPr lang="sr-Cyrl-CS" sz="2100" smtClean="0"/>
          </a:p>
          <a:p>
            <a:pPr marL="346075" indent="-346075" defTabSz="914400">
              <a:buFont typeface="Wingdings" pitchFamily="2" charset="2"/>
              <a:buChar char="Ø"/>
            </a:pPr>
            <a:r>
              <a:rPr lang="sr-Cyrl-CS" sz="2100" smtClean="0"/>
              <a:t>Од укупног броја окончаних стечајних поступака, око 60% бива закључено или обустављено у року од две године а око 70% у року  од три године </a:t>
            </a:r>
          </a:p>
          <a:p>
            <a:pPr marL="346075" indent="-346075" defTabSz="914400">
              <a:buFont typeface="Wingdings" pitchFamily="2" charset="2"/>
              <a:buChar char="Ø"/>
            </a:pPr>
            <a:endParaRPr lang="sr-Cyrl-CS" sz="2100" smtClean="0"/>
          </a:p>
          <a:p>
            <a:pPr marL="346075" indent="-346075" defTabSz="914400">
              <a:buFont typeface="Wingdings" pitchFamily="2" charset="2"/>
              <a:buChar char="Ø"/>
            </a:pPr>
            <a:r>
              <a:rPr lang="sr-Cyrl-CS" sz="2100" smtClean="0"/>
              <a:t>Ипак, чак 8% поступака траје преко пет година, при чему је учешће друштвених предузећа у таквим поступцима око 30%</a:t>
            </a:r>
            <a:r>
              <a:rPr lang="sr-Cyrl-CS" sz="2000" smtClean="0"/>
              <a:t> </a:t>
            </a:r>
          </a:p>
          <a:p>
            <a:pPr marL="346075" indent="-346075" defTabSz="914400"/>
            <a:endParaRPr lang="sr-Cyrl-CS" sz="2000" smtClean="0"/>
          </a:p>
        </p:txBody>
      </p:sp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77863" y="336550"/>
            <a:ext cx="9023350" cy="933450"/>
          </a:xfrm>
        </p:spPr>
        <p:txBody>
          <a:bodyPr anchor="ctr">
            <a:normAutofit/>
          </a:bodyPr>
          <a:lstStyle/>
          <a:p>
            <a:pPr algn="ctr"/>
            <a:r>
              <a:rPr lang="sr-Cyrl-CS" smtClean="0">
                <a:solidFill>
                  <a:schemeClr val="tx2"/>
                </a:solidFill>
              </a:rPr>
              <a:t>Трајање стечајних поступака (2)</a:t>
            </a:r>
          </a:p>
        </p:txBody>
      </p:sp>
      <p:graphicFrame>
        <p:nvGraphicFramePr>
          <p:cNvPr id="40044" name="Group 108"/>
          <p:cNvGraphicFramePr>
            <a:graphicFrameLocks noGrp="1"/>
          </p:cNvGraphicFramePr>
          <p:nvPr/>
        </p:nvGraphicFramePr>
        <p:xfrm>
          <a:off x="657225" y="1319213"/>
          <a:ext cx="9115425" cy="5037138"/>
        </p:xfrm>
        <a:graphic>
          <a:graphicData uri="http://schemas.openxmlformats.org/drawingml/2006/table">
            <a:tbl>
              <a:tblPr/>
              <a:tblGrid>
                <a:gridCol w="1219200"/>
                <a:gridCol w="1057275"/>
                <a:gridCol w="1352550"/>
                <a:gridCol w="1555750"/>
                <a:gridCol w="1306513"/>
                <a:gridCol w="1295400"/>
                <a:gridCol w="1328737"/>
              </a:tblGrid>
              <a:tr h="50165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Трајање у годинама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Стечајни поступци према дужини трајања</a:t>
                      </a:r>
                      <a:endParaRPr kumimoji="0" lang="sr-Cyrl-C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255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Закључени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Обустављени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Закључени 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обустављени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Активни 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Укупно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Учешће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од 0 до 1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1255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223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1478</a:t>
                      </a:r>
                      <a:endParaRPr kumimoji="0" lang="sr-Cyrl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8E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383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1861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41%</a:t>
                      </a:r>
                      <a:endParaRPr kumimoji="0" lang="sr-Cyrl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8EF2">
                        <a:alpha val="50195"/>
                      </a:srgbClr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од 1 до 2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449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71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520</a:t>
                      </a:r>
                      <a:endParaRPr kumimoji="0" lang="sr-Cyrl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8E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307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827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18%</a:t>
                      </a:r>
                      <a:endParaRPr kumimoji="0" lang="sr-Cyrl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8EF2">
                        <a:alpha val="50195"/>
                      </a:srgbClr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од 2 до 3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302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328</a:t>
                      </a:r>
                      <a:endParaRPr kumimoji="0" lang="sr-Cyrl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A8EF2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97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425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9%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од 3 до 4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191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201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106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307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7%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од 4 до 5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117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122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418</a:t>
                      </a:r>
                      <a:endParaRPr kumimoji="0" lang="sr-Cyrl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540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12%</a:t>
                      </a:r>
                      <a:endParaRPr kumimoji="0" lang="sr-Cyrl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49803"/>
                      </a:srgbClr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Преко 5 година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30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32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554</a:t>
                      </a:r>
                      <a:endParaRPr kumimoji="0" lang="sr-Cyrl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586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8%</a:t>
                      </a:r>
                      <a:endParaRPr kumimoji="0" lang="sr-Cyrl-C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CC">
                        <a:alpha val="49803"/>
                      </a:srgbClr>
                    </a:solidFill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Укупно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2344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337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2681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1865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4546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100%</a:t>
                      </a:r>
                      <a:endParaRPr kumimoji="0" lang="sr-Cyrl-C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8947" marR="58947" marT="8187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5" y="153988"/>
            <a:ext cx="9478963" cy="1284287"/>
          </a:xfrm>
        </p:spPr>
        <p:txBody>
          <a:bodyPr anchor="ctr">
            <a:normAutofit/>
          </a:bodyPr>
          <a:lstStyle/>
          <a:p>
            <a:pPr algn="ctr"/>
            <a:r>
              <a:rPr lang="sr-Cyrl-CS" smtClean="0">
                <a:solidFill>
                  <a:schemeClr val="tx2"/>
                </a:solidFill>
              </a:rPr>
              <a:t>Трајање стечајних поступака (3)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4294967295"/>
          </p:nvPr>
        </p:nvSpPr>
        <p:spPr>
          <a:xfrm>
            <a:off x="366713" y="1408113"/>
            <a:ext cx="9459912" cy="5091112"/>
          </a:xfrm>
        </p:spPr>
        <p:txBody>
          <a:bodyPr/>
          <a:lstStyle/>
          <a:p>
            <a:pPr marL="398463" indent="-398463" defTabSz="914400">
              <a:lnSpc>
                <a:spcPct val="75000"/>
              </a:lnSpc>
              <a:spcAft>
                <a:spcPts val="1200"/>
              </a:spcAft>
              <a:buFont typeface="Wingdings" pitchFamily="2" charset="2"/>
              <a:buChar char="Ø"/>
            </a:pPr>
            <a:r>
              <a:rPr lang="sr-Cyrl-CS" sz="2100" smtClean="0"/>
              <a:t>Разлози дугог трајања стечајног поступка у 20% поступака су вишеструки, а неки од њих су</a:t>
            </a:r>
            <a:r>
              <a:rPr lang="sr-Cyrl-CS" sz="2200" smtClean="0"/>
              <a:t>:</a:t>
            </a:r>
          </a:p>
          <a:p>
            <a:pPr marL="914400" lvl="2" indent="-398463" defTabSz="914400">
              <a:lnSpc>
                <a:spcPct val="75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sr-Cyrl-CS" sz="1900" i="1" smtClean="0"/>
              <a:t>објективни - када закључење није могуће услед околности на које стечај не може да утиче (нпр. повраћај имовине или немогућности продаје имовине и након вишеструког оглашавања)</a:t>
            </a:r>
          </a:p>
          <a:p>
            <a:pPr marL="914400" lvl="2" indent="-398463" defTabSz="914400">
              <a:lnSpc>
                <a:spcPct val="75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sr-Cyrl-CS" sz="1900" i="1" smtClean="0"/>
              <a:t>недовољни подстицаји стечајних управника (нпр. уколико постоји закуп из ког се финансирају трошкови поступка) </a:t>
            </a:r>
          </a:p>
          <a:p>
            <a:pPr marL="914400" lvl="2" indent="-398463" defTabSz="914400">
              <a:lnSpc>
                <a:spcPct val="75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sr-Cyrl-CS" sz="1900" i="1" smtClean="0"/>
              <a:t>неадекватна законска решења (нпр. поступак продаје у Националним стандардима где постоји могућност блокаде продаје имовине испод 50% или 20% процењене вредности)</a:t>
            </a:r>
          </a:p>
          <a:p>
            <a:pPr marL="914400" lvl="2" indent="-398463" defTabSz="914400">
              <a:lnSpc>
                <a:spcPct val="75000"/>
              </a:lnSpc>
              <a:spcAft>
                <a:spcPts val="1200"/>
              </a:spcAft>
              <a:buFont typeface="Wingdings" pitchFamily="2" charset="2"/>
              <a:buChar char="q"/>
            </a:pPr>
            <a:r>
              <a:rPr lang="sr-Cyrl-CS" sz="1900" i="1" smtClean="0"/>
              <a:t>недостатак ажурности стечајних органа и учесника (нпр. код дуготрајних покушаја реорганизације у стечају)</a:t>
            </a:r>
            <a:r>
              <a:rPr lang="sr-Cyrl-CS" sz="2000" smtClean="0"/>
              <a:t> </a:t>
            </a:r>
          </a:p>
          <a:p>
            <a:pPr marL="398463" indent="-398463" defTabSz="914400">
              <a:lnSpc>
                <a:spcPct val="75000"/>
              </a:lnSpc>
              <a:buFont typeface="Wingdings" pitchFamily="2" charset="2"/>
              <a:buChar char="Ø"/>
            </a:pPr>
            <a:r>
              <a:rPr lang="sr-Cyrl-CS" sz="2100" smtClean="0"/>
              <a:t>Последице исувише дугих стечајних поступака посебно сносе   разлучни повериоци, који често не могу битно да утичу на ток стечајног поступка (док стечајни повериоци то чине преко Одбора поверилаца)</a:t>
            </a:r>
          </a:p>
          <a:p>
            <a:pPr marL="398463" indent="-398463" defTabSz="914400">
              <a:lnSpc>
                <a:spcPct val="75000"/>
              </a:lnSpc>
            </a:pPr>
            <a:endParaRPr lang="sr-Cyrl-CS" sz="2000" smtClean="0"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57225" y="190500"/>
            <a:ext cx="9455150" cy="1411288"/>
          </a:xfrm>
        </p:spPr>
        <p:txBody>
          <a:bodyPr anchor="ctr">
            <a:normAutofit/>
          </a:bodyPr>
          <a:lstStyle/>
          <a:p>
            <a:pPr algn="ctr"/>
            <a:r>
              <a:rPr lang="en-US" smtClean="0"/>
              <a:t>Трошкови стечајних поступака</a:t>
            </a:r>
          </a:p>
        </p:txBody>
      </p:sp>
      <p:graphicFrame>
        <p:nvGraphicFramePr>
          <p:cNvPr id="42037" name="Group 53"/>
          <p:cNvGraphicFramePr>
            <a:graphicFrameLocks noGrp="1"/>
          </p:cNvGraphicFramePr>
          <p:nvPr>
            <p:ph idx="4294967295"/>
          </p:nvPr>
        </p:nvGraphicFramePr>
        <p:xfrm>
          <a:off x="676275" y="1831975"/>
          <a:ext cx="8764588" cy="3187700"/>
        </p:xfrm>
        <a:graphic>
          <a:graphicData uri="http://schemas.openxmlformats.org/drawingml/2006/table">
            <a:tbl>
              <a:tblPr/>
              <a:tblGrid>
                <a:gridCol w="1828800"/>
                <a:gridCol w="1377950"/>
                <a:gridCol w="1389063"/>
                <a:gridCol w="1343025"/>
                <a:gridCol w="1341437"/>
                <a:gridCol w="1484313"/>
              </a:tblGrid>
              <a:tr h="151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Укупни приливи</a:t>
                      </a:r>
                      <a:endParaRPr kumimoji="0" lang="sr-Cyrl-C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од 1 до 5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мил. RSD</a:t>
                      </a:r>
                      <a:endParaRPr kumimoji="0" lang="sr-Cyrl-C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од 5 до 10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мил. RSD</a:t>
                      </a:r>
                      <a:endParaRPr kumimoji="0" lang="sr-Cyrl-C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од 10 до 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мил. RSD</a:t>
                      </a:r>
                      <a:endParaRPr kumimoji="0" lang="sr-Cyrl-C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од 50 до 100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мил. RSD</a:t>
                      </a:r>
                      <a:endParaRPr kumimoji="0" lang="sr-Cyrl-C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Преко 100 мил.RSD</a:t>
                      </a:r>
                      <a:endParaRPr kumimoji="0" lang="sr-Cyrl-C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  <a:tr h="167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sr-Cyrl-C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Учешће трошкова стечајног поступка у укупно оствареном приливу</a:t>
                      </a:r>
                      <a:endParaRPr kumimoji="0" lang="sr-Cyrl-C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27,27%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13,40%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10,10%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5,52%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3,76%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195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544514" y="4972050"/>
            <a:ext cx="87894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>
              <a:latin typeface="Calibri Light" pitchFamily="34" charset="0"/>
            </a:endParaRPr>
          </a:p>
          <a:p>
            <a:pPr marL="344488" indent="-344488">
              <a:buFont typeface="Wingdings" pitchFamily="2" charset="2"/>
              <a:buChar char="ü"/>
            </a:pPr>
            <a:r>
              <a:rPr lang="sr-Cyrl-CS" sz="2400">
                <a:latin typeface="Calibri Light" pitchFamily="34" charset="0"/>
              </a:rPr>
              <a:t>Наведени проценти указују да су стварни трошкови стечајног поступка знатно нижи од оних наведених у студији Светске банке</a:t>
            </a:r>
            <a:r>
              <a:rPr lang="en-US" sz="2400">
                <a:latin typeface="Calibri Light" pitchFamily="34" charset="0"/>
              </a:rPr>
              <a:t> </a:t>
            </a:r>
            <a:r>
              <a:rPr lang="en-US" sz="2400" i="1">
                <a:latin typeface="Calibri Light" pitchFamily="34" charset="0"/>
              </a:rPr>
              <a:t>Doing Business</a:t>
            </a:r>
            <a:r>
              <a:rPr lang="en-US" sz="2400">
                <a:latin typeface="Calibri Light" pitchFamily="34" charset="0"/>
              </a:rPr>
              <a:t>.</a:t>
            </a:r>
          </a:p>
        </p:txBody>
      </p:sp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Face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758</TotalTime>
  <Words>2856</Words>
  <Application>Microsoft Office PowerPoint</Application>
  <PresentationFormat>Custom</PresentationFormat>
  <Paragraphs>315</Paragraphs>
  <Slides>35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Trebuchet MS</vt:lpstr>
      <vt:lpstr>Arial</vt:lpstr>
      <vt:lpstr>Wingdings 3</vt:lpstr>
      <vt:lpstr>Calibri</vt:lpstr>
      <vt:lpstr>Calibri Light</vt:lpstr>
      <vt:lpstr>Wingdings</vt:lpstr>
      <vt:lpstr>Times New Roman</vt:lpstr>
      <vt:lpstr>Facet</vt:lpstr>
      <vt:lpstr>НАЦРТ ЗАКОНА О ИЗМЕНАМА И ДОПУНАМА ЗАКОНА О СТЕЧАЈУ</vt:lpstr>
      <vt:lpstr>Уводне напомене</vt:lpstr>
      <vt:lpstr>Циљ измена и допуна закона</vt:lpstr>
      <vt:lpstr>Отворени стечајни поступци*</vt:lpstr>
      <vt:lpstr>Број потврђених УППР</vt:lpstr>
      <vt:lpstr>Трајање стечајних поступака (1)</vt:lpstr>
      <vt:lpstr>Трајање стечајних поступака (2)</vt:lpstr>
      <vt:lpstr>Трајање стечајних поступака (3)</vt:lpstr>
      <vt:lpstr>Трошкови стечајних поступака</vt:lpstr>
      <vt:lpstr>Намирење разлучних поверилаца</vt:lpstr>
      <vt:lpstr>Три групе промена</vt:lpstr>
      <vt:lpstr>1. ПОБОЉШАЊЕ СТАТУСА РАЗЛУЧНИХ, ОДНОСНО ЗАЛОЖНИХ ПОВЕРИЛАЦА</vt:lpstr>
      <vt:lpstr>Учешће разлучних поверилаца у одбору поверилаца</vt:lpstr>
      <vt:lpstr>Нове сагласности разлучних, односно заложних поверилаца (1)</vt:lpstr>
      <vt:lpstr>Нове сагласности разлучних, односно заложних поверилаца (2)</vt:lpstr>
      <vt:lpstr>Право прече куповине разлучних, односно заложних поверилаца </vt:lpstr>
      <vt:lpstr>Пребијање цене са разлучним потраживањем</vt:lpstr>
      <vt:lpstr>Обавеза нуђења на продају  оптерећене имовине (1)</vt:lpstr>
      <vt:lpstr>Обавеза нуђења на продају  оптерећене имовине (2)</vt:lpstr>
      <vt:lpstr>Процена вредности имовине у стечају (1)</vt:lpstr>
      <vt:lpstr>Процена вредности имовине у стечају (2)</vt:lpstr>
      <vt:lpstr>Укидање забране извршења и намирења (1)</vt:lpstr>
      <vt:lpstr>Укидање забране извршења и намирења (2)</vt:lpstr>
      <vt:lpstr>Ефикаснија продаја имовине (1)</vt:lpstr>
      <vt:lpstr>Ефикаснија продаја имовине (2)</vt:lpstr>
      <vt:lpstr>2. ОТКЛАЊАЊЕ ПРОБЛЕМА И ПОВЕЋАЊЕ ЕФИКАСНОСТИ И ТРАНСПАРЕНТНОСТИ ПОСТУПКА УППР И  РЕОРГАНИЗАЦИЈЕ</vt:lpstr>
      <vt:lpstr>Ефикаснија реорганизација у стечају</vt:lpstr>
      <vt:lpstr>Отклањање проблема у примени УППР-а (1)  </vt:lpstr>
      <vt:lpstr>Отклањање проблема у примени УППР-а (2)</vt:lpstr>
      <vt:lpstr>3. ОСТАЛЕ ЗНАЧАЈНЕ ПРОМЕНЕ</vt:lpstr>
      <vt:lpstr>Овлашћење одбора поверилаца да разреши стечајног управника и именује новог</vt:lpstr>
      <vt:lpstr>Заштита новог финансирања</vt:lpstr>
      <vt:lpstr>Остале промене</vt:lpstr>
      <vt:lpstr>Остале промене (2)</vt:lpstr>
      <vt:lpstr> ХВАЛА НА ПАЖЊИ!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Zorica ZM. Markovic</dc:creator>
  <cp:lastModifiedBy>Luka Andric</cp:lastModifiedBy>
  <cp:revision>160</cp:revision>
  <dcterms:created xsi:type="dcterms:W3CDTF">2015-04-14T07:41:11Z</dcterms:created>
  <dcterms:modified xsi:type="dcterms:W3CDTF">2016-12-21T15:50:42Z</dcterms:modified>
</cp:coreProperties>
</file>