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775" r:id="rId1"/>
  </p:sldMasterIdLst>
  <p:handoutMasterIdLst>
    <p:handoutMasterId r:id="rId35"/>
  </p:handoutMasterIdLst>
  <p:sldIdLst>
    <p:sldId id="256" r:id="rId2"/>
    <p:sldId id="264" r:id="rId3"/>
    <p:sldId id="265" r:id="rId4"/>
    <p:sldId id="279" r:id="rId5"/>
    <p:sldId id="286" r:id="rId6"/>
    <p:sldId id="287" r:id="rId7"/>
    <p:sldId id="293" r:id="rId8"/>
    <p:sldId id="297" r:id="rId9"/>
    <p:sldId id="257" r:id="rId10"/>
    <p:sldId id="298" r:id="rId11"/>
    <p:sldId id="309" r:id="rId12"/>
    <p:sldId id="310" r:id="rId13"/>
    <p:sldId id="313" r:id="rId14"/>
    <p:sldId id="311" r:id="rId15"/>
    <p:sldId id="312" r:id="rId16"/>
    <p:sldId id="258" r:id="rId17"/>
    <p:sldId id="274" r:id="rId18"/>
    <p:sldId id="273" r:id="rId19"/>
    <p:sldId id="268" r:id="rId20"/>
    <p:sldId id="269" r:id="rId21"/>
    <p:sldId id="270" r:id="rId22"/>
    <p:sldId id="276" r:id="rId23"/>
    <p:sldId id="299" r:id="rId24"/>
    <p:sldId id="282" r:id="rId25"/>
    <p:sldId id="289" r:id="rId26"/>
    <p:sldId id="306" r:id="rId27"/>
    <p:sldId id="305" r:id="rId28"/>
    <p:sldId id="295" r:id="rId29"/>
    <p:sldId id="294" r:id="rId30"/>
    <p:sldId id="308" r:id="rId31"/>
    <p:sldId id="290" r:id="rId32"/>
    <p:sldId id="278" r:id="rId33"/>
    <p:sldId id="292" r:id="rId34"/>
  </p:sldIdLst>
  <p:sldSz cx="12192000" cy="6858000"/>
  <p:notesSz cx="6797675" cy="9928225"/>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 xmlns:p15="http://schemas.microsoft.com/office/powerpoint/2012/main">
        <p15:guide id="1" orient="horz" pos="2160">
          <p15:clr>
            <a:srgbClr val="A4A3A4"/>
          </p15:clr>
        </p15:guide>
        <p15:guide id="2" pos="3840">
          <p15:clr>
            <a:srgbClr val="A4A3A4"/>
          </p15:clr>
        </p15:guide>
      </p15:sldGuideLst>
    </p:ext>
    <p:ext uri="{2D200454-40CA-4A62-9FC3-DE9A4176ACB9}">
      <p15:notesGuideLst xmlns=""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4992" autoAdjust="0"/>
    <p:restoredTop sz="94658" autoAdjust="0"/>
  </p:normalViewPr>
  <p:slideViewPr>
    <p:cSldViewPr snapToGrid="0">
      <p:cViewPr varScale="1">
        <p:scale>
          <a:sx n="87" d="100"/>
          <a:sy n="87" d="100"/>
        </p:scale>
        <p:origin x="-654" y="-84"/>
      </p:cViewPr>
      <p:guideLst>
        <p:guide orient="horz" pos="2160"/>
        <p:guide pos="3840"/>
      </p:guideLst>
    </p:cSldViewPr>
  </p:slideViewPr>
  <p:outlineViewPr>
    <p:cViewPr>
      <p:scale>
        <a:sx n="33" d="100"/>
        <a:sy n="33" d="100"/>
      </p:scale>
      <p:origin x="0" y="0"/>
    </p:cViewPr>
  </p:outlineViewPr>
  <p:notesTextViewPr>
    <p:cViewPr>
      <p:scale>
        <a:sx n="1" d="1"/>
        <a:sy n="1" d="1"/>
      </p:scale>
      <p:origin x="0" y="0"/>
    </p:cViewPr>
  </p:notesTextViewPr>
  <p:notesViewPr>
    <p:cSldViewPr snapToGrid="0">
      <p:cViewPr varScale="1">
        <p:scale>
          <a:sx n="70" d="100"/>
          <a:sy n="70" d="100"/>
        </p:scale>
        <p:origin x="3240" y="78"/>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handoutMaster" Target="handoutMasters/handoutMaster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2.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45659" cy="498135"/>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50443" y="0"/>
            <a:ext cx="2945659" cy="498135"/>
          </a:xfrm>
          <a:prstGeom prst="rect">
            <a:avLst/>
          </a:prstGeom>
        </p:spPr>
        <p:txBody>
          <a:bodyPr vert="horz" lIns="91440" tIns="45720" rIns="91440" bIns="45720" rtlCol="0"/>
          <a:lstStyle>
            <a:lvl1pPr algn="r">
              <a:defRPr sz="1200"/>
            </a:lvl1pPr>
          </a:lstStyle>
          <a:p>
            <a:fld id="{6D00E2A8-4905-4902-8A8A-2BA4E98DA3F5}" type="datetimeFigureOut">
              <a:rPr lang="en-US" smtClean="0"/>
              <a:pPr/>
              <a:t>12/26/2017</a:t>
            </a:fld>
            <a:endParaRPr lang="en-US"/>
          </a:p>
        </p:txBody>
      </p:sp>
      <p:sp>
        <p:nvSpPr>
          <p:cNvPr id="4" name="Footer Placeholder 3"/>
          <p:cNvSpPr>
            <a:spLocks noGrp="1"/>
          </p:cNvSpPr>
          <p:nvPr>
            <p:ph type="ftr" sz="quarter" idx="2"/>
          </p:nvPr>
        </p:nvSpPr>
        <p:spPr>
          <a:xfrm>
            <a:off x="0" y="9430091"/>
            <a:ext cx="2945659" cy="498134"/>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50443" y="9430091"/>
            <a:ext cx="2945659" cy="498134"/>
          </a:xfrm>
          <a:prstGeom prst="rect">
            <a:avLst/>
          </a:prstGeom>
        </p:spPr>
        <p:txBody>
          <a:bodyPr vert="horz" lIns="91440" tIns="45720" rIns="91440" bIns="45720" rtlCol="0" anchor="b"/>
          <a:lstStyle>
            <a:lvl1pPr algn="r">
              <a:defRPr sz="1200"/>
            </a:lvl1pPr>
          </a:lstStyle>
          <a:p>
            <a:fld id="{A6BC5F82-932D-40F2-89E0-A35ECEBB2991}" type="slidenum">
              <a:rPr lang="en-US" smtClean="0"/>
              <a:pPr/>
              <a:t>‹#›</a:t>
            </a:fld>
            <a:endParaRPr lang="en-US"/>
          </a:p>
        </p:txBody>
      </p:sp>
    </p:spTree>
    <p:extLst>
      <p:ext uri="{BB962C8B-B14F-4D97-AF65-F5344CB8AC3E}">
        <p14:creationId xmlns:p14="http://schemas.microsoft.com/office/powerpoint/2010/main" val="2259625395"/>
      </p:ext>
    </p:extLst>
  </p:cSld>
  <p:clrMap bg1="lt1" tx1="dk1" bg2="lt2" tx2="dk2" accent1="accent1" accent2="accent2" accent3="accent3" accent4="accent4" accent5="accent5" accent6="accent6" hlink="hlink" folHlink="folHlink"/>
</p:handoutMaster>
</file>

<file path=ppt/slideLayouts/_rels/slideLayout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Master" Target="../slideMasters/slideMaster1.xml"/><Relationship Id="rId6" Type="http://schemas.openxmlformats.org/officeDocument/2006/relationships/image" Target="../media/image5.png"/><Relationship Id="rId5" Type="http://schemas.openxmlformats.org/officeDocument/2006/relationships/image" Target="../media/image4.jpeg"/><Relationship Id="rId4" Type="http://schemas.openxmlformats.org/officeDocument/2006/relationships/image" Target="../media/image3.jpe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dirty="0"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pic>
        <p:nvPicPr>
          <p:cNvPr id="35" name="Picture 34"/>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837926" y="272906"/>
            <a:ext cx="1997343" cy="801461"/>
          </a:xfrm>
          <a:prstGeom prst="rect">
            <a:avLst/>
          </a:prstGeom>
        </p:spPr>
      </p:pic>
      <p:pic>
        <p:nvPicPr>
          <p:cNvPr id="36" name="Picture 35"/>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7633449" y="105509"/>
            <a:ext cx="1471515" cy="948310"/>
          </a:xfrm>
          <a:prstGeom prst="rect">
            <a:avLst/>
          </a:prstGeom>
        </p:spPr>
      </p:pic>
      <p:pic>
        <p:nvPicPr>
          <p:cNvPr id="38" name="Picture 37"/>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1836597" y="5254251"/>
            <a:ext cx="3415196" cy="1449977"/>
          </a:xfrm>
          <a:prstGeom prst="rect">
            <a:avLst/>
          </a:prstGeom>
        </p:spPr>
      </p:pic>
      <p:pic>
        <p:nvPicPr>
          <p:cNvPr id="39" name="Picture 38"/>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5984983" y="5192665"/>
            <a:ext cx="2371925" cy="1676846"/>
          </a:xfrm>
          <a:prstGeom prst="rect">
            <a:avLst/>
          </a:prstGeom>
        </p:spPr>
      </p:pic>
      <p:pic>
        <p:nvPicPr>
          <p:cNvPr id="9" name="Picture 8"/>
          <p:cNvPicPr>
            <a:picLocks noChangeAspect="1"/>
          </p:cNvPicPr>
          <p:nvPr userDrawn="1"/>
        </p:nvPicPr>
        <p:blipFill>
          <a:blip r:embed="rId6">
            <a:extLst>
              <a:ext uri="{28A0092B-C50C-407E-A947-70E740481C1C}">
                <a14:useLocalDpi xmlns:a14="http://schemas.microsoft.com/office/drawing/2010/main" val="0"/>
              </a:ext>
            </a:extLst>
          </a:blip>
          <a:stretch>
            <a:fillRect/>
          </a:stretch>
        </p:blipFill>
        <p:spPr>
          <a:xfrm>
            <a:off x="4094160" y="274778"/>
            <a:ext cx="1890823" cy="756329"/>
          </a:xfrm>
          <a:prstGeom prst="rect">
            <a:avLst/>
          </a:prstGeom>
        </p:spPr>
      </p:pic>
    </p:spTree>
    <p:extLst>
      <p:ext uri="{BB962C8B-B14F-4D97-AF65-F5344CB8AC3E}">
        <p14:creationId xmlns:p14="http://schemas.microsoft.com/office/powerpoint/2010/main" val="658273146"/>
      </p:ext>
    </p:extLst>
  </p:cSld>
  <p:clrMapOvr>
    <a:masterClrMapping/>
  </p:clrMapOvr>
  <p:transition spd="slow">
    <p:wipe/>
  </p:transition>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42A54C80-263E-416B-A8E0-580EDEADCBDC}" type="datetimeFigureOut">
              <a:rPr lang="en-US" smtClean="0"/>
              <a:pPr/>
              <a:t>12/26/2017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519954A3-9DFD-4C44-94BA-B95130A3BA1C}" type="slidenum">
              <a:rPr lang="en-US" smtClean="0"/>
              <a:pPr/>
              <a:t>‹#›</a:t>
            </a:fld>
            <a:endParaRPr lang="en-US" dirty="0"/>
          </a:p>
        </p:txBody>
      </p:sp>
    </p:spTree>
    <p:extLst>
      <p:ext uri="{BB962C8B-B14F-4D97-AF65-F5344CB8AC3E}">
        <p14:creationId xmlns:p14="http://schemas.microsoft.com/office/powerpoint/2010/main" val="3635971007"/>
      </p:ext>
    </p:extLst>
  </p:cSld>
  <p:clrMapOvr>
    <a:masterClrMapping/>
  </p:clrMapOvr>
  <p:transition spd="slow">
    <p:wipe/>
  </p:transition>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192023847"/>
      </p:ext>
    </p:extLst>
  </p:cSld>
  <p:clrMapOvr>
    <a:masterClrMapping/>
  </p:clrMapOvr>
  <p:transition spd="slow">
    <p:wipe/>
  </p:transition>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42A54C80-263E-416B-A8E0-580EDEADCBDC}" type="datetimeFigureOut">
              <a:rPr lang="en-US" smtClean="0"/>
              <a:pPr/>
              <a:t>12/26/2017</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19954A3-9DFD-4C44-94BA-B95130A3BA1C}" type="slidenum">
              <a:rPr lang="en-US" smtClean="0"/>
              <a:pPr/>
              <a:t>‹#›</a:t>
            </a:fld>
            <a:endParaRPr lang="en-US" dirty="0"/>
          </a:p>
        </p:txBody>
      </p:sp>
    </p:spTree>
    <p:extLst>
      <p:ext uri="{BB962C8B-B14F-4D97-AF65-F5344CB8AC3E}">
        <p14:creationId xmlns:p14="http://schemas.microsoft.com/office/powerpoint/2010/main" val="3783546686"/>
      </p:ext>
    </p:extLst>
  </p:cSld>
  <p:clrMapOvr>
    <a:masterClrMapping/>
  </p:clrMapOvr>
  <p:transition spd="slow">
    <p:wipe/>
  </p:transition>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525389613"/>
      </p:ext>
    </p:extLst>
  </p:cSld>
  <p:clrMapOvr>
    <a:masterClrMapping/>
  </p:clrMapOvr>
  <p:transition spd="slow">
    <p:wipe/>
  </p:transition>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488232432"/>
      </p:ext>
    </p:extLst>
  </p:cSld>
  <p:clrMapOvr>
    <a:masterClrMapping/>
  </p:clrMapOvr>
  <p:transition spd="slow">
    <p:wipe/>
  </p:transition>
  <p:timing>
    <p:tnLst>
      <p:par>
        <p:cTn id="1" dur="indefinite"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588980179"/>
      </p:ext>
    </p:extLst>
  </p:cSld>
  <p:clrMapOvr>
    <a:masterClrMapping/>
  </p:clrMapOvr>
  <p:transition spd="slow">
    <p:wipe/>
  </p:transition>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2A54C80-263E-416B-A8E0-580EDEADCBDC}" type="datetimeFigureOut">
              <a:rPr lang="en-US" smtClean="0"/>
              <a:pPr/>
              <a:t>12/26/2017</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19954A3-9DFD-4C44-94BA-B95130A3BA1C}" type="slidenum">
              <a:rPr lang="en-US" smtClean="0"/>
              <a:pPr/>
              <a:t>‹#›</a:t>
            </a:fld>
            <a:endParaRPr lang="en-US" dirty="0"/>
          </a:p>
        </p:txBody>
      </p:sp>
    </p:spTree>
    <p:extLst>
      <p:ext uri="{BB962C8B-B14F-4D97-AF65-F5344CB8AC3E}">
        <p14:creationId xmlns:p14="http://schemas.microsoft.com/office/powerpoint/2010/main" val="211851761"/>
      </p:ext>
    </p:extLst>
  </p:cSld>
  <p:clrMapOvr>
    <a:masterClrMapping/>
  </p:clrMapOvr>
  <p:transition spd="slow">
    <p:wipe/>
  </p:transition>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701124010"/>
      </p:ext>
    </p:extLst>
  </p:cSld>
  <p:clrMapOvr>
    <a:masterClrMapping/>
  </p:clrMapOvr>
  <p:transition spd="slow">
    <p:wipe/>
  </p:transition>
  <p:timing>
    <p:tnLst>
      <p:par>
        <p:cTn id="1" dur="indefinite"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61621983"/>
      </p:ext>
    </p:extLst>
  </p:cSld>
  <p:clrMapOvr>
    <a:masterClrMapping/>
  </p:clrMapOvr>
  <p:timing>
    <p:tnLst>
      <p:par>
        <p:cTn id="1" dur="indefinite" restart="never" nodeType="tmRoot"/>
      </p:par>
    </p:tnLst>
  </p:timing>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1030491992"/>
      </p:ext>
    </p:extLst>
  </p:cSld>
  <p:clrMapOvr>
    <a:masterClrMapping/>
  </p:clrMapOvr>
  <p:timing>
    <p:tnLst>
      <p:par>
        <p:cTn id="1" dur="indefinite" restart="never" nodeType="tmRoot"/>
      </p:par>
    </p:tnLst>
  </p:timing>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112670134"/>
      </p:ext>
    </p:extLst>
  </p:cSld>
  <p:clrMapOvr>
    <a:masterClrMapping/>
  </p:clrMapOvr>
  <p:timing>
    <p:tnLst>
      <p:par>
        <p:cTn id="1" dur="indefinite" restart="never" nodeType="tmRoot"/>
      </p:par>
    </p:tnLst>
  </p:timing>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1703968916"/>
      </p:ext>
    </p:extLst>
  </p:cSld>
  <p:clrMapOvr>
    <a:masterClrMapping/>
  </p:clrMapOvr>
  <p:timing>
    <p:tnLst>
      <p:par>
        <p:cTn id="1" dur="indefinite" restart="never" nodeType="tmRoot"/>
      </p:par>
    </p:tnLst>
  </p:timing>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460255375"/>
      </p:ext>
    </p:extLst>
  </p:cSld>
  <p:clrMapOvr>
    <a:masterClrMapping/>
  </p:clrMapOvr>
  <p:timing>
    <p:tnLst>
      <p:par>
        <p:cTn id="1" dur="indefinite" restart="never" nodeType="tmRoot"/>
      </p:par>
    </p:tnLst>
  </p:timing>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5C6B4A9-1611-4792-9094-5F34BCA07E0B}" type="datetimeFigureOut">
              <a:rPr lang="en-US" smtClean="0"/>
              <a:pPr/>
              <a:t>12/26/2017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9333C77-0158-454C-844F-B7AB9BD7DAD4}" type="slidenum">
              <a:rPr lang="en-US" smtClean="0"/>
              <a:pPr/>
              <a:t>‹#›</a:t>
            </a:fld>
            <a:endParaRPr lang="en-US" dirty="0"/>
          </a:p>
        </p:txBody>
      </p:sp>
    </p:spTree>
    <p:extLst>
      <p:ext uri="{BB962C8B-B14F-4D97-AF65-F5344CB8AC3E}">
        <p14:creationId xmlns:p14="http://schemas.microsoft.com/office/powerpoint/2010/main" val="3172839632"/>
      </p:ext>
    </p:extLst>
  </p:cSld>
  <p:clrMapOvr>
    <a:masterClrMapping/>
  </p:clrMapOvr>
  <p:transition spd="slow">
    <p:wipe/>
  </p:transition>
  <p:timing>
    <p:tnLst>
      <p:par>
        <p:cTn id="1" dur="indefinite" restart="never" nodeType="tmRoot"/>
      </p:par>
    </p:tnLst>
  </p:timing>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12/26/2017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4106048012"/>
      </p:ext>
    </p:extLst>
  </p:cSld>
  <p:clrMapOvr>
    <a:masterClrMapping/>
  </p:clrMapOvr>
  <p:transition spd="slow">
    <p:wipe/>
  </p:transition>
  <p:timing>
    <p:tnLst>
      <p:par>
        <p:cTn id="1" dur="indefinite" restart="never" nodeType="tmRoot"/>
      </p:par>
    </p:tnLst>
  </p:timing>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61BEF0D-F0BB-DE4B-95CE-6DB70DBA9567}" type="datetimeFigureOut">
              <a:rPr lang="en-US" smtClean="0"/>
              <a:pPr/>
              <a:t>12/26/2017</a:t>
            </a:fld>
            <a:endParaRPr lang="en-US" dirty="0"/>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172300096"/>
      </p:ext>
    </p:extLst>
  </p:cSld>
  <p:clrMap bg1="lt1" tx1="dk1" bg2="lt2" tx2="dk2" accent1="accent1" accent2="accent2" accent3="accent3" accent4="accent4" accent5="accent5" accent6="accent6" hlink="hlink" folHlink="folHlink"/>
  <p:sldLayoutIdLst>
    <p:sldLayoutId id="2147483776" r:id="rId1"/>
    <p:sldLayoutId id="2147483777" r:id="rId2"/>
    <p:sldLayoutId id="2147483778" r:id="rId3"/>
    <p:sldLayoutId id="2147483779" r:id="rId4"/>
    <p:sldLayoutId id="2147483780" r:id="rId5"/>
    <p:sldLayoutId id="2147483781" r:id="rId6"/>
    <p:sldLayoutId id="2147483782" r:id="rId7"/>
    <p:sldLayoutId id="2147483783" r:id="rId8"/>
    <p:sldLayoutId id="2147483784" r:id="rId9"/>
    <p:sldLayoutId id="2147483785" r:id="rId10"/>
    <p:sldLayoutId id="2147483786" r:id="rId11"/>
    <p:sldLayoutId id="2147483787" r:id="rId12"/>
    <p:sldLayoutId id="2147483788" r:id="rId13"/>
    <p:sldLayoutId id="2147483789" r:id="rId14"/>
    <p:sldLayoutId id="2147483790" r:id="rId15"/>
    <p:sldLayoutId id="2147483791" r:id="rId16"/>
  </p:sldLayoutIdLst>
  <p:transition spd="slow">
    <p:wipe/>
  </p:transition>
  <p:timing>
    <p:tnLst>
      <p:par>
        <p:cTn id="1" dur="indefinite" restart="never" nodeType="tmRoot"/>
      </p:par>
    </p:tnLst>
  </p:timing>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7.png"/><Relationship Id="rId7" Type="http://schemas.openxmlformats.org/officeDocument/2006/relationships/image" Target="../media/image10.jpeg"/><Relationship Id="rId2" Type="http://schemas.openxmlformats.org/officeDocument/2006/relationships/image" Target="../media/image6.jpeg"/><Relationship Id="rId1" Type="http://schemas.openxmlformats.org/officeDocument/2006/relationships/slideLayout" Target="../slideLayouts/slideLayout1.xml"/><Relationship Id="rId6" Type="http://schemas.openxmlformats.org/officeDocument/2006/relationships/image" Target="../media/image9.png"/><Relationship Id="rId5" Type="http://schemas.openxmlformats.org/officeDocument/2006/relationships/image" Target="../media/image1.jpeg"/><Relationship Id="rId4" Type="http://schemas.openxmlformats.org/officeDocument/2006/relationships/image" Target="../media/image8.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 name="Title 25"/>
          <p:cNvSpPr>
            <a:spLocks noGrp="1"/>
          </p:cNvSpPr>
          <p:nvPr>
            <p:ph type="ctrTitle"/>
          </p:nvPr>
        </p:nvSpPr>
        <p:spPr>
          <a:xfrm>
            <a:off x="1607127" y="1745674"/>
            <a:ext cx="7666875" cy="2485274"/>
          </a:xfrm>
        </p:spPr>
        <p:txBody>
          <a:bodyPr/>
          <a:lstStyle/>
          <a:p>
            <a:pPr algn="ctr"/>
            <a:r>
              <a:rPr lang="sr-Cyrl-RS" sz="4000" dirty="0" smtClean="0">
                <a:latin typeface="Times New Roman" pitchFamily="18" charset="0"/>
                <a:cs typeface="Times New Roman" pitchFamily="18" charset="0"/>
              </a:rPr>
              <a:t>МИНИСТАРСТВО ФИНАНСИЈА</a:t>
            </a:r>
            <a:br>
              <a:rPr lang="sr-Cyrl-RS" sz="4000" dirty="0" smtClean="0">
                <a:latin typeface="Times New Roman" pitchFamily="18" charset="0"/>
                <a:cs typeface="Times New Roman" pitchFamily="18" charset="0"/>
              </a:rPr>
            </a:br>
            <a:r>
              <a:rPr lang="sr-Cyrl-RS" sz="4000" dirty="0" smtClean="0">
                <a:latin typeface="Times New Roman" pitchFamily="18" charset="0"/>
                <a:cs typeface="Times New Roman" pitchFamily="18" charset="0"/>
              </a:rPr>
              <a:t>ПОРЕСКА УПРАВА</a:t>
            </a:r>
            <a:r>
              <a:rPr lang="sr-Cyrl-RS" sz="4000" dirty="0"/>
              <a:t/>
            </a:r>
            <a:br>
              <a:rPr lang="sr-Cyrl-RS" sz="4000" dirty="0"/>
            </a:br>
            <a:r>
              <a:rPr lang="sr-Cyrl-RS" sz="4000" dirty="0" smtClean="0">
                <a:latin typeface="Times New Roman" pitchFamily="18" charset="0"/>
                <a:cs typeface="Times New Roman" pitchFamily="18" charset="0"/>
              </a:rPr>
              <a:t>Порески аспекти стечаја</a:t>
            </a:r>
            <a:endParaRPr lang="en-US" sz="4000" dirty="0">
              <a:latin typeface="Times New Roman" pitchFamily="18" charset="0"/>
              <a:cs typeface="Times New Roman" pitchFamily="18" charset="0"/>
            </a:endParaRPr>
          </a:p>
        </p:txBody>
      </p:sp>
      <p:sp>
        <p:nvSpPr>
          <p:cNvPr id="27" name="Subtitle 26"/>
          <p:cNvSpPr>
            <a:spLocks noGrp="1"/>
          </p:cNvSpPr>
          <p:nvPr>
            <p:ph type="subTitle" idx="1"/>
          </p:nvPr>
        </p:nvSpPr>
        <p:spPr/>
        <p:txBody>
          <a:bodyPr>
            <a:normAutofit lnSpcReduction="10000"/>
          </a:bodyPr>
          <a:lstStyle/>
          <a:p>
            <a:endParaRPr lang="sr-Cyrl-RS" dirty="0" smtClean="0"/>
          </a:p>
          <a:p>
            <a:endParaRPr lang="sr-Cyrl-RS" dirty="0"/>
          </a:p>
          <a:p>
            <a:r>
              <a:rPr lang="sr-Cyrl-RS" dirty="0" smtClean="0"/>
              <a:t>Славица Марић</a:t>
            </a:r>
            <a:endParaRPr lang="en-US" dirty="0"/>
          </a:p>
        </p:txBody>
      </p:sp>
      <p:pic>
        <p:nvPicPr>
          <p:cNvPr id="4" name="Picture 3" descr="svajcarska banka logo.jpg"/>
          <p:cNvPicPr>
            <a:picLocks noChangeAspect="1"/>
          </p:cNvPicPr>
          <p:nvPr/>
        </p:nvPicPr>
        <p:blipFill>
          <a:blip r:embed="rId2"/>
          <a:stretch>
            <a:fillRect/>
          </a:stretch>
        </p:blipFill>
        <p:spPr>
          <a:xfrm>
            <a:off x="4096194" y="5357610"/>
            <a:ext cx="2200863" cy="1171977"/>
          </a:xfrm>
          <a:prstGeom prst="rect">
            <a:avLst/>
          </a:prstGeom>
        </p:spPr>
      </p:pic>
      <p:pic>
        <p:nvPicPr>
          <p:cNvPr id="5" name="Picture 4" descr="Svetska banka logo mali.jpg"/>
          <p:cNvPicPr>
            <a:picLocks noChangeAspect="1"/>
          </p:cNvPicPr>
          <p:nvPr/>
        </p:nvPicPr>
        <p:blipFill>
          <a:blip r:embed="rId3"/>
          <a:stretch>
            <a:fillRect/>
          </a:stretch>
        </p:blipFill>
        <p:spPr>
          <a:xfrm>
            <a:off x="4136505" y="218938"/>
            <a:ext cx="2197516" cy="1098758"/>
          </a:xfrm>
          <a:prstGeom prst="rect">
            <a:avLst/>
          </a:prstGeom>
        </p:spPr>
      </p:pic>
      <p:pic>
        <p:nvPicPr>
          <p:cNvPr id="6" name="Picture 5" descr="untitled.bmp"/>
          <p:cNvPicPr>
            <a:picLocks noChangeAspect="1"/>
          </p:cNvPicPr>
          <p:nvPr/>
        </p:nvPicPr>
        <p:blipFill>
          <a:blip r:embed="rId4"/>
          <a:stretch>
            <a:fillRect/>
          </a:stretch>
        </p:blipFill>
        <p:spPr>
          <a:xfrm>
            <a:off x="1712889" y="5357611"/>
            <a:ext cx="2395471" cy="1199815"/>
          </a:xfrm>
          <a:prstGeom prst="rect">
            <a:avLst/>
          </a:prstGeom>
        </p:spPr>
      </p:pic>
      <p:pic>
        <p:nvPicPr>
          <p:cNvPr id="7" name="Picture 6" descr="untitled.bmp"/>
          <p:cNvPicPr>
            <a:picLocks noChangeAspect="1"/>
          </p:cNvPicPr>
          <p:nvPr/>
        </p:nvPicPr>
        <p:blipFill>
          <a:blip r:embed="rId4"/>
          <a:stretch>
            <a:fillRect/>
          </a:stretch>
        </p:blipFill>
        <p:spPr>
          <a:xfrm>
            <a:off x="7864699" y="6010275"/>
            <a:ext cx="352022" cy="847725"/>
          </a:xfrm>
          <a:prstGeom prst="rect">
            <a:avLst/>
          </a:prstGeom>
        </p:spPr>
      </p:pic>
      <p:pic>
        <p:nvPicPr>
          <p:cNvPr id="8" name="Picture 7" descr="untitled.bmp"/>
          <p:cNvPicPr>
            <a:picLocks noChangeAspect="1"/>
          </p:cNvPicPr>
          <p:nvPr/>
        </p:nvPicPr>
        <p:blipFill>
          <a:blip r:embed="rId4"/>
          <a:stretch>
            <a:fillRect/>
          </a:stretch>
        </p:blipFill>
        <p:spPr>
          <a:xfrm>
            <a:off x="6259132" y="5580912"/>
            <a:ext cx="1648496" cy="884282"/>
          </a:xfrm>
          <a:prstGeom prst="rect">
            <a:avLst/>
          </a:prstGeom>
        </p:spPr>
      </p:pic>
      <p:pic>
        <p:nvPicPr>
          <p:cNvPr id="10" name="Picture 9" descr="alsu mali.jpg"/>
          <p:cNvPicPr>
            <a:picLocks noChangeAspect="1"/>
          </p:cNvPicPr>
          <p:nvPr/>
        </p:nvPicPr>
        <p:blipFill>
          <a:blip r:embed="rId5"/>
          <a:stretch>
            <a:fillRect/>
          </a:stretch>
        </p:blipFill>
        <p:spPr>
          <a:xfrm>
            <a:off x="953036" y="296103"/>
            <a:ext cx="2215166" cy="888865"/>
          </a:xfrm>
          <a:prstGeom prst="rect">
            <a:avLst/>
          </a:prstGeom>
        </p:spPr>
      </p:pic>
      <p:pic>
        <p:nvPicPr>
          <p:cNvPr id="13" name="Picture 12" descr="untitled.bmp"/>
          <p:cNvPicPr>
            <a:picLocks noChangeAspect="1"/>
          </p:cNvPicPr>
          <p:nvPr/>
        </p:nvPicPr>
        <p:blipFill>
          <a:blip r:embed="rId4"/>
          <a:stretch>
            <a:fillRect/>
          </a:stretch>
        </p:blipFill>
        <p:spPr>
          <a:xfrm>
            <a:off x="8203556" y="0"/>
            <a:ext cx="528319" cy="386365"/>
          </a:xfrm>
          <a:prstGeom prst="rect">
            <a:avLst/>
          </a:prstGeom>
        </p:spPr>
      </p:pic>
      <p:pic>
        <p:nvPicPr>
          <p:cNvPr id="28" name="Picture 27" descr="untitled.bmp"/>
          <p:cNvPicPr>
            <a:picLocks noChangeAspect="1"/>
          </p:cNvPicPr>
          <p:nvPr/>
        </p:nvPicPr>
        <p:blipFill>
          <a:blip r:embed="rId6"/>
          <a:stretch>
            <a:fillRect/>
          </a:stretch>
        </p:blipFill>
        <p:spPr>
          <a:xfrm>
            <a:off x="8641724" y="360207"/>
            <a:ext cx="669702" cy="682982"/>
          </a:xfrm>
          <a:prstGeom prst="rect">
            <a:avLst/>
          </a:prstGeom>
        </p:spPr>
      </p:pic>
      <p:pic>
        <p:nvPicPr>
          <p:cNvPr id="15" name="Picture 14" descr="untitled.bmp"/>
          <p:cNvPicPr>
            <a:picLocks noChangeAspect="1"/>
          </p:cNvPicPr>
          <p:nvPr/>
        </p:nvPicPr>
        <p:blipFill>
          <a:blip r:embed="rId6"/>
          <a:stretch>
            <a:fillRect/>
          </a:stretch>
        </p:blipFill>
        <p:spPr>
          <a:xfrm>
            <a:off x="798490" y="308691"/>
            <a:ext cx="167426" cy="1339805"/>
          </a:xfrm>
          <a:prstGeom prst="rect">
            <a:avLst/>
          </a:prstGeom>
        </p:spPr>
      </p:pic>
      <p:pic>
        <p:nvPicPr>
          <p:cNvPr id="2" name="Picture 2" descr="C:\Documents and Settings\marija\Desktop\9ec15154581310b83bca37f2cbaec18f.jpg"/>
          <p:cNvPicPr>
            <a:picLocks noChangeAspect="1" noChangeArrowheads="1"/>
          </p:cNvPicPr>
          <p:nvPr/>
        </p:nvPicPr>
        <p:blipFill>
          <a:blip r:embed="rId7"/>
          <a:srcRect/>
          <a:stretch>
            <a:fillRect/>
          </a:stretch>
        </p:blipFill>
        <p:spPr bwMode="auto">
          <a:xfrm>
            <a:off x="6400800" y="-1"/>
            <a:ext cx="2897747" cy="1378039"/>
          </a:xfrm>
          <a:prstGeom prst="rect">
            <a:avLst/>
          </a:prstGeom>
          <a:noFill/>
        </p:spPr>
      </p:pic>
    </p:spTree>
    <p:extLst>
      <p:ext uri="{BB962C8B-B14F-4D97-AF65-F5344CB8AC3E}">
        <p14:creationId xmlns:p14="http://schemas.microsoft.com/office/powerpoint/2010/main" val="2322604690"/>
      </p:ext>
    </p:extLst>
  </p:cSld>
  <p:clrMapOvr>
    <a:masterClrMapping/>
  </p:clrMapOvr>
  <p:transition spd="slow">
    <p:wipe/>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696037"/>
            <a:ext cx="8596668" cy="5345326"/>
          </a:xfrm>
        </p:spPr>
        <p:txBody>
          <a:bodyPr>
            <a:normAutofit/>
          </a:bodyPr>
          <a:lstStyle/>
          <a:p>
            <a:pPr marL="0" indent="0">
              <a:buNone/>
            </a:pPr>
            <a:r>
              <a:rPr lang="sr-Cyrl-RS" sz="3200" b="1" dirty="0" smtClean="0">
                <a:solidFill>
                  <a:schemeClr val="tx1"/>
                </a:solidFill>
                <a:latin typeface="Times New Roman" pitchFamily="18" charset="0"/>
                <a:cs typeface="Times New Roman" pitchFamily="18" charset="0"/>
              </a:rPr>
              <a:t>             САДРЖАЈ ПРЕЗЕНТАЦИЈЕ</a:t>
            </a:r>
          </a:p>
          <a:p>
            <a:pPr marL="0" indent="0">
              <a:buNone/>
            </a:pPr>
            <a:endParaRPr lang="sr-Cyrl-RS" sz="3200" b="1" dirty="0">
              <a:solidFill>
                <a:schemeClr val="tx1"/>
              </a:solidFill>
              <a:latin typeface="Times New Roman" pitchFamily="18" charset="0"/>
              <a:cs typeface="Times New Roman" pitchFamily="18" charset="0"/>
            </a:endParaRPr>
          </a:p>
          <a:p>
            <a:pPr marL="0" indent="0">
              <a:buNone/>
            </a:pPr>
            <a:endParaRPr lang="sr-Cyrl-RS" sz="3200" b="1" dirty="0" smtClean="0">
              <a:solidFill>
                <a:schemeClr val="tx1"/>
              </a:solidFill>
              <a:latin typeface="Times New Roman" pitchFamily="18" charset="0"/>
              <a:cs typeface="Times New Roman" pitchFamily="18" charset="0"/>
            </a:endParaRPr>
          </a:p>
          <a:p>
            <a:r>
              <a:rPr lang="sr-Cyrl-RS" sz="2400" b="1" dirty="0" smtClean="0">
                <a:solidFill>
                  <a:schemeClr val="tx1"/>
                </a:solidFill>
                <a:latin typeface="Times New Roman" pitchFamily="18" charset="0"/>
                <a:cs typeface="Times New Roman" pitchFamily="18" charset="0"/>
              </a:rPr>
              <a:t>Пореска пријава –општи појам</a:t>
            </a:r>
          </a:p>
          <a:p>
            <a:r>
              <a:rPr lang="sr-Cyrl-RS" sz="2400" b="1" dirty="0" smtClean="0">
                <a:solidFill>
                  <a:schemeClr val="tx1"/>
                </a:solidFill>
                <a:latin typeface="Times New Roman" pitchFamily="18" charset="0"/>
                <a:cs typeface="Times New Roman" pitchFamily="18" charset="0"/>
              </a:rPr>
              <a:t>Пореске пријаве обвезника у стечајном поступку</a:t>
            </a:r>
          </a:p>
          <a:p>
            <a:r>
              <a:rPr lang="sr-Cyrl-RS" sz="2400" b="1" dirty="0" smtClean="0">
                <a:solidFill>
                  <a:schemeClr val="tx1"/>
                </a:solidFill>
                <a:latin typeface="Times New Roman" pitchFamily="18" charset="0"/>
                <a:cs typeface="Times New Roman" pitchFamily="18" charset="0"/>
              </a:rPr>
              <a:t>Порески третман вишка деобне масе</a:t>
            </a:r>
          </a:p>
          <a:p>
            <a:r>
              <a:rPr lang="sr-Cyrl-RS" sz="2400" b="1" dirty="0" smtClean="0">
                <a:solidFill>
                  <a:schemeClr val="tx1"/>
                </a:solidFill>
                <a:latin typeface="Times New Roman" pitchFamily="18" charset="0"/>
                <a:cs typeface="Times New Roman" pitchFamily="18" charset="0"/>
              </a:rPr>
              <a:t>Намирење пореског потраживања у стечајном поступку</a:t>
            </a:r>
          </a:p>
          <a:p>
            <a:r>
              <a:rPr lang="sr-Cyrl-RS" sz="2400" b="1" dirty="0" smtClean="0">
                <a:solidFill>
                  <a:schemeClr val="tx1"/>
                </a:solidFill>
                <a:latin typeface="Times New Roman" pitchFamily="18" charset="0"/>
                <a:cs typeface="Times New Roman" pitchFamily="18" charset="0"/>
              </a:rPr>
              <a:t>Намирење пореског потраживања (УППР и план реорганизације)</a:t>
            </a:r>
          </a:p>
          <a:p>
            <a:pPr>
              <a:buNone/>
            </a:pPr>
            <a:r>
              <a:rPr lang="sr-Cyrl-RS" sz="2400" b="1" dirty="0" smtClean="0">
                <a:latin typeface="Times New Roman" pitchFamily="18" charset="0"/>
                <a:cs typeface="Times New Roman" pitchFamily="18" charset="0"/>
              </a:rPr>
              <a:t>  </a:t>
            </a:r>
          </a:p>
          <a:p>
            <a:endParaRPr lang="en-US" sz="2400" b="1" dirty="0">
              <a:latin typeface="Times New Roman" pitchFamily="18" charset="0"/>
              <a:cs typeface="Times New Roman" pitchFamily="18" charset="0"/>
            </a:endParaRPr>
          </a:p>
        </p:txBody>
      </p:sp>
    </p:spTree>
  </p:cSld>
  <p:clrMapOvr>
    <a:masterClrMapping/>
  </p:clrMapOvr>
  <p:transition spd="slow">
    <p:wipe/>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832513"/>
            <a:ext cx="8596668" cy="5208849"/>
          </a:xfrm>
        </p:spPr>
        <p:txBody>
          <a:bodyPr>
            <a:normAutofit/>
          </a:bodyPr>
          <a:lstStyle/>
          <a:p>
            <a:pPr marL="0" indent="0">
              <a:buNone/>
            </a:pPr>
            <a:r>
              <a:rPr lang="sr-Latn-RS" sz="2000" b="1" dirty="0" smtClean="0">
                <a:solidFill>
                  <a:schemeClr val="tx1"/>
                </a:solidFill>
              </a:rPr>
              <a:t> </a:t>
            </a:r>
            <a:r>
              <a:rPr lang="sr-Cyrl-RS" sz="2000" b="1" dirty="0">
                <a:solidFill>
                  <a:schemeClr val="tx1"/>
                </a:solidFill>
              </a:rPr>
              <a:t> </a:t>
            </a:r>
            <a:r>
              <a:rPr lang="sr-Cyrl-RS" sz="2000" b="1" dirty="0" smtClean="0">
                <a:solidFill>
                  <a:schemeClr val="tx1"/>
                </a:solidFill>
              </a:rPr>
              <a:t>                 </a:t>
            </a:r>
            <a:r>
              <a:rPr lang="sr-Cyrl-RS" sz="1900" b="1" dirty="0" smtClean="0">
                <a:solidFill>
                  <a:schemeClr val="tx1"/>
                </a:solidFill>
                <a:latin typeface="Times New Roman" pitchFamily="18" charset="0"/>
                <a:cs typeface="Times New Roman" pitchFamily="18" charset="0"/>
              </a:rPr>
              <a:t>ПОРЕСКА ПРИЈАВА –ОПШТИ ПОЈАМ</a:t>
            </a:r>
          </a:p>
          <a:p>
            <a:pPr marL="0" indent="0">
              <a:buNone/>
            </a:pPr>
            <a:endParaRPr lang="sr-Cyrl-RS" sz="1900" b="1" u="sng" dirty="0" smtClean="0">
              <a:solidFill>
                <a:schemeClr val="tx1"/>
              </a:solidFill>
              <a:latin typeface="Times New Roman" pitchFamily="18" charset="0"/>
              <a:cs typeface="Times New Roman" pitchFamily="18" charset="0"/>
            </a:endParaRPr>
          </a:p>
          <a:p>
            <a:pPr algn="just">
              <a:buNone/>
            </a:pPr>
            <a:r>
              <a:rPr lang="sr-Latn-RS" sz="1600" dirty="0" smtClean="0">
                <a:solidFill>
                  <a:schemeClr val="tx1"/>
                </a:solidFill>
                <a:latin typeface="Times New Roman" pitchFamily="18" charset="0"/>
                <a:cs typeface="Times New Roman" pitchFamily="18" charset="0"/>
              </a:rPr>
              <a:t>	</a:t>
            </a:r>
            <a:r>
              <a:rPr lang="sr-Cyrl-RS" sz="1600" dirty="0" smtClean="0">
                <a:solidFill>
                  <a:schemeClr val="tx1"/>
                </a:solidFill>
                <a:latin typeface="Times New Roman" pitchFamily="18" charset="0"/>
                <a:cs typeface="Times New Roman" pitchFamily="18" charset="0"/>
              </a:rPr>
              <a:t>Пореске </a:t>
            </a:r>
            <a:r>
              <a:rPr lang="sr-Cyrl-RS" sz="1600" dirty="0">
                <a:solidFill>
                  <a:schemeClr val="tx1"/>
                </a:solidFill>
                <a:latin typeface="Times New Roman" pitchFamily="18" charset="0"/>
                <a:cs typeface="Times New Roman" pitchFamily="18" charset="0"/>
              </a:rPr>
              <a:t>пријаве, облик и садржај пореске пријаве у којој је обрачуната пореска обавеза, начин и рок за </a:t>
            </a:r>
            <a:r>
              <a:rPr lang="en-US" sz="1600" dirty="0" err="1">
                <a:solidFill>
                  <a:schemeClr val="tx1"/>
                </a:solidFill>
                <a:latin typeface="Times New Roman" pitchFamily="18" charset="0"/>
                <a:cs typeface="Times New Roman" pitchFamily="18" charset="0"/>
              </a:rPr>
              <a:t>подношењ</a:t>
            </a:r>
            <a:r>
              <a:rPr lang="sr-Cyrl-RS" sz="1600" dirty="0">
                <a:solidFill>
                  <a:schemeClr val="tx1"/>
                </a:solidFill>
                <a:latin typeface="Times New Roman" pitchFamily="18" charset="0"/>
                <a:cs typeface="Times New Roman" pitchFamily="18" charset="0"/>
              </a:rPr>
              <a:t>е</a:t>
            </a:r>
            <a:r>
              <a:rPr lang="sr-Latn-RS" sz="1600" dirty="0">
                <a:solidFill>
                  <a:schemeClr val="tx1"/>
                </a:solidFill>
                <a:latin typeface="Times New Roman" pitchFamily="18" charset="0"/>
                <a:cs typeface="Times New Roman" pitchFamily="18" charset="0"/>
              </a:rPr>
              <a:t> </a:t>
            </a:r>
            <a:r>
              <a:rPr lang="en-US" sz="1600" dirty="0" err="1">
                <a:solidFill>
                  <a:schemeClr val="tx1"/>
                </a:solidFill>
                <a:latin typeface="Times New Roman" pitchFamily="18" charset="0"/>
                <a:cs typeface="Times New Roman" pitchFamily="18" charset="0"/>
              </a:rPr>
              <a:t>пореских</a:t>
            </a:r>
            <a:r>
              <a:rPr lang="en-US" sz="1600" dirty="0">
                <a:solidFill>
                  <a:schemeClr val="tx1"/>
                </a:solidFill>
                <a:latin typeface="Times New Roman" pitchFamily="18" charset="0"/>
                <a:cs typeface="Times New Roman" pitchFamily="18" charset="0"/>
              </a:rPr>
              <a:t> </a:t>
            </a:r>
            <a:r>
              <a:rPr lang="en-US" sz="1600" dirty="0" err="1">
                <a:solidFill>
                  <a:schemeClr val="tx1"/>
                </a:solidFill>
                <a:latin typeface="Times New Roman" pitchFamily="18" charset="0"/>
                <a:cs typeface="Times New Roman" pitchFamily="18" charset="0"/>
              </a:rPr>
              <a:t>пријава</a:t>
            </a:r>
            <a:r>
              <a:rPr lang="sr-Cyrl-RS" sz="1600" dirty="0">
                <a:solidFill>
                  <a:schemeClr val="tx1"/>
                </a:solidFill>
                <a:latin typeface="Times New Roman" pitchFamily="18" charset="0"/>
                <a:cs typeface="Times New Roman" pitchFamily="18" charset="0"/>
              </a:rPr>
              <a:t>, за све пореске </a:t>
            </a:r>
            <a:r>
              <a:rPr lang="sr-Cyrl-RS" sz="1600" dirty="0" smtClean="0">
                <a:solidFill>
                  <a:schemeClr val="tx1"/>
                </a:solidFill>
                <a:latin typeface="Times New Roman" pitchFamily="18" charset="0"/>
                <a:cs typeface="Times New Roman" pitchFamily="18" charset="0"/>
              </a:rPr>
              <a:t>обвезнике, укључујући и </a:t>
            </a:r>
            <a:r>
              <a:rPr lang="sr-Cyrl-RS" sz="1600" dirty="0">
                <a:solidFill>
                  <a:schemeClr val="tx1"/>
                </a:solidFill>
                <a:latin typeface="Times New Roman" pitchFamily="18" charset="0"/>
                <a:cs typeface="Times New Roman" pitchFamily="18" charset="0"/>
              </a:rPr>
              <a:t>обвезнике у стечају, прописани су пореским законима и подзаконским </a:t>
            </a:r>
            <a:r>
              <a:rPr lang="sr-Cyrl-RS" sz="1600" dirty="0" smtClean="0">
                <a:solidFill>
                  <a:schemeClr val="tx1"/>
                </a:solidFill>
                <a:latin typeface="Times New Roman" pitchFamily="18" charset="0"/>
                <a:cs typeface="Times New Roman" pitchFamily="18" charset="0"/>
              </a:rPr>
              <a:t>актима.</a:t>
            </a:r>
            <a:r>
              <a:rPr lang="en-US" sz="1600" dirty="0" smtClean="0">
                <a:solidFill>
                  <a:schemeClr val="tx1"/>
                </a:solidFill>
                <a:latin typeface="Times New Roman" pitchFamily="18" charset="0"/>
                <a:cs typeface="Times New Roman" pitchFamily="18" charset="0"/>
              </a:rPr>
              <a:t> </a:t>
            </a:r>
            <a:endParaRPr lang="sr-Cyrl-RS" sz="1600" dirty="0" smtClean="0">
              <a:solidFill>
                <a:schemeClr val="tx1"/>
              </a:solidFill>
              <a:latin typeface="Times New Roman" pitchFamily="18" charset="0"/>
              <a:cs typeface="Times New Roman" pitchFamily="18" charset="0"/>
            </a:endParaRPr>
          </a:p>
          <a:p>
            <a:r>
              <a:rPr lang="sr-Cyrl-RS" sz="1600" u="sng" dirty="0" smtClean="0">
                <a:solidFill>
                  <a:schemeClr val="tx1"/>
                </a:solidFill>
                <a:latin typeface="Times New Roman" pitchFamily="18" charset="0"/>
                <a:cs typeface="Times New Roman" pitchFamily="18" charset="0"/>
              </a:rPr>
              <a:t>Појам пореске пријаве</a:t>
            </a:r>
            <a:endParaRPr lang="en-US" sz="1600" u="sng" dirty="0" smtClean="0">
              <a:solidFill>
                <a:schemeClr val="tx1"/>
              </a:solidFill>
              <a:latin typeface="Times New Roman" pitchFamily="18" charset="0"/>
              <a:cs typeface="Times New Roman" pitchFamily="18" charset="0"/>
            </a:endParaRPr>
          </a:p>
          <a:p>
            <a:pPr algn="just"/>
            <a:r>
              <a:rPr lang="ru-RU" sz="1600" dirty="0" smtClean="0">
                <a:solidFill>
                  <a:schemeClr val="tx1"/>
                </a:solidFill>
                <a:latin typeface="Times New Roman" pitchFamily="18" charset="0"/>
                <a:cs typeface="Times New Roman" pitchFamily="18" charset="0"/>
              </a:rPr>
              <a:t>Пореска пријава представља извештај пореског обвезника Пореској управи о оствареним приходима, извршеним расходима, добити, имовини, промету добара и услуга и другим трансакцијама од значаја за утврђивање пореза  (члан 38. став 1. Закона о пореском поступку и пореској администрацији («Службени гласник РС» бр. </a:t>
            </a:r>
            <a:r>
              <a:rPr lang="sr-Latn-RS" sz="1600" dirty="0" smtClean="0">
                <a:solidFill>
                  <a:schemeClr val="tx1"/>
                </a:solidFill>
                <a:latin typeface="Times New Roman" pitchFamily="18" charset="0"/>
                <a:cs typeface="Times New Roman" pitchFamily="18" charset="0"/>
              </a:rPr>
              <a:t>80/02...108/16</a:t>
            </a:r>
            <a:r>
              <a:rPr lang="ru-RU" sz="1600" dirty="0" smtClean="0">
                <a:solidFill>
                  <a:schemeClr val="tx1"/>
                </a:solidFill>
                <a:latin typeface="Times New Roman" pitchFamily="18" charset="0"/>
                <a:cs typeface="Times New Roman" pitchFamily="18" charset="0"/>
              </a:rPr>
              <a:t> - у даљем тексту ЗПППА)).</a:t>
            </a:r>
          </a:p>
          <a:p>
            <a:r>
              <a:rPr lang="ru-RU" sz="1600" dirty="0" smtClean="0">
                <a:solidFill>
                  <a:schemeClr val="tx1"/>
                </a:solidFill>
                <a:latin typeface="Times New Roman" pitchFamily="18" charset="0"/>
                <a:cs typeface="Times New Roman" pitchFamily="18" charset="0"/>
              </a:rPr>
              <a:t>Пореска пријава подноси се на обрасцу, који прописује министар, уз који се прилажу одговарајући докази (члан 38. став 2. ЗПППА).</a:t>
            </a:r>
          </a:p>
          <a:p>
            <a:pPr marL="0" indent="0">
              <a:buNone/>
            </a:pPr>
            <a:endParaRPr lang="en-US" sz="1600" b="1" dirty="0"/>
          </a:p>
        </p:txBody>
      </p:sp>
    </p:spTree>
  </p:cSld>
  <p:clrMapOvr>
    <a:masterClrMapping/>
  </p:clrMapOvr>
  <p:transition spd="slow">
    <p:wipe/>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777923"/>
            <a:ext cx="8596668" cy="5263440"/>
          </a:xfrm>
        </p:spPr>
        <p:txBody>
          <a:bodyPr>
            <a:normAutofit/>
          </a:bodyPr>
          <a:lstStyle/>
          <a:p>
            <a:pPr marL="0" indent="0">
              <a:buNone/>
            </a:pPr>
            <a:r>
              <a:rPr lang="sr-Cyrl-RS" b="1" dirty="0" smtClean="0">
                <a:solidFill>
                  <a:schemeClr val="tx1"/>
                </a:solidFill>
                <a:latin typeface="Times New Roman" pitchFamily="18" charset="0"/>
                <a:cs typeface="Times New Roman" pitchFamily="18" charset="0"/>
              </a:rPr>
              <a:t>              1.ПОРЕСКЕ ПРИЈАВЕ ОБВЕЗНИКА У СТЕЧАЈНОМ ПОСТУПКУ</a:t>
            </a:r>
          </a:p>
          <a:p>
            <a:pPr>
              <a:buAutoNum type="arabicPeriod"/>
            </a:pPr>
            <a:endParaRPr lang="sr-Latn-RS" b="1" u="sng" dirty="0" smtClean="0">
              <a:solidFill>
                <a:schemeClr val="tx1"/>
              </a:solidFill>
              <a:latin typeface="Times New Roman" pitchFamily="18" charset="0"/>
              <a:cs typeface="Times New Roman" pitchFamily="18" charset="0"/>
            </a:endParaRPr>
          </a:p>
          <a:p>
            <a:pPr algn="just"/>
            <a:r>
              <a:rPr lang="sr-Cyrl-RS" dirty="0" smtClean="0">
                <a:solidFill>
                  <a:schemeClr val="tx1"/>
                </a:solidFill>
                <a:latin typeface="Times New Roman" pitchFamily="18" charset="0"/>
                <a:cs typeface="Times New Roman" pitchFamily="18" charset="0"/>
              </a:rPr>
              <a:t>Обвезник над којим је отворен поступак стечаја, односно стечајни управник као законски заступник овог обвезника има законску обавезу да, сходно пореским прописима подн</a:t>
            </a:r>
            <a:r>
              <a:rPr lang="sr-Latn-RS" dirty="0" smtClean="0">
                <a:solidFill>
                  <a:schemeClr val="tx1"/>
                </a:solidFill>
                <a:latin typeface="Times New Roman" pitchFamily="18" charset="0"/>
                <a:cs typeface="Times New Roman" pitchFamily="18" charset="0"/>
              </a:rPr>
              <a:t>o</a:t>
            </a:r>
            <a:r>
              <a:rPr lang="sr-Cyrl-RS" dirty="0" smtClean="0">
                <a:solidFill>
                  <a:schemeClr val="tx1"/>
                </a:solidFill>
                <a:latin typeface="Times New Roman" pitchFamily="18" charset="0"/>
                <a:cs typeface="Times New Roman" pitchFamily="18" charset="0"/>
              </a:rPr>
              <a:t>си пореске пријаве надлежном пореском органу и то</a:t>
            </a:r>
            <a:r>
              <a:rPr lang="sr-Cyrl-RS" u="sng" dirty="0" smtClean="0">
                <a:solidFill>
                  <a:schemeClr val="tx1"/>
                </a:solidFill>
                <a:latin typeface="Times New Roman" pitchFamily="18" charset="0"/>
                <a:cs typeface="Times New Roman" pitchFamily="18" charset="0"/>
              </a:rPr>
              <a:t>:</a:t>
            </a:r>
          </a:p>
          <a:p>
            <a:pPr algn="just">
              <a:buNone/>
            </a:pPr>
            <a:r>
              <a:rPr lang="sr-Cyrl-RS" dirty="0" smtClean="0">
                <a:solidFill>
                  <a:schemeClr val="tx1"/>
                </a:solidFill>
                <a:latin typeface="Times New Roman" pitchFamily="18" charset="0"/>
                <a:cs typeface="Times New Roman" pitchFamily="18" charset="0"/>
              </a:rPr>
              <a:t>      -отварањем поступка стечаја и</a:t>
            </a:r>
            <a:r>
              <a:rPr lang="sr-Cyrl-RS" u="sng" dirty="0" smtClean="0">
                <a:solidFill>
                  <a:schemeClr val="tx1"/>
                </a:solidFill>
                <a:latin typeface="Times New Roman" pitchFamily="18" charset="0"/>
                <a:cs typeface="Times New Roman" pitchFamily="18" charset="0"/>
              </a:rPr>
              <a:t> </a:t>
            </a:r>
          </a:p>
          <a:p>
            <a:pPr algn="just">
              <a:buNone/>
            </a:pPr>
            <a:r>
              <a:rPr lang="sr-Cyrl-RS" dirty="0" smtClean="0">
                <a:solidFill>
                  <a:schemeClr val="tx1"/>
                </a:solidFill>
                <a:latin typeface="Times New Roman" pitchFamily="18" charset="0"/>
                <a:cs typeface="Times New Roman" pitchFamily="18" charset="0"/>
              </a:rPr>
              <a:t>       -у току поступка стечаја.</a:t>
            </a:r>
            <a:endParaRPr lang="sr-Latn-RS" u="sng" dirty="0" smtClean="0">
              <a:solidFill>
                <a:schemeClr val="tx1"/>
              </a:solidFill>
              <a:latin typeface="Times New Roman" pitchFamily="18" charset="0"/>
              <a:cs typeface="Times New Roman" pitchFamily="18" charset="0"/>
            </a:endParaRPr>
          </a:p>
          <a:p>
            <a:pPr algn="just"/>
            <a:r>
              <a:rPr lang="sr-Cyrl-RS" dirty="0" smtClean="0">
                <a:solidFill>
                  <a:schemeClr val="tx1"/>
                </a:solidFill>
                <a:latin typeface="Times New Roman" pitchFamily="18" charset="0"/>
                <a:cs typeface="Times New Roman" pitchFamily="18" charset="0"/>
              </a:rPr>
              <a:t>Пореске пријаве за све јавне приходе које администрира Пореска управа стечајни управник  подноси у електронском облику, изузев пореске пријаве за утврђивање пореза на пренос апсолутних права.</a:t>
            </a:r>
            <a:endParaRPr lang="sr-Cyrl-RS" b="1" dirty="0" smtClean="0">
              <a:solidFill>
                <a:schemeClr val="tx1"/>
              </a:solidFill>
              <a:latin typeface="Times New Roman" pitchFamily="18" charset="0"/>
              <a:cs typeface="Times New Roman" pitchFamily="18" charset="0"/>
            </a:endParaRPr>
          </a:p>
          <a:p>
            <a:pPr algn="just"/>
            <a:r>
              <a:rPr lang="sr-Cyrl-RS" dirty="0" smtClean="0">
                <a:solidFill>
                  <a:schemeClr val="tx1"/>
                </a:solidFill>
                <a:latin typeface="Times New Roman" pitchFamily="18" charset="0"/>
                <a:cs typeface="Times New Roman" pitchFamily="18" charset="0"/>
              </a:rPr>
              <a:t>Одредбама ЗПППА прописано је да ће порески обвезници пореску пријаву за утврђивање пореза на пренос апсолутних права подносити у електронском облику од 1. јануара 2018. године.</a:t>
            </a:r>
          </a:p>
          <a:p>
            <a:endParaRPr lang="sr-Latn-RS" b="1" u="sng" dirty="0" smtClean="0">
              <a:latin typeface="Times New Roman" pitchFamily="18" charset="0"/>
              <a:cs typeface="Times New Roman" pitchFamily="18" charset="0"/>
            </a:endParaRPr>
          </a:p>
          <a:p>
            <a:endParaRPr lang="sr-Latn-RS" dirty="0"/>
          </a:p>
        </p:txBody>
      </p:sp>
    </p:spTree>
    <p:extLst>
      <p:ext uri="{BB962C8B-B14F-4D97-AF65-F5344CB8AC3E}">
        <p14:creationId xmlns:p14="http://schemas.microsoft.com/office/powerpoint/2010/main" val="1887664110"/>
      </p:ext>
    </p:extLst>
  </p:cSld>
  <p:clrMapOvr>
    <a:masterClrMapping/>
  </p:clrMapOvr>
  <p:transition spd="slow">
    <p:wipe/>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846161"/>
            <a:ext cx="8596668" cy="5195201"/>
          </a:xfrm>
        </p:spPr>
        <p:txBody>
          <a:bodyPr>
            <a:normAutofit/>
          </a:bodyPr>
          <a:lstStyle/>
          <a:p>
            <a:pPr marL="0" indent="0">
              <a:buNone/>
            </a:pPr>
            <a:r>
              <a:rPr lang="sr-Cyrl-RS" b="1" dirty="0" smtClean="0">
                <a:solidFill>
                  <a:schemeClr val="tx1"/>
                </a:solidFill>
                <a:latin typeface="Times New Roman" pitchFamily="18" charset="0"/>
                <a:cs typeface="Times New Roman" pitchFamily="18" charset="0"/>
              </a:rPr>
              <a:t>  </a:t>
            </a:r>
            <a:r>
              <a:rPr lang="en-US" b="1" dirty="0" smtClean="0">
                <a:solidFill>
                  <a:schemeClr val="tx1"/>
                </a:solidFill>
                <a:latin typeface="Times New Roman" pitchFamily="18" charset="0"/>
                <a:cs typeface="Times New Roman" pitchFamily="18" charset="0"/>
              </a:rPr>
              <a:t>1.1.</a:t>
            </a:r>
            <a:r>
              <a:rPr lang="sr-Cyrl-RS" b="1" dirty="0" smtClean="0">
                <a:solidFill>
                  <a:schemeClr val="tx1"/>
                </a:solidFill>
                <a:latin typeface="Times New Roman" pitchFamily="18" charset="0"/>
                <a:cs typeface="Times New Roman" pitchFamily="18" charset="0"/>
              </a:rPr>
              <a:t> ПОДНОШЕЊЕ ПОРЕСКИХ ПРИЈАВА ОТВАРАЊЕМ ПОСТУПКА 	   	 	 СТЕЧАЈА</a:t>
            </a:r>
            <a:r>
              <a:rPr lang="en-US" b="1" dirty="0" smtClean="0">
                <a:solidFill>
                  <a:schemeClr val="tx1"/>
                </a:solidFill>
                <a:latin typeface="Times New Roman" pitchFamily="18" charset="0"/>
                <a:cs typeface="Times New Roman" pitchFamily="18" charset="0"/>
              </a:rPr>
              <a:t> </a:t>
            </a:r>
            <a:endParaRPr lang="sr-Cyrl-RS" b="1" dirty="0" smtClean="0">
              <a:solidFill>
                <a:schemeClr val="tx1"/>
              </a:solidFill>
              <a:latin typeface="Times New Roman" pitchFamily="18" charset="0"/>
              <a:cs typeface="Times New Roman" pitchFamily="18" charset="0"/>
            </a:endParaRPr>
          </a:p>
          <a:p>
            <a:pPr>
              <a:buNone/>
            </a:pPr>
            <a:endParaRPr lang="sr-Cyrl-RS" sz="2400" b="1" u="sng" dirty="0" smtClean="0">
              <a:solidFill>
                <a:schemeClr val="tx1"/>
              </a:solidFill>
              <a:latin typeface="Times New Roman" pitchFamily="18" charset="0"/>
              <a:cs typeface="Times New Roman" pitchFamily="18" charset="0"/>
            </a:endParaRPr>
          </a:p>
          <a:p>
            <a:r>
              <a:rPr lang="sr-Cyrl-RS" sz="1900" dirty="0" smtClean="0">
                <a:solidFill>
                  <a:schemeClr val="tx1"/>
                </a:solidFill>
                <a:latin typeface="Times New Roman" pitchFamily="18" charset="0"/>
                <a:cs typeface="Times New Roman" pitchFamily="18" charset="0"/>
              </a:rPr>
              <a:t>Ст</a:t>
            </a:r>
            <a:r>
              <a:rPr lang="sr-Cyrl-RS" sz="1900" b="1" dirty="0" smtClean="0">
                <a:solidFill>
                  <a:schemeClr val="tx1"/>
                </a:solidFill>
                <a:latin typeface="Times New Roman" pitchFamily="18" charset="0"/>
                <a:cs typeface="Times New Roman" pitchFamily="18" charset="0"/>
              </a:rPr>
              <a:t>е</a:t>
            </a:r>
            <a:r>
              <a:rPr lang="ru-RU" sz="1900" dirty="0" smtClean="0">
                <a:solidFill>
                  <a:schemeClr val="tx1"/>
                </a:solidFill>
                <a:latin typeface="Times New Roman" pitchFamily="18" charset="0"/>
                <a:cs typeface="Times New Roman" pitchFamily="18" charset="0"/>
              </a:rPr>
              <a:t>чајни управник је нарочито дужан да:</a:t>
            </a:r>
          </a:p>
          <a:p>
            <a:pPr algn="just"/>
            <a:r>
              <a:rPr lang="sr-Cyrl-RS" sz="1900" b="1" dirty="0" smtClean="0">
                <a:solidFill>
                  <a:schemeClr val="tx1"/>
                </a:solidFill>
                <a:latin typeface="Times New Roman" pitchFamily="18" charset="0"/>
                <a:cs typeface="Times New Roman" pitchFamily="18" charset="0"/>
              </a:rPr>
              <a:t> </a:t>
            </a:r>
            <a:r>
              <a:rPr lang="ru-RU" sz="1900" b="1" dirty="0" smtClean="0">
                <a:solidFill>
                  <a:schemeClr val="tx1"/>
                </a:solidFill>
                <a:latin typeface="Times New Roman" pitchFamily="18" charset="0"/>
                <a:cs typeface="Times New Roman" pitchFamily="18" charset="0"/>
              </a:rPr>
              <a:t>састави пореске билансе са стањем на дан отварања и дан окончања стечајног поступка, у складу са пореским прописима и да те билансе, са пореском пријавом, достави надлежном пореском органу у роковима предвиђеним пореским прописима (</a:t>
            </a:r>
            <a:r>
              <a:rPr lang="sr-Cyrl-RS" sz="1900" b="1" dirty="0" smtClean="0">
                <a:solidFill>
                  <a:schemeClr val="tx1"/>
                </a:solidFill>
                <a:latin typeface="Times New Roman" pitchFamily="18" charset="0"/>
                <a:cs typeface="Times New Roman" pitchFamily="18" charset="0"/>
              </a:rPr>
              <a:t>члан</a:t>
            </a:r>
            <a:r>
              <a:rPr lang="en-US" sz="1900" b="1" dirty="0" smtClean="0">
                <a:solidFill>
                  <a:schemeClr val="tx1"/>
                </a:solidFill>
                <a:latin typeface="Times New Roman" pitchFamily="18" charset="0"/>
                <a:cs typeface="Times New Roman" pitchFamily="18" charset="0"/>
              </a:rPr>
              <a:t> </a:t>
            </a:r>
            <a:r>
              <a:rPr lang="sr-Cyrl-RS" sz="1900" b="1" dirty="0" smtClean="0">
                <a:solidFill>
                  <a:schemeClr val="tx1"/>
                </a:solidFill>
                <a:latin typeface="Times New Roman" pitchFamily="18" charset="0"/>
                <a:cs typeface="Times New Roman" pitchFamily="18" charset="0"/>
              </a:rPr>
              <a:t>27. став 1. тачка 4а  Закона о стечају  “ Службени гласник РС” бр. 104/09...113/17)</a:t>
            </a:r>
            <a:r>
              <a:rPr lang="sr-Latn-RS" sz="1900" b="1" dirty="0" smtClean="0">
                <a:solidFill>
                  <a:schemeClr val="tx1"/>
                </a:solidFill>
                <a:latin typeface="Times New Roman" pitchFamily="18" charset="0"/>
                <a:cs typeface="Times New Roman" pitchFamily="18" charset="0"/>
              </a:rPr>
              <a:t>.</a:t>
            </a:r>
          </a:p>
          <a:p>
            <a:pPr algn="just"/>
            <a:r>
              <a:rPr lang="sr-Cyrl-RS" sz="1900" b="1" dirty="0" smtClean="0">
                <a:solidFill>
                  <a:schemeClr val="tx1"/>
                </a:solidFill>
                <a:latin typeface="Times New Roman" pitchFamily="18" charset="0"/>
                <a:cs typeface="Times New Roman" pitchFamily="18" charset="0"/>
              </a:rPr>
              <a:t>Пореску пријаву у којој је обрачунат порез, за период за који се утврђује порез, као и порески биланс стечајни управник подноси према одредбама Закона о порезу на добит правних лица („Службени гласник РС“  бр. 25/01...113/17).  </a:t>
            </a:r>
          </a:p>
          <a:p>
            <a:endParaRPr lang="en-US" dirty="0"/>
          </a:p>
        </p:txBody>
      </p:sp>
    </p:spTree>
  </p:cSld>
  <p:clrMapOvr>
    <a:masterClrMapping/>
  </p:clrMapOvr>
  <p:transition spd="slow">
    <p:wipe/>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a:bodyPr>
          <a:lstStyle/>
          <a:p>
            <a:pPr algn="just">
              <a:buNone/>
            </a:pPr>
            <a:r>
              <a:rPr lang="sr-Cyrl-RS" b="1" dirty="0">
                <a:solidFill>
                  <a:schemeClr val="tx1"/>
                </a:solidFill>
                <a:latin typeface="Times New Roman" pitchFamily="18" charset="0"/>
                <a:cs typeface="Times New Roman" pitchFamily="18" charset="0"/>
              </a:rPr>
              <a:t> </a:t>
            </a:r>
            <a:r>
              <a:rPr lang="sr-Cyrl-RS" b="1" dirty="0" smtClean="0">
                <a:solidFill>
                  <a:schemeClr val="tx1"/>
                </a:solidFill>
                <a:latin typeface="Times New Roman" pitchFamily="18" charset="0"/>
                <a:cs typeface="Times New Roman" pitchFamily="18" charset="0"/>
              </a:rPr>
              <a:t>  Отварањем поступка стечаја  стечајни управник је дужан да поднесе:</a:t>
            </a:r>
          </a:p>
          <a:p>
            <a:pPr algn="just"/>
            <a:r>
              <a:rPr lang="sr-Cyrl-RS" b="1" dirty="0" smtClean="0">
                <a:solidFill>
                  <a:schemeClr val="tx1"/>
                </a:solidFill>
                <a:latin typeface="Times New Roman" pitchFamily="18" charset="0"/>
                <a:cs typeface="Times New Roman" pitchFamily="18" charset="0"/>
              </a:rPr>
              <a:t> пореску пријаву пореза на добит правних лица и порески биланс у року од 60 дана од дана отварања поступка стечаја са стањем на дан који претходи дану отварања поступка стечаја (члан 34. став 2. тачка 3) Закона о порезу на добит правних лица.  </a:t>
            </a:r>
          </a:p>
          <a:p>
            <a:pPr algn="just"/>
            <a:r>
              <a:rPr lang="sr-Cyrl-RS" b="1" dirty="0" smtClean="0">
                <a:solidFill>
                  <a:schemeClr val="tx1"/>
                </a:solidFill>
                <a:latin typeface="Times New Roman" pitchFamily="18" charset="0"/>
                <a:cs typeface="Times New Roman" pitchFamily="18" charset="0"/>
              </a:rPr>
              <a:t> </a:t>
            </a:r>
            <a:r>
              <a:rPr lang="ru-RU" b="1" dirty="0" smtClean="0">
                <a:solidFill>
                  <a:schemeClr val="tx1"/>
                </a:solidFill>
                <a:latin typeface="Times New Roman" pitchFamily="18" charset="0"/>
                <a:cs typeface="Times New Roman" pitchFamily="18" charset="0"/>
              </a:rPr>
              <a:t>пореске пријаве у складу са пореским прописима, укључујући и пореску пријаву за порески период за који је рок за подношење пријаве датум после датума отварања поступка стечаја (члан 25. став 2. ЗПППА).</a:t>
            </a:r>
          </a:p>
          <a:p>
            <a:pPr algn="just"/>
            <a:r>
              <a:rPr lang="sr-Cyrl-RS" b="1" dirty="0" smtClean="0">
                <a:solidFill>
                  <a:schemeClr val="tx1"/>
                </a:solidFill>
                <a:latin typeface="Times New Roman" pitchFamily="18" charset="0"/>
                <a:cs typeface="Times New Roman" pitchFamily="18" charset="0"/>
              </a:rPr>
              <a:t> Стечајни управник подноси Пореској управи и пореске  пријаве за обавезе које су настале до дана отварања поступка стечаја, </a:t>
            </a:r>
            <a:r>
              <a:rPr lang="en-US" b="1" dirty="0" smtClean="0">
                <a:solidFill>
                  <a:schemeClr val="tx1"/>
                </a:solidFill>
                <a:latin typeface="Times New Roman" pitchFamily="18" charset="0"/>
                <a:cs typeface="Times New Roman" pitchFamily="18" charset="0"/>
              </a:rPr>
              <a:t>a </a:t>
            </a:r>
            <a:r>
              <a:rPr lang="sr-Cyrl-RS" b="1" dirty="0" smtClean="0">
                <a:solidFill>
                  <a:schemeClr val="tx1"/>
                </a:solidFill>
                <a:latin typeface="Times New Roman" pitchFamily="18" charset="0"/>
                <a:cs typeface="Times New Roman" pitchFamily="18" charset="0"/>
              </a:rPr>
              <a:t>које порески обвезник над којим је отворен  поступак стечај није поднео у законом прописаном року.</a:t>
            </a:r>
            <a:endParaRPr lang="en-US" dirty="0">
              <a:solidFill>
                <a:schemeClr val="tx1"/>
              </a:solidFill>
            </a:endParaRPr>
          </a:p>
        </p:txBody>
      </p:sp>
    </p:spTree>
  </p:cSld>
  <p:clrMapOvr>
    <a:masterClrMapping/>
  </p:clrMapOvr>
  <p:transition spd="slow">
    <p:wipe/>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1392073"/>
            <a:ext cx="8596668" cy="4649290"/>
          </a:xfrm>
        </p:spPr>
        <p:txBody>
          <a:bodyPr>
            <a:normAutofit fontScale="92500" lnSpcReduction="10000"/>
          </a:bodyPr>
          <a:lstStyle/>
          <a:p>
            <a:endParaRPr lang="sr-Cyrl-RS" sz="2600" dirty="0" smtClean="0">
              <a:latin typeface="Times New Roman" pitchFamily="18" charset="0"/>
              <a:cs typeface="Times New Roman" pitchFamily="18" charset="0"/>
            </a:endParaRPr>
          </a:p>
          <a:p>
            <a:endParaRPr lang="sr-Cyrl-RS" sz="2600" dirty="0" smtClean="0">
              <a:solidFill>
                <a:schemeClr val="tx1"/>
              </a:solidFill>
              <a:latin typeface="Times New Roman" pitchFamily="18" charset="0"/>
              <a:cs typeface="Times New Roman" pitchFamily="18" charset="0"/>
            </a:endParaRPr>
          </a:p>
          <a:p>
            <a:pPr algn="just"/>
            <a:r>
              <a:rPr lang="sr-Cyrl-RS" sz="2300" dirty="0" smtClean="0">
                <a:solidFill>
                  <a:schemeClr val="tx1"/>
                </a:solidFill>
                <a:latin typeface="Times New Roman" pitchFamily="18" charset="0"/>
                <a:cs typeface="Times New Roman" pitchFamily="18" charset="0"/>
              </a:rPr>
              <a:t>Пореска управа као поверилац стечајног дужника има законску обавезу да поднесе пријаву потраживања за све пореске обавезе стечајног дужника које су настале до дана  отварања стечаја, као и да приложи доказе о пријављеном необезбеђеном и обезбеђеном потраживању</a:t>
            </a:r>
            <a:r>
              <a:rPr lang="en-US" sz="2300" dirty="0" smtClean="0">
                <a:solidFill>
                  <a:schemeClr val="tx1"/>
                </a:solidFill>
                <a:latin typeface="Times New Roman" pitchFamily="18" charset="0"/>
                <a:cs typeface="Times New Roman" pitchFamily="18" charset="0"/>
              </a:rPr>
              <a:t>.</a:t>
            </a:r>
          </a:p>
          <a:p>
            <a:pPr algn="just"/>
            <a:r>
              <a:rPr lang="sr-Cyrl-RS" sz="2300" dirty="0" smtClean="0">
                <a:solidFill>
                  <a:schemeClr val="tx1"/>
                </a:solidFill>
                <a:latin typeface="Times New Roman" pitchFamily="18" charset="0"/>
                <a:cs typeface="Times New Roman" pitchFamily="18" charset="0"/>
              </a:rPr>
              <a:t>Из наведених разлога потребно је д</a:t>
            </a:r>
            <a:r>
              <a:rPr lang="en-US" sz="2300" dirty="0" smtClean="0">
                <a:solidFill>
                  <a:schemeClr val="tx1"/>
                </a:solidFill>
                <a:latin typeface="Times New Roman" pitchFamily="18" charset="0"/>
                <a:cs typeface="Times New Roman" pitchFamily="18" charset="0"/>
              </a:rPr>
              <a:t>a</a:t>
            </a:r>
            <a:r>
              <a:rPr lang="sr-Cyrl-RS" sz="2300" dirty="0" smtClean="0">
                <a:solidFill>
                  <a:schemeClr val="tx1"/>
                </a:solidFill>
                <a:latin typeface="Times New Roman" pitchFamily="18" charset="0"/>
                <a:cs typeface="Times New Roman" pitchFamily="18" charset="0"/>
              </a:rPr>
              <a:t>:</a:t>
            </a:r>
          </a:p>
          <a:p>
            <a:pPr algn="just">
              <a:buNone/>
            </a:pPr>
            <a:r>
              <a:rPr lang="sr-Cyrl-RS" sz="2300" b="1" dirty="0" smtClean="0">
                <a:solidFill>
                  <a:schemeClr val="tx1"/>
                </a:solidFill>
                <a:latin typeface="Times New Roman" pitchFamily="18" charset="0"/>
                <a:cs typeface="Times New Roman" pitchFamily="18" charset="0"/>
              </a:rPr>
              <a:t>    стечајни управник </a:t>
            </a:r>
            <a:r>
              <a:rPr lang="ru-RU" sz="2300" b="1" dirty="0" smtClean="0">
                <a:solidFill>
                  <a:schemeClr val="tx1"/>
                </a:solidFill>
                <a:latin typeface="Times New Roman" pitchFamily="18" charset="0"/>
                <a:cs typeface="Times New Roman" pitchFamily="18" charset="0"/>
              </a:rPr>
              <a:t>усагласи стање дуга са надлежном организационом јединицом Пореске управе, према седишту стечајног дужника и то по свим рачунима јавних прихода</a:t>
            </a:r>
            <a:r>
              <a:rPr lang="en-US" sz="2300" b="1" dirty="0" smtClean="0">
                <a:solidFill>
                  <a:schemeClr val="tx1"/>
                </a:solidFill>
                <a:latin typeface="Times New Roman" pitchFamily="18" charset="0"/>
                <a:cs typeface="Times New Roman" pitchFamily="18" charset="0"/>
              </a:rPr>
              <a:t> </a:t>
            </a:r>
            <a:r>
              <a:rPr lang="sr-Cyrl-RS" sz="2300" b="1" dirty="0" smtClean="0">
                <a:solidFill>
                  <a:schemeClr val="tx1"/>
                </a:solidFill>
                <a:latin typeface="Times New Roman" pitchFamily="18" charset="0"/>
                <a:cs typeface="Times New Roman" pitchFamily="18" charset="0"/>
              </a:rPr>
              <a:t>које администрира Пореска управа</a:t>
            </a:r>
            <a:r>
              <a:rPr lang="ru-RU" sz="2300" b="1" dirty="0" smtClean="0">
                <a:solidFill>
                  <a:schemeClr val="tx1"/>
                </a:solidFill>
                <a:latin typeface="Times New Roman" pitchFamily="18" charset="0"/>
                <a:cs typeface="Times New Roman" pitchFamily="18" charset="0"/>
              </a:rPr>
              <a:t>.</a:t>
            </a:r>
          </a:p>
          <a:p>
            <a:pPr algn="just">
              <a:buNone/>
            </a:pPr>
            <a:r>
              <a:rPr lang="en-US" sz="2300" b="1" dirty="0" smtClean="0">
                <a:solidFill>
                  <a:schemeClr val="tx1"/>
                </a:solidFill>
                <a:latin typeface="Times New Roman" pitchFamily="18" charset="0"/>
                <a:cs typeface="Times New Roman" pitchFamily="18" charset="0"/>
              </a:rPr>
              <a:t>	</a:t>
            </a:r>
            <a:endParaRPr lang="en-US" sz="2300" dirty="0"/>
          </a:p>
        </p:txBody>
      </p:sp>
    </p:spTree>
  </p:cSld>
  <p:clrMapOvr>
    <a:masterClrMapping/>
  </p:clrMapOvr>
  <p:transition spd="slow">
    <p:wipe/>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1433015"/>
            <a:ext cx="8596668" cy="4608347"/>
          </a:xfrm>
        </p:spPr>
        <p:txBody>
          <a:bodyPr/>
          <a:lstStyle/>
          <a:p>
            <a:pPr algn="just">
              <a:buNone/>
            </a:pPr>
            <a:r>
              <a:rPr lang="ru-RU" b="1" dirty="0" smtClean="0">
                <a:solidFill>
                  <a:schemeClr val="tx1"/>
                </a:solidFill>
                <a:latin typeface="Times New Roman" pitchFamily="18" charset="0"/>
                <a:cs typeface="Times New Roman" pitchFamily="18" charset="0"/>
              </a:rPr>
              <a:t>	На овај начин постиже се:</a:t>
            </a:r>
          </a:p>
          <a:p>
            <a:pPr algn="just">
              <a:buNone/>
            </a:pPr>
            <a:endParaRPr lang="ru-RU" b="1" dirty="0" smtClean="0">
              <a:solidFill>
                <a:schemeClr val="tx1"/>
              </a:solidFill>
              <a:latin typeface="Times New Roman" pitchFamily="18" charset="0"/>
              <a:cs typeface="Times New Roman" pitchFamily="18" charset="0"/>
            </a:endParaRPr>
          </a:p>
          <a:p>
            <a:pPr algn="just"/>
            <a:r>
              <a:rPr lang="ru-RU" b="1" dirty="0" smtClean="0">
                <a:solidFill>
                  <a:schemeClr val="tx1"/>
                </a:solidFill>
                <a:latin typeface="Times New Roman" pitchFamily="18" charset="0"/>
                <a:cs typeface="Times New Roman" pitchFamily="18" charset="0"/>
              </a:rPr>
              <a:t>поштовање пореских прописа;</a:t>
            </a:r>
          </a:p>
          <a:p>
            <a:pPr algn="just"/>
            <a:r>
              <a:rPr lang="en-US" b="1" dirty="0" smtClean="0">
                <a:solidFill>
                  <a:schemeClr val="tx1"/>
                </a:solidFill>
                <a:latin typeface="Times New Roman" pitchFamily="18" charset="0"/>
                <a:cs typeface="Times New Roman" pitchFamily="18" charset="0"/>
              </a:rPr>
              <a:t> </a:t>
            </a:r>
            <a:r>
              <a:rPr lang="ru-RU" b="1" dirty="0" smtClean="0">
                <a:solidFill>
                  <a:schemeClr val="tx1"/>
                </a:solidFill>
                <a:latin typeface="Times New Roman" pitchFamily="18" charset="0"/>
                <a:cs typeface="Times New Roman" pitchFamily="18" charset="0"/>
              </a:rPr>
              <a:t>потпуност и тачност пријаве потраживања Пореске управе, а иста садржи потраживања по основу   јавних прихода које администрира Пореска управа;</a:t>
            </a:r>
          </a:p>
          <a:p>
            <a:pPr algn="just"/>
            <a:r>
              <a:rPr lang="ru-RU" b="1" dirty="0" smtClean="0">
                <a:solidFill>
                  <a:schemeClr val="tx1"/>
                </a:solidFill>
                <a:latin typeface="Times New Roman" pitchFamily="18" charset="0"/>
                <a:cs typeface="Times New Roman" pitchFamily="18" charset="0"/>
              </a:rPr>
              <a:t>потпуност и тачност података исказаних у извештају о економско-финансијском положају стечајног дужника, с обз</a:t>
            </a:r>
            <a:r>
              <a:rPr lang="sr-Cyrl-RS" b="1" dirty="0">
                <a:solidFill>
                  <a:schemeClr val="tx1"/>
                </a:solidFill>
                <a:latin typeface="Times New Roman" pitchFamily="18" charset="0"/>
                <a:cs typeface="Times New Roman" pitchFamily="18" charset="0"/>
              </a:rPr>
              <a:t>и</a:t>
            </a:r>
            <a:r>
              <a:rPr lang="ru-RU" b="1" dirty="0" smtClean="0">
                <a:solidFill>
                  <a:schemeClr val="tx1"/>
                </a:solidFill>
                <a:latin typeface="Times New Roman" pitchFamily="18" charset="0"/>
                <a:cs typeface="Times New Roman" pitchFamily="18" charset="0"/>
              </a:rPr>
              <a:t>ром да исти садржи између осталог, приказ обавеза стечајног дужника на дан отварања стечаја према врсти и исплатном реду;</a:t>
            </a:r>
          </a:p>
          <a:p>
            <a:pPr algn="just"/>
            <a:r>
              <a:rPr lang="ru-RU" b="1" dirty="0" smtClean="0">
                <a:solidFill>
                  <a:schemeClr val="tx1"/>
                </a:solidFill>
                <a:latin typeface="Times New Roman" pitchFamily="18" charset="0"/>
                <a:cs typeface="Times New Roman" pitchFamily="18" charset="0"/>
              </a:rPr>
              <a:t>брже и ефикасније спровођење поступка стечаја  и избегавање парница као последице оспоравања потраживања.</a:t>
            </a:r>
            <a:endParaRPr lang="en-US" dirty="0" smtClean="0">
              <a:solidFill>
                <a:schemeClr val="tx1"/>
              </a:solidFill>
            </a:endParaRPr>
          </a:p>
          <a:p>
            <a:pPr marL="0" indent="0">
              <a:buNone/>
            </a:pPr>
            <a:endParaRPr lang="en-US" dirty="0"/>
          </a:p>
        </p:txBody>
      </p:sp>
    </p:spTree>
  </p:cSld>
  <p:clrMapOvr>
    <a:masterClrMapping/>
  </p:clrMapOvr>
  <p:transition spd="slow">
    <p:wipe/>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775854" y="682389"/>
            <a:ext cx="8498147" cy="5358974"/>
          </a:xfrm>
        </p:spPr>
        <p:txBody>
          <a:bodyPr>
            <a:normAutofit fontScale="55000" lnSpcReduction="20000"/>
          </a:bodyPr>
          <a:lstStyle/>
          <a:p>
            <a:pPr marL="0" indent="0">
              <a:buNone/>
            </a:pPr>
            <a:r>
              <a:rPr lang="sr-Cyrl-RS" sz="3600" b="1" dirty="0" smtClean="0">
                <a:solidFill>
                  <a:schemeClr val="tx1"/>
                </a:solidFill>
                <a:latin typeface="Times New Roman" panose="02020603050405020304" pitchFamily="18" charset="0"/>
                <a:cs typeface="Times New Roman" panose="02020603050405020304" pitchFamily="18" charset="0"/>
              </a:rPr>
              <a:t>   1.2.ПОРЕСКЕ ПРИЈАВЕ ОБВЕЗНИКА У ТОКУ ПОСТУПКА 	  		  СТЕЧАЈА </a:t>
            </a:r>
          </a:p>
          <a:p>
            <a:pPr marL="0" indent="0">
              <a:buNone/>
            </a:pPr>
            <a:endParaRPr lang="sr-Cyrl-RS" sz="3600" b="1" dirty="0" smtClean="0">
              <a:solidFill>
                <a:schemeClr val="tx1"/>
              </a:solidFill>
              <a:latin typeface="Times New Roman" panose="02020603050405020304" pitchFamily="18" charset="0"/>
              <a:cs typeface="Times New Roman" panose="02020603050405020304" pitchFamily="18" charset="0"/>
            </a:endParaRPr>
          </a:p>
          <a:p>
            <a:pPr marL="0" indent="0" algn="just">
              <a:buNone/>
            </a:pPr>
            <a:r>
              <a:rPr lang="ru-RU" sz="1700" dirty="0" smtClean="0">
                <a:solidFill>
                  <a:schemeClr val="tx1"/>
                </a:solidFill>
                <a:latin typeface="Times New Roman" panose="02020603050405020304" pitchFamily="18" charset="0"/>
                <a:cs typeface="Times New Roman" panose="02020603050405020304" pitchFamily="18" charset="0"/>
              </a:rPr>
              <a:t>	</a:t>
            </a:r>
            <a:r>
              <a:rPr lang="ru-RU" sz="3700" dirty="0" smtClean="0">
                <a:solidFill>
                  <a:schemeClr val="tx1"/>
                </a:solidFill>
                <a:latin typeface="Times New Roman" panose="02020603050405020304" pitchFamily="18" charset="0"/>
                <a:cs typeface="Times New Roman" panose="02020603050405020304" pitchFamily="18" charset="0"/>
              </a:rPr>
              <a:t>Добит </a:t>
            </a:r>
            <a:r>
              <a:rPr lang="ru-RU" sz="3700" dirty="0">
                <a:solidFill>
                  <a:schemeClr val="tx1"/>
                </a:solidFill>
                <a:latin typeface="Times New Roman" panose="02020603050405020304" pitchFamily="18" charset="0"/>
                <a:cs typeface="Times New Roman" panose="02020603050405020304" pitchFamily="18" charset="0"/>
              </a:rPr>
              <a:t>обвезника </a:t>
            </a:r>
            <a:r>
              <a:rPr lang="ru-RU" sz="3700" dirty="0" smtClean="0">
                <a:solidFill>
                  <a:schemeClr val="tx1"/>
                </a:solidFill>
                <a:latin typeface="Times New Roman" panose="02020603050405020304" pitchFamily="18" charset="0"/>
                <a:cs typeface="Times New Roman" panose="02020603050405020304" pitchFamily="18" charset="0"/>
              </a:rPr>
              <a:t>у </a:t>
            </a:r>
            <a:r>
              <a:rPr lang="ru-RU" sz="3700" dirty="0">
                <a:solidFill>
                  <a:schemeClr val="tx1"/>
                </a:solidFill>
                <a:latin typeface="Times New Roman" panose="02020603050405020304" pitchFamily="18" charset="0"/>
                <a:cs typeface="Times New Roman" panose="02020603050405020304" pitchFamily="18" charset="0"/>
              </a:rPr>
              <a:t>поступку стечаја од дана доношења решења о отварању стечајног поступка до дана почетка примене плана реорганизације или правоснажног решења о настављању стечајног поступка банкротством, као и </a:t>
            </a:r>
            <a:r>
              <a:rPr lang="ru-RU" sz="3700" dirty="0" smtClean="0">
                <a:solidFill>
                  <a:schemeClr val="tx1"/>
                </a:solidFill>
                <a:latin typeface="Times New Roman" panose="02020603050405020304" pitchFamily="18" charset="0"/>
                <a:cs typeface="Times New Roman" panose="02020603050405020304" pitchFamily="18" charset="0"/>
              </a:rPr>
              <a:t>у поступку реорганизације, опорезује се у складу са</a:t>
            </a:r>
            <a:r>
              <a:rPr lang="ru-RU" sz="3700" dirty="0">
                <a:solidFill>
                  <a:schemeClr val="tx1"/>
                </a:solidFill>
                <a:latin typeface="Times New Roman" panose="02020603050405020304" pitchFamily="18" charset="0"/>
                <a:cs typeface="Times New Roman" panose="02020603050405020304" pitchFamily="18" charset="0"/>
              </a:rPr>
              <a:t> Закона о порезу на добит правних </a:t>
            </a:r>
            <a:r>
              <a:rPr lang="ru-RU" sz="3700" dirty="0" smtClean="0">
                <a:solidFill>
                  <a:schemeClr val="tx1"/>
                </a:solidFill>
                <a:latin typeface="Times New Roman" panose="02020603050405020304" pitchFamily="18" charset="0"/>
                <a:cs typeface="Times New Roman" panose="02020603050405020304" pitchFamily="18" charset="0"/>
              </a:rPr>
              <a:t>лица (члан 34. став 1. овог закона).</a:t>
            </a:r>
          </a:p>
          <a:p>
            <a:pPr marL="0" indent="0" algn="just">
              <a:buNone/>
            </a:pPr>
            <a:r>
              <a:rPr lang="ru-RU" sz="3700" dirty="0" smtClean="0">
                <a:solidFill>
                  <a:schemeClr val="tx1"/>
                </a:solidFill>
                <a:latin typeface="Times New Roman" panose="02020603050405020304" pitchFamily="18" charset="0"/>
                <a:cs typeface="Times New Roman" panose="02020603050405020304" pitchFamily="18" charset="0"/>
              </a:rPr>
              <a:t> </a:t>
            </a:r>
            <a:r>
              <a:rPr lang="ru-RU" sz="3700" dirty="0">
                <a:solidFill>
                  <a:schemeClr val="tx1"/>
                </a:solidFill>
                <a:latin typeface="Times New Roman" panose="02020603050405020304" pitchFamily="18" charset="0"/>
                <a:cs typeface="Times New Roman" panose="02020603050405020304" pitchFamily="18" charset="0"/>
              </a:rPr>
              <a:t>	</a:t>
            </a:r>
            <a:r>
              <a:rPr lang="ru-RU" sz="3700" dirty="0" smtClean="0">
                <a:solidFill>
                  <a:schemeClr val="tx1"/>
                </a:solidFill>
                <a:latin typeface="Times New Roman" panose="02020603050405020304" pitchFamily="18" charset="0"/>
                <a:cs typeface="Times New Roman" panose="02020603050405020304" pitchFamily="18" charset="0"/>
              </a:rPr>
              <a:t>Стечајни управник  подноси:</a:t>
            </a:r>
          </a:p>
          <a:p>
            <a:pPr marL="0" indent="0" algn="just">
              <a:buNone/>
            </a:pPr>
            <a:r>
              <a:rPr lang="ru-RU" sz="3700" dirty="0">
                <a:solidFill>
                  <a:schemeClr val="tx1"/>
                </a:solidFill>
                <a:latin typeface="Times New Roman" panose="02020603050405020304" pitchFamily="18" charset="0"/>
                <a:cs typeface="Times New Roman" panose="02020603050405020304" pitchFamily="18" charset="0"/>
              </a:rPr>
              <a:t>	</a:t>
            </a:r>
            <a:r>
              <a:rPr lang="ru-RU" sz="3700" dirty="0" smtClean="0">
                <a:solidFill>
                  <a:schemeClr val="tx1"/>
                </a:solidFill>
                <a:latin typeface="Times New Roman" panose="02020603050405020304" pitchFamily="18" charset="0"/>
                <a:cs typeface="Times New Roman" panose="02020603050405020304" pitchFamily="18" charset="0"/>
              </a:rPr>
              <a:t>-</a:t>
            </a:r>
            <a:r>
              <a:rPr lang="ru-RU" sz="3700" b="1" dirty="0" smtClean="0">
                <a:solidFill>
                  <a:schemeClr val="tx1"/>
                </a:solidFill>
                <a:latin typeface="Times New Roman" panose="02020603050405020304" pitchFamily="18" charset="0"/>
                <a:cs typeface="Times New Roman" panose="02020603050405020304" pitchFamily="18" charset="0"/>
              </a:rPr>
              <a:t>пореску пријаву и порески биланс у року од 60 дана од дана почетка примене плана реорганизације са стањем на </a:t>
            </a:r>
            <a:r>
              <a:rPr lang="ru-RU" sz="3700" b="1" dirty="0">
                <a:solidFill>
                  <a:schemeClr val="tx1"/>
                </a:solidFill>
                <a:latin typeface="Times New Roman" panose="02020603050405020304" pitchFamily="18" charset="0"/>
                <a:cs typeface="Times New Roman" panose="02020603050405020304" pitchFamily="18" charset="0"/>
              </a:rPr>
              <a:t>дан који претходи дану почетка примене плана </a:t>
            </a:r>
            <a:r>
              <a:rPr lang="ru-RU" sz="3700" b="1" dirty="0" smtClean="0">
                <a:solidFill>
                  <a:schemeClr val="tx1"/>
                </a:solidFill>
                <a:latin typeface="Times New Roman" panose="02020603050405020304" pitchFamily="18" charset="0"/>
                <a:cs typeface="Times New Roman" panose="02020603050405020304" pitchFamily="18" charset="0"/>
              </a:rPr>
              <a:t>реорганизације;</a:t>
            </a:r>
          </a:p>
          <a:p>
            <a:pPr marL="0" indent="0" algn="just">
              <a:buNone/>
            </a:pPr>
            <a:r>
              <a:rPr lang="ru-RU" sz="3700" b="1" dirty="0">
                <a:solidFill>
                  <a:schemeClr val="tx1"/>
                </a:solidFill>
                <a:latin typeface="Times New Roman" panose="02020603050405020304" pitchFamily="18" charset="0"/>
                <a:cs typeface="Times New Roman" panose="02020603050405020304" pitchFamily="18" charset="0"/>
              </a:rPr>
              <a:t>	</a:t>
            </a:r>
            <a:r>
              <a:rPr lang="ru-RU" sz="3700" b="1" dirty="0" smtClean="0">
                <a:solidFill>
                  <a:schemeClr val="tx1"/>
                </a:solidFill>
                <a:latin typeface="Times New Roman" panose="02020603050405020304" pitchFamily="18" charset="0"/>
                <a:cs typeface="Times New Roman" panose="02020603050405020304" pitchFamily="18" charset="0"/>
              </a:rPr>
              <a:t>-пореску пријаву и порески биланс са стањем на дан 31. децембра текуће године, у складу са чланом 63. ст. 3. и 4. закона, ако се поступак стечаја, односно реорганизација наставе у наредној календарској години.</a:t>
            </a:r>
          </a:p>
          <a:p>
            <a:pPr marL="0" indent="0" algn="just">
              <a:buNone/>
            </a:pPr>
            <a:r>
              <a:rPr lang="ru-RU" sz="3700" b="1" dirty="0">
                <a:latin typeface="Times New Roman" panose="02020603050405020304" pitchFamily="18" charset="0"/>
                <a:cs typeface="Times New Roman" panose="02020603050405020304" pitchFamily="18" charset="0"/>
              </a:rPr>
              <a:t>	</a:t>
            </a:r>
            <a:endParaRPr lang="en-US" dirty="0"/>
          </a:p>
        </p:txBody>
      </p:sp>
    </p:spTree>
    <p:extLst>
      <p:ext uri="{BB962C8B-B14F-4D97-AF65-F5344CB8AC3E}">
        <p14:creationId xmlns:p14="http://schemas.microsoft.com/office/powerpoint/2010/main" val="505525722"/>
      </p:ext>
    </p:extLst>
  </p:cSld>
  <p:clrMapOvr>
    <a:masterClrMapping/>
  </p:clrMapOvr>
  <p:transition spd="slow">
    <p:wipe/>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a:bodyPr>
          <a:lstStyle/>
          <a:p>
            <a:pPr marL="0" indent="0" algn="just"/>
            <a:r>
              <a:rPr lang="sr-Cyrl-RS" sz="2100" b="1" dirty="0" smtClean="0">
                <a:solidFill>
                  <a:schemeClr val="tx1"/>
                </a:solidFill>
                <a:latin typeface="Times New Roman" panose="02020603050405020304" pitchFamily="18" charset="0"/>
                <a:cs typeface="Times New Roman" panose="02020603050405020304" pitchFamily="18" charset="0"/>
              </a:rPr>
              <a:t>   </a:t>
            </a:r>
            <a:r>
              <a:rPr lang="sr-Cyrl-RS" sz="1900" b="1" dirty="0" smtClean="0">
                <a:solidFill>
                  <a:schemeClr val="tx1"/>
                </a:solidFill>
                <a:latin typeface="Times New Roman" panose="02020603050405020304" pitchFamily="18" charset="0"/>
                <a:cs typeface="Times New Roman" panose="02020603050405020304" pitchFamily="18" charset="0"/>
              </a:rPr>
              <a:t>Према одредбама члана 34. став 4. Закона о порезу на добит правних лица („Службени гласник РС“ бр. 25/01...112/15), која је у примени до 1.8.2018. године, д</a:t>
            </a:r>
            <a:r>
              <a:rPr lang="ru-RU" sz="1900" dirty="0" smtClean="0">
                <a:solidFill>
                  <a:schemeClr val="tx1"/>
                </a:solidFill>
                <a:latin typeface="Times New Roman" panose="02020603050405020304" pitchFamily="18" charset="0"/>
                <a:cs typeface="Times New Roman" panose="02020603050405020304" pitchFamily="18" charset="0"/>
              </a:rPr>
              <a:t>обит обвезника у периоду од правоснажности решења о настављању стечајног поступка банкротством до правоснажности решења о закључењу стечајног поступка, (у даљем тексту: период стечаја) утврђује се као позитивна разлика вредности имовине обвезника са краја и са почетка периода стечаја, после намирења поверилаца. </a:t>
            </a:r>
          </a:p>
          <a:p>
            <a:pPr marL="0" indent="0" algn="just"/>
            <a:r>
              <a:rPr lang="ru-RU" sz="1900" dirty="0" smtClean="0">
                <a:solidFill>
                  <a:schemeClr val="tx1"/>
                </a:solidFill>
                <a:latin typeface="Times New Roman" panose="02020603050405020304" pitchFamily="18" charset="0"/>
                <a:cs typeface="Times New Roman" panose="02020603050405020304" pitchFamily="18" charset="0"/>
              </a:rPr>
              <a:t>Вредност имовине обвезника са почетка периода стечаја је вредност имовине на дан који претходи дану отварања стечајног поступка коригована за промене настале до почетка периода стечаја у складу са прописима који уређују стечај. </a:t>
            </a:r>
          </a:p>
          <a:p>
            <a:pPr marL="0" indent="0" algn="just">
              <a:buNone/>
            </a:pPr>
            <a:r>
              <a:rPr lang="ru-RU" sz="1900" dirty="0" smtClean="0">
                <a:latin typeface="Times New Roman" panose="02020603050405020304" pitchFamily="18" charset="0"/>
                <a:cs typeface="Times New Roman" panose="02020603050405020304" pitchFamily="18" charset="0"/>
              </a:rPr>
              <a:t>	 </a:t>
            </a:r>
          </a:p>
          <a:p>
            <a:endParaRPr lang="en-US" dirty="0"/>
          </a:p>
        </p:txBody>
      </p:sp>
    </p:spTree>
  </p:cSld>
  <p:clrMapOvr>
    <a:masterClrMapping/>
  </p:clrMapOvr>
  <p:transition spd="slow">
    <p:wipe/>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1337481"/>
            <a:ext cx="8596668" cy="4703881"/>
          </a:xfrm>
        </p:spPr>
        <p:txBody>
          <a:bodyPr>
            <a:normAutofit lnSpcReduction="10000"/>
          </a:bodyPr>
          <a:lstStyle/>
          <a:p>
            <a:pPr algn="just"/>
            <a:endParaRPr lang="ru-RU" dirty="0" smtClean="0">
              <a:latin typeface="Times New Roman" panose="02020603050405020304" pitchFamily="18" charset="0"/>
              <a:cs typeface="Times New Roman" panose="02020603050405020304" pitchFamily="18" charset="0"/>
            </a:endParaRPr>
          </a:p>
          <a:p>
            <a:pPr algn="just"/>
            <a:r>
              <a:rPr lang="ru-RU" dirty="0" smtClean="0">
                <a:solidFill>
                  <a:schemeClr val="tx1"/>
                </a:solidFill>
                <a:latin typeface="Times New Roman" panose="02020603050405020304" pitchFamily="18" charset="0"/>
                <a:cs typeface="Times New Roman" panose="02020603050405020304" pitchFamily="18" charset="0"/>
              </a:rPr>
              <a:t>Обвезник из става 4. овог члана подноси пореску пријаву и порески биланс у року од десет дана од дана:</a:t>
            </a:r>
          </a:p>
          <a:p>
            <a:pPr marL="0" indent="0">
              <a:buNone/>
            </a:pPr>
            <a:r>
              <a:rPr lang="ru-RU" dirty="0" smtClean="0">
                <a:solidFill>
                  <a:schemeClr val="tx1"/>
                </a:solidFill>
                <a:latin typeface="Times New Roman" panose="02020603050405020304" pitchFamily="18" charset="0"/>
                <a:cs typeface="Times New Roman" panose="02020603050405020304" pitchFamily="18" charset="0"/>
              </a:rPr>
              <a:t>	-</a:t>
            </a:r>
            <a:r>
              <a:rPr lang="ru-RU" b="1" dirty="0" smtClean="0">
                <a:solidFill>
                  <a:schemeClr val="tx1"/>
                </a:solidFill>
                <a:latin typeface="Times New Roman" panose="02020603050405020304" pitchFamily="18" charset="0"/>
                <a:cs typeface="Times New Roman" panose="02020603050405020304" pitchFamily="18" charset="0"/>
              </a:rPr>
              <a:t>правоснажности решења о настављању стечајног поступка банкротством </a:t>
            </a:r>
            <a:r>
              <a:rPr lang="sr-Latn-RS" b="1" dirty="0" smtClean="0">
                <a:solidFill>
                  <a:schemeClr val="tx1"/>
                </a:solidFill>
                <a:latin typeface="Times New Roman" panose="02020603050405020304" pitchFamily="18" charset="0"/>
                <a:cs typeface="Times New Roman" panose="02020603050405020304" pitchFamily="18" charset="0"/>
              </a:rPr>
              <a:t>	</a:t>
            </a:r>
            <a:r>
              <a:rPr lang="ru-RU" b="1" dirty="0" smtClean="0">
                <a:solidFill>
                  <a:schemeClr val="tx1"/>
                </a:solidFill>
                <a:latin typeface="Times New Roman" panose="02020603050405020304" pitchFamily="18" charset="0"/>
                <a:cs typeface="Times New Roman" panose="02020603050405020304" pitchFamily="18" charset="0"/>
              </a:rPr>
              <a:t>са стањем на дан правоснажности тог решења; </a:t>
            </a:r>
          </a:p>
          <a:p>
            <a:pPr marL="0" indent="0" algn="just">
              <a:buNone/>
            </a:pPr>
            <a:r>
              <a:rPr lang="ru-RU" b="1" dirty="0" smtClean="0">
                <a:solidFill>
                  <a:schemeClr val="tx1"/>
                </a:solidFill>
                <a:latin typeface="Times New Roman" panose="02020603050405020304" pitchFamily="18" charset="0"/>
                <a:cs typeface="Times New Roman" panose="02020603050405020304" pitchFamily="18" charset="0"/>
              </a:rPr>
              <a:t>	 -правоснажности решења о закључењу стечајног поступка банкротством,</a:t>
            </a:r>
            <a:r>
              <a:rPr lang="ru-RU" dirty="0" smtClean="0">
                <a:solidFill>
                  <a:schemeClr val="tx1"/>
                </a:solidFill>
                <a:latin typeface="Times New Roman" panose="02020603050405020304" pitchFamily="18" charset="0"/>
                <a:cs typeface="Times New Roman" panose="02020603050405020304" pitchFamily="18" charset="0"/>
              </a:rPr>
              <a:t> </a:t>
            </a:r>
            <a:r>
              <a:rPr lang="sr-Latn-RS" dirty="0" smtClean="0">
                <a:solidFill>
                  <a:schemeClr val="tx1"/>
                </a:solidFill>
                <a:latin typeface="Times New Roman" panose="02020603050405020304" pitchFamily="18" charset="0"/>
                <a:cs typeface="Times New Roman" panose="02020603050405020304" pitchFamily="18" charset="0"/>
              </a:rPr>
              <a:t> 	  </a:t>
            </a:r>
            <a:r>
              <a:rPr lang="ru-RU" b="1" dirty="0" smtClean="0">
                <a:solidFill>
                  <a:schemeClr val="tx1"/>
                </a:solidFill>
                <a:latin typeface="Times New Roman" panose="02020603050405020304" pitchFamily="18" charset="0"/>
                <a:cs typeface="Times New Roman" panose="02020603050405020304" pitchFamily="18" charset="0"/>
              </a:rPr>
              <a:t>на дан правоснажности тог решења</a:t>
            </a:r>
            <a:r>
              <a:rPr lang="ru-RU" dirty="0" smtClean="0">
                <a:solidFill>
                  <a:schemeClr val="tx1"/>
                </a:solidFill>
                <a:latin typeface="Times New Roman" panose="02020603050405020304" pitchFamily="18" charset="0"/>
                <a:cs typeface="Times New Roman" panose="02020603050405020304" pitchFamily="18" charset="0"/>
              </a:rPr>
              <a:t>. </a:t>
            </a:r>
          </a:p>
          <a:p>
            <a:pPr algn="just"/>
            <a:r>
              <a:rPr lang="ru-RU" dirty="0" smtClean="0">
                <a:solidFill>
                  <a:schemeClr val="tx1"/>
                </a:solidFill>
                <a:latin typeface="Times New Roman" panose="02020603050405020304" pitchFamily="18" charset="0"/>
                <a:cs typeface="Times New Roman" panose="02020603050405020304" pitchFamily="18" charset="0"/>
              </a:rPr>
              <a:t>Порески </a:t>
            </a:r>
            <a:r>
              <a:rPr lang="ru-RU" dirty="0">
                <a:solidFill>
                  <a:schemeClr val="tx1"/>
                </a:solidFill>
                <a:latin typeface="Times New Roman" panose="02020603050405020304" pitchFamily="18" charset="0"/>
                <a:cs typeface="Times New Roman" panose="02020603050405020304" pitchFamily="18" charset="0"/>
              </a:rPr>
              <a:t>период за који се обрачунава порез на добит је пословна </a:t>
            </a:r>
            <a:r>
              <a:rPr lang="ru-RU" dirty="0" smtClean="0">
                <a:solidFill>
                  <a:schemeClr val="tx1"/>
                </a:solidFill>
                <a:latin typeface="Times New Roman" panose="02020603050405020304" pitchFamily="18" charset="0"/>
                <a:cs typeface="Times New Roman" panose="02020603050405020304" pitchFamily="18" charset="0"/>
              </a:rPr>
              <a:t>година (члан 38. став 1. Закона о порезу на добит правних лица)</a:t>
            </a:r>
            <a:r>
              <a:rPr lang="ru-RU" dirty="0" smtClean="0"/>
              <a:t>.</a:t>
            </a:r>
          </a:p>
          <a:p>
            <a:pPr algn="just"/>
            <a:r>
              <a:rPr lang="ru-RU" b="1" dirty="0">
                <a:latin typeface="Times New Roman" panose="02020603050405020304" pitchFamily="18" charset="0"/>
                <a:cs typeface="Times New Roman" panose="02020603050405020304" pitchFamily="18" charset="0"/>
              </a:rPr>
              <a:t>Пословна година је календарска година, осим у случају престанка или отпочињања обављања делатности у току године, укључујући и статусне промене, покретања поступка стечаја или ликвидације, као и у случају обуставе стечајног поступка услед продаје стечајног дужника као правног лица, односно обуставе поступка ликвидације, у току </a:t>
            </a:r>
            <a:r>
              <a:rPr lang="ru-RU" b="1" dirty="0" smtClean="0">
                <a:latin typeface="Times New Roman" panose="02020603050405020304" pitchFamily="18" charset="0"/>
                <a:cs typeface="Times New Roman" panose="02020603050405020304" pitchFamily="18" charset="0"/>
              </a:rPr>
              <a:t>године </a:t>
            </a:r>
            <a:r>
              <a:rPr lang="ru-RU" b="1" dirty="0" smtClean="0"/>
              <a:t>(</a:t>
            </a:r>
            <a:r>
              <a:rPr lang="sr-Cyrl-RS" b="1" dirty="0" smtClean="0">
                <a:latin typeface="Times New Roman" panose="02020603050405020304" pitchFamily="18" charset="0"/>
                <a:cs typeface="Times New Roman" panose="02020603050405020304" pitchFamily="18" charset="0"/>
              </a:rPr>
              <a:t>члан 38. став 2. Закона о порезу на добит правних лица).</a:t>
            </a:r>
            <a:endParaRPr lang="en-US" dirty="0"/>
          </a:p>
        </p:txBody>
      </p:sp>
    </p:spTree>
  </p:cSld>
  <p:clrMapOvr>
    <a:masterClrMapping/>
  </p:clrMapOvr>
  <p:transition spd="slow">
    <p:wipe/>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512618" y="1037381"/>
            <a:ext cx="8608984" cy="4435164"/>
          </a:xfrm>
        </p:spPr>
        <p:txBody>
          <a:bodyPr>
            <a:normAutofit fontScale="47500" lnSpcReduction="20000"/>
          </a:bodyPr>
          <a:lstStyle/>
          <a:p>
            <a:pPr algn="just"/>
            <a:endParaRPr lang="sr-Cyrl-RS" b="1" dirty="0" smtClean="0">
              <a:solidFill>
                <a:schemeClr val="tx1"/>
              </a:solidFill>
              <a:latin typeface="Times New Roman" panose="02020603050405020304" pitchFamily="18" charset="0"/>
              <a:cs typeface="Times New Roman" panose="02020603050405020304" pitchFamily="18" charset="0"/>
            </a:endParaRPr>
          </a:p>
          <a:p>
            <a:pPr algn="just"/>
            <a:endParaRPr lang="sr-Cyrl-RS" sz="2900" b="1" dirty="0" smtClean="0">
              <a:solidFill>
                <a:schemeClr val="tx1"/>
              </a:solidFill>
              <a:latin typeface="Times New Roman" pitchFamily="18" charset="0"/>
              <a:cs typeface="Times New Roman" pitchFamily="18" charset="0"/>
            </a:endParaRPr>
          </a:p>
          <a:p>
            <a:pPr algn="just"/>
            <a:r>
              <a:rPr lang="sr-Cyrl-RS" sz="3300" b="1" dirty="0" smtClean="0">
                <a:solidFill>
                  <a:schemeClr val="tx1"/>
                </a:solidFill>
                <a:latin typeface="Times New Roman" pitchFamily="18" charset="0"/>
                <a:cs typeface="Times New Roman" pitchFamily="18" charset="0"/>
              </a:rPr>
              <a:t>У </a:t>
            </a:r>
            <a:r>
              <a:rPr lang="sr-Cyrl-RS" sz="3300" b="1" dirty="0">
                <a:solidFill>
                  <a:schemeClr val="tx1"/>
                </a:solidFill>
                <a:latin typeface="Times New Roman" pitchFamily="18" charset="0"/>
                <a:cs typeface="Times New Roman" pitchFamily="18" charset="0"/>
              </a:rPr>
              <a:t>случају продаје стечајног дужника као правног лица, </a:t>
            </a:r>
            <a:r>
              <a:rPr lang="sr-Cyrl-RS" sz="3300" b="1" dirty="0" smtClean="0">
                <a:solidFill>
                  <a:schemeClr val="tx1"/>
                </a:solidFill>
                <a:latin typeface="Times New Roman" pitchFamily="18" charset="0"/>
                <a:cs typeface="Times New Roman" pitchFamily="18" charset="0"/>
              </a:rPr>
              <a:t> са аспекта Закона о порезу на добит правних лица,</a:t>
            </a:r>
            <a:r>
              <a:rPr lang="en-US" sz="3300" b="1" dirty="0" smtClean="0">
                <a:solidFill>
                  <a:schemeClr val="tx1"/>
                </a:solidFill>
                <a:latin typeface="Times New Roman" pitchFamily="18" charset="0"/>
                <a:cs typeface="Times New Roman" pitchFamily="18" charset="0"/>
              </a:rPr>
              <a:t> </a:t>
            </a:r>
            <a:r>
              <a:rPr lang="sr-Cyrl-RS" sz="3300" b="1" dirty="0" smtClean="0">
                <a:solidFill>
                  <a:schemeClr val="tx1"/>
                </a:solidFill>
                <a:latin typeface="Times New Roman" pitchFamily="18" charset="0"/>
                <a:cs typeface="Times New Roman" pitchFamily="18" charset="0"/>
              </a:rPr>
              <a:t>обвезник </a:t>
            </a:r>
            <a:r>
              <a:rPr lang="sr-Cyrl-RS" sz="3300" b="1" dirty="0">
                <a:solidFill>
                  <a:schemeClr val="tx1"/>
                </a:solidFill>
                <a:latin typeface="Times New Roman" pitchFamily="18" charset="0"/>
                <a:cs typeface="Times New Roman" pitchFamily="18" charset="0"/>
              </a:rPr>
              <a:t>је дужан да  подносе:</a:t>
            </a:r>
          </a:p>
          <a:p>
            <a:pPr marL="0" indent="0" algn="just">
              <a:buNone/>
            </a:pPr>
            <a:r>
              <a:rPr lang="sr-Cyrl-RS" sz="3300" b="1" dirty="0">
                <a:solidFill>
                  <a:schemeClr val="tx1"/>
                </a:solidFill>
                <a:latin typeface="Times New Roman" pitchFamily="18" charset="0"/>
                <a:cs typeface="Times New Roman" pitchFamily="18" charset="0"/>
              </a:rPr>
              <a:t>	-пореску пријаву и порески биланс за период стечаја који траје од </a:t>
            </a:r>
            <a:r>
              <a:rPr lang="sr-Cyrl-RS" sz="3300" b="1" dirty="0" smtClean="0">
                <a:solidFill>
                  <a:schemeClr val="tx1"/>
                </a:solidFill>
                <a:latin typeface="Times New Roman" pitchFamily="18" charset="0"/>
                <a:cs typeface="Times New Roman" pitchFamily="18" charset="0"/>
              </a:rPr>
              <a:t>правоснажности </a:t>
            </a:r>
            <a:r>
              <a:rPr lang="sr-Cyrl-RS" sz="3300" b="1" dirty="0">
                <a:solidFill>
                  <a:schemeClr val="tx1"/>
                </a:solidFill>
                <a:latin typeface="Times New Roman" pitchFamily="18" charset="0"/>
                <a:cs typeface="Times New Roman" pitchFamily="18" charset="0"/>
              </a:rPr>
              <a:t>решења о настављању стечајног поступка банкротством до дана правноснажности решења о обустави стечајног поступка, а добит се утврђује као разлика имовине са краја и са почетка периода стечаја, на начин прописан одредбама члана 34. ст. 4. и 5. Закона.</a:t>
            </a:r>
          </a:p>
          <a:p>
            <a:pPr marL="0" indent="0" algn="just">
              <a:buNone/>
            </a:pPr>
            <a:r>
              <a:rPr lang="sr-Cyrl-RS" sz="3300" b="1" dirty="0">
                <a:solidFill>
                  <a:schemeClr val="tx1"/>
                </a:solidFill>
                <a:latin typeface="Times New Roman" pitchFamily="18" charset="0"/>
                <a:cs typeface="Times New Roman" pitchFamily="18" charset="0"/>
              </a:rPr>
              <a:t>	</a:t>
            </a:r>
            <a:r>
              <a:rPr lang="sr-Cyrl-RS" sz="3300" b="1" dirty="0" smtClean="0">
                <a:solidFill>
                  <a:schemeClr val="tx1"/>
                </a:solidFill>
                <a:latin typeface="Times New Roman" pitchFamily="18" charset="0"/>
                <a:cs typeface="Times New Roman" pitchFamily="18" charset="0"/>
              </a:rPr>
              <a:t>-</a:t>
            </a:r>
            <a:r>
              <a:rPr lang="ru-RU" sz="3300" b="1" dirty="0" smtClean="0">
                <a:solidFill>
                  <a:schemeClr val="tx1"/>
                </a:solidFill>
                <a:latin typeface="Times New Roman" pitchFamily="18" charset="0"/>
                <a:cs typeface="Times New Roman" pitchFamily="18" charset="0"/>
              </a:rPr>
              <a:t>пореску </a:t>
            </a:r>
            <a:r>
              <a:rPr lang="ru-RU" sz="3300" b="1" dirty="0">
                <a:solidFill>
                  <a:schemeClr val="tx1"/>
                </a:solidFill>
                <a:latin typeface="Times New Roman" pitchFamily="18" charset="0"/>
                <a:cs typeface="Times New Roman" pitchFamily="18" charset="0"/>
              </a:rPr>
              <a:t>пријаву (на начин прописан одредбом члана 64. Закона), у којој даје процену прихода, расхода и добити, и обрачунава месечни износ аконтације пореза на добит. Пореска пријава се подноси за месец у којем је стечајни поступак обустављен, уколико је решење о обустави стечајног поступка постало правоснажно до 15. у месецу, односно за први наредни месец у односу на месец у којем је стечајни поступак обустављен, уколико је решење о обустави стечајног поступка постало правоснажно од 16. до краја месеца</a:t>
            </a:r>
            <a:r>
              <a:rPr lang="ru-RU" sz="3300" dirty="0">
                <a:latin typeface="Times New Roman" pitchFamily="18" charset="0"/>
                <a:cs typeface="Times New Roman" pitchFamily="18" charset="0"/>
              </a:rPr>
              <a:t>. </a:t>
            </a:r>
            <a:endParaRPr lang="sr-Cyrl-RS" sz="3300" b="1" dirty="0">
              <a:solidFill>
                <a:schemeClr val="tx1"/>
              </a:solidFill>
              <a:latin typeface="Times New Roman" pitchFamily="18" charset="0"/>
              <a:cs typeface="Times New Roman" pitchFamily="18" charset="0"/>
            </a:endParaRPr>
          </a:p>
          <a:p>
            <a:pPr marL="0" indent="0" algn="just">
              <a:buNone/>
            </a:pPr>
            <a:r>
              <a:rPr lang="sr-Cyrl-RS" sz="3300" b="1" dirty="0">
                <a:solidFill>
                  <a:schemeClr val="tx1"/>
                </a:solidFill>
                <a:latin typeface="Times New Roman" pitchFamily="18" charset="0"/>
                <a:cs typeface="Times New Roman" pitchFamily="18" charset="0"/>
              </a:rPr>
              <a:t>	(Овај став је изнет </a:t>
            </a:r>
            <a:r>
              <a:rPr lang="sr-Cyrl-RS" sz="3300" b="1" dirty="0" smtClean="0">
                <a:solidFill>
                  <a:schemeClr val="tx1"/>
                </a:solidFill>
                <a:latin typeface="Times New Roman" pitchFamily="18" charset="0"/>
                <a:cs typeface="Times New Roman" pitchFamily="18" charset="0"/>
              </a:rPr>
              <a:t>у </a:t>
            </a:r>
            <a:r>
              <a:rPr lang="sr-Cyrl-RS" sz="3300" b="1" dirty="0">
                <a:solidFill>
                  <a:schemeClr val="tx1"/>
                </a:solidFill>
                <a:latin typeface="Times New Roman" pitchFamily="18" charset="0"/>
                <a:cs typeface="Times New Roman" pitchFamily="18" charset="0"/>
              </a:rPr>
              <a:t>Мишљењу Министарства финансија број: 011-00-638/2017-04 од 5.10.2017. године).</a:t>
            </a:r>
          </a:p>
          <a:p>
            <a:pPr marL="0" indent="0" algn="just">
              <a:buNone/>
            </a:pPr>
            <a:r>
              <a:rPr lang="en-US" sz="3300" b="1" dirty="0" smtClean="0">
                <a:solidFill>
                  <a:schemeClr val="tx1"/>
                </a:solidFill>
                <a:latin typeface="Times New Roman" pitchFamily="18" charset="0"/>
                <a:cs typeface="Times New Roman" pitchFamily="18" charset="0"/>
              </a:rPr>
              <a:t>	</a:t>
            </a:r>
            <a:r>
              <a:rPr lang="sr-Cyrl-RS" sz="3300" b="1" dirty="0">
                <a:solidFill>
                  <a:schemeClr val="tx1"/>
                </a:solidFill>
                <a:latin typeface="Times New Roman" pitchFamily="18" charset="0"/>
                <a:cs typeface="Times New Roman" pitchFamily="18" charset="0"/>
              </a:rPr>
              <a:t>	</a:t>
            </a:r>
            <a:endParaRPr lang="en-US" sz="3300" dirty="0">
              <a:solidFill>
                <a:schemeClr val="tx1"/>
              </a:solidFill>
              <a:latin typeface="Times New Roman" pitchFamily="18" charset="0"/>
              <a:cs typeface="Times New Roman" pitchFamily="18" charset="0"/>
            </a:endParaRPr>
          </a:p>
          <a:p>
            <a:endParaRPr lang="sr-Latn-RS" dirty="0"/>
          </a:p>
        </p:txBody>
      </p:sp>
    </p:spTree>
    <p:extLst>
      <p:ext uri="{BB962C8B-B14F-4D97-AF65-F5344CB8AC3E}">
        <p14:creationId xmlns:p14="http://schemas.microsoft.com/office/powerpoint/2010/main" val="3075938285"/>
      </p:ext>
    </p:extLst>
  </p:cSld>
  <p:clrMapOvr>
    <a:masterClrMapping/>
  </p:clrMapOvr>
  <p:transition spd="slow">
    <p:wipe/>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742649" y="1583647"/>
            <a:ext cx="8596668" cy="3880773"/>
          </a:xfrm>
        </p:spPr>
        <p:txBody>
          <a:bodyPr/>
          <a:lstStyle/>
          <a:p>
            <a:pPr algn="just"/>
            <a:endParaRPr lang="sr-Cyrl-RS" b="1" dirty="0" smtClean="0">
              <a:latin typeface="Times New Roman" panose="02020603050405020304" pitchFamily="18" charset="0"/>
              <a:cs typeface="Times New Roman" panose="02020603050405020304" pitchFamily="18" charset="0"/>
            </a:endParaRPr>
          </a:p>
          <a:p>
            <a:pPr algn="just"/>
            <a:r>
              <a:rPr lang="sr-Cyrl-RS" b="1" dirty="0" smtClean="0">
                <a:latin typeface="Times New Roman" panose="02020603050405020304" pitchFamily="18" charset="0"/>
                <a:cs typeface="Times New Roman" panose="02020603050405020304" pitchFamily="18" charset="0"/>
              </a:rPr>
              <a:t> У </a:t>
            </a:r>
            <a:r>
              <a:rPr lang="sr-Cyrl-RS" b="1" dirty="0">
                <a:latin typeface="Times New Roman" panose="02020603050405020304" pitchFamily="18" charset="0"/>
                <a:cs typeface="Times New Roman" panose="02020603050405020304" pitchFamily="18" charset="0"/>
              </a:rPr>
              <a:t>току </a:t>
            </a:r>
            <a:r>
              <a:rPr lang="sr-Cyrl-RS" b="1" dirty="0" smtClean="0">
                <a:latin typeface="Times New Roman" panose="02020603050405020304" pitchFamily="18" charset="0"/>
                <a:cs typeface="Times New Roman" panose="02020603050405020304" pitchFamily="18" charset="0"/>
              </a:rPr>
              <a:t>стечајног поступка стечајни </a:t>
            </a:r>
            <a:r>
              <a:rPr lang="sr-Cyrl-RS" b="1" dirty="0">
                <a:latin typeface="Times New Roman" panose="02020603050405020304" pitchFamily="18" charset="0"/>
                <a:cs typeface="Times New Roman" panose="02020603050405020304" pitchFamily="18" charset="0"/>
              </a:rPr>
              <a:t>управник је дужан да поднесе све пореске пријаве за обавезе које су настале у  току трајања </a:t>
            </a:r>
            <a:r>
              <a:rPr lang="sr-Cyrl-RS" b="1" dirty="0" smtClean="0">
                <a:latin typeface="Times New Roman" panose="02020603050405020304" pitchFamily="18" charset="0"/>
                <a:cs typeface="Times New Roman" panose="02020603050405020304" pitchFamily="18" charset="0"/>
              </a:rPr>
              <a:t>стечајног поступка, као и да исте измири </a:t>
            </a:r>
            <a:r>
              <a:rPr lang="sr-Cyrl-RS" b="1" dirty="0">
                <a:latin typeface="Times New Roman" panose="02020603050405020304" pitchFamily="18" charset="0"/>
                <a:cs typeface="Times New Roman" panose="02020603050405020304" pitchFamily="18" charset="0"/>
              </a:rPr>
              <a:t>сходно пореским прописима.</a:t>
            </a:r>
          </a:p>
          <a:p>
            <a:pPr algn="just"/>
            <a:r>
              <a:rPr lang="sr-Cyrl-RS" b="1" dirty="0">
                <a:latin typeface="Times New Roman" panose="02020603050405020304" pitchFamily="18" charset="0"/>
                <a:cs typeface="Times New Roman" panose="02020603050405020304" pitchFamily="18" charset="0"/>
              </a:rPr>
              <a:t>Посебним пореском законима прописан је настанак пореске обавезе за сваки порески облик доспелост за наплату, подношење пореских пријава у којима је обрачуната пореска </a:t>
            </a:r>
            <a:r>
              <a:rPr lang="sr-Cyrl-RS" b="1" dirty="0" smtClean="0">
                <a:latin typeface="Times New Roman" panose="02020603050405020304" pitchFamily="18" charset="0"/>
                <a:cs typeface="Times New Roman" panose="02020603050405020304" pitchFamily="18" charset="0"/>
              </a:rPr>
              <a:t>обавеза </a:t>
            </a:r>
            <a:r>
              <a:rPr lang="sr-Cyrl-RS" b="1" dirty="0">
                <a:latin typeface="Times New Roman" panose="02020603050405020304" pitchFamily="18" charset="0"/>
                <a:cs typeface="Times New Roman" panose="02020603050405020304" pitchFamily="18" charset="0"/>
              </a:rPr>
              <a:t>и рокови за подношење </a:t>
            </a:r>
            <a:r>
              <a:rPr lang="sr-Cyrl-RS" b="1" dirty="0" smtClean="0">
                <a:latin typeface="Times New Roman" panose="02020603050405020304" pitchFamily="18" charset="0"/>
                <a:cs typeface="Times New Roman" panose="02020603050405020304" pitchFamily="18" charset="0"/>
              </a:rPr>
              <a:t>пореских </a:t>
            </a:r>
            <a:r>
              <a:rPr lang="sr-Cyrl-RS" b="1" dirty="0">
                <a:latin typeface="Times New Roman" panose="02020603050405020304" pitchFamily="18" charset="0"/>
                <a:cs typeface="Times New Roman" panose="02020603050405020304" pitchFamily="18" charset="0"/>
              </a:rPr>
              <a:t>пријава.</a:t>
            </a:r>
            <a:endParaRPr lang="sr-Latn-RS" dirty="0"/>
          </a:p>
        </p:txBody>
      </p:sp>
    </p:spTree>
    <p:extLst>
      <p:ext uri="{BB962C8B-B14F-4D97-AF65-F5344CB8AC3E}">
        <p14:creationId xmlns:p14="http://schemas.microsoft.com/office/powerpoint/2010/main" val="1294113241"/>
      </p:ext>
    </p:extLst>
  </p:cSld>
  <p:clrMapOvr>
    <a:masterClrMapping/>
  </p:clrMapOvr>
  <p:transition spd="slow">
    <p:wipe/>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20486" y="832531"/>
            <a:ext cx="8664401" cy="4740955"/>
          </a:xfrm>
        </p:spPr>
        <p:txBody>
          <a:bodyPr>
            <a:normAutofit lnSpcReduction="10000"/>
          </a:bodyPr>
          <a:lstStyle/>
          <a:p>
            <a:pPr marL="0" indent="0">
              <a:buNone/>
            </a:pPr>
            <a:r>
              <a:rPr lang="sr-Cyrl-RS" sz="2000" b="1" dirty="0" smtClean="0">
                <a:latin typeface="Times New Roman" panose="02020603050405020304" pitchFamily="18" charset="0"/>
                <a:cs typeface="Times New Roman" panose="02020603050405020304" pitchFamily="18" charset="0"/>
              </a:rPr>
              <a:t>              ПОРЕСКИ ТРЕТМАН ВИШКА ДЕОБНЕ МАСЕ</a:t>
            </a:r>
          </a:p>
          <a:p>
            <a:pPr marL="0" indent="0">
              <a:buNone/>
            </a:pPr>
            <a:r>
              <a:rPr lang="sr-Cyrl-RS" sz="2000" b="1" dirty="0">
                <a:latin typeface="Times New Roman" panose="02020603050405020304" pitchFamily="18" charset="0"/>
                <a:cs typeface="Times New Roman" panose="02020603050405020304" pitchFamily="18" charset="0"/>
              </a:rPr>
              <a:t>	</a:t>
            </a:r>
            <a:r>
              <a:rPr lang="sr-Cyrl-RS" sz="1600" dirty="0" smtClean="0">
                <a:latin typeface="Times New Roman" panose="02020603050405020304" pitchFamily="18" charset="0"/>
                <a:cs typeface="Times New Roman" panose="02020603050405020304" pitchFamily="18" charset="0"/>
              </a:rPr>
              <a:t>Поступање са вишком деобне масе прописано је одредбом члана 147. Закона о стечају, а порески третман вишка деобне масе одредбама Закона о порезу на добит правних лица.</a:t>
            </a:r>
          </a:p>
          <a:p>
            <a:pPr algn="just"/>
            <a:r>
              <a:rPr lang="ru-RU" dirty="0" smtClean="0">
                <a:solidFill>
                  <a:schemeClr val="tx1"/>
                </a:solidFill>
                <a:latin typeface="Times New Roman" panose="02020603050405020304" pitchFamily="18" charset="0"/>
                <a:cs typeface="Times New Roman" panose="02020603050405020304" pitchFamily="18" charset="0"/>
              </a:rPr>
              <a:t>Ликвидациони </a:t>
            </a:r>
            <a:r>
              <a:rPr lang="ru-RU" dirty="0">
                <a:solidFill>
                  <a:schemeClr val="tx1"/>
                </a:solidFill>
                <a:latin typeface="Times New Roman" panose="02020603050405020304" pitchFamily="18" charset="0"/>
                <a:cs typeface="Times New Roman" panose="02020603050405020304" pitchFamily="18" charset="0"/>
              </a:rPr>
              <a:t>остатак, односно вишак деобне масе у новцу, односно неновчаној имовини, изнад вредности уложеног капитала који се расподељује члановима привредног друштва над којим је окончан поступак ликвидације, односно закључен поступак стечаја, сматра се </a:t>
            </a:r>
            <a:r>
              <a:rPr lang="ru-RU" dirty="0" smtClean="0">
                <a:solidFill>
                  <a:schemeClr val="tx1"/>
                </a:solidFill>
                <a:latin typeface="Times New Roman" panose="02020603050405020304" pitchFamily="18" charset="0"/>
                <a:cs typeface="Times New Roman" panose="02020603050405020304" pitchFamily="18" charset="0"/>
              </a:rPr>
              <a:t>дивидендом (члан 35. став 1. Закона о порезу на добит правних лица).</a:t>
            </a:r>
            <a:endParaRPr lang="ru-RU" dirty="0">
              <a:solidFill>
                <a:schemeClr val="tx1"/>
              </a:solidFill>
              <a:latin typeface="Times New Roman" panose="02020603050405020304" pitchFamily="18" charset="0"/>
              <a:cs typeface="Times New Roman" panose="02020603050405020304" pitchFamily="18" charset="0"/>
            </a:endParaRPr>
          </a:p>
          <a:p>
            <a:pPr algn="just"/>
            <a:r>
              <a:rPr lang="ru-RU" dirty="0" smtClean="0">
                <a:solidFill>
                  <a:schemeClr val="tx1"/>
                </a:solidFill>
                <a:latin typeface="Times New Roman" panose="02020603050405020304" pitchFamily="18" charset="0"/>
                <a:cs typeface="Times New Roman" panose="02020603050405020304" pitchFamily="18" charset="0"/>
              </a:rPr>
              <a:t> </a:t>
            </a:r>
            <a:r>
              <a:rPr lang="ru-RU" dirty="0">
                <a:solidFill>
                  <a:schemeClr val="tx1"/>
                </a:solidFill>
                <a:latin typeface="Times New Roman" panose="02020603050405020304" pitchFamily="18" charset="0"/>
                <a:cs typeface="Times New Roman" panose="02020603050405020304" pitchFamily="18" charset="0"/>
              </a:rPr>
              <a:t>Вредност неновчане имовине из става 1. овог члана једнака је њеној тржишној </a:t>
            </a:r>
            <a:r>
              <a:rPr lang="ru-RU" dirty="0" smtClean="0">
                <a:solidFill>
                  <a:schemeClr val="tx1"/>
                </a:solidFill>
                <a:latin typeface="Times New Roman" panose="02020603050405020304" pitchFamily="18" charset="0"/>
                <a:cs typeface="Times New Roman" panose="02020603050405020304" pitchFamily="18" charset="0"/>
              </a:rPr>
              <a:t>вредности (члан 35</a:t>
            </a:r>
            <a:r>
              <a:rPr lang="ru-RU" sz="2000" dirty="0" smtClean="0"/>
              <a:t>. </a:t>
            </a:r>
            <a:r>
              <a:rPr lang="ru-RU" dirty="0" smtClean="0">
                <a:latin typeface="Times New Roman" panose="02020603050405020304" pitchFamily="18" charset="0"/>
                <a:cs typeface="Times New Roman" panose="02020603050405020304" pitchFamily="18" charset="0"/>
              </a:rPr>
              <a:t>став 1. </a:t>
            </a:r>
            <a:r>
              <a:rPr lang="ru-RU" dirty="0" smtClean="0">
                <a:solidFill>
                  <a:schemeClr val="tx1"/>
                </a:solidFill>
                <a:latin typeface="Times New Roman" panose="02020603050405020304" pitchFamily="18" charset="0"/>
                <a:cs typeface="Times New Roman" panose="02020603050405020304" pitchFamily="18" charset="0"/>
              </a:rPr>
              <a:t>Закона о порезу на добит правних лица</a:t>
            </a:r>
            <a:r>
              <a:rPr lang="ru-RU" dirty="0" smtClean="0">
                <a:latin typeface="Times New Roman" panose="02020603050405020304" pitchFamily="18" charset="0"/>
                <a:cs typeface="Times New Roman" panose="02020603050405020304" pitchFamily="18" charset="0"/>
              </a:rPr>
              <a:t>).</a:t>
            </a:r>
            <a:endParaRPr lang="ru-RU" dirty="0">
              <a:latin typeface="Times New Roman" panose="02020603050405020304" pitchFamily="18" charset="0"/>
              <a:cs typeface="Times New Roman" panose="02020603050405020304" pitchFamily="18" charset="0"/>
            </a:endParaRPr>
          </a:p>
          <a:p>
            <a:pPr algn="just"/>
            <a:r>
              <a:rPr lang="sr-Cyrl-RS" dirty="0" smtClean="0">
                <a:solidFill>
                  <a:schemeClr val="tx1"/>
                </a:solidFill>
                <a:latin typeface="Times New Roman" panose="02020603050405020304" pitchFamily="18" charset="0"/>
                <a:cs typeface="Times New Roman" panose="02020603050405020304" pitchFamily="18" charset="0"/>
              </a:rPr>
              <a:t>Правилником о начину и поступку утврђивања дивиденде коју оставрују чланови привредног друштва у ликвидацији, односно стечају </a:t>
            </a:r>
            <a:r>
              <a:rPr lang="ru-RU" dirty="0">
                <a:solidFill>
                  <a:schemeClr val="tx1"/>
                </a:solidFill>
                <a:latin typeface="Times New Roman" panose="02020603050405020304" pitchFamily="18" charset="0"/>
                <a:cs typeface="Times New Roman" panose="02020603050405020304" pitchFamily="18" charset="0"/>
              </a:rPr>
              <a:t>прописује се начин и поступак утврђивања дивиденде коју остварују чланови привредног друштва у ликвидацији, односно </a:t>
            </a:r>
            <a:r>
              <a:rPr lang="ru-RU" dirty="0" smtClean="0">
                <a:solidFill>
                  <a:schemeClr val="tx1"/>
                </a:solidFill>
                <a:latin typeface="Times New Roman" panose="02020603050405020304" pitchFamily="18" charset="0"/>
                <a:cs typeface="Times New Roman" panose="02020603050405020304" pitchFamily="18" charset="0"/>
              </a:rPr>
              <a:t>стечају («Службени гласник РС» бр. 14/16 – у даљем тексту Правилник).</a:t>
            </a:r>
            <a:endParaRPr lang="sr-Latn-RS" b="1"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894846243"/>
      </p:ext>
    </p:extLst>
  </p:cSld>
  <p:clrMapOvr>
    <a:masterClrMapping/>
  </p:clrMapOvr>
  <p:transition spd="slow">
    <p:wipe/>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09600" y="799875"/>
            <a:ext cx="8588202" cy="4719182"/>
          </a:xfrm>
        </p:spPr>
        <p:txBody>
          <a:bodyPr>
            <a:noAutofit/>
          </a:bodyPr>
          <a:lstStyle/>
          <a:p>
            <a:pPr algn="just"/>
            <a:r>
              <a:rPr lang="ru-RU" sz="1600" dirty="0">
                <a:solidFill>
                  <a:schemeClr val="tx1"/>
                </a:solidFill>
                <a:latin typeface="Times New Roman" panose="02020603050405020304" pitchFamily="18" charset="0"/>
                <a:cs typeface="Times New Roman" panose="02020603050405020304" pitchFamily="18" charset="0"/>
              </a:rPr>
              <a:t>Дивидендом из члана 1. овог правилника сматра се ликвидациони остатак, односно вишак деобне масе у новцу, односно неновчаној имовини, изнад вредности уложеног капитала који се расподељује члановима привредног друштва у ликвидацији, односно стечају.</a:t>
            </a:r>
          </a:p>
          <a:p>
            <a:pPr algn="just"/>
            <a:r>
              <a:rPr lang="ru-RU" sz="1600" dirty="0" smtClean="0">
                <a:solidFill>
                  <a:schemeClr val="tx1"/>
                </a:solidFill>
                <a:latin typeface="Times New Roman" panose="02020603050405020304" pitchFamily="18" charset="0"/>
                <a:cs typeface="Times New Roman" panose="02020603050405020304" pitchFamily="18" charset="0"/>
              </a:rPr>
              <a:t> </a:t>
            </a:r>
            <a:r>
              <a:rPr lang="ru-RU" sz="1600" dirty="0">
                <a:solidFill>
                  <a:schemeClr val="tx1"/>
                </a:solidFill>
                <a:latin typeface="Times New Roman" panose="02020603050405020304" pitchFamily="18" charset="0"/>
                <a:cs typeface="Times New Roman" panose="02020603050405020304" pitchFamily="18" charset="0"/>
              </a:rPr>
              <a:t>За сврху утврђивања дивиденде из става 1. овог члана </a:t>
            </a:r>
            <a:r>
              <a:rPr lang="ru-RU" sz="1600" dirty="0" smtClean="0">
                <a:solidFill>
                  <a:schemeClr val="tx1"/>
                </a:solidFill>
                <a:latin typeface="Times New Roman" panose="02020603050405020304" pitchFamily="18" charset="0"/>
                <a:cs typeface="Times New Roman" panose="02020603050405020304" pitchFamily="18" charset="0"/>
              </a:rPr>
              <a:t>ликвидациони, односно стечајни </a:t>
            </a:r>
            <a:r>
              <a:rPr lang="ru-RU" sz="1600" dirty="0">
                <a:solidFill>
                  <a:schemeClr val="tx1"/>
                </a:solidFill>
                <a:latin typeface="Times New Roman" panose="02020603050405020304" pitchFamily="18" charset="0"/>
                <a:cs typeface="Times New Roman" panose="02020603050405020304" pitchFamily="18" charset="0"/>
              </a:rPr>
              <a:t>управник попуњава </a:t>
            </a:r>
            <a:r>
              <a:rPr lang="ru-RU" sz="1600" dirty="0" smtClean="0">
                <a:solidFill>
                  <a:schemeClr val="tx1"/>
                </a:solidFill>
                <a:latin typeface="Times New Roman" panose="02020603050405020304" pitchFamily="18" charset="0"/>
                <a:cs typeface="Times New Roman" panose="02020603050405020304" pitchFamily="18" charset="0"/>
              </a:rPr>
              <a:t>Образац ДПДЛ/С- </a:t>
            </a:r>
            <a:r>
              <a:rPr lang="ru-RU" sz="1600" dirty="0">
                <a:solidFill>
                  <a:schemeClr val="tx1"/>
                </a:solidFill>
                <a:latin typeface="Times New Roman" panose="02020603050405020304" pitchFamily="18" charset="0"/>
                <a:cs typeface="Times New Roman" panose="02020603050405020304" pitchFamily="18" charset="0"/>
              </a:rPr>
              <a:t>Дивиденда члана привредног друштва у </a:t>
            </a:r>
            <a:r>
              <a:rPr lang="ru-RU" sz="1600" dirty="0" smtClean="0">
                <a:solidFill>
                  <a:schemeClr val="tx1"/>
                </a:solidFill>
                <a:latin typeface="Times New Roman" panose="02020603050405020304" pitchFamily="18" charset="0"/>
                <a:cs typeface="Times New Roman" panose="02020603050405020304" pitchFamily="18" charset="0"/>
              </a:rPr>
              <a:t>ликвидацији/стечају и исти доставља између осталог, надлежном пореском органу и то</a:t>
            </a:r>
            <a:r>
              <a:rPr lang="ru-RU" sz="1600" dirty="0" smtClean="0">
                <a:latin typeface="Times New Roman" panose="02020603050405020304" pitchFamily="18" charset="0"/>
                <a:cs typeface="Times New Roman" panose="02020603050405020304" pitchFamily="18" charset="0"/>
              </a:rPr>
              <a:t>: </a:t>
            </a:r>
            <a:endParaRPr lang="ru-RU" sz="1600" dirty="0">
              <a:latin typeface="Times New Roman" panose="02020603050405020304" pitchFamily="18" charset="0"/>
              <a:cs typeface="Times New Roman" panose="02020603050405020304" pitchFamily="18" charset="0"/>
            </a:endParaRPr>
          </a:p>
          <a:p>
            <a:pPr marL="0" indent="0" algn="just">
              <a:buNone/>
            </a:pPr>
            <a:r>
              <a:rPr lang="ru-RU" sz="1600" dirty="0">
                <a:latin typeface="Times New Roman" panose="02020603050405020304" pitchFamily="18" charset="0"/>
                <a:cs typeface="Times New Roman" panose="02020603050405020304" pitchFamily="18" charset="0"/>
              </a:rPr>
              <a:t>	</a:t>
            </a:r>
            <a:r>
              <a:rPr lang="ru-RU" sz="1600" dirty="0" smtClean="0">
                <a:latin typeface="Times New Roman" panose="02020603050405020304" pitchFamily="18" charset="0"/>
                <a:cs typeface="Times New Roman" panose="02020603050405020304" pitchFamily="18" charset="0"/>
              </a:rPr>
              <a:t>- </a:t>
            </a:r>
            <a:r>
              <a:rPr lang="ru-RU" sz="1600" dirty="0">
                <a:solidFill>
                  <a:schemeClr val="tx1"/>
                </a:solidFill>
                <a:latin typeface="Times New Roman" panose="02020603050405020304" pitchFamily="18" charset="0"/>
                <a:cs typeface="Times New Roman" panose="02020603050405020304" pitchFamily="18" charset="0"/>
              </a:rPr>
              <a:t>у случају када је прималац дивиденде нерезидентно правно лице, као прилог уз Образац </a:t>
            </a:r>
            <a:r>
              <a:rPr lang="ru-RU" sz="1600" dirty="0" smtClean="0">
                <a:solidFill>
                  <a:schemeClr val="tx1"/>
                </a:solidFill>
                <a:latin typeface="Times New Roman" panose="02020603050405020304" pitchFamily="18" charset="0"/>
                <a:cs typeface="Times New Roman" panose="02020603050405020304" pitchFamily="18" charset="0"/>
              </a:rPr>
              <a:t>	ПДПО/С - Пореска </a:t>
            </a:r>
            <a:r>
              <a:rPr lang="ru-RU" sz="1600" dirty="0">
                <a:solidFill>
                  <a:schemeClr val="tx1"/>
                </a:solidFill>
                <a:latin typeface="Times New Roman" panose="02020603050405020304" pitchFamily="18" charset="0"/>
                <a:cs typeface="Times New Roman" panose="02020603050405020304" pitchFamily="18" charset="0"/>
              </a:rPr>
              <a:t>пријава за порез на добит по одбитку, који чини саставни део </a:t>
            </a:r>
            <a:r>
              <a:rPr lang="ru-RU" sz="1600" dirty="0" smtClean="0">
                <a:solidFill>
                  <a:schemeClr val="tx1"/>
                </a:solidFill>
                <a:latin typeface="Times New Roman" panose="02020603050405020304" pitchFamily="18" charset="0"/>
                <a:cs typeface="Times New Roman" panose="02020603050405020304" pitchFamily="18" charset="0"/>
              </a:rPr>
              <a:t>	Правилника о садржају пореске пријаве за обрачун пореза на добит по одбитку на приходе 	и накнаде које остварују нерезидентна и резидентна правна лица  </a:t>
            </a:r>
            <a:r>
              <a:rPr lang="ru-RU" sz="1600" dirty="0">
                <a:solidFill>
                  <a:schemeClr val="tx1"/>
                </a:solidFill>
                <a:latin typeface="Times New Roman" panose="02020603050405020304" pitchFamily="18" charset="0"/>
                <a:cs typeface="Times New Roman" panose="02020603050405020304" pitchFamily="18" charset="0"/>
              </a:rPr>
              <a:t>("Службени гласник РС", </a:t>
            </a:r>
            <a:r>
              <a:rPr lang="ru-RU" sz="1600" dirty="0" smtClean="0">
                <a:solidFill>
                  <a:schemeClr val="tx1"/>
                </a:solidFill>
                <a:latin typeface="Times New Roman" panose="02020603050405020304" pitchFamily="18" charset="0"/>
                <a:cs typeface="Times New Roman" panose="02020603050405020304" pitchFamily="18" charset="0"/>
              </a:rPr>
              <a:t>	бр</a:t>
            </a:r>
            <a:r>
              <a:rPr lang="ru-RU" sz="1600" dirty="0">
                <a:solidFill>
                  <a:schemeClr val="tx1"/>
                </a:solidFill>
                <a:latin typeface="Times New Roman" panose="02020603050405020304" pitchFamily="18" charset="0"/>
                <a:cs typeface="Times New Roman" panose="02020603050405020304" pitchFamily="18" charset="0"/>
              </a:rPr>
              <a:t>. 97/15, 111/15 и 14/16); </a:t>
            </a:r>
            <a:endParaRPr lang="ru-RU" sz="1600" dirty="0" smtClean="0">
              <a:solidFill>
                <a:schemeClr val="tx1"/>
              </a:solidFill>
              <a:latin typeface="Times New Roman" panose="02020603050405020304" pitchFamily="18" charset="0"/>
              <a:cs typeface="Times New Roman" panose="02020603050405020304" pitchFamily="18" charset="0"/>
            </a:endParaRPr>
          </a:p>
          <a:p>
            <a:pPr marL="0" indent="0" algn="just">
              <a:buNone/>
            </a:pPr>
            <a:r>
              <a:rPr lang="ru-RU" sz="1600" dirty="0">
                <a:latin typeface="Times New Roman" panose="02020603050405020304" pitchFamily="18" charset="0"/>
                <a:cs typeface="Times New Roman" panose="02020603050405020304" pitchFamily="18" charset="0"/>
              </a:rPr>
              <a:t>	</a:t>
            </a:r>
            <a:r>
              <a:rPr lang="ru-RU" sz="1600" dirty="0" smtClean="0">
                <a:latin typeface="Times New Roman" panose="02020603050405020304" pitchFamily="18" charset="0"/>
                <a:cs typeface="Times New Roman" panose="02020603050405020304" pitchFamily="18" charset="0"/>
              </a:rPr>
              <a:t>- </a:t>
            </a:r>
            <a:r>
              <a:rPr lang="ru-RU" sz="1600" dirty="0">
                <a:solidFill>
                  <a:schemeClr val="tx1"/>
                </a:solidFill>
                <a:latin typeface="Times New Roman" panose="02020603050405020304" pitchFamily="18" charset="0"/>
                <a:cs typeface="Times New Roman" panose="02020603050405020304" pitchFamily="18" charset="0"/>
              </a:rPr>
              <a:t>у случају када је прималац дивиденде резидентно или нерезидентно физичко лице, пре </a:t>
            </a:r>
            <a:r>
              <a:rPr lang="ru-RU" sz="1600" dirty="0" smtClean="0">
                <a:solidFill>
                  <a:schemeClr val="tx1"/>
                </a:solidFill>
                <a:latin typeface="Times New Roman" panose="02020603050405020304" pitchFamily="18" charset="0"/>
                <a:cs typeface="Times New Roman" panose="02020603050405020304" pitchFamily="18" charset="0"/>
              </a:rPr>
              <a:t>	подношења </a:t>
            </a:r>
            <a:r>
              <a:rPr lang="ru-RU" sz="1600" dirty="0">
                <a:solidFill>
                  <a:schemeClr val="tx1"/>
                </a:solidFill>
                <a:latin typeface="Times New Roman" panose="02020603050405020304" pitchFamily="18" charset="0"/>
                <a:cs typeface="Times New Roman" panose="02020603050405020304" pitchFamily="18" charset="0"/>
              </a:rPr>
              <a:t>Обрасца ППП-ПД - Појединачна пореска пријава о обрачунатим порезима и </a:t>
            </a:r>
            <a:r>
              <a:rPr lang="ru-RU" sz="1600" dirty="0" smtClean="0">
                <a:solidFill>
                  <a:schemeClr val="tx1"/>
                </a:solidFill>
                <a:latin typeface="Times New Roman" panose="02020603050405020304" pitchFamily="18" charset="0"/>
                <a:cs typeface="Times New Roman" panose="02020603050405020304" pitchFamily="18" charset="0"/>
              </a:rPr>
              <a:t>	доприносима</a:t>
            </a:r>
            <a:r>
              <a:rPr lang="ru-RU" sz="1600" dirty="0">
                <a:solidFill>
                  <a:schemeClr val="tx1"/>
                </a:solidFill>
                <a:latin typeface="Times New Roman" panose="02020603050405020304" pitchFamily="18" charset="0"/>
                <a:cs typeface="Times New Roman" panose="02020603050405020304" pitchFamily="18" charset="0"/>
              </a:rPr>
              <a:t>, који чини саставни </a:t>
            </a:r>
            <a:r>
              <a:rPr lang="ru-RU" sz="1600" dirty="0" smtClean="0">
                <a:solidFill>
                  <a:schemeClr val="tx1"/>
                </a:solidFill>
                <a:latin typeface="Times New Roman" panose="02020603050405020304" pitchFamily="18" charset="0"/>
                <a:cs typeface="Times New Roman" panose="02020603050405020304" pitchFamily="18" charset="0"/>
              </a:rPr>
              <a:t>део Правилника о пореској пријави за порез по одбитку 	("</a:t>
            </a:r>
            <a:r>
              <a:rPr lang="ru-RU" sz="1600" dirty="0">
                <a:solidFill>
                  <a:schemeClr val="tx1"/>
                </a:solidFill>
                <a:latin typeface="Times New Roman" panose="02020603050405020304" pitchFamily="18" charset="0"/>
                <a:cs typeface="Times New Roman" panose="02020603050405020304" pitchFamily="18" charset="0"/>
              </a:rPr>
              <a:t>Службени гласник РС", бр. 74/13, 118/13, 66/14, 71/14 - исправка и 14/16). </a:t>
            </a:r>
          </a:p>
          <a:p>
            <a:pPr algn="just"/>
            <a:endParaRPr lang="sr-Latn-RS" sz="1600"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719429396"/>
      </p:ext>
    </p:extLst>
  </p:cSld>
  <p:clrMapOvr>
    <a:masterClrMapping/>
  </p:clrMapOvr>
  <p:transition spd="slow">
    <p:wipe/>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846161"/>
            <a:ext cx="8596668" cy="5195201"/>
          </a:xfrm>
        </p:spPr>
        <p:txBody>
          <a:bodyPr>
            <a:normAutofit/>
          </a:bodyPr>
          <a:lstStyle/>
          <a:p>
            <a:pPr marL="0" indent="0">
              <a:buNone/>
            </a:pPr>
            <a:r>
              <a:rPr lang="sr-Cyrl-RS" b="1" dirty="0" smtClean="0">
                <a:solidFill>
                  <a:schemeClr val="tx1"/>
                </a:solidFill>
                <a:latin typeface="Times New Roman" panose="02020603050405020304" pitchFamily="18" charset="0"/>
                <a:cs typeface="Times New Roman" panose="02020603050405020304" pitchFamily="18" charset="0"/>
              </a:rPr>
              <a:t>    НАМИРЕЊЕ ПОРЕСКОГ ПОТРАЖИВАЊА У СТЕЧАЈНОМ  ПОСТУПКУ </a:t>
            </a:r>
          </a:p>
          <a:p>
            <a:pPr marL="0" indent="0">
              <a:buNone/>
            </a:pPr>
            <a:endParaRPr lang="sr-Cyrl-RS" b="1" dirty="0">
              <a:solidFill>
                <a:schemeClr val="tx1"/>
              </a:solidFill>
              <a:latin typeface="Times New Roman" panose="02020603050405020304" pitchFamily="18" charset="0"/>
              <a:cs typeface="Times New Roman" panose="02020603050405020304" pitchFamily="18" charset="0"/>
            </a:endParaRPr>
          </a:p>
          <a:p>
            <a:pPr marL="0" indent="0">
              <a:buNone/>
            </a:pPr>
            <a:endParaRPr lang="sr-Cyrl-RS" b="1" dirty="0" smtClean="0">
              <a:solidFill>
                <a:schemeClr val="tx1"/>
              </a:solidFill>
              <a:latin typeface="Times New Roman" panose="02020603050405020304" pitchFamily="18" charset="0"/>
              <a:cs typeface="Times New Roman" panose="02020603050405020304" pitchFamily="18" charset="0"/>
            </a:endParaRPr>
          </a:p>
          <a:p>
            <a:pPr algn="just"/>
            <a:r>
              <a:rPr lang="sr-Cyrl-RS" sz="1600" b="1" dirty="0" smtClean="0">
                <a:solidFill>
                  <a:schemeClr val="tx1"/>
                </a:solidFill>
                <a:latin typeface="Times New Roman" panose="02020603050405020304" pitchFamily="18" charset="0"/>
                <a:cs typeface="Times New Roman" panose="02020603050405020304" pitchFamily="18" charset="0"/>
              </a:rPr>
              <a:t>Пореска потраживања које  се односи на пореске обавезе  стечајног дужника до дана отварања поступка стечаја намирују се:</a:t>
            </a:r>
          </a:p>
          <a:p>
            <a:pPr algn="just"/>
            <a:r>
              <a:rPr lang="sr-Latn-RS" sz="1600" b="1" dirty="0" smtClean="0">
                <a:solidFill>
                  <a:schemeClr val="tx1"/>
                </a:solidFill>
                <a:latin typeface="Times New Roman" panose="02020603050405020304" pitchFamily="18" charset="0"/>
                <a:cs typeface="Times New Roman" panose="02020603050405020304" pitchFamily="18" charset="0"/>
              </a:rPr>
              <a:t>-</a:t>
            </a:r>
            <a:r>
              <a:rPr lang="sr-Cyrl-RS" sz="1600" b="1" u="sng" dirty="0" smtClean="0">
                <a:solidFill>
                  <a:schemeClr val="tx1"/>
                </a:solidFill>
                <a:latin typeface="Times New Roman" panose="02020603050405020304" pitchFamily="18" charset="0"/>
                <a:cs typeface="Times New Roman" panose="02020603050405020304" pitchFamily="18" charset="0"/>
              </a:rPr>
              <a:t>из стечајне масе ако се стечај спроводи банкротством и</a:t>
            </a:r>
          </a:p>
          <a:p>
            <a:pPr algn="just"/>
            <a:r>
              <a:rPr lang="sr-Cyrl-RS" sz="1600" b="1" u="sng" dirty="0" smtClean="0">
                <a:solidFill>
                  <a:schemeClr val="tx1"/>
                </a:solidFill>
                <a:latin typeface="Times New Roman" panose="02020603050405020304" pitchFamily="18" charset="0"/>
                <a:cs typeface="Times New Roman" panose="02020603050405020304" pitchFamily="18" charset="0"/>
              </a:rPr>
              <a:t>-према правноснажно усвојеном УППР и плану реорганизације ако се стечај  спроводи реорганизацијом.</a:t>
            </a:r>
          </a:p>
          <a:p>
            <a:pPr algn="just"/>
            <a:r>
              <a:rPr lang="sr-Cyrl-RS" sz="1600" b="1" dirty="0" smtClean="0">
                <a:solidFill>
                  <a:schemeClr val="tx1"/>
                </a:solidFill>
                <a:latin typeface="Times New Roman" panose="02020603050405020304" pitchFamily="18" charset="0"/>
                <a:cs typeface="Times New Roman" panose="02020603050405020304" pitchFamily="18" charset="0"/>
              </a:rPr>
              <a:t>Пореска управа као поверилац  има законску обавезу да за  потраживања према стечајном дужнику која су настала до дана отварања поступка стечаја поднесе пријаву потраживања, као и да уз исту поднесе доказе о пријављеном необезбеђеном и обезбеђеном потраживању</a:t>
            </a:r>
            <a:r>
              <a:rPr lang="sr-Cyrl-RS" sz="1600" b="1" dirty="0">
                <a:solidFill>
                  <a:schemeClr val="tx1"/>
                </a:solidFill>
                <a:latin typeface="Times New Roman" panose="02020603050405020304" pitchFamily="18" charset="0"/>
                <a:cs typeface="Times New Roman" panose="02020603050405020304" pitchFamily="18" charset="0"/>
              </a:rPr>
              <a:t>,</a:t>
            </a:r>
            <a:r>
              <a:rPr lang="sr-Cyrl-RS" sz="1600" b="1" dirty="0" smtClean="0">
                <a:solidFill>
                  <a:schemeClr val="tx1"/>
                </a:solidFill>
                <a:latin typeface="Times New Roman" panose="02020603050405020304" pitchFamily="18" charset="0"/>
                <a:cs typeface="Times New Roman" panose="02020603050405020304" pitchFamily="18" charset="0"/>
              </a:rPr>
              <a:t> </a:t>
            </a:r>
            <a:r>
              <a:rPr lang="sr-Cyrl-RS" sz="1600" b="1" dirty="0">
                <a:solidFill>
                  <a:schemeClr val="tx1"/>
                </a:solidFill>
                <a:latin typeface="Times New Roman" panose="02020603050405020304" pitchFamily="18" charset="0"/>
                <a:cs typeface="Times New Roman" panose="02020603050405020304" pitchFamily="18" charset="0"/>
              </a:rPr>
              <a:t>сходно одредбама </a:t>
            </a:r>
            <a:r>
              <a:rPr lang="sr-Cyrl-RS" sz="1600" b="1" dirty="0" smtClean="0">
                <a:solidFill>
                  <a:schemeClr val="tx1"/>
                </a:solidFill>
                <a:latin typeface="Times New Roman" panose="02020603050405020304" pitchFamily="18" charset="0"/>
                <a:cs typeface="Times New Roman" panose="02020603050405020304" pitchFamily="18" charset="0"/>
              </a:rPr>
              <a:t>члана 111.Закона </a:t>
            </a:r>
            <a:r>
              <a:rPr lang="sr-Cyrl-RS" sz="1600" b="1" dirty="0">
                <a:solidFill>
                  <a:schemeClr val="tx1"/>
                </a:solidFill>
                <a:latin typeface="Times New Roman" panose="02020603050405020304" pitchFamily="18" charset="0"/>
                <a:cs typeface="Times New Roman" panose="02020603050405020304" pitchFamily="18" charset="0"/>
              </a:rPr>
              <a:t>о </a:t>
            </a:r>
            <a:r>
              <a:rPr lang="sr-Cyrl-RS" sz="1600" b="1" dirty="0" smtClean="0">
                <a:solidFill>
                  <a:schemeClr val="tx1"/>
                </a:solidFill>
                <a:latin typeface="Times New Roman" panose="02020603050405020304" pitchFamily="18" charset="0"/>
                <a:cs typeface="Times New Roman" panose="02020603050405020304" pitchFamily="18" charset="0"/>
              </a:rPr>
              <a:t>стечају. </a:t>
            </a:r>
          </a:p>
          <a:p>
            <a:pPr marL="0" indent="0" algn="just">
              <a:buNone/>
            </a:pPr>
            <a:endParaRPr lang="sr-Cyrl-RS" sz="1400" b="1" dirty="0" smtClean="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598000368"/>
      </p:ext>
    </p:extLst>
  </p:cSld>
  <p:clrMapOvr>
    <a:masterClrMapping/>
  </p:clrMapOvr>
  <p:transition spd="slow">
    <p:wipe/>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1173707"/>
            <a:ext cx="8596668" cy="4867655"/>
          </a:xfrm>
        </p:spPr>
        <p:txBody>
          <a:bodyPr>
            <a:normAutofit/>
          </a:bodyPr>
          <a:lstStyle/>
          <a:p>
            <a:pPr algn="just"/>
            <a:r>
              <a:rPr lang="sr-Cyrl-RS" sz="1600" b="1" dirty="0" smtClean="0">
                <a:solidFill>
                  <a:schemeClr val="tx1"/>
                </a:solidFill>
                <a:latin typeface="Times New Roman" panose="02020603050405020304" pitchFamily="18" charset="0"/>
                <a:cs typeface="Times New Roman" panose="02020603050405020304" pitchFamily="18" charset="0"/>
              </a:rPr>
              <a:t>  За пореске обавезе стечајног дужника које су настале до дана отварања стечајног	поступка постоји забрана принудног извршења.</a:t>
            </a:r>
          </a:p>
          <a:p>
            <a:pPr algn="just"/>
            <a:r>
              <a:rPr lang="ru-RU" sz="1600" dirty="0" smtClean="0">
                <a:solidFill>
                  <a:schemeClr val="tx1"/>
                </a:solidFill>
                <a:latin typeface="Times New Roman" panose="02020603050405020304" pitchFamily="18" charset="0"/>
                <a:cs typeface="Times New Roman" panose="02020603050405020304" pitchFamily="18" charset="0"/>
              </a:rPr>
              <a:t>Од </a:t>
            </a:r>
            <a:r>
              <a:rPr lang="ru-RU" sz="1600" dirty="0">
                <a:solidFill>
                  <a:schemeClr val="tx1"/>
                </a:solidFill>
                <a:latin typeface="Times New Roman" panose="02020603050405020304" pitchFamily="18" charset="0"/>
                <a:cs typeface="Times New Roman" panose="02020603050405020304" pitchFamily="18" charset="0"/>
              </a:rPr>
              <a:t>дана отварања стечајног поступка не може се против стечајног дужника, односно над његовом имовином, одредити и спровести принудно извршење, нити било која мера поступка извршења осим извршења која се односе на обавезе стечајне масе и трошкова стечајног </a:t>
            </a:r>
            <a:r>
              <a:rPr lang="ru-RU" sz="1600" dirty="0" smtClean="0">
                <a:solidFill>
                  <a:schemeClr val="tx1"/>
                </a:solidFill>
                <a:latin typeface="Times New Roman" panose="02020603050405020304" pitchFamily="18" charset="0"/>
                <a:cs typeface="Times New Roman" panose="02020603050405020304" pitchFamily="18" charset="0"/>
              </a:rPr>
              <a:t>поступка, а поступци </a:t>
            </a:r>
            <a:r>
              <a:rPr lang="ru-RU" sz="1600" dirty="0">
                <a:solidFill>
                  <a:schemeClr val="tx1"/>
                </a:solidFill>
                <a:latin typeface="Times New Roman" panose="02020603050405020304" pitchFamily="18" charset="0"/>
                <a:cs typeface="Times New Roman" panose="02020603050405020304" pitchFamily="18" charset="0"/>
              </a:rPr>
              <a:t>из става 1. овог члана који су у току </a:t>
            </a:r>
            <a:r>
              <a:rPr lang="ru-RU" sz="1600" dirty="0" smtClean="0">
                <a:solidFill>
                  <a:schemeClr val="tx1"/>
                </a:solidFill>
                <a:latin typeface="Times New Roman" panose="02020603050405020304" pitchFamily="18" charset="0"/>
                <a:cs typeface="Times New Roman" panose="02020603050405020304" pitchFamily="18" charset="0"/>
              </a:rPr>
              <a:t>прекидају се (члан 93. ст. 1. и 2. Закона о стечају).</a:t>
            </a:r>
          </a:p>
          <a:p>
            <a:pPr algn="just"/>
            <a:r>
              <a:rPr lang="ru-RU" sz="1600" dirty="0" smtClean="0">
                <a:solidFill>
                  <a:schemeClr val="tx1"/>
                </a:solidFill>
                <a:latin typeface="Times New Roman" panose="02020603050405020304" pitchFamily="18" charset="0"/>
                <a:cs typeface="Times New Roman" panose="02020603050405020304" pitchFamily="18" charset="0"/>
              </a:rPr>
              <a:t>Ако обвезник </a:t>
            </a:r>
            <a:r>
              <a:rPr lang="ru-RU" sz="1600" dirty="0">
                <a:solidFill>
                  <a:schemeClr val="tx1"/>
                </a:solidFill>
                <a:latin typeface="Times New Roman" panose="02020603050405020304" pitchFamily="18" charset="0"/>
                <a:cs typeface="Times New Roman" panose="02020603050405020304" pitchFamily="18" charset="0"/>
              </a:rPr>
              <a:t>не испуњава обавезе </a:t>
            </a:r>
            <a:r>
              <a:rPr lang="ru-RU" sz="1600" dirty="0" smtClean="0">
                <a:solidFill>
                  <a:schemeClr val="tx1"/>
                </a:solidFill>
                <a:latin typeface="Times New Roman" panose="02020603050405020304" pitchFamily="18" charset="0"/>
                <a:cs typeface="Times New Roman" panose="02020603050405020304" pitchFamily="18" charset="0"/>
              </a:rPr>
              <a:t>према усвојеном плану реорганизације, повериоци  чија су потраживања обухваћена усвојеним планом реорганизације могу да траже принудно извршење плана, покретањем извршног поступка, на основу извршне исправе.</a:t>
            </a:r>
          </a:p>
          <a:p>
            <a:pPr algn="just"/>
            <a:r>
              <a:rPr lang="ru-RU" sz="1600" b="1" dirty="0" smtClean="0">
                <a:solidFill>
                  <a:schemeClr val="tx1"/>
                </a:solidFill>
                <a:latin typeface="Times New Roman" panose="02020603050405020304" pitchFamily="18" charset="0"/>
                <a:cs typeface="Times New Roman" panose="02020603050405020304" pitchFamily="18" charset="0"/>
              </a:rPr>
              <a:t>Ако порески обвезник не измири пореске обавезе по усвојеном УППР, односно плану реорганизације, Пореска управа ће спровести поступак принудне </a:t>
            </a:r>
            <a:r>
              <a:rPr lang="ru-RU" sz="1600" b="1" dirty="0" smtClean="0">
                <a:solidFill>
                  <a:schemeClr val="tx1"/>
                </a:solidFill>
                <a:latin typeface="Times New Roman" panose="02020603050405020304" pitchFamily="18" charset="0"/>
                <a:cs typeface="Times New Roman" panose="02020603050405020304" pitchFamily="18" charset="0"/>
              </a:rPr>
              <a:t>на</a:t>
            </a:r>
            <a:r>
              <a:rPr lang="sr-Cyrl-RS" sz="1600" b="1" dirty="0">
                <a:solidFill>
                  <a:schemeClr val="tx1"/>
                </a:solidFill>
                <a:latin typeface="Times New Roman" panose="02020603050405020304" pitchFamily="18" charset="0"/>
                <a:cs typeface="Times New Roman" panose="02020603050405020304" pitchFamily="18" charset="0"/>
              </a:rPr>
              <a:t>п</a:t>
            </a:r>
            <a:r>
              <a:rPr lang="ru-RU" sz="1600" b="1" dirty="0" smtClean="0">
                <a:solidFill>
                  <a:schemeClr val="tx1"/>
                </a:solidFill>
                <a:latin typeface="Times New Roman" panose="02020603050405020304" pitchFamily="18" charset="0"/>
                <a:cs typeface="Times New Roman" panose="02020603050405020304" pitchFamily="18" charset="0"/>
              </a:rPr>
              <a:t>лате </a:t>
            </a:r>
            <a:r>
              <a:rPr lang="ru-RU" sz="1600" b="1" dirty="0" smtClean="0">
                <a:solidFill>
                  <a:schemeClr val="tx1"/>
                </a:solidFill>
                <a:latin typeface="Times New Roman" panose="02020603050405020304" pitchFamily="18" charset="0"/>
                <a:cs typeface="Times New Roman" panose="02020603050405020304" pitchFamily="18" charset="0"/>
              </a:rPr>
              <a:t>сагласно правилима пореског поступка.</a:t>
            </a:r>
            <a:endParaRPr lang="sr-Latn-RS" sz="1600" b="1"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32467104"/>
      </p:ext>
    </p:extLst>
  </p:cSld>
  <p:clrMapOvr>
    <a:masterClrMapping/>
  </p:clrMapOvr>
  <p:transition spd="slow">
    <p:wipe/>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941697"/>
            <a:ext cx="8596668" cy="5099666"/>
          </a:xfrm>
        </p:spPr>
        <p:txBody>
          <a:bodyPr>
            <a:normAutofit/>
          </a:bodyPr>
          <a:lstStyle/>
          <a:p>
            <a:pPr algn="just"/>
            <a:r>
              <a:rPr lang="sr-Cyrl-RS" sz="1600" b="1" dirty="0">
                <a:solidFill>
                  <a:schemeClr val="tx1"/>
                </a:solidFill>
                <a:latin typeface="Times New Roman" panose="02020603050405020304" pitchFamily="18" charset="0"/>
                <a:cs typeface="Times New Roman" panose="02020603050405020304" pitchFamily="18" charset="0"/>
              </a:rPr>
              <a:t>Пореска потраживања за пореске обавезе настале у току стечајног  поступка </a:t>
            </a:r>
            <a:r>
              <a:rPr lang="sr-Cyrl-RS" sz="1600" b="1" dirty="0" smtClean="0">
                <a:solidFill>
                  <a:schemeClr val="tx1"/>
                </a:solidFill>
                <a:latin typeface="Times New Roman" panose="02020603050405020304" pitchFamily="18" charset="0"/>
                <a:cs typeface="Times New Roman" panose="02020603050405020304" pitchFamily="18" charset="0"/>
              </a:rPr>
              <a:t>измирују </a:t>
            </a:r>
            <a:r>
              <a:rPr lang="sr-Cyrl-RS" sz="1600" b="1" dirty="0">
                <a:solidFill>
                  <a:schemeClr val="tx1"/>
                </a:solidFill>
                <a:latin typeface="Times New Roman" panose="02020603050405020304" pitchFamily="18" charset="0"/>
                <a:cs typeface="Times New Roman" panose="02020603050405020304" pitchFamily="18" charset="0"/>
              </a:rPr>
              <a:t>се као трошак стечајног поступка, односно као обавеза стечајне масе</a:t>
            </a:r>
            <a:r>
              <a:rPr lang="sr-Cyrl-RS" sz="1600" b="1" dirty="0" smtClean="0">
                <a:solidFill>
                  <a:schemeClr val="tx1"/>
                </a:solidFill>
                <a:latin typeface="Times New Roman" panose="02020603050405020304" pitchFamily="18" charset="0"/>
                <a:cs typeface="Times New Roman" panose="02020603050405020304" pitchFamily="18" charset="0"/>
              </a:rPr>
              <a:t>.</a:t>
            </a:r>
          </a:p>
          <a:p>
            <a:pPr algn="just"/>
            <a:r>
              <a:rPr lang="ru-RU" sz="1400" dirty="0" smtClean="0">
                <a:solidFill>
                  <a:schemeClr val="tx1"/>
                </a:solidFill>
                <a:latin typeface="Times New Roman" panose="02020603050405020304" pitchFamily="18" charset="0"/>
                <a:cs typeface="Times New Roman" panose="02020603050405020304" pitchFamily="18" charset="0"/>
              </a:rPr>
              <a:t> </a:t>
            </a:r>
            <a:r>
              <a:rPr lang="ru-RU" sz="1600" b="1" dirty="0" smtClean="0">
                <a:solidFill>
                  <a:schemeClr val="tx1"/>
                </a:solidFill>
                <a:latin typeface="Times New Roman" panose="02020603050405020304" pitchFamily="18" charset="0"/>
                <a:cs typeface="Times New Roman" panose="02020603050405020304" pitchFamily="18" charset="0"/>
              </a:rPr>
              <a:t>Из </a:t>
            </a:r>
            <a:r>
              <a:rPr lang="ru-RU" sz="1600" b="1" dirty="0">
                <a:solidFill>
                  <a:schemeClr val="tx1"/>
                </a:solidFill>
                <a:latin typeface="Times New Roman" panose="02020603050405020304" pitchFamily="18" charset="0"/>
                <a:cs typeface="Times New Roman" panose="02020603050405020304" pitchFamily="18" charset="0"/>
              </a:rPr>
              <a:t>стечајне масе приоритетно се намирују трошкови стечајног поступка, а  по њиховом </a:t>
            </a:r>
            <a:r>
              <a:rPr lang="ru-RU" sz="1600" b="1" dirty="0" smtClean="0">
                <a:solidFill>
                  <a:schemeClr val="tx1"/>
                </a:solidFill>
                <a:latin typeface="Times New Roman" panose="02020603050405020304" pitchFamily="18" charset="0"/>
                <a:cs typeface="Times New Roman" panose="02020603050405020304" pitchFamily="18" charset="0"/>
              </a:rPr>
              <a:t>пуном	 намирењу </a:t>
            </a:r>
            <a:r>
              <a:rPr lang="ru-RU" sz="1600" b="1" dirty="0">
                <a:solidFill>
                  <a:schemeClr val="tx1"/>
                </a:solidFill>
                <a:latin typeface="Times New Roman" panose="02020603050405020304" pitchFamily="18" charset="0"/>
                <a:cs typeface="Times New Roman" panose="02020603050405020304" pitchFamily="18" charset="0"/>
              </a:rPr>
              <a:t>обавезе стечајне масе (члан 54. став 1. Закона о стечају).</a:t>
            </a:r>
            <a:r>
              <a:rPr lang="sr-Cyrl-RS" sz="1600" b="1" dirty="0">
                <a:solidFill>
                  <a:schemeClr val="tx1"/>
                </a:solidFill>
                <a:latin typeface="Times New Roman" panose="02020603050405020304" pitchFamily="18" charset="0"/>
                <a:cs typeface="Times New Roman" panose="02020603050405020304" pitchFamily="18" charset="0"/>
              </a:rPr>
              <a:t>    </a:t>
            </a:r>
          </a:p>
          <a:p>
            <a:pPr marL="0" indent="0" algn="just"/>
            <a:r>
              <a:rPr lang="sr-Cyrl-RS" sz="1600" b="1" dirty="0" smtClean="0">
                <a:solidFill>
                  <a:schemeClr val="tx1"/>
                </a:solidFill>
                <a:latin typeface="Times New Roman" panose="02020603050405020304" pitchFamily="18" charset="0"/>
                <a:cs typeface="Times New Roman" panose="02020603050405020304" pitchFamily="18" charset="0"/>
              </a:rPr>
              <a:t>     </a:t>
            </a:r>
            <a:r>
              <a:rPr lang="sr-Cyrl-RS" sz="1600" dirty="0" smtClean="0">
                <a:solidFill>
                  <a:schemeClr val="tx1"/>
                </a:solidFill>
                <a:latin typeface="Times New Roman" panose="02020603050405020304" pitchFamily="18" charset="0"/>
                <a:cs typeface="Times New Roman" panose="02020603050405020304" pitchFamily="18" charset="0"/>
              </a:rPr>
              <a:t>Одредбом </a:t>
            </a:r>
            <a:r>
              <a:rPr lang="sr-Cyrl-RS" sz="1600" dirty="0">
                <a:solidFill>
                  <a:schemeClr val="tx1"/>
                </a:solidFill>
                <a:latin typeface="Times New Roman" panose="02020603050405020304" pitchFamily="18" charset="0"/>
                <a:cs typeface="Times New Roman" panose="02020603050405020304" pitchFamily="18" charset="0"/>
              </a:rPr>
              <a:t>чл. 103. и 104. Закона о стечају прописано је шта су трошкови стечајног </a:t>
            </a:r>
            <a:r>
              <a:rPr lang="sr-Cyrl-RS" sz="1600" dirty="0" smtClean="0">
                <a:solidFill>
                  <a:schemeClr val="tx1"/>
                </a:solidFill>
                <a:latin typeface="Times New Roman" panose="02020603050405020304" pitchFamily="18" charset="0"/>
                <a:cs typeface="Times New Roman" panose="02020603050405020304" pitchFamily="18" charset="0"/>
              </a:rPr>
              <a:t>   	поступка</a:t>
            </a:r>
            <a:r>
              <a:rPr lang="sr-Cyrl-RS" sz="1600" dirty="0">
                <a:solidFill>
                  <a:schemeClr val="tx1"/>
                </a:solidFill>
                <a:latin typeface="Times New Roman" panose="02020603050405020304" pitchFamily="18" charset="0"/>
                <a:cs typeface="Times New Roman" panose="02020603050405020304" pitchFamily="18" charset="0"/>
              </a:rPr>
              <a:t>, као и које обавезе су обавезе стечајне масе. </a:t>
            </a:r>
          </a:p>
          <a:p>
            <a:pPr algn="just"/>
            <a:r>
              <a:rPr lang="sr-Cyrl-RS" sz="1600" dirty="0" smtClean="0">
                <a:solidFill>
                  <a:schemeClr val="tx1"/>
                </a:solidFill>
                <a:latin typeface="Times New Roman" panose="02020603050405020304" pitchFamily="18" charset="0"/>
                <a:cs typeface="Times New Roman" panose="02020603050405020304" pitchFamily="18" charset="0"/>
              </a:rPr>
              <a:t>За обавезе по основу јавних прихода које настану након отварања стечајног поступка не постоји забрана принудног извршења у смислу одредбе члана 93. Закона о стечају.</a:t>
            </a:r>
          </a:p>
          <a:p>
            <a:pPr marL="0" indent="0" algn="just"/>
            <a:r>
              <a:rPr lang="sr-Cyrl-RS" sz="1600" dirty="0" smtClean="0">
                <a:solidFill>
                  <a:schemeClr val="tx1"/>
                </a:solidFill>
                <a:latin typeface="Times New Roman" panose="02020603050405020304" pitchFamily="18" charset="0"/>
                <a:cs typeface="Times New Roman" panose="02020603050405020304" pitchFamily="18" charset="0"/>
              </a:rPr>
              <a:t>   </a:t>
            </a:r>
            <a:r>
              <a:rPr lang="sr-Cyrl-RS" sz="1600" dirty="0">
                <a:solidFill>
                  <a:schemeClr val="tx1"/>
                </a:solidFill>
                <a:latin typeface="Times New Roman" panose="02020603050405020304" pitchFamily="18" charset="0"/>
                <a:cs typeface="Times New Roman" panose="02020603050405020304" pitchFamily="18" charset="0"/>
              </a:rPr>
              <a:t>	</a:t>
            </a:r>
            <a:r>
              <a:rPr lang="sr-Cyrl-RS" sz="1600" dirty="0" smtClean="0">
                <a:solidFill>
                  <a:schemeClr val="tx1"/>
                </a:solidFill>
                <a:latin typeface="Times New Roman" panose="02020603050405020304" pitchFamily="18" charset="0"/>
                <a:cs typeface="Times New Roman" panose="02020603050405020304" pitchFamily="18" charset="0"/>
              </a:rPr>
              <a:t>То значи да, у случају када стечајни управник не измири у законом прописаном року   	пореске обавезе  настале  у току стечајног поступка, Пореска управа има законску   	могућност да спроведе 	поступак принудне наплате из новчаних средстава  са рачуна  	стечајног  	дужника.</a:t>
            </a:r>
          </a:p>
          <a:p>
            <a:pPr marL="0" indent="0" algn="just"/>
            <a:r>
              <a:rPr lang="ru-RU" sz="1600" dirty="0" smtClean="0">
                <a:solidFill>
                  <a:schemeClr val="tx1"/>
                </a:solidFill>
                <a:latin typeface="Times New Roman" panose="02020603050405020304" pitchFamily="18" charset="0"/>
                <a:cs typeface="Times New Roman" panose="02020603050405020304" pitchFamily="18" charset="0"/>
              </a:rPr>
              <a:t>       Наплата </a:t>
            </a:r>
            <a:r>
              <a:rPr lang="ru-RU" sz="1600" dirty="0">
                <a:solidFill>
                  <a:schemeClr val="tx1"/>
                </a:solidFill>
                <a:latin typeface="Times New Roman" panose="02020603050405020304" pitchFamily="18" charset="0"/>
                <a:cs typeface="Times New Roman" panose="02020603050405020304" pitchFamily="18" charset="0"/>
              </a:rPr>
              <a:t>пореза и споредних пореских давања, у поступку принудне наплате, спроводи се 	на  новчаним средствима пореског обвезника (члан 84. став 1. тачка 1) ЗПППА).</a:t>
            </a:r>
          </a:p>
          <a:p>
            <a:pPr marL="0" indent="0" algn="just">
              <a:buNone/>
            </a:pPr>
            <a:endParaRPr lang="sr-Latn-RS" sz="1600"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027781674"/>
      </p:ext>
    </p:extLst>
  </p:cSld>
  <p:clrMapOvr>
    <a:masterClrMapping/>
  </p:clrMapOvr>
  <p:transition spd="slow">
    <p:wipe/>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805219"/>
            <a:ext cx="8596668" cy="5236144"/>
          </a:xfrm>
        </p:spPr>
        <p:txBody>
          <a:bodyPr/>
          <a:lstStyle/>
          <a:p>
            <a:pPr marL="0" indent="0">
              <a:buNone/>
            </a:pPr>
            <a:r>
              <a:rPr lang="sr-Cyrl-RS" sz="2000" b="1" dirty="0" smtClean="0">
                <a:solidFill>
                  <a:schemeClr val="tx1"/>
                </a:solidFill>
                <a:latin typeface="Times New Roman" panose="02020603050405020304" pitchFamily="18" charset="0"/>
                <a:cs typeface="Times New Roman" panose="02020603050405020304" pitchFamily="18" charset="0"/>
              </a:rPr>
              <a:t>       НАМИРЕЊЕ ПОРЕСКОГ ПОТРАЖИВАЊА (УППР И ПЛАН  	РЕОРГАНИЗАЦИЈЕ</a:t>
            </a:r>
            <a:r>
              <a:rPr lang="sr-Cyrl-RS" dirty="0" smtClean="0">
                <a:solidFill>
                  <a:schemeClr val="tx1"/>
                </a:solidFill>
              </a:rPr>
              <a:t>)</a:t>
            </a:r>
          </a:p>
          <a:p>
            <a:pPr marL="0" indent="0">
              <a:buNone/>
            </a:pPr>
            <a:endParaRPr lang="sr-Cyrl-RS" dirty="0" smtClean="0">
              <a:solidFill>
                <a:schemeClr val="tx1"/>
              </a:solidFill>
            </a:endParaRPr>
          </a:p>
          <a:p>
            <a:pPr algn="just">
              <a:buFont typeface="Wingdings" pitchFamily="2" charset="2"/>
              <a:buChar char="§"/>
            </a:pPr>
            <a:r>
              <a:rPr lang="sr-Cyrl-RS" dirty="0">
                <a:solidFill>
                  <a:schemeClr val="tx1"/>
                </a:solidFill>
                <a:latin typeface="Times New Roman" panose="02020603050405020304" pitchFamily="18" charset="0"/>
                <a:cs typeface="Times New Roman" panose="02020603050405020304" pitchFamily="18" charset="0"/>
              </a:rPr>
              <a:t>Одредбом члана</a:t>
            </a:r>
            <a:r>
              <a:rPr lang="sr-Cyrl-CS" dirty="0">
                <a:solidFill>
                  <a:schemeClr val="tx1"/>
                </a:solidFill>
                <a:latin typeface="Times New Roman" panose="02020603050405020304" pitchFamily="18" charset="0"/>
                <a:cs typeface="Times New Roman" panose="02020603050405020304" pitchFamily="18" charset="0"/>
              </a:rPr>
              <a:t> 155. став 1. Закона о стечају, прописано је да се реорганизација спроводи  ако се тиме обезбеђује повољније намирење поверилаца у односу на </a:t>
            </a:r>
            <a:r>
              <a:rPr lang="sr-Cyrl-CS" dirty="0" smtClean="0">
                <a:solidFill>
                  <a:schemeClr val="tx1"/>
                </a:solidFill>
                <a:latin typeface="Times New Roman" panose="02020603050405020304" pitchFamily="18" charset="0"/>
                <a:cs typeface="Times New Roman" panose="02020603050405020304" pitchFamily="18" charset="0"/>
              </a:rPr>
              <a:t>банкротство.</a:t>
            </a:r>
            <a:endParaRPr lang="sr-Latn-RS" dirty="0">
              <a:solidFill>
                <a:schemeClr val="tx1"/>
              </a:solidFill>
              <a:latin typeface="Times New Roman" panose="02020603050405020304" pitchFamily="18" charset="0"/>
              <a:cs typeface="Times New Roman" panose="02020603050405020304" pitchFamily="18" charset="0"/>
            </a:endParaRPr>
          </a:p>
          <a:p>
            <a:pPr algn="just">
              <a:buFont typeface="Wingdings" pitchFamily="2" charset="2"/>
              <a:buChar char="§"/>
            </a:pPr>
            <a:r>
              <a:rPr lang="sr-Cyrl-CS" dirty="0">
                <a:solidFill>
                  <a:schemeClr val="tx1"/>
                </a:solidFill>
                <a:latin typeface="Times New Roman" panose="02020603050405020304" pitchFamily="18" charset="0"/>
                <a:cs typeface="Times New Roman" panose="02020603050405020304" pitchFamily="18" charset="0"/>
              </a:rPr>
              <a:t>  Реорганизација се спроводи према </a:t>
            </a:r>
            <a:r>
              <a:rPr lang="sr-Cyrl-CS" b="1" dirty="0">
                <a:solidFill>
                  <a:schemeClr val="tx1"/>
                </a:solidFill>
                <a:latin typeface="Times New Roman" panose="02020603050405020304" pitchFamily="18" charset="0"/>
                <a:cs typeface="Times New Roman" panose="02020603050405020304" pitchFamily="18" charset="0"/>
              </a:rPr>
              <a:t>плану реорганизације</a:t>
            </a:r>
            <a:r>
              <a:rPr lang="sr-Cyrl-CS" dirty="0">
                <a:solidFill>
                  <a:schemeClr val="tx1"/>
                </a:solidFill>
                <a:latin typeface="Times New Roman" panose="02020603050405020304" pitchFamily="18" charset="0"/>
                <a:cs typeface="Times New Roman" panose="02020603050405020304" pitchFamily="18" charset="0"/>
              </a:rPr>
              <a:t> који се сачињава у писаној форми ( члан 155. став 2. Закона о стечају). </a:t>
            </a:r>
            <a:endParaRPr lang="sr-Latn-RS" dirty="0">
              <a:solidFill>
                <a:schemeClr val="tx1"/>
              </a:solidFill>
              <a:latin typeface="Times New Roman" panose="02020603050405020304" pitchFamily="18" charset="0"/>
              <a:cs typeface="Times New Roman" panose="02020603050405020304" pitchFamily="18" charset="0"/>
            </a:endParaRPr>
          </a:p>
          <a:p>
            <a:pPr algn="just"/>
            <a:r>
              <a:rPr lang="sr-Cyrl-CS" dirty="0">
                <a:solidFill>
                  <a:schemeClr val="tx1"/>
                </a:solidFill>
                <a:latin typeface="Times New Roman" panose="02020603050405020304" pitchFamily="18" charset="0"/>
                <a:cs typeface="Times New Roman" panose="02020603050405020304" pitchFamily="18" charset="0"/>
              </a:rPr>
              <a:t>Одредбом члана 155. став 4. Закона о стечају прописано је, између осталог да, ако се план реорганизације подноси истовремено са предлогом за покретање стечајног поступка његов </a:t>
            </a:r>
            <a:r>
              <a:rPr lang="sr-Cyrl-CS" dirty="0" smtClean="0">
                <a:solidFill>
                  <a:schemeClr val="tx1"/>
                </a:solidFill>
                <a:latin typeface="Times New Roman" panose="02020603050405020304" pitchFamily="18" charset="0"/>
                <a:cs typeface="Times New Roman" panose="02020603050405020304" pitchFamily="18" charset="0"/>
              </a:rPr>
              <a:t>назив се </a:t>
            </a:r>
            <a:r>
              <a:rPr lang="sr-Cyrl-CS" dirty="0">
                <a:solidFill>
                  <a:schemeClr val="tx1"/>
                </a:solidFill>
                <a:latin typeface="Times New Roman" panose="02020603050405020304" pitchFamily="18" charset="0"/>
                <a:cs typeface="Times New Roman" panose="02020603050405020304" pitchFamily="18" charset="0"/>
              </a:rPr>
              <a:t>мења у </a:t>
            </a:r>
            <a:r>
              <a:rPr lang="sr-Cyrl-CS" b="1" dirty="0">
                <a:solidFill>
                  <a:schemeClr val="tx1"/>
                </a:solidFill>
                <a:latin typeface="Times New Roman" panose="02020603050405020304" pitchFamily="18" charset="0"/>
                <a:cs typeface="Times New Roman" panose="02020603050405020304" pitchFamily="18" charset="0"/>
              </a:rPr>
              <a:t>унапред припремљен </a:t>
            </a:r>
            <a:r>
              <a:rPr lang="sr-Cyrl-CS" b="1" dirty="0" smtClean="0">
                <a:solidFill>
                  <a:schemeClr val="tx1"/>
                </a:solidFill>
                <a:latin typeface="Times New Roman" panose="02020603050405020304" pitchFamily="18" charset="0"/>
                <a:cs typeface="Times New Roman" panose="02020603050405020304" pitchFamily="18" charset="0"/>
              </a:rPr>
              <a:t>план </a:t>
            </a:r>
            <a:r>
              <a:rPr lang="sr-Cyrl-CS" b="1" dirty="0">
                <a:solidFill>
                  <a:schemeClr val="tx1"/>
                </a:solidFill>
                <a:latin typeface="Times New Roman" panose="02020603050405020304" pitchFamily="18" charset="0"/>
                <a:cs typeface="Times New Roman" panose="02020603050405020304" pitchFamily="18" charset="0"/>
              </a:rPr>
              <a:t>реорганизације (УППР</a:t>
            </a:r>
            <a:r>
              <a:rPr lang="sr-Cyrl-CS" b="1" dirty="0" smtClean="0">
                <a:solidFill>
                  <a:schemeClr val="tx1"/>
                </a:solidFill>
                <a:latin typeface="Times New Roman" panose="02020603050405020304" pitchFamily="18" charset="0"/>
                <a:cs typeface="Times New Roman" panose="02020603050405020304" pitchFamily="18" charset="0"/>
              </a:rPr>
              <a:t>)</a:t>
            </a:r>
            <a:r>
              <a:rPr lang="sr-Cyrl-CS" dirty="0" smtClean="0">
                <a:solidFill>
                  <a:schemeClr val="tx1"/>
                </a:solidFill>
              </a:rPr>
              <a:t>.</a:t>
            </a:r>
          </a:p>
          <a:p>
            <a:pPr marL="0" indent="0" algn="just">
              <a:buNone/>
            </a:pPr>
            <a:endParaRPr lang="sr-Cyrl-CS" dirty="0"/>
          </a:p>
          <a:p>
            <a:endParaRPr lang="sr-Latn-RS" dirty="0"/>
          </a:p>
        </p:txBody>
      </p:sp>
    </p:spTree>
    <p:extLst>
      <p:ext uri="{BB962C8B-B14F-4D97-AF65-F5344CB8AC3E}">
        <p14:creationId xmlns:p14="http://schemas.microsoft.com/office/powerpoint/2010/main" val="2257365638"/>
      </p:ext>
    </p:extLst>
  </p:cSld>
  <p:clrMapOvr>
    <a:masterClrMapping/>
  </p:clrMapOvr>
  <p:transition spd="slow">
    <p:wipe/>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1078173"/>
            <a:ext cx="8596668" cy="4963189"/>
          </a:xfrm>
        </p:spPr>
        <p:txBody>
          <a:bodyPr>
            <a:normAutofit/>
          </a:bodyPr>
          <a:lstStyle/>
          <a:p>
            <a:pPr marL="0" indent="0">
              <a:buNone/>
            </a:pPr>
            <a:endParaRPr lang="sr-Cyrl-RS" sz="1600" b="1" u="sng" dirty="0" smtClean="0">
              <a:latin typeface="Times New Roman" panose="02020603050405020304" pitchFamily="18" charset="0"/>
              <a:cs typeface="Times New Roman" panose="02020603050405020304" pitchFamily="18" charset="0"/>
            </a:endParaRPr>
          </a:p>
          <a:p>
            <a:pPr marL="0" indent="0">
              <a:buNone/>
            </a:pPr>
            <a:r>
              <a:rPr lang="sr-Cyrl-CS" sz="2000" b="1" dirty="0" smtClean="0">
                <a:latin typeface="Times New Roman" panose="02020603050405020304" pitchFamily="18" charset="0"/>
                <a:cs typeface="Times New Roman" panose="02020603050405020304" pitchFamily="18" charset="0"/>
              </a:rPr>
              <a:t>             САДРЖИНА ПЛАНА РЕОРГАНИЗАЦИЈЕ И УППР</a:t>
            </a:r>
          </a:p>
          <a:p>
            <a:pPr marL="0" indent="0">
              <a:buNone/>
            </a:pPr>
            <a:endParaRPr lang="sr-Cyrl-CS" sz="2000" b="1" dirty="0" smtClean="0">
              <a:latin typeface="Times New Roman" panose="02020603050405020304" pitchFamily="18" charset="0"/>
              <a:cs typeface="Times New Roman" panose="02020603050405020304" pitchFamily="18" charset="0"/>
            </a:endParaRPr>
          </a:p>
          <a:p>
            <a:r>
              <a:rPr lang="sr-Cyrl-CS" b="1" dirty="0" smtClean="0">
                <a:latin typeface="Times New Roman" panose="02020603050405020304" pitchFamily="18" charset="0"/>
                <a:cs typeface="Times New Roman" panose="02020603050405020304" pitchFamily="18" charset="0"/>
              </a:rPr>
              <a:t>Садржина </a:t>
            </a:r>
            <a:r>
              <a:rPr lang="sr-Cyrl-CS" b="1" dirty="0">
                <a:latin typeface="Times New Roman" panose="02020603050405020304" pitchFamily="18" charset="0"/>
                <a:cs typeface="Times New Roman" panose="02020603050405020304" pitchFamily="18" charset="0"/>
              </a:rPr>
              <a:t>плана реорганизације и </a:t>
            </a:r>
            <a:r>
              <a:rPr lang="sr-Cyrl-CS" b="1" dirty="0" smtClean="0">
                <a:latin typeface="Times New Roman" panose="02020603050405020304" pitchFamily="18" charset="0"/>
                <a:cs typeface="Times New Roman" panose="02020603050405020304" pitchFamily="18" charset="0"/>
              </a:rPr>
              <a:t>УППР </a:t>
            </a:r>
            <a:r>
              <a:rPr lang="sr-Cyrl-CS" b="1" dirty="0">
                <a:latin typeface="Times New Roman" panose="02020603050405020304" pitchFamily="18" charset="0"/>
                <a:cs typeface="Times New Roman" panose="02020603050405020304" pitchFamily="18" charset="0"/>
              </a:rPr>
              <a:t>прописана</a:t>
            </a:r>
            <a:r>
              <a:rPr lang="sr-Cyrl-CS" dirty="0">
                <a:latin typeface="Times New Roman" panose="02020603050405020304" pitchFamily="18" charset="0"/>
                <a:cs typeface="Times New Roman" panose="02020603050405020304" pitchFamily="18" charset="0"/>
              </a:rPr>
              <a:t> је одредбама члана 156. Закона о стечају</a:t>
            </a:r>
            <a:r>
              <a:rPr lang="sr-Cyrl-CS" dirty="0" smtClean="0">
                <a:latin typeface="Times New Roman" panose="02020603050405020304" pitchFamily="18" charset="0"/>
                <a:cs typeface="Times New Roman" panose="02020603050405020304" pitchFamily="18" charset="0"/>
              </a:rPr>
              <a:t>.</a:t>
            </a:r>
            <a:endParaRPr lang="sr-Latn-RS" dirty="0">
              <a:latin typeface="Times New Roman" panose="02020603050405020304" pitchFamily="18" charset="0"/>
              <a:cs typeface="Times New Roman" panose="02020603050405020304" pitchFamily="18" charset="0"/>
            </a:endParaRPr>
          </a:p>
          <a:p>
            <a:pPr algn="just"/>
            <a:r>
              <a:rPr lang="sr-Cyrl-CS" b="1" dirty="0" smtClean="0">
                <a:latin typeface="Times New Roman" panose="02020603050405020304" pitchFamily="18" charset="0"/>
                <a:cs typeface="Times New Roman" panose="02020603050405020304" pitchFamily="18" charset="0"/>
              </a:rPr>
              <a:t>Садржина </a:t>
            </a:r>
            <a:r>
              <a:rPr lang="sr-Cyrl-CS" b="1" dirty="0">
                <a:latin typeface="Times New Roman" panose="02020603050405020304" pitchFamily="18" charset="0"/>
                <a:cs typeface="Times New Roman" panose="02020603050405020304" pitchFamily="18" charset="0"/>
              </a:rPr>
              <a:t>плана реорганизације и унапред припремљеног плана реорганизације је </a:t>
            </a:r>
            <a:r>
              <a:rPr lang="sr-Cyrl-RS" b="1" dirty="0">
                <a:latin typeface="Times New Roman" panose="02020603050405020304" pitchFamily="18" charset="0"/>
                <a:cs typeface="Times New Roman" panose="02020603050405020304" pitchFamily="18" charset="0"/>
              </a:rPr>
              <a:t> од значаја за све </a:t>
            </a:r>
            <a:r>
              <a:rPr lang="sr-Cyrl-RS" b="1" dirty="0" smtClean="0">
                <a:latin typeface="Times New Roman" panose="02020603050405020304" pitchFamily="18" charset="0"/>
                <a:cs typeface="Times New Roman" panose="02020603050405020304" pitchFamily="18" charset="0"/>
              </a:rPr>
              <a:t>повериоце </a:t>
            </a:r>
            <a:r>
              <a:rPr lang="sr-Cyrl-RS" b="1" dirty="0">
                <a:latin typeface="Times New Roman" panose="02020603050405020304" pitchFamily="18" charset="0"/>
                <a:cs typeface="Times New Roman" panose="02020603050405020304" pitchFamily="18" charset="0"/>
              </a:rPr>
              <a:t>јер имају презентоване потпуне податке на основу којих  могу сагледати обим обавеза стечајног дужника, као </a:t>
            </a:r>
            <a:r>
              <a:rPr lang="sr-Cyrl-RS" b="1" dirty="0" smtClean="0">
                <a:latin typeface="Times New Roman" panose="02020603050405020304" pitchFamily="18" charset="0"/>
                <a:cs typeface="Times New Roman" panose="02020603050405020304" pitchFamily="18" charset="0"/>
              </a:rPr>
              <a:t>и </a:t>
            </a:r>
            <a:r>
              <a:rPr lang="sr-Cyrl-RS" b="1" dirty="0">
                <a:latin typeface="Times New Roman" panose="02020603050405020304" pitchFamily="18" charset="0"/>
                <a:cs typeface="Times New Roman" panose="02020603050405020304" pitchFamily="18" charset="0"/>
              </a:rPr>
              <a:t>да </a:t>
            </a:r>
            <a:r>
              <a:rPr lang="sr-Cyrl-RS" b="1" dirty="0" smtClean="0">
                <a:latin typeface="Times New Roman" panose="02020603050405020304" pitchFamily="18" charset="0"/>
                <a:cs typeface="Times New Roman" panose="02020603050405020304" pitchFamily="18" charset="0"/>
              </a:rPr>
              <a:t>ли вредност целокупне имовине </a:t>
            </a:r>
            <a:r>
              <a:rPr lang="sr-Cyrl-RS" b="1" dirty="0">
                <a:latin typeface="Times New Roman" panose="02020603050405020304" pitchFamily="18" charset="0"/>
                <a:cs typeface="Times New Roman" panose="02020603050405020304" pitchFamily="18" charset="0"/>
              </a:rPr>
              <a:t>дужника и предложене мере могу обезбедити наплату потраживања  у предложеном обиму и на предложени начин, </a:t>
            </a:r>
            <a:r>
              <a:rPr lang="sr-Cyrl-RS" b="1" dirty="0" smtClean="0">
                <a:latin typeface="Times New Roman" panose="02020603050405020304" pitchFamily="18" charset="0"/>
                <a:cs typeface="Times New Roman" panose="02020603050405020304" pitchFamily="18" charset="0"/>
              </a:rPr>
              <a:t>односно да ли предложени начин спровођења стечаја обезеђује повољније намирење поверилаца у односу на банкротство.</a:t>
            </a:r>
            <a:endParaRPr lang="sr-Latn-RS" dirty="0"/>
          </a:p>
        </p:txBody>
      </p:sp>
    </p:spTree>
    <p:extLst>
      <p:ext uri="{BB962C8B-B14F-4D97-AF65-F5344CB8AC3E}">
        <p14:creationId xmlns:p14="http://schemas.microsoft.com/office/powerpoint/2010/main" val="4192990851"/>
      </p:ext>
    </p:extLst>
  </p:cSld>
  <p:clrMapOvr>
    <a:masterClrMapping/>
  </p:clrMapOvr>
  <p:transition spd="slow">
    <p:wipe/>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1050879"/>
            <a:ext cx="8596668" cy="4990484"/>
          </a:xfrm>
        </p:spPr>
        <p:txBody>
          <a:bodyPr>
            <a:normAutofit/>
          </a:bodyPr>
          <a:lstStyle/>
          <a:p>
            <a:pPr marL="0" indent="0">
              <a:buNone/>
            </a:pPr>
            <a:r>
              <a:rPr lang="sr-Cyrl-CS" sz="1900" b="1" dirty="0" smtClean="0">
                <a:solidFill>
                  <a:schemeClr val="tx1"/>
                </a:solidFill>
                <a:latin typeface="Times New Roman" panose="02020603050405020304" pitchFamily="18" charset="0"/>
                <a:cs typeface="Times New Roman" panose="02020603050405020304" pitchFamily="18" charset="0"/>
              </a:rPr>
              <a:t>                  МЕРЕ ЗА РЕАЛИЗАЦИЈУ ПЛАНА РЕОРГАНИЗАЦИЈЕ</a:t>
            </a:r>
          </a:p>
          <a:p>
            <a:pPr marL="0" indent="0">
              <a:buNone/>
            </a:pPr>
            <a:endParaRPr lang="sr-Latn-RS" sz="1900" dirty="0">
              <a:solidFill>
                <a:schemeClr val="tx1"/>
              </a:solidFill>
              <a:latin typeface="Times New Roman" panose="02020603050405020304" pitchFamily="18" charset="0"/>
              <a:cs typeface="Times New Roman" panose="02020603050405020304" pitchFamily="18" charset="0"/>
            </a:endParaRPr>
          </a:p>
          <a:p>
            <a:r>
              <a:rPr lang="sr-Cyrl-RS" dirty="0" smtClean="0">
                <a:solidFill>
                  <a:schemeClr val="tx1"/>
                </a:solidFill>
                <a:latin typeface="Times New Roman" panose="02020603050405020304" pitchFamily="18" charset="0"/>
                <a:cs typeface="Times New Roman" panose="02020603050405020304" pitchFamily="18" charset="0"/>
              </a:rPr>
              <a:t>Мере за реализацију плана реорганизације прописане одредбом члана 157. тач. 1), 2), 3) и 6) Закона о стечају су:</a:t>
            </a:r>
          </a:p>
          <a:p>
            <a:r>
              <a:rPr lang="ru-RU" dirty="0">
                <a:solidFill>
                  <a:schemeClr val="tx1"/>
                </a:solidFill>
                <a:latin typeface="Times New Roman" panose="02020603050405020304" pitchFamily="18" charset="0"/>
                <a:cs typeface="Times New Roman" panose="02020603050405020304" pitchFamily="18" charset="0"/>
              </a:rPr>
              <a:t>предвиђање отплате у ратама, измена рокова доспелости, каматних стопа или других услова зајма, кредита или другог потраживања или инструмента обезбеђења</a:t>
            </a:r>
            <a:r>
              <a:rPr lang="ru-RU" dirty="0" smtClean="0">
                <a:solidFill>
                  <a:schemeClr val="tx1"/>
                </a:solidFill>
                <a:latin typeface="Times New Roman" panose="02020603050405020304" pitchFamily="18" charset="0"/>
                <a:cs typeface="Times New Roman" panose="02020603050405020304" pitchFamily="18" charset="0"/>
              </a:rPr>
              <a:t>;</a:t>
            </a:r>
          </a:p>
          <a:p>
            <a:r>
              <a:rPr lang="ru-RU" dirty="0" smtClean="0">
                <a:solidFill>
                  <a:schemeClr val="tx1"/>
                </a:solidFill>
                <a:latin typeface="Times New Roman" panose="02020603050405020304" pitchFamily="18" charset="0"/>
                <a:cs typeface="Times New Roman" panose="02020603050405020304" pitchFamily="18" charset="0"/>
              </a:rPr>
              <a:t>намирење потраживања;</a:t>
            </a:r>
          </a:p>
          <a:p>
            <a:r>
              <a:rPr lang="ru-RU" dirty="0" smtClean="0">
                <a:solidFill>
                  <a:schemeClr val="tx1"/>
                </a:solidFill>
                <a:latin typeface="Times New Roman" panose="02020603050405020304" pitchFamily="18" charset="0"/>
                <a:cs typeface="Times New Roman" panose="02020603050405020304" pitchFamily="18" charset="0"/>
              </a:rPr>
              <a:t>уновчење </a:t>
            </a:r>
            <a:r>
              <a:rPr lang="ru-RU" dirty="0">
                <a:solidFill>
                  <a:schemeClr val="tx1"/>
                </a:solidFill>
                <a:latin typeface="Times New Roman" panose="02020603050405020304" pitchFamily="18" charset="0"/>
                <a:cs typeface="Times New Roman" panose="02020603050405020304" pitchFamily="18" charset="0"/>
              </a:rPr>
              <a:t>имовине са теретом или без њега или пренос такве имовине на име намирења </a:t>
            </a:r>
            <a:r>
              <a:rPr lang="ru-RU" dirty="0" smtClean="0">
                <a:solidFill>
                  <a:schemeClr val="tx1"/>
                </a:solidFill>
                <a:latin typeface="Times New Roman" panose="02020603050405020304" pitchFamily="18" charset="0"/>
                <a:cs typeface="Times New Roman" panose="02020603050405020304" pitchFamily="18" charset="0"/>
              </a:rPr>
              <a:t>потраживања;</a:t>
            </a:r>
            <a:endParaRPr lang="ru-RU" dirty="0">
              <a:solidFill>
                <a:schemeClr val="tx1"/>
              </a:solidFill>
              <a:latin typeface="Times New Roman" panose="02020603050405020304" pitchFamily="18" charset="0"/>
              <a:cs typeface="Times New Roman" panose="02020603050405020304" pitchFamily="18" charset="0"/>
            </a:endParaRPr>
          </a:p>
          <a:p>
            <a:r>
              <a:rPr lang="ru-RU" dirty="0" smtClean="0">
                <a:solidFill>
                  <a:schemeClr val="tx1"/>
                </a:solidFill>
                <a:latin typeface="Times New Roman" panose="02020603050405020304" pitchFamily="18" charset="0"/>
                <a:cs typeface="Times New Roman" panose="02020603050405020304" pitchFamily="18" charset="0"/>
              </a:rPr>
              <a:t> отпуст дуга.</a:t>
            </a:r>
          </a:p>
          <a:p>
            <a:endParaRPr lang="ru-RU" sz="1600" dirty="0">
              <a:latin typeface="Times New Roman" panose="02020603050405020304" pitchFamily="18" charset="0"/>
              <a:cs typeface="Times New Roman" panose="02020603050405020304" pitchFamily="18" charset="0"/>
            </a:endParaRPr>
          </a:p>
          <a:p>
            <a:endParaRPr lang="sr-Cyrl-RS" sz="1600" dirty="0" smtClean="0">
              <a:latin typeface="Times New Roman" panose="02020603050405020304" pitchFamily="18" charset="0"/>
              <a:cs typeface="Times New Roman" panose="02020603050405020304" pitchFamily="18" charset="0"/>
            </a:endParaRPr>
          </a:p>
          <a:p>
            <a:endParaRPr lang="sr-Cyrl-RS" dirty="0" smtClean="0"/>
          </a:p>
          <a:p>
            <a:endParaRPr lang="sr-Latn-RS" dirty="0"/>
          </a:p>
        </p:txBody>
      </p:sp>
    </p:spTree>
    <p:extLst>
      <p:ext uri="{BB962C8B-B14F-4D97-AF65-F5344CB8AC3E}">
        <p14:creationId xmlns:p14="http://schemas.microsoft.com/office/powerpoint/2010/main" val="2509754788"/>
      </p:ext>
    </p:extLst>
  </p:cSld>
  <p:clrMapOvr>
    <a:masterClrMapping/>
  </p:clrMapOvr>
  <p:transition spd="slow">
    <p:wipe/>
  </p:transition>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641445"/>
            <a:ext cx="8596668" cy="5399917"/>
          </a:xfrm>
        </p:spPr>
        <p:txBody>
          <a:bodyPr>
            <a:normAutofit/>
          </a:bodyPr>
          <a:lstStyle/>
          <a:p>
            <a:pPr marL="0" indent="0" algn="ctr">
              <a:buNone/>
            </a:pPr>
            <a:r>
              <a:rPr lang="sr-Cyrl-RS" b="1" dirty="0" smtClean="0">
                <a:solidFill>
                  <a:schemeClr val="tx1"/>
                </a:solidFill>
                <a:latin typeface="Times New Roman" panose="02020603050405020304" pitchFamily="18" charset="0"/>
                <a:cs typeface="Times New Roman" panose="02020603050405020304" pitchFamily="18" charset="0"/>
              </a:rPr>
              <a:t>        ДАВАЊЕ САГЛАСНОСТИ ПОРЕСКЕ УПРАВЕ КАО ПОВЕРИОЦА НА ПРЕДЛОЖЕНИ ПЛАН РЕОРГАНИЗАЦИЈЕ</a:t>
            </a:r>
          </a:p>
          <a:p>
            <a:pPr marL="0" indent="0">
              <a:buNone/>
            </a:pPr>
            <a:endParaRPr lang="sr-Cyrl-RS" b="1" u="sng" dirty="0" smtClean="0">
              <a:solidFill>
                <a:schemeClr val="tx1"/>
              </a:solidFill>
              <a:latin typeface="Times New Roman" panose="02020603050405020304" pitchFamily="18" charset="0"/>
              <a:cs typeface="Times New Roman" panose="02020603050405020304" pitchFamily="18" charset="0"/>
            </a:endParaRPr>
          </a:p>
          <a:p>
            <a:pPr algn="just"/>
            <a:r>
              <a:rPr lang="sr-Cyrl-RS" sz="1900" dirty="0" smtClean="0">
                <a:solidFill>
                  <a:schemeClr val="tx1"/>
                </a:solidFill>
                <a:latin typeface="Times New Roman" panose="02020603050405020304" pitchFamily="18" charset="0"/>
                <a:cs typeface="Times New Roman" panose="02020603050405020304" pitchFamily="18" charset="0"/>
              </a:rPr>
              <a:t>Одредбама ЗПППА прописани су услови и начин на који Пореска управа може пореском обвезнику одложити плаћање дугованог пореза, а одредбама Закона о стечају  уређени су услови и начин покретања и спровођења стечаја. </a:t>
            </a:r>
          </a:p>
          <a:p>
            <a:pPr algn="just"/>
            <a:r>
              <a:rPr lang="sr-Cyrl-RS" sz="1900" b="1" dirty="0" smtClean="0">
                <a:solidFill>
                  <a:schemeClr val="tx1"/>
                </a:solidFill>
                <a:latin typeface="Times New Roman" panose="02020603050405020304" pitchFamily="18" charset="0"/>
                <a:cs typeface="Times New Roman" panose="02020603050405020304" pitchFamily="18" charset="0"/>
              </a:rPr>
              <a:t>Одредбом члана 74а ЗПППА прописано је да, и</a:t>
            </a:r>
            <a:r>
              <a:rPr lang="ru-RU" sz="1900" b="1" dirty="0" smtClean="0">
                <a:solidFill>
                  <a:schemeClr val="tx1"/>
                </a:solidFill>
                <a:latin typeface="Times New Roman" panose="02020603050405020304" pitchFamily="18" charset="0"/>
                <a:cs typeface="Times New Roman" panose="02020603050405020304" pitchFamily="18" charset="0"/>
              </a:rPr>
              <a:t>зузетно </a:t>
            </a:r>
            <a:r>
              <a:rPr lang="ru-RU" sz="1900" b="1" dirty="0">
                <a:solidFill>
                  <a:schemeClr val="tx1"/>
                </a:solidFill>
                <a:latin typeface="Times New Roman" panose="02020603050405020304" pitchFamily="18" charset="0"/>
                <a:cs typeface="Times New Roman" panose="02020603050405020304" pitchFamily="18" charset="0"/>
              </a:rPr>
              <a:t>од </a:t>
            </a:r>
            <a:r>
              <a:rPr lang="ru-RU" sz="1900" b="1" dirty="0" smtClean="0">
                <a:solidFill>
                  <a:schemeClr val="tx1"/>
                </a:solidFill>
                <a:latin typeface="Times New Roman" panose="02020603050405020304" pitchFamily="18" charset="0"/>
                <a:cs typeface="Times New Roman" panose="02020603050405020304" pitchFamily="18" charset="0"/>
              </a:rPr>
              <a:t>члана 73. </a:t>
            </a:r>
            <a:r>
              <a:rPr lang="ru-RU" sz="1900" b="1" dirty="0">
                <a:solidFill>
                  <a:schemeClr val="tx1"/>
                </a:solidFill>
                <a:latin typeface="Times New Roman" panose="02020603050405020304" pitchFamily="18" charset="0"/>
                <a:cs typeface="Times New Roman" panose="02020603050405020304" pitchFamily="18" charset="0"/>
              </a:rPr>
              <a:t>став 4. овог закона, надлежни орган може, на захтев пореског обвезника за давање сагласности на предложени план реорганизације у смислу закона којим се уређује стечај, дати сагласност за одлагање плаћања дугованог пореза, чије је измиривање саставни део тог плана, у једнаким ратама до 60 месеци, уз могућност коришћења одложеног плаћања за првих 12 </a:t>
            </a:r>
            <a:r>
              <a:rPr lang="ru-RU" sz="1900" b="1" dirty="0" smtClean="0">
                <a:solidFill>
                  <a:schemeClr val="tx1"/>
                </a:solidFill>
                <a:latin typeface="Times New Roman" panose="02020603050405020304" pitchFamily="18" charset="0"/>
                <a:cs typeface="Times New Roman" panose="02020603050405020304" pitchFamily="18" charset="0"/>
              </a:rPr>
              <a:t>месеци</a:t>
            </a:r>
            <a:r>
              <a:rPr lang="ru-RU" sz="1900" dirty="0" smtClean="0">
                <a:solidFill>
                  <a:schemeClr val="tx1"/>
                </a:solidFill>
                <a:latin typeface="Times New Roman" panose="02020603050405020304" pitchFamily="18" charset="0"/>
                <a:cs typeface="Times New Roman" panose="02020603050405020304" pitchFamily="18" charset="0"/>
              </a:rPr>
              <a:t>.</a:t>
            </a:r>
            <a:r>
              <a:rPr lang="ru-RU" sz="1500" dirty="0" smtClean="0">
                <a:solidFill>
                  <a:schemeClr val="tx1"/>
                </a:solidFill>
                <a:latin typeface="Times New Roman" panose="02020603050405020304" pitchFamily="18" charset="0"/>
                <a:cs typeface="Times New Roman" panose="02020603050405020304" pitchFamily="18" charset="0"/>
              </a:rPr>
              <a:t> </a:t>
            </a:r>
          </a:p>
          <a:p>
            <a:pPr marL="0" indent="0">
              <a:buNone/>
            </a:pPr>
            <a:r>
              <a:rPr lang="ru-RU" dirty="0"/>
              <a:t>	</a:t>
            </a:r>
            <a:endParaRPr lang="sr-Latn-RS" dirty="0"/>
          </a:p>
        </p:txBody>
      </p:sp>
    </p:spTree>
    <p:extLst>
      <p:ext uri="{BB962C8B-B14F-4D97-AF65-F5344CB8AC3E}">
        <p14:creationId xmlns:p14="http://schemas.microsoft.com/office/powerpoint/2010/main" val="1079044051"/>
      </p:ext>
    </p:extLst>
  </p:cSld>
  <p:clrMapOvr>
    <a:masterClrMapping/>
  </p:clrMapOvr>
  <p:transition spd="slow">
    <p:wipe/>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1064525"/>
            <a:ext cx="8596668" cy="4976838"/>
          </a:xfrm>
        </p:spPr>
        <p:txBody>
          <a:bodyPr/>
          <a:lstStyle/>
          <a:p>
            <a:pPr algn="just"/>
            <a:r>
              <a:rPr lang="ru-RU" b="1" dirty="0" smtClean="0">
                <a:solidFill>
                  <a:schemeClr val="tx1"/>
                </a:solidFill>
                <a:latin typeface="Times New Roman" pitchFamily="18" charset="0"/>
                <a:cs typeface="Times New Roman" pitchFamily="18" charset="0"/>
              </a:rPr>
              <a:t>С обзиром да је одребом члана 74а ЗПППА јасно прописано давање сагласности Пореске управе на предложени план реорганизације, нема законског основа  да Пореска управа као поверилац даје сагласност на предложени план реорганизације који садржи  плаћање дуга у ратама на начин другачији од услова прописаних одредбом члана 74а ЗПППА</a:t>
            </a:r>
            <a:r>
              <a:rPr lang="ru-RU" dirty="0" smtClean="0">
                <a:solidFill>
                  <a:schemeClr val="tx1"/>
                </a:solidFill>
                <a:latin typeface="Times New Roman" pitchFamily="18" charset="0"/>
                <a:cs typeface="Times New Roman" pitchFamily="18" charset="0"/>
              </a:rPr>
              <a:t>. </a:t>
            </a:r>
            <a:endParaRPr lang="sr-Cyrl-RS" dirty="0" smtClean="0">
              <a:solidFill>
                <a:schemeClr val="tx1"/>
              </a:solidFill>
              <a:latin typeface="Times New Roman" pitchFamily="18" charset="0"/>
              <a:cs typeface="Times New Roman" pitchFamily="18" charset="0"/>
            </a:endParaRPr>
          </a:p>
          <a:p>
            <a:pPr algn="just"/>
            <a:r>
              <a:rPr lang="sr-Cyrl-RS" dirty="0" smtClean="0">
                <a:solidFill>
                  <a:schemeClr val="tx1"/>
                </a:solidFill>
                <a:latin typeface="Times New Roman" pitchFamily="18" charset="0"/>
                <a:cs typeface="Times New Roman" pitchFamily="18" charset="0"/>
              </a:rPr>
              <a:t>Законом о стечају прописано је између осталог,  спровођење реорганизације, а одредбама ЗПППА надлежност и поступање Пореске управе.</a:t>
            </a:r>
          </a:p>
          <a:p>
            <a:pPr algn="just"/>
            <a:r>
              <a:rPr lang="sr-Cyrl-RS" dirty="0" smtClean="0">
                <a:solidFill>
                  <a:schemeClr val="tx1"/>
                </a:solidFill>
                <a:latin typeface="Times New Roman" pitchFamily="18" charset="0"/>
                <a:cs typeface="Times New Roman" pitchFamily="18" charset="0"/>
              </a:rPr>
              <a:t>Пореска управа  ће у доношењу одлука као поверилац  поступати у свему према одредбама ЗПППА који уређују њену надлежност и поступање. </a:t>
            </a:r>
          </a:p>
          <a:p>
            <a:pPr algn="just"/>
            <a:r>
              <a:rPr lang="sr-Cyrl-RS" b="1" dirty="0">
                <a:solidFill>
                  <a:schemeClr val="tx1"/>
                </a:solidFill>
                <a:latin typeface="Times New Roman" pitchFamily="18" charset="0"/>
                <a:cs typeface="Times New Roman" pitchFamily="18" charset="0"/>
              </a:rPr>
              <a:t>Одредба члана 74а ЗПППА  прописује једнак третман, односно једнаке услове  (одлагање плаћања дугованог пореза)  за обвезнике, односно стечајне дужнике код којих би  се  поступак стечаја спроводио реорганизацијом.</a:t>
            </a:r>
            <a:endParaRPr lang="sr-Cyrl-RS" dirty="0">
              <a:solidFill>
                <a:schemeClr val="tx1"/>
              </a:solidFill>
              <a:latin typeface="Times New Roman" pitchFamily="18" charset="0"/>
              <a:cs typeface="Times New Roman" pitchFamily="18" charset="0"/>
            </a:endParaRPr>
          </a:p>
          <a:p>
            <a:pPr algn="just"/>
            <a:r>
              <a:rPr lang="sr-Cyrl-RS" b="1" dirty="0">
                <a:solidFill>
                  <a:schemeClr val="tx1"/>
                </a:solidFill>
                <a:latin typeface="Times New Roman" pitchFamily="18" charset="0"/>
                <a:cs typeface="Times New Roman" pitchFamily="18" charset="0"/>
              </a:rPr>
              <a:t>На предложени УППР и план реорганизације Пореска управа може дати сагласност, само ако исти садржи намирење пореског потраживања (плаћање дугованог пореза у ратама) у складу са одредбама ЗПППА</a:t>
            </a:r>
            <a:r>
              <a:rPr lang="sr-Cyrl-RS" dirty="0">
                <a:solidFill>
                  <a:schemeClr val="tx1"/>
                </a:solidFill>
                <a:latin typeface="Times New Roman" pitchFamily="18" charset="0"/>
                <a:cs typeface="Times New Roman" pitchFamily="18" charset="0"/>
              </a:rPr>
              <a:t>.</a:t>
            </a:r>
          </a:p>
          <a:p>
            <a:pPr algn="just"/>
            <a:endParaRPr lang="en-US" dirty="0">
              <a:solidFill>
                <a:schemeClr val="tx1"/>
              </a:solidFill>
              <a:latin typeface="Times New Roman" pitchFamily="18" charset="0"/>
              <a:cs typeface="Times New Roman" pitchFamily="18" charset="0"/>
            </a:endParaRPr>
          </a:p>
        </p:txBody>
      </p:sp>
    </p:spTree>
  </p:cSld>
  <p:clrMapOvr>
    <a:masterClrMapping/>
  </p:clrMapOvr>
  <p:transition spd="slow">
    <p:wipe/>
  </p:transition>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887105"/>
            <a:ext cx="8596668" cy="5154258"/>
          </a:xfrm>
        </p:spPr>
        <p:txBody>
          <a:bodyPr>
            <a:normAutofit/>
          </a:bodyPr>
          <a:lstStyle/>
          <a:p>
            <a:pPr algn="just">
              <a:buNone/>
            </a:pPr>
            <a:endParaRPr lang="sr-Cyrl-RS" dirty="0" smtClean="0">
              <a:latin typeface="Times New Roman" panose="02020603050405020304" pitchFamily="18" charset="0"/>
              <a:cs typeface="Times New Roman" panose="02020603050405020304" pitchFamily="18" charset="0"/>
            </a:endParaRPr>
          </a:p>
          <a:p>
            <a:pPr algn="just"/>
            <a:r>
              <a:rPr lang="sr-Cyrl-RS" b="1" dirty="0" smtClean="0">
                <a:solidFill>
                  <a:schemeClr val="tx1"/>
                </a:solidFill>
                <a:latin typeface="Times New Roman" panose="02020603050405020304" pitchFamily="18" charset="0"/>
                <a:cs typeface="Times New Roman" panose="02020603050405020304" pitchFamily="18" charset="0"/>
              </a:rPr>
              <a:t>Одредбама ЗПППА није прописан отпис дуга за обвезнике код којих се стечај спроводи реорганизацијом (прописано је одлагање плаћања дуга).</a:t>
            </a:r>
          </a:p>
          <a:p>
            <a:pPr algn="just"/>
            <a:r>
              <a:rPr lang="sr-Cyrl-RS" b="1" dirty="0" smtClean="0">
                <a:solidFill>
                  <a:schemeClr val="tx1"/>
                </a:solidFill>
                <a:latin typeface="Times New Roman" panose="02020603050405020304" pitchFamily="18" charset="0"/>
                <a:cs typeface="Times New Roman" panose="02020603050405020304" pitchFamily="18" charset="0"/>
              </a:rPr>
              <a:t>Одредбама ЗПППА није прописана измена рокова доспелости, као  ни могућност уговарања висине и стопе камате</a:t>
            </a:r>
            <a:r>
              <a:rPr lang="sr-Cyrl-RS" dirty="0" smtClean="0">
                <a:solidFill>
                  <a:schemeClr val="tx1"/>
                </a:solidFill>
                <a:latin typeface="Times New Roman" panose="02020603050405020304" pitchFamily="18" charset="0"/>
                <a:cs typeface="Times New Roman" panose="02020603050405020304" pitchFamily="18" charset="0"/>
              </a:rPr>
              <a:t>. </a:t>
            </a:r>
          </a:p>
          <a:p>
            <a:pPr algn="just"/>
            <a:r>
              <a:rPr lang="sr-Cyrl-RS" b="1" dirty="0" smtClean="0">
                <a:solidFill>
                  <a:schemeClr val="tx1"/>
                </a:solidFill>
                <a:latin typeface="Times New Roman" panose="02020603050405020304" pitchFamily="18" charset="0"/>
                <a:cs typeface="Times New Roman" panose="02020603050405020304" pitchFamily="18" charset="0"/>
              </a:rPr>
              <a:t>Имајући у виду наведено као и стварне и суштинске карактеристике пореског  потраживања потпуно је оправдано и најцелисходније да, предлагач плана за пореско потраживање формира посебну класу.</a:t>
            </a:r>
            <a:endParaRPr lang="sr-Cyrl-RS" b="1" dirty="0">
              <a:solidFill>
                <a:schemeClr val="tx1"/>
              </a:solidFill>
              <a:latin typeface="Times New Roman" panose="02020603050405020304" pitchFamily="18" charset="0"/>
              <a:cs typeface="Times New Roman" panose="02020603050405020304" pitchFamily="18" charset="0"/>
            </a:endParaRPr>
          </a:p>
          <a:p>
            <a:pPr algn="just"/>
            <a:endParaRPr lang="sr-Latn-RS" dirty="0"/>
          </a:p>
        </p:txBody>
      </p:sp>
    </p:spTree>
    <p:extLst>
      <p:ext uri="{BB962C8B-B14F-4D97-AF65-F5344CB8AC3E}">
        <p14:creationId xmlns:p14="http://schemas.microsoft.com/office/powerpoint/2010/main" val="2502575921"/>
      </p:ext>
    </p:extLst>
  </p:cSld>
  <p:clrMapOvr>
    <a:masterClrMapping/>
  </p:clrMapOvr>
  <p:transition spd="slow">
    <p:wipe/>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586855"/>
            <a:ext cx="8596668" cy="5454508"/>
          </a:xfrm>
        </p:spPr>
        <p:txBody>
          <a:bodyPr>
            <a:normAutofit/>
          </a:bodyPr>
          <a:lstStyle/>
          <a:p>
            <a:pPr marL="0" indent="0" algn="ctr">
              <a:buNone/>
            </a:pPr>
            <a:r>
              <a:rPr lang="sr-Cyrl-RS" sz="2200" b="1" dirty="0" smtClean="0">
                <a:solidFill>
                  <a:schemeClr val="tx1"/>
                </a:solidFill>
                <a:latin typeface="Times New Roman" panose="02020603050405020304" pitchFamily="18" charset="0"/>
                <a:cs typeface="Times New Roman" panose="02020603050405020304" pitchFamily="18" charset="0"/>
              </a:rPr>
              <a:t>СТВАРНЕ И СУШТИНСКЕ КАРАКТЕРИСТИКЕ ПОРЕСКОГ ПОТРАЖИВАЊА</a:t>
            </a:r>
          </a:p>
          <a:p>
            <a:pPr marL="0" indent="0" algn="just">
              <a:buNone/>
            </a:pPr>
            <a:endParaRPr lang="sr-Cyrl-RS" sz="2200" b="1" dirty="0" smtClean="0">
              <a:solidFill>
                <a:schemeClr val="tx1"/>
              </a:solidFill>
              <a:latin typeface="Times New Roman" panose="02020603050405020304" pitchFamily="18" charset="0"/>
              <a:cs typeface="Times New Roman" panose="02020603050405020304" pitchFamily="18" charset="0"/>
            </a:endParaRPr>
          </a:p>
          <a:p>
            <a:pPr algn="just"/>
            <a:r>
              <a:rPr lang="sr-Cyrl-RS" sz="1900" b="1" dirty="0" smtClean="0">
                <a:solidFill>
                  <a:schemeClr val="tx1"/>
                </a:solidFill>
                <a:latin typeface="Times New Roman" panose="02020603050405020304" pitchFamily="18" charset="0"/>
                <a:cs typeface="Times New Roman" panose="02020603050405020304" pitchFamily="18" charset="0"/>
              </a:rPr>
              <a:t>Стварне и суштинске карактеристике пореског потраживања  због којих је потребно формирање посебне класе  су:</a:t>
            </a:r>
          </a:p>
          <a:p>
            <a:pPr algn="just"/>
            <a:r>
              <a:rPr lang="sr-Cyrl-RS" sz="1900" b="1" dirty="0" smtClean="0">
                <a:solidFill>
                  <a:schemeClr val="tx1"/>
                </a:solidFill>
                <a:latin typeface="Times New Roman" panose="02020603050405020304" pitchFamily="18" charset="0"/>
                <a:cs typeface="Times New Roman" panose="02020603050405020304" pitchFamily="18" charset="0"/>
              </a:rPr>
              <a:t>Однос Пореске управе и пореског обвезника је јавно правни однос, односно пореско потраживање је јавноправног карактера;</a:t>
            </a:r>
          </a:p>
          <a:p>
            <a:pPr algn="just"/>
            <a:r>
              <a:rPr lang="sr-Cyrl-RS" sz="1900" b="1" dirty="0" smtClean="0">
                <a:solidFill>
                  <a:schemeClr val="tx1"/>
                </a:solidFill>
                <a:latin typeface="Times New Roman" panose="02020603050405020304" pitchFamily="18" charset="0"/>
                <a:cs typeface="Times New Roman" panose="02020603050405020304" pitchFamily="18" charset="0"/>
              </a:rPr>
              <a:t>Приходи које наплаћује Пореска управа су јавни приходи;</a:t>
            </a:r>
          </a:p>
          <a:p>
            <a:pPr algn="just"/>
            <a:r>
              <a:rPr lang="sr-Cyrl-RS" sz="1900" b="1" dirty="0" smtClean="0">
                <a:solidFill>
                  <a:schemeClr val="tx1"/>
                </a:solidFill>
                <a:latin typeface="Times New Roman" panose="02020603050405020304" pitchFamily="18" charset="0"/>
                <a:cs typeface="Times New Roman" panose="02020603050405020304" pitchFamily="18" charset="0"/>
              </a:rPr>
              <a:t>Одредбама ЗПППА није прописан отпис дуга  за обвезнике над којим се поступак стечаја спроводи реорганизацијом, већ је прописано  одлагање плаћања дугованог пореза.</a:t>
            </a:r>
          </a:p>
          <a:p>
            <a:pPr algn="just"/>
            <a:r>
              <a:rPr lang="sr-Cyrl-RS" sz="1900" b="1" dirty="0" smtClean="0">
                <a:solidFill>
                  <a:schemeClr val="tx1"/>
                </a:solidFill>
                <a:latin typeface="Times New Roman" panose="02020603050405020304" pitchFamily="18" charset="0"/>
                <a:cs typeface="Times New Roman" panose="02020603050405020304" pitchFamily="18" charset="0"/>
              </a:rPr>
              <a:t>Одредбама ЗПППА није  прописано уговарање висине и стопе камате.</a:t>
            </a:r>
          </a:p>
          <a:p>
            <a:pPr marL="0" indent="0" algn="just">
              <a:buNone/>
            </a:pPr>
            <a:r>
              <a:rPr lang="sr-Cyrl-RS" sz="1900" b="1" dirty="0">
                <a:solidFill>
                  <a:schemeClr val="tx1"/>
                </a:solidFill>
                <a:latin typeface="Times New Roman" panose="02020603050405020304" pitchFamily="18" charset="0"/>
                <a:cs typeface="Times New Roman" panose="02020603050405020304" pitchFamily="18" charset="0"/>
              </a:rPr>
              <a:t>	</a:t>
            </a:r>
            <a:endParaRPr lang="sr-Cyrl-RS" sz="1900" b="1" dirty="0" smtClean="0">
              <a:solidFill>
                <a:schemeClr val="tx1"/>
              </a:solidFill>
              <a:latin typeface="Times New Roman" panose="02020603050405020304" pitchFamily="18" charset="0"/>
              <a:cs typeface="Times New Roman" panose="02020603050405020304" pitchFamily="18" charset="0"/>
            </a:endParaRPr>
          </a:p>
          <a:p>
            <a:pPr marL="0" indent="0" algn="just">
              <a:buNone/>
            </a:pPr>
            <a:r>
              <a:rPr lang="sr-Cyrl-RS" b="1" dirty="0" smtClean="0">
                <a:solidFill>
                  <a:schemeClr val="tx1"/>
                </a:solidFill>
                <a:latin typeface="Times New Roman" panose="02020603050405020304" pitchFamily="18" charset="0"/>
                <a:cs typeface="Times New Roman" panose="02020603050405020304" pitchFamily="18" charset="0"/>
              </a:rPr>
              <a:t>  </a:t>
            </a:r>
          </a:p>
          <a:p>
            <a:pPr algn="just">
              <a:buNone/>
            </a:pPr>
            <a:endParaRPr lang="sr-Cyrl-RS" b="1" dirty="0" smtClean="0">
              <a:latin typeface="Times New Roman" panose="02020603050405020304" pitchFamily="18" charset="0"/>
              <a:cs typeface="Times New Roman" panose="02020603050405020304" pitchFamily="18" charset="0"/>
            </a:endParaRPr>
          </a:p>
          <a:p>
            <a:pPr algn="just"/>
            <a:endParaRPr lang="en-US" b="1" dirty="0">
              <a:latin typeface="Times New Roman" panose="02020603050405020304" pitchFamily="18" charset="0"/>
              <a:cs typeface="Times New Roman" panose="02020603050405020304" pitchFamily="18" charset="0"/>
            </a:endParaRPr>
          </a:p>
        </p:txBody>
      </p:sp>
    </p:spTree>
  </p:cSld>
  <p:clrMapOvr>
    <a:masterClrMapping/>
  </p:clrMapOvr>
  <p:transition spd="slow">
    <p:wipe/>
  </p:transition>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818867"/>
            <a:ext cx="8596668" cy="5222496"/>
          </a:xfrm>
        </p:spPr>
        <p:txBody>
          <a:bodyPr/>
          <a:lstStyle/>
          <a:p>
            <a:pPr algn="just"/>
            <a:r>
              <a:rPr lang="sr-Cyrl-RS" b="1" dirty="0" smtClean="0">
                <a:solidFill>
                  <a:schemeClr val="tx1"/>
                </a:solidFill>
                <a:latin typeface="Times New Roman" panose="02020603050405020304" pitchFamily="18" charset="0"/>
                <a:cs typeface="Times New Roman" panose="02020603050405020304" pitchFamily="18" charset="0"/>
              </a:rPr>
              <a:t>Потраживања Пореске управе према  стечајном дужнику су и доприноси за обавезно социјално осигурање, а према члану 64. Закона о доприносима за обавезно социјално осигурање („Службени гласник РС“ бр. 84/04...113/17), о</a:t>
            </a:r>
            <a:r>
              <a:rPr lang="ru-RU" b="1" dirty="0" smtClean="0">
                <a:solidFill>
                  <a:schemeClr val="tx1"/>
                </a:solidFill>
                <a:latin typeface="Times New Roman" panose="02020603050405020304" pitchFamily="18" charset="0"/>
                <a:cs typeface="Times New Roman" panose="02020603050405020304" pitchFamily="18" charset="0"/>
              </a:rPr>
              <a:t>бвезници доприноса не могу бити ослобођени обавезе обрачунавања и плаћања доприноса.</a:t>
            </a:r>
            <a:r>
              <a:rPr lang="sr-Cyrl-RS" b="1" dirty="0" smtClean="0">
                <a:solidFill>
                  <a:schemeClr val="tx1"/>
                </a:solidFill>
                <a:latin typeface="Times New Roman" panose="02020603050405020304" pitchFamily="18" charset="0"/>
                <a:cs typeface="Times New Roman" panose="02020603050405020304" pitchFamily="18" charset="0"/>
              </a:rPr>
              <a:t> </a:t>
            </a:r>
          </a:p>
          <a:p>
            <a:pPr algn="just"/>
            <a:r>
              <a:rPr lang="ru-RU" b="1" dirty="0" smtClean="0">
                <a:solidFill>
                  <a:schemeClr val="tx1"/>
                </a:solidFill>
                <a:latin typeface="Times New Roman" pitchFamily="18" charset="0"/>
                <a:cs typeface="Times New Roman" pitchFamily="18" charset="0"/>
              </a:rPr>
              <a:t>Контролу обрачунавања и плаћања доприноса за обавезно социјално осигурање врши Пореска управа, у складу са прописима који уређују порески поступак и пореску администрацију (члан 69. Закона о доприносима за обавезно социјално осигурање), али су та средства на располагању и под контролом организација за обавезно социјално осигурање, </a:t>
            </a:r>
            <a:r>
              <a:rPr lang="ru-RU" dirty="0" smtClean="0">
                <a:solidFill>
                  <a:schemeClr val="tx1"/>
                </a:solidFill>
                <a:latin typeface="Times New Roman" pitchFamily="18" charset="0"/>
                <a:cs typeface="Times New Roman" pitchFamily="18" charset="0"/>
              </a:rPr>
              <a:t>сходно члану 4. </a:t>
            </a:r>
            <a:r>
              <a:rPr lang="sr-Cyrl-RS" b="1" dirty="0" smtClean="0">
                <a:solidFill>
                  <a:schemeClr val="tx1"/>
                </a:solidFill>
                <a:latin typeface="Times New Roman" pitchFamily="18" charset="0"/>
                <a:cs typeface="Times New Roman" pitchFamily="18" charset="0"/>
              </a:rPr>
              <a:t>Закона о доприносима за обавезно социјално осигурање.</a:t>
            </a:r>
          </a:p>
          <a:p>
            <a:endParaRPr lang="sr-Cyrl-RS" b="1" dirty="0" smtClean="0">
              <a:latin typeface="Times New Roman" pitchFamily="18" charset="0"/>
              <a:cs typeface="Times New Roman" pitchFamily="18" charset="0"/>
            </a:endParaRPr>
          </a:p>
          <a:p>
            <a:endParaRPr lang="sr-Cyrl-RS" b="1" dirty="0" smtClean="0">
              <a:latin typeface="Times New Roman" pitchFamily="18" charset="0"/>
              <a:cs typeface="Times New Roman" pitchFamily="18" charset="0"/>
            </a:endParaRPr>
          </a:p>
          <a:p>
            <a:endParaRPr lang="en-US" dirty="0"/>
          </a:p>
        </p:txBody>
      </p:sp>
    </p:spTree>
  </p:cSld>
  <p:clrMapOvr>
    <a:masterClrMapping/>
  </p:clrMapOvr>
  <p:transition spd="slow">
    <p:wipe/>
  </p:transition>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859809"/>
            <a:ext cx="8596668" cy="5181553"/>
          </a:xfrm>
        </p:spPr>
        <p:txBody>
          <a:bodyPr>
            <a:normAutofit/>
          </a:bodyPr>
          <a:lstStyle/>
          <a:p>
            <a:pPr marL="342900" lvl="1" indent="-342900" algn="just"/>
            <a:r>
              <a:rPr lang="en-US" sz="1900" b="1" dirty="0" smtClean="0">
                <a:solidFill>
                  <a:schemeClr val="tx1"/>
                </a:solidFill>
                <a:latin typeface="Times New Roman" pitchFamily="18" charset="0"/>
                <a:cs typeface="Times New Roman" pitchFamily="18" charset="0"/>
              </a:rPr>
              <a:t>Средства </a:t>
            </a:r>
            <a:r>
              <a:rPr lang="en-US" sz="1900" b="1" dirty="0" err="1" smtClean="0">
                <a:solidFill>
                  <a:schemeClr val="tx1"/>
                </a:solidFill>
                <a:latin typeface="Times New Roman" pitchFamily="18" charset="0"/>
                <a:cs typeface="Times New Roman" pitchFamily="18" charset="0"/>
              </a:rPr>
              <a:t>доприноса</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су</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јавни</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приход</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под</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контролом</a:t>
            </a:r>
            <a:r>
              <a:rPr lang="en-US" sz="1900" b="1" dirty="0" smtClean="0">
                <a:solidFill>
                  <a:schemeClr val="tx1"/>
                </a:solidFill>
                <a:latin typeface="Times New Roman" pitchFamily="18" charset="0"/>
                <a:cs typeface="Times New Roman" pitchFamily="18" charset="0"/>
              </a:rPr>
              <a:t> и </a:t>
            </a:r>
            <a:r>
              <a:rPr lang="en-US" sz="1900" b="1" dirty="0" err="1" smtClean="0">
                <a:solidFill>
                  <a:schemeClr val="tx1"/>
                </a:solidFill>
                <a:latin typeface="Times New Roman" pitchFamily="18" charset="0"/>
                <a:cs typeface="Times New Roman" pitchFamily="18" charset="0"/>
              </a:rPr>
              <a:t>на</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располагању</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организација</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за</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обавезно</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социјално</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осигурање</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основаних</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законима</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који</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уређују</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систем</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обавезног</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социјалног</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осигурања</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за</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намене</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утврђене</a:t>
            </a:r>
            <a:r>
              <a:rPr lang="en-US" sz="1900" b="1" dirty="0" smtClean="0">
                <a:solidFill>
                  <a:schemeClr val="tx1"/>
                </a:solidFill>
                <a:latin typeface="Times New Roman" pitchFamily="18" charset="0"/>
                <a:cs typeface="Times New Roman" pitchFamily="18" charset="0"/>
              </a:rPr>
              <a:t> у </a:t>
            </a:r>
            <a:r>
              <a:rPr lang="en-US" sz="1900" b="1" dirty="0" err="1" smtClean="0">
                <a:solidFill>
                  <a:schemeClr val="tx1"/>
                </a:solidFill>
                <a:latin typeface="Times New Roman" pitchFamily="18" charset="0"/>
                <a:cs typeface="Times New Roman" pitchFamily="18" charset="0"/>
              </a:rPr>
              <a:t>складу</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са</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тим</a:t>
            </a:r>
            <a:r>
              <a:rPr lang="en-US" sz="1900" b="1" dirty="0" smtClean="0">
                <a:solidFill>
                  <a:schemeClr val="tx1"/>
                </a:solidFill>
                <a:latin typeface="Times New Roman" pitchFamily="18" charset="0"/>
                <a:cs typeface="Times New Roman" pitchFamily="18" charset="0"/>
              </a:rPr>
              <a:t> </a:t>
            </a:r>
            <a:r>
              <a:rPr lang="en-US" sz="1900" b="1" dirty="0" err="1" smtClean="0">
                <a:solidFill>
                  <a:schemeClr val="tx1"/>
                </a:solidFill>
                <a:latin typeface="Times New Roman" pitchFamily="18" charset="0"/>
                <a:cs typeface="Times New Roman" pitchFamily="18" charset="0"/>
              </a:rPr>
              <a:t>законима</a:t>
            </a:r>
            <a:r>
              <a:rPr lang="sr-Cyrl-RS" sz="1900" b="1" dirty="0" smtClean="0">
                <a:solidFill>
                  <a:schemeClr val="tx1"/>
                </a:solidFill>
                <a:latin typeface="Times New Roman" pitchFamily="18" charset="0"/>
                <a:cs typeface="Times New Roman" pitchFamily="18" charset="0"/>
              </a:rPr>
              <a:t> (члан 4. Закона о доприносима за обавезно социјално осигурање.</a:t>
            </a:r>
            <a:endParaRPr lang="en-US" sz="1900" b="1" dirty="0" smtClean="0">
              <a:solidFill>
                <a:schemeClr val="tx1"/>
              </a:solidFill>
              <a:latin typeface="Times New Roman" pitchFamily="18" charset="0"/>
              <a:cs typeface="Times New Roman" pitchFamily="18" charset="0"/>
            </a:endParaRPr>
          </a:p>
          <a:p>
            <a:pPr marL="0" indent="0" algn="just">
              <a:buNone/>
            </a:pPr>
            <a:endParaRPr lang="sr-Cyrl-RS" dirty="0" smtClean="0">
              <a:solidFill>
                <a:schemeClr val="tx1"/>
              </a:solidFill>
              <a:latin typeface="Times New Roman" pitchFamily="18" charset="0"/>
              <a:cs typeface="Times New Roman" pitchFamily="18" charset="0"/>
            </a:endParaRPr>
          </a:p>
          <a:p>
            <a:pPr algn="just"/>
            <a:r>
              <a:rPr lang="sr-Cyrl-RS" dirty="0" smtClean="0">
                <a:solidFill>
                  <a:schemeClr val="tx1"/>
                </a:solidFill>
                <a:latin typeface="Times New Roman" pitchFamily="18" charset="0"/>
                <a:cs typeface="Times New Roman" pitchFamily="18" charset="0"/>
              </a:rPr>
              <a:t>Одредбом члана 115. ст. 1. и</a:t>
            </a:r>
            <a:r>
              <a:rPr lang="sr-Latn-RS" dirty="0" smtClean="0">
                <a:solidFill>
                  <a:schemeClr val="tx1"/>
                </a:solidFill>
                <a:latin typeface="Times New Roman" pitchFamily="18" charset="0"/>
                <a:cs typeface="Times New Roman" pitchFamily="18" charset="0"/>
              </a:rPr>
              <a:t> </a:t>
            </a:r>
            <a:r>
              <a:rPr lang="sr-Cyrl-RS" dirty="0" smtClean="0">
                <a:solidFill>
                  <a:schemeClr val="tx1"/>
                </a:solidFill>
                <a:latin typeface="Times New Roman" pitchFamily="18" charset="0"/>
                <a:cs typeface="Times New Roman" pitchFamily="18" charset="0"/>
              </a:rPr>
              <a:t>3.</a:t>
            </a:r>
            <a:r>
              <a:rPr lang="en-US" dirty="0" smtClean="0">
                <a:solidFill>
                  <a:schemeClr val="tx1"/>
                </a:solidFill>
                <a:latin typeface="Times New Roman" pitchFamily="18" charset="0"/>
                <a:cs typeface="Times New Roman" pitchFamily="18" charset="0"/>
              </a:rPr>
              <a:t> </a:t>
            </a:r>
            <a:r>
              <a:rPr lang="sr-Cyrl-RS" dirty="0" smtClean="0">
                <a:solidFill>
                  <a:schemeClr val="tx1"/>
                </a:solidFill>
                <a:latin typeface="Times New Roman" pitchFamily="18" charset="0"/>
                <a:cs typeface="Times New Roman" pitchFamily="18" charset="0"/>
              </a:rPr>
              <a:t>ЗПППА којом је прописан отпис пореза и споредних давања одређеним пореским обвезницима ( пореском обвезнику који се продаје у поступку приватизације, односно који је поступку реструктурирања, као и пореском обвезнику којем је </a:t>
            </a:r>
            <a:r>
              <a:rPr lang="ru-RU" dirty="0" smtClean="0">
                <a:solidFill>
                  <a:schemeClr val="tx1"/>
                </a:solidFill>
                <a:latin typeface="Times New Roman" pitchFamily="18" charset="0"/>
                <a:cs typeface="Times New Roman" pitchFamily="18" charset="0"/>
              </a:rPr>
              <a:t>промењена власничка структура, по основу преузетих уговорних обавеза од стране Републике Србије) није прописан отпис доприноса за обавезно социјално осигурање.</a:t>
            </a:r>
          </a:p>
          <a:p>
            <a:pPr algn="just"/>
            <a:endParaRPr lang="sr-Cyrl-RS" b="1" dirty="0" smtClean="0">
              <a:latin typeface="Times New Roman" panose="02020603050405020304" pitchFamily="18" charset="0"/>
              <a:cs typeface="Times New Roman" panose="02020603050405020304" pitchFamily="18" charset="0"/>
            </a:endParaRPr>
          </a:p>
          <a:p>
            <a:pPr algn="just"/>
            <a:endParaRPr lang="sr-Cyrl-RS" b="1" dirty="0" smtClean="0">
              <a:latin typeface="Times New Roman" panose="02020603050405020304" pitchFamily="18" charset="0"/>
              <a:cs typeface="Times New Roman" panose="02020603050405020304" pitchFamily="18" charset="0"/>
            </a:endParaRPr>
          </a:p>
          <a:p>
            <a:endParaRPr lang="en-US" dirty="0"/>
          </a:p>
        </p:txBody>
      </p:sp>
    </p:spTree>
  </p:cSld>
  <p:clrMapOvr>
    <a:masterClrMapping/>
  </p:clrMapOvr>
  <p:transition spd="slow">
    <p:wipe/>
  </p:transition>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573207"/>
            <a:ext cx="8596668" cy="5468156"/>
          </a:xfrm>
        </p:spPr>
        <p:txBody>
          <a:bodyPr/>
          <a:lstStyle/>
          <a:p>
            <a:pPr algn="just"/>
            <a:endParaRPr lang="ru-RU" dirty="0" smtClean="0">
              <a:latin typeface="Times New Roman" pitchFamily="18" charset="0"/>
              <a:cs typeface="Times New Roman" pitchFamily="18" charset="0"/>
            </a:endParaRPr>
          </a:p>
          <a:p>
            <a:pPr algn="just"/>
            <a:r>
              <a:rPr lang="sr-Cyrl-RS" b="1" dirty="0" smtClean="0">
                <a:solidFill>
                  <a:schemeClr val="tx1"/>
                </a:solidFill>
                <a:latin typeface="Times New Roman" panose="02020603050405020304" pitchFamily="18" charset="0"/>
                <a:cs typeface="Times New Roman" panose="02020603050405020304" pitchFamily="18" charset="0"/>
              </a:rPr>
              <a:t>Пореска управа администрира (утврђује, контролише и наплаћује)  одређене јавне приходе који према одредбама Закона о финансирању локалне самоуправе (“Службени гласник” бр.  62/06... 96/17-др. пропис) припадају јединицама локалне самоуправе као уступљени приходи. </a:t>
            </a:r>
            <a:endParaRPr lang="ru-RU" dirty="0" smtClean="0">
              <a:solidFill>
                <a:schemeClr val="tx1"/>
              </a:solidFill>
              <a:latin typeface="Times New Roman" pitchFamily="18" charset="0"/>
              <a:cs typeface="Times New Roman" pitchFamily="18" charset="0"/>
            </a:endParaRPr>
          </a:p>
          <a:p>
            <a:pPr algn="just"/>
            <a:r>
              <a:rPr lang="ru-RU" b="1" dirty="0" smtClean="0">
                <a:solidFill>
                  <a:schemeClr val="tx1"/>
                </a:solidFill>
                <a:latin typeface="Times New Roman" pitchFamily="18" charset="0"/>
                <a:cs typeface="Times New Roman" pitchFamily="18" charset="0"/>
              </a:rPr>
              <a:t>Јединици локалне самоуправе са нивоа Републике припадају уступљени приходи (члан  34. став 1. тачка 1) Закона о финансирању локалне самоуправе).</a:t>
            </a:r>
          </a:p>
          <a:p>
            <a:pPr algn="just"/>
            <a:r>
              <a:rPr lang="ru-RU" b="1" dirty="0" smtClean="0">
                <a:solidFill>
                  <a:schemeClr val="tx1"/>
                </a:solidFill>
                <a:latin typeface="Times New Roman" pitchFamily="18" charset="0"/>
                <a:cs typeface="Times New Roman" pitchFamily="18" charset="0"/>
              </a:rPr>
              <a:t>Одредбом члана 35. Закона о финансирању локалне самоуправе прописано је који порези, остварени на њеној територији припадају јединици локалне самоуправе.  </a:t>
            </a:r>
            <a:endParaRPr lang="sr-Cyrl-RS" b="1" dirty="0" smtClean="0">
              <a:solidFill>
                <a:schemeClr val="tx1"/>
              </a:solidFill>
              <a:latin typeface="Times New Roman" pitchFamily="18" charset="0"/>
              <a:cs typeface="Times New Roman" pitchFamily="18" charset="0"/>
            </a:endParaRPr>
          </a:p>
          <a:p>
            <a:endParaRPr lang="en-US" dirty="0"/>
          </a:p>
        </p:txBody>
      </p:sp>
    </p:spTree>
  </p:cSld>
  <p:clrMapOvr>
    <a:masterClrMapping/>
  </p:clrMapOvr>
  <p:transition spd="slow">
    <p:wipe/>
  </p:transition>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614149"/>
            <a:ext cx="8596668" cy="5427213"/>
          </a:xfrm>
        </p:spPr>
        <p:txBody>
          <a:bodyPr>
            <a:normAutofit/>
          </a:bodyPr>
          <a:lstStyle/>
          <a:p>
            <a:pPr algn="just"/>
            <a:endParaRPr lang="sr-Cyrl-RS" dirty="0" smtClean="0">
              <a:latin typeface="Times New Roman" pitchFamily="18" charset="0"/>
              <a:cs typeface="Times New Roman" pitchFamily="18" charset="0"/>
            </a:endParaRPr>
          </a:p>
          <a:p>
            <a:pPr algn="just"/>
            <a:r>
              <a:rPr lang="ru-RU" sz="3400" dirty="0" smtClean="0">
                <a:solidFill>
                  <a:schemeClr val="tx1"/>
                </a:solidFill>
                <a:latin typeface="Times New Roman" pitchFamily="18" charset="0"/>
                <a:cs typeface="Times New Roman" pitchFamily="18" charset="0"/>
              </a:rPr>
              <a:t> </a:t>
            </a:r>
            <a:r>
              <a:rPr lang="sr-Cyrl-RS" sz="1900" dirty="0" smtClean="0">
                <a:solidFill>
                  <a:schemeClr val="tx1"/>
                </a:solidFill>
                <a:latin typeface="Times New Roman" pitchFamily="18" charset="0"/>
                <a:cs typeface="Times New Roman" pitchFamily="18" charset="0"/>
              </a:rPr>
              <a:t>Ј</a:t>
            </a:r>
            <a:r>
              <a:rPr lang="en-US" sz="1900" dirty="0" err="1" smtClean="0">
                <a:solidFill>
                  <a:schemeClr val="tx1"/>
                </a:solidFill>
                <a:latin typeface="Times New Roman" pitchFamily="18" charset="0"/>
                <a:cs typeface="Times New Roman" pitchFamily="18" charset="0"/>
              </a:rPr>
              <a:t>авна</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средства</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су</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средства</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на</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располагању</a:t>
            </a:r>
            <a:r>
              <a:rPr lang="en-US" sz="1900" dirty="0" smtClean="0">
                <a:solidFill>
                  <a:schemeClr val="tx1"/>
                </a:solidFill>
                <a:latin typeface="Times New Roman" pitchFamily="18" charset="0"/>
                <a:cs typeface="Times New Roman" pitchFamily="18" charset="0"/>
              </a:rPr>
              <a:t> и </a:t>
            </a:r>
            <a:r>
              <a:rPr lang="en-US" sz="1900" dirty="0" err="1" smtClean="0">
                <a:solidFill>
                  <a:schemeClr val="tx1"/>
                </a:solidFill>
                <a:latin typeface="Times New Roman" pitchFamily="18" charset="0"/>
                <a:cs typeface="Times New Roman" pitchFamily="18" charset="0"/>
              </a:rPr>
              <a:t>под</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контролом</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Републике</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Србије</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локалне</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власти</a:t>
            </a:r>
            <a:r>
              <a:rPr lang="en-US" sz="1900" dirty="0" smtClean="0">
                <a:solidFill>
                  <a:schemeClr val="tx1"/>
                </a:solidFill>
                <a:latin typeface="Times New Roman" pitchFamily="18" charset="0"/>
                <a:cs typeface="Times New Roman" pitchFamily="18" charset="0"/>
              </a:rPr>
              <a:t> и </a:t>
            </a:r>
            <a:r>
              <a:rPr lang="en-US" sz="1900" dirty="0" err="1" smtClean="0">
                <a:solidFill>
                  <a:schemeClr val="tx1"/>
                </a:solidFill>
                <a:latin typeface="Times New Roman" pitchFamily="18" charset="0"/>
                <a:cs typeface="Times New Roman" pitchFamily="18" charset="0"/>
              </a:rPr>
              <a:t>организација</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за</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обавезно</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социјално</a:t>
            </a:r>
            <a:r>
              <a:rPr lang="en-US" sz="1900" dirty="0" smtClean="0">
                <a:solidFill>
                  <a:schemeClr val="tx1"/>
                </a:solidFill>
                <a:latin typeface="Times New Roman" pitchFamily="18" charset="0"/>
                <a:cs typeface="Times New Roman" pitchFamily="18" charset="0"/>
              </a:rPr>
              <a:t> </a:t>
            </a:r>
            <a:r>
              <a:rPr lang="en-US" sz="1900" dirty="0" err="1" smtClean="0">
                <a:solidFill>
                  <a:schemeClr val="tx1"/>
                </a:solidFill>
                <a:latin typeface="Times New Roman" pitchFamily="18" charset="0"/>
                <a:cs typeface="Times New Roman" pitchFamily="18" charset="0"/>
              </a:rPr>
              <a:t>осигурање</a:t>
            </a:r>
            <a:r>
              <a:rPr lang="sr-Cyrl-RS" sz="1900" dirty="0" smtClean="0">
                <a:solidFill>
                  <a:schemeClr val="tx1"/>
                </a:solidFill>
                <a:latin typeface="Times New Roman" pitchFamily="18" charset="0"/>
                <a:cs typeface="Times New Roman" pitchFamily="18" charset="0"/>
              </a:rPr>
              <a:t> (члан 2. тачка 4) Закона о буџетском систему (“Службени гласник РС” бр. 54/09...113/17).</a:t>
            </a:r>
          </a:p>
          <a:p>
            <a:pPr algn="just"/>
            <a:r>
              <a:rPr lang="ru-RU" sz="2000" dirty="0" smtClean="0">
                <a:solidFill>
                  <a:schemeClr val="tx1"/>
                </a:solidFill>
                <a:latin typeface="Times New Roman" pitchFamily="18" charset="0"/>
                <a:cs typeface="Times New Roman" pitchFamily="18" charset="0"/>
              </a:rPr>
              <a:t>	</a:t>
            </a:r>
            <a:r>
              <a:rPr lang="ru-RU" sz="2000" dirty="0">
                <a:solidFill>
                  <a:schemeClr val="tx1"/>
                </a:solidFill>
                <a:latin typeface="Times New Roman" pitchFamily="18" charset="0"/>
                <a:cs typeface="Times New Roman" pitchFamily="18" charset="0"/>
              </a:rPr>
              <a:t> </a:t>
            </a:r>
            <a:r>
              <a:rPr lang="ru-RU" sz="2000" dirty="0" smtClean="0">
                <a:solidFill>
                  <a:schemeClr val="tx1"/>
                </a:solidFill>
                <a:latin typeface="Times New Roman" pitchFamily="18" charset="0"/>
                <a:cs typeface="Times New Roman" pitchFamily="18" charset="0"/>
              </a:rPr>
              <a:t>Ако </a:t>
            </a:r>
            <a:r>
              <a:rPr lang="ru-RU" sz="2000" dirty="0">
                <a:solidFill>
                  <a:schemeClr val="tx1"/>
                </a:solidFill>
                <a:latin typeface="Times New Roman" pitchFamily="18" charset="0"/>
                <a:cs typeface="Times New Roman" pitchFamily="18" charset="0"/>
              </a:rPr>
              <a:t>предлагач плана реорганизације није пореско потраживање разврстао у посебну </a:t>
            </a:r>
            <a:r>
              <a:rPr lang="ru-RU" sz="2000" dirty="0" smtClean="0">
                <a:solidFill>
                  <a:schemeClr val="tx1"/>
                </a:solidFill>
                <a:latin typeface="Times New Roman" pitchFamily="18" charset="0"/>
                <a:cs typeface="Times New Roman" pitchFamily="18" charset="0"/>
              </a:rPr>
              <a:t>класу имајући у виду све карактеристике пореског потраживања, стечајни судија може наложити формирање посебне класе за пореско потраживање.  </a:t>
            </a:r>
            <a:endParaRPr lang="sr-Cyrl-RS" sz="1900" dirty="0" smtClean="0">
              <a:solidFill>
                <a:schemeClr val="tx1"/>
              </a:solidFill>
              <a:latin typeface="Times New Roman" pitchFamily="18" charset="0"/>
              <a:cs typeface="Times New Roman" pitchFamily="18" charset="0"/>
            </a:endParaRPr>
          </a:p>
        </p:txBody>
      </p:sp>
    </p:spTree>
  </p:cSld>
  <p:clrMapOvr>
    <a:masterClrMapping/>
  </p:clrMapOvr>
  <p:transition spd="slow">
    <p:wipe/>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723331"/>
            <a:ext cx="8596668" cy="5318031"/>
          </a:xfrm>
        </p:spPr>
        <p:txBody>
          <a:bodyPr>
            <a:normAutofit/>
          </a:bodyPr>
          <a:lstStyle/>
          <a:p>
            <a:pPr algn="just"/>
            <a:endParaRPr lang="ru-RU" b="1" dirty="0" smtClean="0">
              <a:latin typeface="Times New Roman" pitchFamily="18" charset="0"/>
              <a:cs typeface="Times New Roman" pitchFamily="18" charset="0"/>
            </a:endParaRPr>
          </a:p>
          <a:p>
            <a:pPr algn="just"/>
            <a:r>
              <a:rPr lang="ru-RU" b="1" dirty="0" smtClean="0">
                <a:solidFill>
                  <a:schemeClr val="tx1"/>
                </a:solidFill>
                <a:latin typeface="Times New Roman" pitchFamily="18" charset="0"/>
                <a:cs typeface="Times New Roman" pitchFamily="18" charset="0"/>
              </a:rPr>
              <a:t>Према одредби члана 165. став 6. тачка 1) Закона о стечају, стечајни судија може наложити или одобрити формирање једне или више додатних класа ако су стварне и суштинске карактеристике потраживања такве да је оправдано формирање посебне класе.</a:t>
            </a:r>
          </a:p>
          <a:p>
            <a:pPr marL="0" indent="0" algn="just">
              <a:buNone/>
            </a:pPr>
            <a:endParaRPr lang="ru-RU" b="1" dirty="0" smtClean="0">
              <a:solidFill>
                <a:schemeClr val="tx1"/>
              </a:solidFill>
              <a:latin typeface="Times New Roman" pitchFamily="18" charset="0"/>
              <a:cs typeface="Times New Roman" pitchFamily="18" charset="0"/>
            </a:endParaRPr>
          </a:p>
          <a:p>
            <a:pPr algn="just"/>
            <a:r>
              <a:rPr lang="ru-RU" dirty="0" smtClean="0">
                <a:solidFill>
                  <a:schemeClr val="tx1"/>
                </a:solidFill>
                <a:latin typeface="Times New Roman" pitchFamily="18" charset="0"/>
                <a:cs typeface="Times New Roman" pitchFamily="18" charset="0"/>
              </a:rPr>
              <a:t>Ако усвојени УППР или план реорганизацији садржи меру отписа дуга, Пореској управи која администрира између осталог, уступљене приходе и доприносе за обавезно социјално осигурање, за отпис ових потраживња потребна је одлука  јединица локалне самоуправе којој припадају уступљени приходи, као и одлука организација којој су на располагању средства доприноса за обавезно социјално осигурање, да су сагласни са отписом ових потраживања.</a:t>
            </a:r>
            <a:endParaRPr lang="en-US" b="1" dirty="0">
              <a:solidFill>
                <a:schemeClr val="tx1"/>
              </a:solidFill>
              <a:latin typeface="Times New Roman" pitchFamily="18" charset="0"/>
              <a:cs typeface="Times New Roman" pitchFamily="18" charset="0"/>
            </a:endParaRPr>
          </a:p>
        </p:txBody>
      </p:sp>
    </p:spTree>
  </p:cSld>
  <p:clrMapOvr>
    <a:masterClrMapping/>
  </p:clrMapOvr>
  <p:transition spd="slow">
    <p:wipe/>
  </p:transition>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709685"/>
            <a:ext cx="8596668" cy="5331678"/>
          </a:xfrm>
        </p:spPr>
        <p:txBody>
          <a:bodyPr/>
          <a:lstStyle/>
          <a:p>
            <a:pPr marL="0" indent="0">
              <a:buNone/>
            </a:pPr>
            <a:r>
              <a:rPr lang="sr-Cyrl-RS" b="1" dirty="0" smtClean="0">
                <a:solidFill>
                  <a:schemeClr val="tx1"/>
                </a:solidFill>
                <a:latin typeface="Times New Roman" panose="02020603050405020304" pitchFamily="18" charset="0"/>
                <a:cs typeface="Times New Roman" panose="02020603050405020304" pitchFamily="18" charset="0"/>
              </a:rPr>
              <a:t>                          ОДБАЦИВАЊЕ ПРЕДЛОГА ПЛАНА РЕОРГАНИЗАЦИЈЕ</a:t>
            </a:r>
          </a:p>
          <a:p>
            <a:pPr marL="0" indent="0">
              <a:buNone/>
            </a:pPr>
            <a:endParaRPr lang="sr-Cyrl-RS" dirty="0" smtClean="0">
              <a:solidFill>
                <a:schemeClr val="tx1"/>
              </a:solidFill>
              <a:latin typeface="Times New Roman" panose="02020603050405020304" pitchFamily="18" charset="0"/>
              <a:cs typeface="Times New Roman" panose="02020603050405020304" pitchFamily="18" charset="0"/>
            </a:endParaRPr>
          </a:p>
          <a:p>
            <a:pPr algn="just"/>
            <a:r>
              <a:rPr lang="ru-RU" dirty="0" smtClean="0">
                <a:solidFill>
                  <a:schemeClr val="tx1"/>
                </a:solidFill>
                <a:latin typeface="Times New Roman" panose="02020603050405020304" pitchFamily="18" charset="0"/>
                <a:cs typeface="Times New Roman" panose="02020603050405020304" pitchFamily="18" charset="0"/>
              </a:rPr>
              <a:t> Стечајни судија ће по службеној дужности или на предлог заинтересованог лица у року од осам дана одбацити предлог плана реорганизације ако план није у складу са другим прописом (члан 163. став 3. тачка 2) Закона о стечају).</a:t>
            </a:r>
          </a:p>
          <a:p>
            <a:pPr algn="just"/>
            <a:r>
              <a:rPr lang="ru-RU" b="1" dirty="0" smtClean="0">
                <a:solidFill>
                  <a:schemeClr val="tx1"/>
                </a:solidFill>
                <a:latin typeface="Times New Roman" panose="02020603050405020304" pitchFamily="18" charset="0"/>
                <a:cs typeface="Times New Roman" panose="02020603050405020304" pitchFamily="18" charset="0"/>
              </a:rPr>
              <a:t>Ако  предлог плана реорганизације садржи одлагање плаћања дугованог пореза на другачији начин од начина и услова прописаним одредбом члана 74а ЗПППА, то значи да, предлог плана реорганизације  није у складу са другим прописом, односно са ЗПППА и стечајни судија  би такав предлог  плана требао одбацити</a:t>
            </a:r>
            <a:r>
              <a:rPr lang="ru-RU" dirty="0" smtClean="0">
                <a:solidFill>
                  <a:schemeClr val="tx1"/>
                </a:solidFill>
                <a:latin typeface="Times New Roman" panose="02020603050405020304" pitchFamily="18" charset="0"/>
                <a:cs typeface="Times New Roman" panose="02020603050405020304" pitchFamily="18" charset="0"/>
              </a:rPr>
              <a:t>. </a:t>
            </a:r>
            <a:endParaRPr lang="sr-Cyrl-RS" dirty="0" smtClean="0">
              <a:solidFill>
                <a:schemeClr val="tx1"/>
              </a:solidFill>
              <a:latin typeface="Times New Roman" panose="02020603050405020304" pitchFamily="18" charset="0"/>
              <a:cs typeface="Times New Roman" panose="02020603050405020304" pitchFamily="18" charset="0"/>
            </a:endParaRPr>
          </a:p>
        </p:txBody>
      </p:sp>
    </p:spTree>
  </p:cSld>
  <p:clrMapOvr>
    <a:masterClrMapping/>
  </p:clrMapOvr>
  <p:transition spd="slow">
    <p:wipe/>
  </p:transition>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77334" y="1091821"/>
            <a:ext cx="8596668" cy="4949541"/>
          </a:xfrm>
        </p:spPr>
        <p:txBody>
          <a:bodyPr>
            <a:normAutofit/>
          </a:bodyPr>
          <a:lstStyle/>
          <a:p>
            <a:pPr algn="just"/>
            <a:endParaRPr lang="sr-Cyrl-RS" b="1" dirty="0" smtClean="0">
              <a:latin typeface="Times New Roman" panose="02020603050405020304" pitchFamily="18" charset="0"/>
              <a:cs typeface="Times New Roman" panose="02020603050405020304" pitchFamily="18" charset="0"/>
            </a:endParaRPr>
          </a:p>
          <a:p>
            <a:pPr algn="just"/>
            <a:r>
              <a:rPr lang="sr-Cyrl-RS" b="1" dirty="0" smtClean="0">
                <a:solidFill>
                  <a:schemeClr val="tx1"/>
                </a:solidFill>
                <a:latin typeface="Times New Roman" panose="02020603050405020304" pitchFamily="18" charset="0"/>
                <a:cs typeface="Times New Roman" panose="02020603050405020304" pitchFamily="18" charset="0"/>
              </a:rPr>
              <a:t>Напомена:</a:t>
            </a:r>
          </a:p>
          <a:p>
            <a:pPr algn="just"/>
            <a:r>
              <a:rPr lang="sr-Cyrl-RS" sz="1600" dirty="0" smtClean="0">
                <a:solidFill>
                  <a:schemeClr val="tx1"/>
                </a:solidFill>
                <a:latin typeface="Times New Roman" panose="02020603050405020304" pitchFamily="18" charset="0"/>
                <a:cs typeface="Times New Roman" panose="02020603050405020304" pitchFamily="18" charset="0"/>
              </a:rPr>
              <a:t>Одредбама </a:t>
            </a:r>
            <a:r>
              <a:rPr lang="sr-Cyrl-RS" sz="1600" dirty="0">
                <a:solidFill>
                  <a:schemeClr val="tx1"/>
                </a:solidFill>
                <a:latin typeface="Times New Roman" panose="02020603050405020304" pitchFamily="18" charset="0"/>
                <a:cs typeface="Times New Roman" panose="02020603050405020304" pitchFamily="18" charset="0"/>
              </a:rPr>
              <a:t>Закона о изменама и допунама закона о порезу на добит правних лица („Службени гласник број: 113/17) прописано је да овај закон ступа на снагу 1.1.2018. године.</a:t>
            </a:r>
          </a:p>
          <a:p>
            <a:pPr algn="just"/>
            <a:r>
              <a:rPr lang="sr-Cyrl-RS" sz="1600" dirty="0">
                <a:solidFill>
                  <a:schemeClr val="tx1"/>
                </a:solidFill>
                <a:latin typeface="Times New Roman" panose="02020603050405020304" pitchFamily="18" charset="0"/>
                <a:cs typeface="Times New Roman" panose="02020603050405020304" pitchFamily="18" charset="0"/>
              </a:rPr>
              <a:t>Одредбама члана 19. Закона о изменама и допунама закона о порезу на добит правних лица </a:t>
            </a:r>
            <a:r>
              <a:rPr lang="sr-Cyrl-RS" sz="1600" dirty="0" smtClean="0">
                <a:solidFill>
                  <a:schemeClr val="tx1"/>
                </a:solidFill>
                <a:latin typeface="Times New Roman" panose="02020603050405020304" pitchFamily="18" charset="0"/>
                <a:cs typeface="Times New Roman" panose="02020603050405020304" pitchFamily="18" charset="0"/>
              </a:rPr>
              <a:t> </a:t>
            </a:r>
            <a:r>
              <a:rPr lang="sr-Cyrl-RS" sz="1600" dirty="0">
                <a:solidFill>
                  <a:schemeClr val="tx1"/>
                </a:solidFill>
                <a:latin typeface="Times New Roman" panose="02020603050405020304" pitchFamily="18" charset="0"/>
                <a:cs typeface="Times New Roman" panose="02020603050405020304" pitchFamily="18" charset="0"/>
              </a:rPr>
              <a:t>је прописано </a:t>
            </a:r>
            <a:r>
              <a:rPr lang="sr-Cyrl-RS" sz="1600" dirty="0" smtClean="0">
                <a:solidFill>
                  <a:schemeClr val="tx1"/>
                </a:solidFill>
                <a:latin typeface="Times New Roman" panose="02020603050405020304" pitchFamily="18" charset="0"/>
                <a:cs typeface="Times New Roman" panose="02020603050405020304" pitchFamily="18" charset="0"/>
              </a:rPr>
              <a:t>да се одредбе чл. 7. и 16. овог закона којима се </a:t>
            </a:r>
            <a:r>
              <a:rPr lang="sr-Cyrl-RS" sz="1600" dirty="0">
                <a:solidFill>
                  <a:schemeClr val="tx1"/>
                </a:solidFill>
                <a:latin typeface="Times New Roman" panose="02020603050405020304" pitchFamily="18" charset="0"/>
                <a:cs typeface="Times New Roman" panose="02020603050405020304" pitchFamily="18" charset="0"/>
              </a:rPr>
              <a:t>мења </a:t>
            </a:r>
            <a:r>
              <a:rPr lang="sr-Cyrl-RS" sz="1600" dirty="0" smtClean="0">
                <a:solidFill>
                  <a:schemeClr val="tx1"/>
                </a:solidFill>
                <a:latin typeface="Times New Roman" panose="02020603050405020304" pitchFamily="18" charset="0"/>
                <a:cs typeface="Times New Roman" panose="02020603050405020304" pitchFamily="18" charset="0"/>
              </a:rPr>
              <a:t>чл. </a:t>
            </a:r>
            <a:r>
              <a:rPr lang="sr-Cyrl-RS" sz="1600" dirty="0">
                <a:solidFill>
                  <a:schemeClr val="tx1"/>
                </a:solidFill>
                <a:latin typeface="Times New Roman" panose="02020603050405020304" pitchFamily="18" charset="0"/>
                <a:cs typeface="Times New Roman" panose="02020603050405020304" pitchFamily="18" charset="0"/>
              </a:rPr>
              <a:t>34</a:t>
            </a:r>
            <a:r>
              <a:rPr lang="sr-Cyrl-RS" sz="1600" dirty="0" smtClean="0">
                <a:solidFill>
                  <a:schemeClr val="tx1"/>
                </a:solidFill>
                <a:latin typeface="Times New Roman" panose="02020603050405020304" pitchFamily="18" charset="0"/>
                <a:cs typeface="Times New Roman" panose="02020603050405020304" pitchFamily="18" charset="0"/>
              </a:rPr>
              <a:t>. и 64. Закона о порезу на добит правних лица („Службени гласник РС“, бр.25/01...112/15) </a:t>
            </a:r>
            <a:r>
              <a:rPr lang="sr-Cyrl-RS" sz="1600" dirty="0">
                <a:solidFill>
                  <a:schemeClr val="tx1"/>
                </a:solidFill>
                <a:latin typeface="Times New Roman" panose="02020603050405020304" pitchFamily="18" charset="0"/>
                <a:cs typeface="Times New Roman" panose="02020603050405020304" pitchFamily="18" charset="0"/>
              </a:rPr>
              <a:t>примењује </a:t>
            </a:r>
            <a:r>
              <a:rPr lang="sr-Cyrl-RS" sz="1600" dirty="0" smtClean="0">
                <a:solidFill>
                  <a:schemeClr val="tx1"/>
                </a:solidFill>
                <a:latin typeface="Times New Roman" panose="02020603050405020304" pitchFamily="18" charset="0"/>
                <a:cs typeface="Times New Roman" panose="02020603050405020304" pitchFamily="18" charset="0"/>
              </a:rPr>
              <a:t>од </a:t>
            </a:r>
            <a:r>
              <a:rPr lang="sr-Cyrl-RS" sz="1600" dirty="0">
                <a:solidFill>
                  <a:schemeClr val="tx1"/>
                </a:solidFill>
                <a:latin typeface="Times New Roman" panose="02020603050405020304" pitchFamily="18" charset="0"/>
                <a:cs typeface="Times New Roman" panose="02020603050405020304" pitchFamily="18" charset="0"/>
              </a:rPr>
              <a:t>1. августа 2018. године</a:t>
            </a:r>
            <a:r>
              <a:rPr lang="sr-Cyrl-RS" dirty="0" smtClean="0">
                <a:solidFill>
                  <a:schemeClr val="tx1"/>
                </a:solidFill>
                <a:latin typeface="Times New Roman" panose="02020603050405020304" pitchFamily="18" charset="0"/>
                <a:cs typeface="Times New Roman" panose="02020603050405020304" pitchFamily="18" charset="0"/>
              </a:rPr>
              <a:t>. </a:t>
            </a:r>
          </a:p>
          <a:p>
            <a:pPr algn="just"/>
            <a:r>
              <a:rPr lang="sr-Cyrl-RS" dirty="0" smtClean="0">
                <a:solidFill>
                  <a:schemeClr val="tx1"/>
                </a:solidFill>
                <a:latin typeface="Times New Roman" panose="02020603050405020304" pitchFamily="18" charset="0"/>
                <a:cs typeface="Times New Roman" panose="02020603050405020304" pitchFamily="18" charset="0"/>
              </a:rPr>
              <a:t> </a:t>
            </a:r>
            <a:r>
              <a:rPr lang="sr-Cyrl-RS" sz="1600" dirty="0" smtClean="0">
                <a:solidFill>
                  <a:schemeClr val="tx1"/>
                </a:solidFill>
                <a:latin typeface="Times New Roman" panose="02020603050405020304" pitchFamily="18" charset="0"/>
                <a:cs typeface="Times New Roman" panose="02020603050405020304" pitchFamily="18" charset="0"/>
              </a:rPr>
              <a:t>Одредбом члана 66. Закона о изменама и допунама Закона о стечају („Службени гласник РС“ бр. 113/17 – у примени од 25.12.2017. године)  прописано је да, ст</a:t>
            </a:r>
            <a:r>
              <a:rPr lang="ru-RU" sz="1600" dirty="0" smtClean="0">
                <a:solidFill>
                  <a:schemeClr val="tx1"/>
                </a:solidFill>
                <a:latin typeface="Times New Roman" panose="02020603050405020304" pitchFamily="18" charset="0"/>
                <a:cs typeface="Times New Roman" panose="02020603050405020304" pitchFamily="18" charset="0"/>
              </a:rPr>
              <a:t>ечајни </a:t>
            </a:r>
            <a:r>
              <a:rPr lang="ru-RU" sz="1600" dirty="0">
                <a:solidFill>
                  <a:schemeClr val="tx1"/>
                </a:solidFill>
                <a:latin typeface="Times New Roman" panose="02020603050405020304" pitchFamily="18" charset="0"/>
                <a:cs typeface="Times New Roman" panose="02020603050405020304" pitchFamily="18" charset="0"/>
              </a:rPr>
              <a:t>поступци који до дана ступања на снагу овог </a:t>
            </a:r>
            <a:r>
              <a:rPr lang="ru-RU" sz="1600" dirty="0" smtClean="0">
                <a:solidFill>
                  <a:schemeClr val="tx1"/>
                </a:solidFill>
                <a:latin typeface="Times New Roman" panose="02020603050405020304" pitchFamily="18" charset="0"/>
                <a:cs typeface="Times New Roman" panose="02020603050405020304" pitchFamily="18" charset="0"/>
              </a:rPr>
              <a:t>закона нису </a:t>
            </a:r>
            <a:r>
              <a:rPr lang="ru-RU" sz="1600" dirty="0">
                <a:solidFill>
                  <a:schemeClr val="tx1"/>
                </a:solidFill>
                <a:latin typeface="Times New Roman" panose="02020603050405020304" pitchFamily="18" charset="0"/>
                <a:cs typeface="Times New Roman" panose="02020603050405020304" pitchFamily="18" charset="0"/>
              </a:rPr>
              <a:t>окончани окончаће се по прописима који су били на снази до дана ступања на снагу овог закона</a:t>
            </a:r>
            <a:r>
              <a:rPr lang="ru-RU" dirty="0">
                <a:solidFill>
                  <a:schemeClr val="tx1"/>
                </a:solidFill>
                <a:latin typeface="Times New Roman" panose="02020603050405020304" pitchFamily="18" charset="0"/>
                <a:cs typeface="Times New Roman" panose="02020603050405020304" pitchFamily="18" charset="0"/>
              </a:rPr>
              <a:t>.</a:t>
            </a:r>
            <a:endParaRPr lang="sr-Cyrl-RS" dirty="0" smtClean="0">
              <a:solidFill>
                <a:schemeClr val="tx1"/>
              </a:solidFill>
              <a:latin typeface="Times New Roman" panose="02020603050405020304" pitchFamily="18" charset="0"/>
              <a:cs typeface="Times New Roman" panose="02020603050405020304" pitchFamily="18" charset="0"/>
            </a:endParaRPr>
          </a:p>
          <a:p>
            <a:pPr marL="0" indent="0" algn="just">
              <a:buNone/>
            </a:pPr>
            <a:r>
              <a:rPr lang="sr-Cyrl-RS" b="1" dirty="0" smtClean="0">
                <a:latin typeface="Times New Roman" panose="02020603050405020304" pitchFamily="18" charset="0"/>
                <a:cs typeface="Times New Roman" panose="02020603050405020304" pitchFamily="18" charset="0"/>
              </a:rPr>
              <a:t> </a:t>
            </a:r>
            <a:endParaRPr lang="sr-Latn-RS" b="1" dirty="0">
              <a:latin typeface="Times New Roman" panose="02020603050405020304" pitchFamily="18" charset="0"/>
              <a:cs typeface="Times New Roman" panose="02020603050405020304" pitchFamily="18" charset="0"/>
            </a:endParaRPr>
          </a:p>
          <a:p>
            <a:endParaRPr lang="sr-Latn-RS" dirty="0"/>
          </a:p>
        </p:txBody>
      </p:sp>
    </p:spTree>
    <p:extLst>
      <p:ext uri="{BB962C8B-B14F-4D97-AF65-F5344CB8AC3E}">
        <p14:creationId xmlns:p14="http://schemas.microsoft.com/office/powerpoint/2010/main" val="737265945"/>
      </p:ext>
    </p:extLst>
  </p:cSld>
  <p:clrMapOvr>
    <a:masterClrMapping/>
  </p:clrMapOvr>
  <p:transition spd="slow">
    <p:wipe/>
  </p:transition>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pPr marL="0" indent="0">
              <a:buNone/>
            </a:pPr>
            <a:endParaRPr lang="sr-Cyrl-RS" dirty="0" smtClean="0"/>
          </a:p>
          <a:p>
            <a:endParaRPr lang="sr-Cyrl-RS" dirty="0" smtClean="0"/>
          </a:p>
          <a:p>
            <a:pPr algn="ctr">
              <a:buNone/>
            </a:pPr>
            <a:r>
              <a:rPr lang="sr-Cyrl-RS" sz="4400" dirty="0" smtClean="0">
                <a:solidFill>
                  <a:schemeClr val="tx1"/>
                </a:solidFill>
                <a:latin typeface="Times New Roman" pitchFamily="18" charset="0"/>
                <a:cs typeface="Times New Roman" pitchFamily="18" charset="0"/>
              </a:rPr>
              <a:t>ХВАЛА</a:t>
            </a:r>
            <a:endParaRPr lang="en-US" sz="4400" dirty="0">
              <a:solidFill>
                <a:schemeClr val="tx1"/>
              </a:solidFill>
              <a:latin typeface="Times New Roman" pitchFamily="18" charset="0"/>
              <a:cs typeface="Times New Roman" pitchFamily="18" charset="0"/>
            </a:endParaRPr>
          </a:p>
        </p:txBody>
      </p:sp>
    </p:spTree>
  </p:cSld>
  <p:clrMapOvr>
    <a:masterClrMapping/>
  </p:clrMapOvr>
  <p:transition spd="slow">
    <p:wipe/>
  </p:transition>
  <p:timing>
    <p:tnLst>
      <p:par>
        <p:cTn id="1" dur="indefinite" restart="never" nodeType="tmRoot"/>
      </p:par>
    </p:tnLst>
  </p:timing>
</p:sld>
</file>

<file path=ppt/theme/theme1.xml><?xml version="1.0" encoding="utf-8"?>
<a:theme xmlns:a="http://schemas.openxmlformats.org/drawingml/2006/main" name="Facet">
  <a:themeElements>
    <a:clrScheme name="Blue II">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EAC1C"/>
      </a:hlink>
      <a:folHlink>
        <a:srgbClr val="B26B02"/>
      </a:folHlink>
    </a:clrScheme>
    <a:fontScheme name="Facet">
      <a:majorFont>
        <a:latin typeface="Trebuchet MS"/>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 xmlns:thm15="http://schemas.microsoft.com/office/thememl/2012/main" name="Facet" id="{C0C680CD-088A-49FC-A102-D699147F32B2}" vid="{CFBC31BA-B70F-4F30-BCAA-4F3011E16C4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3822</TotalTime>
  <Words>2090</Words>
  <Application>Microsoft Office PowerPoint</Application>
  <PresentationFormat>Custom</PresentationFormat>
  <Paragraphs>172</Paragraphs>
  <Slides>33</Slides>
  <Notes>0</Notes>
  <HiddenSlides>0</HiddenSlides>
  <MMClips>0</MMClips>
  <ScaleCrop>false</ScaleCrop>
  <HeadingPairs>
    <vt:vector size="4" baseType="variant">
      <vt:variant>
        <vt:lpstr>Theme</vt:lpstr>
      </vt:variant>
      <vt:variant>
        <vt:i4>1</vt:i4>
      </vt:variant>
      <vt:variant>
        <vt:lpstr>Slide Titles</vt:lpstr>
      </vt:variant>
      <vt:variant>
        <vt:i4>33</vt:i4>
      </vt:variant>
    </vt:vector>
  </HeadingPairs>
  <TitlesOfParts>
    <vt:vector size="34" baseType="lpstr">
      <vt:lpstr>Facet</vt:lpstr>
      <vt:lpstr>МИНИСТАРСТВО ФИНАНСИЈА ПОРЕСКА УПРАВА Порески аспекти стечаја</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Zorica ZM. Markovic</dc:creator>
  <cp:lastModifiedBy>Slavica Marić</cp:lastModifiedBy>
  <cp:revision>777</cp:revision>
  <cp:lastPrinted>2017-12-26T09:17:42Z</cp:lastPrinted>
  <dcterms:created xsi:type="dcterms:W3CDTF">2015-04-14T07:41:11Z</dcterms:created>
  <dcterms:modified xsi:type="dcterms:W3CDTF">2017-12-26T09:39:32Z</dcterms:modified>
</cp:coreProperties>
</file>