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5" r:id="rId1"/>
  </p:sldMasterIdLst>
  <p:notesMasterIdLst>
    <p:notesMasterId r:id="rId24"/>
  </p:notesMasterIdLst>
  <p:handoutMasterIdLst>
    <p:handoutMasterId r:id="rId25"/>
  </p:handoutMasterIdLst>
  <p:sldIdLst>
    <p:sldId id="256" r:id="rId2"/>
    <p:sldId id="261" r:id="rId3"/>
    <p:sldId id="257" r:id="rId4"/>
    <p:sldId id="258" r:id="rId5"/>
    <p:sldId id="274" r:id="rId6"/>
    <p:sldId id="259" r:id="rId7"/>
    <p:sldId id="260" r:id="rId8"/>
    <p:sldId id="266" r:id="rId9"/>
    <p:sldId id="269" r:id="rId10"/>
    <p:sldId id="270" r:id="rId11"/>
    <p:sldId id="271" r:id="rId12"/>
    <p:sldId id="263" r:id="rId13"/>
    <p:sldId id="278" r:id="rId14"/>
    <p:sldId id="267" r:id="rId15"/>
    <p:sldId id="276" r:id="rId16"/>
    <p:sldId id="264" r:id="rId17"/>
    <p:sldId id="265" r:id="rId18"/>
    <p:sldId id="275" r:id="rId19"/>
    <p:sldId id="268" r:id="rId20"/>
    <p:sldId id="272" r:id="rId21"/>
    <p:sldId id="273" r:id="rId22"/>
    <p:sldId id="277" r:id="rId23"/>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58" autoAdjust="0"/>
  </p:normalViewPr>
  <p:slideViewPr>
    <p:cSldViewPr snapToGrid="0">
      <p:cViewPr varScale="1">
        <p:scale>
          <a:sx n="88" d="100"/>
          <a:sy n="88" d="100"/>
        </p:scale>
        <p:origin x="-456" y="-77"/>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0" d="100"/>
          <a:sy n="70" d="100"/>
        </p:scale>
        <p:origin x="324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6D00E2A8-4905-4902-8A8A-2BA4E98DA3F5}" type="datetimeFigureOut">
              <a:rPr lang="en-US" smtClean="0"/>
              <a:pPr/>
              <a:t>12/21/2018</a:t>
            </a:fld>
            <a:endParaRPr lang="en-US"/>
          </a:p>
        </p:txBody>
      </p:sp>
      <p:sp>
        <p:nvSpPr>
          <p:cNvPr id="4" name="Footer Placeholder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A6BC5F82-932D-40F2-89E0-A35ECEBB2991}" type="slidenum">
              <a:rPr lang="en-US" smtClean="0"/>
              <a:pPr/>
              <a:t>‹#›</a:t>
            </a:fld>
            <a:endParaRPr lang="en-US"/>
          </a:p>
        </p:txBody>
      </p:sp>
    </p:spTree>
    <p:extLst>
      <p:ext uri="{BB962C8B-B14F-4D97-AF65-F5344CB8AC3E}">
        <p14:creationId xmlns:p14="http://schemas.microsoft.com/office/powerpoint/2010/main" val="2259625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sr-Latn-RS"/>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67A0B16E-8CC6-45AB-9FD6-9ECD8D503387}" type="datetimeFigureOut">
              <a:rPr lang="sr-Latn-RS" smtClean="0"/>
              <a:t>21.12.2018</a:t>
            </a:fld>
            <a:endParaRPr lang="sr-Latn-RS"/>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sr-Latn-RS"/>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sr-Latn-RS"/>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F885FFEB-CAA3-464A-8626-D22F21BFD9BC}" type="slidenum">
              <a:rPr lang="sr-Latn-RS" smtClean="0"/>
              <a:t>‹#›</a:t>
            </a:fld>
            <a:endParaRPr lang="sr-Latn-RS"/>
          </a:p>
        </p:txBody>
      </p:sp>
    </p:spTree>
    <p:extLst>
      <p:ext uri="{BB962C8B-B14F-4D97-AF65-F5344CB8AC3E}">
        <p14:creationId xmlns:p14="http://schemas.microsoft.com/office/powerpoint/2010/main" val="2696726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Cyrl-RS" dirty="0"/>
          </a:p>
          <a:p>
            <a:endParaRPr lang="sr-Cyrl-RS" dirty="0"/>
          </a:p>
          <a:p>
            <a:endParaRPr lang="sr-Latn-RS" dirty="0"/>
          </a:p>
        </p:txBody>
      </p:sp>
      <p:sp>
        <p:nvSpPr>
          <p:cNvPr id="4" name="Slide Number Placeholder 3"/>
          <p:cNvSpPr>
            <a:spLocks noGrp="1"/>
          </p:cNvSpPr>
          <p:nvPr>
            <p:ph type="sldNum" sz="quarter" idx="5"/>
          </p:nvPr>
        </p:nvSpPr>
        <p:spPr/>
        <p:txBody>
          <a:bodyPr/>
          <a:lstStyle/>
          <a:p>
            <a:fld id="{F885FFEB-CAA3-464A-8626-D22F21BFD9BC}" type="slidenum">
              <a:rPr lang="sr-Latn-RS" smtClean="0"/>
              <a:t>7</a:t>
            </a:fld>
            <a:endParaRPr lang="sr-Latn-RS"/>
          </a:p>
        </p:txBody>
      </p:sp>
    </p:spTree>
    <p:extLst>
      <p:ext uri="{BB962C8B-B14F-4D97-AF65-F5344CB8AC3E}">
        <p14:creationId xmlns:p14="http://schemas.microsoft.com/office/powerpoint/2010/main" val="28046276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35" name="Picture 3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7926" y="272906"/>
            <a:ext cx="1997343" cy="801461"/>
          </a:xfrm>
          <a:prstGeom prst="rect">
            <a:avLst/>
          </a:prstGeom>
        </p:spPr>
      </p:pic>
      <p:pic>
        <p:nvPicPr>
          <p:cNvPr id="36" name="Picture 3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33449" y="105509"/>
            <a:ext cx="1471515" cy="948310"/>
          </a:xfrm>
          <a:prstGeom prst="rect">
            <a:avLst/>
          </a:prstGeom>
        </p:spPr>
      </p:pic>
      <p:pic>
        <p:nvPicPr>
          <p:cNvPr id="38" name="Picture 3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36597" y="5254251"/>
            <a:ext cx="3415196" cy="1449977"/>
          </a:xfrm>
          <a:prstGeom prst="rect">
            <a:avLst/>
          </a:prstGeom>
        </p:spPr>
      </p:pic>
      <p:pic>
        <p:nvPicPr>
          <p:cNvPr id="39" name="Picture 3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84983" y="5192665"/>
            <a:ext cx="2371925" cy="1676846"/>
          </a:xfrm>
          <a:prstGeom prst="rect">
            <a:avLst/>
          </a:prstGeom>
        </p:spPr>
      </p:pic>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094160" y="274778"/>
            <a:ext cx="1890823" cy="756329"/>
          </a:xfrm>
          <a:prstGeom prst="rect">
            <a:avLst/>
          </a:prstGeom>
        </p:spPr>
      </p:pic>
    </p:spTree>
    <p:extLst>
      <p:ext uri="{BB962C8B-B14F-4D97-AF65-F5344CB8AC3E}">
        <p14:creationId xmlns:p14="http://schemas.microsoft.com/office/powerpoint/2010/main" val="658273146"/>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1621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030491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126701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03968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60255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pPr/>
              <a:t>12/21/2018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pPr/>
              <a:t>‹#›</a:t>
            </a:fld>
            <a:endParaRPr lang="en-US" dirty="0"/>
          </a:p>
        </p:txBody>
      </p:sp>
    </p:spTree>
    <p:extLst>
      <p:ext uri="{BB962C8B-B14F-4D97-AF65-F5344CB8AC3E}">
        <p14:creationId xmlns:p14="http://schemas.microsoft.com/office/powerpoint/2010/main" val="3172839632"/>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06048012"/>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smtClean="0"/>
              <a:pPr/>
              <a:t>12/21/2018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pPr/>
              <a:t>‹#›</a:t>
            </a:fld>
            <a:endParaRPr lang="en-US" dirty="0"/>
          </a:p>
        </p:txBody>
      </p:sp>
    </p:spTree>
    <p:extLst>
      <p:ext uri="{BB962C8B-B14F-4D97-AF65-F5344CB8AC3E}">
        <p14:creationId xmlns:p14="http://schemas.microsoft.com/office/powerpoint/2010/main" val="3635971007"/>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92023847"/>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pPr/>
              <a:t>12/21/2018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pPr/>
              <a:t>‹#›</a:t>
            </a:fld>
            <a:endParaRPr lang="en-US" dirty="0"/>
          </a:p>
        </p:txBody>
      </p:sp>
    </p:spTree>
    <p:extLst>
      <p:ext uri="{BB962C8B-B14F-4D97-AF65-F5344CB8AC3E}">
        <p14:creationId xmlns:p14="http://schemas.microsoft.com/office/powerpoint/2010/main" val="3783546686"/>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5389613"/>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88232432"/>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88980179"/>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pPr/>
              <a:t>12/21/2018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pPr/>
              <a:t>‹#›</a:t>
            </a:fld>
            <a:endParaRPr lang="en-US" dirty="0"/>
          </a:p>
        </p:txBody>
      </p:sp>
    </p:spTree>
    <p:extLst>
      <p:ext uri="{BB962C8B-B14F-4D97-AF65-F5344CB8AC3E}">
        <p14:creationId xmlns:p14="http://schemas.microsoft.com/office/powerpoint/2010/main" val="21185176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01124010"/>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12/21/2018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72300096"/>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Lst>
  <p:transition spd="slow">
    <p:wipe/>
  </p:transition>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jpe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ctrTitle"/>
          </p:nvPr>
        </p:nvSpPr>
        <p:spPr/>
        <p:txBody>
          <a:bodyPr/>
          <a:lstStyle/>
          <a:p>
            <a:pPr algn="ctr"/>
            <a:r>
              <a:rPr lang="sr-Cyrl-RS" sz="3200" dirty="0">
                <a:latin typeface="Times New Roman" panose="02020603050405020304" pitchFamily="18" charset="0"/>
                <a:cs typeface="Times New Roman" panose="02020603050405020304" pitchFamily="18" charset="0"/>
              </a:rPr>
              <a:t>ПОЛОЖАЈ РАЗЛУЧНИХ ПОВЕРИЛАЦА ПРЕМА НОВЕЛАМА </a:t>
            </a:r>
            <a:br>
              <a:rPr lang="sr-Cyrl-RS" sz="3200" dirty="0">
                <a:latin typeface="Times New Roman" panose="02020603050405020304" pitchFamily="18" charset="0"/>
                <a:cs typeface="Times New Roman" panose="02020603050405020304" pitchFamily="18" charset="0"/>
              </a:rPr>
            </a:br>
            <a:r>
              <a:rPr lang="sr-Cyrl-RS" sz="3200" dirty="0">
                <a:latin typeface="Times New Roman" panose="02020603050405020304" pitchFamily="18" charset="0"/>
                <a:cs typeface="Times New Roman" panose="02020603050405020304" pitchFamily="18" charset="0"/>
              </a:rPr>
              <a:t>ЗАКОНА О СТЕЧАЈУ ИЗ 2017.ГОДИНЕ</a:t>
            </a:r>
            <a:endParaRPr lang="en-US" sz="3200" dirty="0">
              <a:latin typeface="Times New Roman" panose="02020603050405020304" pitchFamily="18" charset="0"/>
              <a:cs typeface="Times New Roman" panose="02020603050405020304" pitchFamily="18" charset="0"/>
            </a:endParaRPr>
          </a:p>
        </p:txBody>
      </p:sp>
      <p:sp>
        <p:nvSpPr>
          <p:cNvPr id="27" name="Subtitle 26"/>
          <p:cNvSpPr>
            <a:spLocks noGrp="1"/>
          </p:cNvSpPr>
          <p:nvPr>
            <p:ph type="subTitle" idx="1"/>
          </p:nvPr>
        </p:nvSpPr>
        <p:spPr/>
        <p:txBody>
          <a:bodyPr/>
          <a:lstStyle/>
          <a:p>
            <a:pPr algn="ctr"/>
            <a:r>
              <a:rPr lang="sr-Cyrl-RS" dirty="0"/>
              <a:t>Судија Синиша Недељковић</a:t>
            </a:r>
          </a:p>
          <a:p>
            <a:pPr algn="ctr"/>
            <a:r>
              <a:rPr lang="sr-Cyrl-RS" dirty="0"/>
              <a:t>Председник Привредног суда у Пожаревцу</a:t>
            </a:r>
            <a:endParaRPr lang="en-US" dirty="0"/>
          </a:p>
        </p:txBody>
      </p:sp>
      <p:pic>
        <p:nvPicPr>
          <p:cNvPr id="4" name="Picture 3" descr="svajcarska banka logo.jpg"/>
          <p:cNvPicPr>
            <a:picLocks noChangeAspect="1"/>
          </p:cNvPicPr>
          <p:nvPr/>
        </p:nvPicPr>
        <p:blipFill>
          <a:blip r:embed="rId2"/>
          <a:stretch>
            <a:fillRect/>
          </a:stretch>
        </p:blipFill>
        <p:spPr>
          <a:xfrm>
            <a:off x="4096194" y="5357610"/>
            <a:ext cx="2200863" cy="1171977"/>
          </a:xfrm>
          <a:prstGeom prst="rect">
            <a:avLst/>
          </a:prstGeom>
        </p:spPr>
      </p:pic>
      <p:pic>
        <p:nvPicPr>
          <p:cNvPr id="5" name="Picture 4" descr="Svetska banka logo mali.jpg"/>
          <p:cNvPicPr>
            <a:picLocks noChangeAspect="1"/>
          </p:cNvPicPr>
          <p:nvPr/>
        </p:nvPicPr>
        <p:blipFill>
          <a:blip r:embed="rId3"/>
          <a:stretch>
            <a:fillRect/>
          </a:stretch>
        </p:blipFill>
        <p:spPr>
          <a:xfrm>
            <a:off x="4136505" y="218938"/>
            <a:ext cx="2197516" cy="1098758"/>
          </a:xfrm>
          <a:prstGeom prst="rect">
            <a:avLst/>
          </a:prstGeom>
        </p:spPr>
      </p:pic>
      <p:pic>
        <p:nvPicPr>
          <p:cNvPr id="6" name="Picture 5" descr="untitled.bmp"/>
          <p:cNvPicPr>
            <a:picLocks noChangeAspect="1"/>
          </p:cNvPicPr>
          <p:nvPr/>
        </p:nvPicPr>
        <p:blipFill>
          <a:blip r:embed="rId4"/>
          <a:stretch>
            <a:fillRect/>
          </a:stretch>
        </p:blipFill>
        <p:spPr>
          <a:xfrm>
            <a:off x="1712889" y="5357611"/>
            <a:ext cx="2395471" cy="1199815"/>
          </a:xfrm>
          <a:prstGeom prst="rect">
            <a:avLst/>
          </a:prstGeom>
        </p:spPr>
      </p:pic>
      <p:pic>
        <p:nvPicPr>
          <p:cNvPr id="7" name="Picture 6" descr="untitled.bmp"/>
          <p:cNvPicPr>
            <a:picLocks noChangeAspect="1"/>
          </p:cNvPicPr>
          <p:nvPr/>
        </p:nvPicPr>
        <p:blipFill>
          <a:blip r:embed="rId4"/>
          <a:stretch>
            <a:fillRect/>
          </a:stretch>
        </p:blipFill>
        <p:spPr>
          <a:xfrm>
            <a:off x="7864699" y="6010275"/>
            <a:ext cx="352022" cy="847725"/>
          </a:xfrm>
          <a:prstGeom prst="rect">
            <a:avLst/>
          </a:prstGeom>
        </p:spPr>
      </p:pic>
      <p:pic>
        <p:nvPicPr>
          <p:cNvPr id="8" name="Picture 7" descr="untitled.bmp"/>
          <p:cNvPicPr>
            <a:picLocks noChangeAspect="1"/>
          </p:cNvPicPr>
          <p:nvPr/>
        </p:nvPicPr>
        <p:blipFill>
          <a:blip r:embed="rId4"/>
          <a:stretch>
            <a:fillRect/>
          </a:stretch>
        </p:blipFill>
        <p:spPr>
          <a:xfrm>
            <a:off x="6259132" y="5580912"/>
            <a:ext cx="1648496" cy="884282"/>
          </a:xfrm>
          <a:prstGeom prst="rect">
            <a:avLst/>
          </a:prstGeom>
        </p:spPr>
      </p:pic>
      <p:pic>
        <p:nvPicPr>
          <p:cNvPr id="10" name="Picture 9" descr="alsu mali.jpg"/>
          <p:cNvPicPr>
            <a:picLocks noChangeAspect="1"/>
          </p:cNvPicPr>
          <p:nvPr/>
        </p:nvPicPr>
        <p:blipFill>
          <a:blip r:embed="rId5"/>
          <a:stretch>
            <a:fillRect/>
          </a:stretch>
        </p:blipFill>
        <p:spPr>
          <a:xfrm>
            <a:off x="953036" y="296103"/>
            <a:ext cx="2215166" cy="888865"/>
          </a:xfrm>
          <a:prstGeom prst="rect">
            <a:avLst/>
          </a:prstGeom>
        </p:spPr>
      </p:pic>
      <p:pic>
        <p:nvPicPr>
          <p:cNvPr id="13" name="Picture 12" descr="untitled.bmp"/>
          <p:cNvPicPr>
            <a:picLocks noChangeAspect="1"/>
          </p:cNvPicPr>
          <p:nvPr/>
        </p:nvPicPr>
        <p:blipFill>
          <a:blip r:embed="rId4"/>
          <a:stretch>
            <a:fillRect/>
          </a:stretch>
        </p:blipFill>
        <p:spPr>
          <a:xfrm>
            <a:off x="8203556" y="0"/>
            <a:ext cx="528319" cy="386365"/>
          </a:xfrm>
          <a:prstGeom prst="rect">
            <a:avLst/>
          </a:prstGeom>
        </p:spPr>
      </p:pic>
      <p:pic>
        <p:nvPicPr>
          <p:cNvPr id="28" name="Picture 27" descr="untitled.bmp"/>
          <p:cNvPicPr>
            <a:picLocks noChangeAspect="1"/>
          </p:cNvPicPr>
          <p:nvPr/>
        </p:nvPicPr>
        <p:blipFill>
          <a:blip r:embed="rId6"/>
          <a:stretch>
            <a:fillRect/>
          </a:stretch>
        </p:blipFill>
        <p:spPr>
          <a:xfrm>
            <a:off x="8641724" y="360207"/>
            <a:ext cx="669702" cy="682982"/>
          </a:xfrm>
          <a:prstGeom prst="rect">
            <a:avLst/>
          </a:prstGeom>
        </p:spPr>
      </p:pic>
      <p:pic>
        <p:nvPicPr>
          <p:cNvPr id="15" name="Picture 14" descr="untitled.bmp"/>
          <p:cNvPicPr>
            <a:picLocks noChangeAspect="1"/>
          </p:cNvPicPr>
          <p:nvPr/>
        </p:nvPicPr>
        <p:blipFill>
          <a:blip r:embed="rId6"/>
          <a:stretch>
            <a:fillRect/>
          </a:stretch>
        </p:blipFill>
        <p:spPr>
          <a:xfrm>
            <a:off x="798490" y="308691"/>
            <a:ext cx="167426" cy="1339805"/>
          </a:xfrm>
          <a:prstGeom prst="rect">
            <a:avLst/>
          </a:prstGeom>
        </p:spPr>
      </p:pic>
      <p:pic>
        <p:nvPicPr>
          <p:cNvPr id="2" name="Picture 2" descr="C:\Documents and Settings\marija\Desktop\9ec15154581310b83bca37f2cbaec18f.jpg"/>
          <p:cNvPicPr>
            <a:picLocks noChangeAspect="1" noChangeArrowheads="1"/>
          </p:cNvPicPr>
          <p:nvPr/>
        </p:nvPicPr>
        <p:blipFill>
          <a:blip r:embed="rId7"/>
          <a:srcRect/>
          <a:stretch>
            <a:fillRect/>
          </a:stretch>
        </p:blipFill>
        <p:spPr bwMode="auto">
          <a:xfrm>
            <a:off x="6400800" y="-1"/>
            <a:ext cx="2897747" cy="1378039"/>
          </a:xfrm>
          <a:prstGeom prst="rect">
            <a:avLst/>
          </a:prstGeom>
          <a:noFill/>
        </p:spPr>
      </p:pic>
    </p:spTree>
    <p:extLst>
      <p:ext uri="{BB962C8B-B14F-4D97-AF65-F5344CB8AC3E}">
        <p14:creationId xmlns:p14="http://schemas.microsoft.com/office/powerpoint/2010/main" val="2322604690"/>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37BBED10-E2BE-439F-B4C4-C807C0AAD768}"/>
              </a:ext>
            </a:extLst>
          </p:cNvPr>
          <p:cNvSpPr>
            <a:spLocks noGrp="1"/>
          </p:cNvSpPr>
          <p:nvPr>
            <p:ph idx="1"/>
          </p:nvPr>
        </p:nvSpPr>
        <p:spPr/>
        <p:txBody>
          <a:bodyPr/>
          <a:lstStyle/>
          <a:p>
            <a:pPr algn="just"/>
            <a:r>
              <a:rPr lang="sr-Cyrl-RS" sz="2000" b="1" dirty="0"/>
              <a:t>Одлуку о укидању мера обезбеђења </a:t>
            </a:r>
            <a:r>
              <a:rPr lang="sr-Cyrl-RS" dirty="0"/>
              <a:t>стечајни судија доноси, на предлог разлучног или заложног повериоца, ако је вредност предметне имовине мања од износа обезбеђеног потраживања, на рок од девет месеци од дана објављивања огласа о </a:t>
            </a:r>
            <a:r>
              <a:rPr lang="sr-Cyrl-RS" dirty="0" smtClean="0"/>
              <a:t>укидању </a:t>
            </a:r>
            <a:r>
              <a:rPr lang="sr-Cyrl-RS" dirty="0"/>
              <a:t>мере обезбеђења.</a:t>
            </a:r>
          </a:p>
          <a:p>
            <a:pPr algn="just"/>
            <a:r>
              <a:rPr lang="sr-Cyrl-RS" b="1" dirty="0"/>
              <a:t>Услов:</a:t>
            </a:r>
            <a:r>
              <a:rPr lang="sr-Cyrl-RS" dirty="0"/>
              <a:t> 1) да разлучни или заложни поверилац докаже да је његово потраживање доспело делом или у </a:t>
            </a:r>
            <a:r>
              <a:rPr lang="sr-Cyrl-RS" dirty="0" smtClean="0"/>
              <a:t>целост; </a:t>
            </a:r>
            <a:endParaRPr lang="sr-Cyrl-RS" dirty="0"/>
          </a:p>
          <a:p>
            <a:pPr algn="just"/>
            <a:r>
              <a:rPr lang="sr-Cyrl-RS" dirty="0"/>
              <a:t>2) да </a:t>
            </a:r>
            <a:r>
              <a:rPr lang="sr-Cyrl-RS" dirty="0" smtClean="0"/>
              <a:t>приложи </a:t>
            </a:r>
            <a:r>
              <a:rPr lang="sr-Cyrl-RS" dirty="0"/>
              <a:t>процену вредности имовине која је предмет разлучног односно заложног права, сачињену од стране проценитеља, која није старија од 12 </a:t>
            </a:r>
            <a:r>
              <a:rPr lang="sr-Cyrl-RS" dirty="0" smtClean="0"/>
              <a:t>месеци;</a:t>
            </a:r>
            <a:endParaRPr lang="sr-Cyrl-RS" dirty="0"/>
          </a:p>
          <a:p>
            <a:pPr algn="just"/>
            <a:r>
              <a:rPr lang="sr-Cyrl-RS" dirty="0"/>
              <a:t>Неће се донети одлука о укидању мере обезбеђења ако стечајни управник докаже да је предметна имовина од </a:t>
            </a:r>
            <a:r>
              <a:rPr lang="sr-Cyrl-RS" dirty="0" smtClean="0"/>
              <a:t>кључног </a:t>
            </a:r>
            <a:r>
              <a:rPr lang="sr-Cyrl-RS" dirty="0"/>
              <a:t>значаја за реорганизацију, односно продају стечајног дужника као правног лица</a:t>
            </a:r>
            <a:r>
              <a:rPr lang="sr-Cyrl-RS" dirty="0" smtClean="0"/>
              <a:t>. </a:t>
            </a:r>
            <a:endParaRPr lang="sr-Cyrl-RS" dirty="0"/>
          </a:p>
          <a:p>
            <a:pPr algn="just"/>
            <a:endParaRPr lang="sr-Latn-RS" dirty="0"/>
          </a:p>
        </p:txBody>
      </p:sp>
    </p:spTree>
    <p:extLst>
      <p:ext uri="{BB962C8B-B14F-4D97-AF65-F5344CB8AC3E}">
        <p14:creationId xmlns:p14="http://schemas.microsoft.com/office/powerpoint/2010/main" val="2818767301"/>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4D8F3996-F3A9-4170-81A7-DD5DAE0C6AE2}"/>
              </a:ext>
            </a:extLst>
          </p:cNvPr>
          <p:cNvSpPr>
            <a:spLocks noGrp="1"/>
          </p:cNvSpPr>
          <p:nvPr>
            <p:ph idx="1"/>
          </p:nvPr>
        </p:nvSpPr>
        <p:spPr/>
        <p:txBody>
          <a:bodyPr/>
          <a:lstStyle/>
          <a:p>
            <a:pPr algn="just"/>
            <a:r>
              <a:rPr lang="sr-Cyrl-RS" dirty="0"/>
              <a:t>Уколико се не уновчи имовина која је предмет решења о укидању мера обезбеђења у року од девет месеци од дана правноснажности тог решења, стечајни судија по службеној дужности доноси решење којим констатује да је мера забране извршења и </a:t>
            </a:r>
            <a:r>
              <a:rPr lang="sr-Cyrl-RS" dirty="0" smtClean="0"/>
              <a:t>намирења </a:t>
            </a:r>
            <a:r>
              <a:rPr lang="sr-Cyrl-RS" dirty="0"/>
              <a:t>у односу на ту имовину </a:t>
            </a:r>
            <a:r>
              <a:rPr lang="sr-Cyrl-RS" b="1" dirty="0"/>
              <a:t>поново успостављена.</a:t>
            </a:r>
          </a:p>
          <a:p>
            <a:pPr algn="just"/>
            <a:r>
              <a:rPr lang="sr-Cyrl-RS" dirty="0"/>
              <a:t>Могућност </a:t>
            </a:r>
            <a:r>
              <a:rPr lang="sr-Cyrl-RS" b="1" dirty="0"/>
              <a:t>продужење рока </a:t>
            </a:r>
            <a:r>
              <a:rPr lang="sr-Cyrl-RS" dirty="0"/>
              <a:t>за још три месеца, ако разлучни односно заложни поверилац достави доказ да је у оквиру поступка уновчења објевљен оглас о продаји </a:t>
            </a:r>
            <a:r>
              <a:rPr lang="sr-Cyrl-RS" dirty="0" smtClean="0"/>
              <a:t>имовине, </a:t>
            </a:r>
            <a:r>
              <a:rPr lang="sr-Cyrl-RS" dirty="0"/>
              <a:t>под условом да је тај </a:t>
            </a:r>
            <a:r>
              <a:rPr lang="sr-Cyrl-RS" dirty="0" smtClean="0"/>
              <a:t>предлог </a:t>
            </a:r>
            <a:r>
              <a:rPr lang="sr-Cyrl-RS" dirty="0"/>
              <a:t>поднет пре истека деветомесечног рока.</a:t>
            </a:r>
            <a:endParaRPr lang="sr-Latn-RS" dirty="0"/>
          </a:p>
        </p:txBody>
      </p:sp>
    </p:spTree>
    <p:extLst>
      <p:ext uri="{BB962C8B-B14F-4D97-AF65-F5344CB8AC3E}">
        <p14:creationId xmlns:p14="http://schemas.microsoft.com/office/powerpoint/2010/main" val="49383610"/>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00FE5C42-4A59-4F27-B546-E81DB7D6E1E4}"/>
              </a:ext>
            </a:extLst>
          </p:cNvPr>
          <p:cNvSpPr>
            <a:spLocks noGrp="1"/>
          </p:cNvSpPr>
          <p:nvPr>
            <p:ph idx="1"/>
          </p:nvPr>
        </p:nvSpPr>
        <p:spPr/>
        <p:txBody>
          <a:bodyPr>
            <a:normAutofit lnSpcReduction="10000"/>
          </a:bodyPr>
          <a:lstStyle/>
          <a:p>
            <a:pPr algn="just"/>
            <a:r>
              <a:rPr lang="sr-Cyrl-RS" dirty="0" smtClean="0"/>
              <a:t>Обавеза стечајног управника да о</a:t>
            </a:r>
            <a:r>
              <a:rPr lang="sr-Cyrl-RS" sz="2000" b="1" dirty="0" smtClean="0"/>
              <a:t> </a:t>
            </a:r>
            <a:r>
              <a:rPr lang="sr-Cyrl-RS" sz="2000" b="1" dirty="0"/>
              <a:t>намери, плану продаје, начину уновчења, методу продаје и роковима продаје </a:t>
            </a:r>
            <a:r>
              <a:rPr lang="sr-Cyrl-RS" dirty="0" smtClean="0"/>
              <a:t>извести разлучног повериоца, </a:t>
            </a:r>
            <a:r>
              <a:rPr lang="sr-Cyrl-RS" dirty="0"/>
              <a:t>уколико се продаје имовина на којим постоји обезбеђено потраживање. </a:t>
            </a:r>
          </a:p>
          <a:p>
            <a:pPr algn="just"/>
            <a:r>
              <a:rPr lang="sr-Cyrl-RS" dirty="0"/>
              <a:t>Рок од 5 дана од дана пријема обавештења о предложеној продаји за подношење примедби на предложену продају, када је имовина која је обухваћена продајом предмет обезбеђења потраживања једног или више разлучних поверилаца.</a:t>
            </a:r>
          </a:p>
          <a:p>
            <a:pPr algn="just"/>
            <a:r>
              <a:rPr lang="sr-Cyrl-RS" dirty="0"/>
              <a:t>Право разлучног повериоца на предлагање повољнијег начина уновчења, односно метода продаје имовине.</a:t>
            </a:r>
          </a:p>
          <a:p>
            <a:pPr algn="just"/>
            <a:r>
              <a:rPr lang="sr-Cyrl-RS" dirty="0" smtClean="0"/>
              <a:t>Дужност стечајног управника да обавести </a:t>
            </a:r>
            <a:r>
              <a:rPr lang="sr-Cyrl-RS" dirty="0"/>
              <a:t>разлучног повериоца који има разлучно право на имовини која је обухваћена продајом, у року од 10 дана од дана извршене продаје.</a:t>
            </a:r>
            <a:endParaRPr lang="sr-Latn-RS" dirty="0"/>
          </a:p>
        </p:txBody>
      </p:sp>
    </p:spTree>
    <p:extLst>
      <p:ext uri="{BB962C8B-B14F-4D97-AF65-F5344CB8AC3E}">
        <p14:creationId xmlns:p14="http://schemas.microsoft.com/office/powerpoint/2010/main" val="254192831"/>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sr-Cyrl-RS" sz="2000" b="1" dirty="0"/>
              <a:t>Намирење разлучних и заложних поверилаца </a:t>
            </a:r>
            <a:r>
              <a:rPr lang="sr-Cyrl-RS" dirty="0"/>
              <a:t>мора бити извршено у року од пет дана  од дана када је стечајни управник примио средства по основу продаје имовине која је била предмет обезбеђења потраживања једног или више разлучних и заложних поверилаца, односно у року од пет дана од наплате потраживања. (</a:t>
            </a:r>
            <a:r>
              <a:rPr lang="sr-Cyrl-RS" sz="2000" b="1" dirty="0"/>
              <a:t>члан </a:t>
            </a:r>
            <a:r>
              <a:rPr lang="sr-Cyrl-RS" sz="2000" b="1" dirty="0" smtClean="0"/>
              <a:t>133 </a:t>
            </a:r>
            <a:r>
              <a:rPr lang="sr-Cyrl-RS" sz="2000" b="1" dirty="0"/>
              <a:t>став 12 – Поступак продаје</a:t>
            </a:r>
            <a:r>
              <a:rPr lang="sr-Cyrl-RS" dirty="0"/>
              <a:t>)</a:t>
            </a:r>
          </a:p>
          <a:p>
            <a:pPr algn="just"/>
            <a:r>
              <a:rPr lang="sr-Cyrl-RS" dirty="0"/>
              <a:t>У року од 6 </a:t>
            </a:r>
            <a:r>
              <a:rPr lang="sr-Cyrl-RS" dirty="0" smtClean="0"/>
              <a:t>месеци </a:t>
            </a:r>
            <a:r>
              <a:rPr lang="sr-Cyrl-RS" dirty="0"/>
              <a:t>од правноснажности решења о банкротству, стечајни управник је дужан да понуди на продају сваки део имовине који је предмет разлучног односно заложног права (члан 133а став </a:t>
            </a:r>
            <a:r>
              <a:rPr lang="sr-Cyrl-RS" dirty="0" smtClean="0"/>
              <a:t>1. </a:t>
            </a:r>
            <a:r>
              <a:rPr lang="sr-Cyrl-RS" dirty="0"/>
              <a:t>Закона о стечају) уз могућност продужења рока за још 6 месеци, уколико постоје нарочито оправдани интереси.</a:t>
            </a:r>
          </a:p>
          <a:p>
            <a:pPr algn="just"/>
            <a:r>
              <a:rPr lang="sr-Cyrl-RS" dirty="0"/>
              <a:t>Застој наведеног рока у случају укидања мере забране извршења и намирења у складу са чланом 93а-93в</a:t>
            </a:r>
            <a:endParaRPr lang="sr-Latn-RS" dirty="0"/>
          </a:p>
          <a:p>
            <a:endParaRPr lang="sr-Latn-RS" dirty="0"/>
          </a:p>
        </p:txBody>
      </p:sp>
    </p:spTree>
    <p:extLst>
      <p:ext uri="{BB962C8B-B14F-4D97-AF65-F5344CB8AC3E}">
        <p14:creationId xmlns:p14="http://schemas.microsoft.com/office/powerpoint/2010/main" val="1042543857"/>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4DFCB104-F4BE-44E6-8AA0-DB038E9AF3B1}"/>
              </a:ext>
            </a:extLst>
          </p:cNvPr>
          <p:cNvSpPr>
            <a:spLocks noGrp="1"/>
          </p:cNvSpPr>
          <p:nvPr>
            <p:ph idx="1"/>
          </p:nvPr>
        </p:nvSpPr>
        <p:spPr/>
        <p:txBody>
          <a:bodyPr/>
          <a:lstStyle/>
          <a:p>
            <a:r>
              <a:rPr lang="sr-Cyrl-RS" dirty="0"/>
              <a:t>Одредба члана </a:t>
            </a:r>
            <a:r>
              <a:rPr lang="sr-Cyrl-RS" b="1" dirty="0"/>
              <a:t>132.</a:t>
            </a:r>
            <a:r>
              <a:rPr lang="sr-Cyrl-RS" dirty="0"/>
              <a:t> Закона о стечају је измењена:</a:t>
            </a:r>
          </a:p>
          <a:p>
            <a:pPr algn="just"/>
            <a:r>
              <a:rPr lang="sr-Cyrl-RS" dirty="0"/>
              <a:t>Сагласност разлучног, односно заложног повериоца у случају продаје имовине непосредном погодбом, када је наведена имовина стечајног дужника оптерећена разлучним и заложним правом.</a:t>
            </a:r>
          </a:p>
          <a:p>
            <a:pPr algn="just"/>
            <a:r>
              <a:rPr lang="sr-Cyrl-RS" dirty="0"/>
              <a:t>Дужност стечајног управника да претходно прибави сагласност разлучних,  односно заложних поверилаца:</a:t>
            </a:r>
          </a:p>
          <a:p>
            <a:pPr lvl="1" algn="just"/>
            <a:r>
              <a:rPr lang="sr-Cyrl-RS" sz="1800" dirty="0"/>
              <a:t>1. када предложена купопродајна цене или њен одговарајући део не покрива износ његовог целокупног потраживања и</a:t>
            </a:r>
          </a:p>
          <a:p>
            <a:pPr lvl="1" algn="just"/>
            <a:r>
              <a:rPr lang="sr-Cyrl-RS" dirty="0"/>
              <a:t>2. </a:t>
            </a:r>
            <a:r>
              <a:rPr lang="sr-Cyrl-RS" sz="1800" dirty="0"/>
              <a:t>ако претходно није покушана продаја јавним надметањем или јавним прикупљањем понуда </a:t>
            </a:r>
            <a:r>
              <a:rPr lang="sr-Cyrl-RS" dirty="0"/>
              <a:t>.</a:t>
            </a:r>
            <a:endParaRPr lang="sr-Latn-RS" dirty="0"/>
          </a:p>
        </p:txBody>
      </p:sp>
    </p:spTree>
    <p:extLst>
      <p:ext uri="{BB962C8B-B14F-4D97-AF65-F5344CB8AC3E}">
        <p14:creationId xmlns:p14="http://schemas.microsoft.com/office/powerpoint/2010/main" val="928659594"/>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lgn="just"/>
            <a:r>
              <a:rPr lang="sr-Cyrl-RS" sz="2000" b="1" dirty="0" smtClean="0"/>
              <a:t>Правилник о утврђивању националних стандарда за управљање стечајном масом </a:t>
            </a:r>
            <a:r>
              <a:rPr lang="sr-Cyrl-RS" dirty="0" smtClean="0"/>
              <a:t>(„Службени Гласник РС“, број 62/18 – ступио на снагу 11.08.2018.године)</a:t>
            </a:r>
          </a:p>
          <a:p>
            <a:r>
              <a:rPr lang="sr-Cyrl-RS" dirty="0" smtClean="0"/>
              <a:t>Национални стандард број 5</a:t>
            </a:r>
          </a:p>
          <a:p>
            <a:r>
              <a:rPr lang="sr-Latn-RS" dirty="0" smtClean="0"/>
              <a:t>VIII – </a:t>
            </a:r>
            <a:r>
              <a:rPr lang="sr-Cyrl-RS" dirty="0" smtClean="0"/>
              <a:t>Продаја имовине непосредном погодбом</a:t>
            </a:r>
          </a:p>
          <a:p>
            <a:pPr algn="just"/>
            <a:r>
              <a:rPr lang="ru-RU" dirty="0"/>
              <a:t>Продаја непосредном погодбом може се извршити искључиво уз прибављање претходне сагласности разлучног, односно заложног повериоца, ако:</a:t>
            </a:r>
          </a:p>
          <a:p>
            <a:pPr algn="just"/>
            <a:r>
              <a:rPr lang="ru-RU" dirty="0"/>
              <a:t>1) је имовина која се продаје непосредном погодбом предмет разлучног, односно заложног права;</a:t>
            </a:r>
          </a:p>
          <a:p>
            <a:pPr algn="just"/>
            <a:r>
              <a:rPr lang="ru-RU" dirty="0"/>
              <a:t>2) предложена купопродајна цена, односно њен део у односу на који постоји право првенственог намирења тог повериоца, не покрива износ његовог обезбеђеног потраживaња;</a:t>
            </a:r>
          </a:p>
          <a:p>
            <a:pPr algn="just"/>
            <a:r>
              <a:rPr lang="ru-RU" dirty="0"/>
              <a:t>3) претходно није покушана продаја јавним надметањем или јавним прикупљањем понуда.</a:t>
            </a:r>
          </a:p>
          <a:p>
            <a:endParaRPr lang="sr-Latn-RS" dirty="0"/>
          </a:p>
        </p:txBody>
      </p:sp>
    </p:spTree>
    <p:extLst>
      <p:ext uri="{BB962C8B-B14F-4D97-AF65-F5344CB8AC3E}">
        <p14:creationId xmlns:p14="http://schemas.microsoft.com/office/powerpoint/2010/main" val="3143747373"/>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BEC0D049-6730-44BC-843C-CC8B032F4CE8}"/>
              </a:ext>
            </a:extLst>
          </p:cNvPr>
          <p:cNvSpPr>
            <a:spLocks noGrp="1"/>
          </p:cNvSpPr>
          <p:nvPr>
            <p:ph idx="1"/>
          </p:nvPr>
        </p:nvSpPr>
        <p:spPr/>
        <p:txBody>
          <a:bodyPr/>
          <a:lstStyle/>
          <a:p>
            <a:pPr algn="just"/>
            <a:r>
              <a:rPr lang="sr-Cyrl-RS" sz="2000" b="1" i="1" dirty="0"/>
              <a:t>Право приоритета разлучног повериоца у случају продаје стечајног дужника као правног лица (члан </a:t>
            </a:r>
            <a:r>
              <a:rPr lang="sr-Cyrl-RS" sz="2000" b="1" i="1"/>
              <a:t>136 </a:t>
            </a:r>
            <a:r>
              <a:rPr lang="sr-Cyrl-RS" sz="2000" b="1" i="1" smtClean="0"/>
              <a:t>а Закона о стечају)</a:t>
            </a:r>
            <a:endParaRPr lang="sr-Cyrl-RS" sz="2000" b="1" i="1" dirty="0"/>
          </a:p>
          <a:p>
            <a:pPr algn="just"/>
            <a:r>
              <a:rPr lang="sr-Cyrl-RS" dirty="0"/>
              <a:t>Разлучни и заложни повериоци који су имали заложно, односно разлучно право на било коме делу имовине који је обухваћен продајом стечајног дужника као правног лица, имају право приоритета у деоби оног дела средстава остварених продајом, према рангу приоритета који су стекли у складу са законом, а срезмерно процењеном учешћу процењене вредности имовине која је предмет заложног, односно разлучног права у укупној процењеној вредносоти предмета продаје (члан 136б)</a:t>
            </a:r>
            <a:endParaRPr lang="sr-Latn-RS" dirty="0"/>
          </a:p>
        </p:txBody>
      </p:sp>
    </p:spTree>
    <p:extLst>
      <p:ext uri="{BB962C8B-B14F-4D97-AF65-F5344CB8AC3E}">
        <p14:creationId xmlns:p14="http://schemas.microsoft.com/office/powerpoint/2010/main" val="3346714851"/>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460C1E42-236E-4EF8-B1A6-0FEC98729CFE}"/>
              </a:ext>
            </a:extLst>
          </p:cNvPr>
          <p:cNvSpPr>
            <a:spLocks noGrp="1"/>
          </p:cNvSpPr>
          <p:nvPr>
            <p:ph idx="1"/>
          </p:nvPr>
        </p:nvSpPr>
        <p:spPr/>
        <p:txBody>
          <a:bodyPr>
            <a:normAutofit/>
          </a:bodyPr>
          <a:lstStyle/>
          <a:p>
            <a:r>
              <a:rPr lang="sr-Cyrl-RS" sz="2000" b="1" i="1" dirty="0"/>
              <a:t>Полагање цене од стране разлучног повериоца – (члан </a:t>
            </a:r>
            <a:r>
              <a:rPr lang="sr-Cyrl-RS" sz="2000" b="1" i="1" dirty="0" smtClean="0"/>
              <a:t>136б)</a:t>
            </a:r>
            <a:endParaRPr lang="sr-Cyrl-RS" sz="2000" b="1" i="1" dirty="0"/>
          </a:p>
          <a:p>
            <a:pPr algn="just"/>
            <a:r>
              <a:rPr lang="sr-Cyrl-RS" dirty="0"/>
              <a:t>Разлучни поверилац, као купац имовине стечајног дужника, који има право приоритета намирења из средстава остварених продајом, има право да своје обезбеђено потраживање пребије са износом купопродајне цене</a:t>
            </a:r>
            <a:r>
              <a:rPr lang="sr-Latn-RS" dirty="0"/>
              <a:t> (credit bidding)</a:t>
            </a:r>
            <a:r>
              <a:rPr lang="sr-Cyrl-RS" dirty="0"/>
              <a:t>.</a:t>
            </a:r>
            <a:r>
              <a:rPr lang="sr-Latn-RS" dirty="0"/>
              <a:t> </a:t>
            </a:r>
            <a:endParaRPr lang="sr-Cyrl-RS" dirty="0"/>
          </a:p>
          <a:p>
            <a:pPr algn="just"/>
            <a:r>
              <a:rPr lang="sr-Cyrl-RS" dirty="0"/>
              <a:t>Дато је право разлучном повериоцу да се у случају продаје имовине на којој је стекао разлучно право, надмеће и кориости износ свог потраживања уместо новца да исплати купопродајну цену. </a:t>
            </a:r>
          </a:p>
          <a:p>
            <a:r>
              <a:rPr lang="sr-Cyrl-RS" dirty="0"/>
              <a:t>На тај начин разлучни повериоци могу да контролишу продају имовине на којој су стекли разлучно право, односно могу понудити већу цену уколико сматрају да је остварена цена сувише ниска.</a:t>
            </a:r>
            <a:endParaRPr lang="sr-Latn-RS" dirty="0"/>
          </a:p>
        </p:txBody>
      </p:sp>
    </p:spTree>
    <p:extLst>
      <p:ext uri="{BB962C8B-B14F-4D97-AF65-F5344CB8AC3E}">
        <p14:creationId xmlns:p14="http://schemas.microsoft.com/office/powerpoint/2010/main" val="1553427526"/>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E42472E5-22EE-4D7E-87C1-1BF216A0C05D}"/>
              </a:ext>
            </a:extLst>
          </p:cNvPr>
          <p:cNvSpPr>
            <a:spLocks noGrp="1"/>
          </p:cNvSpPr>
          <p:nvPr>
            <p:ph idx="1"/>
          </p:nvPr>
        </p:nvSpPr>
        <p:spPr/>
        <p:txBody>
          <a:bodyPr/>
          <a:lstStyle/>
          <a:p>
            <a:pPr algn="just"/>
            <a:r>
              <a:rPr lang="sr-Cyrl-RS" dirty="0"/>
              <a:t>Разлучни поверилац је дужан да на име  цене положи износ трошкова продаје и других неопходних трошкова из члана 133. став </a:t>
            </a:r>
            <a:r>
              <a:rPr lang="sr-Cyrl-RS" dirty="0" smtClean="0"/>
              <a:t>12. Закона о стечају (трошкови процене имовине, трошкови оглашавања, законске обавезе и слично, који укључују и награду стечајног управника). </a:t>
            </a:r>
            <a:endParaRPr lang="sr-Cyrl-RS" dirty="0"/>
          </a:p>
          <a:p>
            <a:pPr algn="just"/>
            <a:r>
              <a:rPr lang="sr-Cyrl-RS" dirty="0"/>
              <a:t>Уколико обезбеђено потраживање премашује износ купопродајне цене, дужан је положити износ за евентуални преостали део купопродајне цене из којег нема право приоритетног намирења.</a:t>
            </a:r>
          </a:p>
          <a:p>
            <a:pPr algn="just"/>
            <a:r>
              <a:rPr lang="sr-Cyrl-RS" dirty="0"/>
              <a:t>Уколико његово потраживање не достиже износ купопродајне цене дужан је положити разлику између његовог обезбеђеног потраживања и пуног износа купопродајне цене</a:t>
            </a:r>
          </a:p>
          <a:p>
            <a:endParaRPr lang="sr-Latn-RS" dirty="0"/>
          </a:p>
        </p:txBody>
      </p:sp>
    </p:spTree>
    <p:extLst>
      <p:ext uri="{BB962C8B-B14F-4D97-AF65-F5344CB8AC3E}">
        <p14:creationId xmlns:p14="http://schemas.microsoft.com/office/powerpoint/2010/main" val="3915173461"/>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BA3EF5E7-B9B7-4764-9157-A5A12E82CDDD}"/>
              </a:ext>
            </a:extLst>
          </p:cNvPr>
          <p:cNvSpPr>
            <a:spLocks noGrp="1"/>
          </p:cNvSpPr>
          <p:nvPr>
            <p:ph idx="1"/>
          </p:nvPr>
        </p:nvSpPr>
        <p:spPr/>
        <p:txBody>
          <a:bodyPr>
            <a:normAutofit fontScale="92500" lnSpcReduction="20000"/>
          </a:bodyPr>
          <a:lstStyle/>
          <a:p>
            <a:r>
              <a:rPr lang="sr-Cyrl-RS" sz="2200" b="1" i="1" dirty="0"/>
              <a:t>Сагласност одбора поверилаца и разлучног, односно заложног повериоца (члан </a:t>
            </a:r>
            <a:r>
              <a:rPr lang="sr-Cyrl-RS" sz="2200" b="1" i="1" dirty="0" smtClean="0"/>
              <a:t>136в Закона о стечају)</a:t>
            </a:r>
            <a:endParaRPr lang="sr-Cyrl-RS" sz="2200" b="1" i="1" dirty="0"/>
          </a:p>
          <a:p>
            <a:pPr algn="just"/>
            <a:r>
              <a:rPr lang="sr-Cyrl-RS" dirty="0"/>
              <a:t>У случају продаје стечајног дужника као правног лица, целокупне имовине стечајног дужника или имовинске целине:</a:t>
            </a:r>
          </a:p>
          <a:p>
            <a:pPr algn="just"/>
            <a:r>
              <a:rPr lang="sr-Cyrl-RS" dirty="0"/>
              <a:t>Када се разлучни повериоци намирују износом мањим од 50% од процењене вредности имовине, из имовине која је предмет обезбеђења, стечајни управник је дужан да понуду купца достави сваком разлучном и заложном повериоцу који има разлучно, односно заложно право на имовини која је ушла у процену стечајног дужника као правног лица.</a:t>
            </a:r>
          </a:p>
          <a:p>
            <a:pPr algn="just"/>
            <a:r>
              <a:rPr lang="sr-Cyrl-RS" dirty="0"/>
              <a:t>Продаја се може спровести ако је одобри разлучни, односно заложни поверилац који учини вероватним да се његово обезбеђено потраживање може намирити делим или у целости из </a:t>
            </a:r>
            <a:r>
              <a:rPr lang="sr-Cyrl-RS" dirty="0" smtClean="0"/>
              <a:t>имовине </a:t>
            </a:r>
            <a:r>
              <a:rPr lang="sr-Cyrl-RS" dirty="0"/>
              <a:t>која је под разлучним, односно заложним правом ако би се она продавала појединачно. </a:t>
            </a:r>
          </a:p>
          <a:p>
            <a:pPr algn="just"/>
            <a:r>
              <a:rPr lang="sr-Cyrl-RS" dirty="0"/>
              <a:t>Ова права разлучних, односно заложних поверилац не постоје уколико се исти намирују у </a:t>
            </a:r>
            <a:r>
              <a:rPr lang="sr-Cyrl-RS" dirty="0" smtClean="0"/>
              <a:t>целости.</a:t>
            </a:r>
            <a:endParaRPr lang="sr-Cyrl-RS" dirty="0"/>
          </a:p>
          <a:p>
            <a:endParaRPr lang="sr-Latn-RS" dirty="0"/>
          </a:p>
        </p:txBody>
      </p:sp>
    </p:spTree>
    <p:extLst>
      <p:ext uri="{BB962C8B-B14F-4D97-AF65-F5344CB8AC3E}">
        <p14:creationId xmlns:p14="http://schemas.microsoft.com/office/powerpoint/2010/main" val="4073988011"/>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ru-RU" sz="2400" dirty="0"/>
              <a:t>Закон о изменама и допунама Закона о </a:t>
            </a:r>
            <a:r>
              <a:rPr lang="ru-RU" sz="2400" dirty="0" smtClean="0"/>
              <a:t>стечају</a:t>
            </a:r>
            <a:r>
              <a:rPr lang="sr-Latn-RS" sz="2400" dirty="0" smtClean="0"/>
              <a:t>.</a:t>
            </a:r>
            <a:endParaRPr lang="ru-RU" sz="2400" dirty="0"/>
          </a:p>
          <a:p>
            <a:r>
              <a:rPr lang="ru-RU" dirty="0"/>
              <a:t>Закон је објављен у "Службеном гласнику РС", бр. 113/2017 од 17.12.2017. године, а ступио је на снагу 25.12.2017.</a:t>
            </a:r>
          </a:p>
          <a:p>
            <a:pPr algn="just"/>
            <a:r>
              <a:rPr lang="sr-Latn-RS" dirty="0" smtClean="0"/>
              <a:t>„</a:t>
            </a:r>
            <a:r>
              <a:rPr lang="sr-Cyrl-RS" dirty="0" smtClean="0"/>
              <a:t>Стечајни </a:t>
            </a:r>
            <a:r>
              <a:rPr lang="sr-Cyrl-RS" dirty="0"/>
              <a:t>поступци који до дана ступања на снагу овог закона нису окончани, окончаће се по прописима који су били на снази до дана стуапања на снагу овог </a:t>
            </a:r>
            <a:r>
              <a:rPr lang="sr-Cyrl-RS" dirty="0" smtClean="0"/>
              <a:t>закона</a:t>
            </a:r>
            <a:r>
              <a:rPr lang="sr-Latn-RS" dirty="0" smtClean="0"/>
              <a:t>“</a:t>
            </a:r>
            <a:r>
              <a:rPr lang="sr-Cyrl-RS" dirty="0" smtClean="0"/>
              <a:t> </a:t>
            </a:r>
            <a:r>
              <a:rPr lang="sr-Cyrl-RS" dirty="0"/>
              <a:t>(</a:t>
            </a:r>
            <a:r>
              <a:rPr lang="sr-Cyrl-RS" i="1" dirty="0"/>
              <a:t>члан 66. Закона о изменама и допунама Закона о стечају</a:t>
            </a:r>
            <a:r>
              <a:rPr lang="sr-Cyrl-RS" dirty="0"/>
              <a:t>)</a:t>
            </a:r>
          </a:p>
          <a:p>
            <a:endParaRPr lang="en-US" dirty="0"/>
          </a:p>
        </p:txBody>
      </p:sp>
    </p:spTree>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7144D61A-5AD2-46E6-A153-604348159CBD}"/>
              </a:ext>
            </a:extLst>
          </p:cNvPr>
          <p:cNvSpPr>
            <a:spLocks noGrp="1"/>
          </p:cNvSpPr>
          <p:nvPr>
            <p:ph idx="1"/>
          </p:nvPr>
        </p:nvSpPr>
        <p:spPr/>
        <p:txBody>
          <a:bodyPr>
            <a:normAutofit/>
          </a:bodyPr>
          <a:lstStyle/>
          <a:p>
            <a:r>
              <a:rPr lang="sr-Cyrl-RS" dirty="0"/>
              <a:t>Правао гласа о </a:t>
            </a:r>
            <a:r>
              <a:rPr lang="sr-Cyrl-RS" sz="2000" b="1" dirty="0"/>
              <a:t>плану реорганизације </a:t>
            </a:r>
            <a:r>
              <a:rPr lang="sr-Cyrl-RS" dirty="0"/>
              <a:t>(члана </a:t>
            </a:r>
            <a:r>
              <a:rPr lang="sr-Cyrl-RS" dirty="0" smtClean="0"/>
              <a:t>165. </a:t>
            </a:r>
            <a:r>
              <a:rPr lang="sr-Cyrl-RS" dirty="0"/>
              <a:t>став </a:t>
            </a:r>
            <a:r>
              <a:rPr lang="sr-Cyrl-RS" dirty="0" smtClean="0"/>
              <a:t>4. Закона)</a:t>
            </a:r>
            <a:endParaRPr lang="sr-Cyrl-RS" dirty="0"/>
          </a:p>
          <a:p>
            <a:pPr algn="just"/>
            <a:r>
              <a:rPr lang="sr-Cyrl-RS" dirty="0"/>
              <a:t>За сврху остваривања права гласа </a:t>
            </a:r>
            <a:r>
              <a:rPr lang="sr-Cyrl-RS" b="1" dirty="0"/>
              <a:t>разлучних поверилаца </a:t>
            </a:r>
            <a:r>
              <a:rPr lang="sr-Cyrl-RS" dirty="0"/>
              <a:t>стечајни судија врши процену вероватноће намирења њиховог потраживања из оптерећене имовине, а разлучни поверилац је овлашћен да суду достави процену вредности оптерећене имовине израђену од стране проценитеља.</a:t>
            </a:r>
          </a:p>
          <a:p>
            <a:pPr algn="just"/>
            <a:r>
              <a:rPr lang="sr-Cyrl-RS" dirty="0"/>
              <a:t>У случају сумње у достављену процену, стечајни судија ће ангажовати другог проценитеља (овлашћено стручно лице) који ће извршити нову процену.</a:t>
            </a:r>
          </a:p>
          <a:p>
            <a:pPr algn="just"/>
            <a:r>
              <a:rPr lang="sr-Cyrl-RS" dirty="0"/>
              <a:t>За износ потраживања који стечајни судија процени да разлучни повериоци не могу намирити из оптерећене имовине, разлучни повериоци остварују право гласа у оквиру класе потраживања у коју би њихово потраживање било разврстано да не </a:t>
            </a:r>
            <a:r>
              <a:rPr lang="sr-Cyrl-RS" dirty="0" smtClean="0"/>
              <a:t>постоји </a:t>
            </a:r>
            <a:r>
              <a:rPr lang="sr-Cyrl-RS" dirty="0"/>
              <a:t>обезбеђење. </a:t>
            </a:r>
            <a:endParaRPr lang="sr-Latn-RS" dirty="0"/>
          </a:p>
        </p:txBody>
      </p:sp>
    </p:spTree>
    <p:extLst>
      <p:ext uri="{BB962C8B-B14F-4D97-AF65-F5344CB8AC3E}">
        <p14:creationId xmlns:p14="http://schemas.microsoft.com/office/powerpoint/2010/main" val="3405999781"/>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3A7C1944-5810-4DFA-B06C-69970045353A}"/>
              </a:ext>
            </a:extLst>
          </p:cNvPr>
          <p:cNvSpPr>
            <a:spLocks noGrp="1"/>
          </p:cNvSpPr>
          <p:nvPr>
            <p:ph idx="1"/>
          </p:nvPr>
        </p:nvSpPr>
        <p:spPr/>
        <p:txBody>
          <a:bodyPr/>
          <a:lstStyle/>
          <a:p>
            <a:pPr algn="just"/>
            <a:r>
              <a:rPr lang="sr-Cyrl-RS" dirty="0"/>
              <a:t>Решење о потврђивању усвајања плана реорганизације објављује се на огласној табли суда и доставља стечајним, </a:t>
            </a:r>
            <a:r>
              <a:rPr lang="sr-Cyrl-RS" b="1" dirty="0"/>
              <a:t>разлучним </a:t>
            </a:r>
            <a:r>
              <a:rPr lang="sr-Cyrl-RS" dirty="0"/>
              <a:t>и заложним повериоцима, стечајном дужнику и подносиоцу плана, ако то није стечајни дужник.</a:t>
            </a:r>
          </a:p>
          <a:p>
            <a:pPr algn="just"/>
            <a:r>
              <a:rPr lang="sr-Cyrl-RS"/>
              <a:t>Жалбу могу изјавити стечајни дужник, стечајни управник, стечајни повериоци, </a:t>
            </a:r>
            <a:r>
              <a:rPr lang="sr-Cyrl-RS" b="1"/>
              <a:t>разлучни </a:t>
            </a:r>
            <a:r>
              <a:rPr lang="sr-Cyrl-RS"/>
              <a:t>и заложни повериоци.</a:t>
            </a:r>
            <a:endParaRPr lang="sr-Latn-RS"/>
          </a:p>
        </p:txBody>
      </p:sp>
    </p:spTree>
    <p:extLst>
      <p:ext uri="{BB962C8B-B14F-4D97-AF65-F5344CB8AC3E}">
        <p14:creationId xmlns:p14="http://schemas.microsoft.com/office/powerpoint/2010/main" val="153641061"/>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endParaRPr lang="sr-Cyrl-RS" sz="3600" dirty="0" smtClean="0"/>
          </a:p>
          <a:p>
            <a:pPr algn="ctr"/>
            <a:endParaRPr lang="sr-Cyrl-RS" sz="3600" dirty="0"/>
          </a:p>
          <a:p>
            <a:pPr algn="ctr"/>
            <a:r>
              <a:rPr lang="sr-Cyrl-RS" sz="5400" dirty="0" smtClean="0"/>
              <a:t>Хвала на пажњи</a:t>
            </a:r>
          </a:p>
          <a:p>
            <a:pPr algn="ctr"/>
            <a:endParaRPr lang="sr-Cyrl-RS" sz="3600" dirty="0"/>
          </a:p>
          <a:p>
            <a:pPr algn="ctr"/>
            <a:endParaRPr lang="sr-Latn-RS" sz="3600" dirty="0"/>
          </a:p>
        </p:txBody>
      </p:sp>
    </p:spTree>
    <p:extLst>
      <p:ext uri="{BB962C8B-B14F-4D97-AF65-F5344CB8AC3E}">
        <p14:creationId xmlns:p14="http://schemas.microsoft.com/office/powerpoint/2010/main" val="3910657130"/>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sr-Cyrl-RS" sz="2400" i="1" dirty="0"/>
              <a:t>Поступак утврђивања потраживања и листа потраживања </a:t>
            </a:r>
          </a:p>
          <a:p>
            <a:pPr algn="just"/>
            <a:r>
              <a:rPr lang="sr-Cyrl-RS" dirty="0"/>
              <a:t>Стечајни управник утврђује основаност, обим и исплатни ред сваког потраживања и о томе сачињава листу признатих и оспорених потраживања, </a:t>
            </a:r>
            <a:r>
              <a:rPr lang="sr-Cyrl-RS" b="1" dirty="0"/>
              <a:t>као и редослед намирења разлучних и заложних поверилаца </a:t>
            </a:r>
            <a:r>
              <a:rPr lang="sr-Cyrl-RS" dirty="0"/>
              <a:t>(члан 113</a:t>
            </a:r>
            <a:r>
              <a:rPr lang="sr-Latn-RS" dirty="0"/>
              <a:t>.</a:t>
            </a:r>
            <a:r>
              <a:rPr lang="sr-Cyrl-RS" dirty="0"/>
              <a:t> став 2</a:t>
            </a:r>
            <a:r>
              <a:rPr lang="sr-Latn-RS" dirty="0"/>
              <a:t>.</a:t>
            </a:r>
            <a:r>
              <a:rPr lang="sr-Cyrl-RS" dirty="0"/>
              <a:t> Закона о стечају).</a:t>
            </a:r>
            <a:endParaRPr lang="sr-Latn-RS" dirty="0"/>
          </a:p>
          <a:p>
            <a:pPr algn="just"/>
            <a:r>
              <a:rPr lang="sr-Cyrl-RS" b="1" dirty="0"/>
              <a:t>Редослед намирења хипотекарних поверилаца – члан 40. Закона о хопотеци („Службени Гласник РС“, 115/2005, 60/2015)</a:t>
            </a:r>
            <a:endParaRPr lang="sr-Latn-RS" b="1" dirty="0"/>
          </a:p>
          <a:p>
            <a:pPr algn="just"/>
            <a:r>
              <a:rPr lang="sr-Latn-RS" dirty="0" smtClean="0"/>
              <a:t>„</a:t>
            </a:r>
            <a:r>
              <a:rPr lang="sr-Cyrl-RS" dirty="0" smtClean="0"/>
              <a:t>Кад </a:t>
            </a:r>
            <a:r>
              <a:rPr lang="sr-Cyrl-RS" dirty="0"/>
              <a:t>је јадан предмет хипотеке заложен неколицини хипотекарних поверилаца, редослед по коме се исплаћују њихова потраживања из цене добијене продајом предмета хипотеке одређује се према дану, часу и минуту настанка хипотека, рачунајући од пријема захтева за упис прве </a:t>
            </a:r>
            <a:r>
              <a:rPr lang="sr-Cyrl-RS" dirty="0" smtClean="0"/>
              <a:t>хипотеке</a:t>
            </a:r>
            <a:r>
              <a:rPr lang="sr-Latn-RS" dirty="0" smtClean="0"/>
              <a:t>“</a:t>
            </a:r>
            <a:r>
              <a:rPr lang="sr-Cyrl-RS" dirty="0" smtClean="0"/>
              <a:t>.</a:t>
            </a:r>
            <a:endParaRPr lang="sr-Latn-RS" dirty="0"/>
          </a:p>
          <a:p>
            <a:pPr algn="just"/>
            <a:endParaRPr lang="en-US" dirty="0"/>
          </a:p>
        </p:txBody>
      </p:sp>
    </p:spTree>
    <p:extLst>
      <p:ext uri="{BB962C8B-B14F-4D97-AF65-F5344CB8AC3E}">
        <p14:creationId xmlns:p14="http://schemas.microsoft.com/office/powerpoint/2010/main" val="505525722"/>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sr-Cyrl-RS" sz="2200" b="1" i="1" dirty="0"/>
              <a:t>Избор члана одбора поверилаца из реда разлучних поверилаца (члан </a:t>
            </a:r>
            <a:r>
              <a:rPr lang="sr-Cyrl-RS" sz="2200" b="1" i="1" dirty="0" smtClean="0"/>
              <a:t>38а</a:t>
            </a:r>
            <a:r>
              <a:rPr lang="sr-Latn-RS" sz="2200" b="1" i="1" dirty="0" smtClean="0"/>
              <a:t> </a:t>
            </a:r>
            <a:r>
              <a:rPr lang="sr-Cyrl-RS" sz="2200" b="1" i="1" dirty="0" smtClean="0"/>
              <a:t>Закона о стечају)</a:t>
            </a:r>
            <a:endParaRPr lang="sr-Cyrl-RS" sz="2200" b="1" i="1" dirty="0"/>
          </a:p>
          <a:p>
            <a:pPr algn="just"/>
            <a:r>
              <a:rPr lang="sr-Cyrl-RS" dirty="0"/>
              <a:t>Избор члана одбора поверилаца из реда разлучних поверилаца на првом поверилачком рочишту. </a:t>
            </a:r>
            <a:r>
              <a:rPr lang="sr-Cyrl-RS" dirty="0" smtClean="0"/>
              <a:t>Једаног члан одбора повериоца из </a:t>
            </a:r>
            <a:r>
              <a:rPr lang="sr-Cyrl-RS" dirty="0"/>
              <a:t>реда разлучних </a:t>
            </a:r>
            <a:r>
              <a:rPr lang="sr-Cyrl-RS" dirty="0" smtClean="0"/>
              <a:t>поверилаца бирају </a:t>
            </a:r>
            <a:r>
              <a:rPr lang="sr-Cyrl-RS" dirty="0"/>
              <a:t>разлучни </a:t>
            </a:r>
            <a:r>
              <a:rPr lang="sr-Cyrl-RS" dirty="0" smtClean="0"/>
              <a:t>повериоци, већином гласова присутних разлучних поверилаца.</a:t>
            </a:r>
            <a:endParaRPr lang="sr-Cyrl-RS" dirty="0"/>
          </a:p>
          <a:p>
            <a:pPr algn="just"/>
            <a:r>
              <a:rPr lang="sr-Cyrl-RS" dirty="0"/>
              <a:t>Право гласа имају сви разлучни повериоци, без обзира на чињеницу да ли су поднели пријаву потраживања до дана одржавања поверилачког рочишта.</a:t>
            </a:r>
          </a:p>
          <a:p>
            <a:pPr algn="just"/>
            <a:r>
              <a:rPr lang="sr-Cyrl-RS" dirty="0"/>
              <a:t>Разлучни повериоци гласају сразмерно висини оног дела свог потраживања за који стечајни судија утврди да постоји вероватноћа </a:t>
            </a:r>
            <a:r>
              <a:rPr lang="sr-Cyrl-RS" dirty="0" smtClean="0"/>
              <a:t>његовог </a:t>
            </a:r>
            <a:r>
              <a:rPr lang="sr-Cyrl-RS" dirty="0"/>
              <a:t>намирења из оптерећене имовине.</a:t>
            </a:r>
          </a:p>
        </p:txBody>
      </p:sp>
    </p:spTree>
    <p:extLst>
      <p:ext uri="{BB962C8B-B14F-4D97-AF65-F5344CB8AC3E}">
        <p14:creationId xmlns:p14="http://schemas.microsoft.com/office/powerpoint/2010/main" val="2598000368"/>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BFE1010D-A7A5-4355-BB5D-933608013AF1}"/>
              </a:ext>
            </a:extLst>
          </p:cNvPr>
          <p:cNvSpPr>
            <a:spLocks noGrp="1"/>
          </p:cNvSpPr>
          <p:nvPr>
            <p:ph idx="1"/>
          </p:nvPr>
        </p:nvSpPr>
        <p:spPr/>
        <p:txBody>
          <a:bodyPr/>
          <a:lstStyle/>
          <a:p>
            <a:pPr algn="just"/>
            <a:r>
              <a:rPr lang="sr-Cyrl-RS" dirty="0"/>
              <a:t>Разлучни повериоци могу да на првом поверилачком рочишту доставе процену вредности имовине која представња предмет разлучног права, сачињену од </a:t>
            </a:r>
            <a:r>
              <a:rPr lang="sr-Cyrl-RS" dirty="0" smtClean="0"/>
              <a:t>стране проценитеља, </a:t>
            </a:r>
            <a:r>
              <a:rPr lang="sr-Cyrl-RS" dirty="0"/>
              <a:t>не старију од 12 месеци. Уколи не </a:t>
            </a:r>
            <a:r>
              <a:rPr lang="sr-Cyrl-RS" dirty="0" smtClean="0"/>
              <a:t>доставе </a:t>
            </a:r>
            <a:r>
              <a:rPr lang="sr-Cyrl-RS" dirty="0"/>
              <a:t>наведену процену, </a:t>
            </a:r>
            <a:r>
              <a:rPr lang="sr-Cyrl-RS" dirty="0" smtClean="0"/>
              <a:t>вероватност </a:t>
            </a:r>
            <a:r>
              <a:rPr lang="sr-Cyrl-RS" dirty="0"/>
              <a:t>намирења потраживања </a:t>
            </a:r>
            <a:r>
              <a:rPr lang="sr-Cyrl-RS" dirty="0" smtClean="0"/>
              <a:t>ових </a:t>
            </a:r>
            <a:r>
              <a:rPr lang="sr-Cyrl-RS" dirty="0"/>
              <a:t>повериоца из оптерећене мовине, стечајни судија ће ценити на основу података из извештаја о економско-финансијском положају стечајног дужника, као и из других достављених доказа. </a:t>
            </a:r>
          </a:p>
          <a:p>
            <a:pPr algn="just"/>
            <a:endParaRPr lang="sr-Cyrl-RS" dirty="0"/>
          </a:p>
          <a:p>
            <a:pPr algn="just"/>
            <a:r>
              <a:rPr lang="sr-Cyrl-RS" dirty="0"/>
              <a:t>Могућност разрешења члана одбора поверилаца из реда разлучних поверилаца у било ком тренутку. </a:t>
            </a:r>
            <a:endParaRPr lang="en-US" dirty="0"/>
          </a:p>
          <a:p>
            <a:endParaRPr lang="sr-Latn-RS" dirty="0"/>
          </a:p>
        </p:txBody>
      </p:sp>
    </p:spTree>
    <p:extLst>
      <p:ext uri="{BB962C8B-B14F-4D97-AF65-F5344CB8AC3E}">
        <p14:creationId xmlns:p14="http://schemas.microsoft.com/office/powerpoint/2010/main" val="519757111"/>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sr-Cyrl-RS" dirty="0"/>
              <a:t>Избор новог члана одбора поверилаца из реда разлучних поверилца у року од 30 дана од дана када је дата оставка члана или чланство у одбору престало из других разлога.</a:t>
            </a:r>
          </a:p>
          <a:p>
            <a:pPr algn="just"/>
            <a:r>
              <a:rPr lang="sr-Cyrl-RS" dirty="0"/>
              <a:t>Оглас о заказивању састанка се објављује у два високо тиражна листа, најкасније 15 дана пре одржавања састанка.</a:t>
            </a:r>
          </a:p>
          <a:p>
            <a:r>
              <a:rPr lang="sr-Cyrl-RS" dirty="0"/>
              <a:t>У истом року се извештава и  стечајни судија.</a:t>
            </a:r>
          </a:p>
          <a:p>
            <a:pPr algn="just"/>
            <a:r>
              <a:rPr lang="sr-Cyrl-RS" dirty="0"/>
              <a:t>Одбор поверилаца може да коптира новог члана одбора из реда разлучних поверилца, уколико разлучни повериоци у напред наведеном року не изаберу новог члана.</a:t>
            </a:r>
            <a:endParaRPr lang="en-US" dirty="0"/>
          </a:p>
        </p:txBody>
      </p:sp>
    </p:spTree>
    <p:extLst>
      <p:ext uri="{BB962C8B-B14F-4D97-AF65-F5344CB8AC3E}">
        <p14:creationId xmlns:p14="http://schemas.microsoft.com/office/powerpoint/2010/main" val="1755888034"/>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sr-Cyrl-RS" sz="2400" b="1" i="1" dirty="0"/>
              <a:t>Формирање одбора поверилаца од стране суда (члан </a:t>
            </a:r>
            <a:r>
              <a:rPr lang="sr-Cyrl-RS" sz="2400" b="1" i="1" dirty="0" smtClean="0"/>
              <a:t>38б Закона о стечају)</a:t>
            </a:r>
            <a:endParaRPr lang="sr-Cyrl-RS" sz="2400" b="1" i="1" dirty="0"/>
          </a:p>
          <a:p>
            <a:pPr algn="just"/>
            <a:r>
              <a:rPr lang="sr-Cyrl-RS" dirty="0"/>
              <a:t>Уколико се на првом поверилачком рочишту не изаберу чланови одбора поверилаца, стечајни судија закључком који доноси на том рочишту одређује разлучног повериоца коме поверава дужност члана одбора поверилаца, применом одредбе  члана 35. став 3. Закона о стечају, </a:t>
            </a:r>
            <a:r>
              <a:rPr lang="sr-Cyrl-RS" dirty="0" smtClean="0"/>
              <a:t>водећи рачуна да тај поверилац поседује </a:t>
            </a:r>
            <a:r>
              <a:rPr lang="sr-Cyrl-RS" dirty="0"/>
              <a:t>највећи износ потраживања за који постоји вероватноћа намирења из имовине која је оптерећена.</a:t>
            </a:r>
          </a:p>
          <a:p>
            <a:pPr algn="just"/>
            <a:r>
              <a:rPr lang="sr-Cyrl-RS" dirty="0"/>
              <a:t>Уколико стечајни дужник нема разлучних поверилаца, дужност чланова одбора поверилаца врше пет </a:t>
            </a:r>
            <a:r>
              <a:rPr lang="sr-Cyrl-RS" dirty="0" smtClean="0"/>
              <a:t>поверилаца из реда стечајних </a:t>
            </a:r>
            <a:r>
              <a:rPr lang="sr-Cyrl-RS" dirty="0"/>
              <a:t>поверилаца.</a:t>
            </a:r>
          </a:p>
        </p:txBody>
      </p:sp>
    </p:spTree>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D6B4D79C-54B2-4104-A399-BB228798E3E8}"/>
              </a:ext>
            </a:extLst>
          </p:cNvPr>
          <p:cNvSpPr>
            <a:spLocks noGrp="1"/>
          </p:cNvSpPr>
          <p:nvPr>
            <p:ph idx="1"/>
          </p:nvPr>
        </p:nvSpPr>
        <p:spPr/>
        <p:txBody>
          <a:bodyPr>
            <a:normAutofit fontScale="85000" lnSpcReduction="10000"/>
          </a:bodyPr>
          <a:lstStyle/>
          <a:p>
            <a:r>
              <a:rPr lang="sr-Cyrl-RS" sz="2600" b="1" i="1" dirty="0"/>
              <a:t>Радње од изузетног значаја (члан 28 </a:t>
            </a:r>
            <a:r>
              <a:rPr lang="sr-Cyrl-RS" sz="2600" b="1" i="1" dirty="0" smtClean="0"/>
              <a:t>Закона о стечају)</a:t>
            </a:r>
            <a:endParaRPr lang="sr-Cyrl-RS" sz="2600" b="1" i="1" dirty="0"/>
          </a:p>
          <a:p>
            <a:pPr algn="just"/>
            <a:r>
              <a:rPr lang="sr-Cyrl-RS" dirty="0"/>
              <a:t>Уколико је предмет издавања у закуп имовина која је оптерећена разлучним или заложним правом, стечајни управник је дужан да обавештење о намери издавања у закуп достави и разлучном, односно заложном повериоцу, а таква радња се може предузети само уз </a:t>
            </a:r>
            <a:r>
              <a:rPr lang="sr-Cyrl-RS" dirty="0" smtClean="0"/>
              <a:t>прибављање сагласности </a:t>
            </a:r>
            <a:r>
              <a:rPr lang="sr-Cyrl-RS" dirty="0"/>
              <a:t>разлучног, односно заложног повериоца, који учини вероватним да се његово обезбеђено потраживање може намирити из оптерећене имовине делимично или у целости.</a:t>
            </a:r>
          </a:p>
          <a:p>
            <a:pPr algn="just"/>
            <a:r>
              <a:rPr lang="sr-Cyrl-RS" dirty="0"/>
              <a:t>Сматраће се да је дата сагласност ако се разлучни, односно заложни поверилац, у року од осам дана од дана пријема писаног захтева стечајног управника за давање такве сагласности о томе не изјасни доставом поднеска суду. </a:t>
            </a:r>
          </a:p>
          <a:p>
            <a:pPr algn="just"/>
            <a:r>
              <a:rPr lang="sr-Cyrl-RS" dirty="0"/>
              <a:t>Суд може продужити наведени рок од осам дана, само једном за највише 30 дана, и то на захтев разлучног, односно заложног повериоца због потребе прибављања нове процене вредности предметне имовине.</a:t>
            </a:r>
            <a:endParaRPr lang="sr-Latn-RS" dirty="0"/>
          </a:p>
        </p:txBody>
      </p:sp>
    </p:spTree>
    <p:extLst>
      <p:ext uri="{BB962C8B-B14F-4D97-AF65-F5344CB8AC3E}">
        <p14:creationId xmlns:p14="http://schemas.microsoft.com/office/powerpoint/2010/main" val="2151977531"/>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06AF7C0B-2489-4E19-ABF5-5DBE4DD911F0}"/>
              </a:ext>
            </a:extLst>
          </p:cNvPr>
          <p:cNvSpPr>
            <a:spLocks noGrp="1"/>
          </p:cNvSpPr>
          <p:nvPr>
            <p:ph idx="1"/>
          </p:nvPr>
        </p:nvSpPr>
        <p:spPr/>
        <p:txBody>
          <a:bodyPr>
            <a:normAutofit lnSpcReduction="10000"/>
          </a:bodyPr>
          <a:lstStyle/>
          <a:p>
            <a:pPr algn="just"/>
            <a:r>
              <a:rPr lang="sr-Cyrl-RS" dirty="0"/>
              <a:t>Стечајни судија на предлог стечајног управника, </a:t>
            </a:r>
            <a:r>
              <a:rPr lang="sr-Cyrl-RS" b="1" dirty="0"/>
              <a:t>разлучног повериоца </a:t>
            </a:r>
            <a:r>
              <a:rPr lang="sr-Cyrl-RS" dirty="0"/>
              <a:t>или заложног повериоца који докаже да је његово потраживање обезбеђено заложним правом доспело делом или у целости, доноси одлуку о </a:t>
            </a:r>
            <a:r>
              <a:rPr lang="sr-Cyrl-RS" sz="2400" b="1" dirty="0"/>
              <a:t>укидању мера обезбеђења</a:t>
            </a:r>
            <a:r>
              <a:rPr lang="sr-Cyrl-RS" sz="2400" dirty="0"/>
              <a:t> </a:t>
            </a:r>
            <a:r>
              <a:rPr lang="sr-Cyrl-RS" dirty="0"/>
              <a:t>из члана </a:t>
            </a:r>
            <a:r>
              <a:rPr lang="sr-Cyrl-RS" dirty="0" smtClean="0"/>
              <a:t>62. </a:t>
            </a:r>
            <a:r>
              <a:rPr lang="sr-Cyrl-RS" dirty="0"/>
              <a:t>став </a:t>
            </a:r>
            <a:r>
              <a:rPr lang="sr-Cyrl-RS" dirty="0" smtClean="0"/>
              <a:t>2. </a:t>
            </a:r>
            <a:r>
              <a:rPr lang="sr-Cyrl-RS" dirty="0"/>
              <a:t>тачка </a:t>
            </a:r>
            <a:r>
              <a:rPr lang="sr-Cyrl-RS" dirty="0" smtClean="0"/>
              <a:t>4. </a:t>
            </a:r>
            <a:r>
              <a:rPr lang="sr-Cyrl-RS" dirty="0"/>
              <a:t>овог закона или забране извршења и </a:t>
            </a:r>
            <a:r>
              <a:rPr lang="sr-Cyrl-RS" dirty="0" smtClean="0"/>
              <a:t>намирења </a:t>
            </a:r>
            <a:r>
              <a:rPr lang="sr-Cyrl-RS" dirty="0"/>
              <a:t>из члана </a:t>
            </a:r>
            <a:r>
              <a:rPr lang="sr-Cyrl-RS" dirty="0" smtClean="0"/>
              <a:t>93. </a:t>
            </a:r>
            <a:r>
              <a:rPr lang="sr-Cyrl-RS" dirty="0"/>
              <a:t>став </a:t>
            </a:r>
            <a:r>
              <a:rPr lang="sr-Cyrl-RS" dirty="0" smtClean="0"/>
              <a:t>1. </a:t>
            </a:r>
            <a:r>
              <a:rPr lang="sr-Cyrl-RS" dirty="0"/>
              <a:t>овог закона, у односу на имовину која је предмет </a:t>
            </a:r>
            <a:r>
              <a:rPr lang="sr-Cyrl-RS" dirty="0" smtClean="0"/>
              <a:t>обезбеђењана, на период </a:t>
            </a:r>
            <a:r>
              <a:rPr lang="sr-Cyrl-RS" dirty="0"/>
              <a:t>од девет месеци почев од дана објављивања огласа о укидању мера обезбеђења (члан 93а став 2 </a:t>
            </a:r>
            <a:r>
              <a:rPr lang="sr-Cyrl-RS" dirty="0" smtClean="0"/>
              <a:t>Закона о стечају), </a:t>
            </a:r>
            <a:r>
              <a:rPr lang="sr-Cyrl-RS" dirty="0"/>
              <a:t>уколико:</a:t>
            </a:r>
          </a:p>
          <a:p>
            <a:pPr algn="just"/>
            <a:r>
              <a:rPr lang="sr-Cyrl-RS" dirty="0"/>
              <a:t>- стечајни дужник или стечајни управник нису на адекватан начин заштитили предметну имовину  која је предмет разлучног, односно заложног права, тако да је њена безбедност изложена </a:t>
            </a:r>
            <a:r>
              <a:rPr lang="sr-Cyrl-RS" dirty="0" smtClean="0"/>
              <a:t>ризику; </a:t>
            </a:r>
            <a:endParaRPr lang="sr-Cyrl-RS" dirty="0"/>
          </a:p>
          <a:p>
            <a:pPr algn="just"/>
            <a:r>
              <a:rPr lang="sr-Cyrl-RS" dirty="0"/>
              <a:t>- </a:t>
            </a:r>
            <a:r>
              <a:rPr lang="sr-Cyrl-RS" dirty="0" smtClean="0"/>
              <a:t>уколико се </a:t>
            </a:r>
            <a:r>
              <a:rPr lang="sr-Cyrl-RS" dirty="0"/>
              <a:t>вредност предметне имовине смањује, а нема друге могућности за ефикасну заштиту од смањења </a:t>
            </a:r>
            <a:r>
              <a:rPr lang="sr-Cyrl-RS" dirty="0" smtClean="0"/>
              <a:t>вредности имовине;</a:t>
            </a:r>
            <a:endParaRPr lang="sr-Latn-RS" dirty="0"/>
          </a:p>
        </p:txBody>
      </p:sp>
    </p:spTree>
    <p:extLst>
      <p:ext uri="{BB962C8B-B14F-4D97-AF65-F5344CB8AC3E}">
        <p14:creationId xmlns:p14="http://schemas.microsoft.com/office/powerpoint/2010/main" val="3634595133"/>
      </p:ext>
    </p:extLst>
  </p:cSld>
  <p:clrMapOvr>
    <a:masterClrMapping/>
  </p:clrMapOvr>
  <p:transition spd="slow">
    <p:wipe/>
  </p:transition>
</p:sld>
</file>

<file path=ppt/theme/theme1.xml><?xml version="1.0" encoding="utf-8"?>
<a:theme xmlns:a="http://schemas.openxmlformats.org/drawingml/2006/main" name="Facet">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11713</TotalTime>
  <Words>2003</Words>
  <Application>Microsoft Office PowerPoint</Application>
  <PresentationFormat>Custom</PresentationFormat>
  <Paragraphs>81</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Facet</vt:lpstr>
      <vt:lpstr>ПОЛОЖАЈ РАЗЛУЧНИХ ПОВЕРИЛАЦА ПРЕМА НОВЕЛАМА  ЗАКОНА О СТЕЧАЈУ ИЗ 2017.ГОДИНЕ</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Zorica ZM. Markovic</dc:creator>
  <cp:lastModifiedBy>Siniša Nedeljković</cp:lastModifiedBy>
  <cp:revision>109</cp:revision>
  <cp:lastPrinted>2018-12-21T07:24:53Z</cp:lastPrinted>
  <dcterms:created xsi:type="dcterms:W3CDTF">2015-04-14T07:41:11Z</dcterms:created>
  <dcterms:modified xsi:type="dcterms:W3CDTF">2018-12-21T07:37:30Z</dcterms:modified>
</cp:coreProperties>
</file>