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9911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12-Dec-19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B302-F4DC-4547-9C74-CF794137D1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12-Dec-19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12-Dec-19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12-Dec-19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72333"/>
            <a:ext cx="112776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ЗНАЧАЈ ПОЧЕТНИХ АКТИВНОСТИ СТЕЧАЈНОГ УПРАВНИКА НА ДАЉИ ТОК СТЕЧАЈНОГ ПОСТУПКА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8000" y="5105400"/>
            <a:ext cx="6604000" cy="1752600"/>
          </a:xfrm>
        </p:spPr>
        <p:txBody>
          <a:bodyPr/>
          <a:lstStyle/>
          <a:p>
            <a:r>
              <a:rPr lang="sr-Cyrl-RS" dirty="0" smtClean="0"/>
              <a:t>Слободанка </a:t>
            </a:r>
            <a:r>
              <a:rPr lang="sr-Cyrl-RS" dirty="0" err="1" smtClean="0"/>
              <a:t>Комшић</a:t>
            </a:r>
            <a:endParaRPr lang="sr-Cyrl-RS" dirty="0" smtClean="0"/>
          </a:p>
          <a:p>
            <a:r>
              <a:rPr lang="ru-RU" dirty="0"/>
              <a:t>Судија Привредног суда у Новом Саду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609600" y="1373661"/>
            <a:ext cx="10972800" cy="4821077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/>
              <a:t>4а) </a:t>
            </a:r>
            <a:r>
              <a:rPr lang="en-US" dirty="0" err="1"/>
              <a:t>састави</a:t>
            </a:r>
            <a:r>
              <a:rPr lang="en-US" dirty="0"/>
              <a:t> </a:t>
            </a:r>
            <a:r>
              <a:rPr lang="en-US" dirty="0" err="1"/>
              <a:t>пореске</a:t>
            </a:r>
            <a:r>
              <a:rPr lang="en-US" dirty="0"/>
              <a:t> </a:t>
            </a:r>
            <a:r>
              <a:rPr lang="en-US" dirty="0" err="1"/>
              <a:t>билансе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стањем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дан</a:t>
            </a:r>
            <a:r>
              <a:rPr lang="en-US" dirty="0"/>
              <a:t> </a:t>
            </a:r>
            <a:r>
              <a:rPr lang="en-US" dirty="0" err="1"/>
              <a:t>отварања</a:t>
            </a:r>
            <a:r>
              <a:rPr lang="en-US" dirty="0"/>
              <a:t> и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дан</a:t>
            </a:r>
            <a:r>
              <a:rPr lang="en-US" dirty="0"/>
              <a:t> </a:t>
            </a:r>
            <a:r>
              <a:rPr lang="en-US" dirty="0" err="1"/>
              <a:t>окончања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,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пореским</a:t>
            </a:r>
            <a:r>
              <a:rPr lang="en-US" dirty="0"/>
              <a:t> </a:t>
            </a:r>
            <a:r>
              <a:rPr lang="en-US" dirty="0" err="1"/>
              <a:t>прописима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билансе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пореском</a:t>
            </a:r>
            <a:r>
              <a:rPr lang="en-US" dirty="0"/>
              <a:t> </a:t>
            </a:r>
            <a:r>
              <a:rPr lang="en-US" dirty="0" err="1"/>
              <a:t>пријавом</a:t>
            </a:r>
            <a:r>
              <a:rPr lang="en-US" dirty="0"/>
              <a:t>, </a:t>
            </a:r>
            <a:r>
              <a:rPr lang="en-US" dirty="0" err="1"/>
              <a:t>достави</a:t>
            </a:r>
            <a:r>
              <a:rPr lang="en-US" dirty="0"/>
              <a:t> </a:t>
            </a:r>
            <a:r>
              <a:rPr lang="en-US" dirty="0" err="1"/>
              <a:t>надлежном</a:t>
            </a:r>
            <a:r>
              <a:rPr lang="en-US" dirty="0"/>
              <a:t> </a:t>
            </a:r>
            <a:r>
              <a:rPr lang="en-US" dirty="0" err="1"/>
              <a:t>пореском</a:t>
            </a:r>
            <a:r>
              <a:rPr lang="en-US" dirty="0"/>
              <a:t> </a:t>
            </a:r>
            <a:r>
              <a:rPr lang="en-US" dirty="0" err="1"/>
              <a:t>органу</a:t>
            </a:r>
            <a:r>
              <a:rPr lang="en-US" dirty="0"/>
              <a:t> у </a:t>
            </a:r>
            <a:r>
              <a:rPr lang="en-US" dirty="0" err="1"/>
              <a:t>роковим</a:t>
            </a:r>
            <a:r>
              <a:rPr lang="en-US" dirty="0"/>
              <a:t> </a:t>
            </a:r>
            <a:r>
              <a:rPr lang="en-US" dirty="0" err="1"/>
              <a:t>предвиђеним</a:t>
            </a:r>
            <a:r>
              <a:rPr lang="en-US" dirty="0"/>
              <a:t> </a:t>
            </a:r>
            <a:r>
              <a:rPr lang="en-US" dirty="0" err="1"/>
              <a:t>пореским</a:t>
            </a:r>
            <a:r>
              <a:rPr lang="en-US" dirty="0"/>
              <a:t> </a:t>
            </a:r>
            <a:r>
              <a:rPr lang="en-US" dirty="0" err="1"/>
              <a:t>прописима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5)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одлагања</a:t>
            </a:r>
            <a:r>
              <a:rPr lang="en-US" dirty="0"/>
              <a:t> </a:t>
            </a:r>
            <a:r>
              <a:rPr lang="en-US" dirty="0" err="1"/>
              <a:t>писаним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обавести</a:t>
            </a:r>
            <a:r>
              <a:rPr lang="en-US" dirty="0"/>
              <a:t> о </a:t>
            </a:r>
            <a:r>
              <a:rPr lang="en-US" dirty="0" err="1"/>
              <a:t>отварању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повериоце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у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тренутку</a:t>
            </a:r>
            <a:r>
              <a:rPr lang="en-US" dirty="0"/>
              <a:t> </a:t>
            </a:r>
            <a:r>
              <a:rPr lang="en-US" dirty="0" err="1"/>
              <a:t>познати</a:t>
            </a:r>
            <a:r>
              <a:rPr lang="en-US" dirty="0"/>
              <a:t>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навођење</a:t>
            </a:r>
            <a:r>
              <a:rPr lang="en-US" dirty="0"/>
              <a:t> </a:t>
            </a:r>
            <a:r>
              <a:rPr lang="en-US" dirty="0" err="1"/>
              <a:t>свих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 о </a:t>
            </a:r>
            <a:r>
              <a:rPr lang="en-US" dirty="0" err="1"/>
              <a:t>отварању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значаја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повериоце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6)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одлагања</a:t>
            </a:r>
            <a:r>
              <a:rPr lang="en-US" dirty="0"/>
              <a:t> </a:t>
            </a:r>
            <a:r>
              <a:rPr lang="en-US" dirty="0" err="1"/>
              <a:t>писаним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обавестити</a:t>
            </a:r>
            <a:r>
              <a:rPr lang="en-US" dirty="0"/>
              <a:t> о </a:t>
            </a:r>
            <a:r>
              <a:rPr lang="en-US" dirty="0" err="1"/>
              <a:t>отварању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судове</a:t>
            </a:r>
            <a:r>
              <a:rPr lang="en-US" dirty="0"/>
              <a:t> </a:t>
            </a:r>
            <a:r>
              <a:rPr lang="en-US" dirty="0" err="1"/>
              <a:t>пред</a:t>
            </a:r>
            <a:r>
              <a:rPr lang="en-US" dirty="0"/>
              <a:t>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воде</a:t>
            </a:r>
            <a:r>
              <a:rPr lang="en-US" dirty="0"/>
              <a:t> </a:t>
            </a:r>
            <a:r>
              <a:rPr lang="en-US" dirty="0" err="1"/>
              <a:t>извршни</a:t>
            </a:r>
            <a:r>
              <a:rPr lang="en-US" dirty="0"/>
              <a:t> </a:t>
            </a:r>
            <a:r>
              <a:rPr lang="en-US" dirty="0" err="1"/>
              <a:t>поступци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7)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сагласност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судије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терет</a:t>
            </a:r>
            <a:r>
              <a:rPr lang="en-US" dirty="0"/>
              <a:t> </a:t>
            </a:r>
            <a:r>
              <a:rPr lang="en-US" dirty="0" err="1"/>
              <a:t>стечајне</a:t>
            </a:r>
            <a:r>
              <a:rPr lang="en-US" dirty="0"/>
              <a:t> </a:t>
            </a:r>
            <a:r>
              <a:rPr lang="en-US" dirty="0" err="1"/>
              <a:t>масе</a:t>
            </a:r>
            <a:r>
              <a:rPr lang="en-US" dirty="0"/>
              <a:t>, </a:t>
            </a:r>
            <a:r>
              <a:rPr lang="en-US" dirty="0" err="1"/>
              <a:t>осигурати</a:t>
            </a:r>
            <a:r>
              <a:rPr lang="en-US" dirty="0"/>
              <a:t> </a:t>
            </a:r>
            <a:r>
              <a:rPr lang="en-US" dirty="0" err="1"/>
              <a:t>имовину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, у </a:t>
            </a:r>
            <a:r>
              <a:rPr lang="en-US" dirty="0" err="1"/>
              <a:t>целини</a:t>
            </a:r>
            <a:r>
              <a:rPr lang="en-US" dirty="0"/>
              <a:t> </a:t>
            </a:r>
            <a:r>
              <a:rPr lang="en-US" dirty="0" err="1"/>
              <a:t>делимично</a:t>
            </a:r>
            <a:r>
              <a:rPr lang="en-US" dirty="0"/>
              <a:t>, </a:t>
            </a:r>
            <a:r>
              <a:rPr lang="en-US" dirty="0" err="1"/>
              <a:t>укоико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потребно</a:t>
            </a:r>
            <a:r>
              <a:rPr lang="en-US" dirty="0"/>
              <a:t> </a:t>
            </a:r>
            <a:r>
              <a:rPr lang="en-US" dirty="0" err="1"/>
              <a:t>ради</a:t>
            </a:r>
            <a:r>
              <a:rPr lang="en-US" dirty="0"/>
              <a:t> </a:t>
            </a:r>
            <a:r>
              <a:rPr lang="en-US" dirty="0" err="1"/>
              <a:t>њене</a:t>
            </a:r>
            <a:r>
              <a:rPr lang="en-US" dirty="0"/>
              <a:t> </a:t>
            </a:r>
            <a:r>
              <a:rPr lang="en-US" dirty="0" err="1"/>
              <a:t>заштите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8) </a:t>
            </a:r>
            <a:r>
              <a:rPr lang="en-US" dirty="0" err="1"/>
              <a:t>подноси</a:t>
            </a:r>
            <a:r>
              <a:rPr lang="en-US" dirty="0"/>
              <a:t> </a:t>
            </a:r>
            <a:r>
              <a:rPr lang="en-US" dirty="0" err="1"/>
              <a:t>стечајном</a:t>
            </a:r>
            <a:r>
              <a:rPr lang="en-US" dirty="0"/>
              <a:t> </a:t>
            </a:r>
            <a:r>
              <a:rPr lang="en-US" dirty="0" err="1"/>
              <a:t>судији</a:t>
            </a:r>
            <a:r>
              <a:rPr lang="en-US" dirty="0"/>
              <a:t> и </a:t>
            </a:r>
            <a:r>
              <a:rPr lang="en-US" dirty="0" err="1"/>
              <a:t>одбору</a:t>
            </a:r>
            <a:r>
              <a:rPr lang="en-US" dirty="0"/>
              <a:t> </a:t>
            </a:r>
            <a:r>
              <a:rPr lang="en-US" dirty="0" err="1"/>
              <a:t>поверилаца</a:t>
            </a:r>
            <a:r>
              <a:rPr lang="en-US" dirty="0"/>
              <a:t> </a:t>
            </a:r>
            <a:r>
              <a:rPr lang="en-US" dirty="0" err="1"/>
              <a:t>редовни</a:t>
            </a:r>
            <a:r>
              <a:rPr lang="en-US" dirty="0"/>
              <a:t> </a:t>
            </a:r>
            <a:r>
              <a:rPr lang="en-US" dirty="0" err="1"/>
              <a:t>тромесечни</a:t>
            </a:r>
            <a:r>
              <a:rPr lang="en-US" dirty="0"/>
              <a:t> </a:t>
            </a:r>
            <a:r>
              <a:rPr lang="en-US" dirty="0" err="1"/>
              <a:t>извештај</a:t>
            </a:r>
            <a:r>
              <a:rPr lang="en-US" dirty="0"/>
              <a:t> о </a:t>
            </a:r>
            <a:r>
              <a:rPr lang="en-US" dirty="0" err="1"/>
              <a:t>току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и </a:t>
            </a:r>
            <a:r>
              <a:rPr lang="en-US" dirty="0" err="1"/>
              <a:t>стању</a:t>
            </a:r>
            <a:r>
              <a:rPr lang="en-US" dirty="0"/>
              <a:t> </a:t>
            </a:r>
            <a:r>
              <a:rPr lang="en-US" dirty="0" err="1"/>
              <a:t>стечајне</a:t>
            </a:r>
            <a:r>
              <a:rPr lang="en-US" dirty="0"/>
              <a:t> </a:t>
            </a:r>
            <a:r>
              <a:rPr lang="en-US" dirty="0" err="1"/>
              <a:t>масе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9) </a:t>
            </a:r>
            <a:r>
              <a:rPr lang="en-US" dirty="0" err="1"/>
              <a:t>подноси</a:t>
            </a:r>
            <a:r>
              <a:rPr lang="en-US" dirty="0"/>
              <a:t> </a:t>
            </a:r>
            <a:r>
              <a:rPr lang="en-US" dirty="0" err="1"/>
              <a:t>стечајном</a:t>
            </a:r>
            <a:r>
              <a:rPr lang="en-US" dirty="0"/>
              <a:t> </a:t>
            </a:r>
            <a:r>
              <a:rPr lang="en-US" dirty="0" err="1"/>
              <a:t>судији</a:t>
            </a:r>
            <a:r>
              <a:rPr lang="en-US" dirty="0"/>
              <a:t> </a:t>
            </a:r>
            <a:r>
              <a:rPr lang="en-US" dirty="0" err="1"/>
              <a:t>план</a:t>
            </a:r>
            <a:r>
              <a:rPr lang="en-US" dirty="0"/>
              <a:t> </a:t>
            </a:r>
            <a:r>
              <a:rPr lang="en-US" dirty="0" err="1"/>
              <a:t>трошкова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и </a:t>
            </a:r>
            <a:r>
              <a:rPr lang="en-US" dirty="0" err="1"/>
              <a:t>обавеза</a:t>
            </a:r>
            <a:r>
              <a:rPr lang="en-US" dirty="0"/>
              <a:t> </a:t>
            </a:r>
            <a:r>
              <a:rPr lang="en-US" dirty="0" err="1"/>
              <a:t>стечајне</a:t>
            </a:r>
            <a:r>
              <a:rPr lang="en-US" dirty="0"/>
              <a:t> </a:t>
            </a:r>
            <a:r>
              <a:rPr lang="en-US" dirty="0" err="1"/>
              <a:t>масе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наредни</a:t>
            </a:r>
            <a:r>
              <a:rPr lang="en-US" dirty="0"/>
              <a:t> </a:t>
            </a:r>
            <a:r>
              <a:rPr lang="en-US" dirty="0" err="1"/>
              <a:t>месец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8913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96721" y="1373661"/>
            <a:ext cx="10972800" cy="4325112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en-US" dirty="0"/>
              <a:t>10)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стара</a:t>
            </a:r>
            <a:r>
              <a:rPr lang="en-US" dirty="0"/>
              <a:t> о </a:t>
            </a:r>
            <a:r>
              <a:rPr lang="en-US" dirty="0" err="1"/>
              <a:t>завршетку</a:t>
            </a:r>
            <a:r>
              <a:rPr lang="en-US" dirty="0"/>
              <a:t> </a:t>
            </a:r>
            <a:r>
              <a:rPr lang="en-US" dirty="0" err="1"/>
              <a:t>започетих</a:t>
            </a:r>
            <a:r>
              <a:rPr lang="en-US" dirty="0"/>
              <a:t>, а </a:t>
            </a:r>
            <a:r>
              <a:rPr lang="en-US" dirty="0" err="1"/>
              <a:t>незавршених</a:t>
            </a:r>
            <a:r>
              <a:rPr lang="en-US" dirty="0"/>
              <a:t> </a:t>
            </a:r>
            <a:r>
              <a:rPr lang="en-US" dirty="0" err="1"/>
              <a:t>послова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у </a:t>
            </a:r>
            <a:r>
              <a:rPr lang="en-US" dirty="0" err="1"/>
              <a:t>циљу</a:t>
            </a:r>
            <a:r>
              <a:rPr lang="en-US" dirty="0"/>
              <a:t> </a:t>
            </a:r>
            <a:r>
              <a:rPr lang="en-US" dirty="0" err="1"/>
              <a:t>остваривања</a:t>
            </a:r>
            <a:r>
              <a:rPr lang="en-US" dirty="0"/>
              <a:t> </a:t>
            </a:r>
            <a:r>
              <a:rPr lang="en-US" dirty="0" err="1"/>
              <a:t>највеће</a:t>
            </a:r>
            <a:r>
              <a:rPr lang="en-US" dirty="0"/>
              <a:t> </a:t>
            </a:r>
            <a:r>
              <a:rPr lang="en-US" dirty="0" err="1"/>
              <a:t>могуће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његове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11) </a:t>
            </a:r>
            <a:r>
              <a:rPr lang="en-US" dirty="0" err="1"/>
              <a:t>даје</a:t>
            </a:r>
            <a:r>
              <a:rPr lang="en-US" dirty="0"/>
              <a:t> </a:t>
            </a:r>
            <a:r>
              <a:rPr lang="en-US" dirty="0" err="1"/>
              <a:t>мишљење</a:t>
            </a:r>
            <a:r>
              <a:rPr lang="en-US" dirty="0"/>
              <a:t> о </a:t>
            </a:r>
            <a:r>
              <a:rPr lang="en-US" dirty="0" err="1"/>
              <a:t>предлогу</a:t>
            </a:r>
            <a:r>
              <a:rPr lang="en-US" dirty="0"/>
              <a:t> </a:t>
            </a:r>
            <a:r>
              <a:rPr lang="en-US" dirty="0" err="1"/>
              <a:t>плана</a:t>
            </a:r>
            <a:r>
              <a:rPr lang="en-US" dirty="0"/>
              <a:t> </a:t>
            </a:r>
            <a:r>
              <a:rPr lang="en-US" dirty="0" err="1"/>
              <a:t>реорганизације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није</a:t>
            </a:r>
            <a:r>
              <a:rPr lang="en-US" dirty="0"/>
              <a:t> </a:t>
            </a:r>
            <a:r>
              <a:rPr lang="en-US" dirty="0" err="1"/>
              <a:t>подносилац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12) </a:t>
            </a:r>
            <a:r>
              <a:rPr lang="en-US" dirty="0" err="1"/>
              <a:t>утврди</a:t>
            </a:r>
            <a:r>
              <a:rPr lang="en-US" dirty="0"/>
              <a:t> </a:t>
            </a:r>
            <a:r>
              <a:rPr lang="en-US" dirty="0" err="1"/>
              <a:t>основасност</a:t>
            </a:r>
            <a:r>
              <a:rPr lang="en-US" dirty="0"/>
              <a:t>, </a:t>
            </a:r>
            <a:r>
              <a:rPr lang="en-US" dirty="0" err="1"/>
              <a:t>обим</a:t>
            </a:r>
            <a:r>
              <a:rPr lang="en-US" dirty="0"/>
              <a:t> и </a:t>
            </a:r>
            <a:r>
              <a:rPr lang="en-US" dirty="0" err="1"/>
              <a:t>приоритет</a:t>
            </a:r>
            <a:r>
              <a:rPr lang="en-US" dirty="0"/>
              <a:t> </a:t>
            </a:r>
            <a:r>
              <a:rPr lang="en-US" dirty="0" err="1"/>
              <a:t>пријављених</a:t>
            </a:r>
            <a:r>
              <a:rPr lang="en-US" dirty="0"/>
              <a:t> </a:t>
            </a:r>
            <a:r>
              <a:rPr lang="en-US" dirty="0" err="1"/>
              <a:t>потраживања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стечајном</a:t>
            </a:r>
            <a:r>
              <a:rPr lang="en-US" dirty="0"/>
              <a:t> </a:t>
            </a:r>
            <a:r>
              <a:rPr lang="en-US" dirty="0" err="1"/>
              <a:t>дужнику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свих</a:t>
            </a:r>
            <a:r>
              <a:rPr lang="en-US" dirty="0"/>
              <a:t> </a:t>
            </a:r>
            <a:r>
              <a:rPr lang="en-US" dirty="0" err="1"/>
              <a:t>обезбеђених</a:t>
            </a:r>
            <a:r>
              <a:rPr lang="en-US" dirty="0"/>
              <a:t> </a:t>
            </a:r>
            <a:r>
              <a:rPr lang="en-US" dirty="0" err="1"/>
              <a:t>потраживања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13) </a:t>
            </a:r>
            <a:r>
              <a:rPr lang="en-US" dirty="0" err="1"/>
              <a:t>уновчи</a:t>
            </a:r>
            <a:r>
              <a:rPr lang="en-US" dirty="0"/>
              <a:t> </a:t>
            </a:r>
            <a:r>
              <a:rPr lang="en-US" dirty="0" err="1"/>
              <a:t>ствари</a:t>
            </a:r>
            <a:r>
              <a:rPr lang="en-US" dirty="0"/>
              <a:t> и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овим</a:t>
            </a:r>
            <a:r>
              <a:rPr lang="en-US" dirty="0"/>
              <a:t> </a:t>
            </a:r>
            <a:r>
              <a:rPr lang="en-US" dirty="0" err="1"/>
              <a:t>законом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14) </a:t>
            </a:r>
            <a:r>
              <a:rPr lang="en-US" dirty="0" err="1"/>
              <a:t>састави</a:t>
            </a:r>
            <a:r>
              <a:rPr lang="en-US" dirty="0"/>
              <a:t> </a:t>
            </a:r>
            <a:r>
              <a:rPr lang="en-US" dirty="0" err="1"/>
              <a:t>нацрт</a:t>
            </a:r>
            <a:r>
              <a:rPr lang="en-US" dirty="0"/>
              <a:t> </a:t>
            </a:r>
            <a:r>
              <a:rPr lang="en-US" dirty="0" err="1"/>
              <a:t>решења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главну</a:t>
            </a:r>
            <a:r>
              <a:rPr lang="en-US" dirty="0"/>
              <a:t> </a:t>
            </a:r>
            <a:r>
              <a:rPr lang="en-US" dirty="0" err="1"/>
              <a:t>деобу</a:t>
            </a:r>
            <a:r>
              <a:rPr lang="en-US" dirty="0"/>
              <a:t> </a:t>
            </a:r>
            <a:r>
              <a:rPr lang="en-US" dirty="0" err="1"/>
              <a:t>стечајне</a:t>
            </a:r>
            <a:r>
              <a:rPr lang="en-US" dirty="0"/>
              <a:t> </a:t>
            </a:r>
            <a:r>
              <a:rPr lang="en-US" dirty="0" err="1"/>
              <a:t>масе</a:t>
            </a:r>
            <a:r>
              <a:rPr lang="en-US" dirty="0"/>
              <a:t> и </a:t>
            </a:r>
            <a:r>
              <a:rPr lang="en-US" dirty="0" err="1"/>
              <a:t>нацрт</a:t>
            </a:r>
            <a:r>
              <a:rPr lang="en-US" dirty="0"/>
              <a:t> </a:t>
            </a:r>
            <a:r>
              <a:rPr lang="en-US" dirty="0" err="1"/>
              <a:t>завршног</a:t>
            </a:r>
            <a:r>
              <a:rPr lang="en-US" dirty="0"/>
              <a:t> </a:t>
            </a:r>
            <a:r>
              <a:rPr lang="en-US" dirty="0" err="1"/>
              <a:t>рачуна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15) </a:t>
            </a:r>
            <a:r>
              <a:rPr lang="en-US" dirty="0" err="1"/>
              <a:t>изврши</a:t>
            </a:r>
            <a:r>
              <a:rPr lang="en-US" dirty="0"/>
              <a:t> </a:t>
            </a:r>
            <a:r>
              <a:rPr lang="en-US" dirty="0" err="1"/>
              <a:t>исплату</a:t>
            </a:r>
            <a:r>
              <a:rPr lang="en-US" dirty="0"/>
              <a:t> </a:t>
            </a:r>
            <a:r>
              <a:rPr lang="en-US" dirty="0" err="1"/>
              <a:t>повериоцима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решења</a:t>
            </a:r>
            <a:r>
              <a:rPr lang="en-US" dirty="0"/>
              <a:t> о </a:t>
            </a:r>
            <a:r>
              <a:rPr lang="en-US" dirty="0" err="1"/>
              <a:t>главној</a:t>
            </a:r>
            <a:r>
              <a:rPr lang="en-US" dirty="0"/>
              <a:t> </a:t>
            </a:r>
            <a:r>
              <a:rPr lang="en-US" dirty="0" err="1"/>
              <a:t>деоби</a:t>
            </a:r>
            <a:r>
              <a:rPr lang="en-US" dirty="0"/>
              <a:t>, у </a:t>
            </a:r>
            <a:r>
              <a:rPr lang="en-US" dirty="0" err="1"/>
              <a:t>делу</a:t>
            </a:r>
            <a:r>
              <a:rPr lang="en-US" dirty="0"/>
              <a:t> у </a:t>
            </a:r>
            <a:r>
              <a:rPr lang="en-US" dirty="0" err="1"/>
              <a:t>коме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решење</a:t>
            </a:r>
            <a:r>
              <a:rPr lang="en-US" dirty="0"/>
              <a:t> </a:t>
            </a:r>
            <a:r>
              <a:rPr lang="en-US" dirty="0" err="1"/>
              <a:t>постало</a:t>
            </a:r>
            <a:r>
              <a:rPr lang="en-US" dirty="0"/>
              <a:t> </a:t>
            </a:r>
            <a:r>
              <a:rPr lang="en-US" dirty="0" err="1"/>
              <a:t>правноснажно</a:t>
            </a:r>
            <a:r>
              <a:rPr lang="en-US" dirty="0"/>
              <a:t>,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овим</a:t>
            </a:r>
            <a:r>
              <a:rPr lang="en-US" dirty="0"/>
              <a:t> </a:t>
            </a:r>
            <a:r>
              <a:rPr lang="en-US" dirty="0" err="1"/>
              <a:t>законом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16) </a:t>
            </a:r>
            <a:r>
              <a:rPr lang="en-US" dirty="0" err="1"/>
              <a:t>достави</a:t>
            </a:r>
            <a:r>
              <a:rPr lang="en-US" dirty="0"/>
              <a:t> </a:t>
            </a:r>
            <a:r>
              <a:rPr lang="en-US" dirty="0" err="1"/>
              <a:t>завршни</a:t>
            </a:r>
            <a:r>
              <a:rPr lang="en-US" dirty="0"/>
              <a:t> </a:t>
            </a:r>
            <a:r>
              <a:rPr lang="en-US" dirty="0" err="1"/>
              <a:t>рачун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315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721" y="1605480"/>
            <a:ext cx="10972800" cy="4325112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en-US" dirty="0"/>
              <a:t>17) </a:t>
            </a:r>
            <a:r>
              <a:rPr lang="en-US" dirty="0" err="1"/>
              <a:t>заступа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стечајну</a:t>
            </a:r>
            <a:r>
              <a:rPr lang="en-US" dirty="0"/>
              <a:t> </a:t>
            </a:r>
            <a:r>
              <a:rPr lang="en-US" dirty="0" err="1"/>
              <a:t>масу</a:t>
            </a:r>
            <a:r>
              <a:rPr lang="en-US" dirty="0"/>
              <a:t> у </a:t>
            </a:r>
            <a:r>
              <a:rPr lang="en-US" dirty="0" err="1"/>
              <a:t>покретању</a:t>
            </a:r>
            <a:r>
              <a:rPr lang="en-US" dirty="0"/>
              <a:t> и </a:t>
            </a:r>
            <a:r>
              <a:rPr lang="en-US" dirty="0" err="1"/>
              <a:t>вођењу</a:t>
            </a:r>
            <a:r>
              <a:rPr lang="en-US" dirty="0"/>
              <a:t> и </a:t>
            </a:r>
            <a:r>
              <a:rPr lang="en-US" dirty="0" err="1"/>
              <a:t>вођењу</a:t>
            </a:r>
            <a:r>
              <a:rPr lang="en-US" dirty="0"/>
              <a:t> </a:t>
            </a:r>
            <a:r>
              <a:rPr lang="en-US" dirty="0" err="1"/>
              <a:t>судских</a:t>
            </a:r>
            <a:r>
              <a:rPr lang="en-US" dirty="0"/>
              <a:t>, </a:t>
            </a:r>
            <a:r>
              <a:rPr lang="en-US" dirty="0" err="1"/>
              <a:t>управних</a:t>
            </a:r>
            <a:r>
              <a:rPr lang="en-US" dirty="0"/>
              <a:t> и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поступака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18) </a:t>
            </a:r>
            <a:r>
              <a:rPr lang="en-US" dirty="0" err="1"/>
              <a:t>поднесе</a:t>
            </a:r>
            <a:r>
              <a:rPr lang="en-US" dirty="0"/>
              <a:t> </a:t>
            </a:r>
            <a:r>
              <a:rPr lang="en-US" dirty="0" err="1"/>
              <a:t>предлог</a:t>
            </a:r>
            <a:r>
              <a:rPr lang="en-US" dirty="0"/>
              <a:t>, </a:t>
            </a:r>
            <a:r>
              <a:rPr lang="en-US" dirty="0" err="1"/>
              <a:t>захтев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одговарајући</a:t>
            </a:r>
            <a:r>
              <a:rPr lang="en-US" dirty="0"/>
              <a:t> </a:t>
            </a:r>
            <a:r>
              <a:rPr lang="en-US" dirty="0" err="1"/>
              <a:t>акт</a:t>
            </a:r>
            <a:r>
              <a:rPr lang="en-US" dirty="0"/>
              <a:t> </a:t>
            </a:r>
            <a:r>
              <a:rPr lang="en-US" dirty="0" err="1"/>
              <a:t>надлежном</a:t>
            </a:r>
            <a:r>
              <a:rPr lang="en-US" dirty="0"/>
              <a:t> </a:t>
            </a:r>
            <a:r>
              <a:rPr lang="en-US" dirty="0" err="1"/>
              <a:t>органу</a:t>
            </a:r>
            <a:r>
              <a:rPr lang="en-US" dirty="0"/>
              <a:t> </a:t>
            </a:r>
            <a:r>
              <a:rPr lang="en-US" dirty="0" err="1"/>
              <a:t>стране</a:t>
            </a:r>
            <a:r>
              <a:rPr lang="en-US" dirty="0"/>
              <a:t> </a:t>
            </a:r>
            <a:r>
              <a:rPr lang="en-US" dirty="0" err="1"/>
              <a:t>државе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заступник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којим</a:t>
            </a:r>
            <a:r>
              <a:rPr lang="en-US" dirty="0"/>
              <a:t> </a:t>
            </a:r>
            <a:r>
              <a:rPr lang="en-US" dirty="0" err="1"/>
              <a:t>између</a:t>
            </a:r>
            <a:r>
              <a:rPr lang="en-US" dirty="0"/>
              <a:t> </a:t>
            </a:r>
            <a:r>
              <a:rPr lang="en-US" dirty="0" err="1"/>
              <a:t>осталог</a:t>
            </a:r>
            <a:r>
              <a:rPr lang="en-US" dirty="0"/>
              <a:t> </a:t>
            </a:r>
            <a:r>
              <a:rPr lang="en-US" dirty="0" err="1"/>
              <a:t>захтева</a:t>
            </a:r>
            <a:r>
              <a:rPr lang="en-US" dirty="0"/>
              <a:t> </a:t>
            </a:r>
            <a:r>
              <a:rPr lang="en-US" dirty="0" err="1"/>
              <a:t>пленидбу</a:t>
            </a:r>
            <a:r>
              <a:rPr lang="en-US" dirty="0"/>
              <a:t>, </a:t>
            </a:r>
            <a:r>
              <a:rPr lang="en-US" dirty="0" err="1"/>
              <a:t>одузимање</a:t>
            </a:r>
            <a:r>
              <a:rPr lang="en-US" dirty="0"/>
              <a:t>, </a:t>
            </a:r>
            <a:r>
              <a:rPr lang="en-US" dirty="0" err="1"/>
              <a:t>заштиту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повраћај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налази</a:t>
            </a:r>
            <a:r>
              <a:rPr lang="en-US" dirty="0"/>
              <a:t> у </a:t>
            </a:r>
            <a:r>
              <a:rPr lang="en-US" dirty="0" err="1"/>
              <a:t>иностранству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контролом</a:t>
            </a:r>
            <a:r>
              <a:rPr lang="en-US" dirty="0"/>
              <a:t> </a:t>
            </a:r>
            <a:r>
              <a:rPr lang="en-US" dirty="0" err="1"/>
              <a:t>тог</a:t>
            </a:r>
            <a:r>
              <a:rPr lang="en-US" dirty="0"/>
              <a:t> </a:t>
            </a:r>
            <a:r>
              <a:rPr lang="en-US" dirty="0" err="1"/>
              <a:t>органа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трећег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налази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његовом</a:t>
            </a:r>
            <a:r>
              <a:rPr lang="en-US" dirty="0"/>
              <a:t> </a:t>
            </a:r>
            <a:r>
              <a:rPr lang="en-US" dirty="0" err="1"/>
              <a:t>јурисдикцијом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сарађује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органима</a:t>
            </a:r>
            <a:r>
              <a:rPr lang="en-US" dirty="0"/>
              <a:t> </a:t>
            </a:r>
            <a:r>
              <a:rPr lang="en-US" dirty="0" err="1"/>
              <a:t>стране</a:t>
            </a:r>
            <a:r>
              <a:rPr lang="en-US" dirty="0"/>
              <a:t> </a:t>
            </a:r>
            <a:r>
              <a:rPr lang="en-US" dirty="0" err="1"/>
              <a:t>државе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страним</a:t>
            </a:r>
            <a:r>
              <a:rPr lang="en-US" dirty="0"/>
              <a:t> </a:t>
            </a:r>
            <a:r>
              <a:rPr lang="en-US" dirty="0" err="1"/>
              <a:t>представницима</a:t>
            </a:r>
            <a:r>
              <a:rPr lang="en-US" dirty="0"/>
              <a:t>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одредбама</a:t>
            </a:r>
            <a:r>
              <a:rPr lang="en-US" dirty="0"/>
              <a:t>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закона</a:t>
            </a:r>
            <a:r>
              <a:rPr lang="en-US" dirty="0"/>
              <a:t>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регулише</a:t>
            </a:r>
            <a:r>
              <a:rPr lang="en-US" dirty="0"/>
              <a:t> </a:t>
            </a:r>
            <a:r>
              <a:rPr lang="en-US" dirty="0" err="1"/>
              <a:t>стечај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елементом</a:t>
            </a:r>
            <a:r>
              <a:rPr lang="en-US" dirty="0"/>
              <a:t> </a:t>
            </a:r>
            <a:r>
              <a:rPr lang="en-US" dirty="0" err="1"/>
              <a:t>иностраност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19) </a:t>
            </a:r>
            <a:r>
              <a:rPr lang="en-US" dirty="0" err="1"/>
              <a:t>обавестити</a:t>
            </a:r>
            <a:r>
              <a:rPr lang="en-US" dirty="0"/>
              <a:t> </a:t>
            </a:r>
            <a:r>
              <a:rPr lang="en-US" dirty="0" err="1"/>
              <a:t>одговарајуће</a:t>
            </a:r>
            <a:r>
              <a:rPr lang="en-US" dirty="0"/>
              <a:t> </a:t>
            </a:r>
            <a:r>
              <a:rPr lang="en-US" dirty="0" err="1"/>
              <a:t>регистре</a:t>
            </a:r>
            <a:r>
              <a:rPr lang="en-US" dirty="0"/>
              <a:t> о </a:t>
            </a:r>
            <a:r>
              <a:rPr lang="en-US" dirty="0" err="1"/>
              <a:t>отварању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, у </a:t>
            </a:r>
            <a:r>
              <a:rPr lang="en-US" dirty="0" err="1"/>
              <a:t>скаду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законом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20) </a:t>
            </a:r>
            <a:r>
              <a:rPr lang="en-US" dirty="0" err="1"/>
              <a:t>обавља</a:t>
            </a:r>
            <a:r>
              <a:rPr lang="en-US" dirty="0"/>
              <a:t> и </a:t>
            </a:r>
            <a:r>
              <a:rPr lang="en-US" dirty="0" err="1"/>
              <a:t>друге</a:t>
            </a:r>
            <a:r>
              <a:rPr lang="en-US" dirty="0"/>
              <a:t> </a:t>
            </a:r>
            <a:r>
              <a:rPr lang="en-US" dirty="0" err="1"/>
              <a:t>послове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предвиђени</a:t>
            </a:r>
            <a:r>
              <a:rPr lang="en-US" dirty="0"/>
              <a:t> </a:t>
            </a:r>
            <a:r>
              <a:rPr lang="en-US" dirty="0" err="1"/>
              <a:t>овим</a:t>
            </a:r>
            <a:r>
              <a:rPr lang="en-US" dirty="0"/>
              <a:t> </a:t>
            </a:r>
            <a:r>
              <a:rPr lang="en-US" dirty="0" err="1"/>
              <a:t>законом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интереса</a:t>
            </a:r>
            <a:r>
              <a:rPr lang="en-US" dirty="0"/>
              <a:t> </a:t>
            </a:r>
            <a:r>
              <a:rPr lang="en-US" dirty="0" err="1"/>
              <a:t>зауспешно</a:t>
            </a:r>
            <a:r>
              <a:rPr lang="en-US" dirty="0"/>
              <a:t> </a:t>
            </a:r>
            <a:r>
              <a:rPr lang="en-US" dirty="0" err="1"/>
              <a:t>спровођење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95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9817"/>
            <a:ext cx="10972800" cy="1066800"/>
          </a:xfrm>
        </p:spPr>
        <p:txBody>
          <a:bodyPr/>
          <a:lstStyle/>
          <a:p>
            <a:pPr algn="ctr"/>
            <a:r>
              <a:rPr lang="sr-Cyrl-RS" dirty="0" smtClean="0"/>
              <a:t>Закон о стечају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6617"/>
            <a:ext cx="10972800" cy="4325112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 err="1"/>
              <a:t>Ч</a:t>
            </a:r>
            <a:r>
              <a:rPr lang="en-US" dirty="0" err="1" smtClean="0"/>
              <a:t>лан</a:t>
            </a:r>
            <a:r>
              <a:rPr lang="sr-Cyrl-RS" dirty="0" smtClean="0"/>
              <a:t>ом</a:t>
            </a:r>
            <a:r>
              <a:rPr lang="en-US" dirty="0" smtClean="0"/>
              <a:t> </a:t>
            </a:r>
            <a:r>
              <a:rPr lang="en-US" dirty="0"/>
              <a:t>101. </a:t>
            </a:r>
            <a:r>
              <a:rPr lang="en-US" dirty="0" err="1"/>
              <a:t>став</a:t>
            </a:r>
            <a:r>
              <a:rPr lang="en-US" dirty="0"/>
              <a:t> 1.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, </a:t>
            </a:r>
            <a:r>
              <a:rPr lang="en-US" dirty="0" err="1"/>
              <a:t>прописано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стечајна</a:t>
            </a:r>
            <a:r>
              <a:rPr lang="en-US" dirty="0"/>
              <a:t> </a:t>
            </a:r>
            <a:r>
              <a:rPr lang="en-US" dirty="0" err="1"/>
              <a:t>маса</a:t>
            </a:r>
            <a:r>
              <a:rPr lang="en-US" dirty="0"/>
              <a:t> </a:t>
            </a:r>
            <a:r>
              <a:rPr lang="en-US" dirty="0" err="1"/>
              <a:t>целокупна</a:t>
            </a:r>
            <a:r>
              <a:rPr lang="en-US" dirty="0"/>
              <a:t> </a:t>
            </a:r>
            <a:r>
              <a:rPr lang="en-US" dirty="0" err="1"/>
              <a:t>имовина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у </a:t>
            </a:r>
            <a:r>
              <a:rPr lang="en-US" dirty="0" err="1"/>
              <a:t>земљи</a:t>
            </a:r>
            <a:r>
              <a:rPr lang="en-US" dirty="0"/>
              <a:t> и </a:t>
            </a:r>
            <a:r>
              <a:rPr lang="en-US" dirty="0" err="1"/>
              <a:t>иностранству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дан</a:t>
            </a:r>
            <a:r>
              <a:rPr lang="en-US" dirty="0"/>
              <a:t> </a:t>
            </a:r>
            <a:r>
              <a:rPr lang="en-US" dirty="0" err="1"/>
              <a:t>отварања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имовина</a:t>
            </a:r>
            <a:r>
              <a:rPr lang="en-US" dirty="0"/>
              <a:t> </a:t>
            </a:r>
            <a:r>
              <a:rPr lang="en-US" dirty="0" err="1"/>
              <a:t>коју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дужник</a:t>
            </a:r>
            <a:r>
              <a:rPr lang="en-US" dirty="0"/>
              <a:t> </a:t>
            </a:r>
            <a:r>
              <a:rPr lang="en-US" dirty="0" err="1"/>
              <a:t>стекне</a:t>
            </a:r>
            <a:r>
              <a:rPr lang="en-US" dirty="0"/>
              <a:t> </a:t>
            </a:r>
            <a:r>
              <a:rPr lang="en-US" dirty="0" err="1"/>
              <a:t>током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, а </a:t>
            </a:r>
            <a:r>
              <a:rPr lang="en-US" dirty="0" err="1"/>
              <a:t>ставом</a:t>
            </a:r>
            <a:r>
              <a:rPr lang="en-US" dirty="0"/>
              <a:t> 2. </a:t>
            </a:r>
            <a:r>
              <a:rPr lang="en-US" dirty="0" err="1"/>
              <a:t>истог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, </a:t>
            </a:r>
            <a:r>
              <a:rPr lang="en-US" dirty="0" err="1"/>
              <a:t>прописано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у </a:t>
            </a:r>
            <a:r>
              <a:rPr lang="en-US" dirty="0" err="1"/>
              <a:t>погледу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налази</a:t>
            </a:r>
            <a:r>
              <a:rPr lang="en-US" dirty="0"/>
              <a:t> у </a:t>
            </a:r>
            <a:r>
              <a:rPr lang="en-US" dirty="0" err="1"/>
              <a:t>иностранству</a:t>
            </a:r>
            <a:r>
              <a:rPr lang="en-US" dirty="0"/>
              <a:t> </a:t>
            </a:r>
            <a:r>
              <a:rPr lang="en-US" dirty="0" err="1"/>
              <a:t>примењују</a:t>
            </a:r>
            <a:r>
              <a:rPr lang="en-US" dirty="0"/>
              <a:t> </a:t>
            </a:r>
            <a:r>
              <a:rPr lang="en-US" dirty="0" err="1"/>
              <a:t>одредбе</a:t>
            </a:r>
            <a:r>
              <a:rPr lang="en-US" dirty="0"/>
              <a:t>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закона</a:t>
            </a:r>
            <a:r>
              <a:rPr lang="en-US" dirty="0"/>
              <a:t>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уређује</a:t>
            </a:r>
            <a:r>
              <a:rPr lang="en-US" dirty="0"/>
              <a:t> </a:t>
            </a:r>
            <a:r>
              <a:rPr lang="en-US" dirty="0" err="1"/>
              <a:t>међународни</a:t>
            </a:r>
            <a:r>
              <a:rPr lang="en-US" dirty="0"/>
              <a:t> </a:t>
            </a:r>
            <a:r>
              <a:rPr lang="en-US" dirty="0" err="1"/>
              <a:t>стечај</a:t>
            </a:r>
            <a:r>
              <a:rPr lang="en-US" dirty="0"/>
              <a:t>, </a:t>
            </a:r>
            <a:r>
              <a:rPr lang="en-US" dirty="0" err="1"/>
              <a:t>уколико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таква</a:t>
            </a:r>
            <a:r>
              <a:rPr lang="en-US" dirty="0"/>
              <a:t> </a:t>
            </a:r>
            <a:r>
              <a:rPr lang="en-US" dirty="0" err="1"/>
              <a:t>имовина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en-US" dirty="0" err="1"/>
              <a:t>страног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Cyrl-RS" dirty="0"/>
              <a:t>Ч</a:t>
            </a:r>
            <a:r>
              <a:rPr lang="en-US" dirty="0" err="1" smtClean="0"/>
              <a:t>лан</a:t>
            </a:r>
            <a:r>
              <a:rPr lang="sr-Cyrl-RS" dirty="0" smtClean="0"/>
              <a:t>ом</a:t>
            </a:r>
            <a:r>
              <a:rPr lang="en-US" dirty="0" smtClean="0"/>
              <a:t> </a:t>
            </a:r>
            <a:r>
              <a:rPr lang="en-US" dirty="0"/>
              <a:t>105. </a:t>
            </a:r>
            <a:r>
              <a:rPr lang="en-US" dirty="0" err="1"/>
              <a:t>став</a:t>
            </a:r>
            <a:r>
              <a:rPr lang="en-US" dirty="0"/>
              <a:t> 1.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, </a:t>
            </a:r>
            <a:r>
              <a:rPr lang="en-US" dirty="0" err="1"/>
              <a:t>прписано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отварањем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преузима</a:t>
            </a:r>
            <a:r>
              <a:rPr lang="en-US" dirty="0"/>
              <a:t> у </a:t>
            </a:r>
            <a:r>
              <a:rPr lang="en-US" dirty="0" err="1"/>
              <a:t>државину</a:t>
            </a:r>
            <a:r>
              <a:rPr lang="en-US" dirty="0"/>
              <a:t> </a:t>
            </a:r>
            <a:r>
              <a:rPr lang="en-US" dirty="0" err="1"/>
              <a:t>целокупну</a:t>
            </a:r>
            <a:r>
              <a:rPr lang="en-US" dirty="0"/>
              <a:t> </a:t>
            </a:r>
            <a:r>
              <a:rPr lang="en-US" dirty="0" err="1"/>
              <a:t>имовину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улази</a:t>
            </a:r>
            <a:r>
              <a:rPr lang="en-US" dirty="0"/>
              <a:t> у </a:t>
            </a:r>
            <a:r>
              <a:rPr lang="en-US" dirty="0" err="1"/>
              <a:t>стечајну</a:t>
            </a:r>
            <a:r>
              <a:rPr lang="en-US" dirty="0"/>
              <a:t> </a:t>
            </a:r>
            <a:r>
              <a:rPr lang="en-US" dirty="0" err="1"/>
              <a:t>масу</a:t>
            </a:r>
            <a:r>
              <a:rPr lang="en-US" dirty="0"/>
              <a:t> и </a:t>
            </a:r>
            <a:r>
              <a:rPr lang="en-US" dirty="0" err="1"/>
              <a:t>њоме</a:t>
            </a:r>
            <a:r>
              <a:rPr lang="en-US" dirty="0"/>
              <a:t> </a:t>
            </a:r>
            <a:r>
              <a:rPr lang="en-US" dirty="0" err="1"/>
              <a:t>управља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Закон о стечају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Одредбом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106. </a:t>
            </a:r>
            <a:r>
              <a:rPr lang="en-US" dirty="0" err="1"/>
              <a:t>став</a:t>
            </a:r>
            <a:r>
              <a:rPr lang="en-US" dirty="0"/>
              <a:t> 1.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, </a:t>
            </a:r>
            <a:r>
              <a:rPr lang="en-US" dirty="0" err="1"/>
              <a:t>прописано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пописује</a:t>
            </a:r>
            <a:r>
              <a:rPr lang="en-US" dirty="0"/>
              <a:t> </a:t>
            </a:r>
            <a:r>
              <a:rPr lang="en-US" dirty="0" err="1"/>
              <a:t>ствари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улазе</a:t>
            </a:r>
            <a:r>
              <a:rPr lang="en-US" dirty="0"/>
              <a:t> у </a:t>
            </a:r>
            <a:r>
              <a:rPr lang="en-US" dirty="0" err="1"/>
              <a:t>стечајну</a:t>
            </a:r>
            <a:r>
              <a:rPr lang="en-US" dirty="0"/>
              <a:t> </a:t>
            </a:r>
            <a:r>
              <a:rPr lang="en-US" dirty="0" err="1"/>
              <a:t>масу</a:t>
            </a:r>
            <a:r>
              <a:rPr lang="en-US" dirty="0"/>
              <a:t>,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назначење</a:t>
            </a:r>
            <a:r>
              <a:rPr lang="en-US" dirty="0"/>
              <a:t> </a:t>
            </a:r>
            <a:r>
              <a:rPr lang="en-US" dirty="0" err="1"/>
              <a:t>њихове</a:t>
            </a:r>
            <a:r>
              <a:rPr lang="en-US" dirty="0"/>
              <a:t> </a:t>
            </a:r>
            <a:r>
              <a:rPr lang="en-US" dirty="0" err="1"/>
              <a:t>процене</a:t>
            </a:r>
            <a:r>
              <a:rPr lang="en-US" dirty="0"/>
              <a:t> у </a:t>
            </a:r>
            <a:r>
              <a:rPr lang="en-US" dirty="0" err="1"/>
              <a:t>висини</a:t>
            </a:r>
            <a:r>
              <a:rPr lang="en-US" dirty="0"/>
              <a:t> </a:t>
            </a:r>
            <a:r>
              <a:rPr lang="en-US" dirty="0" err="1"/>
              <a:t>очекиваног</a:t>
            </a:r>
            <a:r>
              <a:rPr lang="en-US" dirty="0"/>
              <a:t> </a:t>
            </a:r>
            <a:r>
              <a:rPr lang="en-US" dirty="0" err="1"/>
              <a:t>уновчавања</a:t>
            </a:r>
            <a:r>
              <a:rPr lang="en-US" dirty="0"/>
              <a:t>.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потребно</a:t>
            </a:r>
            <a:r>
              <a:rPr lang="en-US" dirty="0"/>
              <a:t>,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,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сагласност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судије</a:t>
            </a:r>
            <a:r>
              <a:rPr lang="en-US" dirty="0"/>
              <a:t>, </a:t>
            </a:r>
            <a:r>
              <a:rPr lang="en-US" dirty="0" err="1"/>
              <a:t>процену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поверити</a:t>
            </a:r>
            <a:r>
              <a:rPr lang="en-US" dirty="0"/>
              <a:t> </a:t>
            </a:r>
            <a:r>
              <a:rPr lang="en-US" dirty="0" err="1"/>
              <a:t>вештаку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Одредбом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107 </a:t>
            </a:r>
            <a:r>
              <a:rPr lang="en-US" dirty="0" err="1"/>
              <a:t>став</a:t>
            </a:r>
            <a:r>
              <a:rPr lang="en-US" dirty="0"/>
              <a:t> 1.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, </a:t>
            </a:r>
            <a:r>
              <a:rPr lang="en-US" dirty="0" err="1"/>
              <a:t>прописано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дужан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састави</a:t>
            </a:r>
            <a:r>
              <a:rPr lang="en-US" dirty="0"/>
              <a:t> </a:t>
            </a:r>
            <a:r>
              <a:rPr lang="en-US" dirty="0" err="1"/>
              <a:t>листу</a:t>
            </a:r>
            <a:r>
              <a:rPr lang="en-US" dirty="0"/>
              <a:t> </a:t>
            </a:r>
            <a:r>
              <a:rPr lang="en-US" dirty="0" err="1"/>
              <a:t>свих</a:t>
            </a:r>
            <a:r>
              <a:rPr lang="en-US" dirty="0"/>
              <a:t> </a:t>
            </a:r>
            <a:r>
              <a:rPr lang="en-US" dirty="0" err="1"/>
              <a:t>поверилаца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сазнао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пословних</a:t>
            </a:r>
            <a:r>
              <a:rPr lang="en-US" dirty="0"/>
              <a:t> </a:t>
            </a:r>
            <a:r>
              <a:rPr lang="en-US" dirty="0" err="1"/>
              <a:t>књига</a:t>
            </a:r>
            <a:r>
              <a:rPr lang="en-US" dirty="0"/>
              <a:t> и </a:t>
            </a:r>
            <a:r>
              <a:rPr lang="en-US" dirty="0" err="1"/>
              <a:t>остале</a:t>
            </a:r>
            <a:r>
              <a:rPr lang="en-US" dirty="0"/>
              <a:t> </a:t>
            </a:r>
            <a:r>
              <a:rPr lang="en-US" dirty="0" err="1"/>
              <a:t>документације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пријава</a:t>
            </a:r>
            <a:r>
              <a:rPr lang="en-US" dirty="0"/>
              <a:t> </a:t>
            </a:r>
            <a:r>
              <a:rPr lang="en-US" dirty="0" err="1"/>
              <a:t>потраживања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4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Закон о стечају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Одредбом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108.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, </a:t>
            </a:r>
            <a:r>
              <a:rPr lang="en-US" dirty="0" err="1"/>
              <a:t>прописано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дужан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састави</a:t>
            </a:r>
            <a:r>
              <a:rPr lang="en-US" dirty="0"/>
              <a:t> </a:t>
            </a:r>
            <a:r>
              <a:rPr lang="en-US" dirty="0" err="1"/>
              <a:t>листу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стечаног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подацима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107. </a:t>
            </a:r>
            <a:r>
              <a:rPr lang="en-US" dirty="0" err="1"/>
              <a:t>став</a:t>
            </a:r>
            <a:r>
              <a:rPr lang="en-US" dirty="0"/>
              <a:t> 3.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закона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algn="just"/>
            <a:r>
              <a:rPr lang="en-US" dirty="0" err="1"/>
              <a:t>Одредбом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109. </a:t>
            </a:r>
            <a:r>
              <a:rPr lang="en-US" dirty="0" err="1"/>
              <a:t>став</a:t>
            </a:r>
            <a:r>
              <a:rPr lang="en-US" dirty="0"/>
              <a:t> 1.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, </a:t>
            </a:r>
            <a:r>
              <a:rPr lang="en-US" dirty="0" err="1"/>
              <a:t>прописано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дужан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у </a:t>
            </a:r>
            <a:r>
              <a:rPr lang="en-US" dirty="0" err="1"/>
              <a:t>року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30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преузимања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и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састави</a:t>
            </a:r>
            <a:r>
              <a:rPr lang="en-US" dirty="0"/>
              <a:t> </a:t>
            </a:r>
            <a:r>
              <a:rPr lang="en-US" dirty="0" err="1"/>
              <a:t>почетни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биланс</a:t>
            </a:r>
            <a:r>
              <a:rPr lang="en-US" dirty="0"/>
              <a:t> у </a:t>
            </a:r>
            <a:r>
              <a:rPr lang="en-US" dirty="0" err="1"/>
              <a:t>коме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навести</a:t>
            </a:r>
            <a:r>
              <a:rPr lang="en-US" dirty="0"/>
              <a:t> и </a:t>
            </a:r>
            <a:r>
              <a:rPr lang="en-US" dirty="0" err="1"/>
              <a:t>упоредити</a:t>
            </a:r>
            <a:r>
              <a:rPr lang="en-US" dirty="0"/>
              <a:t>  </a:t>
            </a:r>
            <a:r>
              <a:rPr lang="en-US" dirty="0" err="1"/>
              <a:t>активу</a:t>
            </a:r>
            <a:r>
              <a:rPr lang="en-US" dirty="0"/>
              <a:t> и </a:t>
            </a:r>
            <a:r>
              <a:rPr lang="en-US" dirty="0" err="1"/>
              <a:t>пасиву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9664"/>
            <a:ext cx="10972800" cy="1066800"/>
          </a:xfrm>
        </p:spPr>
        <p:txBody>
          <a:bodyPr/>
          <a:lstStyle/>
          <a:p>
            <a:pPr algn="ctr"/>
            <a:r>
              <a:rPr lang="sr-Cyrl-RS" dirty="0" smtClean="0"/>
              <a:t>Закон о стечају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/>
              <a:t>Одредбом члана 109. </a:t>
            </a:r>
            <a:r>
              <a:rPr lang="en-US" dirty="0" err="1" smtClean="0"/>
              <a:t>Ставом</a:t>
            </a:r>
            <a:r>
              <a:rPr lang="en-US" dirty="0" smtClean="0"/>
              <a:t> 2, </a:t>
            </a:r>
            <a:r>
              <a:rPr lang="en-US" dirty="0" err="1"/>
              <a:t>прописано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предлог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управника</a:t>
            </a:r>
            <a:r>
              <a:rPr lang="en-US" dirty="0"/>
              <a:t>, </a:t>
            </a:r>
            <a:r>
              <a:rPr lang="en-US" dirty="0" err="1"/>
              <a:t>рок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става</a:t>
            </a:r>
            <a:r>
              <a:rPr lang="en-US" dirty="0"/>
              <a:t> 1.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,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судија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продужити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оправданих</a:t>
            </a:r>
            <a:r>
              <a:rPr lang="en-US" dirty="0"/>
              <a:t> </a:t>
            </a:r>
            <a:r>
              <a:rPr lang="en-US" dirty="0" err="1"/>
              <a:t>разлога</a:t>
            </a:r>
            <a:r>
              <a:rPr lang="en-US" dirty="0"/>
              <a:t>, </a:t>
            </a:r>
            <a:r>
              <a:rPr lang="en-US" dirty="0" err="1"/>
              <a:t>али</a:t>
            </a:r>
            <a:r>
              <a:rPr lang="en-US" dirty="0"/>
              <a:t> </a:t>
            </a:r>
            <a:r>
              <a:rPr lang="en-US" dirty="0" err="1"/>
              <a:t>највише</a:t>
            </a:r>
            <a:r>
              <a:rPr lang="en-US" dirty="0"/>
              <a:t> 5 </a:t>
            </a:r>
            <a:r>
              <a:rPr lang="en-US" dirty="0" err="1"/>
              <a:t>дана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Ставом</a:t>
            </a:r>
            <a:r>
              <a:rPr lang="en-US" dirty="0"/>
              <a:t> 3. </a:t>
            </a:r>
            <a:r>
              <a:rPr lang="en-US" dirty="0" err="1"/>
              <a:t>истог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, </a:t>
            </a:r>
            <a:r>
              <a:rPr lang="en-US" dirty="0" err="1"/>
              <a:t>прописано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дужан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поднесе</a:t>
            </a:r>
            <a:r>
              <a:rPr lang="en-US" dirty="0"/>
              <a:t> </a:t>
            </a:r>
            <a:r>
              <a:rPr lang="en-US" dirty="0" err="1"/>
              <a:t>суду</a:t>
            </a:r>
            <a:r>
              <a:rPr lang="en-US" dirty="0"/>
              <a:t> и </a:t>
            </a:r>
            <a:r>
              <a:rPr lang="en-US" dirty="0" err="1"/>
              <a:t>одбору</a:t>
            </a:r>
            <a:r>
              <a:rPr lang="en-US" dirty="0"/>
              <a:t> </a:t>
            </a:r>
            <a:r>
              <a:rPr lang="en-US" dirty="0" err="1"/>
              <a:t>поверилаца</a:t>
            </a:r>
            <a:r>
              <a:rPr lang="en-US" dirty="0"/>
              <a:t> </a:t>
            </a:r>
            <a:r>
              <a:rPr lang="en-US" dirty="0" err="1"/>
              <a:t>почетни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биланс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извештајем</a:t>
            </a:r>
            <a:r>
              <a:rPr lang="en-US" dirty="0"/>
              <a:t> о </a:t>
            </a:r>
            <a:r>
              <a:rPr lang="en-US" dirty="0" err="1"/>
              <a:t>економско-финасијском</a:t>
            </a:r>
            <a:r>
              <a:rPr lang="en-US" dirty="0"/>
              <a:t> </a:t>
            </a:r>
            <a:r>
              <a:rPr lang="en-US" dirty="0" err="1"/>
              <a:t>положају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проценом</a:t>
            </a:r>
            <a:r>
              <a:rPr lang="en-US" dirty="0"/>
              <a:t> </a:t>
            </a:r>
            <a:r>
              <a:rPr lang="en-US" dirty="0" err="1"/>
              <a:t>могућности</a:t>
            </a:r>
            <a:r>
              <a:rPr lang="en-US" dirty="0"/>
              <a:t> </a:t>
            </a:r>
            <a:r>
              <a:rPr lang="en-US" dirty="0" err="1"/>
              <a:t>реорганизације</a:t>
            </a:r>
            <a:r>
              <a:rPr lang="en-US" dirty="0"/>
              <a:t> </a:t>
            </a:r>
            <a:r>
              <a:rPr lang="en-US" dirty="0" err="1"/>
              <a:t>најкасије</a:t>
            </a:r>
            <a:r>
              <a:rPr lang="en-US" dirty="0"/>
              <a:t> 5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одржавања</a:t>
            </a:r>
            <a:r>
              <a:rPr lang="en-US" dirty="0"/>
              <a:t> </a:t>
            </a:r>
            <a:r>
              <a:rPr lang="en-US" dirty="0" err="1"/>
              <a:t>првог</a:t>
            </a:r>
            <a:r>
              <a:rPr lang="en-US" dirty="0"/>
              <a:t> </a:t>
            </a:r>
            <a:r>
              <a:rPr lang="en-US" dirty="0" err="1"/>
              <a:t>поверилачког</a:t>
            </a:r>
            <a:r>
              <a:rPr lang="en-US" dirty="0"/>
              <a:t> </a:t>
            </a:r>
            <a:r>
              <a:rPr lang="en-US" dirty="0" err="1"/>
              <a:t>рочишта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1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ПОПИС ИМОВИНЕ СТЕЧАЈНОГ ДУЖНИКА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14573"/>
            <a:ext cx="10972800" cy="4325112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/>
              <a:t>Од ове активности </a:t>
            </a:r>
            <a:r>
              <a:rPr lang="en-US" sz="2400" dirty="0" err="1" smtClean="0"/>
              <a:t>зависи</a:t>
            </a:r>
            <a:r>
              <a:rPr lang="en-US" sz="2400" dirty="0" smtClean="0"/>
              <a:t> </a:t>
            </a:r>
            <a:r>
              <a:rPr lang="en-US" sz="2400" dirty="0" err="1"/>
              <a:t>ваљано</a:t>
            </a:r>
            <a:r>
              <a:rPr lang="en-US" sz="2400" dirty="0"/>
              <a:t> </a:t>
            </a:r>
            <a:r>
              <a:rPr lang="en-US" sz="2400" dirty="0" err="1"/>
              <a:t>сачињавање</a:t>
            </a:r>
            <a:r>
              <a:rPr lang="en-US" sz="2400" dirty="0"/>
              <a:t> </a:t>
            </a:r>
            <a:r>
              <a:rPr lang="en-US" sz="2400" dirty="0" err="1"/>
              <a:t>почетног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биланса</a:t>
            </a:r>
            <a:r>
              <a:rPr lang="en-US" sz="2400" dirty="0"/>
              <a:t> и </a:t>
            </a:r>
            <a:r>
              <a:rPr lang="en-US" sz="2400" dirty="0" err="1"/>
              <a:t>Извештаја</a:t>
            </a:r>
            <a:r>
              <a:rPr lang="en-US" sz="2400" dirty="0"/>
              <a:t> о </a:t>
            </a:r>
            <a:r>
              <a:rPr lang="en-US" sz="2400" dirty="0" err="1"/>
              <a:t>економско</a:t>
            </a:r>
            <a:r>
              <a:rPr lang="en-US" sz="2400" dirty="0"/>
              <a:t> </a:t>
            </a:r>
            <a:r>
              <a:rPr lang="en-US" sz="2400" dirty="0" err="1"/>
              <a:t>финсијском</a:t>
            </a:r>
            <a:r>
              <a:rPr lang="en-US" sz="2400" dirty="0"/>
              <a:t> </a:t>
            </a:r>
            <a:r>
              <a:rPr lang="en-US" sz="2400" dirty="0" err="1"/>
              <a:t>положају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први</a:t>
            </a:r>
            <a:r>
              <a:rPr lang="en-US" sz="2400" dirty="0"/>
              <a:t> </a:t>
            </a:r>
            <a:r>
              <a:rPr lang="en-US" sz="2400" dirty="0" err="1"/>
              <a:t>извештај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управник</a:t>
            </a:r>
            <a:r>
              <a:rPr lang="en-US" sz="2400" dirty="0"/>
              <a:t> </a:t>
            </a:r>
            <a:r>
              <a:rPr lang="en-US" sz="2400" dirty="0" err="1"/>
              <a:t>доставља</a:t>
            </a:r>
            <a:r>
              <a:rPr lang="en-US" sz="2400" dirty="0"/>
              <a:t> </a:t>
            </a:r>
            <a:r>
              <a:rPr lang="en-US" sz="2400" dirty="0" err="1"/>
              <a:t>стечајном</a:t>
            </a:r>
            <a:r>
              <a:rPr lang="en-US" sz="2400" dirty="0"/>
              <a:t> </a:t>
            </a:r>
            <a:r>
              <a:rPr lang="en-US" sz="2400" dirty="0" err="1"/>
              <a:t>судији</a:t>
            </a:r>
            <a:r>
              <a:rPr lang="en-US" sz="2400" dirty="0"/>
              <a:t> и </a:t>
            </a:r>
            <a:r>
              <a:rPr lang="en-US" sz="2400" dirty="0" err="1"/>
              <a:t>одбору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,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ког</a:t>
            </a:r>
            <a:r>
              <a:rPr lang="en-US" sz="2400" dirty="0"/>
              <a:t> </a:t>
            </a:r>
            <a:r>
              <a:rPr lang="en-US" sz="2400" dirty="0" err="1"/>
              <a:t>извештаја</a:t>
            </a:r>
            <a:r>
              <a:rPr lang="en-US" sz="2400" dirty="0"/>
              <a:t> </a:t>
            </a:r>
            <a:r>
              <a:rPr lang="en-US" sz="2400" dirty="0" err="1"/>
              <a:t>повериоци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упознају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стварним</a:t>
            </a:r>
            <a:r>
              <a:rPr lang="en-US" sz="2400" dirty="0"/>
              <a:t> </a:t>
            </a:r>
            <a:r>
              <a:rPr lang="en-US" sz="2400" dirty="0" err="1"/>
              <a:t>имовинским</a:t>
            </a:r>
            <a:r>
              <a:rPr lang="en-US" sz="2400" dirty="0"/>
              <a:t> </a:t>
            </a:r>
            <a:r>
              <a:rPr lang="en-US" sz="2400" dirty="0" err="1"/>
              <a:t>стањем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и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могућношћу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своје</a:t>
            </a:r>
            <a:r>
              <a:rPr lang="en-US" sz="2400" dirty="0"/>
              <a:t> </a:t>
            </a:r>
            <a:r>
              <a:rPr lang="en-US" sz="2400" dirty="0" err="1"/>
              <a:t>потраживање</a:t>
            </a:r>
            <a:r>
              <a:rPr lang="en-US" sz="2400" dirty="0"/>
              <a:t> </a:t>
            </a:r>
            <a:r>
              <a:rPr lang="en-US" sz="2400" dirty="0" err="1"/>
              <a:t>намире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средстава</a:t>
            </a:r>
            <a:r>
              <a:rPr lang="en-US" sz="2400" dirty="0"/>
              <a:t>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ће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добити</a:t>
            </a:r>
            <a:r>
              <a:rPr lang="en-US" sz="2400" dirty="0"/>
              <a:t> </a:t>
            </a:r>
            <a:r>
              <a:rPr lang="en-US" sz="2400" dirty="0" err="1"/>
              <a:t>уновчањем</a:t>
            </a:r>
            <a:r>
              <a:rPr lang="en-US" sz="2400" dirty="0"/>
              <a:t> </a:t>
            </a:r>
            <a:r>
              <a:rPr lang="en-US" sz="2400" dirty="0" err="1"/>
              <a:t>имовине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у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краћем</a:t>
            </a:r>
            <a:r>
              <a:rPr lang="en-US" sz="2400" dirty="0"/>
              <a:t> </a:t>
            </a:r>
            <a:r>
              <a:rPr lang="en-US" sz="2400" dirty="0" err="1"/>
              <a:t>року</a:t>
            </a:r>
            <a:r>
              <a:rPr lang="en-US" sz="2400" dirty="0"/>
              <a:t> и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мање</a:t>
            </a:r>
            <a:r>
              <a:rPr lang="en-US" sz="2400" dirty="0"/>
              <a:t> </a:t>
            </a:r>
            <a:r>
              <a:rPr lang="en-US" sz="2400" dirty="0" err="1"/>
              <a:t>трошкова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8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696"/>
            <a:ext cx="10972800" cy="1066800"/>
          </a:xfrm>
        </p:spPr>
        <p:txBody>
          <a:bodyPr/>
          <a:lstStyle/>
          <a:p>
            <a:pPr algn="ctr"/>
            <a:r>
              <a:rPr lang="en-US" b="1" dirty="0"/>
              <a:t>ПОПИС ИМОВИНЕ СТЕЧАЈНОГ ДУЖНИКА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Извештај</a:t>
            </a:r>
            <a:r>
              <a:rPr lang="en-US" sz="2400" dirty="0"/>
              <a:t> о </a:t>
            </a:r>
            <a:r>
              <a:rPr lang="en-US" sz="2400" dirty="0" err="1"/>
              <a:t>економско</a:t>
            </a:r>
            <a:r>
              <a:rPr lang="en-US" sz="2400" dirty="0"/>
              <a:t> </a:t>
            </a:r>
            <a:r>
              <a:rPr lang="en-US" sz="2400" dirty="0" err="1"/>
              <a:t>финасијском</a:t>
            </a:r>
            <a:r>
              <a:rPr lang="en-US" sz="2400" dirty="0"/>
              <a:t> </a:t>
            </a:r>
            <a:r>
              <a:rPr lang="en-US" sz="2400" dirty="0" err="1"/>
              <a:t>положају</a:t>
            </a:r>
            <a:r>
              <a:rPr lang="en-US" sz="2400" dirty="0"/>
              <a:t> </a:t>
            </a:r>
            <a:r>
              <a:rPr lang="en-US" sz="2400" dirty="0" err="1" smtClean="0"/>
              <a:t>стеч</a:t>
            </a:r>
            <a:r>
              <a:rPr lang="sr-Cyrl-RS" sz="2400" dirty="0"/>
              <a:t>а</a:t>
            </a:r>
            <a:r>
              <a:rPr lang="en-US" sz="2400" dirty="0" err="1" smtClean="0"/>
              <a:t>јног</a:t>
            </a:r>
            <a:r>
              <a:rPr lang="en-US" sz="2400" dirty="0" smtClean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ће</a:t>
            </a:r>
            <a:r>
              <a:rPr lang="en-US" sz="2400" dirty="0"/>
              <a:t>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dirty="0" err="1"/>
              <a:t>предмет</a:t>
            </a:r>
            <a:r>
              <a:rPr lang="en-US" sz="2400" dirty="0"/>
              <a:t> </a:t>
            </a:r>
            <a:r>
              <a:rPr lang="en-US" sz="2400" dirty="0" err="1"/>
              <a:t>разматрања</a:t>
            </a:r>
            <a:r>
              <a:rPr lang="en-US" sz="2400" dirty="0"/>
              <a:t> и </a:t>
            </a:r>
            <a:r>
              <a:rPr lang="en-US" sz="2400" dirty="0" err="1"/>
              <a:t>усвајања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првом</a:t>
            </a:r>
            <a:r>
              <a:rPr lang="en-US" sz="2400" dirty="0"/>
              <a:t> </a:t>
            </a:r>
            <a:r>
              <a:rPr lang="en-US" sz="2400" dirty="0" err="1"/>
              <a:t>поверилачком</a:t>
            </a:r>
            <a:r>
              <a:rPr lang="en-US" sz="2400" dirty="0"/>
              <a:t> </a:t>
            </a:r>
            <a:r>
              <a:rPr lang="en-US" sz="2400" dirty="0" err="1"/>
              <a:t>рочишту</a:t>
            </a:r>
            <a:r>
              <a:rPr lang="en-US" sz="2400" dirty="0"/>
              <a:t>,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стране</a:t>
            </a:r>
            <a:r>
              <a:rPr lang="en-US" sz="2400" dirty="0"/>
              <a:t> </a:t>
            </a:r>
            <a:r>
              <a:rPr lang="en-US" sz="2400" dirty="0" err="1"/>
              <a:t>скупштине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, а </a:t>
            </a:r>
            <a:r>
              <a:rPr lang="en-US" sz="2400" dirty="0" err="1"/>
              <a:t>Извештај</a:t>
            </a:r>
            <a:r>
              <a:rPr lang="en-US" sz="2400" dirty="0"/>
              <a:t> о </a:t>
            </a:r>
            <a:r>
              <a:rPr lang="en-US" sz="2400" dirty="0" err="1"/>
              <a:t>економско</a:t>
            </a:r>
            <a:r>
              <a:rPr lang="en-US" sz="2400" dirty="0"/>
              <a:t> </a:t>
            </a:r>
            <a:r>
              <a:rPr lang="en-US" sz="2400" dirty="0" err="1"/>
              <a:t>финасијском</a:t>
            </a:r>
            <a:r>
              <a:rPr lang="en-US" sz="2400" dirty="0"/>
              <a:t> </a:t>
            </a:r>
            <a:r>
              <a:rPr lang="en-US" sz="2400" dirty="0" err="1"/>
              <a:t>положају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</a:t>
            </a:r>
            <a:r>
              <a:rPr lang="en-US" sz="2400" dirty="0" err="1"/>
              <a:t>је</a:t>
            </a:r>
            <a:r>
              <a:rPr lang="en-US" sz="2400" dirty="0"/>
              <a:t> и </a:t>
            </a:r>
            <a:r>
              <a:rPr lang="en-US" sz="2400" dirty="0" err="1"/>
              <a:t>основ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доношење</a:t>
            </a:r>
            <a:r>
              <a:rPr lang="en-US" sz="2400" dirty="0"/>
              <a:t> </a:t>
            </a:r>
            <a:r>
              <a:rPr lang="en-US" sz="2400" dirty="0" err="1"/>
              <a:t>одлуке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стране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ће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даљи</a:t>
            </a:r>
            <a:r>
              <a:rPr lang="en-US" sz="2400" dirty="0"/>
              <a:t> </a:t>
            </a:r>
            <a:r>
              <a:rPr lang="en-US" sz="2400" dirty="0" err="1"/>
              <a:t>ток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 </a:t>
            </a:r>
            <a:r>
              <a:rPr lang="en-US" sz="2400" dirty="0" err="1" smtClean="0"/>
              <a:t>спровести</a:t>
            </a:r>
            <a:r>
              <a:rPr lang="sr-Cyrl-RS" sz="2400" dirty="0"/>
              <a:t> </a:t>
            </a:r>
            <a:r>
              <a:rPr lang="en-US" sz="2400" dirty="0" err="1" smtClean="0"/>
              <a:t>банкротством</a:t>
            </a:r>
            <a:r>
              <a:rPr lang="en-US" sz="2400" dirty="0" smtClean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реорганизацијом</a:t>
            </a:r>
            <a:r>
              <a:rPr lang="en-US" sz="2400" dirty="0"/>
              <a:t> у </a:t>
            </a:r>
            <a:r>
              <a:rPr lang="en-US" sz="2400" dirty="0" err="1"/>
              <a:t>складу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планом</a:t>
            </a:r>
            <a:r>
              <a:rPr lang="en-US" sz="2400" dirty="0"/>
              <a:t> </a:t>
            </a:r>
            <a:r>
              <a:rPr lang="en-US" sz="2400" dirty="0" err="1"/>
              <a:t>реорганизације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6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25047"/>
            <a:ext cx="10972800" cy="1066800"/>
          </a:xfrm>
        </p:spPr>
        <p:txBody>
          <a:bodyPr/>
          <a:lstStyle/>
          <a:p>
            <a:pPr algn="ctr"/>
            <a:r>
              <a:rPr lang="en-US" b="1" dirty="0"/>
              <a:t>ПОПИС ИМОВИНЕ СТЕЧАЈНОГ ДУЖНИКА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91847"/>
            <a:ext cx="10972800" cy="432511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Приликом</a:t>
            </a:r>
            <a:r>
              <a:rPr lang="en-US" dirty="0"/>
              <a:t> </a:t>
            </a:r>
            <a:r>
              <a:rPr lang="en-US" dirty="0" err="1"/>
              <a:t>пописа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у </a:t>
            </a:r>
            <a:r>
              <a:rPr lang="en-US" dirty="0" err="1"/>
              <a:t>свему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придржава</a:t>
            </a:r>
            <a:r>
              <a:rPr lang="en-US" dirty="0"/>
              <a:t> </a:t>
            </a:r>
            <a:r>
              <a:rPr lang="en-US" dirty="0" err="1"/>
              <a:t>националног</a:t>
            </a:r>
            <a:r>
              <a:rPr lang="en-US" dirty="0"/>
              <a:t> </a:t>
            </a:r>
            <a:r>
              <a:rPr lang="en-US" dirty="0" err="1"/>
              <a:t>стандарда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 2, </a:t>
            </a:r>
            <a:r>
              <a:rPr lang="en-US" dirty="0" err="1"/>
              <a:t>којим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утврђено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израђује</a:t>
            </a:r>
            <a:r>
              <a:rPr lang="en-US" dirty="0"/>
              <a:t> </a:t>
            </a:r>
            <a:r>
              <a:rPr lang="en-US" dirty="0" err="1"/>
              <a:t>потпун</a:t>
            </a:r>
            <a:r>
              <a:rPr lang="en-US" dirty="0"/>
              <a:t> и </a:t>
            </a:r>
            <a:r>
              <a:rPr lang="en-US" dirty="0" err="1"/>
              <a:t>свеобухватан</a:t>
            </a:r>
            <a:r>
              <a:rPr lang="en-US" dirty="0"/>
              <a:t> </a:t>
            </a:r>
            <a:r>
              <a:rPr lang="en-US" dirty="0" err="1"/>
              <a:t>попис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 и </a:t>
            </a:r>
            <a:r>
              <a:rPr lang="en-US" dirty="0" err="1"/>
              <a:t>започиње</a:t>
            </a:r>
            <a:r>
              <a:rPr lang="en-US" dirty="0"/>
              <a:t> </a:t>
            </a:r>
            <a:r>
              <a:rPr lang="en-US" dirty="0" err="1"/>
              <a:t>пописивање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у </a:t>
            </a:r>
            <a:r>
              <a:rPr lang="en-US" dirty="0" err="1"/>
              <a:t>року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10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именовања</a:t>
            </a:r>
            <a:r>
              <a:rPr lang="en-US" dirty="0"/>
              <a:t> и </a:t>
            </a:r>
            <a:r>
              <a:rPr lang="en-US" dirty="0" err="1"/>
              <a:t>окончава</a:t>
            </a:r>
            <a:r>
              <a:rPr lang="en-US" dirty="0"/>
              <a:t> </a:t>
            </a:r>
            <a:r>
              <a:rPr lang="en-US" dirty="0" err="1"/>
              <a:t>њено</a:t>
            </a:r>
            <a:r>
              <a:rPr lang="en-US" dirty="0"/>
              <a:t> </a:t>
            </a:r>
            <a:r>
              <a:rPr lang="en-US" dirty="0" err="1"/>
              <a:t>пописивање</a:t>
            </a:r>
            <a:r>
              <a:rPr lang="en-US" dirty="0"/>
              <a:t> у </a:t>
            </a:r>
            <a:r>
              <a:rPr lang="en-US" dirty="0" err="1"/>
              <a:t>року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30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именовања</a:t>
            </a:r>
            <a:r>
              <a:rPr lang="en-US" dirty="0"/>
              <a:t>. </a:t>
            </a:r>
            <a:r>
              <a:rPr lang="en-US" dirty="0" err="1"/>
              <a:t>Попис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садржи</a:t>
            </a:r>
            <a:r>
              <a:rPr lang="en-US" dirty="0" smtClean="0"/>
              <a:t>: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1) </a:t>
            </a:r>
            <a:r>
              <a:rPr lang="en-US" dirty="0" err="1"/>
              <a:t>листу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2) </a:t>
            </a:r>
            <a:r>
              <a:rPr lang="en-US" dirty="0" err="1"/>
              <a:t>листу</a:t>
            </a:r>
            <a:r>
              <a:rPr lang="en-US" dirty="0"/>
              <a:t> </a:t>
            </a:r>
            <a:r>
              <a:rPr lang="en-US" dirty="0" err="1"/>
              <a:t>поверилаца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9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Основни прописи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Закон о стечају</a:t>
            </a:r>
            <a:endParaRPr lang="en-US" dirty="0"/>
          </a:p>
          <a:p>
            <a:r>
              <a:rPr lang="ru-RU" dirty="0"/>
              <a:t>Правилник о утврђивању националних стандарда за управљање стечајном масом</a:t>
            </a:r>
            <a:endParaRPr lang="en-US" dirty="0"/>
          </a:p>
          <a:p>
            <a:r>
              <a:rPr lang="ru-RU" dirty="0"/>
              <a:t>Правилник о утврђивању националних стандарда за управљање стечајном масом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ПОПИС ИМОВИНЕ СТЕЧАЈНОГ ДУЖНИКА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3) </a:t>
            </a:r>
            <a:r>
              <a:rPr lang="en-US" dirty="0" err="1"/>
              <a:t>попис</a:t>
            </a:r>
            <a:r>
              <a:rPr lang="en-US" dirty="0"/>
              <a:t> </a:t>
            </a:r>
            <a:r>
              <a:rPr lang="en-US" dirty="0" err="1"/>
              <a:t>сваког</a:t>
            </a:r>
            <a:r>
              <a:rPr lang="en-US" dirty="0"/>
              <a:t> </a:t>
            </a:r>
            <a:r>
              <a:rPr lang="en-US" dirty="0" err="1"/>
              <a:t>појединачног</a:t>
            </a:r>
            <a:r>
              <a:rPr lang="en-US" dirty="0"/>
              <a:t> </a:t>
            </a:r>
            <a:r>
              <a:rPr lang="en-US" dirty="0" err="1"/>
              <a:t>дела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затечен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локацији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локацијама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обзира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власнички</a:t>
            </a:r>
            <a:r>
              <a:rPr lang="en-US" dirty="0"/>
              <a:t> </a:t>
            </a:r>
            <a:r>
              <a:rPr lang="en-US" dirty="0" err="1"/>
              <a:t>статус</a:t>
            </a:r>
            <a:r>
              <a:rPr lang="en-US" dirty="0"/>
              <a:t> </a:t>
            </a:r>
            <a:r>
              <a:rPr lang="en-US" dirty="0" err="1"/>
              <a:t>пописане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 smtClean="0"/>
              <a:t>;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4) </a:t>
            </a:r>
            <a:r>
              <a:rPr lang="en-US" dirty="0" err="1"/>
              <a:t>попис</a:t>
            </a:r>
            <a:r>
              <a:rPr lang="en-US" dirty="0"/>
              <a:t> </a:t>
            </a:r>
            <a:r>
              <a:rPr lang="en-US" dirty="0" err="1"/>
              <a:t>сваког</a:t>
            </a:r>
            <a:r>
              <a:rPr lang="en-US" dirty="0"/>
              <a:t> </a:t>
            </a:r>
            <a:r>
              <a:rPr lang="en-US" dirty="0" err="1"/>
              <a:t>појединачног</a:t>
            </a:r>
            <a:r>
              <a:rPr lang="en-US" dirty="0"/>
              <a:t> </a:t>
            </a:r>
            <a:r>
              <a:rPr lang="en-US" dirty="0" err="1"/>
              <a:t>дела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у </a:t>
            </a:r>
            <a:r>
              <a:rPr lang="en-US" dirty="0" err="1"/>
              <a:t>власништву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али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у </a:t>
            </a:r>
            <a:r>
              <a:rPr lang="en-US" dirty="0" err="1"/>
              <a:t>тренутку</a:t>
            </a:r>
            <a:r>
              <a:rPr lang="en-US" dirty="0"/>
              <a:t> </a:t>
            </a:r>
            <a:r>
              <a:rPr lang="en-US" dirty="0" err="1"/>
              <a:t>отварања</a:t>
            </a:r>
            <a:r>
              <a:rPr lang="en-US" dirty="0"/>
              <a:t> </a:t>
            </a:r>
            <a:r>
              <a:rPr lang="en-US" dirty="0" err="1"/>
              <a:t>стечаја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налази</a:t>
            </a:r>
            <a:r>
              <a:rPr lang="en-US" dirty="0"/>
              <a:t> у </a:t>
            </a:r>
            <a:r>
              <a:rPr lang="en-US" dirty="0" err="1"/>
              <a:t>државини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 smtClean="0"/>
              <a:t>;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5) </a:t>
            </a:r>
            <a:r>
              <a:rPr lang="en-US" dirty="0" err="1"/>
              <a:t>листу</a:t>
            </a:r>
            <a:r>
              <a:rPr lang="en-US" dirty="0"/>
              <a:t> </a:t>
            </a:r>
            <a:r>
              <a:rPr lang="en-US" dirty="0" err="1"/>
              <a:t>удела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акција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правних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 smtClean="0"/>
              <a:t>;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6)  </a:t>
            </a:r>
            <a:r>
              <a:rPr lang="en-US" dirty="0" err="1"/>
              <a:t>листу</a:t>
            </a:r>
            <a:r>
              <a:rPr lang="en-US" dirty="0"/>
              <a:t> </a:t>
            </a:r>
            <a:r>
              <a:rPr lang="en-US" dirty="0" err="1"/>
              <a:t>лиценци</a:t>
            </a:r>
            <a:r>
              <a:rPr lang="en-US" dirty="0"/>
              <a:t> и </a:t>
            </a:r>
            <a:r>
              <a:rPr lang="en-US" dirty="0" err="1"/>
              <a:t>патената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5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42" y="1566843"/>
            <a:ext cx="10972800" cy="4325112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/>
              <a:t>Како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</a:t>
            </a:r>
            <a:r>
              <a:rPr lang="en-US" sz="2600" dirty="0" err="1"/>
              <a:t>утврђено</a:t>
            </a:r>
            <a:r>
              <a:rPr lang="en-US" sz="2600" dirty="0"/>
              <a:t> </a:t>
            </a:r>
            <a:r>
              <a:rPr lang="en-US" sz="2600" dirty="0" err="1"/>
              <a:t>националним</a:t>
            </a:r>
            <a:r>
              <a:rPr lang="en-US" sz="2600" dirty="0"/>
              <a:t> </a:t>
            </a:r>
            <a:r>
              <a:rPr lang="en-US" sz="2600" dirty="0" err="1"/>
              <a:t>стандардом</a:t>
            </a:r>
            <a:r>
              <a:rPr lang="en-US" sz="2600" dirty="0"/>
              <a:t> </a:t>
            </a:r>
            <a:r>
              <a:rPr lang="en-US" sz="2600" dirty="0" err="1"/>
              <a:t>број</a:t>
            </a:r>
            <a:r>
              <a:rPr lang="en-US" sz="2600" dirty="0"/>
              <a:t> 2, </a:t>
            </a:r>
            <a:r>
              <a:rPr lang="en-US" sz="2600" dirty="0" err="1"/>
              <a:t>попис</a:t>
            </a:r>
            <a:r>
              <a:rPr lang="en-US" sz="2600" dirty="0"/>
              <a:t> </a:t>
            </a:r>
            <a:r>
              <a:rPr lang="en-US" sz="2600" dirty="0" err="1"/>
              <a:t>имовине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дужника</a:t>
            </a:r>
            <a:r>
              <a:rPr lang="en-US" sz="2600" dirty="0"/>
              <a:t>, </a:t>
            </a:r>
            <a:r>
              <a:rPr lang="en-US" sz="2600" dirty="0" err="1"/>
              <a:t>спроводи</a:t>
            </a:r>
            <a:r>
              <a:rPr lang="en-US" sz="2600" dirty="0"/>
              <a:t> </a:t>
            </a:r>
            <a:r>
              <a:rPr lang="en-US" sz="2600" dirty="0" err="1"/>
              <a:t>комисија</a:t>
            </a:r>
            <a:r>
              <a:rPr lang="en-US" sz="2600" dirty="0"/>
              <a:t> </a:t>
            </a:r>
            <a:r>
              <a:rPr lang="en-US" sz="2600" dirty="0" err="1"/>
              <a:t>коју</a:t>
            </a:r>
            <a:r>
              <a:rPr lang="en-US" sz="2600" dirty="0"/>
              <a:t> </a:t>
            </a:r>
            <a:r>
              <a:rPr lang="en-US" sz="2600" dirty="0" err="1"/>
              <a:t>образује</a:t>
            </a:r>
            <a:r>
              <a:rPr lang="en-US" sz="2600" dirty="0"/>
              <a:t> </a:t>
            </a:r>
            <a:r>
              <a:rPr lang="en-US" sz="2600" dirty="0" err="1"/>
              <a:t>стечајни</a:t>
            </a:r>
            <a:r>
              <a:rPr lang="en-US" sz="2600" dirty="0"/>
              <a:t> </a:t>
            </a:r>
            <a:r>
              <a:rPr lang="en-US" sz="2600" dirty="0" err="1"/>
              <a:t>управник</a:t>
            </a:r>
            <a:r>
              <a:rPr lang="en-US" sz="2600" dirty="0"/>
              <a:t>, а </a:t>
            </a:r>
            <a:r>
              <a:rPr lang="en-US" sz="2600" dirty="0" err="1"/>
              <a:t>број</a:t>
            </a:r>
            <a:r>
              <a:rPr lang="en-US" sz="2600" dirty="0"/>
              <a:t> </a:t>
            </a:r>
            <a:r>
              <a:rPr lang="en-US" sz="2600" dirty="0" err="1"/>
              <a:t>комисија</a:t>
            </a:r>
            <a:r>
              <a:rPr lang="en-US" sz="2600" dirty="0"/>
              <a:t> </a:t>
            </a:r>
            <a:r>
              <a:rPr lang="en-US" sz="2600" dirty="0" err="1"/>
              <a:t>зависи</a:t>
            </a:r>
            <a:r>
              <a:rPr lang="en-US" sz="2600" dirty="0"/>
              <a:t> </a:t>
            </a:r>
            <a:r>
              <a:rPr lang="en-US" sz="2600" dirty="0" err="1"/>
              <a:t>од</a:t>
            </a:r>
            <a:r>
              <a:rPr lang="en-US" sz="2600" dirty="0"/>
              <a:t> </a:t>
            </a:r>
            <a:r>
              <a:rPr lang="en-US" sz="2600" dirty="0" err="1"/>
              <a:t>обима</a:t>
            </a:r>
            <a:r>
              <a:rPr lang="en-US" sz="2600" dirty="0"/>
              <a:t> и </a:t>
            </a:r>
            <a:r>
              <a:rPr lang="en-US" sz="2600" dirty="0" err="1"/>
              <a:t>структуре</a:t>
            </a:r>
            <a:r>
              <a:rPr lang="en-US" sz="2600" dirty="0"/>
              <a:t> </a:t>
            </a:r>
            <a:r>
              <a:rPr lang="en-US" sz="2600" dirty="0" err="1"/>
              <a:t>имовине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дужника</a:t>
            </a:r>
            <a:r>
              <a:rPr lang="en-US" sz="26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600" dirty="0" err="1"/>
              <a:t>Стечајни</a:t>
            </a:r>
            <a:r>
              <a:rPr lang="en-US" sz="2600" dirty="0"/>
              <a:t> </a:t>
            </a:r>
            <a:r>
              <a:rPr lang="en-US" sz="2600" dirty="0" err="1"/>
              <a:t>управник</a:t>
            </a:r>
            <a:r>
              <a:rPr lang="en-US" sz="2600" dirty="0"/>
              <a:t>, </a:t>
            </a:r>
            <a:r>
              <a:rPr lang="en-US" sz="2600" dirty="0" err="1"/>
              <a:t>приликом</a:t>
            </a:r>
            <a:r>
              <a:rPr lang="en-US" sz="2600" dirty="0"/>
              <a:t> </a:t>
            </a:r>
            <a:r>
              <a:rPr lang="en-US" sz="2600" dirty="0" err="1"/>
              <a:t>пописа</a:t>
            </a:r>
            <a:r>
              <a:rPr lang="en-US" sz="2600" dirty="0"/>
              <a:t> </a:t>
            </a:r>
            <a:r>
              <a:rPr lang="en-US" sz="2600" dirty="0" err="1"/>
              <a:t>имовине</a:t>
            </a:r>
            <a:r>
              <a:rPr lang="en-US" sz="2600" dirty="0"/>
              <a:t> </a:t>
            </a:r>
            <a:r>
              <a:rPr lang="en-US" sz="2600" dirty="0" err="1"/>
              <a:t>врши</a:t>
            </a:r>
            <a:r>
              <a:rPr lang="en-US" sz="2600" dirty="0"/>
              <a:t> и </a:t>
            </a:r>
            <a:r>
              <a:rPr lang="en-US" sz="2600" dirty="0" err="1"/>
              <a:t>процену</a:t>
            </a:r>
            <a:r>
              <a:rPr lang="en-US" sz="2600" dirty="0"/>
              <a:t> </a:t>
            </a:r>
            <a:r>
              <a:rPr lang="en-US" sz="2600" dirty="0" err="1"/>
              <a:t>ликвидационе</a:t>
            </a:r>
            <a:r>
              <a:rPr lang="en-US" sz="2600" dirty="0"/>
              <a:t> </a:t>
            </a:r>
            <a:r>
              <a:rPr lang="en-US" sz="2600" dirty="0" err="1"/>
              <a:t>вредности</a:t>
            </a:r>
            <a:r>
              <a:rPr lang="en-US" sz="2600" dirty="0"/>
              <a:t> </a:t>
            </a:r>
            <a:r>
              <a:rPr lang="en-US" sz="2600" dirty="0" err="1"/>
              <a:t>имовине</a:t>
            </a:r>
            <a:r>
              <a:rPr lang="en-US" sz="2600" dirty="0"/>
              <a:t>, ( </a:t>
            </a:r>
            <a:r>
              <a:rPr lang="en-US" sz="2600" dirty="0" err="1"/>
              <a:t>односно</a:t>
            </a:r>
            <a:r>
              <a:rPr lang="en-US" sz="2600" dirty="0"/>
              <a:t> </a:t>
            </a:r>
            <a:r>
              <a:rPr lang="en-US" sz="2600" dirty="0" err="1"/>
              <a:t>процену</a:t>
            </a:r>
            <a:r>
              <a:rPr lang="en-US" sz="2600" dirty="0"/>
              <a:t> у </a:t>
            </a:r>
            <a:r>
              <a:rPr lang="en-US" sz="2600" dirty="0" err="1"/>
              <a:t>висини</a:t>
            </a:r>
            <a:r>
              <a:rPr lang="en-US" sz="2600" dirty="0"/>
              <a:t> </a:t>
            </a:r>
            <a:r>
              <a:rPr lang="en-US" sz="2600" dirty="0" err="1"/>
              <a:t>очекиваног</a:t>
            </a:r>
            <a:r>
              <a:rPr lang="en-US" sz="2600" dirty="0"/>
              <a:t> </a:t>
            </a:r>
            <a:r>
              <a:rPr lang="en-US" sz="2600" dirty="0" err="1"/>
              <a:t>уновчавања</a:t>
            </a:r>
            <a:r>
              <a:rPr lang="en-US" sz="2600" dirty="0"/>
              <a:t>) </a:t>
            </a:r>
            <a:r>
              <a:rPr lang="en-US" sz="2600" dirty="0" err="1"/>
              <a:t>на</a:t>
            </a:r>
            <a:r>
              <a:rPr lang="en-US" sz="2600" dirty="0"/>
              <a:t> </a:t>
            </a:r>
            <a:r>
              <a:rPr lang="en-US" sz="2600" dirty="0" err="1"/>
              <a:t>начин</a:t>
            </a:r>
            <a:r>
              <a:rPr lang="en-US" sz="2600" dirty="0"/>
              <a:t> </a:t>
            </a:r>
            <a:r>
              <a:rPr lang="en-US" sz="2600" dirty="0" err="1"/>
              <a:t>како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</a:t>
            </a:r>
            <a:r>
              <a:rPr lang="en-US" sz="2600" dirty="0" err="1"/>
              <a:t>утврђено</a:t>
            </a:r>
            <a:r>
              <a:rPr lang="en-US" sz="2600" dirty="0"/>
              <a:t> </a:t>
            </a:r>
            <a:r>
              <a:rPr lang="en-US" sz="2600" dirty="0" err="1"/>
              <a:t>нациналним</a:t>
            </a:r>
            <a:r>
              <a:rPr lang="en-US" sz="2600" dirty="0"/>
              <a:t> </a:t>
            </a:r>
            <a:r>
              <a:rPr lang="en-US" sz="2600" dirty="0" err="1"/>
              <a:t>стандардом</a:t>
            </a:r>
            <a:r>
              <a:rPr lang="en-US" sz="2600" dirty="0"/>
              <a:t> </a:t>
            </a:r>
            <a:r>
              <a:rPr lang="en-US" sz="2600" dirty="0" err="1"/>
              <a:t>број</a:t>
            </a:r>
            <a:r>
              <a:rPr lang="en-US" sz="2600" dirty="0"/>
              <a:t> 2. </a:t>
            </a:r>
            <a:r>
              <a:rPr lang="en-US" sz="2600" dirty="0" err="1"/>
              <a:t>који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</a:t>
            </a:r>
            <a:r>
              <a:rPr lang="en-US" sz="2600" dirty="0" err="1"/>
              <a:t>дао</a:t>
            </a:r>
            <a:r>
              <a:rPr lang="en-US" sz="2600" dirty="0"/>
              <a:t> </a:t>
            </a:r>
            <a:r>
              <a:rPr lang="en-US" sz="2600" dirty="0" err="1"/>
              <a:t>могућност</a:t>
            </a:r>
            <a:r>
              <a:rPr lang="en-US" sz="2600" dirty="0"/>
              <a:t> </a:t>
            </a:r>
            <a:r>
              <a:rPr lang="en-US" sz="2600" dirty="0" err="1"/>
              <a:t>стечајним</a:t>
            </a:r>
            <a:r>
              <a:rPr lang="en-US" sz="2600" dirty="0"/>
              <a:t> </a:t>
            </a:r>
            <a:r>
              <a:rPr lang="en-US" sz="2600" dirty="0" err="1"/>
              <a:t>управницима</a:t>
            </a:r>
            <a:r>
              <a:rPr lang="en-US" sz="2600" dirty="0"/>
              <a:t>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уз</a:t>
            </a:r>
            <a:r>
              <a:rPr lang="en-US" sz="2600" dirty="0"/>
              <a:t> </a:t>
            </a:r>
            <a:r>
              <a:rPr lang="en-US" sz="2600" dirty="0" err="1"/>
              <a:t>сагласност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судије</a:t>
            </a:r>
            <a:r>
              <a:rPr lang="en-US" sz="2600" dirty="0"/>
              <a:t> </a:t>
            </a:r>
            <a:r>
              <a:rPr lang="en-US" sz="2600" dirty="0" err="1"/>
              <a:t>ангажују</a:t>
            </a:r>
            <a:r>
              <a:rPr lang="en-US" sz="2600" dirty="0"/>
              <a:t> и </a:t>
            </a:r>
            <a:r>
              <a:rPr lang="en-US" sz="2600" dirty="0" err="1"/>
              <a:t>овлашћене</a:t>
            </a:r>
            <a:r>
              <a:rPr lang="en-US" sz="2600" dirty="0"/>
              <a:t> </a:t>
            </a:r>
            <a:r>
              <a:rPr lang="en-US" sz="2600" dirty="0" err="1"/>
              <a:t>проценитеље</a:t>
            </a:r>
            <a:r>
              <a:rPr lang="en-US" sz="2600" dirty="0"/>
              <a:t> </a:t>
            </a:r>
            <a:r>
              <a:rPr lang="en-US" sz="2600" dirty="0" err="1"/>
              <a:t>који</a:t>
            </a:r>
            <a:r>
              <a:rPr lang="en-US" sz="2600" dirty="0"/>
              <a:t> </a:t>
            </a:r>
            <a:r>
              <a:rPr lang="en-US" sz="2600" dirty="0" err="1"/>
              <a:t>ће</a:t>
            </a:r>
            <a:r>
              <a:rPr lang="en-US" sz="2600" dirty="0"/>
              <a:t> </a:t>
            </a:r>
            <a:r>
              <a:rPr lang="en-US" sz="2600" dirty="0" err="1"/>
              <a:t>извршити</a:t>
            </a:r>
            <a:r>
              <a:rPr lang="en-US" sz="2600" dirty="0"/>
              <a:t> </a:t>
            </a:r>
            <a:r>
              <a:rPr lang="en-US" sz="2600" dirty="0" err="1"/>
              <a:t>процену</a:t>
            </a:r>
            <a:r>
              <a:rPr lang="en-US" sz="2600" dirty="0"/>
              <a:t> </a:t>
            </a:r>
            <a:r>
              <a:rPr lang="en-US" sz="2600" dirty="0" err="1"/>
              <a:t>покретне</a:t>
            </a:r>
            <a:r>
              <a:rPr lang="en-US" sz="2600" dirty="0"/>
              <a:t> и </a:t>
            </a:r>
            <a:r>
              <a:rPr lang="en-US" sz="2600" dirty="0" err="1"/>
              <a:t>непокретне</a:t>
            </a:r>
            <a:r>
              <a:rPr lang="en-US" sz="2600" dirty="0"/>
              <a:t> </a:t>
            </a:r>
            <a:r>
              <a:rPr lang="en-US" sz="2600" dirty="0" err="1"/>
              <a:t>имовине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дужника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236" y="1309267"/>
            <a:ext cx="10972800" cy="496274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приликом</a:t>
            </a:r>
            <a:r>
              <a:rPr lang="en-US" dirty="0"/>
              <a:t> </a:t>
            </a:r>
            <a:r>
              <a:rPr lang="en-US" dirty="0" err="1"/>
              <a:t>обављања</a:t>
            </a:r>
            <a:r>
              <a:rPr lang="en-US" dirty="0"/>
              <a:t> </a:t>
            </a:r>
            <a:r>
              <a:rPr lang="en-US" dirty="0" err="1"/>
              <a:t>почетних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попису</a:t>
            </a:r>
            <a:r>
              <a:rPr lang="en-US" dirty="0"/>
              <a:t> </a:t>
            </a:r>
            <a:r>
              <a:rPr lang="en-US" dirty="0" err="1"/>
              <a:t>непокретне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у </a:t>
            </a:r>
            <a:r>
              <a:rPr lang="en-US" dirty="0" err="1"/>
              <a:t>случајевима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овлашћених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није</a:t>
            </a:r>
            <a:r>
              <a:rPr lang="en-US" dirty="0"/>
              <a:t> </a:t>
            </a:r>
            <a:r>
              <a:rPr lang="en-US" dirty="0" err="1"/>
              <a:t>преузео</a:t>
            </a:r>
            <a:r>
              <a:rPr lang="en-US" dirty="0"/>
              <a:t> </a:t>
            </a:r>
            <a:r>
              <a:rPr lang="en-US" dirty="0" err="1"/>
              <a:t>комплетну</a:t>
            </a:r>
            <a:r>
              <a:rPr lang="en-US" dirty="0"/>
              <a:t> </a:t>
            </a:r>
            <a:r>
              <a:rPr lang="en-US" dirty="0" err="1"/>
              <a:t>пословну</a:t>
            </a:r>
            <a:r>
              <a:rPr lang="en-US" dirty="0"/>
              <a:t> </a:t>
            </a:r>
            <a:r>
              <a:rPr lang="en-US" dirty="0" err="1"/>
              <a:t>документацију</a:t>
            </a:r>
            <a:r>
              <a:rPr lang="en-US" dirty="0"/>
              <a:t>,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сасвим</a:t>
            </a:r>
            <a:r>
              <a:rPr lang="en-US" dirty="0"/>
              <a:t> </a:t>
            </a:r>
            <a:r>
              <a:rPr lang="en-US" dirty="0" err="1"/>
              <a:t>довољно</a:t>
            </a:r>
            <a:r>
              <a:rPr lang="en-US" dirty="0"/>
              <a:t> </a:t>
            </a:r>
            <a:r>
              <a:rPr lang="en-US" dirty="0" err="1"/>
              <a:t>времена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надлежних</a:t>
            </a:r>
            <a:r>
              <a:rPr lang="en-US" dirty="0"/>
              <a:t> </a:t>
            </a:r>
            <a:r>
              <a:rPr lang="en-US" dirty="0" err="1"/>
              <a:t>Служби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катастар</a:t>
            </a:r>
            <a:r>
              <a:rPr lang="en-US" dirty="0"/>
              <a:t> </a:t>
            </a:r>
            <a:r>
              <a:rPr lang="en-US" dirty="0" err="1"/>
              <a:t>непокретност</a:t>
            </a:r>
            <a:r>
              <a:rPr lang="en-US" dirty="0"/>
              <a:t>, </a:t>
            </a:r>
            <a:r>
              <a:rPr lang="en-US" dirty="0" err="1"/>
              <a:t>прибави</a:t>
            </a:r>
            <a:r>
              <a:rPr lang="en-US" dirty="0"/>
              <a:t> </a:t>
            </a:r>
            <a:r>
              <a:rPr lang="en-US" dirty="0" err="1"/>
              <a:t>листове</a:t>
            </a:r>
            <a:r>
              <a:rPr lang="en-US" dirty="0"/>
              <a:t> </a:t>
            </a:r>
            <a:r>
              <a:rPr lang="en-US" dirty="0" err="1"/>
              <a:t>непокретности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непокретну</a:t>
            </a:r>
            <a:r>
              <a:rPr lang="en-US" dirty="0"/>
              <a:t> </a:t>
            </a:r>
            <a:r>
              <a:rPr lang="en-US" dirty="0" err="1"/>
              <a:t>имовину</a:t>
            </a:r>
            <a:r>
              <a:rPr lang="en-US" dirty="0"/>
              <a:t> </a:t>
            </a:r>
            <a:r>
              <a:rPr lang="en-US" dirty="0" err="1"/>
              <a:t>стечајог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свим</a:t>
            </a:r>
            <a:r>
              <a:rPr lang="en-US" dirty="0"/>
              <a:t> </a:t>
            </a:r>
            <a:r>
              <a:rPr lang="en-US" dirty="0" err="1"/>
              <a:t>уписаним</a:t>
            </a:r>
            <a:r>
              <a:rPr lang="en-US" dirty="0"/>
              <a:t> </a:t>
            </a:r>
            <a:r>
              <a:rPr lang="en-US" dirty="0" err="1"/>
              <a:t>теретима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којих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у </a:t>
            </a:r>
            <a:r>
              <a:rPr lang="en-US" dirty="0" err="1"/>
              <a:t>Извештају</a:t>
            </a:r>
            <a:r>
              <a:rPr lang="en-US" dirty="0"/>
              <a:t> о </a:t>
            </a:r>
            <a:r>
              <a:rPr lang="en-US" dirty="0" err="1"/>
              <a:t>економско</a:t>
            </a:r>
            <a:r>
              <a:rPr lang="en-US" dirty="0"/>
              <a:t> </a:t>
            </a:r>
            <a:r>
              <a:rPr lang="en-US" dirty="0" err="1"/>
              <a:t>финасијском</a:t>
            </a:r>
            <a:r>
              <a:rPr lang="en-US" dirty="0"/>
              <a:t> </a:t>
            </a:r>
            <a:r>
              <a:rPr lang="en-US" dirty="0" err="1"/>
              <a:t>положају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унети</a:t>
            </a:r>
            <a:r>
              <a:rPr lang="en-US" dirty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податке</a:t>
            </a:r>
            <a:r>
              <a:rPr lang="en-US" dirty="0"/>
              <a:t>,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повериоци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били</a:t>
            </a:r>
            <a:r>
              <a:rPr lang="en-US" dirty="0"/>
              <a:t> </a:t>
            </a:r>
            <a:r>
              <a:rPr lang="en-US" dirty="0" err="1"/>
              <a:t>детаљно</a:t>
            </a:r>
            <a:r>
              <a:rPr lang="en-US" dirty="0"/>
              <a:t>  </a:t>
            </a:r>
            <a:r>
              <a:rPr lang="en-US" dirty="0" err="1"/>
              <a:t>обавештени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имовина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власништво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оптерећена</a:t>
            </a:r>
            <a:r>
              <a:rPr lang="en-US" dirty="0"/>
              <a:t> </a:t>
            </a:r>
            <a:r>
              <a:rPr lang="en-US" dirty="0" err="1"/>
              <a:t>уписаним</a:t>
            </a:r>
            <a:r>
              <a:rPr lang="en-US" dirty="0"/>
              <a:t> </a:t>
            </a:r>
            <a:r>
              <a:rPr lang="en-US" dirty="0" err="1"/>
              <a:t>заложним</a:t>
            </a:r>
            <a:r>
              <a:rPr lang="en-US" dirty="0"/>
              <a:t> </a:t>
            </a:r>
            <a:r>
              <a:rPr lang="en-US" dirty="0" err="1"/>
              <a:t>правом</a:t>
            </a:r>
            <a:r>
              <a:rPr lang="en-US" dirty="0"/>
              <a:t>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износ</a:t>
            </a:r>
            <a:r>
              <a:rPr lang="en-US" dirty="0"/>
              <a:t> </a:t>
            </a:r>
            <a:r>
              <a:rPr lang="en-US" dirty="0" err="1"/>
              <a:t>потраживања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конкретна</a:t>
            </a:r>
            <a:r>
              <a:rPr lang="en-US" dirty="0"/>
              <a:t> </a:t>
            </a:r>
            <a:r>
              <a:rPr lang="en-US" dirty="0" err="1"/>
              <a:t>непокретна</a:t>
            </a:r>
            <a:r>
              <a:rPr lang="en-US" dirty="0"/>
              <a:t> </a:t>
            </a:r>
            <a:r>
              <a:rPr lang="en-US" dirty="0" err="1"/>
              <a:t>имовила</a:t>
            </a:r>
            <a:r>
              <a:rPr lang="en-US" dirty="0"/>
              <a:t> </a:t>
            </a:r>
            <a:r>
              <a:rPr lang="en-US" dirty="0" err="1"/>
              <a:t>била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en-US" dirty="0" err="1"/>
              <a:t>извршења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отварања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</a:t>
            </a:r>
            <a:r>
              <a:rPr lang="en-US" dirty="0" err="1"/>
              <a:t>над</a:t>
            </a:r>
            <a:r>
              <a:rPr lang="en-US" dirty="0"/>
              <a:t> </a:t>
            </a:r>
            <a:r>
              <a:rPr lang="en-US" dirty="0" err="1"/>
              <a:t>стечајним</a:t>
            </a:r>
            <a:r>
              <a:rPr lang="en-US" dirty="0"/>
              <a:t> </a:t>
            </a:r>
            <a:r>
              <a:rPr lang="en-US" dirty="0" err="1"/>
              <a:t>дужником</a:t>
            </a:r>
            <a:r>
              <a:rPr lang="en-US" dirty="0"/>
              <a:t>..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4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42" y="1566844"/>
            <a:ext cx="10972800" cy="4325112"/>
          </a:xfrm>
        </p:spPr>
        <p:txBody>
          <a:bodyPr/>
          <a:lstStyle/>
          <a:p>
            <a:pPr algn="just"/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изузетног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значаја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дужник</a:t>
            </a:r>
            <a:r>
              <a:rPr lang="en-US" dirty="0"/>
              <a:t> </a:t>
            </a:r>
            <a:r>
              <a:rPr lang="en-US" dirty="0" err="1"/>
              <a:t>прибави</a:t>
            </a:r>
            <a:r>
              <a:rPr lang="en-US" dirty="0"/>
              <a:t> </a:t>
            </a:r>
            <a:r>
              <a:rPr lang="en-US" dirty="0" err="1"/>
              <a:t>извод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листа</a:t>
            </a:r>
            <a:r>
              <a:rPr lang="en-US" dirty="0"/>
              <a:t> </a:t>
            </a:r>
            <a:r>
              <a:rPr lang="en-US" dirty="0" err="1"/>
              <a:t>непокретности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надлежних</a:t>
            </a:r>
            <a:r>
              <a:rPr lang="en-US" dirty="0"/>
              <a:t> </a:t>
            </a:r>
            <a:r>
              <a:rPr lang="en-US" dirty="0" err="1"/>
              <a:t>Служби</a:t>
            </a:r>
            <a:r>
              <a:rPr lang="en-US" dirty="0"/>
              <a:t> </a:t>
            </a:r>
            <a:r>
              <a:rPr lang="en-US" dirty="0" err="1"/>
              <a:t>непокретности</a:t>
            </a:r>
            <a:r>
              <a:rPr lang="en-US" dirty="0"/>
              <a:t>, </a:t>
            </a:r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приликом</a:t>
            </a:r>
            <a:r>
              <a:rPr lang="en-US" dirty="0"/>
              <a:t> </a:t>
            </a:r>
            <a:r>
              <a:rPr lang="en-US" dirty="0" err="1"/>
              <a:t>пописа</a:t>
            </a:r>
            <a:r>
              <a:rPr lang="en-US" dirty="0"/>
              <a:t>  </a:t>
            </a:r>
            <a:r>
              <a:rPr lang="en-US" dirty="0" err="1"/>
              <a:t>непокретне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, </a:t>
            </a:r>
            <a:r>
              <a:rPr lang="en-US" dirty="0" err="1"/>
              <a:t>најчешће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јављају</a:t>
            </a:r>
            <a:r>
              <a:rPr lang="en-US" dirty="0"/>
              <a:t> </a:t>
            </a:r>
            <a:r>
              <a:rPr lang="en-US" dirty="0" err="1"/>
              <a:t>проблеми</a:t>
            </a:r>
            <a:r>
              <a:rPr lang="en-US" dirty="0"/>
              <a:t> </a:t>
            </a:r>
            <a:r>
              <a:rPr lang="en-US" dirty="0" err="1"/>
              <a:t>зато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управници</a:t>
            </a:r>
            <a:r>
              <a:rPr lang="en-US" dirty="0"/>
              <a:t>, </a:t>
            </a:r>
            <a:r>
              <a:rPr lang="en-US" dirty="0" err="1"/>
              <a:t>наводе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имовину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сву</a:t>
            </a:r>
            <a:r>
              <a:rPr lang="en-US" dirty="0"/>
              <a:t> </a:t>
            </a:r>
            <a:r>
              <a:rPr lang="en-US" dirty="0" err="1"/>
              <a:t>имовину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дан</a:t>
            </a:r>
            <a:r>
              <a:rPr lang="en-US" dirty="0"/>
              <a:t> </a:t>
            </a:r>
            <a:r>
              <a:rPr lang="en-US" dirty="0" err="1"/>
              <a:t>отварања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, </a:t>
            </a:r>
            <a:r>
              <a:rPr lang="en-US" dirty="0" err="1"/>
              <a:t>била</a:t>
            </a:r>
            <a:r>
              <a:rPr lang="en-US" dirty="0"/>
              <a:t> </a:t>
            </a:r>
            <a:r>
              <a:rPr lang="en-US" dirty="0" err="1"/>
              <a:t>уписана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надлежног</a:t>
            </a:r>
            <a:r>
              <a:rPr lang="en-US" dirty="0"/>
              <a:t> </a:t>
            </a:r>
            <a:r>
              <a:rPr lang="en-US" dirty="0" err="1"/>
              <a:t>катастра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име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наводећи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предметна</a:t>
            </a:r>
            <a:r>
              <a:rPr lang="en-US" dirty="0"/>
              <a:t> </a:t>
            </a:r>
            <a:r>
              <a:rPr lang="en-US" dirty="0" err="1"/>
              <a:t>непокретност</a:t>
            </a:r>
            <a:r>
              <a:rPr lang="en-US" dirty="0"/>
              <a:t> </a:t>
            </a:r>
            <a:r>
              <a:rPr lang="en-US" dirty="0" err="1"/>
              <a:t>била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en-US" dirty="0" err="1"/>
              <a:t>извршења</a:t>
            </a:r>
            <a:r>
              <a:rPr lang="en-US" dirty="0"/>
              <a:t> и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проверавајући</a:t>
            </a:r>
            <a:r>
              <a:rPr lang="en-US" dirty="0"/>
              <a:t> у </a:t>
            </a:r>
            <a:r>
              <a:rPr lang="en-US" dirty="0" err="1"/>
              <a:t>којој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фази</a:t>
            </a:r>
            <a:r>
              <a:rPr lang="en-US" dirty="0"/>
              <a:t> </a:t>
            </a:r>
            <a:r>
              <a:rPr lang="en-US" dirty="0" err="1"/>
              <a:t>извршни</a:t>
            </a:r>
            <a:r>
              <a:rPr lang="en-US" dirty="0"/>
              <a:t> </a:t>
            </a:r>
            <a:r>
              <a:rPr lang="en-US" dirty="0" err="1"/>
              <a:t>поступак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9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963" y="1412297"/>
            <a:ext cx="10972800" cy="43251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Па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тако</a:t>
            </a:r>
            <a:r>
              <a:rPr lang="en-US" dirty="0"/>
              <a:t> у </a:t>
            </a:r>
            <a:r>
              <a:rPr lang="en-US" dirty="0" err="1"/>
              <a:t>пракси</a:t>
            </a:r>
            <a:r>
              <a:rPr lang="en-US" dirty="0"/>
              <a:t> </a:t>
            </a:r>
            <a:r>
              <a:rPr lang="en-US" dirty="0" err="1"/>
              <a:t>дешава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у </a:t>
            </a:r>
            <a:r>
              <a:rPr lang="en-US" dirty="0" err="1"/>
              <a:t>Извештају</a:t>
            </a:r>
            <a:r>
              <a:rPr lang="en-US" dirty="0"/>
              <a:t> о </a:t>
            </a:r>
            <a:r>
              <a:rPr lang="en-US" dirty="0" err="1"/>
              <a:t>економско</a:t>
            </a:r>
            <a:r>
              <a:rPr lang="en-US" dirty="0"/>
              <a:t> </a:t>
            </a:r>
            <a:r>
              <a:rPr lang="en-US" dirty="0" err="1"/>
              <a:t>финасијском</a:t>
            </a:r>
            <a:r>
              <a:rPr lang="en-US" dirty="0"/>
              <a:t> </a:t>
            </a:r>
            <a:r>
              <a:rPr lang="en-US" dirty="0" err="1"/>
              <a:t>положају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наведена</a:t>
            </a:r>
            <a:r>
              <a:rPr lang="en-US" dirty="0"/>
              <a:t> </a:t>
            </a:r>
            <a:r>
              <a:rPr lang="en-US" dirty="0" err="1"/>
              <a:t>непокретна</a:t>
            </a:r>
            <a:r>
              <a:rPr lang="en-US" dirty="0"/>
              <a:t> </a:t>
            </a:r>
            <a:r>
              <a:rPr lang="en-US" dirty="0" err="1"/>
              <a:t>имовина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имовина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а у </a:t>
            </a:r>
            <a:r>
              <a:rPr lang="en-US" dirty="0" err="1"/>
              <a:t>стварности</a:t>
            </a:r>
            <a:r>
              <a:rPr lang="en-US" dirty="0"/>
              <a:t> </a:t>
            </a:r>
            <a:r>
              <a:rPr lang="en-US" dirty="0" err="1"/>
              <a:t>иста</a:t>
            </a:r>
            <a:r>
              <a:rPr lang="en-US" dirty="0"/>
              <a:t> 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већ</a:t>
            </a:r>
            <a:r>
              <a:rPr lang="en-US" dirty="0"/>
              <a:t> </a:t>
            </a:r>
            <a:r>
              <a:rPr lang="en-US" dirty="0" err="1"/>
              <a:t>отуђена</a:t>
            </a:r>
            <a:r>
              <a:rPr lang="en-US" dirty="0"/>
              <a:t> у </a:t>
            </a:r>
            <a:r>
              <a:rPr lang="en-US" dirty="0" err="1"/>
              <a:t>току</a:t>
            </a:r>
            <a:r>
              <a:rPr lang="en-US" dirty="0"/>
              <a:t> </a:t>
            </a:r>
            <a:r>
              <a:rPr lang="en-US" dirty="0" err="1"/>
              <a:t>извршног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, </a:t>
            </a:r>
            <a:r>
              <a:rPr lang="en-US" dirty="0" err="1"/>
              <a:t>предата</a:t>
            </a:r>
            <a:r>
              <a:rPr lang="en-US" dirty="0"/>
              <a:t> у </a:t>
            </a:r>
            <a:r>
              <a:rPr lang="en-US" dirty="0" err="1"/>
              <a:t>посед</a:t>
            </a:r>
            <a:r>
              <a:rPr lang="en-US" dirty="0"/>
              <a:t> </a:t>
            </a:r>
            <a:r>
              <a:rPr lang="en-US" dirty="0" err="1"/>
              <a:t>купцу</a:t>
            </a:r>
            <a:r>
              <a:rPr lang="en-US" dirty="0"/>
              <a:t>, </a:t>
            </a:r>
            <a:r>
              <a:rPr lang="en-US" dirty="0" err="1"/>
              <a:t>али</a:t>
            </a:r>
            <a:r>
              <a:rPr lang="en-US" dirty="0"/>
              <a:t> у РГЗ </a:t>
            </a:r>
            <a:r>
              <a:rPr lang="en-US" dirty="0" err="1"/>
              <a:t>Служба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катастар</a:t>
            </a:r>
            <a:r>
              <a:rPr lang="en-US" dirty="0"/>
              <a:t> </a:t>
            </a:r>
            <a:r>
              <a:rPr lang="en-US" dirty="0" err="1"/>
              <a:t>непокретности</a:t>
            </a:r>
            <a:r>
              <a:rPr lang="en-US" dirty="0"/>
              <a:t>, </a:t>
            </a:r>
            <a:r>
              <a:rPr lang="en-US" dirty="0" err="1"/>
              <a:t>још</a:t>
            </a:r>
            <a:r>
              <a:rPr lang="en-US" dirty="0"/>
              <a:t> </a:t>
            </a:r>
            <a:r>
              <a:rPr lang="en-US" dirty="0" err="1"/>
              <a:t>увек</a:t>
            </a:r>
            <a:r>
              <a:rPr lang="en-US" dirty="0"/>
              <a:t> </a:t>
            </a:r>
            <a:r>
              <a:rPr lang="en-US" dirty="0" err="1"/>
              <a:t>није</a:t>
            </a:r>
            <a:r>
              <a:rPr lang="en-US" dirty="0"/>
              <a:t> </a:t>
            </a:r>
            <a:r>
              <a:rPr lang="en-US" dirty="0" err="1"/>
              <a:t>извршила</a:t>
            </a:r>
            <a:r>
              <a:rPr lang="en-US" dirty="0"/>
              <a:t> </a:t>
            </a:r>
            <a:r>
              <a:rPr lang="en-US" dirty="0" err="1"/>
              <a:t>упис</a:t>
            </a:r>
            <a:r>
              <a:rPr lang="en-US" dirty="0"/>
              <a:t> </a:t>
            </a:r>
            <a:r>
              <a:rPr lang="en-US" dirty="0" err="1"/>
              <a:t>промене</a:t>
            </a:r>
            <a:r>
              <a:rPr lang="en-US" dirty="0"/>
              <a:t> </a:t>
            </a:r>
            <a:r>
              <a:rPr lang="en-US" dirty="0" err="1"/>
              <a:t>власника</a:t>
            </a:r>
            <a:r>
              <a:rPr lang="en-US" dirty="0"/>
              <a:t> </a:t>
            </a:r>
            <a:r>
              <a:rPr lang="en-US" dirty="0" err="1"/>
              <a:t>предметне</a:t>
            </a:r>
            <a:r>
              <a:rPr lang="en-US" dirty="0"/>
              <a:t> </a:t>
            </a:r>
            <a:r>
              <a:rPr lang="en-US" dirty="0" err="1"/>
              <a:t>непоретности</a:t>
            </a:r>
            <a:r>
              <a:rPr lang="en-US" dirty="0"/>
              <a:t>. </a:t>
            </a:r>
            <a:r>
              <a:rPr lang="en-US" dirty="0" err="1"/>
              <a:t>Слично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и у </a:t>
            </a:r>
            <a:r>
              <a:rPr lang="en-US" dirty="0" err="1"/>
              <a:t>ситуацији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наведе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дужник</a:t>
            </a:r>
            <a:r>
              <a:rPr lang="en-US" dirty="0"/>
              <a:t> </a:t>
            </a:r>
            <a:r>
              <a:rPr lang="en-US" dirty="0" err="1"/>
              <a:t>власник</a:t>
            </a:r>
            <a:r>
              <a:rPr lang="en-US" dirty="0"/>
              <a:t> </a:t>
            </a:r>
            <a:r>
              <a:rPr lang="en-US" dirty="0" err="1"/>
              <a:t>непокретне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прибављеног</a:t>
            </a:r>
            <a:r>
              <a:rPr lang="en-US" dirty="0"/>
              <a:t>  </a:t>
            </a:r>
            <a:r>
              <a:rPr lang="en-US" dirty="0" err="1"/>
              <a:t>Листа</a:t>
            </a:r>
            <a:r>
              <a:rPr lang="en-US" dirty="0"/>
              <a:t> </a:t>
            </a:r>
            <a:r>
              <a:rPr lang="en-US" dirty="0" err="1"/>
              <a:t>непокретности</a:t>
            </a:r>
            <a:r>
              <a:rPr lang="en-US" dirty="0"/>
              <a:t>, а </a:t>
            </a:r>
            <a:r>
              <a:rPr lang="en-US" dirty="0" err="1"/>
              <a:t>иста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отуђена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купопродаје</a:t>
            </a:r>
            <a:r>
              <a:rPr lang="en-US" dirty="0"/>
              <a:t>, </a:t>
            </a:r>
            <a:r>
              <a:rPr lang="en-US" dirty="0" err="1"/>
              <a:t>знатно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покретања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9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297"/>
            <a:ext cx="10972800" cy="4325112"/>
          </a:xfrm>
        </p:spPr>
        <p:txBody>
          <a:bodyPr/>
          <a:lstStyle/>
          <a:p>
            <a:pPr algn="just"/>
            <a:r>
              <a:rPr lang="en-US" dirty="0" err="1"/>
              <a:t>Значи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приликом</a:t>
            </a:r>
            <a:r>
              <a:rPr lang="en-US" dirty="0"/>
              <a:t> </a:t>
            </a:r>
            <a:r>
              <a:rPr lang="en-US" dirty="0" err="1"/>
              <a:t>пописа</a:t>
            </a:r>
            <a:r>
              <a:rPr lang="en-US" dirty="0"/>
              <a:t> </a:t>
            </a:r>
            <a:r>
              <a:rPr lang="en-US" dirty="0" err="1"/>
              <a:t>непокретне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, </a:t>
            </a:r>
            <a:r>
              <a:rPr lang="en-US" dirty="0" err="1"/>
              <a:t>поред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 </a:t>
            </a:r>
            <a:r>
              <a:rPr lang="en-US" dirty="0" err="1"/>
              <a:t>добијених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надлежних</a:t>
            </a:r>
            <a:r>
              <a:rPr lang="en-US" dirty="0"/>
              <a:t> </a:t>
            </a:r>
            <a:r>
              <a:rPr lang="en-US" dirty="0" err="1"/>
              <a:t>органа</a:t>
            </a:r>
            <a:r>
              <a:rPr lang="en-US" dirty="0"/>
              <a:t>,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детаљно</a:t>
            </a:r>
            <a:r>
              <a:rPr lang="en-US" dirty="0"/>
              <a:t> </a:t>
            </a:r>
            <a:r>
              <a:rPr lang="en-US" dirty="0" err="1"/>
              <a:t>прегледа</a:t>
            </a:r>
            <a:r>
              <a:rPr lang="en-US" dirty="0"/>
              <a:t> и </a:t>
            </a:r>
            <a:r>
              <a:rPr lang="en-US" dirty="0" err="1"/>
              <a:t>пословну</a:t>
            </a:r>
            <a:r>
              <a:rPr lang="en-US" dirty="0"/>
              <a:t> </a:t>
            </a:r>
            <a:r>
              <a:rPr lang="en-US" dirty="0" err="1"/>
              <a:t>документацију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уношењем</a:t>
            </a:r>
            <a:r>
              <a:rPr lang="en-US" dirty="0"/>
              <a:t> </a:t>
            </a:r>
            <a:r>
              <a:rPr lang="en-US" dirty="0" err="1"/>
              <a:t>оваквих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 у </a:t>
            </a:r>
            <a:r>
              <a:rPr lang="en-US" dirty="0" err="1"/>
              <a:t>Извештај</a:t>
            </a:r>
            <a:r>
              <a:rPr lang="en-US" dirty="0"/>
              <a:t> о </a:t>
            </a:r>
            <a:r>
              <a:rPr lang="en-US" dirty="0" err="1"/>
              <a:t>економско</a:t>
            </a:r>
            <a:r>
              <a:rPr lang="en-US" dirty="0"/>
              <a:t> </a:t>
            </a:r>
            <a:r>
              <a:rPr lang="en-US" dirty="0" err="1"/>
              <a:t>финасијском</a:t>
            </a:r>
            <a:r>
              <a:rPr lang="en-US" dirty="0"/>
              <a:t> </a:t>
            </a:r>
            <a:r>
              <a:rPr lang="en-US" dirty="0" err="1"/>
              <a:t>положају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својим</a:t>
            </a:r>
            <a:r>
              <a:rPr lang="en-US" dirty="0"/>
              <a:t> </a:t>
            </a:r>
            <a:r>
              <a:rPr lang="en-US" dirty="0" err="1"/>
              <a:t>радњама</a:t>
            </a:r>
            <a:r>
              <a:rPr lang="en-US" dirty="0"/>
              <a:t> </a:t>
            </a:r>
            <a:r>
              <a:rPr lang="en-US" dirty="0" err="1"/>
              <a:t>доводи</a:t>
            </a:r>
            <a:r>
              <a:rPr lang="en-US" dirty="0"/>
              <a:t> у </a:t>
            </a:r>
            <a:r>
              <a:rPr lang="en-US" dirty="0" err="1"/>
              <a:t>заблуду</a:t>
            </a:r>
            <a:r>
              <a:rPr lang="en-US" dirty="0"/>
              <a:t> </a:t>
            </a:r>
            <a:r>
              <a:rPr lang="en-US" dirty="0" err="1"/>
              <a:t>повериоце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очекују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своје</a:t>
            </a:r>
            <a:r>
              <a:rPr lang="en-US" dirty="0"/>
              <a:t> </a:t>
            </a:r>
            <a:r>
              <a:rPr lang="en-US" dirty="0" err="1"/>
              <a:t>потраживање</a:t>
            </a:r>
            <a:r>
              <a:rPr lang="en-US" dirty="0"/>
              <a:t> </a:t>
            </a:r>
            <a:r>
              <a:rPr lang="en-US" dirty="0" err="1"/>
              <a:t>намирити</a:t>
            </a:r>
            <a:r>
              <a:rPr lang="en-US" dirty="0"/>
              <a:t>, </a:t>
            </a:r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извештају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управника</a:t>
            </a:r>
            <a:r>
              <a:rPr lang="en-US" dirty="0"/>
              <a:t>,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дужник</a:t>
            </a:r>
            <a:r>
              <a:rPr lang="en-US" dirty="0"/>
              <a:t> </a:t>
            </a:r>
            <a:r>
              <a:rPr lang="en-US" dirty="0" err="1"/>
              <a:t>располаже</a:t>
            </a:r>
            <a:r>
              <a:rPr lang="en-US" dirty="0"/>
              <a:t> </a:t>
            </a:r>
            <a:r>
              <a:rPr lang="en-US" dirty="0" err="1"/>
              <a:t>имовином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en-US" dirty="0" err="1"/>
              <a:t>уновчавања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8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721" y="1425176"/>
            <a:ext cx="10972800" cy="4325112"/>
          </a:xfrm>
        </p:spPr>
        <p:txBody>
          <a:bodyPr/>
          <a:lstStyle/>
          <a:p>
            <a:pPr algn="just"/>
            <a:r>
              <a:rPr lang="en-US" dirty="0" err="1"/>
              <a:t>Изузетно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важно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приликом</a:t>
            </a:r>
            <a:r>
              <a:rPr lang="en-US" dirty="0"/>
              <a:t> </a:t>
            </a:r>
            <a:r>
              <a:rPr lang="en-US" dirty="0" err="1"/>
              <a:t>процене</a:t>
            </a:r>
            <a:r>
              <a:rPr lang="en-US" dirty="0"/>
              <a:t> </a:t>
            </a:r>
            <a:r>
              <a:rPr lang="en-US" dirty="0" err="1"/>
              <a:t>непокретне</a:t>
            </a:r>
            <a:r>
              <a:rPr lang="en-US" dirty="0"/>
              <a:t>  </a:t>
            </a:r>
            <a:r>
              <a:rPr lang="en-US" dirty="0" err="1"/>
              <a:t>имовине</a:t>
            </a:r>
            <a:r>
              <a:rPr lang="en-US" dirty="0"/>
              <a:t>, </a:t>
            </a:r>
            <a:r>
              <a:rPr lang="en-US" dirty="0" err="1"/>
              <a:t>коју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пописали</a:t>
            </a:r>
            <a:r>
              <a:rPr lang="en-US" dirty="0"/>
              <a:t>,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управници</a:t>
            </a:r>
            <a:r>
              <a:rPr lang="en-US" dirty="0"/>
              <a:t> </a:t>
            </a:r>
            <a:r>
              <a:rPr lang="en-US" dirty="0" err="1"/>
              <a:t>наведу</a:t>
            </a:r>
            <a:r>
              <a:rPr lang="en-US" dirty="0"/>
              <a:t> </a:t>
            </a:r>
            <a:r>
              <a:rPr lang="en-US" dirty="0" err="1"/>
              <a:t>реалну</a:t>
            </a:r>
            <a:r>
              <a:rPr lang="en-US" dirty="0"/>
              <a:t> </a:t>
            </a:r>
            <a:r>
              <a:rPr lang="en-US" dirty="0" err="1"/>
              <a:t>процену</a:t>
            </a:r>
            <a:r>
              <a:rPr lang="en-US" dirty="0"/>
              <a:t> </a:t>
            </a:r>
            <a:r>
              <a:rPr lang="en-US" dirty="0" err="1"/>
              <a:t>ликвидационе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непокретне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, (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процену</a:t>
            </a:r>
            <a:r>
              <a:rPr lang="en-US" dirty="0"/>
              <a:t> у </a:t>
            </a:r>
            <a:r>
              <a:rPr lang="en-US" dirty="0" err="1"/>
              <a:t>висини</a:t>
            </a:r>
            <a:r>
              <a:rPr lang="en-US" dirty="0"/>
              <a:t> </a:t>
            </a:r>
            <a:r>
              <a:rPr lang="en-US" dirty="0" err="1"/>
              <a:t>очекиваног</a:t>
            </a:r>
            <a:r>
              <a:rPr lang="en-US" dirty="0"/>
              <a:t> </a:t>
            </a:r>
            <a:r>
              <a:rPr lang="en-US" dirty="0" err="1"/>
              <a:t>уновчавања</a:t>
            </a:r>
            <a:r>
              <a:rPr lang="en-US" dirty="0"/>
              <a:t>),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ову</a:t>
            </a:r>
            <a:r>
              <a:rPr lang="en-US" dirty="0"/>
              <a:t> </a:t>
            </a:r>
            <a:r>
              <a:rPr lang="en-US" dirty="0" err="1"/>
              <a:t>процену</a:t>
            </a:r>
            <a:r>
              <a:rPr lang="en-US" dirty="0"/>
              <a:t> </a:t>
            </a:r>
            <a:r>
              <a:rPr lang="en-US" dirty="0" err="1"/>
              <a:t>могу</a:t>
            </a:r>
            <a:r>
              <a:rPr lang="en-US" dirty="0"/>
              <a:t> </a:t>
            </a:r>
            <a:r>
              <a:rPr lang="en-US" dirty="0" err="1"/>
              <a:t>им</a:t>
            </a:r>
            <a:r>
              <a:rPr lang="en-US" dirty="0"/>
              <a:t> </a:t>
            </a:r>
            <a:r>
              <a:rPr lang="en-US" dirty="0" err="1"/>
              <a:t>послужити</a:t>
            </a:r>
            <a:r>
              <a:rPr lang="en-US" dirty="0"/>
              <a:t> </a:t>
            </a:r>
            <a:r>
              <a:rPr lang="en-US" dirty="0" err="1"/>
              <a:t>Решења</a:t>
            </a:r>
            <a:r>
              <a:rPr lang="en-US" dirty="0"/>
              <a:t> о </a:t>
            </a:r>
            <a:r>
              <a:rPr lang="en-US" dirty="0" err="1"/>
              <a:t>утврђивању</a:t>
            </a:r>
            <a:r>
              <a:rPr lang="en-US" dirty="0"/>
              <a:t> </a:t>
            </a:r>
            <a:r>
              <a:rPr lang="en-US" dirty="0" err="1"/>
              <a:t>пореза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имовину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сваку</a:t>
            </a:r>
            <a:r>
              <a:rPr lang="en-US" dirty="0"/>
              <a:t> </a:t>
            </a:r>
            <a:r>
              <a:rPr lang="en-US" dirty="0" err="1"/>
              <a:t>појединачну</a:t>
            </a:r>
            <a:r>
              <a:rPr lang="en-US" dirty="0"/>
              <a:t> </a:t>
            </a:r>
            <a:r>
              <a:rPr lang="en-US" dirty="0" err="1"/>
              <a:t>непокретност</a:t>
            </a:r>
            <a:r>
              <a:rPr lang="en-US" dirty="0"/>
              <a:t>,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садрже</a:t>
            </a:r>
            <a:r>
              <a:rPr lang="en-US" dirty="0"/>
              <a:t> </a:t>
            </a:r>
            <a:r>
              <a:rPr lang="en-US" dirty="0" err="1"/>
              <a:t>процене</a:t>
            </a:r>
            <a:r>
              <a:rPr lang="en-US" dirty="0"/>
              <a:t> </a:t>
            </a:r>
            <a:r>
              <a:rPr lang="en-US" dirty="0" err="1"/>
              <a:t>тржишне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непокретности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963" y="1566843"/>
            <a:ext cx="10972800" cy="4325112"/>
          </a:xfrm>
        </p:spPr>
        <p:txBody>
          <a:bodyPr/>
          <a:lstStyle/>
          <a:p>
            <a:pPr algn="just"/>
            <a:r>
              <a:rPr lang="en-US" dirty="0"/>
              <a:t>У </a:t>
            </a:r>
            <a:r>
              <a:rPr lang="en-US" dirty="0" err="1"/>
              <a:t>случајевима</a:t>
            </a:r>
            <a:r>
              <a:rPr lang="en-US" dirty="0"/>
              <a:t>,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сматра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због</a:t>
            </a:r>
            <a:r>
              <a:rPr lang="en-US" dirty="0"/>
              <a:t> </a:t>
            </a:r>
            <a:r>
              <a:rPr lang="en-US" dirty="0" err="1"/>
              <a:t>сложености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, </a:t>
            </a:r>
            <a:r>
              <a:rPr lang="en-US" dirty="0" err="1"/>
              <a:t>није</a:t>
            </a:r>
            <a:r>
              <a:rPr lang="en-US" dirty="0"/>
              <a:t> у </a:t>
            </a:r>
            <a:r>
              <a:rPr lang="en-US" dirty="0" err="1"/>
              <a:t>могућности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/>
              <a:t>изврши</a:t>
            </a:r>
            <a:r>
              <a:rPr lang="en-US" dirty="0"/>
              <a:t> </a:t>
            </a:r>
            <a:r>
              <a:rPr lang="en-US" dirty="0" err="1"/>
              <a:t>процену</a:t>
            </a:r>
            <a:r>
              <a:rPr lang="en-US" dirty="0"/>
              <a:t> </a:t>
            </a:r>
            <a:r>
              <a:rPr lang="en-US" dirty="0" err="1"/>
              <a:t>ликвидационе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пописане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,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одредбом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106. </a:t>
            </a:r>
            <a:r>
              <a:rPr lang="en-US" dirty="0" err="1"/>
              <a:t>став</a:t>
            </a:r>
            <a:r>
              <a:rPr lang="en-US" dirty="0"/>
              <a:t> 1.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, 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сагласност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судије</a:t>
            </a:r>
            <a:r>
              <a:rPr lang="en-US" dirty="0"/>
              <a:t>, </a:t>
            </a:r>
            <a:r>
              <a:rPr lang="en-US" dirty="0" err="1"/>
              <a:t>процену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поверити</a:t>
            </a:r>
            <a:r>
              <a:rPr lang="en-US" dirty="0"/>
              <a:t> </a:t>
            </a:r>
            <a:r>
              <a:rPr lang="en-US" dirty="0" err="1"/>
              <a:t>вештаку</a:t>
            </a:r>
            <a:r>
              <a:rPr lang="en-US" dirty="0"/>
              <a:t>, </a:t>
            </a:r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повериоци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 </a:t>
            </a:r>
            <a:r>
              <a:rPr lang="en-US" dirty="0" err="1"/>
              <a:t>упознати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реалним</a:t>
            </a:r>
            <a:r>
              <a:rPr lang="en-US" dirty="0"/>
              <a:t> </a:t>
            </a:r>
            <a:r>
              <a:rPr lang="en-US" dirty="0" err="1"/>
              <a:t>вредностима</a:t>
            </a:r>
            <a:r>
              <a:rPr lang="en-US" dirty="0"/>
              <a:t> </a:t>
            </a:r>
            <a:r>
              <a:rPr lang="en-US" dirty="0" err="1"/>
              <a:t>пописане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0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42" y="1631238"/>
            <a:ext cx="10972800" cy="4325112"/>
          </a:xfrm>
        </p:spPr>
        <p:txBody>
          <a:bodyPr/>
          <a:lstStyle/>
          <a:p>
            <a:pPr algn="just"/>
            <a:r>
              <a:rPr lang="en-US" dirty="0" err="1"/>
              <a:t>Процена</a:t>
            </a:r>
            <a:r>
              <a:rPr lang="en-US" dirty="0"/>
              <a:t> </a:t>
            </a:r>
            <a:r>
              <a:rPr lang="en-US" dirty="0" err="1"/>
              <a:t>ликвидационе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пописане</a:t>
            </a:r>
            <a:r>
              <a:rPr lang="en-US" dirty="0"/>
              <a:t> </a:t>
            </a:r>
            <a:r>
              <a:rPr lang="en-US" dirty="0" err="1"/>
              <a:t>непокретне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тој</a:t>
            </a:r>
            <a:r>
              <a:rPr lang="en-US" dirty="0"/>
              <a:t> </a:t>
            </a:r>
            <a:r>
              <a:rPr lang="en-US" dirty="0" err="1"/>
              <a:t>цени</a:t>
            </a:r>
            <a:r>
              <a:rPr lang="en-US" dirty="0"/>
              <a:t> </a:t>
            </a:r>
            <a:r>
              <a:rPr lang="en-US" dirty="0" err="1"/>
              <a:t>иста</a:t>
            </a:r>
            <a:r>
              <a:rPr lang="en-US" dirty="0"/>
              <a:t> и </a:t>
            </a:r>
            <a:r>
              <a:rPr lang="en-US" dirty="0" err="1"/>
              <a:t>продавати</a:t>
            </a:r>
            <a:r>
              <a:rPr lang="en-US" dirty="0"/>
              <a:t>, </a:t>
            </a:r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потребе</a:t>
            </a:r>
            <a:r>
              <a:rPr lang="en-US" dirty="0"/>
              <a:t> </a:t>
            </a:r>
            <a:r>
              <a:rPr lang="en-US" dirty="0" err="1"/>
              <a:t>уновчавања</a:t>
            </a:r>
            <a:r>
              <a:rPr lang="en-US" dirty="0"/>
              <a:t>  </a:t>
            </a:r>
            <a:r>
              <a:rPr lang="en-US" dirty="0" err="1"/>
              <a:t>уновчавања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а </a:t>
            </a:r>
            <a:r>
              <a:rPr lang="en-US" dirty="0" err="1"/>
              <a:t>након</a:t>
            </a:r>
            <a:r>
              <a:rPr lang="en-US" dirty="0"/>
              <a:t> </a:t>
            </a:r>
            <a:r>
              <a:rPr lang="en-US" dirty="0" err="1"/>
              <a:t>правноснажности</a:t>
            </a:r>
            <a:r>
              <a:rPr lang="en-US" dirty="0"/>
              <a:t> </a:t>
            </a:r>
            <a:r>
              <a:rPr lang="en-US" dirty="0" err="1"/>
              <a:t>решења</a:t>
            </a:r>
            <a:r>
              <a:rPr lang="en-US" dirty="0"/>
              <a:t> о </a:t>
            </a:r>
            <a:r>
              <a:rPr lang="en-US" dirty="0" err="1"/>
              <a:t>банкротству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поступак</a:t>
            </a:r>
            <a:r>
              <a:rPr lang="en-US" dirty="0"/>
              <a:t> </a:t>
            </a:r>
            <a:r>
              <a:rPr lang="en-US" dirty="0" err="1"/>
              <a:t>спроводи</a:t>
            </a:r>
            <a:r>
              <a:rPr lang="en-US" dirty="0"/>
              <a:t> </a:t>
            </a:r>
            <a:r>
              <a:rPr lang="en-US" dirty="0" err="1"/>
              <a:t>банкротством</a:t>
            </a:r>
            <a:r>
              <a:rPr lang="en-US" dirty="0"/>
              <a:t>, </a:t>
            </a:r>
            <a:r>
              <a:rPr lang="en-US" dirty="0" err="1"/>
              <a:t>процену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поверити</a:t>
            </a:r>
            <a:r>
              <a:rPr lang="en-US" dirty="0"/>
              <a:t> </a:t>
            </a:r>
            <a:r>
              <a:rPr lang="en-US" dirty="0" err="1"/>
              <a:t>овлашћеном</a:t>
            </a:r>
            <a:r>
              <a:rPr lang="en-US" dirty="0"/>
              <a:t> </a:t>
            </a:r>
            <a:r>
              <a:rPr lang="en-US" dirty="0" err="1"/>
              <a:t>проценитељу</a:t>
            </a:r>
            <a:r>
              <a:rPr lang="en-US" dirty="0"/>
              <a:t>, а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одредбама</a:t>
            </a:r>
            <a:r>
              <a:rPr lang="en-US" dirty="0"/>
              <a:t>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42" y="1270629"/>
            <a:ext cx="10972800" cy="4872594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У </a:t>
            </a:r>
            <a:r>
              <a:rPr lang="en-US" sz="2400" dirty="0" err="1"/>
              <a:t>пракси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често</a:t>
            </a:r>
            <a:r>
              <a:rPr lang="en-US" sz="2400" dirty="0"/>
              <a:t> </a:t>
            </a:r>
            <a:r>
              <a:rPr lang="en-US" sz="2400" dirty="0" err="1"/>
              <a:t>дешава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управник</a:t>
            </a:r>
            <a:r>
              <a:rPr lang="en-US" sz="2400" dirty="0"/>
              <a:t> </a:t>
            </a:r>
            <a:r>
              <a:rPr lang="en-US" sz="2400" dirty="0" err="1"/>
              <a:t>накнадно</a:t>
            </a:r>
            <a:r>
              <a:rPr lang="en-US" sz="2400" dirty="0"/>
              <a:t> </a:t>
            </a:r>
            <a:r>
              <a:rPr lang="en-US" sz="2400" dirty="0" err="1"/>
              <a:t>утврди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дошло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промене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имовини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била</a:t>
            </a:r>
            <a:r>
              <a:rPr lang="en-US" sz="2400" dirty="0"/>
              <a:t> </a:t>
            </a:r>
            <a:r>
              <a:rPr lang="en-US" sz="2400" dirty="0" err="1"/>
              <a:t>предмет</a:t>
            </a:r>
            <a:r>
              <a:rPr lang="en-US" sz="2400" dirty="0"/>
              <a:t> </a:t>
            </a:r>
            <a:r>
              <a:rPr lang="en-US" sz="2400" dirty="0" err="1"/>
              <a:t>пописа</a:t>
            </a:r>
            <a:r>
              <a:rPr lang="en-US" sz="2400" dirty="0"/>
              <a:t> и </a:t>
            </a:r>
            <a:r>
              <a:rPr lang="en-US" sz="2400" dirty="0" err="1"/>
              <a:t>процене</a:t>
            </a:r>
            <a:r>
              <a:rPr lang="en-US" sz="2400" dirty="0"/>
              <a:t>, ( </a:t>
            </a:r>
            <a:r>
              <a:rPr lang="en-US" sz="2400" dirty="0" err="1"/>
              <a:t>било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отуђена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основу</a:t>
            </a:r>
            <a:r>
              <a:rPr lang="en-US" sz="2400" dirty="0"/>
              <a:t> </a:t>
            </a:r>
            <a:r>
              <a:rPr lang="en-US" sz="2400" dirty="0" err="1"/>
              <a:t>купопродаје</a:t>
            </a:r>
            <a:r>
              <a:rPr lang="en-US" sz="2400" dirty="0"/>
              <a:t>,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продата</a:t>
            </a:r>
            <a:r>
              <a:rPr lang="en-US" sz="2400" dirty="0"/>
              <a:t> у </a:t>
            </a:r>
            <a:r>
              <a:rPr lang="en-US" sz="2400" dirty="0" err="1"/>
              <a:t>извршном</a:t>
            </a:r>
            <a:r>
              <a:rPr lang="en-US" sz="2400" dirty="0"/>
              <a:t> </a:t>
            </a:r>
            <a:r>
              <a:rPr lang="en-US" sz="2400" dirty="0" err="1"/>
              <a:t>поступку</a:t>
            </a:r>
            <a:r>
              <a:rPr lang="en-US" sz="2400" dirty="0"/>
              <a:t>), и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као</a:t>
            </a:r>
            <a:r>
              <a:rPr lang="en-US" sz="2400" dirty="0"/>
              <a:t> </a:t>
            </a:r>
            <a:r>
              <a:rPr lang="en-US" sz="2400" dirty="0" err="1"/>
              <a:t>имовина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унета</a:t>
            </a:r>
            <a:r>
              <a:rPr lang="en-US" sz="2400" dirty="0"/>
              <a:t> у </a:t>
            </a:r>
            <a:r>
              <a:rPr lang="en-US" sz="2400" dirty="0" err="1"/>
              <a:t>Извештај</a:t>
            </a:r>
            <a:r>
              <a:rPr lang="en-US" sz="2400" dirty="0"/>
              <a:t> о </a:t>
            </a:r>
            <a:r>
              <a:rPr lang="en-US" sz="2400" dirty="0" err="1"/>
              <a:t>еконмско</a:t>
            </a:r>
            <a:r>
              <a:rPr lang="en-US" sz="2400" dirty="0"/>
              <a:t> </a:t>
            </a:r>
            <a:r>
              <a:rPr lang="en-US" sz="2400" dirty="0" err="1"/>
              <a:t>финасијском</a:t>
            </a:r>
            <a:r>
              <a:rPr lang="en-US" sz="2400" dirty="0"/>
              <a:t> </a:t>
            </a:r>
            <a:r>
              <a:rPr lang="en-US" sz="2400" dirty="0" err="1"/>
              <a:t>положају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о </a:t>
            </a:r>
            <a:r>
              <a:rPr lang="en-US" sz="2400" dirty="0" err="1"/>
              <a:t>променама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обавештава</a:t>
            </a:r>
            <a:r>
              <a:rPr lang="en-US" sz="2400" dirty="0"/>
              <a:t> </a:t>
            </a:r>
            <a:r>
              <a:rPr lang="en-US" sz="2400" dirty="0" err="1"/>
              <a:t>ни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судију</a:t>
            </a:r>
            <a:r>
              <a:rPr lang="en-US" sz="2400" dirty="0"/>
              <a:t> </a:t>
            </a:r>
            <a:r>
              <a:rPr lang="en-US" sz="2400" dirty="0" err="1"/>
              <a:t>ни</a:t>
            </a:r>
            <a:r>
              <a:rPr lang="en-US" sz="2400" dirty="0"/>
              <a:t> </a:t>
            </a:r>
            <a:r>
              <a:rPr lang="en-US" sz="2400" dirty="0" err="1"/>
              <a:t>одбор</a:t>
            </a:r>
            <a:r>
              <a:rPr lang="en-US" sz="2400" dirty="0"/>
              <a:t> </a:t>
            </a:r>
            <a:r>
              <a:rPr lang="en-US" sz="2400" dirty="0" err="1"/>
              <a:t>повералаца</a:t>
            </a:r>
            <a:r>
              <a:rPr lang="en-US" sz="2400" dirty="0"/>
              <a:t>, и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тражи</a:t>
            </a:r>
            <a:r>
              <a:rPr lang="en-US" sz="2400" dirty="0"/>
              <a:t> </a:t>
            </a:r>
            <a:r>
              <a:rPr lang="en-US" sz="2400" dirty="0" err="1"/>
              <a:t>сагласност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евидентирање</a:t>
            </a:r>
            <a:r>
              <a:rPr lang="en-US" sz="2400" dirty="0"/>
              <a:t> </a:t>
            </a:r>
            <a:r>
              <a:rPr lang="en-US" sz="2400" dirty="0" err="1"/>
              <a:t>овакве</a:t>
            </a:r>
            <a:r>
              <a:rPr lang="en-US" sz="2400" dirty="0"/>
              <a:t> </a:t>
            </a:r>
            <a:r>
              <a:rPr lang="en-US" sz="2400" dirty="0" err="1"/>
              <a:t>изузетно</a:t>
            </a:r>
            <a:r>
              <a:rPr lang="en-US" sz="2400" dirty="0"/>
              <a:t> </a:t>
            </a:r>
            <a:r>
              <a:rPr lang="en-US" sz="2400" dirty="0" err="1"/>
              <a:t>значајне</a:t>
            </a:r>
            <a:r>
              <a:rPr lang="en-US" sz="2400" dirty="0"/>
              <a:t> </a:t>
            </a:r>
            <a:r>
              <a:rPr lang="en-US" sz="2400" dirty="0" err="1"/>
              <a:t>промене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повериоце</a:t>
            </a:r>
            <a:r>
              <a:rPr lang="en-US" sz="2400" dirty="0"/>
              <a:t> , у </a:t>
            </a:r>
            <a:r>
              <a:rPr lang="en-US" sz="2400" dirty="0" err="1"/>
              <a:t>извештају</a:t>
            </a:r>
            <a:r>
              <a:rPr lang="en-US" sz="2400" dirty="0"/>
              <a:t> о </a:t>
            </a:r>
            <a:r>
              <a:rPr lang="en-US" sz="2400" dirty="0" err="1"/>
              <a:t>току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 и </a:t>
            </a:r>
            <a:r>
              <a:rPr lang="en-US" sz="2400" dirty="0" err="1"/>
              <a:t>стању</a:t>
            </a:r>
            <a:r>
              <a:rPr lang="en-US" sz="2400" dirty="0"/>
              <a:t> </a:t>
            </a:r>
            <a:r>
              <a:rPr lang="en-US" sz="2400" dirty="0" err="1"/>
              <a:t>стечајне</a:t>
            </a:r>
            <a:r>
              <a:rPr lang="en-US" sz="2400" dirty="0"/>
              <a:t> </a:t>
            </a:r>
            <a:r>
              <a:rPr lang="en-US" sz="2400" dirty="0" err="1"/>
              <a:t>масе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5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</a:t>
            </a:r>
            <a:r>
              <a:rPr lang="ru-RU" dirty="0"/>
              <a:t>о стечају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/>
              <a:t>Члан 2 - циљ </a:t>
            </a:r>
            <a:r>
              <a:rPr lang="sr-Cyrl-RS" dirty="0"/>
              <a:t>стечаја јесте најповољније колективно намирење стечајних поверилаца остваривањем највеће могуће вредности стечајног дужника, односно његове имовине</a:t>
            </a:r>
            <a:r>
              <a:rPr lang="sr-Cyrl-RS" dirty="0" smtClean="0"/>
              <a:t>.</a:t>
            </a:r>
          </a:p>
          <a:p>
            <a:pPr algn="just"/>
            <a:r>
              <a:rPr lang="ru-RU" dirty="0" smtClean="0"/>
              <a:t>Члан 5 - прописано </a:t>
            </a:r>
            <a:r>
              <a:rPr lang="ru-RU" dirty="0"/>
              <a:t>је да се стечајни поступак сроводи тако да омогући остваривање највеће могуће вредности имовине стечајног дужника и највећег могућег степена намирења поверилаца у што краћем времену и са што мање трошкова.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721" y="1283508"/>
            <a:ext cx="10972800" cy="43251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 err="1"/>
              <a:t>Прилико</a:t>
            </a:r>
            <a:r>
              <a:rPr lang="en-US" sz="2600" dirty="0"/>
              <a:t> </a:t>
            </a:r>
            <a:r>
              <a:rPr lang="en-US" sz="2600" dirty="0" err="1"/>
              <a:t>пописа</a:t>
            </a:r>
            <a:r>
              <a:rPr lang="en-US" sz="2600" dirty="0"/>
              <a:t> </a:t>
            </a:r>
            <a:r>
              <a:rPr lang="en-US" sz="2600" dirty="0" err="1"/>
              <a:t>покретне</a:t>
            </a:r>
            <a:r>
              <a:rPr lang="en-US" sz="2600" dirty="0"/>
              <a:t> </a:t>
            </a:r>
            <a:r>
              <a:rPr lang="en-US" sz="2600" dirty="0" err="1"/>
              <a:t>имовине</a:t>
            </a:r>
            <a:r>
              <a:rPr lang="en-US" sz="2600" dirty="0"/>
              <a:t>, </a:t>
            </a:r>
            <a:r>
              <a:rPr lang="en-US" sz="2600" dirty="0" err="1"/>
              <a:t>стечајни</a:t>
            </a:r>
            <a:r>
              <a:rPr lang="en-US" sz="2600" dirty="0"/>
              <a:t> </a:t>
            </a:r>
            <a:r>
              <a:rPr lang="en-US" sz="2600" dirty="0" err="1"/>
              <a:t>управници</a:t>
            </a:r>
            <a:r>
              <a:rPr lang="en-US" sz="2600" dirty="0"/>
              <a:t> </a:t>
            </a:r>
            <a:r>
              <a:rPr lang="en-US" sz="2600" dirty="0" err="1"/>
              <a:t>пописују</a:t>
            </a:r>
            <a:r>
              <a:rPr lang="en-US" sz="2600" dirty="0"/>
              <a:t> </a:t>
            </a:r>
            <a:r>
              <a:rPr lang="en-US" sz="2600" dirty="0" err="1"/>
              <a:t>покретну</a:t>
            </a:r>
            <a:r>
              <a:rPr lang="en-US" sz="2600" dirty="0"/>
              <a:t> </a:t>
            </a:r>
            <a:r>
              <a:rPr lang="en-US" sz="2600" dirty="0" err="1"/>
              <a:t>имовину</a:t>
            </a:r>
            <a:r>
              <a:rPr lang="en-US" sz="2600" dirty="0"/>
              <a:t> </a:t>
            </a:r>
            <a:r>
              <a:rPr lang="en-US" sz="2600" dirty="0" err="1"/>
              <a:t>коју</a:t>
            </a:r>
            <a:r>
              <a:rPr lang="en-US" sz="2600" dirty="0"/>
              <a:t> </a:t>
            </a:r>
            <a:r>
              <a:rPr lang="en-US" sz="2600" dirty="0" err="1"/>
              <a:t>затекну</a:t>
            </a:r>
            <a:r>
              <a:rPr lang="en-US" sz="2600" dirty="0"/>
              <a:t> </a:t>
            </a:r>
            <a:r>
              <a:rPr lang="en-US" sz="2600" dirty="0" err="1"/>
              <a:t>код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дужника</a:t>
            </a:r>
            <a:r>
              <a:rPr lang="en-US" sz="2600" dirty="0"/>
              <a:t>, </a:t>
            </a:r>
            <a:r>
              <a:rPr lang="en-US" sz="2600" dirty="0" err="1"/>
              <a:t>често</a:t>
            </a:r>
            <a:r>
              <a:rPr lang="en-US" sz="2600" dirty="0"/>
              <a:t> </a:t>
            </a:r>
            <a:r>
              <a:rPr lang="en-US" sz="2600" dirty="0" err="1"/>
              <a:t>не</a:t>
            </a:r>
            <a:r>
              <a:rPr lang="en-US" sz="2600" dirty="0"/>
              <a:t> </a:t>
            </a:r>
            <a:r>
              <a:rPr lang="en-US" sz="2600" dirty="0" err="1"/>
              <a:t>водећи</a:t>
            </a:r>
            <a:r>
              <a:rPr lang="en-US" sz="2600" dirty="0"/>
              <a:t> </a:t>
            </a:r>
            <a:r>
              <a:rPr lang="en-US" sz="2600" dirty="0" err="1"/>
              <a:t>рачуна</a:t>
            </a:r>
            <a:r>
              <a:rPr lang="en-US" sz="2600" dirty="0"/>
              <a:t> о </a:t>
            </a:r>
            <a:r>
              <a:rPr lang="en-US" sz="2600" dirty="0" err="1"/>
              <a:t>пописним</a:t>
            </a:r>
            <a:r>
              <a:rPr lang="en-US" sz="2600" dirty="0"/>
              <a:t> </a:t>
            </a:r>
            <a:r>
              <a:rPr lang="en-US" sz="2600" dirty="0" err="1"/>
              <a:t>листама</a:t>
            </a:r>
            <a:r>
              <a:rPr lang="en-US" sz="2600" dirty="0"/>
              <a:t> </a:t>
            </a:r>
            <a:r>
              <a:rPr lang="en-US" sz="2600" dirty="0" err="1"/>
              <a:t>преузетим</a:t>
            </a:r>
            <a:r>
              <a:rPr lang="en-US" sz="2600" dirty="0"/>
              <a:t> </a:t>
            </a:r>
            <a:r>
              <a:rPr lang="en-US" sz="2600" dirty="0" err="1"/>
              <a:t>од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дужника</a:t>
            </a:r>
            <a:r>
              <a:rPr lang="en-US" sz="2600" dirty="0"/>
              <a:t>, </a:t>
            </a:r>
            <a:r>
              <a:rPr lang="en-US" sz="2600" dirty="0" err="1"/>
              <a:t>па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дешава</a:t>
            </a:r>
            <a:r>
              <a:rPr lang="en-US" sz="2600" dirty="0"/>
              <a:t>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не</a:t>
            </a:r>
            <a:r>
              <a:rPr lang="en-US" sz="2600" dirty="0"/>
              <a:t> </a:t>
            </a:r>
            <a:r>
              <a:rPr lang="en-US" sz="2600" dirty="0" err="1"/>
              <a:t>пописује</a:t>
            </a:r>
            <a:r>
              <a:rPr lang="en-US" sz="2600" dirty="0"/>
              <a:t> </a:t>
            </a:r>
            <a:r>
              <a:rPr lang="en-US" sz="2600" dirty="0" err="1"/>
              <a:t>имовина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дужника</a:t>
            </a:r>
            <a:r>
              <a:rPr lang="en-US" sz="2600" dirty="0"/>
              <a:t>  </a:t>
            </a:r>
            <a:r>
              <a:rPr lang="en-US" sz="2600" dirty="0" err="1"/>
              <a:t>која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налази</a:t>
            </a:r>
            <a:r>
              <a:rPr lang="en-US" sz="2600" dirty="0"/>
              <a:t> </a:t>
            </a:r>
            <a:r>
              <a:rPr lang="en-US" sz="2600" dirty="0" err="1"/>
              <a:t>код</a:t>
            </a:r>
            <a:r>
              <a:rPr lang="en-US" sz="2600" dirty="0"/>
              <a:t> </a:t>
            </a:r>
            <a:r>
              <a:rPr lang="en-US" sz="2600" dirty="0" err="1"/>
              <a:t>трећих</a:t>
            </a:r>
            <a:r>
              <a:rPr lang="en-US" sz="2600" dirty="0"/>
              <a:t> </a:t>
            </a:r>
            <a:r>
              <a:rPr lang="en-US" sz="2600" dirty="0" err="1"/>
              <a:t>лица</a:t>
            </a:r>
            <a:r>
              <a:rPr lang="en-US" sz="2600" dirty="0"/>
              <a:t>. </a:t>
            </a:r>
            <a:r>
              <a:rPr lang="en-US" sz="2600" dirty="0" err="1"/>
              <a:t>Такође</a:t>
            </a:r>
            <a:r>
              <a:rPr lang="en-US" sz="2600" dirty="0"/>
              <a:t> </a:t>
            </a:r>
            <a:r>
              <a:rPr lang="en-US" sz="2600" dirty="0" err="1"/>
              <a:t>не</a:t>
            </a:r>
            <a:r>
              <a:rPr lang="en-US" sz="2600" dirty="0"/>
              <a:t> </a:t>
            </a:r>
            <a:r>
              <a:rPr lang="en-US" sz="2600" dirty="0" err="1"/>
              <a:t>врше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провере</a:t>
            </a:r>
            <a:r>
              <a:rPr lang="en-US" sz="2600" dirty="0"/>
              <a:t> </a:t>
            </a:r>
            <a:r>
              <a:rPr lang="en-US" sz="2600" dirty="0" err="1"/>
              <a:t>код</a:t>
            </a:r>
            <a:r>
              <a:rPr lang="en-US" sz="2600" dirty="0"/>
              <a:t> АПР </a:t>
            </a:r>
            <a:r>
              <a:rPr lang="en-US" sz="2600" dirty="0" err="1"/>
              <a:t>Регистар</a:t>
            </a:r>
            <a:r>
              <a:rPr lang="en-US" sz="2600" dirty="0"/>
              <a:t> </a:t>
            </a:r>
            <a:r>
              <a:rPr lang="en-US" sz="2600" dirty="0" err="1"/>
              <a:t>залога</a:t>
            </a:r>
            <a:r>
              <a:rPr lang="en-US" sz="2600" dirty="0"/>
              <a:t> </a:t>
            </a:r>
            <a:r>
              <a:rPr lang="en-US" sz="2600" dirty="0" err="1"/>
              <a:t>на</a:t>
            </a:r>
            <a:r>
              <a:rPr lang="en-US" sz="2600" dirty="0"/>
              <a:t> </a:t>
            </a:r>
            <a:r>
              <a:rPr lang="en-US" sz="2600" dirty="0" err="1"/>
              <a:t>покретним</a:t>
            </a:r>
            <a:r>
              <a:rPr lang="en-US" sz="2600" dirty="0"/>
              <a:t> </a:t>
            </a:r>
            <a:r>
              <a:rPr lang="en-US" sz="2600" dirty="0" err="1"/>
              <a:t>стварима</a:t>
            </a:r>
            <a:r>
              <a:rPr lang="en-US" sz="2600" dirty="0"/>
              <a:t>,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ли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</a:t>
            </a:r>
            <a:r>
              <a:rPr lang="en-US" sz="2600" dirty="0" err="1"/>
              <a:t>покретна</a:t>
            </a:r>
            <a:r>
              <a:rPr lang="en-US" sz="2600" dirty="0"/>
              <a:t> </a:t>
            </a:r>
            <a:r>
              <a:rPr lang="en-US" sz="2600" dirty="0" err="1"/>
              <a:t>имовина</a:t>
            </a:r>
            <a:r>
              <a:rPr lang="en-US" sz="2600" dirty="0"/>
              <a:t> </a:t>
            </a:r>
            <a:r>
              <a:rPr lang="en-US" sz="2600" dirty="0" err="1"/>
              <a:t>која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</a:t>
            </a:r>
            <a:r>
              <a:rPr lang="en-US" sz="2600" dirty="0" err="1"/>
              <a:t>пописана</a:t>
            </a:r>
            <a:r>
              <a:rPr lang="en-US" sz="2600" dirty="0"/>
              <a:t> </a:t>
            </a:r>
            <a:r>
              <a:rPr lang="en-US" sz="2600" dirty="0" err="1"/>
              <a:t>као</a:t>
            </a:r>
            <a:r>
              <a:rPr lang="en-US" sz="2600" dirty="0"/>
              <a:t> </a:t>
            </a:r>
            <a:r>
              <a:rPr lang="en-US" sz="2600" dirty="0" err="1"/>
              <a:t>имовина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дужника</a:t>
            </a:r>
            <a:r>
              <a:rPr lang="en-US" sz="2600" dirty="0"/>
              <a:t> </a:t>
            </a:r>
            <a:r>
              <a:rPr lang="en-US" sz="2600" dirty="0" err="1"/>
              <a:t>оптерећена</a:t>
            </a:r>
            <a:r>
              <a:rPr lang="en-US" sz="2600" dirty="0"/>
              <a:t> </a:t>
            </a:r>
            <a:r>
              <a:rPr lang="en-US" sz="2600" dirty="0" err="1"/>
              <a:t>заложним</a:t>
            </a:r>
            <a:r>
              <a:rPr lang="en-US" sz="2600" dirty="0"/>
              <a:t> </a:t>
            </a:r>
            <a:r>
              <a:rPr lang="en-US" sz="2600" dirty="0" err="1"/>
              <a:t>правом</a:t>
            </a:r>
            <a:r>
              <a:rPr lang="en-US" sz="2600" dirty="0"/>
              <a:t> </a:t>
            </a:r>
            <a:r>
              <a:rPr lang="en-US" sz="2600" dirty="0" err="1"/>
              <a:t>или</a:t>
            </a:r>
            <a:r>
              <a:rPr lang="en-US" sz="2600" dirty="0"/>
              <a:t> </a:t>
            </a:r>
            <a:r>
              <a:rPr lang="en-US" sz="2600" dirty="0" err="1"/>
              <a:t>не</a:t>
            </a:r>
            <a:r>
              <a:rPr lang="en-US" sz="2600" dirty="0"/>
              <a:t>, </a:t>
            </a:r>
            <a:r>
              <a:rPr lang="en-US" sz="2600" dirty="0" err="1"/>
              <a:t>већ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таква</a:t>
            </a:r>
            <a:r>
              <a:rPr lang="en-US" sz="2600" dirty="0"/>
              <a:t> </a:t>
            </a:r>
            <a:r>
              <a:rPr lang="en-US" sz="2600" dirty="0" err="1"/>
              <a:t>имовина</a:t>
            </a:r>
            <a:r>
              <a:rPr lang="en-US" sz="2600" dirty="0"/>
              <a:t> </a:t>
            </a:r>
            <a:r>
              <a:rPr lang="en-US" sz="2600" dirty="0" err="1"/>
              <a:t>пописује</a:t>
            </a:r>
            <a:r>
              <a:rPr lang="en-US" sz="2600" dirty="0"/>
              <a:t> </a:t>
            </a:r>
            <a:r>
              <a:rPr lang="en-US" sz="2600" dirty="0" err="1"/>
              <a:t>као</a:t>
            </a:r>
            <a:r>
              <a:rPr lang="en-US" sz="2600" dirty="0"/>
              <a:t> </a:t>
            </a:r>
            <a:r>
              <a:rPr lang="en-US" sz="2600" dirty="0" err="1"/>
              <a:t>покретна</a:t>
            </a:r>
            <a:r>
              <a:rPr lang="en-US" sz="2600" dirty="0"/>
              <a:t> </a:t>
            </a:r>
            <a:r>
              <a:rPr lang="en-US" sz="2600" dirty="0" err="1"/>
              <a:t>имовина</a:t>
            </a:r>
            <a:r>
              <a:rPr lang="en-US" sz="2600" dirty="0"/>
              <a:t> </a:t>
            </a:r>
            <a:r>
              <a:rPr lang="en-US" sz="2600" dirty="0" err="1"/>
              <a:t>без</a:t>
            </a:r>
            <a:r>
              <a:rPr lang="en-US" sz="2600" dirty="0"/>
              <a:t> </a:t>
            </a:r>
            <a:r>
              <a:rPr lang="en-US" sz="2600" dirty="0" err="1"/>
              <a:t>терета</a:t>
            </a:r>
            <a:r>
              <a:rPr lang="en-US" sz="2600" dirty="0"/>
              <a:t>, а </a:t>
            </a:r>
            <a:r>
              <a:rPr lang="en-US" sz="2600" dirty="0" err="1"/>
              <a:t>дешава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иста</a:t>
            </a:r>
            <a:r>
              <a:rPr lang="en-US" sz="2600" dirty="0"/>
              <a:t> </a:t>
            </a:r>
            <a:r>
              <a:rPr lang="en-US" sz="2600" dirty="0" err="1"/>
              <a:t>не</a:t>
            </a:r>
            <a:r>
              <a:rPr lang="en-US" sz="2600" dirty="0"/>
              <a:t> </a:t>
            </a:r>
            <a:r>
              <a:rPr lang="en-US" sz="2600" dirty="0" err="1"/>
              <a:t>процењује</a:t>
            </a:r>
            <a:r>
              <a:rPr lang="en-US" sz="2600" dirty="0"/>
              <a:t>, </a:t>
            </a:r>
            <a:r>
              <a:rPr lang="en-US" sz="2600" dirty="0" err="1"/>
              <a:t>већ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као</a:t>
            </a:r>
            <a:r>
              <a:rPr lang="en-US" sz="2600" dirty="0"/>
              <a:t> </a:t>
            </a:r>
            <a:r>
              <a:rPr lang="en-US" sz="2600" dirty="0" err="1"/>
              <a:t>вредност</a:t>
            </a:r>
            <a:r>
              <a:rPr lang="en-US" sz="2600" dirty="0"/>
              <a:t> </a:t>
            </a:r>
            <a:r>
              <a:rPr lang="en-US" sz="2600" dirty="0" err="1"/>
              <a:t>покретне</a:t>
            </a:r>
            <a:r>
              <a:rPr lang="en-US" sz="2600" dirty="0"/>
              <a:t> </a:t>
            </a:r>
            <a:r>
              <a:rPr lang="en-US" sz="2600" dirty="0" err="1"/>
              <a:t>имовине</a:t>
            </a:r>
            <a:r>
              <a:rPr lang="en-US" sz="2600" dirty="0"/>
              <a:t> </a:t>
            </a:r>
            <a:r>
              <a:rPr lang="en-US" sz="2600" dirty="0" err="1"/>
              <a:t>уписује</a:t>
            </a:r>
            <a:r>
              <a:rPr lang="en-US" sz="2600" dirty="0"/>
              <a:t> </a:t>
            </a:r>
            <a:r>
              <a:rPr lang="en-US" sz="2600" dirty="0" err="1"/>
              <a:t>књиговодствена</a:t>
            </a:r>
            <a:r>
              <a:rPr lang="en-US" sz="2600" dirty="0"/>
              <a:t> </a:t>
            </a:r>
            <a:r>
              <a:rPr lang="en-US" sz="2600" dirty="0" err="1"/>
              <a:t>вредност</a:t>
            </a:r>
            <a:r>
              <a:rPr lang="en-US" sz="2600" dirty="0"/>
              <a:t>, </a:t>
            </a:r>
            <a:r>
              <a:rPr lang="en-US" sz="2600" dirty="0" err="1"/>
              <a:t>супротно</a:t>
            </a:r>
            <a:r>
              <a:rPr lang="en-US" sz="2600" dirty="0"/>
              <a:t> </a:t>
            </a:r>
            <a:r>
              <a:rPr lang="en-US" sz="2600" dirty="0" err="1"/>
              <a:t>одредби</a:t>
            </a:r>
            <a:r>
              <a:rPr lang="en-US" sz="2600" dirty="0"/>
              <a:t> </a:t>
            </a:r>
            <a:r>
              <a:rPr lang="en-US" sz="2600" dirty="0" err="1"/>
              <a:t>члана</a:t>
            </a:r>
            <a:r>
              <a:rPr lang="en-US" sz="2600" dirty="0"/>
              <a:t> 106. </a:t>
            </a:r>
            <a:r>
              <a:rPr lang="en-US" sz="2600" dirty="0" err="1"/>
              <a:t>Закона</a:t>
            </a:r>
            <a:r>
              <a:rPr lang="en-US" sz="2600" dirty="0"/>
              <a:t> о </a:t>
            </a:r>
            <a:r>
              <a:rPr lang="en-US" sz="2600" dirty="0" err="1"/>
              <a:t>стечају</a:t>
            </a:r>
            <a:r>
              <a:rPr lang="en-US" sz="2600" dirty="0"/>
              <a:t> и </a:t>
            </a:r>
            <a:r>
              <a:rPr lang="en-US" sz="2600" dirty="0" err="1"/>
              <a:t>Националном</a:t>
            </a:r>
            <a:r>
              <a:rPr lang="en-US" sz="2600" dirty="0"/>
              <a:t> </a:t>
            </a:r>
            <a:r>
              <a:rPr lang="en-US" sz="2600" dirty="0" err="1"/>
              <a:t>стандарду</a:t>
            </a:r>
            <a:r>
              <a:rPr lang="en-US" sz="2600" dirty="0"/>
              <a:t> </a:t>
            </a:r>
            <a:r>
              <a:rPr lang="en-US" sz="2600" dirty="0" err="1"/>
              <a:t>број</a:t>
            </a:r>
            <a:r>
              <a:rPr lang="en-US" sz="2600" dirty="0"/>
              <a:t> 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0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479" y="1347903"/>
            <a:ext cx="10972800" cy="4325112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О </a:t>
            </a:r>
            <a:r>
              <a:rPr lang="en-US" sz="2400" dirty="0" err="1"/>
              <a:t>томе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покретна</a:t>
            </a:r>
            <a:r>
              <a:rPr lang="en-US" sz="2400" dirty="0"/>
              <a:t> </a:t>
            </a:r>
            <a:r>
              <a:rPr lang="en-US" sz="2400" dirty="0" err="1"/>
              <a:t>имовина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била</a:t>
            </a:r>
            <a:r>
              <a:rPr lang="en-US" sz="2400" dirty="0"/>
              <a:t> </a:t>
            </a:r>
            <a:r>
              <a:rPr lang="en-US" sz="2400" dirty="0" err="1"/>
              <a:t>предмет</a:t>
            </a:r>
            <a:r>
              <a:rPr lang="en-US" sz="2400" dirty="0"/>
              <a:t> </a:t>
            </a:r>
            <a:r>
              <a:rPr lang="en-US" sz="2400" dirty="0" err="1"/>
              <a:t>залоге</a:t>
            </a:r>
            <a:r>
              <a:rPr lang="en-US" sz="2400" dirty="0"/>
              <a:t>,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судија</a:t>
            </a:r>
            <a:r>
              <a:rPr lang="en-US" sz="2400" dirty="0"/>
              <a:t> а и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управник</a:t>
            </a:r>
            <a:r>
              <a:rPr lang="en-US" sz="2400" dirty="0"/>
              <a:t>, </a:t>
            </a:r>
            <a:r>
              <a:rPr lang="en-US" sz="2400" dirty="0" err="1"/>
              <a:t>сазнају</a:t>
            </a:r>
            <a:r>
              <a:rPr lang="en-US" sz="2400" dirty="0"/>
              <a:t> </a:t>
            </a:r>
            <a:r>
              <a:rPr lang="en-US" sz="2400" dirty="0" err="1"/>
              <a:t>так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пријави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стране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. И у </a:t>
            </a:r>
            <a:r>
              <a:rPr lang="en-US" sz="2400" dirty="0" err="1"/>
              <a:t>овим</a:t>
            </a:r>
            <a:r>
              <a:rPr lang="en-US" sz="2400" dirty="0"/>
              <a:t> </a:t>
            </a:r>
            <a:r>
              <a:rPr lang="en-US" sz="2400" dirty="0" err="1"/>
              <a:t>случајевима</a:t>
            </a:r>
            <a:r>
              <a:rPr lang="en-US" sz="2400" dirty="0"/>
              <a:t>,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управници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траже</a:t>
            </a:r>
            <a:r>
              <a:rPr lang="en-US" sz="2400" dirty="0"/>
              <a:t> </a:t>
            </a:r>
            <a:r>
              <a:rPr lang="en-US" sz="2400" dirty="0" err="1"/>
              <a:t>сагласност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евидентирање</a:t>
            </a:r>
            <a:r>
              <a:rPr lang="en-US" sz="2400" dirty="0"/>
              <a:t> </a:t>
            </a:r>
            <a:r>
              <a:rPr lang="en-US" sz="2400" dirty="0" err="1"/>
              <a:t>овакве</a:t>
            </a:r>
            <a:r>
              <a:rPr lang="en-US" sz="2400" dirty="0"/>
              <a:t> </a:t>
            </a:r>
            <a:r>
              <a:rPr lang="en-US" sz="2400" dirty="0" err="1"/>
              <a:t>изузетно</a:t>
            </a:r>
            <a:r>
              <a:rPr lang="en-US" sz="2400" dirty="0"/>
              <a:t> </a:t>
            </a:r>
            <a:r>
              <a:rPr lang="en-US" sz="2400" dirty="0" err="1"/>
              <a:t>значајне</a:t>
            </a:r>
            <a:r>
              <a:rPr lang="en-US" sz="2400" dirty="0"/>
              <a:t> </a:t>
            </a:r>
            <a:r>
              <a:rPr lang="en-US" sz="2400" dirty="0" err="1"/>
              <a:t>промене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повериоце</a:t>
            </a:r>
            <a:r>
              <a:rPr lang="en-US" sz="2400" dirty="0"/>
              <a:t> у </a:t>
            </a:r>
            <a:r>
              <a:rPr lang="en-US" sz="2400" dirty="0" err="1"/>
              <a:t>извештају</a:t>
            </a:r>
            <a:r>
              <a:rPr lang="en-US" sz="2400" dirty="0"/>
              <a:t> о </a:t>
            </a:r>
            <a:r>
              <a:rPr lang="en-US" sz="2400" dirty="0" err="1"/>
              <a:t>току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 и </a:t>
            </a:r>
            <a:r>
              <a:rPr lang="en-US" sz="2400" dirty="0" err="1"/>
              <a:t>стању</a:t>
            </a:r>
            <a:r>
              <a:rPr lang="en-US" sz="2400" dirty="0"/>
              <a:t> </a:t>
            </a:r>
            <a:r>
              <a:rPr lang="en-US" sz="2400" dirty="0" err="1"/>
              <a:t>стечајне</a:t>
            </a:r>
            <a:r>
              <a:rPr lang="en-US" sz="2400" dirty="0"/>
              <a:t> </a:t>
            </a:r>
            <a:r>
              <a:rPr lang="en-US" sz="2400" dirty="0" err="1"/>
              <a:t>масе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2400" dirty="0" err="1"/>
              <a:t>Овакво</a:t>
            </a:r>
            <a:r>
              <a:rPr lang="en-US" sz="2400" dirty="0"/>
              <a:t> </a:t>
            </a:r>
            <a:r>
              <a:rPr lang="en-US" sz="2400" dirty="0" err="1"/>
              <a:t>поступање</a:t>
            </a:r>
            <a:r>
              <a:rPr lang="en-US" sz="2400" dirty="0"/>
              <a:t> </a:t>
            </a:r>
            <a:r>
              <a:rPr lang="en-US" sz="2400" dirty="0" err="1"/>
              <a:t>стечајних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 у </a:t>
            </a:r>
            <a:r>
              <a:rPr lang="en-US" sz="2400" dirty="0" err="1"/>
              <a:t>обављању</a:t>
            </a:r>
            <a:r>
              <a:rPr lang="en-US" sz="2400" dirty="0"/>
              <a:t> </a:t>
            </a:r>
            <a:r>
              <a:rPr lang="en-US" sz="2400" dirty="0" err="1"/>
              <a:t>почетних</a:t>
            </a:r>
            <a:r>
              <a:rPr lang="en-US" sz="2400" dirty="0"/>
              <a:t> </a:t>
            </a:r>
            <a:r>
              <a:rPr lang="en-US" sz="2400" dirty="0" err="1"/>
              <a:t>активности</a:t>
            </a:r>
            <a:r>
              <a:rPr lang="en-US" sz="2400" dirty="0"/>
              <a:t>,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ретко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предмет</a:t>
            </a:r>
            <a:r>
              <a:rPr lang="en-US" sz="2400" dirty="0"/>
              <a:t> </a:t>
            </a:r>
            <a:r>
              <a:rPr lang="en-US" sz="2400" dirty="0" err="1"/>
              <a:t>подношења</a:t>
            </a:r>
            <a:r>
              <a:rPr lang="en-US" sz="2400" dirty="0"/>
              <a:t> </a:t>
            </a:r>
            <a:r>
              <a:rPr lang="en-US" sz="2400" dirty="0" err="1"/>
              <a:t>примедби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радње</a:t>
            </a:r>
            <a:r>
              <a:rPr lang="en-US" sz="2400" dirty="0"/>
              <a:t> 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, </a:t>
            </a:r>
            <a:r>
              <a:rPr lang="en-US" sz="2400" dirty="0" err="1"/>
              <a:t>притужби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његов</a:t>
            </a:r>
            <a:r>
              <a:rPr lang="en-US" sz="2400" dirty="0"/>
              <a:t> </a:t>
            </a:r>
            <a:r>
              <a:rPr lang="en-US" sz="2400" dirty="0" err="1"/>
              <a:t>рад</a:t>
            </a:r>
            <a:r>
              <a:rPr lang="en-US" sz="2400" dirty="0"/>
              <a:t> </a:t>
            </a:r>
            <a:r>
              <a:rPr lang="en-US" sz="2400" dirty="0" err="1"/>
              <a:t>па</a:t>
            </a:r>
            <a:r>
              <a:rPr lang="en-US" sz="2400" dirty="0"/>
              <a:t> и </a:t>
            </a:r>
            <a:r>
              <a:rPr lang="en-US" sz="2400" dirty="0" err="1"/>
              <a:t>покретање</a:t>
            </a:r>
            <a:r>
              <a:rPr lang="en-US" sz="2400" dirty="0"/>
              <a:t> </a:t>
            </a:r>
            <a:r>
              <a:rPr lang="en-US" sz="2400" dirty="0" err="1"/>
              <a:t>дисиплинског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 </a:t>
            </a:r>
            <a:r>
              <a:rPr lang="en-US" sz="2400" dirty="0" err="1"/>
              <a:t>против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6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24059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ЛИСТА ДУЖНИКА СТЕЧАЈНОГ ДУЖНИКА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2753"/>
            <a:ext cx="10972800" cy="4325112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мом</a:t>
            </a:r>
            <a:r>
              <a:rPr lang="en-US" sz="2400" dirty="0"/>
              <a:t> </a:t>
            </a:r>
            <a:r>
              <a:rPr lang="en-US" sz="2400" dirty="0" err="1"/>
              <a:t>мишљењу</a:t>
            </a:r>
            <a:r>
              <a:rPr lang="en-US" sz="2400" dirty="0"/>
              <a:t> </a:t>
            </a:r>
            <a:r>
              <a:rPr lang="en-US" sz="2400" dirty="0" err="1"/>
              <a:t>такође</a:t>
            </a:r>
            <a:r>
              <a:rPr lang="en-US" sz="2400" dirty="0"/>
              <a:t> </a:t>
            </a:r>
            <a:r>
              <a:rPr lang="en-US" sz="2400" dirty="0" err="1"/>
              <a:t>изузетно</a:t>
            </a:r>
            <a:r>
              <a:rPr lang="en-US" sz="2400" dirty="0"/>
              <a:t> </a:t>
            </a:r>
            <a:r>
              <a:rPr lang="en-US" sz="2400" dirty="0" err="1"/>
              <a:t>важну</a:t>
            </a:r>
            <a:r>
              <a:rPr lang="en-US" sz="2400" dirty="0"/>
              <a:t> </a:t>
            </a:r>
            <a:r>
              <a:rPr lang="en-US" sz="2400" dirty="0" err="1"/>
              <a:t>почетну</a:t>
            </a:r>
            <a:r>
              <a:rPr lang="en-US" sz="2400" dirty="0"/>
              <a:t> </a:t>
            </a:r>
            <a:r>
              <a:rPr lang="en-US" sz="2400" dirty="0" err="1"/>
              <a:t>активност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, а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има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даљи</a:t>
            </a:r>
            <a:r>
              <a:rPr lang="en-US" sz="2400" dirty="0"/>
              <a:t> </a:t>
            </a:r>
            <a:r>
              <a:rPr lang="en-US" sz="2400" dirty="0" err="1"/>
              <a:t>ток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, </a:t>
            </a:r>
            <a:r>
              <a:rPr lang="en-US" sz="2400" dirty="0" err="1"/>
              <a:t>представља</a:t>
            </a:r>
            <a:r>
              <a:rPr lang="en-US" sz="2400" dirty="0"/>
              <a:t> и </a:t>
            </a:r>
            <a:r>
              <a:rPr lang="en-US" sz="2400" dirty="0" err="1"/>
              <a:t>сачињавање</a:t>
            </a:r>
            <a:r>
              <a:rPr lang="en-US" sz="2400" dirty="0"/>
              <a:t> </a:t>
            </a:r>
            <a:r>
              <a:rPr lang="en-US" sz="2400" dirty="0" err="1"/>
              <a:t>потпуне</a:t>
            </a:r>
            <a:r>
              <a:rPr lang="en-US" sz="2400" dirty="0"/>
              <a:t> и </a:t>
            </a:r>
            <a:r>
              <a:rPr lang="en-US" sz="2400" dirty="0" err="1"/>
              <a:t>свеобухватне</a:t>
            </a:r>
            <a:r>
              <a:rPr lang="en-US" sz="2400" dirty="0"/>
              <a:t> </a:t>
            </a:r>
            <a:r>
              <a:rPr lang="en-US" sz="2400" dirty="0" err="1"/>
              <a:t>листе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Ова</a:t>
            </a:r>
            <a:r>
              <a:rPr lang="en-US" sz="2400" dirty="0" smtClean="0"/>
              <a:t> </a:t>
            </a:r>
            <a:r>
              <a:rPr lang="en-US" sz="2400" dirty="0" err="1"/>
              <a:t>листа</a:t>
            </a:r>
            <a:r>
              <a:rPr lang="en-US" sz="2400" dirty="0"/>
              <a:t>, </a:t>
            </a:r>
            <a:r>
              <a:rPr lang="en-US" sz="2400" dirty="0" err="1"/>
              <a:t>поред</a:t>
            </a:r>
            <a:r>
              <a:rPr lang="en-US" sz="2400" dirty="0"/>
              <a:t> </a:t>
            </a:r>
            <a:r>
              <a:rPr lang="en-US" sz="2400" dirty="0" err="1"/>
              <a:t>пописа</a:t>
            </a:r>
            <a:r>
              <a:rPr lang="en-US" sz="2400" dirty="0"/>
              <a:t> </a:t>
            </a:r>
            <a:r>
              <a:rPr lang="en-US" sz="2400" dirty="0" err="1"/>
              <a:t>свих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</a:t>
            </a:r>
            <a:r>
              <a:rPr lang="en-US" sz="2400" dirty="0" err="1"/>
              <a:t>висину</a:t>
            </a:r>
            <a:r>
              <a:rPr lang="en-US" sz="2400" dirty="0"/>
              <a:t> </a:t>
            </a:r>
            <a:r>
              <a:rPr lang="en-US" sz="2400" dirty="0" err="1"/>
              <a:t>основног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обрачунатом</a:t>
            </a:r>
            <a:r>
              <a:rPr lang="en-US" sz="2400" dirty="0"/>
              <a:t> </a:t>
            </a:r>
            <a:r>
              <a:rPr lang="en-US" sz="2400" dirty="0" err="1"/>
              <a:t>каматом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отварања</a:t>
            </a:r>
            <a:r>
              <a:rPr lang="en-US" sz="2400" dirty="0"/>
              <a:t> </a:t>
            </a:r>
            <a:r>
              <a:rPr lang="en-US" sz="2400" dirty="0" err="1"/>
              <a:t>стечаја</a:t>
            </a:r>
            <a:r>
              <a:rPr lang="en-US" sz="2400" dirty="0"/>
              <a:t>, </a:t>
            </a:r>
            <a:r>
              <a:rPr lang="en-US" sz="2400" dirty="0" err="1"/>
              <a:t>процену</a:t>
            </a:r>
            <a:r>
              <a:rPr lang="en-US" sz="2400" dirty="0"/>
              <a:t> </a:t>
            </a:r>
            <a:r>
              <a:rPr lang="en-US" sz="2400" dirty="0" err="1"/>
              <a:t>наплате</a:t>
            </a:r>
            <a:r>
              <a:rPr lang="en-US" sz="2400" dirty="0"/>
              <a:t>,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садржи</a:t>
            </a:r>
            <a:r>
              <a:rPr lang="en-US" sz="2400" dirty="0"/>
              <a:t> и </a:t>
            </a:r>
            <a:r>
              <a:rPr lang="en-US" sz="2400" dirty="0" err="1"/>
              <a:t>податке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потраживање</a:t>
            </a:r>
            <a:r>
              <a:rPr lang="en-US" sz="2400" dirty="0"/>
              <a:t> </a:t>
            </a:r>
            <a:r>
              <a:rPr lang="en-US" sz="2400" dirty="0" err="1"/>
              <a:t>застарело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дужник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поседује</a:t>
            </a:r>
            <a:r>
              <a:rPr lang="en-US" sz="2400" dirty="0"/>
              <a:t> </a:t>
            </a:r>
            <a:r>
              <a:rPr lang="en-US" sz="2400" dirty="0" err="1"/>
              <a:t>имовину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рачун</a:t>
            </a:r>
            <a:r>
              <a:rPr lang="en-US" sz="2400" dirty="0"/>
              <a:t> у </a:t>
            </a:r>
            <a:r>
              <a:rPr lang="en-US" sz="2400" dirty="0" err="1"/>
              <a:t>блокади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потраживање</a:t>
            </a:r>
            <a:r>
              <a:rPr lang="en-US" sz="2400" dirty="0"/>
              <a:t> </a:t>
            </a:r>
            <a:r>
              <a:rPr lang="en-US" sz="2400" dirty="0" err="1"/>
              <a:t>обезбеђено</a:t>
            </a:r>
            <a:r>
              <a:rPr lang="en-US" sz="2400" dirty="0"/>
              <a:t> и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којој</a:t>
            </a:r>
            <a:r>
              <a:rPr lang="en-US" sz="2400" dirty="0"/>
              <a:t> </a:t>
            </a:r>
            <a:r>
              <a:rPr lang="en-US" sz="2400" dirty="0" err="1"/>
              <a:t>врсти</a:t>
            </a:r>
            <a:r>
              <a:rPr lang="en-US" sz="2400" dirty="0"/>
              <a:t> </a:t>
            </a:r>
            <a:r>
              <a:rPr lang="en-US" sz="2400" dirty="0" err="1"/>
              <a:t>имовине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4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52" y="1457459"/>
            <a:ext cx="10972800" cy="50657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Обично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у </a:t>
            </a:r>
            <a:r>
              <a:rPr lang="en-US" dirty="0" err="1"/>
              <a:t>Извештај</a:t>
            </a:r>
            <a:r>
              <a:rPr lang="en-US" dirty="0"/>
              <a:t> о </a:t>
            </a:r>
            <a:r>
              <a:rPr lang="en-US" dirty="0" err="1"/>
              <a:t>економско</a:t>
            </a:r>
            <a:r>
              <a:rPr lang="en-US" dirty="0"/>
              <a:t> </a:t>
            </a:r>
            <a:r>
              <a:rPr lang="en-US" dirty="0" err="1"/>
              <a:t>финасијском</a:t>
            </a:r>
            <a:r>
              <a:rPr lang="en-US" dirty="0"/>
              <a:t> </a:t>
            </a:r>
            <a:r>
              <a:rPr lang="en-US" dirty="0" err="1"/>
              <a:t>положају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унесе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висина</a:t>
            </a:r>
            <a:r>
              <a:rPr lang="en-US" dirty="0"/>
              <a:t> </a:t>
            </a:r>
            <a:r>
              <a:rPr lang="en-US" dirty="0" err="1"/>
              <a:t>потраживања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обрачунатом</a:t>
            </a:r>
            <a:r>
              <a:rPr lang="en-US" dirty="0"/>
              <a:t> </a:t>
            </a:r>
            <a:r>
              <a:rPr lang="en-US" dirty="0" err="1"/>
              <a:t>каматом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отварања</a:t>
            </a:r>
            <a:r>
              <a:rPr lang="en-US" dirty="0"/>
              <a:t> </a:t>
            </a:r>
            <a:r>
              <a:rPr lang="en-US" dirty="0" err="1"/>
              <a:t>стечаја</a:t>
            </a:r>
            <a:r>
              <a:rPr lang="en-US" dirty="0"/>
              <a:t>, 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дужнике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предвиђа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исти</a:t>
            </a:r>
            <a:r>
              <a:rPr lang="en-US" dirty="0"/>
              <a:t> </a:t>
            </a:r>
            <a:r>
              <a:rPr lang="en-US" dirty="0" err="1"/>
              <a:t>проценат</a:t>
            </a:r>
            <a:r>
              <a:rPr lang="en-US" dirty="0"/>
              <a:t> </a:t>
            </a:r>
            <a:r>
              <a:rPr lang="en-US" dirty="0" err="1"/>
              <a:t>наплате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И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радња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управника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изузетног</a:t>
            </a:r>
            <a:r>
              <a:rPr lang="en-US" dirty="0"/>
              <a:t> </a:t>
            </a:r>
            <a:r>
              <a:rPr lang="en-US" dirty="0" err="1"/>
              <a:t>значаја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даљи</a:t>
            </a:r>
            <a:r>
              <a:rPr lang="en-US" dirty="0"/>
              <a:t> </a:t>
            </a:r>
            <a:r>
              <a:rPr lang="en-US" dirty="0" err="1"/>
              <a:t>ток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и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саму</a:t>
            </a:r>
            <a:r>
              <a:rPr lang="en-US" dirty="0"/>
              <a:t> </a:t>
            </a:r>
            <a:r>
              <a:rPr lang="en-US" dirty="0" err="1"/>
              <a:t>стечајну</a:t>
            </a:r>
            <a:r>
              <a:rPr lang="en-US" dirty="0"/>
              <a:t> </a:t>
            </a:r>
            <a:r>
              <a:rPr lang="en-US" dirty="0" err="1"/>
              <a:t>масу</a:t>
            </a:r>
            <a:r>
              <a:rPr lang="en-US" dirty="0"/>
              <a:t> </a:t>
            </a:r>
            <a:r>
              <a:rPr lang="en-US" dirty="0" err="1"/>
              <a:t>тако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ефикасније</a:t>
            </a:r>
            <a:r>
              <a:rPr lang="en-US" dirty="0"/>
              <a:t> </a:t>
            </a:r>
            <a:r>
              <a:rPr lang="en-US" dirty="0" err="1"/>
              <a:t>спровођење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у </a:t>
            </a:r>
            <a:r>
              <a:rPr lang="en-US" dirty="0" err="1"/>
              <a:t>Извештају</a:t>
            </a:r>
            <a:r>
              <a:rPr lang="en-US" dirty="0"/>
              <a:t> о </a:t>
            </a:r>
            <a:r>
              <a:rPr lang="en-US" dirty="0" err="1"/>
              <a:t>економско</a:t>
            </a:r>
            <a:r>
              <a:rPr lang="en-US" dirty="0"/>
              <a:t> </a:t>
            </a:r>
            <a:r>
              <a:rPr lang="en-US" dirty="0" err="1"/>
              <a:t>финасијском</a:t>
            </a:r>
            <a:r>
              <a:rPr lang="en-US" dirty="0"/>
              <a:t> </a:t>
            </a:r>
            <a:r>
              <a:rPr lang="en-US" dirty="0" err="1"/>
              <a:t>положају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навео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дужник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потраживања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дужницима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веће</a:t>
            </a:r>
            <a:r>
              <a:rPr lang="en-US" dirty="0"/>
              <a:t> </a:t>
            </a:r>
            <a:r>
              <a:rPr lang="en-US" dirty="0" err="1"/>
              <a:t>врдности</a:t>
            </a:r>
            <a:r>
              <a:rPr lang="en-US" dirty="0"/>
              <a:t>, а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након</a:t>
            </a:r>
            <a:r>
              <a:rPr lang="en-US" dirty="0"/>
              <a:t> </a:t>
            </a:r>
            <a:r>
              <a:rPr lang="en-US" dirty="0" err="1"/>
              <a:t>детаљне</a:t>
            </a:r>
            <a:r>
              <a:rPr lang="en-US" dirty="0"/>
              <a:t> </a:t>
            </a:r>
            <a:r>
              <a:rPr lang="en-US" dirty="0" err="1"/>
              <a:t>анализе</a:t>
            </a:r>
            <a:r>
              <a:rPr lang="en-US" dirty="0"/>
              <a:t> </a:t>
            </a:r>
            <a:r>
              <a:rPr lang="en-US" dirty="0" err="1"/>
              <a:t>документације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располаже</a:t>
            </a:r>
            <a:r>
              <a:rPr lang="en-US" dirty="0"/>
              <a:t>, </a:t>
            </a:r>
            <a:r>
              <a:rPr lang="en-US" dirty="0" err="1"/>
              <a:t>утврди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потраживање</a:t>
            </a:r>
            <a:r>
              <a:rPr lang="en-US" dirty="0"/>
              <a:t> </a:t>
            </a:r>
            <a:r>
              <a:rPr lang="en-US" dirty="0" err="1"/>
              <a:t>застарело</a:t>
            </a:r>
            <a:r>
              <a:rPr lang="en-US" dirty="0"/>
              <a:t>,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дужник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престао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постоји</a:t>
            </a:r>
            <a:r>
              <a:rPr lang="en-US" dirty="0"/>
              <a:t>,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дужник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посудује</a:t>
            </a:r>
            <a:r>
              <a:rPr lang="en-US" dirty="0"/>
              <a:t> </a:t>
            </a:r>
            <a:r>
              <a:rPr lang="en-US" dirty="0" err="1"/>
              <a:t>имовину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наплатило</a:t>
            </a:r>
            <a:r>
              <a:rPr lang="en-US" dirty="0"/>
              <a:t> </a:t>
            </a:r>
            <a:r>
              <a:rPr lang="en-US" dirty="0" err="1"/>
              <a:t>потраживање</a:t>
            </a:r>
            <a:r>
              <a:rPr lang="en-US" dirty="0"/>
              <a:t>, </a:t>
            </a:r>
            <a:r>
              <a:rPr lang="en-US" dirty="0" err="1"/>
              <a:t>неопходно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детаљно</a:t>
            </a:r>
            <a:r>
              <a:rPr lang="en-US" dirty="0"/>
              <a:t> </a:t>
            </a:r>
            <a:r>
              <a:rPr lang="en-US" dirty="0" err="1"/>
              <a:t>образложење</a:t>
            </a:r>
            <a:r>
              <a:rPr lang="en-US" dirty="0"/>
              <a:t> </a:t>
            </a:r>
            <a:r>
              <a:rPr lang="en-US" dirty="0" err="1"/>
              <a:t>обрати</a:t>
            </a:r>
            <a:r>
              <a:rPr lang="en-US" dirty="0"/>
              <a:t> </a:t>
            </a:r>
            <a:r>
              <a:rPr lang="en-US" dirty="0" err="1"/>
              <a:t>Одбору</a:t>
            </a:r>
            <a:r>
              <a:rPr lang="en-US" dirty="0"/>
              <a:t> </a:t>
            </a:r>
            <a:r>
              <a:rPr lang="en-US" dirty="0" err="1"/>
              <a:t>поверилаца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предлогом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отпис</a:t>
            </a:r>
            <a:r>
              <a:rPr lang="en-US" dirty="0"/>
              <a:t> </a:t>
            </a:r>
            <a:r>
              <a:rPr lang="en-US" dirty="0" err="1"/>
              <a:t>ненаплативог</a:t>
            </a:r>
            <a:r>
              <a:rPr lang="en-US" dirty="0"/>
              <a:t> </a:t>
            </a:r>
            <a:r>
              <a:rPr lang="en-US" dirty="0" err="1"/>
              <a:t>потраживања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924059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ЛИСТА ДУЖНИКА СТЕЧАЈНОГ ДУЖНИКА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У </a:t>
            </a:r>
            <a:r>
              <a:rPr lang="en-US" sz="2400" dirty="0" err="1"/>
              <a:t>пракси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чест</a:t>
            </a:r>
            <a:r>
              <a:rPr lang="en-US" sz="2400" dirty="0"/>
              <a:t> </a:t>
            </a:r>
            <a:r>
              <a:rPr lang="en-US" sz="2400" dirty="0" err="1"/>
              <a:t>случај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управници</a:t>
            </a:r>
            <a:r>
              <a:rPr lang="en-US" sz="2400" dirty="0"/>
              <a:t> </a:t>
            </a:r>
            <a:r>
              <a:rPr lang="en-US" sz="2400" dirty="0" err="1"/>
              <a:t>покрећу</a:t>
            </a:r>
            <a:r>
              <a:rPr lang="en-US" sz="2400" dirty="0"/>
              <a:t> </a:t>
            </a:r>
            <a:r>
              <a:rPr lang="en-US" sz="2400" dirty="0" err="1"/>
              <a:t>судске</a:t>
            </a:r>
            <a:r>
              <a:rPr lang="en-US" sz="2400" dirty="0"/>
              <a:t> </a:t>
            </a:r>
            <a:r>
              <a:rPr lang="en-US" sz="2400" dirty="0" err="1"/>
              <a:t>поступке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наплату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</a:t>
            </a:r>
            <a:r>
              <a:rPr lang="en-US" sz="2400" dirty="0" err="1"/>
              <a:t>тужбени</a:t>
            </a:r>
            <a:r>
              <a:rPr lang="en-US" sz="2400" dirty="0"/>
              <a:t> </a:t>
            </a:r>
            <a:r>
              <a:rPr lang="en-US" sz="2400" dirty="0" err="1"/>
              <a:t>захтев</a:t>
            </a:r>
            <a:r>
              <a:rPr lang="en-US" sz="2400" dirty="0"/>
              <a:t> </a:t>
            </a:r>
            <a:r>
              <a:rPr lang="en-US" sz="2400" dirty="0" err="1"/>
              <a:t>буде</a:t>
            </a:r>
            <a:r>
              <a:rPr lang="en-US" sz="2400" dirty="0"/>
              <a:t> </a:t>
            </a:r>
            <a:r>
              <a:rPr lang="en-US" sz="2400" dirty="0" err="1"/>
              <a:t>усвојен</a:t>
            </a:r>
            <a:r>
              <a:rPr lang="en-US" sz="2400" dirty="0"/>
              <a:t>, </a:t>
            </a:r>
            <a:r>
              <a:rPr lang="en-US" sz="2400" dirty="0" err="1"/>
              <a:t>али</a:t>
            </a:r>
            <a:r>
              <a:rPr lang="en-US" sz="2400" dirty="0"/>
              <a:t> </a:t>
            </a:r>
            <a:r>
              <a:rPr lang="en-US" sz="2400" dirty="0" err="1"/>
              <a:t>пресуду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могу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изврше</a:t>
            </a:r>
            <a:r>
              <a:rPr lang="en-US" sz="2400" dirty="0"/>
              <a:t>, </a:t>
            </a:r>
            <a:r>
              <a:rPr lang="en-US" sz="2400" dirty="0" err="1"/>
              <a:t>јер</a:t>
            </a:r>
            <a:r>
              <a:rPr lang="en-US" sz="2400" dirty="0"/>
              <a:t> </a:t>
            </a:r>
            <a:r>
              <a:rPr lang="en-US" sz="2400" dirty="0" err="1"/>
              <a:t>дужник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поседује</a:t>
            </a:r>
            <a:r>
              <a:rPr lang="en-US" sz="2400" dirty="0"/>
              <a:t> </a:t>
            </a:r>
            <a:r>
              <a:rPr lang="en-US" sz="2400" dirty="0" err="1"/>
              <a:t>ни</a:t>
            </a:r>
            <a:r>
              <a:rPr lang="en-US" sz="2400" dirty="0"/>
              <a:t> </a:t>
            </a:r>
            <a:r>
              <a:rPr lang="en-US" sz="2400" dirty="0" err="1"/>
              <a:t>непокретну</a:t>
            </a:r>
            <a:r>
              <a:rPr lang="en-US" sz="2400" dirty="0"/>
              <a:t> а </a:t>
            </a:r>
            <a:r>
              <a:rPr lang="en-US" sz="2400" dirty="0" err="1"/>
              <a:t>ни</a:t>
            </a:r>
            <a:r>
              <a:rPr lang="en-US" sz="2400" dirty="0"/>
              <a:t> </a:t>
            </a:r>
            <a:r>
              <a:rPr lang="en-US" sz="2400" dirty="0" err="1"/>
              <a:t>покретну</a:t>
            </a:r>
            <a:r>
              <a:rPr lang="en-US" sz="2400" dirty="0"/>
              <a:t> </a:t>
            </a:r>
            <a:r>
              <a:rPr lang="en-US" sz="2400" dirty="0" err="1"/>
              <a:t>имовину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којој</a:t>
            </a:r>
            <a:r>
              <a:rPr lang="en-US" sz="2400" dirty="0"/>
              <a:t> </a:t>
            </a:r>
            <a:r>
              <a:rPr lang="en-US" sz="2400" dirty="0" err="1"/>
              <a:t>би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спровело</a:t>
            </a:r>
            <a:r>
              <a:rPr lang="en-US" sz="2400" dirty="0"/>
              <a:t> </a:t>
            </a:r>
            <a:r>
              <a:rPr lang="en-US" sz="2400" dirty="0" err="1"/>
              <a:t>извшење</a:t>
            </a:r>
            <a:r>
              <a:rPr lang="en-US" sz="2400" dirty="0"/>
              <a:t>. </a:t>
            </a:r>
            <a:r>
              <a:rPr lang="en-US" sz="2400" dirty="0" err="1"/>
              <a:t>Парнични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трајао</a:t>
            </a:r>
            <a:r>
              <a:rPr lang="en-US" sz="2400" dirty="0"/>
              <a:t> </a:t>
            </a:r>
            <a:r>
              <a:rPr lang="en-US" sz="2400" dirty="0" err="1"/>
              <a:t>дуго</a:t>
            </a:r>
            <a:r>
              <a:rPr lang="en-US" sz="2400" dirty="0"/>
              <a:t>, </a:t>
            </a:r>
            <a:r>
              <a:rPr lang="en-US" sz="2400" dirty="0" err="1"/>
              <a:t>потрошена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err="1"/>
              <a:t>средства</a:t>
            </a:r>
            <a:r>
              <a:rPr lang="en-US" sz="2400" dirty="0"/>
              <a:t> </a:t>
            </a:r>
            <a:r>
              <a:rPr lang="en-US" sz="2400" dirty="0" err="1"/>
              <a:t>стечајне</a:t>
            </a:r>
            <a:r>
              <a:rPr lang="en-US" sz="2400" dirty="0"/>
              <a:t> </a:t>
            </a:r>
            <a:r>
              <a:rPr lang="en-US" sz="2400" dirty="0" err="1"/>
              <a:t>масе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трошкове</a:t>
            </a:r>
            <a:r>
              <a:rPr lang="en-US" sz="2400" dirty="0"/>
              <a:t> </a:t>
            </a:r>
            <a:r>
              <a:rPr lang="en-US" sz="2400" dirty="0" err="1"/>
              <a:t>судских</a:t>
            </a:r>
            <a:r>
              <a:rPr lang="en-US" sz="2400" dirty="0"/>
              <a:t> </a:t>
            </a:r>
            <a:r>
              <a:rPr lang="en-US" sz="2400" dirty="0" err="1"/>
              <a:t>такси</a:t>
            </a:r>
            <a:r>
              <a:rPr lang="en-US" sz="2400" dirty="0"/>
              <a:t>, </a:t>
            </a:r>
            <a:r>
              <a:rPr lang="en-US" sz="2400" dirty="0" err="1"/>
              <a:t>вештачења</a:t>
            </a:r>
            <a:r>
              <a:rPr lang="en-US" sz="2400" dirty="0"/>
              <a:t>, </a:t>
            </a:r>
            <a:r>
              <a:rPr lang="en-US" sz="2400" dirty="0" err="1"/>
              <a:t>ангажовање</a:t>
            </a:r>
            <a:r>
              <a:rPr lang="en-US" sz="2400" dirty="0"/>
              <a:t> </a:t>
            </a:r>
            <a:r>
              <a:rPr lang="en-US" sz="2400" dirty="0" err="1"/>
              <a:t>адвоката</a:t>
            </a:r>
            <a:r>
              <a:rPr lang="en-US" sz="2400" dirty="0"/>
              <a:t>, и </a:t>
            </a:r>
            <a:r>
              <a:rPr lang="en-US" sz="2400" dirty="0" err="1"/>
              <a:t>трајање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без</a:t>
            </a:r>
            <a:r>
              <a:rPr lang="en-US" sz="2400" dirty="0"/>
              <a:t> </a:t>
            </a:r>
            <a:r>
              <a:rPr lang="en-US" sz="2400" dirty="0" err="1"/>
              <a:t>ваљаног</a:t>
            </a:r>
            <a:r>
              <a:rPr lang="en-US" sz="2400" dirty="0"/>
              <a:t> </a:t>
            </a:r>
            <a:r>
              <a:rPr lang="en-US" sz="2400" dirty="0" err="1"/>
              <a:t>разлога</a:t>
            </a:r>
            <a:r>
              <a:rPr lang="en-US" sz="2400" dirty="0"/>
              <a:t> </a:t>
            </a:r>
            <a:r>
              <a:rPr lang="en-US" sz="2400" dirty="0" err="1"/>
              <a:t>продужено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ЛИСТА ДУЖНИКА СТЕЧАЈНОГ ДУЖНИКА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2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 smtClean="0"/>
              <a:t>Зато</a:t>
            </a:r>
            <a:r>
              <a:rPr lang="en-US" sz="2400" dirty="0" smtClean="0"/>
              <a:t> </a:t>
            </a:r>
            <a:r>
              <a:rPr lang="en-US" sz="2400" dirty="0" err="1"/>
              <a:t>сматрам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би</a:t>
            </a:r>
            <a:r>
              <a:rPr lang="en-US" sz="2400" dirty="0"/>
              <a:t> </a:t>
            </a:r>
            <a:r>
              <a:rPr lang="en-US" sz="2400" dirty="0" err="1"/>
              <a:t>сваки</a:t>
            </a:r>
            <a:r>
              <a:rPr lang="en-US" sz="2400" dirty="0"/>
              <a:t>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управник</a:t>
            </a:r>
            <a:r>
              <a:rPr lang="en-US" sz="2400" dirty="0"/>
              <a:t>, </a:t>
            </a:r>
            <a:r>
              <a:rPr lang="en-US" sz="2400" dirty="0" err="1"/>
              <a:t>пре</a:t>
            </a:r>
            <a:r>
              <a:rPr lang="en-US" sz="2400" dirty="0"/>
              <a:t> </a:t>
            </a:r>
            <a:r>
              <a:rPr lang="en-US" sz="2400" dirty="0" err="1"/>
              <a:t>покретања</a:t>
            </a:r>
            <a:r>
              <a:rPr lang="en-US" sz="2400" dirty="0"/>
              <a:t> </a:t>
            </a:r>
            <a:r>
              <a:rPr lang="en-US" sz="2400" dirty="0" err="1"/>
              <a:t>судског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 </a:t>
            </a:r>
            <a:r>
              <a:rPr lang="en-US" sz="2400" dirty="0" err="1"/>
              <a:t>требао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сваког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сачини</a:t>
            </a:r>
            <a:r>
              <a:rPr lang="en-US" sz="2400" dirty="0"/>
              <a:t> </a:t>
            </a:r>
            <a:r>
              <a:rPr lang="en-US" sz="2400" dirty="0" err="1"/>
              <a:t>свеобухватну</a:t>
            </a:r>
            <a:r>
              <a:rPr lang="en-US" sz="2400" dirty="0"/>
              <a:t> </a:t>
            </a:r>
            <a:r>
              <a:rPr lang="en-US" sz="2400" dirty="0" err="1"/>
              <a:t>анализу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целисходно</a:t>
            </a:r>
            <a:r>
              <a:rPr lang="en-US" sz="2400" dirty="0"/>
              <a:t> </a:t>
            </a:r>
            <a:r>
              <a:rPr lang="en-US" sz="2400" dirty="0" err="1"/>
              <a:t>покретати</a:t>
            </a:r>
            <a:r>
              <a:rPr lang="en-US" sz="2400" dirty="0"/>
              <a:t> </a:t>
            </a:r>
            <a:r>
              <a:rPr lang="en-US" sz="2400" dirty="0" err="1"/>
              <a:t>судски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Ово</a:t>
            </a:r>
            <a:r>
              <a:rPr lang="en-US" sz="2400" dirty="0" smtClean="0"/>
              <a:t> </a:t>
            </a:r>
            <a:r>
              <a:rPr lang="en-US" sz="2400" dirty="0" err="1"/>
              <a:t>посебно</a:t>
            </a:r>
            <a:r>
              <a:rPr lang="en-US" sz="2400" dirty="0"/>
              <a:t> </a:t>
            </a:r>
            <a:r>
              <a:rPr lang="en-US" sz="2400" dirty="0" err="1"/>
              <a:t>напомињем</a:t>
            </a:r>
            <a:r>
              <a:rPr lang="en-US" sz="2400" dirty="0"/>
              <a:t>, </a:t>
            </a:r>
            <a:r>
              <a:rPr lang="en-US" sz="2400" dirty="0" err="1"/>
              <a:t>јер</a:t>
            </a:r>
            <a:r>
              <a:rPr lang="en-US" sz="2400" dirty="0"/>
              <a:t> у </a:t>
            </a:r>
            <a:r>
              <a:rPr lang="en-US" sz="2400" dirty="0" err="1"/>
              <a:t>складу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Законом</a:t>
            </a:r>
            <a:r>
              <a:rPr lang="en-US" sz="2400" dirty="0"/>
              <a:t> о </a:t>
            </a:r>
            <a:r>
              <a:rPr lang="en-US" sz="2400" dirty="0" err="1"/>
              <a:t>заштити</a:t>
            </a:r>
            <a:r>
              <a:rPr lang="en-US" sz="2400" dirty="0"/>
              <a:t> </a:t>
            </a:r>
            <a:r>
              <a:rPr lang="en-US" sz="2400" dirty="0" err="1"/>
              <a:t>права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суђење</a:t>
            </a:r>
            <a:r>
              <a:rPr lang="en-US" sz="2400" dirty="0"/>
              <a:t> у </a:t>
            </a:r>
            <a:r>
              <a:rPr lang="en-US" sz="2400" dirty="0" err="1"/>
              <a:t>разумном</a:t>
            </a:r>
            <a:r>
              <a:rPr lang="en-US" sz="2400" dirty="0"/>
              <a:t> </a:t>
            </a:r>
            <a:r>
              <a:rPr lang="en-US" sz="2400" dirty="0" err="1"/>
              <a:t>року</a:t>
            </a:r>
            <a:r>
              <a:rPr lang="en-US" sz="2400" dirty="0"/>
              <a:t>, </a:t>
            </a:r>
            <a:r>
              <a:rPr lang="en-US" sz="2400" dirty="0" err="1"/>
              <a:t>повериоци</a:t>
            </a:r>
            <a:r>
              <a:rPr lang="en-US" sz="2400" dirty="0"/>
              <a:t> </a:t>
            </a:r>
            <a:r>
              <a:rPr lang="en-US" sz="2400" dirty="0" err="1"/>
              <a:t>имају</a:t>
            </a:r>
            <a:r>
              <a:rPr lang="en-US" sz="2400" dirty="0"/>
              <a:t> </a:t>
            </a:r>
            <a:r>
              <a:rPr lang="en-US" sz="2400" dirty="0" err="1"/>
              <a:t>право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подношење</a:t>
            </a:r>
            <a:r>
              <a:rPr lang="en-US" sz="2400" dirty="0"/>
              <a:t> </a:t>
            </a:r>
            <a:r>
              <a:rPr lang="en-US" sz="2400" dirty="0" err="1"/>
              <a:t>приговора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убрзање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, а </a:t>
            </a:r>
            <a:r>
              <a:rPr lang="en-US" sz="2400" dirty="0" err="1"/>
              <a:t>приговири</a:t>
            </a:r>
            <a:r>
              <a:rPr lang="en-US" sz="2400" dirty="0"/>
              <a:t> </a:t>
            </a:r>
            <a:r>
              <a:rPr lang="en-US" sz="2400" dirty="0" err="1"/>
              <a:t>најчешће</a:t>
            </a:r>
            <a:r>
              <a:rPr lang="en-US" sz="2400" dirty="0"/>
              <a:t> </a:t>
            </a:r>
            <a:r>
              <a:rPr lang="en-US" sz="2400" dirty="0" err="1"/>
              <a:t>буду</a:t>
            </a:r>
            <a:r>
              <a:rPr lang="en-US" sz="2400" dirty="0"/>
              <a:t> </a:t>
            </a:r>
            <a:r>
              <a:rPr lang="en-US" sz="2400" dirty="0" err="1"/>
              <a:t>усвојени</a:t>
            </a:r>
            <a:r>
              <a:rPr lang="en-US" sz="2400" dirty="0"/>
              <a:t>, </a:t>
            </a:r>
            <a:r>
              <a:rPr lang="en-US" sz="2400" dirty="0" err="1"/>
              <a:t>ако</a:t>
            </a:r>
            <a:r>
              <a:rPr lang="en-US" sz="2400" dirty="0"/>
              <a:t>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 </a:t>
            </a:r>
            <a:r>
              <a:rPr lang="en-US" sz="2400" dirty="0" err="1"/>
              <a:t>траје</a:t>
            </a:r>
            <a:r>
              <a:rPr lang="en-US" sz="2400" dirty="0"/>
              <a:t> </a:t>
            </a:r>
            <a:r>
              <a:rPr lang="en-US" sz="2400" dirty="0" err="1"/>
              <a:t>дуже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две</a:t>
            </a:r>
            <a:r>
              <a:rPr lang="en-US" sz="2400" dirty="0"/>
              <a:t> </a:t>
            </a:r>
            <a:r>
              <a:rPr lang="en-US" sz="2400" dirty="0" err="1"/>
              <a:t>године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ЛИСТА ДУЖНИКА СТЕЧАЈНОГ ДУЖНИКА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5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5422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ЛИСТА ПОВЕРИЛАЦА  СТЕЧАЈНОГ </a:t>
            </a:r>
            <a:r>
              <a:rPr lang="en-US" sz="2800" b="1" dirty="0" smtClean="0"/>
              <a:t>ДУЖНИКА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Једна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почетних</a:t>
            </a:r>
            <a:r>
              <a:rPr lang="en-US" sz="2400" dirty="0"/>
              <a:t> </a:t>
            </a:r>
            <a:r>
              <a:rPr lang="en-US" sz="2400" dirty="0" err="1"/>
              <a:t>активности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и </a:t>
            </a:r>
            <a:r>
              <a:rPr lang="en-US" sz="2400" dirty="0" err="1"/>
              <a:t>сачињавање</a:t>
            </a:r>
            <a:r>
              <a:rPr lang="en-US" sz="2400" dirty="0"/>
              <a:t> </a:t>
            </a:r>
            <a:r>
              <a:rPr lang="en-US" sz="2400" dirty="0" err="1"/>
              <a:t>листе</a:t>
            </a:r>
            <a:r>
              <a:rPr lang="en-US" sz="2400" dirty="0"/>
              <a:t> </a:t>
            </a:r>
            <a:r>
              <a:rPr lang="en-US" sz="2400" dirty="0" err="1"/>
              <a:t>свих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сазнао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пословних</a:t>
            </a:r>
            <a:r>
              <a:rPr lang="en-US" sz="2400" dirty="0"/>
              <a:t> и </a:t>
            </a:r>
            <a:r>
              <a:rPr lang="en-US" sz="2400" dirty="0" err="1"/>
              <a:t>остале</a:t>
            </a:r>
            <a:r>
              <a:rPr lang="en-US" sz="2400" dirty="0"/>
              <a:t> </a:t>
            </a:r>
            <a:r>
              <a:rPr lang="en-US" sz="2400" dirty="0" err="1"/>
              <a:t>документације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других</a:t>
            </a:r>
            <a:r>
              <a:rPr lang="en-US" sz="2400" dirty="0"/>
              <a:t> </a:t>
            </a:r>
            <a:r>
              <a:rPr lang="en-US" sz="2400" dirty="0" err="1"/>
              <a:t>података</a:t>
            </a:r>
            <a:r>
              <a:rPr lang="en-US" sz="2400" dirty="0"/>
              <a:t>, </a:t>
            </a:r>
            <a:r>
              <a:rPr lang="en-US" sz="2400" dirty="0" err="1"/>
              <a:t>као</a:t>
            </a:r>
            <a:r>
              <a:rPr lang="en-US" sz="2400" dirty="0"/>
              <a:t> и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пријава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Стечајни</a:t>
            </a:r>
            <a:r>
              <a:rPr lang="en-US" sz="2400" dirty="0" smtClean="0"/>
              <a:t> </a:t>
            </a:r>
            <a:r>
              <a:rPr lang="en-US" sz="2400" dirty="0" err="1"/>
              <a:t>управник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дужан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у </a:t>
            </a:r>
            <a:r>
              <a:rPr lang="en-US" sz="2400" dirty="0" err="1"/>
              <a:t>листу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 </a:t>
            </a:r>
            <a:r>
              <a:rPr lang="en-US" sz="2400" dirty="0" err="1"/>
              <a:t>посебно</a:t>
            </a:r>
            <a:r>
              <a:rPr lang="en-US" sz="2400" dirty="0"/>
              <a:t> </a:t>
            </a:r>
            <a:r>
              <a:rPr lang="en-US" sz="2400" dirty="0" err="1"/>
              <a:t>евидентира</a:t>
            </a:r>
            <a:r>
              <a:rPr lang="en-US" sz="2400" dirty="0"/>
              <a:t> </a:t>
            </a:r>
            <a:r>
              <a:rPr lang="en-US" sz="2400" dirty="0" err="1"/>
              <a:t>разлучне</a:t>
            </a:r>
            <a:r>
              <a:rPr lang="en-US" sz="2400" dirty="0"/>
              <a:t>, </a:t>
            </a:r>
            <a:r>
              <a:rPr lang="en-US" sz="2400" dirty="0" err="1"/>
              <a:t>заложне</a:t>
            </a:r>
            <a:r>
              <a:rPr lang="en-US" sz="2400" dirty="0"/>
              <a:t> и </a:t>
            </a:r>
            <a:r>
              <a:rPr lang="en-US" sz="2400" dirty="0" err="1"/>
              <a:t>излучне</a:t>
            </a:r>
            <a:r>
              <a:rPr lang="en-US" sz="2400" dirty="0"/>
              <a:t> </a:t>
            </a:r>
            <a:r>
              <a:rPr lang="en-US" sz="2400" dirty="0" err="1"/>
              <a:t>повериоце</a:t>
            </a:r>
            <a:r>
              <a:rPr lang="en-US" sz="2400" dirty="0"/>
              <a:t>, </a:t>
            </a:r>
            <a:r>
              <a:rPr lang="en-US" sz="2400" dirty="0" err="1"/>
              <a:t>као</a:t>
            </a:r>
            <a:r>
              <a:rPr lang="en-US" sz="2400" dirty="0"/>
              <a:t> и </a:t>
            </a:r>
            <a:r>
              <a:rPr lang="en-US" sz="2400" dirty="0" err="1"/>
              <a:t>запослене</a:t>
            </a:r>
            <a:r>
              <a:rPr lang="en-US" sz="2400" dirty="0"/>
              <a:t> </a:t>
            </a:r>
            <a:r>
              <a:rPr lang="en-US" sz="2400" dirty="0" err="1"/>
              <a:t>код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износ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исплаћених</a:t>
            </a:r>
            <a:r>
              <a:rPr lang="en-US" sz="2400" dirty="0"/>
              <a:t> </a:t>
            </a:r>
            <a:r>
              <a:rPr lang="en-US" sz="2400" dirty="0" err="1"/>
              <a:t>зарада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8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21028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ЛИСТА ПОВЕРИЛАЦА  СТЕЧАЈНОГ ДУЖНИКА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2906"/>
            <a:ext cx="10972800" cy="4325112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Ова</a:t>
            </a:r>
            <a:r>
              <a:rPr lang="en-US" sz="2400" dirty="0"/>
              <a:t> </a:t>
            </a:r>
            <a:r>
              <a:rPr lang="en-US" sz="2400" dirty="0" err="1"/>
              <a:t>почетна</a:t>
            </a:r>
            <a:r>
              <a:rPr lang="en-US" sz="2400" dirty="0"/>
              <a:t> </a:t>
            </a:r>
            <a:r>
              <a:rPr lang="en-US" sz="2400" dirty="0" err="1"/>
              <a:t>активност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изузетно</a:t>
            </a:r>
            <a:r>
              <a:rPr lang="en-US" sz="2400" dirty="0"/>
              <a:t> </a:t>
            </a:r>
            <a:r>
              <a:rPr lang="en-US" sz="2400" dirty="0" err="1"/>
              <a:t>важна</a:t>
            </a:r>
            <a:r>
              <a:rPr lang="en-US" sz="2400" dirty="0"/>
              <a:t>,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разлога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основу</a:t>
            </a:r>
            <a:r>
              <a:rPr lang="en-US" sz="2400" dirty="0"/>
              <a:t> </a:t>
            </a:r>
            <a:r>
              <a:rPr lang="en-US" sz="2400" dirty="0" err="1"/>
              <a:t>листе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,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управник</a:t>
            </a:r>
            <a:r>
              <a:rPr lang="en-US" sz="2400" dirty="0"/>
              <a:t> </a:t>
            </a:r>
            <a:r>
              <a:rPr lang="en-US" sz="2400" dirty="0" err="1"/>
              <a:t>сачињава</a:t>
            </a:r>
            <a:r>
              <a:rPr lang="en-US" sz="2400" dirty="0"/>
              <a:t> и </a:t>
            </a:r>
            <a:r>
              <a:rPr lang="en-US" sz="2400" dirty="0" err="1"/>
              <a:t>листу</a:t>
            </a:r>
            <a:r>
              <a:rPr lang="en-US" sz="2400" dirty="0"/>
              <a:t> </a:t>
            </a:r>
            <a:r>
              <a:rPr lang="en-US" sz="2400" dirty="0" err="1"/>
              <a:t>вероватних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,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проценом</a:t>
            </a:r>
            <a:r>
              <a:rPr lang="en-US" sz="2400" dirty="0"/>
              <a:t> </a:t>
            </a:r>
            <a:r>
              <a:rPr lang="en-US" sz="2400" dirty="0" err="1"/>
              <a:t>њихове</a:t>
            </a:r>
            <a:r>
              <a:rPr lang="en-US" sz="2400" dirty="0"/>
              <a:t> </a:t>
            </a:r>
            <a:r>
              <a:rPr lang="en-US" sz="2400" dirty="0" err="1"/>
              <a:t>основаности</a:t>
            </a:r>
            <a:r>
              <a:rPr lang="en-US" sz="2400" dirty="0"/>
              <a:t> и </a:t>
            </a:r>
            <a:r>
              <a:rPr lang="en-US" sz="2400" dirty="0" err="1"/>
              <a:t>висине</a:t>
            </a:r>
            <a:r>
              <a:rPr lang="en-US" sz="2400" dirty="0"/>
              <a:t>, </a:t>
            </a:r>
            <a:r>
              <a:rPr lang="en-US" sz="2400" dirty="0" err="1"/>
              <a:t>као</a:t>
            </a:r>
            <a:r>
              <a:rPr lang="en-US" sz="2400" dirty="0"/>
              <a:t> и </a:t>
            </a:r>
            <a:r>
              <a:rPr lang="en-US" sz="2400" dirty="0" err="1"/>
              <a:t>износ</a:t>
            </a:r>
            <a:r>
              <a:rPr lang="en-US" sz="2400" dirty="0"/>
              <a:t> </a:t>
            </a:r>
            <a:r>
              <a:rPr lang="en-US" sz="2400" dirty="0" err="1"/>
              <a:t>процентуалног</a:t>
            </a:r>
            <a:r>
              <a:rPr lang="en-US" sz="2400" dirty="0"/>
              <a:t>    </a:t>
            </a:r>
            <a:r>
              <a:rPr lang="en-US" sz="2400" dirty="0" err="1"/>
              <a:t>учешћа</a:t>
            </a:r>
            <a:r>
              <a:rPr lang="en-US" sz="2400" dirty="0"/>
              <a:t> у </a:t>
            </a:r>
            <a:r>
              <a:rPr lang="en-US" sz="2400" dirty="0" err="1"/>
              <a:t>односу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укупна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 </a:t>
            </a:r>
            <a:r>
              <a:rPr lang="en-US" sz="2400" dirty="0" err="1"/>
              <a:t>стечајних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, а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потребе</a:t>
            </a:r>
            <a:r>
              <a:rPr lang="en-US" sz="2400" dirty="0"/>
              <a:t> </a:t>
            </a:r>
            <a:r>
              <a:rPr lang="en-US" sz="2400" dirty="0" err="1"/>
              <a:t>гласања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првом</a:t>
            </a:r>
            <a:r>
              <a:rPr lang="en-US" sz="2400" dirty="0"/>
              <a:t> </a:t>
            </a:r>
            <a:r>
              <a:rPr lang="en-US" sz="2400" dirty="0" err="1"/>
              <a:t>поверилачком</a:t>
            </a:r>
            <a:r>
              <a:rPr lang="en-US" sz="2400" dirty="0"/>
              <a:t> </a:t>
            </a:r>
            <a:r>
              <a:rPr lang="en-US" sz="2400" dirty="0" err="1"/>
              <a:t>рочишту</a:t>
            </a:r>
            <a:r>
              <a:rPr lang="en-US" sz="2400" dirty="0"/>
              <a:t>, о </a:t>
            </a:r>
            <a:r>
              <a:rPr lang="en-US" sz="2400" dirty="0" err="1"/>
              <a:t>даљем</a:t>
            </a:r>
            <a:r>
              <a:rPr lang="en-US" sz="2400" dirty="0"/>
              <a:t> </a:t>
            </a:r>
            <a:r>
              <a:rPr lang="en-US" sz="2400" dirty="0" err="1"/>
              <a:t>току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Имајући</a:t>
            </a:r>
            <a:r>
              <a:rPr lang="en-US" sz="2400" dirty="0" smtClean="0"/>
              <a:t> </a:t>
            </a:r>
            <a:r>
              <a:rPr lang="en-US" sz="2400" dirty="0"/>
              <a:t>у </a:t>
            </a:r>
            <a:r>
              <a:rPr lang="en-US" sz="2400" dirty="0" err="1"/>
              <a:t>виду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у </a:t>
            </a:r>
            <a:r>
              <a:rPr lang="en-US" sz="2400" dirty="0" err="1"/>
              <a:t>складу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одредбом</a:t>
            </a:r>
            <a:r>
              <a:rPr lang="en-US" sz="2400" dirty="0"/>
              <a:t> </a:t>
            </a:r>
            <a:r>
              <a:rPr lang="en-US" sz="2400" dirty="0" err="1"/>
              <a:t>члана</a:t>
            </a:r>
            <a:r>
              <a:rPr lang="en-US" sz="2400" dirty="0"/>
              <a:t> 36. </a:t>
            </a:r>
            <a:r>
              <a:rPr lang="en-US" sz="2400" dirty="0" err="1"/>
              <a:t>став</a:t>
            </a:r>
            <a:r>
              <a:rPr lang="en-US" sz="2400" dirty="0"/>
              <a:t> 2. </a:t>
            </a:r>
            <a:r>
              <a:rPr lang="en-US" sz="2400" dirty="0" err="1"/>
              <a:t>Закона</a:t>
            </a:r>
            <a:r>
              <a:rPr lang="en-US" sz="2400" dirty="0"/>
              <a:t> о </a:t>
            </a:r>
            <a:r>
              <a:rPr lang="en-US" sz="2400" dirty="0" err="1"/>
              <a:t>стечају</a:t>
            </a:r>
            <a:r>
              <a:rPr lang="en-US" sz="2400" dirty="0"/>
              <a:t>, </a:t>
            </a:r>
            <a:r>
              <a:rPr lang="en-US" sz="2400" dirty="0" err="1"/>
              <a:t>прво</a:t>
            </a:r>
            <a:r>
              <a:rPr lang="en-US" sz="2400" dirty="0"/>
              <a:t> </a:t>
            </a:r>
            <a:r>
              <a:rPr lang="en-US" sz="2400" dirty="0" err="1"/>
              <a:t>поверилачко</a:t>
            </a:r>
            <a:r>
              <a:rPr lang="en-US" sz="2400" dirty="0"/>
              <a:t> </a:t>
            </a:r>
            <a:r>
              <a:rPr lang="en-US" sz="2400" dirty="0" err="1"/>
              <a:t>рочиште</a:t>
            </a:r>
            <a:r>
              <a:rPr lang="en-US" sz="2400" dirty="0"/>
              <a:t> </a:t>
            </a:r>
            <a:r>
              <a:rPr lang="en-US" sz="2400" dirty="0" err="1"/>
              <a:t>одржава</a:t>
            </a:r>
            <a:r>
              <a:rPr lang="en-US" sz="2400" dirty="0"/>
              <a:t> </a:t>
            </a:r>
            <a:r>
              <a:rPr lang="en-US" sz="2400" dirty="0" err="1"/>
              <a:t>најкасније</a:t>
            </a:r>
            <a:r>
              <a:rPr lang="en-US" sz="2400" dirty="0"/>
              <a:t> у </a:t>
            </a:r>
            <a:r>
              <a:rPr lang="en-US" sz="2400" dirty="0" err="1"/>
              <a:t>року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40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отварања</a:t>
            </a:r>
            <a:r>
              <a:rPr lang="en-US" sz="2400" dirty="0"/>
              <a:t> </a:t>
            </a:r>
            <a:r>
              <a:rPr lang="en-US" sz="2400" dirty="0" err="1"/>
              <a:t>стечаја</a:t>
            </a:r>
            <a:r>
              <a:rPr lang="en-US" sz="2400" dirty="0"/>
              <a:t>,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коме</a:t>
            </a:r>
            <a:r>
              <a:rPr lang="en-US" sz="2400" dirty="0"/>
              <a:t> 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повериоци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чија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учини</a:t>
            </a:r>
            <a:r>
              <a:rPr lang="en-US" sz="2400" dirty="0"/>
              <a:t> </a:t>
            </a:r>
            <a:r>
              <a:rPr lang="en-US" sz="2400" dirty="0" err="1"/>
              <a:t>вероватним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износе</a:t>
            </a:r>
            <a:r>
              <a:rPr lang="en-US" sz="2400" dirty="0"/>
              <a:t> </a:t>
            </a:r>
            <a:r>
              <a:rPr lang="en-US" sz="2400" dirty="0" err="1"/>
              <a:t>више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50% </a:t>
            </a:r>
            <a:r>
              <a:rPr lang="en-US" sz="2400" dirty="0" err="1"/>
              <a:t>укупних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 </a:t>
            </a:r>
            <a:r>
              <a:rPr lang="en-US" sz="2400" dirty="0" err="1"/>
              <a:t>стечајних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, </a:t>
            </a:r>
            <a:r>
              <a:rPr lang="en-US" sz="2400" dirty="0" err="1"/>
              <a:t>одлуче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 </a:t>
            </a:r>
            <a:r>
              <a:rPr lang="en-US" sz="2400" dirty="0" err="1"/>
              <a:t>настави</a:t>
            </a:r>
            <a:r>
              <a:rPr lang="en-US" sz="2400" dirty="0"/>
              <a:t> </a:t>
            </a:r>
            <a:r>
              <a:rPr lang="en-US" sz="2400" dirty="0" err="1"/>
              <a:t>банкротстом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судија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овом</a:t>
            </a:r>
            <a:r>
              <a:rPr lang="en-US" sz="2400" dirty="0"/>
              <a:t> </a:t>
            </a:r>
            <a:r>
              <a:rPr lang="en-US" sz="2400" dirty="0" err="1"/>
              <a:t>рочишту</a:t>
            </a:r>
            <a:r>
              <a:rPr lang="en-US" sz="2400" dirty="0"/>
              <a:t>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решење</a:t>
            </a:r>
            <a:r>
              <a:rPr lang="en-US" sz="2400" dirty="0"/>
              <a:t> о </a:t>
            </a:r>
            <a:r>
              <a:rPr lang="en-US" sz="2400" dirty="0" err="1"/>
              <a:t>банкротству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794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Како</a:t>
            </a:r>
            <a:r>
              <a:rPr lang="en-US" sz="2400" dirty="0"/>
              <a:t> </a:t>
            </a:r>
            <a:r>
              <a:rPr lang="en-US" sz="2400" dirty="0" err="1"/>
              <a:t>знамо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решњем</a:t>
            </a:r>
            <a:r>
              <a:rPr lang="en-US" sz="2400" dirty="0"/>
              <a:t> о </a:t>
            </a:r>
            <a:r>
              <a:rPr lang="en-US" sz="2400" dirty="0" err="1"/>
              <a:t>отварању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 </a:t>
            </a:r>
            <a:r>
              <a:rPr lang="en-US" sz="2400" dirty="0" err="1"/>
              <a:t>члан</a:t>
            </a:r>
            <a:r>
              <a:rPr lang="en-US" sz="2400" dirty="0"/>
              <a:t> 70. </a:t>
            </a:r>
            <a:r>
              <a:rPr lang="en-US" sz="2400" dirty="0" err="1"/>
              <a:t>став</a:t>
            </a:r>
            <a:r>
              <a:rPr lang="en-US" sz="2400" dirty="0"/>
              <a:t> 1. </a:t>
            </a:r>
            <a:r>
              <a:rPr lang="en-US" sz="2400" dirty="0" err="1"/>
              <a:t>тачка</a:t>
            </a:r>
            <a:r>
              <a:rPr lang="en-US" sz="2400" dirty="0"/>
              <a:t> 5) </a:t>
            </a:r>
            <a:r>
              <a:rPr lang="en-US" sz="2400" dirty="0" err="1"/>
              <a:t>Закона</a:t>
            </a:r>
            <a:r>
              <a:rPr lang="en-US" sz="2400" dirty="0"/>
              <a:t> о </a:t>
            </a:r>
            <a:r>
              <a:rPr lang="en-US" sz="2400" dirty="0" err="1"/>
              <a:t>стечају</a:t>
            </a:r>
            <a:r>
              <a:rPr lang="en-US" sz="2400" dirty="0"/>
              <a:t>, </a:t>
            </a:r>
            <a:r>
              <a:rPr lang="en-US" sz="2400" dirty="0" err="1"/>
              <a:t>суд</a:t>
            </a:r>
            <a:r>
              <a:rPr lang="en-US" sz="2400" dirty="0"/>
              <a:t> </a:t>
            </a:r>
            <a:r>
              <a:rPr lang="en-US" sz="2400" dirty="0" err="1"/>
              <a:t>позива</a:t>
            </a:r>
            <a:r>
              <a:rPr lang="en-US" sz="2400" dirty="0"/>
              <a:t> </a:t>
            </a:r>
            <a:r>
              <a:rPr lang="en-US" sz="2400" dirty="0" err="1"/>
              <a:t>повериоце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у </a:t>
            </a:r>
            <a:r>
              <a:rPr lang="en-US" sz="2400" dirty="0" err="1"/>
              <a:t>року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dirty="0" err="1"/>
              <a:t>краћи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30 </a:t>
            </a:r>
            <a:r>
              <a:rPr lang="en-US" sz="2400" dirty="0" err="1"/>
              <a:t>дана</a:t>
            </a:r>
            <a:r>
              <a:rPr lang="en-US" sz="2400" dirty="0"/>
              <a:t>, </a:t>
            </a:r>
            <a:r>
              <a:rPr lang="en-US" sz="2400" dirty="0" err="1"/>
              <a:t>ни</a:t>
            </a:r>
            <a:r>
              <a:rPr lang="en-US" sz="2400" dirty="0"/>
              <a:t> </a:t>
            </a:r>
            <a:r>
              <a:rPr lang="en-US" sz="2400" dirty="0" err="1"/>
              <a:t>дужи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120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објављивања</a:t>
            </a:r>
            <a:r>
              <a:rPr lang="en-US" sz="2400" dirty="0"/>
              <a:t> </a:t>
            </a:r>
            <a:r>
              <a:rPr lang="en-US" sz="2400" dirty="0" err="1"/>
              <a:t>огласа</a:t>
            </a:r>
            <a:r>
              <a:rPr lang="en-US" sz="2400" dirty="0"/>
              <a:t> о </a:t>
            </a:r>
            <a:r>
              <a:rPr lang="en-US" sz="2400" dirty="0" err="1"/>
              <a:t>отварању</a:t>
            </a:r>
            <a:r>
              <a:rPr lang="en-US" sz="2400" dirty="0"/>
              <a:t> </a:t>
            </a:r>
            <a:r>
              <a:rPr lang="en-US" sz="2400" dirty="0" err="1"/>
              <a:t>стчајног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 у </a:t>
            </a:r>
            <a:r>
              <a:rPr lang="en-US" sz="2400" dirty="0" err="1"/>
              <a:t>Службеном</a:t>
            </a:r>
            <a:r>
              <a:rPr lang="en-US" sz="2400" dirty="0"/>
              <a:t> </a:t>
            </a:r>
            <a:r>
              <a:rPr lang="en-US" sz="2400" dirty="0" err="1"/>
              <a:t>гласнику</a:t>
            </a:r>
            <a:r>
              <a:rPr lang="en-US" sz="2400" dirty="0"/>
              <a:t> </a:t>
            </a:r>
            <a:r>
              <a:rPr lang="en-US" sz="2400" dirty="0" err="1"/>
              <a:t>Републике</a:t>
            </a:r>
            <a:r>
              <a:rPr lang="en-US" sz="2400" dirty="0"/>
              <a:t> </a:t>
            </a:r>
            <a:r>
              <a:rPr lang="en-US" sz="2400" dirty="0" err="1"/>
              <a:t>Србије</a:t>
            </a:r>
            <a:r>
              <a:rPr lang="en-US" sz="2400" dirty="0"/>
              <a:t>, </a:t>
            </a:r>
            <a:r>
              <a:rPr lang="en-US" sz="2400" dirty="0" err="1"/>
              <a:t>пријаве</a:t>
            </a:r>
            <a:r>
              <a:rPr lang="en-US" sz="2400" dirty="0"/>
              <a:t> </a:t>
            </a:r>
            <a:r>
              <a:rPr lang="en-US" sz="2400" dirty="0" err="1"/>
              <a:t>своја</a:t>
            </a:r>
            <a:r>
              <a:rPr lang="en-US" sz="2400" dirty="0"/>
              <a:t> </a:t>
            </a:r>
            <a:r>
              <a:rPr lang="en-US" sz="2400" dirty="0" err="1"/>
              <a:t>обезбеђена</a:t>
            </a:r>
            <a:r>
              <a:rPr lang="en-US" sz="2400" dirty="0"/>
              <a:t> и </a:t>
            </a:r>
            <a:r>
              <a:rPr lang="en-US" sz="2400" dirty="0" err="1"/>
              <a:t>необезбеђена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, </a:t>
            </a:r>
            <a:r>
              <a:rPr lang="en-US" sz="2400" dirty="0" err="1"/>
              <a:t>јасно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каквог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значаја</a:t>
            </a:r>
            <a:r>
              <a:rPr lang="en-US" sz="2400" dirty="0"/>
              <a:t> </a:t>
            </a:r>
            <a:r>
              <a:rPr lang="en-US" sz="2400" dirty="0" err="1"/>
              <a:t>ова</a:t>
            </a:r>
            <a:r>
              <a:rPr lang="en-US" sz="2400" dirty="0"/>
              <a:t> </a:t>
            </a:r>
            <a:r>
              <a:rPr lang="en-US" sz="2400" dirty="0" err="1"/>
              <a:t>почетна</a:t>
            </a:r>
            <a:r>
              <a:rPr lang="en-US" sz="2400" dirty="0"/>
              <a:t> </a:t>
            </a:r>
            <a:r>
              <a:rPr lang="en-US" sz="2400" dirty="0" err="1"/>
              <a:t>активност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Ова</a:t>
            </a:r>
            <a:r>
              <a:rPr lang="en-US" sz="2400" dirty="0" smtClean="0"/>
              <a:t> </a:t>
            </a:r>
            <a:r>
              <a:rPr lang="en-US" sz="2400" dirty="0" err="1"/>
              <a:t>почетна</a:t>
            </a:r>
            <a:r>
              <a:rPr lang="en-US" sz="2400" dirty="0"/>
              <a:t> </a:t>
            </a:r>
            <a:r>
              <a:rPr lang="en-US" sz="2400" dirty="0" err="1"/>
              <a:t>активност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значаја</a:t>
            </a:r>
            <a:r>
              <a:rPr lang="en-US" sz="2400" dirty="0"/>
              <a:t> и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разлога</a:t>
            </a:r>
            <a:r>
              <a:rPr lang="en-US" sz="2400" dirty="0"/>
              <a:t>,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листе</a:t>
            </a:r>
            <a:r>
              <a:rPr lang="en-US" sz="2400" dirty="0"/>
              <a:t> </a:t>
            </a:r>
            <a:r>
              <a:rPr lang="en-US" sz="2400" dirty="0" err="1"/>
              <a:t>вероватних</a:t>
            </a:r>
            <a:r>
              <a:rPr lang="en-US" sz="2400" dirty="0"/>
              <a:t> </a:t>
            </a:r>
            <a:r>
              <a:rPr lang="en-US" sz="2400" dirty="0" err="1"/>
              <a:t>потраживања</a:t>
            </a:r>
            <a:r>
              <a:rPr lang="en-US" sz="2400" dirty="0"/>
              <a:t> </a:t>
            </a:r>
            <a:r>
              <a:rPr lang="en-US" sz="2400" dirty="0" err="1"/>
              <a:t>формира</a:t>
            </a:r>
            <a:r>
              <a:rPr lang="en-US" sz="2400" dirty="0"/>
              <a:t> и </a:t>
            </a:r>
            <a:r>
              <a:rPr lang="en-US" sz="2400" dirty="0" err="1"/>
              <a:t>одбор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ЛИСТА ПОВЕРИЛАЦА  СТЕЧАЈНОГ ДУЖНИКА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118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ЛИСТА ПОВЕРИЛАЦА  СТЕЧАЈНОГ ДУЖНИКА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600" dirty="0" err="1"/>
              <a:t>Почетне</a:t>
            </a:r>
            <a:r>
              <a:rPr lang="en-US" sz="2600" dirty="0"/>
              <a:t> </a:t>
            </a:r>
            <a:r>
              <a:rPr lang="en-US" sz="2600" dirty="0" err="1"/>
              <a:t>активности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управника</a:t>
            </a:r>
            <a:r>
              <a:rPr lang="en-US" sz="2600" dirty="0"/>
              <a:t> </a:t>
            </a:r>
            <a:r>
              <a:rPr lang="en-US" sz="2600" dirty="0" err="1"/>
              <a:t>су</a:t>
            </a:r>
            <a:r>
              <a:rPr lang="en-US" sz="2600" dirty="0"/>
              <a:t> </a:t>
            </a:r>
            <a:r>
              <a:rPr lang="en-US" sz="2600" dirty="0" err="1"/>
              <a:t>од</a:t>
            </a:r>
            <a:r>
              <a:rPr lang="en-US" sz="2600" dirty="0"/>
              <a:t> </a:t>
            </a:r>
            <a:r>
              <a:rPr lang="en-US" sz="2600" dirty="0" err="1"/>
              <a:t>великог</a:t>
            </a:r>
            <a:r>
              <a:rPr lang="en-US" sz="2600" dirty="0"/>
              <a:t> </a:t>
            </a:r>
            <a:r>
              <a:rPr lang="en-US" sz="2600" dirty="0" err="1"/>
              <a:t>значаја</a:t>
            </a:r>
            <a:r>
              <a:rPr lang="en-US" sz="2600" dirty="0"/>
              <a:t> </a:t>
            </a:r>
            <a:r>
              <a:rPr lang="en-US" sz="2600" dirty="0" err="1"/>
              <a:t>не</a:t>
            </a:r>
            <a:r>
              <a:rPr lang="en-US" sz="2600" dirty="0"/>
              <a:t> </a:t>
            </a:r>
            <a:r>
              <a:rPr lang="en-US" sz="2600" dirty="0" err="1"/>
              <a:t>само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даљи</a:t>
            </a:r>
            <a:r>
              <a:rPr lang="en-US" sz="2600" dirty="0"/>
              <a:t> </a:t>
            </a:r>
            <a:r>
              <a:rPr lang="en-US" sz="2600" dirty="0" err="1"/>
              <a:t>ток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поступка</a:t>
            </a:r>
            <a:r>
              <a:rPr lang="en-US" sz="2600" dirty="0"/>
              <a:t>, </a:t>
            </a:r>
            <a:r>
              <a:rPr lang="en-US" sz="2600" dirty="0" err="1"/>
              <a:t>већ</a:t>
            </a:r>
            <a:r>
              <a:rPr lang="en-US" sz="2600" dirty="0"/>
              <a:t> </a:t>
            </a:r>
            <a:r>
              <a:rPr lang="en-US" sz="2600" dirty="0" err="1"/>
              <a:t>имају</a:t>
            </a:r>
            <a:r>
              <a:rPr lang="en-US" sz="2600" dirty="0"/>
              <a:t> </a:t>
            </a:r>
            <a:r>
              <a:rPr lang="en-US" sz="2600" dirty="0" err="1"/>
              <a:t>значаја</a:t>
            </a:r>
            <a:r>
              <a:rPr lang="en-US" sz="2600" dirty="0"/>
              <a:t> и </a:t>
            </a:r>
            <a:r>
              <a:rPr lang="en-US" sz="2600" dirty="0" err="1"/>
              <a:t>након</a:t>
            </a:r>
            <a:r>
              <a:rPr lang="en-US" sz="2600" dirty="0"/>
              <a:t> </a:t>
            </a:r>
            <a:r>
              <a:rPr lang="en-US" sz="2600" dirty="0" err="1"/>
              <a:t>закључења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поступка</a:t>
            </a:r>
            <a:r>
              <a:rPr lang="en-US" sz="2600" dirty="0"/>
              <a:t>., </a:t>
            </a:r>
            <a:r>
              <a:rPr lang="en-US" sz="2600" dirty="0" err="1"/>
              <a:t>али</a:t>
            </a:r>
            <a:r>
              <a:rPr lang="en-US" sz="2600" dirty="0"/>
              <a:t> </a:t>
            </a:r>
            <a:r>
              <a:rPr lang="en-US" sz="2600" dirty="0" err="1"/>
              <a:t>сада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управника</a:t>
            </a:r>
            <a:r>
              <a:rPr lang="en-US" sz="2600" dirty="0"/>
              <a:t> </a:t>
            </a:r>
            <a:r>
              <a:rPr lang="en-US" sz="2600" dirty="0" err="1"/>
              <a:t>лично</a:t>
            </a:r>
            <a:r>
              <a:rPr lang="en-US" sz="2600" dirty="0"/>
              <a:t>. 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Одредбом</a:t>
            </a:r>
            <a:r>
              <a:rPr lang="en-US" sz="2600" dirty="0" smtClean="0"/>
              <a:t> </a:t>
            </a:r>
            <a:r>
              <a:rPr lang="en-US" sz="2600" dirty="0" err="1"/>
              <a:t>члана</a:t>
            </a:r>
            <a:r>
              <a:rPr lang="en-US" sz="2600" dirty="0"/>
              <a:t> 31. </a:t>
            </a:r>
            <a:r>
              <a:rPr lang="en-US" sz="2600" dirty="0" err="1"/>
              <a:t>став</a:t>
            </a:r>
            <a:r>
              <a:rPr lang="en-US" sz="2600" dirty="0"/>
              <a:t> 1. </a:t>
            </a:r>
            <a:r>
              <a:rPr lang="en-US" sz="2600" dirty="0" err="1"/>
              <a:t>Закона</a:t>
            </a:r>
            <a:r>
              <a:rPr lang="en-US" sz="2600" dirty="0"/>
              <a:t> о </a:t>
            </a:r>
            <a:r>
              <a:rPr lang="en-US" sz="2600" dirty="0" err="1"/>
              <a:t>стечају</a:t>
            </a:r>
            <a:r>
              <a:rPr lang="en-US" sz="2600" dirty="0"/>
              <a:t>, </a:t>
            </a:r>
            <a:r>
              <a:rPr lang="en-US" sz="2600" dirty="0" err="1"/>
              <a:t>прописано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</a:t>
            </a:r>
            <a:r>
              <a:rPr lang="en-US" sz="2600" dirty="0" err="1"/>
              <a:t>да</a:t>
            </a:r>
            <a:r>
              <a:rPr lang="en-US" sz="2600" dirty="0"/>
              <a:t> у </a:t>
            </a:r>
            <a:r>
              <a:rPr lang="en-US" sz="2600" dirty="0" err="1"/>
              <a:t>случају</a:t>
            </a:r>
            <a:r>
              <a:rPr lang="en-US" sz="2600" dirty="0"/>
              <a:t> </a:t>
            </a:r>
            <a:r>
              <a:rPr lang="en-US" sz="2600" dirty="0" err="1"/>
              <a:t>када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у </a:t>
            </a:r>
            <a:r>
              <a:rPr lang="en-US" sz="2600" dirty="0" err="1"/>
              <a:t>обављању</a:t>
            </a:r>
            <a:r>
              <a:rPr lang="en-US" sz="2600" dirty="0"/>
              <a:t> </a:t>
            </a:r>
            <a:r>
              <a:rPr lang="en-US" sz="2600" dirty="0" err="1"/>
              <a:t>послова</a:t>
            </a:r>
            <a:r>
              <a:rPr lang="en-US" sz="2600" dirty="0"/>
              <a:t> </a:t>
            </a:r>
            <a:r>
              <a:rPr lang="en-US" sz="2600" dirty="0" err="1"/>
              <a:t>стечајни</a:t>
            </a:r>
            <a:r>
              <a:rPr lang="en-US" sz="2600" dirty="0"/>
              <a:t> </a:t>
            </a:r>
            <a:r>
              <a:rPr lang="en-US" sz="2600" dirty="0" err="1"/>
              <a:t>управник</a:t>
            </a:r>
            <a:r>
              <a:rPr lang="en-US" sz="2600" dirty="0"/>
              <a:t> </a:t>
            </a:r>
            <a:r>
              <a:rPr lang="en-US" sz="2600" dirty="0" err="1"/>
              <a:t>проузроковао</a:t>
            </a:r>
            <a:r>
              <a:rPr lang="en-US" sz="2600" dirty="0"/>
              <a:t> </a:t>
            </a:r>
            <a:r>
              <a:rPr lang="en-US" sz="2600" dirty="0" err="1"/>
              <a:t>штету</a:t>
            </a:r>
            <a:r>
              <a:rPr lang="en-US" sz="2600" dirty="0"/>
              <a:t> </a:t>
            </a:r>
            <a:r>
              <a:rPr lang="en-US" sz="2600" dirty="0" err="1"/>
              <a:t>учесницима</a:t>
            </a:r>
            <a:r>
              <a:rPr lang="en-US" sz="2600" dirty="0"/>
              <a:t> у </a:t>
            </a:r>
            <a:r>
              <a:rPr lang="en-US" sz="2600" dirty="0" err="1"/>
              <a:t>поступку</a:t>
            </a:r>
            <a:r>
              <a:rPr lang="en-US" sz="2600" dirty="0"/>
              <a:t> </a:t>
            </a:r>
            <a:r>
              <a:rPr lang="en-US" sz="2600" dirty="0" err="1"/>
              <a:t>намерно</a:t>
            </a:r>
            <a:r>
              <a:rPr lang="en-US" sz="2600" dirty="0"/>
              <a:t> </a:t>
            </a:r>
            <a:r>
              <a:rPr lang="en-US" sz="2600" dirty="0" err="1"/>
              <a:t>или</a:t>
            </a:r>
            <a:r>
              <a:rPr lang="en-US" sz="2600" dirty="0"/>
              <a:t> </a:t>
            </a:r>
            <a:r>
              <a:rPr lang="en-US" sz="2600" dirty="0" err="1"/>
              <a:t>крајњом</a:t>
            </a:r>
            <a:r>
              <a:rPr lang="en-US" sz="2600" dirty="0"/>
              <a:t> </a:t>
            </a:r>
            <a:r>
              <a:rPr lang="en-US" sz="2600" dirty="0" err="1"/>
              <a:t>непажњом</a:t>
            </a:r>
            <a:r>
              <a:rPr lang="en-US" sz="2600" dirty="0"/>
              <a:t>,  </a:t>
            </a:r>
            <a:r>
              <a:rPr lang="en-US" sz="2600" dirty="0" err="1"/>
              <a:t>стечајни</a:t>
            </a:r>
            <a:r>
              <a:rPr lang="en-US" sz="2600" dirty="0"/>
              <a:t> </a:t>
            </a:r>
            <a:r>
              <a:rPr lang="en-US" sz="2600" dirty="0" err="1"/>
              <a:t>управник</a:t>
            </a:r>
            <a:r>
              <a:rPr lang="en-US" sz="2600" dirty="0"/>
              <a:t> </a:t>
            </a:r>
            <a:r>
              <a:rPr lang="en-US" sz="2600" dirty="0" err="1"/>
              <a:t>личном</a:t>
            </a:r>
            <a:r>
              <a:rPr lang="en-US" sz="2600" dirty="0"/>
              <a:t> </a:t>
            </a:r>
            <a:r>
              <a:rPr lang="en-US" sz="2600" dirty="0" err="1"/>
              <a:t>имовином</a:t>
            </a:r>
            <a:r>
              <a:rPr lang="en-US" sz="2600" dirty="0"/>
              <a:t> </a:t>
            </a:r>
            <a:r>
              <a:rPr lang="en-US" sz="2600" dirty="0" err="1"/>
              <a:t>одговара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такву</a:t>
            </a:r>
            <a:r>
              <a:rPr lang="en-US" sz="2600" dirty="0"/>
              <a:t> </a:t>
            </a:r>
            <a:r>
              <a:rPr lang="en-US" sz="2600" dirty="0" err="1"/>
              <a:t>штету</a:t>
            </a:r>
            <a:r>
              <a:rPr lang="en-US" sz="2600" dirty="0"/>
              <a:t>, а </a:t>
            </a:r>
            <a:r>
              <a:rPr lang="en-US" sz="2600" dirty="0" err="1"/>
              <a:t>ставом</a:t>
            </a:r>
            <a:r>
              <a:rPr lang="en-US" sz="2600" dirty="0"/>
              <a:t> 4. </a:t>
            </a:r>
            <a:r>
              <a:rPr lang="en-US" sz="2600" dirty="0" err="1"/>
              <a:t>истог</a:t>
            </a:r>
            <a:r>
              <a:rPr lang="en-US" sz="2600" dirty="0"/>
              <a:t> </a:t>
            </a:r>
            <a:r>
              <a:rPr lang="en-US" sz="2600" dirty="0" err="1"/>
              <a:t>члана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</a:t>
            </a:r>
            <a:r>
              <a:rPr lang="en-US" sz="2600" dirty="0" err="1"/>
              <a:t>прописано</a:t>
            </a:r>
            <a:r>
              <a:rPr lang="en-US" sz="2600" dirty="0"/>
              <a:t>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захтев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накнаду</a:t>
            </a:r>
            <a:r>
              <a:rPr lang="en-US" sz="2600" dirty="0"/>
              <a:t> </a:t>
            </a:r>
            <a:r>
              <a:rPr lang="en-US" sz="2600" dirty="0" err="1"/>
              <a:t>штете</a:t>
            </a:r>
            <a:r>
              <a:rPr lang="en-US" sz="2600" dirty="0"/>
              <a:t> </a:t>
            </a:r>
            <a:r>
              <a:rPr lang="en-US" sz="2600" dirty="0" err="1"/>
              <a:t>застарева</a:t>
            </a:r>
            <a:r>
              <a:rPr lang="en-US" sz="2600" dirty="0"/>
              <a:t> у </a:t>
            </a:r>
            <a:r>
              <a:rPr lang="en-US" sz="2600" dirty="0" err="1"/>
              <a:t>року</a:t>
            </a:r>
            <a:r>
              <a:rPr lang="en-US" sz="2600" dirty="0"/>
              <a:t> </a:t>
            </a:r>
            <a:r>
              <a:rPr lang="en-US" sz="2600" dirty="0" err="1"/>
              <a:t>од</a:t>
            </a:r>
            <a:r>
              <a:rPr lang="en-US" sz="2600" dirty="0"/>
              <a:t> </a:t>
            </a:r>
            <a:r>
              <a:rPr lang="en-US" sz="2600" dirty="0" err="1"/>
              <a:t>три</a:t>
            </a:r>
            <a:r>
              <a:rPr lang="en-US" sz="2600" dirty="0"/>
              <a:t> </a:t>
            </a:r>
            <a:r>
              <a:rPr lang="en-US" sz="2600" dirty="0" err="1"/>
              <a:t>године</a:t>
            </a:r>
            <a:r>
              <a:rPr lang="en-US" sz="2600" dirty="0"/>
              <a:t> </a:t>
            </a:r>
            <a:r>
              <a:rPr lang="en-US" sz="2600" dirty="0" err="1"/>
              <a:t>од</a:t>
            </a:r>
            <a:r>
              <a:rPr lang="en-US" sz="2600" dirty="0"/>
              <a:t> </a:t>
            </a:r>
            <a:r>
              <a:rPr lang="en-US" sz="2600" dirty="0" err="1"/>
              <a:t>дана</a:t>
            </a:r>
            <a:r>
              <a:rPr lang="en-US" sz="2600" dirty="0"/>
              <a:t> </a:t>
            </a:r>
            <a:r>
              <a:rPr lang="en-US" sz="2600" dirty="0" err="1"/>
              <a:t>брисања</a:t>
            </a:r>
            <a:r>
              <a:rPr lang="en-US" sz="2600" dirty="0"/>
              <a:t> </a:t>
            </a:r>
            <a:r>
              <a:rPr lang="en-US" sz="2600" dirty="0" err="1"/>
              <a:t>стечајног</a:t>
            </a:r>
            <a:r>
              <a:rPr lang="en-US" sz="2600" dirty="0"/>
              <a:t> </a:t>
            </a:r>
            <a:r>
              <a:rPr lang="en-US" sz="2600" dirty="0" err="1"/>
              <a:t>дужника</a:t>
            </a:r>
            <a:r>
              <a:rPr lang="en-US" sz="2600" dirty="0"/>
              <a:t>, </a:t>
            </a:r>
            <a:r>
              <a:rPr lang="en-US" sz="2600" dirty="0" err="1"/>
              <a:t>односно</a:t>
            </a:r>
            <a:r>
              <a:rPr lang="en-US" sz="2600" dirty="0"/>
              <a:t> </a:t>
            </a:r>
            <a:r>
              <a:rPr lang="en-US" sz="2600" dirty="0" err="1"/>
              <a:t>стечанјне</a:t>
            </a:r>
            <a:r>
              <a:rPr lang="en-US" sz="2600" dirty="0"/>
              <a:t> </a:t>
            </a:r>
            <a:r>
              <a:rPr lang="en-US" sz="2600" dirty="0" err="1"/>
              <a:t>масе</a:t>
            </a:r>
            <a:r>
              <a:rPr lang="en-US" sz="2600" dirty="0"/>
              <a:t> </a:t>
            </a:r>
            <a:r>
              <a:rPr lang="en-US" sz="2600" dirty="0" err="1"/>
              <a:t>из</a:t>
            </a:r>
            <a:r>
              <a:rPr lang="en-US" sz="2600" dirty="0"/>
              <a:t> </a:t>
            </a:r>
            <a:r>
              <a:rPr lang="en-US" sz="2600" dirty="0" err="1"/>
              <a:t>надлежног</a:t>
            </a:r>
            <a:r>
              <a:rPr lang="en-US" sz="2600" dirty="0"/>
              <a:t> </a:t>
            </a:r>
            <a:r>
              <a:rPr lang="en-US" sz="2600" dirty="0" err="1"/>
              <a:t>регистра</a:t>
            </a:r>
            <a:r>
              <a:rPr lang="en-US" sz="2600" dirty="0"/>
              <a:t>, </a:t>
            </a:r>
            <a:r>
              <a:rPr lang="en-US" sz="2600" dirty="0" err="1"/>
              <a:t>односно</a:t>
            </a:r>
            <a:r>
              <a:rPr lang="en-US" sz="2600" dirty="0"/>
              <a:t> </a:t>
            </a:r>
            <a:r>
              <a:rPr lang="en-US" sz="2600" dirty="0" err="1"/>
              <a:t>правноснажности</a:t>
            </a:r>
            <a:r>
              <a:rPr lang="en-US" sz="2600" dirty="0"/>
              <a:t> </a:t>
            </a:r>
            <a:r>
              <a:rPr lang="en-US" sz="2600" dirty="0" err="1"/>
              <a:t>решења</a:t>
            </a:r>
            <a:r>
              <a:rPr lang="en-US" sz="2600" dirty="0"/>
              <a:t> </a:t>
            </a:r>
            <a:r>
              <a:rPr lang="en-US" sz="2600" dirty="0" err="1"/>
              <a:t>којим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</a:t>
            </a:r>
            <a:r>
              <a:rPr lang="en-US" sz="2600" dirty="0" err="1"/>
              <a:t>потврђено</a:t>
            </a:r>
            <a:r>
              <a:rPr lang="en-US" sz="2600" dirty="0"/>
              <a:t> </a:t>
            </a:r>
            <a:r>
              <a:rPr lang="en-US" sz="2600" dirty="0" err="1"/>
              <a:t>усвајања</a:t>
            </a:r>
            <a:r>
              <a:rPr lang="en-US" sz="2600" dirty="0"/>
              <a:t> </a:t>
            </a:r>
            <a:r>
              <a:rPr lang="en-US" sz="2600" dirty="0" err="1"/>
              <a:t>плана</a:t>
            </a:r>
            <a:r>
              <a:rPr lang="en-US" sz="2600" dirty="0"/>
              <a:t> </a:t>
            </a:r>
            <a:r>
              <a:rPr lang="en-US" sz="2600" dirty="0" err="1"/>
              <a:t>реорганизације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9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Закон о стечају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11200327" cy="4341875"/>
          </a:xfrm>
        </p:spPr>
        <p:txBody>
          <a:bodyPr/>
          <a:lstStyle/>
          <a:p>
            <a:pPr algn="just"/>
            <a:r>
              <a:rPr lang="ru-RU" dirty="0" smtClean="0"/>
              <a:t>Члан 8 - стечајни поступак је </a:t>
            </a:r>
            <a:r>
              <a:rPr lang="ru-RU" dirty="0"/>
              <a:t>хитан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Ч</a:t>
            </a:r>
            <a:r>
              <a:rPr lang="ru-RU" dirty="0" smtClean="0"/>
              <a:t>лана 17 - поред </a:t>
            </a:r>
            <a:r>
              <a:rPr lang="ru-RU" dirty="0"/>
              <a:t>стечајног судије, скупштине поверилаца и одбора поверилаца, орган стечајног </a:t>
            </a:r>
            <a:r>
              <a:rPr lang="ru-RU" dirty="0" smtClean="0"/>
              <a:t>поступка је </a:t>
            </a:r>
            <a:r>
              <a:rPr lang="ru-RU" dirty="0"/>
              <a:t>и стечајни управник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Члана 26 - стручни </a:t>
            </a:r>
            <a:r>
              <a:rPr lang="ru-RU" dirty="0"/>
              <a:t>надзор над радом стечајних управника врши надлежна организација у складу са посебним законом, делокруг послова стечајног управника прописан је у одредби члана 27. Закона о стечају, предузимање радњи од изузетног значаја одредбом члана 28. а обавеза извештавања одредбом члана 29, док је одредбом члана 31. Закона о стечјау, прописана је одговорност стечајног управника, за штету коју својим радњама у току стечајног поступка стечајни управник, проузрокује трећим лицима.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9513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1390"/>
            <a:ext cx="10972800" cy="43251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управник</a:t>
            </a:r>
            <a:r>
              <a:rPr lang="en-US" sz="2400" dirty="0"/>
              <a:t>, </a:t>
            </a:r>
            <a:r>
              <a:rPr lang="en-US" sz="2400" dirty="0" err="1"/>
              <a:t>као</a:t>
            </a:r>
            <a:r>
              <a:rPr lang="en-US" sz="2400" dirty="0"/>
              <a:t> </a:t>
            </a:r>
            <a:r>
              <a:rPr lang="en-US" sz="2400" dirty="0" err="1"/>
              <a:t>орган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, у </a:t>
            </a:r>
            <a:r>
              <a:rPr lang="en-US" sz="2400" dirty="0" err="1"/>
              <a:t>обављању</a:t>
            </a:r>
            <a:r>
              <a:rPr lang="en-US" sz="2400" dirty="0"/>
              <a:t> </a:t>
            </a:r>
            <a:r>
              <a:rPr lang="en-US" sz="2400" dirty="0" err="1"/>
              <a:t>својих</a:t>
            </a:r>
            <a:r>
              <a:rPr lang="en-US" sz="2400" dirty="0"/>
              <a:t> </a:t>
            </a:r>
            <a:r>
              <a:rPr lang="en-US" sz="2400" dirty="0" err="1"/>
              <a:t>активности</a:t>
            </a:r>
            <a:r>
              <a:rPr lang="en-US" sz="2400" dirty="0"/>
              <a:t> у </a:t>
            </a:r>
            <a:r>
              <a:rPr lang="en-US" sz="2400" dirty="0" err="1"/>
              <a:t>току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поступка</a:t>
            </a:r>
            <a:r>
              <a:rPr lang="en-US" sz="2400" dirty="0"/>
              <a:t>, а </a:t>
            </a:r>
            <a:r>
              <a:rPr lang="en-US" sz="2400" dirty="0" err="1"/>
              <a:t>посебно</a:t>
            </a:r>
            <a:r>
              <a:rPr lang="en-US" sz="2400" dirty="0"/>
              <a:t> </a:t>
            </a:r>
            <a:r>
              <a:rPr lang="en-US" sz="2400" dirty="0" err="1"/>
              <a:t>почетних</a:t>
            </a:r>
            <a:r>
              <a:rPr lang="en-US" sz="2400" dirty="0"/>
              <a:t> </a:t>
            </a:r>
            <a:r>
              <a:rPr lang="en-US" sz="2400" dirty="0" err="1"/>
              <a:t>активности</a:t>
            </a:r>
            <a:r>
              <a:rPr lang="en-US" sz="2400" dirty="0"/>
              <a:t>,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покаже</a:t>
            </a:r>
            <a:r>
              <a:rPr lang="en-US" sz="2400" dirty="0"/>
              <a:t> </a:t>
            </a:r>
            <a:r>
              <a:rPr lang="en-US" sz="2400" dirty="0" err="1"/>
              <a:t>професионалну</a:t>
            </a:r>
            <a:r>
              <a:rPr lang="en-US" sz="2400" dirty="0"/>
              <a:t> </a:t>
            </a:r>
            <a:r>
              <a:rPr lang="en-US" sz="2400" dirty="0" err="1"/>
              <a:t>оспособљеност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  </a:t>
            </a:r>
            <a:r>
              <a:rPr lang="en-US" sz="2400" dirty="0" err="1"/>
              <a:t>савесно</a:t>
            </a:r>
            <a:r>
              <a:rPr lang="en-US" sz="2400" dirty="0"/>
              <a:t> и </a:t>
            </a:r>
            <a:r>
              <a:rPr lang="en-US" sz="2400" dirty="0" err="1"/>
              <a:t>благовремено</a:t>
            </a:r>
            <a:r>
              <a:rPr lang="en-US" sz="2400" dirty="0"/>
              <a:t> </a:t>
            </a:r>
            <a:r>
              <a:rPr lang="en-US" sz="2400" dirty="0" err="1"/>
              <a:t>испуњава</a:t>
            </a:r>
            <a:r>
              <a:rPr lang="en-US" sz="2400" dirty="0"/>
              <a:t> </a:t>
            </a:r>
            <a:r>
              <a:rPr lang="en-US" sz="2400" dirty="0" err="1"/>
              <a:t>обавезе</a:t>
            </a:r>
            <a:r>
              <a:rPr lang="en-US" sz="2400" dirty="0"/>
              <a:t> </a:t>
            </a:r>
            <a:r>
              <a:rPr lang="en-US" sz="2400" dirty="0" err="1"/>
              <a:t>прописане</a:t>
            </a:r>
            <a:r>
              <a:rPr lang="en-US" sz="2400" dirty="0"/>
              <a:t> </a:t>
            </a:r>
            <a:r>
              <a:rPr lang="en-US" sz="2400" dirty="0" err="1"/>
              <a:t>законом</a:t>
            </a:r>
            <a:r>
              <a:rPr lang="en-US" sz="2400" dirty="0"/>
              <a:t>, и </a:t>
            </a:r>
            <a:r>
              <a:rPr lang="en-US" sz="2400" dirty="0" err="1"/>
              <a:t>одговарајућим</a:t>
            </a:r>
            <a:r>
              <a:rPr lang="en-US" sz="2400" dirty="0"/>
              <a:t> </a:t>
            </a:r>
            <a:r>
              <a:rPr lang="en-US" sz="2400" dirty="0" err="1"/>
              <a:t>подзаконским</a:t>
            </a:r>
            <a:r>
              <a:rPr lang="en-US" sz="2400" dirty="0"/>
              <a:t> </a:t>
            </a:r>
            <a:r>
              <a:rPr lang="en-US" sz="2400" dirty="0" err="1"/>
              <a:t>актима</a:t>
            </a:r>
            <a:r>
              <a:rPr lang="en-US" sz="2400" dirty="0"/>
              <a:t>, </a:t>
            </a:r>
            <a:r>
              <a:rPr lang="en-US" sz="2400" dirty="0" err="1"/>
              <a:t>да</a:t>
            </a:r>
            <a:r>
              <a:rPr lang="en-US" sz="2400" dirty="0"/>
              <a:t> у </a:t>
            </a:r>
            <a:r>
              <a:rPr lang="en-US" sz="2400" dirty="0" err="1"/>
              <a:t>стечајном</a:t>
            </a:r>
            <a:r>
              <a:rPr lang="en-US" sz="2400" dirty="0"/>
              <a:t> </a:t>
            </a:r>
            <a:r>
              <a:rPr lang="en-US" sz="2400" dirty="0" err="1"/>
              <a:t>поступку</a:t>
            </a:r>
            <a:r>
              <a:rPr lang="en-US" sz="2400" dirty="0"/>
              <a:t> у </a:t>
            </a:r>
            <a:r>
              <a:rPr lang="en-US" sz="2400" dirty="0" err="1"/>
              <a:t>коме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именован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</a:t>
            </a:r>
            <a:r>
              <a:rPr lang="en-US" sz="2400" dirty="0"/>
              <a:t>, </a:t>
            </a:r>
            <a:r>
              <a:rPr lang="en-US" sz="2400" dirty="0" err="1"/>
              <a:t>поступа</a:t>
            </a:r>
            <a:r>
              <a:rPr lang="en-US" sz="2400" dirty="0"/>
              <a:t> </a:t>
            </a:r>
            <a:r>
              <a:rPr lang="en-US" sz="2400" dirty="0" err="1"/>
              <a:t>објективно</a:t>
            </a:r>
            <a:r>
              <a:rPr lang="en-US" sz="2400" dirty="0"/>
              <a:t>, </a:t>
            </a:r>
            <a:r>
              <a:rPr lang="en-US" sz="2400" dirty="0" err="1"/>
              <a:t>независно</a:t>
            </a:r>
            <a:r>
              <a:rPr lang="en-US" sz="2400" dirty="0"/>
              <a:t> и </a:t>
            </a:r>
            <a:r>
              <a:rPr lang="en-US" sz="2400" dirty="0" err="1"/>
              <a:t>непристрасно</a:t>
            </a:r>
            <a:r>
              <a:rPr lang="en-US" sz="2400" dirty="0"/>
              <a:t>. </a:t>
            </a:r>
            <a:endParaRPr lang="en-US" sz="2400" dirty="0"/>
          </a:p>
          <a:p>
            <a:pPr algn="just"/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посебном</a:t>
            </a:r>
            <a:r>
              <a:rPr lang="en-US" sz="2400" dirty="0"/>
              <a:t> </a:t>
            </a:r>
            <a:r>
              <a:rPr lang="en-US" sz="2400" dirty="0" err="1"/>
              <a:t>пажњом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приступи</a:t>
            </a:r>
            <a:r>
              <a:rPr lang="en-US" sz="2400" dirty="0"/>
              <a:t> </a:t>
            </a:r>
            <a:r>
              <a:rPr lang="en-US" sz="2400" dirty="0" err="1"/>
              <a:t>почетним</a:t>
            </a:r>
            <a:r>
              <a:rPr lang="en-US" sz="2400" dirty="0"/>
              <a:t> </a:t>
            </a:r>
            <a:r>
              <a:rPr lang="en-US" sz="2400" dirty="0" err="1"/>
              <a:t>активностима</a:t>
            </a:r>
            <a:r>
              <a:rPr lang="en-US" sz="2400" dirty="0"/>
              <a:t>, </a:t>
            </a:r>
            <a:r>
              <a:rPr lang="en-US" sz="2400" dirty="0" err="1"/>
              <a:t>јер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ових</a:t>
            </a:r>
            <a:r>
              <a:rPr lang="en-US" sz="2400" dirty="0"/>
              <a:t> </a:t>
            </a:r>
            <a:r>
              <a:rPr lang="en-US" sz="2400" dirty="0" err="1"/>
              <a:t>активности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 </a:t>
            </a:r>
            <a:r>
              <a:rPr lang="en-US" sz="2400" dirty="0" err="1"/>
              <a:t>зависи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ће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остварити</a:t>
            </a:r>
            <a:r>
              <a:rPr lang="en-US" sz="2400" dirty="0"/>
              <a:t> </a:t>
            </a:r>
            <a:r>
              <a:rPr lang="en-US" sz="2400" dirty="0" err="1"/>
              <a:t>циљ</a:t>
            </a:r>
            <a:r>
              <a:rPr lang="en-US" sz="2400" dirty="0"/>
              <a:t> </a:t>
            </a:r>
            <a:r>
              <a:rPr lang="en-US" sz="2400" dirty="0" err="1"/>
              <a:t>стечаја</a:t>
            </a:r>
            <a:r>
              <a:rPr lang="en-US" sz="2400" dirty="0"/>
              <a:t>, а </a:t>
            </a:r>
            <a:r>
              <a:rPr lang="en-US" sz="2400" dirty="0" err="1"/>
              <a:t>то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најповољније</a:t>
            </a:r>
            <a:r>
              <a:rPr lang="en-US" sz="2400" dirty="0"/>
              <a:t> </a:t>
            </a:r>
            <a:r>
              <a:rPr lang="en-US" sz="2400" dirty="0" err="1"/>
              <a:t>колективно</a:t>
            </a:r>
            <a:r>
              <a:rPr lang="en-US" sz="2400" dirty="0"/>
              <a:t> </a:t>
            </a:r>
            <a:r>
              <a:rPr lang="en-US" sz="2400" dirty="0" err="1"/>
              <a:t>намирење</a:t>
            </a:r>
            <a:r>
              <a:rPr lang="en-US" sz="2400" dirty="0"/>
              <a:t> </a:t>
            </a:r>
            <a:r>
              <a:rPr lang="en-US" sz="2400" dirty="0" err="1"/>
              <a:t>стечајних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 </a:t>
            </a:r>
            <a:r>
              <a:rPr lang="en-US" sz="2400" dirty="0" err="1"/>
              <a:t>остваривањем</a:t>
            </a:r>
            <a:r>
              <a:rPr lang="en-US" sz="2400" dirty="0"/>
              <a:t> </a:t>
            </a:r>
            <a:r>
              <a:rPr lang="en-US" sz="2400" dirty="0" err="1"/>
              <a:t>највеће</a:t>
            </a:r>
            <a:r>
              <a:rPr lang="en-US" sz="2400" dirty="0"/>
              <a:t> </a:t>
            </a:r>
            <a:r>
              <a:rPr lang="en-US" sz="2400" dirty="0" err="1"/>
              <a:t>могуће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његове</a:t>
            </a:r>
            <a:r>
              <a:rPr lang="en-US" sz="2400" dirty="0"/>
              <a:t> </a:t>
            </a:r>
            <a:r>
              <a:rPr lang="en-US" sz="2400" dirty="0" err="1"/>
              <a:t>имовине</a:t>
            </a:r>
            <a:r>
              <a:rPr lang="en-US" sz="2400" dirty="0"/>
              <a:t>, </a:t>
            </a:r>
            <a:r>
              <a:rPr lang="en-US" sz="2400" dirty="0" err="1"/>
              <a:t>као</a:t>
            </a:r>
            <a:r>
              <a:rPr lang="en-US" sz="2400" dirty="0"/>
              <a:t> и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стечајни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 </a:t>
            </a:r>
            <a:r>
              <a:rPr lang="en-US" sz="2400" dirty="0" err="1"/>
              <a:t>сроводе</a:t>
            </a:r>
            <a:r>
              <a:rPr lang="en-US" sz="2400" dirty="0"/>
              <a:t> </a:t>
            </a:r>
            <a:r>
              <a:rPr lang="en-US" sz="2400" dirty="0" err="1"/>
              <a:t>тако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омогући</a:t>
            </a:r>
            <a:r>
              <a:rPr lang="en-US" sz="2400" dirty="0"/>
              <a:t> </a:t>
            </a:r>
            <a:r>
              <a:rPr lang="en-US" sz="2400" dirty="0" err="1"/>
              <a:t>остваривање</a:t>
            </a:r>
            <a:r>
              <a:rPr lang="en-US" sz="2400" dirty="0"/>
              <a:t> </a:t>
            </a:r>
            <a:r>
              <a:rPr lang="en-US" sz="2400" dirty="0" err="1"/>
              <a:t>највеће</a:t>
            </a:r>
            <a:r>
              <a:rPr lang="en-US" sz="2400" dirty="0"/>
              <a:t> </a:t>
            </a:r>
            <a:r>
              <a:rPr lang="en-US" sz="2400" dirty="0" err="1"/>
              <a:t>могуће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имовине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и </a:t>
            </a:r>
            <a:r>
              <a:rPr lang="en-US" sz="2400" dirty="0" err="1"/>
              <a:t>највећег</a:t>
            </a:r>
            <a:r>
              <a:rPr lang="en-US" sz="2400" dirty="0"/>
              <a:t> </a:t>
            </a:r>
            <a:r>
              <a:rPr lang="en-US" sz="2400" dirty="0" err="1"/>
              <a:t>могућег</a:t>
            </a:r>
            <a:r>
              <a:rPr lang="en-US" sz="2400" dirty="0"/>
              <a:t> </a:t>
            </a:r>
            <a:r>
              <a:rPr lang="en-US" sz="2400" dirty="0" err="1"/>
              <a:t>степена</a:t>
            </a:r>
            <a:r>
              <a:rPr lang="en-US" sz="2400" dirty="0"/>
              <a:t> </a:t>
            </a:r>
            <a:r>
              <a:rPr lang="en-US" sz="2400" dirty="0" err="1"/>
              <a:t>намирења</a:t>
            </a:r>
            <a:r>
              <a:rPr lang="en-US" sz="2400" dirty="0"/>
              <a:t> </a:t>
            </a:r>
            <a:r>
              <a:rPr lang="en-US" sz="2400" dirty="0" err="1"/>
              <a:t>поверилаца</a:t>
            </a:r>
            <a:r>
              <a:rPr lang="en-US" sz="2400" dirty="0"/>
              <a:t> у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краћем</a:t>
            </a:r>
            <a:r>
              <a:rPr lang="en-US" sz="2400" dirty="0"/>
              <a:t> </a:t>
            </a:r>
            <a:r>
              <a:rPr lang="en-US" sz="2400" dirty="0" err="1"/>
              <a:t>времену</a:t>
            </a:r>
            <a:r>
              <a:rPr lang="en-US" sz="2400" dirty="0"/>
              <a:t> и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мање</a:t>
            </a:r>
            <a:r>
              <a:rPr lang="en-US" sz="2400" dirty="0"/>
              <a:t> </a:t>
            </a:r>
            <a:r>
              <a:rPr lang="en-US" sz="2400" dirty="0" err="1"/>
              <a:t>трошкова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Испуњавањем</a:t>
            </a:r>
            <a:r>
              <a:rPr lang="en-US" sz="2400" dirty="0"/>
              <a:t> </a:t>
            </a:r>
            <a:r>
              <a:rPr lang="en-US" sz="2400" dirty="0" err="1"/>
              <a:t>обавеза</a:t>
            </a:r>
            <a:r>
              <a:rPr lang="en-US" sz="2400" dirty="0"/>
              <a:t> </a:t>
            </a:r>
            <a:r>
              <a:rPr lang="en-US" sz="2400" dirty="0" err="1"/>
              <a:t>професионално</a:t>
            </a:r>
            <a:r>
              <a:rPr lang="en-US" sz="2400" dirty="0"/>
              <a:t>,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начин</a:t>
            </a:r>
            <a:r>
              <a:rPr lang="en-US" sz="2400" dirty="0"/>
              <a:t> и у </a:t>
            </a:r>
            <a:r>
              <a:rPr lang="en-US" sz="2400" dirty="0" err="1"/>
              <a:t>роковима</a:t>
            </a:r>
            <a:r>
              <a:rPr lang="en-US" sz="2400" dirty="0"/>
              <a:t> </a:t>
            </a:r>
            <a:r>
              <a:rPr lang="en-US" sz="2400" dirty="0" err="1"/>
              <a:t>прописаним</a:t>
            </a:r>
            <a:r>
              <a:rPr lang="en-US" sz="2400" dirty="0"/>
              <a:t> </a:t>
            </a:r>
            <a:r>
              <a:rPr lang="en-US" sz="2400" dirty="0" err="1"/>
              <a:t>законом</a:t>
            </a:r>
            <a:r>
              <a:rPr lang="en-US" sz="2400" dirty="0"/>
              <a:t> и </a:t>
            </a:r>
            <a:r>
              <a:rPr lang="en-US" sz="2400" dirty="0" err="1"/>
              <a:t>подзаконским</a:t>
            </a:r>
            <a:r>
              <a:rPr lang="en-US" sz="2400" dirty="0"/>
              <a:t> </a:t>
            </a:r>
            <a:r>
              <a:rPr lang="en-US" sz="2400" dirty="0" err="1"/>
              <a:t>актима</a:t>
            </a:r>
            <a:r>
              <a:rPr lang="en-US" sz="2400" dirty="0"/>
              <a:t>, </a:t>
            </a:r>
            <a:r>
              <a:rPr lang="en-US" sz="2400" dirty="0" err="1"/>
              <a:t>рад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</a:t>
            </a:r>
            <a:r>
              <a:rPr lang="en-US" sz="2400" dirty="0"/>
              <a:t> </a:t>
            </a:r>
            <a:r>
              <a:rPr lang="en-US" sz="2400" dirty="0" err="1"/>
              <a:t>неће</a:t>
            </a:r>
            <a:r>
              <a:rPr lang="en-US" sz="2400" dirty="0"/>
              <a:t>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dirty="0" err="1"/>
              <a:t>предмет</a:t>
            </a:r>
            <a:r>
              <a:rPr lang="en-US" sz="2400" dirty="0"/>
              <a:t> </a:t>
            </a:r>
            <a:r>
              <a:rPr lang="en-US" sz="2400" dirty="0" err="1"/>
              <a:t>притужби</a:t>
            </a:r>
            <a:r>
              <a:rPr lang="en-US" sz="2400" dirty="0"/>
              <a:t>, </a:t>
            </a:r>
            <a:r>
              <a:rPr lang="en-US" sz="2400" dirty="0" err="1"/>
              <a:t>примедби</a:t>
            </a:r>
            <a:r>
              <a:rPr lang="en-US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046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75575"/>
            <a:ext cx="109728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Правилником</a:t>
            </a:r>
            <a:r>
              <a:rPr lang="en-US" dirty="0"/>
              <a:t> о </a:t>
            </a:r>
            <a:r>
              <a:rPr lang="en-US" dirty="0" err="1"/>
              <a:t>утврђивању</a:t>
            </a:r>
            <a:r>
              <a:rPr lang="en-US" dirty="0"/>
              <a:t> </a:t>
            </a:r>
            <a:r>
              <a:rPr lang="en-US" dirty="0" err="1"/>
              <a:t>националних</a:t>
            </a:r>
            <a:r>
              <a:rPr lang="en-US" dirty="0"/>
              <a:t> </a:t>
            </a:r>
            <a:r>
              <a:rPr lang="en-US" dirty="0" err="1"/>
              <a:t>стандарда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управљање</a:t>
            </a:r>
            <a:r>
              <a:rPr lang="en-US" dirty="0"/>
              <a:t> </a:t>
            </a:r>
            <a:r>
              <a:rPr lang="en-US" dirty="0" err="1"/>
              <a:t>стечајном</a:t>
            </a:r>
            <a:r>
              <a:rPr lang="en-US" dirty="0"/>
              <a:t> </a:t>
            </a:r>
            <a:r>
              <a:rPr lang="en-US" dirty="0" err="1"/>
              <a:t>масом</a:t>
            </a:r>
            <a:r>
              <a:rPr lang="en-US" dirty="0"/>
              <a:t>, </a:t>
            </a:r>
            <a:r>
              <a:rPr lang="en-US" dirty="0" err="1"/>
              <a:t>утврђени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национални</a:t>
            </a:r>
            <a:r>
              <a:rPr lang="en-US" dirty="0"/>
              <a:t> </a:t>
            </a:r>
            <a:r>
              <a:rPr lang="en-US" dirty="0" err="1"/>
              <a:t>стандарди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управљање</a:t>
            </a:r>
            <a:r>
              <a:rPr lang="en-US" dirty="0"/>
              <a:t> </a:t>
            </a:r>
            <a:r>
              <a:rPr lang="en-US" dirty="0" err="1"/>
              <a:t>стечајном</a:t>
            </a:r>
            <a:r>
              <a:rPr lang="en-US" dirty="0"/>
              <a:t> </a:t>
            </a:r>
            <a:r>
              <a:rPr lang="en-US" dirty="0" err="1"/>
              <a:t>масом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/>
          </a:p>
          <a:p>
            <a:pPr algn="just"/>
            <a:r>
              <a:rPr lang="en-US" sz="2400" dirty="0" err="1"/>
              <a:t>Националним</a:t>
            </a:r>
            <a:r>
              <a:rPr lang="en-US" sz="2400" dirty="0"/>
              <a:t> </a:t>
            </a:r>
            <a:r>
              <a:rPr lang="en-US" sz="2400" dirty="0" err="1"/>
              <a:t>стандардом</a:t>
            </a:r>
            <a:r>
              <a:rPr lang="en-US" sz="2400" dirty="0"/>
              <a:t> </a:t>
            </a:r>
            <a:r>
              <a:rPr lang="en-US" sz="2400" dirty="0" err="1"/>
              <a:t>број</a:t>
            </a:r>
            <a:r>
              <a:rPr lang="en-US" sz="2400" dirty="0"/>
              <a:t> 1. </a:t>
            </a:r>
            <a:r>
              <a:rPr lang="en-US" sz="2400" dirty="0" err="1"/>
              <a:t>утврђено</a:t>
            </a:r>
            <a:r>
              <a:rPr lang="en-US" sz="2400" dirty="0"/>
              <a:t> </a:t>
            </a:r>
            <a:r>
              <a:rPr lang="en-US" sz="2400" dirty="0" err="1"/>
              <a:t>поступање</a:t>
            </a:r>
            <a:r>
              <a:rPr lang="en-US" sz="2400" dirty="0"/>
              <a:t> и </a:t>
            </a:r>
            <a:r>
              <a:rPr lang="en-US" sz="2400" dirty="0" err="1"/>
              <a:t>управљање</a:t>
            </a:r>
            <a:r>
              <a:rPr lang="en-US" sz="2400" dirty="0"/>
              <a:t> </a:t>
            </a:r>
            <a:r>
              <a:rPr lang="en-US" sz="2400" dirty="0" err="1"/>
              <a:t>банковним</a:t>
            </a:r>
            <a:r>
              <a:rPr lang="en-US" sz="2400" dirty="0"/>
              <a:t> </a:t>
            </a:r>
            <a:r>
              <a:rPr lang="en-US" sz="2400" dirty="0" err="1"/>
              <a:t>рачунима</a:t>
            </a:r>
            <a:r>
              <a:rPr lang="en-US" sz="2400" dirty="0"/>
              <a:t> и </a:t>
            </a:r>
            <a:r>
              <a:rPr lang="en-US" sz="2400" dirty="0" err="1"/>
              <a:t>новчаним</a:t>
            </a:r>
            <a:r>
              <a:rPr lang="en-US" sz="2400" dirty="0"/>
              <a:t> </a:t>
            </a:r>
            <a:r>
              <a:rPr lang="en-US" sz="2400" dirty="0" err="1"/>
              <a:t>средствим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у </a:t>
            </a:r>
            <a:r>
              <a:rPr lang="en-US" sz="2400" dirty="0" err="1"/>
              <a:t>вођењу</a:t>
            </a:r>
            <a:r>
              <a:rPr lang="en-US" sz="2400" dirty="0"/>
              <a:t> </a:t>
            </a:r>
            <a:r>
              <a:rPr lang="en-US" sz="2400" dirty="0" err="1"/>
              <a:t>рачуноводствене</a:t>
            </a:r>
            <a:r>
              <a:rPr lang="en-US" sz="2400" dirty="0"/>
              <a:t> </a:t>
            </a:r>
            <a:r>
              <a:rPr lang="en-US" sz="2400" dirty="0" err="1"/>
              <a:t>евиденције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Националним</a:t>
            </a:r>
            <a:r>
              <a:rPr lang="en-US" sz="2400" dirty="0"/>
              <a:t> </a:t>
            </a:r>
            <a:r>
              <a:rPr lang="en-US" sz="2400" dirty="0" err="1"/>
              <a:t>стандардом</a:t>
            </a:r>
            <a:r>
              <a:rPr lang="en-US" sz="2400" dirty="0"/>
              <a:t> </a:t>
            </a:r>
            <a:r>
              <a:rPr lang="en-US" sz="2400" dirty="0" err="1"/>
              <a:t>број</a:t>
            </a:r>
            <a:r>
              <a:rPr lang="en-US" sz="2400" dirty="0"/>
              <a:t> 2. </a:t>
            </a:r>
            <a:r>
              <a:rPr lang="en-US" sz="2400" dirty="0" err="1"/>
              <a:t>утврђен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 </a:t>
            </a:r>
            <a:r>
              <a:rPr lang="en-US" sz="2400" dirty="0" err="1"/>
              <a:t>пописивања</a:t>
            </a:r>
            <a:r>
              <a:rPr lang="en-US" sz="2400" dirty="0"/>
              <a:t> </a:t>
            </a:r>
            <a:r>
              <a:rPr lang="en-US" sz="2400" dirty="0" err="1"/>
              <a:t>имовине</a:t>
            </a:r>
            <a:r>
              <a:rPr lang="en-US" sz="2400" dirty="0"/>
              <a:t>, </a:t>
            </a:r>
            <a:r>
              <a:rPr lang="en-US" sz="2400" dirty="0" err="1"/>
              <a:t>процене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имовине</a:t>
            </a:r>
            <a:r>
              <a:rPr lang="en-US" sz="2400" dirty="0"/>
              <a:t> и </a:t>
            </a:r>
            <a:r>
              <a:rPr lang="en-US" sz="2400" dirty="0" err="1"/>
              <a:t>почетном</a:t>
            </a:r>
            <a:r>
              <a:rPr lang="en-US" sz="2400" dirty="0"/>
              <a:t> </a:t>
            </a:r>
            <a:r>
              <a:rPr lang="en-US" sz="2400" dirty="0" err="1"/>
              <a:t>стечајном</a:t>
            </a:r>
            <a:r>
              <a:rPr lang="en-US" sz="2400" dirty="0"/>
              <a:t> </a:t>
            </a:r>
            <a:r>
              <a:rPr lang="en-US" sz="2400" dirty="0" err="1"/>
              <a:t>билансу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Националним</a:t>
            </a:r>
            <a:r>
              <a:rPr lang="en-US" sz="2400" dirty="0"/>
              <a:t> </a:t>
            </a:r>
            <a:r>
              <a:rPr lang="en-US" sz="2400" dirty="0" err="1"/>
              <a:t>стандардом</a:t>
            </a:r>
            <a:r>
              <a:rPr lang="en-US" sz="2400" dirty="0"/>
              <a:t> </a:t>
            </a:r>
            <a:r>
              <a:rPr lang="en-US" sz="2400" dirty="0" err="1"/>
              <a:t>број</a:t>
            </a:r>
            <a:r>
              <a:rPr lang="en-US" sz="2400" dirty="0"/>
              <a:t> 3. </a:t>
            </a:r>
            <a:r>
              <a:rPr lang="en-US" sz="2400" dirty="0" err="1"/>
              <a:t>утврђен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 о </a:t>
            </a:r>
            <a:r>
              <a:rPr lang="en-US" sz="2400" dirty="0" err="1"/>
              <a:t>састављању</a:t>
            </a:r>
            <a:r>
              <a:rPr lang="en-US" sz="2400" dirty="0"/>
              <a:t> </a:t>
            </a:r>
            <a:r>
              <a:rPr lang="en-US" sz="2400" dirty="0" err="1"/>
              <a:t>извештаја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 о </a:t>
            </a:r>
            <a:r>
              <a:rPr lang="en-US" sz="2400" dirty="0" err="1"/>
              <a:t>економско</a:t>
            </a:r>
            <a:r>
              <a:rPr lang="en-US" sz="2400" dirty="0"/>
              <a:t> </a:t>
            </a:r>
            <a:r>
              <a:rPr lang="en-US" sz="2400" dirty="0" err="1"/>
              <a:t>финасијском</a:t>
            </a:r>
            <a:r>
              <a:rPr lang="en-US" sz="2400" dirty="0"/>
              <a:t> </a:t>
            </a:r>
            <a:r>
              <a:rPr lang="en-US" sz="2400" dirty="0" err="1"/>
              <a:t>положају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. </a:t>
            </a:r>
            <a:endParaRPr lang="sr-Cyrl-RS" sz="2400" dirty="0" smtClean="0"/>
          </a:p>
          <a:p>
            <a:pPr algn="just"/>
            <a:r>
              <a:rPr lang="en-US" sz="2400" dirty="0" err="1"/>
              <a:t>Националним</a:t>
            </a:r>
            <a:r>
              <a:rPr lang="en-US" sz="2400" dirty="0"/>
              <a:t> </a:t>
            </a:r>
            <a:r>
              <a:rPr lang="en-US" sz="2400" dirty="0" err="1"/>
              <a:t>стандардом</a:t>
            </a:r>
            <a:r>
              <a:rPr lang="en-US" sz="2400" dirty="0"/>
              <a:t> </a:t>
            </a:r>
            <a:r>
              <a:rPr lang="en-US" sz="2400" dirty="0" err="1"/>
              <a:t>број</a:t>
            </a:r>
            <a:r>
              <a:rPr lang="en-US" sz="2400" dirty="0"/>
              <a:t> 4. </a:t>
            </a:r>
            <a:r>
              <a:rPr lang="en-US" sz="2400" dirty="0" err="1"/>
              <a:t>утвређен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поступак</a:t>
            </a:r>
            <a:r>
              <a:rPr lang="en-US" sz="2400" dirty="0"/>
              <a:t> </a:t>
            </a:r>
            <a:r>
              <a:rPr lang="en-US" sz="2400" dirty="0" err="1"/>
              <a:t>извештавања</a:t>
            </a:r>
            <a:r>
              <a:rPr lang="en-US" sz="2400" dirty="0"/>
              <a:t> и </a:t>
            </a:r>
            <a:r>
              <a:rPr lang="en-US" sz="2400" dirty="0" err="1"/>
              <a:t>обавештавања</a:t>
            </a:r>
            <a:r>
              <a:rPr lang="en-US" sz="2400" dirty="0"/>
              <a:t> </a:t>
            </a:r>
            <a:r>
              <a:rPr lang="en-US" sz="2400" dirty="0" err="1"/>
              <a:t>Агенције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лиценцирање</a:t>
            </a:r>
            <a:r>
              <a:rPr lang="en-US" sz="2400" dirty="0"/>
              <a:t> </a:t>
            </a:r>
            <a:r>
              <a:rPr lang="en-US" sz="2400" dirty="0" err="1"/>
              <a:t>стечајних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,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стране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46786"/>
            <a:ext cx="109728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Правилником</a:t>
            </a:r>
            <a:r>
              <a:rPr lang="en-US" dirty="0"/>
              <a:t> о </a:t>
            </a:r>
            <a:r>
              <a:rPr lang="en-US" dirty="0" err="1"/>
              <a:t>утврђивању</a:t>
            </a:r>
            <a:r>
              <a:rPr lang="en-US" dirty="0"/>
              <a:t> </a:t>
            </a:r>
            <a:r>
              <a:rPr lang="en-US" dirty="0" err="1"/>
              <a:t>националних</a:t>
            </a:r>
            <a:r>
              <a:rPr lang="en-US" dirty="0"/>
              <a:t> </a:t>
            </a:r>
            <a:r>
              <a:rPr lang="en-US" dirty="0" err="1"/>
              <a:t>стандарда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управљање</a:t>
            </a:r>
            <a:r>
              <a:rPr lang="en-US" dirty="0"/>
              <a:t> </a:t>
            </a:r>
            <a:r>
              <a:rPr lang="en-US" dirty="0" err="1"/>
              <a:t>стечајном</a:t>
            </a:r>
            <a:r>
              <a:rPr lang="en-US" dirty="0"/>
              <a:t> </a:t>
            </a:r>
            <a:r>
              <a:rPr lang="en-US" dirty="0" err="1"/>
              <a:t>масом</a:t>
            </a:r>
            <a:r>
              <a:rPr lang="en-US" dirty="0"/>
              <a:t>, </a:t>
            </a:r>
            <a:r>
              <a:rPr lang="en-US" dirty="0" err="1"/>
              <a:t>утврђени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национални</a:t>
            </a:r>
            <a:r>
              <a:rPr lang="en-US" dirty="0"/>
              <a:t> </a:t>
            </a:r>
            <a:r>
              <a:rPr lang="en-US" dirty="0" err="1"/>
              <a:t>стандарди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управљање</a:t>
            </a:r>
            <a:r>
              <a:rPr lang="en-US" dirty="0"/>
              <a:t> </a:t>
            </a:r>
            <a:r>
              <a:rPr lang="en-US" dirty="0" err="1"/>
              <a:t>стечајном</a:t>
            </a:r>
            <a:r>
              <a:rPr lang="en-US" dirty="0"/>
              <a:t> </a:t>
            </a:r>
            <a:r>
              <a:rPr lang="en-US" dirty="0" err="1"/>
              <a:t>масом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42607"/>
            <a:ext cx="10972800" cy="4325112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Националним</a:t>
            </a:r>
            <a:r>
              <a:rPr lang="en-US" sz="2400" dirty="0" smtClean="0"/>
              <a:t> </a:t>
            </a:r>
            <a:r>
              <a:rPr lang="en-US" sz="2400" dirty="0" err="1"/>
              <a:t>стандардом</a:t>
            </a:r>
            <a:r>
              <a:rPr lang="en-US" sz="2400" dirty="0"/>
              <a:t> </a:t>
            </a:r>
            <a:r>
              <a:rPr lang="en-US" sz="2400" dirty="0" err="1"/>
              <a:t>број</a:t>
            </a:r>
            <a:r>
              <a:rPr lang="en-US" sz="2400" dirty="0"/>
              <a:t> 5. </a:t>
            </a:r>
            <a:r>
              <a:rPr lang="en-US" sz="2400" dirty="0" err="1"/>
              <a:t>утвређен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начин</a:t>
            </a:r>
            <a:r>
              <a:rPr lang="en-US" sz="2400" dirty="0"/>
              <a:t> и </a:t>
            </a:r>
            <a:r>
              <a:rPr lang="en-US" sz="2400" dirty="0" err="1"/>
              <a:t>поступак</a:t>
            </a:r>
            <a:r>
              <a:rPr lang="en-US" sz="2400" dirty="0"/>
              <a:t> </a:t>
            </a:r>
            <a:r>
              <a:rPr lang="en-US" sz="2400" dirty="0" err="1"/>
              <a:t>уновчавања</a:t>
            </a:r>
            <a:r>
              <a:rPr lang="en-US" sz="2400" dirty="0"/>
              <a:t> </a:t>
            </a:r>
            <a:r>
              <a:rPr lang="en-US" sz="2400" dirty="0" err="1"/>
              <a:t>имовине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Националним</a:t>
            </a:r>
            <a:r>
              <a:rPr lang="en-US" sz="2400" dirty="0"/>
              <a:t> </a:t>
            </a:r>
            <a:r>
              <a:rPr lang="en-US" sz="2400" dirty="0" err="1"/>
              <a:t>стандардом</a:t>
            </a:r>
            <a:r>
              <a:rPr lang="en-US" sz="2400" dirty="0"/>
              <a:t> </a:t>
            </a:r>
            <a:r>
              <a:rPr lang="en-US" sz="2400" dirty="0" err="1"/>
              <a:t>број</a:t>
            </a:r>
            <a:r>
              <a:rPr lang="en-US" sz="2400" dirty="0"/>
              <a:t> 6. </a:t>
            </a:r>
            <a:r>
              <a:rPr lang="en-US" sz="2400" dirty="0" err="1"/>
              <a:t>утврђено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податке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садржи</a:t>
            </a:r>
            <a:r>
              <a:rPr lang="en-US" sz="2400" dirty="0"/>
              <a:t> </a:t>
            </a:r>
            <a:r>
              <a:rPr lang="en-US" sz="2400" dirty="0" err="1"/>
              <a:t>план</a:t>
            </a:r>
            <a:r>
              <a:rPr lang="en-US" sz="2400" dirty="0"/>
              <a:t> </a:t>
            </a:r>
            <a:r>
              <a:rPr lang="en-US" sz="2400" dirty="0" err="1"/>
              <a:t>реорганизације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Националним</a:t>
            </a:r>
            <a:r>
              <a:rPr lang="en-US" sz="2400" dirty="0"/>
              <a:t> </a:t>
            </a:r>
            <a:r>
              <a:rPr lang="en-US" sz="2400" dirty="0" err="1"/>
              <a:t>стандардом</a:t>
            </a:r>
            <a:r>
              <a:rPr lang="en-US" sz="2400" dirty="0"/>
              <a:t> </a:t>
            </a:r>
            <a:r>
              <a:rPr lang="en-US" sz="2400" dirty="0" err="1"/>
              <a:t>број</a:t>
            </a:r>
            <a:r>
              <a:rPr lang="en-US" sz="2400" dirty="0"/>
              <a:t> 7. </a:t>
            </a:r>
            <a:r>
              <a:rPr lang="en-US" sz="2400" dirty="0" err="1"/>
              <a:t>утврђен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садржај</a:t>
            </a:r>
            <a:r>
              <a:rPr lang="en-US" sz="2400" dirty="0"/>
              <a:t> </a:t>
            </a:r>
            <a:r>
              <a:rPr lang="en-US" sz="2400" dirty="0" err="1"/>
              <a:t>завршног</a:t>
            </a:r>
            <a:r>
              <a:rPr lang="en-US" sz="2400" dirty="0"/>
              <a:t> </a:t>
            </a:r>
            <a:r>
              <a:rPr lang="en-US" sz="2400" dirty="0" err="1"/>
              <a:t>рачуна</a:t>
            </a:r>
            <a:r>
              <a:rPr lang="en-US" sz="2400" dirty="0"/>
              <a:t> </a:t>
            </a:r>
            <a:r>
              <a:rPr lang="en-US" sz="2400" dirty="0" err="1"/>
              <a:t>стечајног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2400" dirty="0" err="1"/>
              <a:t>Националним</a:t>
            </a:r>
            <a:r>
              <a:rPr lang="en-US" sz="2400" dirty="0"/>
              <a:t> </a:t>
            </a:r>
            <a:r>
              <a:rPr lang="en-US" sz="2400" dirty="0" err="1"/>
              <a:t>стандардом</a:t>
            </a:r>
            <a:r>
              <a:rPr lang="en-US" sz="2400" dirty="0"/>
              <a:t> </a:t>
            </a:r>
            <a:r>
              <a:rPr lang="en-US" sz="2400" dirty="0" err="1"/>
              <a:t>број</a:t>
            </a:r>
            <a:r>
              <a:rPr lang="en-US" sz="2400" dirty="0"/>
              <a:t> 8. </a:t>
            </a:r>
            <a:r>
              <a:rPr lang="en-US" sz="2400" dirty="0" err="1"/>
              <a:t>утврђен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начин</a:t>
            </a:r>
            <a:r>
              <a:rPr lang="en-US" sz="2400" dirty="0"/>
              <a:t> </a:t>
            </a:r>
            <a:r>
              <a:rPr lang="en-US" sz="2400" dirty="0" err="1"/>
              <a:t>вођења</a:t>
            </a:r>
            <a:r>
              <a:rPr lang="en-US" sz="2400" dirty="0"/>
              <a:t> и </a:t>
            </a:r>
            <a:r>
              <a:rPr lang="en-US" sz="2400" dirty="0" err="1"/>
              <a:t>чувања</a:t>
            </a:r>
            <a:r>
              <a:rPr lang="en-US" sz="2400" dirty="0"/>
              <a:t> </a:t>
            </a:r>
            <a:r>
              <a:rPr lang="en-US" sz="2400" dirty="0" err="1"/>
              <a:t>евиденције</a:t>
            </a:r>
            <a:r>
              <a:rPr lang="en-US" sz="2400" dirty="0"/>
              <a:t> </a:t>
            </a:r>
            <a:r>
              <a:rPr lang="en-US" sz="2400" dirty="0" err="1"/>
              <a:t>стечјног</a:t>
            </a:r>
            <a:r>
              <a:rPr lang="en-US" sz="2400" dirty="0"/>
              <a:t> </a:t>
            </a:r>
            <a:r>
              <a:rPr lang="en-US" sz="2400" dirty="0" err="1"/>
              <a:t>дужника</a:t>
            </a:r>
            <a:r>
              <a:rPr lang="en-US" sz="2400" dirty="0"/>
              <a:t> и </a:t>
            </a:r>
            <a:r>
              <a:rPr lang="en-US" sz="2400" dirty="0" err="1"/>
              <a:t>стечајог</a:t>
            </a:r>
            <a:r>
              <a:rPr lang="en-US" sz="2400" dirty="0"/>
              <a:t> </a:t>
            </a:r>
            <a:r>
              <a:rPr lang="en-US" sz="2400" dirty="0" err="1"/>
              <a:t>управника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1180"/>
            <a:ext cx="10972800" cy="1066800"/>
          </a:xfrm>
        </p:spPr>
        <p:txBody>
          <a:bodyPr/>
          <a:lstStyle/>
          <a:p>
            <a:pPr algn="ctr"/>
            <a:r>
              <a:rPr lang="ru-RU" dirty="0" smtClean="0"/>
              <a:t>Кодекс </a:t>
            </a:r>
            <a:r>
              <a:rPr lang="ru-RU" dirty="0"/>
              <a:t>етике за стечајне управнике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609600" y="1977980"/>
            <a:ext cx="11187448" cy="434187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У члану </a:t>
            </a:r>
            <a:r>
              <a:rPr lang="ru-RU" dirty="0"/>
              <a:t>1. између осталог, наведено је да се овим кодексом прописију правила понашања по којима су стечајни управници дужни да поступају у обављању послова из делокруга стечајног управника. Чланом 2. кодекса, прописано је да стечајни управник обавља своје послове у складу са начелима поступања и у складу са професионалном праксом, а који се односе на</a:t>
            </a:r>
            <a:r>
              <a:rPr lang="ru-RU" dirty="0" smtClean="0"/>
              <a:t>:</a:t>
            </a:r>
            <a:endParaRPr lang="ru-RU" dirty="0"/>
          </a:p>
          <a:p>
            <a:pPr marL="109728" indent="0" algn="just">
              <a:buNone/>
            </a:pPr>
            <a:r>
              <a:rPr lang="ru-RU" dirty="0"/>
              <a:t>1) професионалну оспособљеност, савесно и благовремено испуњавање обавеза прописаних законом, одговарајућим подзаконским актима, као и овим кодексом;</a:t>
            </a:r>
          </a:p>
          <a:p>
            <a:pPr marL="109728" indent="0" algn="just">
              <a:buNone/>
            </a:pPr>
            <a:r>
              <a:rPr lang="ru-RU" dirty="0" smtClean="0"/>
              <a:t>2</a:t>
            </a:r>
            <a:r>
              <a:rPr lang="ru-RU" dirty="0"/>
              <a:t>) објективно, независно и непристрасно поступање у стечајном поступку у коме је именован за стечајног управника;</a:t>
            </a:r>
          </a:p>
          <a:p>
            <a:pPr marL="109728" indent="0" algn="just">
              <a:buNone/>
            </a:pPr>
            <a:r>
              <a:rPr lang="ru-RU" dirty="0" smtClean="0"/>
              <a:t>3</a:t>
            </a:r>
            <a:r>
              <a:rPr lang="ru-RU" dirty="0"/>
              <a:t>) поштовање поверљивости информација о којима стечајни управник има сазнања;</a:t>
            </a:r>
          </a:p>
          <a:p>
            <a:pPr marL="109728" indent="0" algn="just">
              <a:buNone/>
            </a:pPr>
            <a:r>
              <a:rPr lang="ru-RU" dirty="0" smtClean="0"/>
              <a:t>4</a:t>
            </a:r>
            <a:r>
              <a:rPr lang="ru-RU" dirty="0"/>
              <a:t>) професионално поступање без било каквог сукоба интереса;</a:t>
            </a:r>
          </a:p>
          <a:p>
            <a:pPr marL="109728" indent="0" algn="just">
              <a:buNone/>
            </a:pPr>
            <a:r>
              <a:rPr lang="ru-RU" dirty="0" smtClean="0"/>
              <a:t>5</a:t>
            </a:r>
            <a:r>
              <a:rPr lang="ru-RU" dirty="0"/>
              <a:t>)  искључење сукоба интереса.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ДЕЛОКРУГ ПОСЛОВА СТЕЧАЈНОГ УПРАВНИКА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600" y="2030483"/>
            <a:ext cx="10972800" cy="4325112"/>
          </a:xfrm>
        </p:spPr>
        <p:txBody>
          <a:bodyPr/>
          <a:lstStyle/>
          <a:p>
            <a:pPr algn="just"/>
            <a:r>
              <a:rPr lang="en-US" dirty="0" err="1"/>
              <a:t>Стечаји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именује</a:t>
            </a:r>
            <a:r>
              <a:rPr lang="en-US" dirty="0"/>
              <a:t>  </a:t>
            </a:r>
            <a:r>
              <a:rPr lang="en-US" dirty="0" err="1"/>
              <a:t>Решењем</a:t>
            </a:r>
            <a:r>
              <a:rPr lang="en-US" dirty="0"/>
              <a:t> о </a:t>
            </a:r>
            <a:r>
              <a:rPr lang="en-US" dirty="0" err="1"/>
              <a:t>отварању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,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доноси</a:t>
            </a:r>
            <a:r>
              <a:rPr lang="en-US" dirty="0"/>
              <a:t>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судија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рочишту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коме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расправља</a:t>
            </a:r>
            <a:r>
              <a:rPr lang="en-US" dirty="0"/>
              <a:t> о </a:t>
            </a:r>
            <a:r>
              <a:rPr lang="en-US" dirty="0" err="1"/>
              <a:t>постојању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разлога</a:t>
            </a:r>
            <a:r>
              <a:rPr lang="en-US" dirty="0"/>
              <a:t>, </a:t>
            </a:r>
            <a:r>
              <a:rPr lang="en-US" dirty="0" err="1"/>
              <a:t>методом</a:t>
            </a:r>
            <a:r>
              <a:rPr lang="en-US" dirty="0"/>
              <a:t> </a:t>
            </a:r>
            <a:r>
              <a:rPr lang="en-US" dirty="0" err="1"/>
              <a:t>случајног</a:t>
            </a:r>
            <a:r>
              <a:rPr lang="en-US" dirty="0"/>
              <a:t> </a:t>
            </a:r>
            <a:r>
              <a:rPr lang="en-US" dirty="0" err="1"/>
              <a:t>одабира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листе</a:t>
            </a:r>
            <a:r>
              <a:rPr lang="en-US" dirty="0"/>
              <a:t> </a:t>
            </a:r>
            <a:r>
              <a:rPr lang="en-US" dirty="0" err="1"/>
              <a:t>лиценцираних</a:t>
            </a:r>
            <a:r>
              <a:rPr lang="en-US" dirty="0"/>
              <a:t> </a:t>
            </a:r>
            <a:r>
              <a:rPr lang="en-US" dirty="0" err="1"/>
              <a:t>стечајних</a:t>
            </a:r>
            <a:r>
              <a:rPr lang="en-US" dirty="0"/>
              <a:t> </a:t>
            </a:r>
            <a:r>
              <a:rPr lang="en-US" dirty="0" err="1"/>
              <a:t>управника</a:t>
            </a:r>
            <a:r>
              <a:rPr lang="en-US" dirty="0"/>
              <a:t> (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одредбом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20.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)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предлогу</a:t>
            </a:r>
            <a:r>
              <a:rPr lang="en-US" dirty="0"/>
              <a:t> </a:t>
            </a:r>
            <a:r>
              <a:rPr lang="en-US" dirty="0" err="1"/>
              <a:t>повериоца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поднео</a:t>
            </a:r>
            <a:r>
              <a:rPr lang="en-US" dirty="0"/>
              <a:t> </a:t>
            </a:r>
            <a:r>
              <a:rPr lang="en-US" dirty="0" err="1"/>
              <a:t>предлог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покретање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</a:t>
            </a:r>
            <a:r>
              <a:rPr lang="en-US" dirty="0" err="1"/>
              <a:t>над</a:t>
            </a:r>
            <a:r>
              <a:rPr lang="en-US" dirty="0"/>
              <a:t> </a:t>
            </a:r>
            <a:r>
              <a:rPr lang="en-US" dirty="0" err="1"/>
              <a:t>стечајним</a:t>
            </a:r>
            <a:r>
              <a:rPr lang="en-US" dirty="0"/>
              <a:t> </a:t>
            </a:r>
            <a:r>
              <a:rPr lang="en-US" dirty="0" err="1"/>
              <a:t>дужником</a:t>
            </a:r>
            <a:r>
              <a:rPr lang="en-US" dirty="0"/>
              <a:t>, (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одредбом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56. </a:t>
            </a:r>
            <a:r>
              <a:rPr lang="en-US" dirty="0" err="1"/>
              <a:t>став</a:t>
            </a:r>
            <a:r>
              <a:rPr lang="en-US" dirty="0"/>
              <a:t> 3. </a:t>
            </a:r>
            <a:r>
              <a:rPr lang="en-US" dirty="0" err="1"/>
              <a:t>Закона</a:t>
            </a:r>
            <a:r>
              <a:rPr lang="en-US" dirty="0"/>
              <a:t> о </a:t>
            </a:r>
            <a:r>
              <a:rPr lang="en-US" dirty="0" err="1"/>
              <a:t>стечају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Након</a:t>
            </a:r>
            <a:r>
              <a:rPr lang="en-US" dirty="0"/>
              <a:t> </a:t>
            </a:r>
            <a:r>
              <a:rPr lang="en-US" dirty="0" err="1"/>
              <a:t>увођења</a:t>
            </a:r>
            <a:r>
              <a:rPr lang="en-US" dirty="0"/>
              <a:t> у </a:t>
            </a:r>
            <a:r>
              <a:rPr lang="en-US" dirty="0" err="1"/>
              <a:t>дужност</a:t>
            </a:r>
            <a:r>
              <a:rPr lang="en-US" dirty="0"/>
              <a:t>, </a:t>
            </a:r>
            <a:r>
              <a:rPr lang="en-US" dirty="0" err="1"/>
              <a:t>стечајни</a:t>
            </a:r>
            <a:r>
              <a:rPr lang="en-US" dirty="0"/>
              <a:t> </a:t>
            </a:r>
            <a:r>
              <a:rPr lang="en-US" dirty="0" err="1"/>
              <a:t>управник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дужан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одредбом</a:t>
            </a:r>
            <a:r>
              <a:rPr lang="en-US" dirty="0"/>
              <a:t> </a:t>
            </a:r>
            <a:r>
              <a:rPr lang="en-US" dirty="0" err="1"/>
              <a:t>члана</a:t>
            </a:r>
            <a:r>
              <a:rPr lang="en-US" dirty="0"/>
              <a:t> 27. </a:t>
            </a:r>
            <a:r>
              <a:rPr lang="en-US" dirty="0" err="1"/>
              <a:t>став</a:t>
            </a:r>
            <a:r>
              <a:rPr lang="en-US" dirty="0"/>
              <a:t> 1. </a:t>
            </a:r>
            <a:r>
              <a:rPr lang="en-US" dirty="0" err="1"/>
              <a:t>тачке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предузме</a:t>
            </a:r>
            <a:r>
              <a:rPr lang="en-US" dirty="0" smtClean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неопходне</a:t>
            </a:r>
            <a:r>
              <a:rPr lang="en-US" dirty="0"/>
              <a:t> </a:t>
            </a:r>
            <a:r>
              <a:rPr lang="en-US" dirty="0" err="1"/>
              <a:t>мере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заштиту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, </a:t>
            </a:r>
            <a:r>
              <a:rPr lang="en-US" dirty="0" err="1"/>
              <a:t>укључујући</a:t>
            </a:r>
            <a:r>
              <a:rPr lang="en-US" dirty="0"/>
              <a:t> и </a:t>
            </a:r>
            <a:r>
              <a:rPr lang="en-US" dirty="0" err="1"/>
              <a:t>спречавање</a:t>
            </a:r>
            <a:r>
              <a:rPr lang="en-US" dirty="0"/>
              <a:t> </a:t>
            </a:r>
            <a:r>
              <a:rPr lang="en-US" dirty="0" err="1"/>
              <a:t>преноса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, </a:t>
            </a:r>
            <a:r>
              <a:rPr lang="en-US" dirty="0" err="1"/>
              <a:t>њено</a:t>
            </a:r>
            <a:r>
              <a:rPr lang="en-US" dirty="0"/>
              <a:t> </a:t>
            </a:r>
            <a:r>
              <a:rPr lang="en-US" dirty="0" err="1"/>
              <a:t>печаћење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одузимање</a:t>
            </a:r>
            <a:r>
              <a:rPr lang="en-US" dirty="0"/>
              <a:t> </a:t>
            </a:r>
            <a:r>
              <a:rPr lang="en-US" dirty="0" err="1"/>
              <a:t>уколико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неопходно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радње</a:t>
            </a:r>
            <a:r>
              <a:rPr lang="en-US" dirty="0"/>
              <a:t> </a:t>
            </a:r>
            <a:r>
              <a:rPr lang="en-US" dirty="0" err="1"/>
              <a:t>побијања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побијањем</a:t>
            </a:r>
            <a:r>
              <a:rPr lang="en-US" dirty="0"/>
              <a:t> </a:t>
            </a:r>
            <a:r>
              <a:rPr lang="en-US" dirty="0" err="1"/>
              <a:t>увећала</a:t>
            </a:r>
            <a:r>
              <a:rPr lang="en-US" dirty="0"/>
              <a:t> </a:t>
            </a:r>
            <a:r>
              <a:rPr lang="en-US" dirty="0" err="1"/>
              <a:t>стечајна</a:t>
            </a:r>
            <a:r>
              <a:rPr lang="en-US" dirty="0"/>
              <a:t> </a:t>
            </a:r>
            <a:r>
              <a:rPr lang="en-US" dirty="0" err="1"/>
              <a:t>маса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2) у </a:t>
            </a:r>
            <a:r>
              <a:rPr lang="en-US" dirty="0" err="1"/>
              <a:t>року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30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именовања</a:t>
            </a:r>
            <a:r>
              <a:rPr lang="en-US" dirty="0"/>
              <a:t> </a:t>
            </a:r>
            <a:r>
              <a:rPr lang="en-US" dirty="0" err="1"/>
              <a:t>састави</a:t>
            </a:r>
            <a:r>
              <a:rPr lang="en-US" dirty="0"/>
              <a:t> </a:t>
            </a:r>
            <a:r>
              <a:rPr lang="en-US" dirty="0" err="1"/>
              <a:t>план</a:t>
            </a:r>
            <a:r>
              <a:rPr lang="en-US" dirty="0"/>
              <a:t> </a:t>
            </a:r>
            <a:r>
              <a:rPr lang="en-US" dirty="0" err="1"/>
              <a:t>тока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поступка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предрачуном</a:t>
            </a:r>
            <a:r>
              <a:rPr lang="en-US" dirty="0"/>
              <a:t> </a:t>
            </a:r>
            <a:r>
              <a:rPr lang="en-US" dirty="0" err="1"/>
              <a:t>трошкова</a:t>
            </a:r>
            <a:r>
              <a:rPr lang="en-US" dirty="0"/>
              <a:t> и </a:t>
            </a:r>
            <a:r>
              <a:rPr lang="en-US" dirty="0" err="1"/>
              <a:t>временским</a:t>
            </a:r>
            <a:r>
              <a:rPr lang="en-US" dirty="0"/>
              <a:t> </a:t>
            </a:r>
            <a:r>
              <a:rPr lang="en-US" dirty="0" err="1"/>
              <a:t>планом</a:t>
            </a:r>
            <a:r>
              <a:rPr lang="en-US" dirty="0" smtClean="0"/>
              <a:t>;</a:t>
            </a:r>
            <a:r>
              <a:rPr lang="en-US" dirty="0"/>
              <a:t> </a:t>
            </a:r>
          </a:p>
          <a:p>
            <a:pPr marL="109728" indent="0" algn="just">
              <a:buNone/>
            </a:pPr>
            <a:r>
              <a:rPr lang="en-US" dirty="0"/>
              <a:t>3) </a:t>
            </a:r>
            <a:r>
              <a:rPr lang="en-US" dirty="0" err="1"/>
              <a:t>започне</a:t>
            </a:r>
            <a:r>
              <a:rPr lang="en-US" dirty="0"/>
              <a:t> </a:t>
            </a:r>
            <a:r>
              <a:rPr lang="en-US" dirty="0" err="1"/>
              <a:t>пописивање</a:t>
            </a:r>
            <a:r>
              <a:rPr lang="en-US" dirty="0"/>
              <a:t> </a:t>
            </a:r>
            <a:r>
              <a:rPr lang="en-US" dirty="0" err="1"/>
              <a:t>имовине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у </a:t>
            </a:r>
            <a:r>
              <a:rPr lang="en-US" dirty="0" err="1"/>
              <a:t>року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10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именовања</a:t>
            </a:r>
            <a:r>
              <a:rPr lang="en-US" dirty="0"/>
              <a:t> и </a:t>
            </a:r>
            <a:r>
              <a:rPr lang="en-US" dirty="0" err="1"/>
              <a:t>оконча</a:t>
            </a:r>
            <a:r>
              <a:rPr lang="en-US" dirty="0"/>
              <a:t> </a:t>
            </a:r>
            <a:r>
              <a:rPr lang="en-US" dirty="0" err="1"/>
              <a:t>њено</a:t>
            </a:r>
            <a:r>
              <a:rPr lang="en-US" dirty="0"/>
              <a:t> </a:t>
            </a:r>
            <a:r>
              <a:rPr lang="en-US" dirty="0" err="1"/>
              <a:t>пописивање</a:t>
            </a:r>
            <a:r>
              <a:rPr lang="en-US" dirty="0"/>
              <a:t> у </a:t>
            </a:r>
            <a:r>
              <a:rPr lang="en-US" dirty="0" err="1"/>
              <a:t>року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30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именовања</a:t>
            </a:r>
            <a:r>
              <a:rPr lang="en-US" dirty="0" smtClean="0"/>
              <a:t>;</a:t>
            </a:r>
            <a:endParaRPr lang="en-US" dirty="0"/>
          </a:p>
          <a:p>
            <a:pPr marL="109728" indent="0" algn="just">
              <a:buNone/>
            </a:pPr>
            <a:r>
              <a:rPr lang="en-US" dirty="0"/>
              <a:t>4) </a:t>
            </a:r>
            <a:r>
              <a:rPr lang="en-US" dirty="0" err="1"/>
              <a:t>састави</a:t>
            </a:r>
            <a:r>
              <a:rPr lang="en-US" dirty="0"/>
              <a:t> </a:t>
            </a:r>
            <a:r>
              <a:rPr lang="en-US" dirty="0" err="1"/>
              <a:t>извештај</a:t>
            </a:r>
            <a:r>
              <a:rPr lang="en-US" dirty="0"/>
              <a:t> о </a:t>
            </a:r>
            <a:r>
              <a:rPr lang="en-US" dirty="0" err="1"/>
              <a:t>економско</a:t>
            </a:r>
            <a:r>
              <a:rPr lang="en-US" dirty="0"/>
              <a:t> </a:t>
            </a:r>
            <a:r>
              <a:rPr lang="en-US" dirty="0" err="1"/>
              <a:t>финасијском</a:t>
            </a:r>
            <a:r>
              <a:rPr lang="en-US" dirty="0"/>
              <a:t> </a:t>
            </a:r>
            <a:r>
              <a:rPr lang="en-US" dirty="0" err="1"/>
              <a:t>положају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га</a:t>
            </a:r>
            <a:r>
              <a:rPr lang="en-US" dirty="0"/>
              <a:t> </a:t>
            </a:r>
            <a:r>
              <a:rPr lang="en-US" dirty="0" err="1"/>
              <a:t>достави</a:t>
            </a:r>
            <a:r>
              <a:rPr lang="en-US" dirty="0"/>
              <a:t> </a:t>
            </a:r>
            <a:r>
              <a:rPr lang="en-US" dirty="0" err="1"/>
              <a:t>стечајном</a:t>
            </a:r>
            <a:r>
              <a:rPr lang="en-US" dirty="0"/>
              <a:t> </a:t>
            </a:r>
            <a:r>
              <a:rPr lang="en-US" dirty="0" err="1"/>
              <a:t>судији</a:t>
            </a:r>
            <a:r>
              <a:rPr lang="en-US" dirty="0"/>
              <a:t>, </a:t>
            </a:r>
            <a:r>
              <a:rPr lang="en-US" dirty="0" err="1"/>
              <a:t>одбору</a:t>
            </a:r>
            <a:r>
              <a:rPr lang="en-US" dirty="0"/>
              <a:t> </a:t>
            </a:r>
            <a:r>
              <a:rPr lang="en-US" dirty="0" err="1"/>
              <a:t>поверилаца</a:t>
            </a:r>
            <a:r>
              <a:rPr lang="en-US" dirty="0"/>
              <a:t> и </a:t>
            </a:r>
            <a:r>
              <a:rPr lang="en-US" dirty="0" err="1"/>
              <a:t>овлашћеној</a:t>
            </a:r>
            <a:r>
              <a:rPr lang="en-US" dirty="0"/>
              <a:t> </a:t>
            </a:r>
            <a:r>
              <a:rPr lang="en-US" dirty="0" err="1"/>
              <a:t>организацији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553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51</TotalTime>
  <Words>3792</Words>
  <Application>Microsoft Office PowerPoint</Application>
  <PresentationFormat>Widescreen</PresentationFormat>
  <Paragraphs>131</Paragraphs>
  <Slides>40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Georgia</vt:lpstr>
      <vt:lpstr>Wingdings 2</vt:lpstr>
      <vt:lpstr>Training presentation</vt:lpstr>
      <vt:lpstr>ЗНАЧАЈ ПОЧЕТНИХ АКТИВНОСТИ СТЕЧАЈНОГ УПРАВНИКА НА ДАЉИ ТОК СТЕЧАЈНОГ ПОСТУПКА</vt:lpstr>
      <vt:lpstr>Основни прописи</vt:lpstr>
      <vt:lpstr>Закон о стечају</vt:lpstr>
      <vt:lpstr>Закон о стечају</vt:lpstr>
      <vt:lpstr>Правилником о утврђивању националних стандарда за управљање стечајном масом, утврђени су национални стандарди за управљање стечајном масом</vt:lpstr>
      <vt:lpstr>Правилником о утврђивању националних стандарда за управљање стечајном масом, утврђени су национални стандарди за управљање стечајном масом</vt:lpstr>
      <vt:lpstr>Кодекс етике за стечајне управнике</vt:lpstr>
      <vt:lpstr>ДЕЛОКРУГ ПОСЛОВА СТЕЧАЈНОГ УПРАВНИКА</vt:lpstr>
      <vt:lpstr>Након увођења у дужност, стечајни управник је дужан да у складу са одредбом члана 27. став 1. тачке</vt:lpstr>
      <vt:lpstr>PowerPoint Presentation</vt:lpstr>
      <vt:lpstr>PowerPoint Presentation</vt:lpstr>
      <vt:lpstr>PowerPoint Presentation</vt:lpstr>
      <vt:lpstr>Закон о стечају</vt:lpstr>
      <vt:lpstr>Закон о стечају</vt:lpstr>
      <vt:lpstr>Закон о стечају</vt:lpstr>
      <vt:lpstr>Закон о стечају</vt:lpstr>
      <vt:lpstr>ПОПИС ИМОВИНЕ СТЕЧАЈНОГ ДУЖНИКА </vt:lpstr>
      <vt:lpstr>ПОПИС ИМОВИНЕ СТЕЧАЈНОГ ДУЖНИКА</vt:lpstr>
      <vt:lpstr>ПОПИС ИМОВИНЕ СТЕЧАЈНОГ ДУЖНИКА</vt:lpstr>
      <vt:lpstr>ПОПИС ИМОВИНЕ СТЕЧАЈНОГ ДУЖНИКА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ЛИСТА ДУЖНИКА СТЕЧАЈНОГ ДУЖНИКА </vt:lpstr>
      <vt:lpstr>ЛИСТА ДУЖНИКА СТЕЧАЈНОГ ДУЖНИКА </vt:lpstr>
      <vt:lpstr>ЛИСТА ДУЖНИКА СТЕЧАЈНОГ ДУЖНИКА </vt:lpstr>
      <vt:lpstr>ЛИСТА ДУЖНИКА СТЕЧАЈНОГ ДУЖНИКА </vt:lpstr>
      <vt:lpstr>ЛИСТА ПОВЕРИЛАЦА  СТЕЧАЈНОГ ДУЖНИКА</vt:lpstr>
      <vt:lpstr>ЛИСТА ПОВЕРИЛАЦА  СТЕЧАЈНОГ ДУЖНИКА</vt:lpstr>
      <vt:lpstr>ЛИСТА ПОВЕРИЛАЦА  СТЕЧАЈНОГ ДУЖНИКА</vt:lpstr>
      <vt:lpstr>ЛИСТА ПОВЕРИЛАЦА  СТЕЧАЈНОГ ДУЖНИКА</vt:lpstr>
      <vt:lpstr>ЗАКЉУЧАК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ЗНАЧАЈ ПОЧЕТНИХ АКТИВНОСТИ СТЕЧАЈНОГ УПРАВНИКА НА ДАЉИ ТОК СТЕЧАЈНОГ ПОСТУПКА</dc:title>
  <dc:creator>Nikola Komsic</dc:creator>
  <cp:lastModifiedBy>Nikola Komsic</cp:lastModifiedBy>
  <cp:revision>8</cp:revision>
  <dcterms:created xsi:type="dcterms:W3CDTF">2019-12-12T20:46:02Z</dcterms:created>
  <dcterms:modified xsi:type="dcterms:W3CDTF">2019-12-12T21:37:45Z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