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Layouts/slideLayout1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13"/>
  </p:notesMasterIdLst>
  <p:sldIdLst>
    <p:sldId id="272" r:id="rId5"/>
    <p:sldId id="301" r:id="rId6"/>
    <p:sldId id="305" r:id="rId7"/>
    <p:sldId id="306" r:id="rId8"/>
    <p:sldId id="308" r:id="rId9"/>
    <p:sldId id="309" r:id="rId10"/>
    <p:sldId id="310" r:id="rId11"/>
    <p:sldId id="311" r:id="rId12"/>
  </p:sldIdLst>
  <p:sldSz cx="9144000" cy="6858000" type="screen4x3"/>
  <p:notesSz cx="6797675" cy="9929813"/>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8"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3399"/>
    <a:srgbClr val="3333CC"/>
    <a:srgbClr val="0083E6"/>
    <a:srgbClr val="159BFF"/>
    <a:srgbClr val="C2E7F0"/>
    <a:srgbClr val="00808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p:cViewPr varScale="1">
        <p:scale>
          <a:sx n="112" d="100"/>
          <a:sy n="112" d="100"/>
        </p:scale>
        <p:origin x="-930" y="78"/>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964" y="-96"/>
      </p:cViewPr>
      <p:guideLst>
        <p:guide orient="horz" pos="3128"/>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51" cy="496253"/>
          </a:xfrm>
          <a:prstGeom prst="rect">
            <a:avLst/>
          </a:prstGeom>
        </p:spPr>
        <p:txBody>
          <a:bodyPr vert="horz" lIns="91729" tIns="45864" rIns="91729" bIns="45864" rtlCol="0"/>
          <a:lstStyle>
            <a:lvl1pPr algn="l" eaLnBrk="1" hangingPunct="1">
              <a:defRPr sz="1200">
                <a:latin typeface="Arial" charset="0"/>
              </a:defRPr>
            </a:lvl1pPr>
          </a:lstStyle>
          <a:p>
            <a:pPr>
              <a:defRPr/>
            </a:pPr>
            <a:endParaRPr lang="x-none"/>
          </a:p>
        </p:txBody>
      </p:sp>
      <p:sp>
        <p:nvSpPr>
          <p:cNvPr id="3" name="Date Placeholder 2"/>
          <p:cNvSpPr>
            <a:spLocks noGrp="1"/>
          </p:cNvSpPr>
          <p:nvPr>
            <p:ph type="dt" idx="1"/>
          </p:nvPr>
        </p:nvSpPr>
        <p:spPr>
          <a:xfrm>
            <a:off x="3849728" y="0"/>
            <a:ext cx="2946351" cy="496253"/>
          </a:xfrm>
          <a:prstGeom prst="rect">
            <a:avLst/>
          </a:prstGeom>
        </p:spPr>
        <p:txBody>
          <a:bodyPr vert="horz" lIns="91729" tIns="45864" rIns="91729" bIns="45864" rtlCol="0"/>
          <a:lstStyle>
            <a:lvl1pPr algn="r" eaLnBrk="1" hangingPunct="1">
              <a:defRPr sz="1200">
                <a:latin typeface="Arial" charset="0"/>
              </a:defRPr>
            </a:lvl1pPr>
          </a:lstStyle>
          <a:p>
            <a:pPr>
              <a:defRPr/>
            </a:pPr>
            <a:fld id="{250AC5B1-2FDD-488B-AC14-D9F28D1B05E1}" type="datetimeFigureOut">
              <a:rPr lang="x-none"/>
              <a:pPr>
                <a:defRPr/>
              </a:pPr>
              <a:t>19.12.2021.</a:t>
            </a:fld>
            <a:endParaRPr lang="x-none"/>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729" tIns="45864" rIns="91729" bIns="45864" rtlCol="0" anchor="ctr"/>
          <a:lstStyle/>
          <a:p>
            <a:pPr lvl="0"/>
            <a:endParaRPr lang="x-none" noProof="0"/>
          </a:p>
        </p:txBody>
      </p:sp>
      <p:sp>
        <p:nvSpPr>
          <p:cNvPr id="5" name="Notes Placeholder 4"/>
          <p:cNvSpPr>
            <a:spLocks noGrp="1"/>
          </p:cNvSpPr>
          <p:nvPr>
            <p:ph type="body" sz="quarter" idx="3"/>
          </p:nvPr>
        </p:nvSpPr>
        <p:spPr>
          <a:xfrm>
            <a:off x="679929" y="4716782"/>
            <a:ext cx="5437821" cy="4467860"/>
          </a:xfrm>
          <a:prstGeom prst="rect">
            <a:avLst/>
          </a:prstGeom>
        </p:spPr>
        <p:txBody>
          <a:bodyPr vert="horz" lIns="91729" tIns="45864" rIns="91729" bIns="4586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x-none" noProof="0"/>
          </a:p>
        </p:txBody>
      </p:sp>
      <p:sp>
        <p:nvSpPr>
          <p:cNvPr id="6" name="Footer Placeholder 5"/>
          <p:cNvSpPr>
            <a:spLocks noGrp="1"/>
          </p:cNvSpPr>
          <p:nvPr>
            <p:ph type="ftr" sz="quarter" idx="4"/>
          </p:nvPr>
        </p:nvSpPr>
        <p:spPr>
          <a:xfrm>
            <a:off x="0" y="9431977"/>
            <a:ext cx="2946351" cy="496251"/>
          </a:xfrm>
          <a:prstGeom prst="rect">
            <a:avLst/>
          </a:prstGeom>
        </p:spPr>
        <p:txBody>
          <a:bodyPr vert="horz" lIns="91729" tIns="45864" rIns="91729" bIns="45864" rtlCol="0" anchor="b"/>
          <a:lstStyle>
            <a:lvl1pPr algn="l" eaLnBrk="1" hangingPunct="1">
              <a:defRPr sz="1200">
                <a:latin typeface="Arial" charset="0"/>
              </a:defRPr>
            </a:lvl1pPr>
          </a:lstStyle>
          <a:p>
            <a:pPr>
              <a:defRPr/>
            </a:pPr>
            <a:endParaRPr lang="x-none"/>
          </a:p>
        </p:txBody>
      </p:sp>
      <p:sp>
        <p:nvSpPr>
          <p:cNvPr id="7" name="Slide Number Placeholder 6"/>
          <p:cNvSpPr>
            <a:spLocks noGrp="1"/>
          </p:cNvSpPr>
          <p:nvPr>
            <p:ph type="sldNum" sz="quarter" idx="5"/>
          </p:nvPr>
        </p:nvSpPr>
        <p:spPr>
          <a:xfrm>
            <a:off x="3849728" y="9431977"/>
            <a:ext cx="2946351" cy="496251"/>
          </a:xfrm>
          <a:prstGeom prst="rect">
            <a:avLst/>
          </a:prstGeom>
        </p:spPr>
        <p:txBody>
          <a:bodyPr vert="horz" lIns="91729" tIns="45864" rIns="91729" bIns="45864" rtlCol="0" anchor="b"/>
          <a:lstStyle>
            <a:lvl1pPr algn="r" eaLnBrk="1" hangingPunct="1">
              <a:defRPr sz="1200">
                <a:latin typeface="Arial" charset="0"/>
              </a:defRPr>
            </a:lvl1pPr>
          </a:lstStyle>
          <a:p>
            <a:pPr>
              <a:defRPr/>
            </a:pPr>
            <a:fld id="{CA2E65FE-5207-443C-83DB-20FE5EC210AB}" type="slidenum">
              <a:rPr lang="x-none"/>
              <a:pPr>
                <a:defRPr/>
              </a:pPr>
              <a:t>‹#›</a:t>
            </a:fld>
            <a:endParaRPr lang="x-none"/>
          </a:p>
        </p:txBody>
      </p:sp>
    </p:spTree>
    <p:extLst>
      <p:ext uri="{BB962C8B-B14F-4D97-AF65-F5344CB8AC3E}">
        <p14:creationId xmlns:p14="http://schemas.microsoft.com/office/powerpoint/2010/main" xmlns="" val="4214823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237D50F-9DEB-4560-9497-847623C50053}" type="datetimeFigureOut">
              <a:rPr lang="en-US"/>
              <a:pPr>
                <a:defRPr/>
              </a:pPr>
              <a:t>12/19/2021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27AB6BA1-B091-476B-B7C1-1318077F423C}" type="slidenum">
              <a:rPr lang="en-US"/>
              <a:pPr>
                <a:defRPr/>
              </a:pPr>
              <a:t>‹#›</a:t>
            </a:fld>
            <a:endParaRPr lang="en-US"/>
          </a:p>
        </p:txBody>
      </p:sp>
    </p:spTree>
    <p:extLst>
      <p:ext uri="{BB962C8B-B14F-4D97-AF65-F5344CB8AC3E}">
        <p14:creationId xmlns:p14="http://schemas.microsoft.com/office/powerpoint/2010/main" xmlns="" val="33925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2BF1699-3682-4C64-8FAD-49A61A42FC96}" type="datetimeFigureOut">
              <a:rPr lang="en-US"/>
              <a:pPr>
                <a:defRPr/>
              </a:pPr>
              <a:t>12/19/2021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84E157E-4C91-4D02-A02F-7193184C9D70}" type="slidenum">
              <a:rPr lang="en-US"/>
              <a:pPr>
                <a:defRPr/>
              </a:pPr>
              <a:t>‹#›</a:t>
            </a:fld>
            <a:endParaRPr lang="en-US"/>
          </a:p>
        </p:txBody>
      </p:sp>
    </p:spTree>
    <p:extLst>
      <p:ext uri="{BB962C8B-B14F-4D97-AF65-F5344CB8AC3E}">
        <p14:creationId xmlns:p14="http://schemas.microsoft.com/office/powerpoint/2010/main" xmlns="" val="30319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A809C3-FDFF-4504-AEAD-5EE3AE30FED2}" type="datetimeFigureOut">
              <a:rPr lang="en-US"/>
              <a:pPr>
                <a:defRPr/>
              </a:pPr>
              <a:t>12/19/2021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F7523153-9BDC-42B4-AAC1-D49E753FE2C2}" type="slidenum">
              <a:rPr lang="en-US"/>
              <a:pPr>
                <a:defRPr/>
              </a:pPr>
              <a:t>‹#›</a:t>
            </a:fld>
            <a:endParaRPr lang="en-US"/>
          </a:p>
        </p:txBody>
      </p:sp>
    </p:spTree>
    <p:extLst>
      <p:ext uri="{BB962C8B-B14F-4D97-AF65-F5344CB8AC3E}">
        <p14:creationId xmlns:p14="http://schemas.microsoft.com/office/powerpoint/2010/main" xmlns="" val="2511777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16222D9A-AD86-4CFF-80D8-2CE88266D7E8}" type="datetimeFigureOut">
              <a:rPr lang="x-none"/>
              <a:pPr>
                <a:defRPr/>
              </a:pPr>
              <a:t>19.12.2021.</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3F78EB05-EC27-4543-A5FC-E4167542157D}" type="slidenum">
              <a:rPr lang="x-none"/>
              <a:pPr>
                <a:defRPr/>
              </a:pPr>
              <a:t>‹#›</a:t>
            </a:fld>
            <a:endParaRPr lang="x-none"/>
          </a:p>
        </p:txBody>
      </p:sp>
    </p:spTree>
    <p:extLst>
      <p:ext uri="{BB962C8B-B14F-4D97-AF65-F5344CB8AC3E}">
        <p14:creationId xmlns:p14="http://schemas.microsoft.com/office/powerpoint/2010/main" xmlns="" val="396013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A7BE4461-8618-4B40-A730-3878DEE8E4F1}" type="datetimeFigureOut">
              <a:rPr lang="x-none"/>
              <a:pPr>
                <a:defRPr/>
              </a:pPr>
              <a:t>19.12.2021.</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D7750239-8F77-4D32-8C2B-25B579288CA7}" type="slidenum">
              <a:rPr lang="x-none"/>
              <a:pPr>
                <a:defRPr/>
              </a:pPr>
              <a:t>‹#›</a:t>
            </a:fld>
            <a:endParaRPr lang="x-none"/>
          </a:p>
        </p:txBody>
      </p:sp>
    </p:spTree>
    <p:extLst>
      <p:ext uri="{BB962C8B-B14F-4D97-AF65-F5344CB8AC3E}">
        <p14:creationId xmlns:p14="http://schemas.microsoft.com/office/powerpoint/2010/main" xmlns="" val="19206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24BD462-36AB-45CF-9AB0-87DF742FAD96}" type="datetimeFigureOut">
              <a:rPr lang="x-none"/>
              <a:pPr>
                <a:defRPr/>
              </a:pPr>
              <a:t>19.12.2021.</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C5329F20-5200-4AD6-AA87-057E77A8120F}" type="slidenum">
              <a:rPr lang="x-none"/>
              <a:pPr>
                <a:defRPr/>
              </a:pPr>
              <a:t>‹#›</a:t>
            </a:fld>
            <a:endParaRPr lang="x-none"/>
          </a:p>
        </p:txBody>
      </p:sp>
    </p:spTree>
    <p:extLst>
      <p:ext uri="{BB962C8B-B14F-4D97-AF65-F5344CB8AC3E}">
        <p14:creationId xmlns:p14="http://schemas.microsoft.com/office/powerpoint/2010/main" xmlns="" val="361773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8B38F09F-BCFA-42C7-BB87-F217A1E0D256}" type="datetimeFigureOut">
              <a:rPr lang="x-none"/>
              <a:pPr>
                <a:defRPr/>
              </a:pPr>
              <a:t>19.12.2021.</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7D20E508-9E80-451E-A1ED-E52DF4DE843D}" type="slidenum">
              <a:rPr lang="x-none"/>
              <a:pPr>
                <a:defRPr/>
              </a:pPr>
              <a:t>‹#›</a:t>
            </a:fld>
            <a:endParaRPr lang="x-none"/>
          </a:p>
        </p:txBody>
      </p:sp>
    </p:spTree>
    <p:extLst>
      <p:ext uri="{BB962C8B-B14F-4D97-AF65-F5344CB8AC3E}">
        <p14:creationId xmlns:p14="http://schemas.microsoft.com/office/powerpoint/2010/main" xmlns="" val="122946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364DB9F3-D6E5-434B-823F-3D32B3504E6B}" type="datetimeFigureOut">
              <a:rPr lang="x-none"/>
              <a:pPr>
                <a:defRPr/>
              </a:pPr>
              <a:t>19.12.2021.</a:t>
            </a:fld>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FE741D2F-0E3A-46BF-980F-D706C32DD810}" type="slidenum">
              <a:rPr lang="x-none"/>
              <a:pPr>
                <a:defRPr/>
              </a:pPr>
              <a:t>‹#›</a:t>
            </a:fld>
            <a:endParaRPr lang="x-none"/>
          </a:p>
        </p:txBody>
      </p:sp>
    </p:spTree>
    <p:extLst>
      <p:ext uri="{BB962C8B-B14F-4D97-AF65-F5344CB8AC3E}">
        <p14:creationId xmlns:p14="http://schemas.microsoft.com/office/powerpoint/2010/main" xmlns="" val="1375190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3E3916A2-C3BE-4666-B7BB-C20C24B6C9B2}" type="datetimeFigureOut">
              <a:rPr lang="x-none"/>
              <a:pPr>
                <a:defRPr/>
              </a:pPr>
              <a:t>19.12.2021.</a:t>
            </a:fld>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78F505CE-E82E-4E50-9CC8-BAEC652CB7C6}" type="slidenum">
              <a:rPr lang="x-none"/>
              <a:pPr>
                <a:defRPr/>
              </a:pPr>
              <a:t>‹#›</a:t>
            </a:fld>
            <a:endParaRPr lang="x-none"/>
          </a:p>
        </p:txBody>
      </p:sp>
    </p:spTree>
    <p:extLst>
      <p:ext uri="{BB962C8B-B14F-4D97-AF65-F5344CB8AC3E}">
        <p14:creationId xmlns:p14="http://schemas.microsoft.com/office/powerpoint/2010/main" xmlns="" val="1635271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4516F7-9F08-4AF4-B8E5-BBB51D4C1B5B}" type="datetimeFigureOut">
              <a:rPr lang="x-none"/>
              <a:pPr>
                <a:defRPr/>
              </a:pPr>
              <a:t>19.12.2021.</a:t>
            </a:fld>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6CCB1D62-818B-442D-90E2-D0F7F3D9F82C}" type="slidenum">
              <a:rPr lang="x-none"/>
              <a:pPr>
                <a:defRPr/>
              </a:pPr>
              <a:t>‹#›</a:t>
            </a:fld>
            <a:endParaRPr lang="x-none"/>
          </a:p>
        </p:txBody>
      </p:sp>
    </p:spTree>
    <p:extLst>
      <p:ext uri="{BB962C8B-B14F-4D97-AF65-F5344CB8AC3E}">
        <p14:creationId xmlns:p14="http://schemas.microsoft.com/office/powerpoint/2010/main" xmlns="" val="2778027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61FF8C-599B-4153-A75C-AF9ED5038515}" type="datetimeFigureOut">
              <a:rPr lang="x-none"/>
              <a:pPr>
                <a:defRPr/>
              </a:pPr>
              <a:t>19.12.2021.</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93D9FFC-F892-4C05-AB86-204985097F60}" type="slidenum">
              <a:rPr lang="x-none"/>
              <a:pPr>
                <a:defRPr/>
              </a:pPr>
              <a:t>‹#›</a:t>
            </a:fld>
            <a:endParaRPr lang="x-none"/>
          </a:p>
        </p:txBody>
      </p:sp>
    </p:spTree>
    <p:extLst>
      <p:ext uri="{BB962C8B-B14F-4D97-AF65-F5344CB8AC3E}">
        <p14:creationId xmlns:p14="http://schemas.microsoft.com/office/powerpoint/2010/main" xmlns="" val="89489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0" y="0"/>
            <a:ext cx="9148763" cy="6781800"/>
            <a:chOff x="0" y="0"/>
            <a:chExt cx="9147976" cy="6781801"/>
          </a:xfrm>
        </p:grpSpPr>
        <p:pic>
          <p:nvPicPr>
            <p:cNvPr id="5" name="Picture 2"/>
            <p:cNvPicPr>
              <a:picLocks noChangeAspect="1"/>
            </p:cNvPicPr>
            <p:nvPr/>
          </p:nvPicPr>
          <p:blipFill>
            <a:blip r:embed="rId2">
              <a:extLst>
                <a:ext uri="{28A0092B-C50C-407E-A947-70E740481C1C}">
                  <a14:useLocalDpi xmlns:a14="http://schemas.microsoft.com/office/drawing/2010/main" xmlns="" val="0"/>
                </a:ext>
              </a:extLst>
            </a:blip>
            <a:srcRect/>
            <a:stretch>
              <a:fillRect/>
            </a:stretch>
          </p:blipFill>
          <p:spPr bwMode="auto">
            <a:xfrm>
              <a:off x="0" y="685800"/>
              <a:ext cx="9147976" cy="60960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3"/>
            <p:cNvPicPr>
              <a:picLocks noChangeAspect="1"/>
            </p:cNvPicPr>
            <p:nvPr/>
          </p:nvPicPr>
          <p:blipFill>
            <a:blip r:embed="rId3">
              <a:extLst>
                <a:ext uri="{28A0092B-C50C-407E-A947-70E740481C1C}">
                  <a14:useLocalDpi xmlns:a14="http://schemas.microsoft.com/office/drawing/2010/main" xmlns=""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4" descr="alsu logo.png"/>
            <p:cNvPicPr>
              <a:picLocks noChangeAspect="1"/>
            </p:cNvPicPr>
            <p:nvPr/>
          </p:nvPicPr>
          <p:blipFill>
            <a:blip r:embed="rId4">
              <a:extLst>
                <a:ext uri="{28A0092B-C50C-407E-A947-70E740481C1C}">
                  <a14:useLocalDpi xmlns:a14="http://schemas.microsoft.com/office/drawing/2010/main" xmlns="" val="0"/>
                </a:ext>
              </a:extLst>
            </a:blip>
            <a:srcRect/>
            <a:stretch>
              <a:fillRect/>
            </a:stretch>
          </p:blipFill>
          <p:spPr bwMode="auto">
            <a:xfrm>
              <a:off x="76200" y="211627"/>
              <a:ext cx="1751400" cy="70277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xmlns="" val="2447990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D6EDE5-CD73-4BFA-A43D-378C608C05C3}" type="datetimeFigureOut">
              <a:rPr lang="x-none"/>
              <a:pPr>
                <a:defRPr/>
              </a:pPr>
              <a:t>19.12.2021.</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5BFEB84-38EA-4737-90CD-B6263BC6CDDB}" type="slidenum">
              <a:rPr lang="x-none"/>
              <a:pPr>
                <a:defRPr/>
              </a:pPr>
              <a:t>‹#›</a:t>
            </a:fld>
            <a:endParaRPr lang="x-none"/>
          </a:p>
        </p:txBody>
      </p:sp>
    </p:spTree>
    <p:extLst>
      <p:ext uri="{BB962C8B-B14F-4D97-AF65-F5344CB8AC3E}">
        <p14:creationId xmlns:p14="http://schemas.microsoft.com/office/powerpoint/2010/main" xmlns="" val="3037147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BB93E824-548C-4895-ADCC-F82FF6360051}" type="datetimeFigureOut">
              <a:rPr lang="x-none"/>
              <a:pPr>
                <a:defRPr/>
              </a:pPr>
              <a:t>19.12.2021.</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7484356F-DBC2-4B58-A412-5DDDE786C7BE}" type="slidenum">
              <a:rPr lang="x-none"/>
              <a:pPr>
                <a:defRPr/>
              </a:pPr>
              <a:t>‹#›</a:t>
            </a:fld>
            <a:endParaRPr lang="x-none"/>
          </a:p>
        </p:txBody>
      </p:sp>
    </p:spTree>
    <p:extLst>
      <p:ext uri="{BB962C8B-B14F-4D97-AF65-F5344CB8AC3E}">
        <p14:creationId xmlns:p14="http://schemas.microsoft.com/office/powerpoint/2010/main" xmlns="" val="1960372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9F8C8D1D-7564-42FB-B339-F0302B8368A8}" type="datetimeFigureOut">
              <a:rPr lang="x-none"/>
              <a:pPr>
                <a:defRPr/>
              </a:pPr>
              <a:t>19.12.2021.</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B272DBD2-F90E-4A80-96FB-A89822503C8D}" type="slidenum">
              <a:rPr lang="x-none"/>
              <a:pPr>
                <a:defRPr/>
              </a:pPr>
              <a:t>‹#›</a:t>
            </a:fld>
            <a:endParaRPr lang="x-none"/>
          </a:p>
        </p:txBody>
      </p:sp>
    </p:spTree>
    <p:extLst>
      <p:ext uri="{BB962C8B-B14F-4D97-AF65-F5344CB8AC3E}">
        <p14:creationId xmlns:p14="http://schemas.microsoft.com/office/powerpoint/2010/main" xmlns="" val="2321134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182A9A9-F399-4A54-9283-406AA9F4DB3F}" type="datetimeFigureOut">
              <a:rPr lang="en-US"/>
              <a:pPr>
                <a:defRPr/>
              </a:pPr>
              <a:t>12/19/2021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3615C-29BD-4356-99B9-3599A29E9E6A}" type="slidenum">
              <a:rPr lang="en-US"/>
              <a:pPr>
                <a:defRPr/>
              </a:pPr>
              <a:t>‹#›</a:t>
            </a:fld>
            <a:endParaRPr lang="en-US"/>
          </a:p>
        </p:txBody>
      </p:sp>
    </p:spTree>
    <p:extLst>
      <p:ext uri="{BB962C8B-B14F-4D97-AF65-F5344CB8AC3E}">
        <p14:creationId xmlns:p14="http://schemas.microsoft.com/office/powerpoint/2010/main" xmlns="" val="4247054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9E927A-D1B6-4751-ACF9-EFD8EDEB6662}" type="datetimeFigureOut">
              <a:rPr lang="en-US"/>
              <a:pPr>
                <a:defRPr/>
              </a:pPr>
              <a:t>12/19/2021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74092E-BD93-45D3-A17C-DBBE3FB4F0A6}" type="slidenum">
              <a:rPr lang="en-US"/>
              <a:pPr>
                <a:defRPr/>
              </a:pPr>
              <a:t>‹#›</a:t>
            </a:fld>
            <a:endParaRPr lang="en-US"/>
          </a:p>
        </p:txBody>
      </p:sp>
    </p:spTree>
    <p:extLst>
      <p:ext uri="{BB962C8B-B14F-4D97-AF65-F5344CB8AC3E}">
        <p14:creationId xmlns:p14="http://schemas.microsoft.com/office/powerpoint/2010/main" xmlns="" val="3314266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0B80295-F250-42F8-B5FE-F66FA0AE1C97}" type="datetimeFigureOut">
              <a:rPr lang="en-US"/>
              <a:pPr>
                <a:defRPr/>
              </a:pPr>
              <a:t>12/19/2021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6C4E90-3720-4902-A551-4193DC2FD09A}" type="slidenum">
              <a:rPr lang="en-US"/>
              <a:pPr>
                <a:defRPr/>
              </a:pPr>
              <a:t>‹#›</a:t>
            </a:fld>
            <a:endParaRPr lang="en-US"/>
          </a:p>
        </p:txBody>
      </p:sp>
    </p:spTree>
    <p:extLst>
      <p:ext uri="{BB962C8B-B14F-4D97-AF65-F5344CB8AC3E}">
        <p14:creationId xmlns:p14="http://schemas.microsoft.com/office/powerpoint/2010/main" xmlns="" val="2681495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44EBC4B-F659-4BFA-81B6-F14B588D3415}" type="datetimeFigureOut">
              <a:rPr lang="en-US"/>
              <a:pPr>
                <a:defRPr/>
              </a:pPr>
              <a:t>12/19/2021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BF2C31-862F-4B1A-A573-52C7BD634620}" type="slidenum">
              <a:rPr lang="en-US"/>
              <a:pPr>
                <a:defRPr/>
              </a:pPr>
              <a:t>‹#›</a:t>
            </a:fld>
            <a:endParaRPr lang="en-US"/>
          </a:p>
        </p:txBody>
      </p:sp>
    </p:spTree>
    <p:extLst>
      <p:ext uri="{BB962C8B-B14F-4D97-AF65-F5344CB8AC3E}">
        <p14:creationId xmlns:p14="http://schemas.microsoft.com/office/powerpoint/2010/main" xmlns="" val="2089909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49C10F-F5D9-433D-AE95-6CF94CD50DE4}" type="datetimeFigureOut">
              <a:rPr lang="en-US"/>
              <a:pPr>
                <a:defRPr/>
              </a:pPr>
              <a:t>12/19/2021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D8E73F-CCF4-484A-87AC-6BBDCBC91332}" type="slidenum">
              <a:rPr lang="en-US"/>
              <a:pPr>
                <a:defRPr/>
              </a:pPr>
              <a:t>‹#›</a:t>
            </a:fld>
            <a:endParaRPr lang="en-US"/>
          </a:p>
        </p:txBody>
      </p:sp>
    </p:spTree>
    <p:extLst>
      <p:ext uri="{BB962C8B-B14F-4D97-AF65-F5344CB8AC3E}">
        <p14:creationId xmlns:p14="http://schemas.microsoft.com/office/powerpoint/2010/main" xmlns="" val="999324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D0CDA8-AE35-4B56-967C-C82A397D5C1F}" type="datetimeFigureOut">
              <a:rPr lang="en-US"/>
              <a:pPr>
                <a:defRPr/>
              </a:pPr>
              <a:t>12/19/2021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A33BB4-4820-4907-840E-30E0D9CAAFB2}" type="slidenum">
              <a:rPr lang="en-US"/>
              <a:pPr>
                <a:defRPr/>
              </a:pPr>
              <a:t>‹#›</a:t>
            </a:fld>
            <a:endParaRPr lang="en-US"/>
          </a:p>
        </p:txBody>
      </p:sp>
    </p:spTree>
    <p:extLst>
      <p:ext uri="{BB962C8B-B14F-4D97-AF65-F5344CB8AC3E}">
        <p14:creationId xmlns:p14="http://schemas.microsoft.com/office/powerpoint/2010/main" xmlns="" val="3784957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BFD581-8938-4C66-B8C5-BBB7A9C9B8D1}" type="datetimeFigureOut">
              <a:rPr lang="en-US"/>
              <a:pPr>
                <a:defRPr/>
              </a:pPr>
              <a:t>12/19/2021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E6874AE-ECDE-446C-BC5E-858BFFB77F01}" type="slidenum">
              <a:rPr lang="en-US"/>
              <a:pPr>
                <a:defRPr/>
              </a:pPr>
              <a:t>‹#›</a:t>
            </a:fld>
            <a:endParaRPr lang="en-US"/>
          </a:p>
        </p:txBody>
      </p:sp>
    </p:spTree>
    <p:extLst>
      <p:ext uri="{BB962C8B-B14F-4D97-AF65-F5344CB8AC3E}">
        <p14:creationId xmlns:p14="http://schemas.microsoft.com/office/powerpoint/2010/main" xmlns="" val="38494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460AE9F-9CD0-49CE-840F-B46AA03ADC55}" type="datetimeFigureOut">
              <a:rPr lang="en-US"/>
              <a:pPr>
                <a:defRPr/>
              </a:pPr>
              <a:t>12/19/2021</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13E86E9-BFC0-4EF4-A1CE-5ABE1174ED7F}" type="slidenum">
              <a:rPr lang="en-US"/>
              <a:pPr>
                <a:defRPr/>
              </a:pPr>
              <a:t>‹#›</a:t>
            </a:fld>
            <a:endParaRPr lang="en-US"/>
          </a:p>
        </p:txBody>
      </p:sp>
    </p:spTree>
    <p:extLst>
      <p:ext uri="{BB962C8B-B14F-4D97-AF65-F5344CB8AC3E}">
        <p14:creationId xmlns:p14="http://schemas.microsoft.com/office/powerpoint/2010/main" xmlns="" val="79775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136629-B802-4428-88EC-07D4EAC38A0E}" type="datetimeFigureOut">
              <a:rPr lang="en-US"/>
              <a:pPr>
                <a:defRPr/>
              </a:pPr>
              <a:t>12/19/2021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4631F6-3C98-4013-9D8F-54DB7B6D77A0}" type="slidenum">
              <a:rPr lang="en-US"/>
              <a:pPr>
                <a:defRPr/>
              </a:pPr>
              <a:t>‹#›</a:t>
            </a:fld>
            <a:endParaRPr lang="en-US"/>
          </a:p>
        </p:txBody>
      </p:sp>
    </p:spTree>
    <p:extLst>
      <p:ext uri="{BB962C8B-B14F-4D97-AF65-F5344CB8AC3E}">
        <p14:creationId xmlns:p14="http://schemas.microsoft.com/office/powerpoint/2010/main" xmlns="" val="31561186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A61085-8176-4DCC-9683-E1ADC9EE16BA}" type="datetimeFigureOut">
              <a:rPr lang="en-US"/>
              <a:pPr>
                <a:defRPr/>
              </a:pPr>
              <a:t>12/19/2021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99B8B6-6F7E-4D76-BF4B-393DCAD11524}" type="slidenum">
              <a:rPr lang="en-US"/>
              <a:pPr>
                <a:defRPr/>
              </a:pPr>
              <a:t>‹#›</a:t>
            </a:fld>
            <a:endParaRPr lang="en-US"/>
          </a:p>
        </p:txBody>
      </p:sp>
    </p:spTree>
    <p:extLst>
      <p:ext uri="{BB962C8B-B14F-4D97-AF65-F5344CB8AC3E}">
        <p14:creationId xmlns:p14="http://schemas.microsoft.com/office/powerpoint/2010/main" xmlns="" val="1654679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5EC64C-7BFC-4884-AB3F-F2B996B81E45}" type="datetimeFigureOut">
              <a:rPr lang="en-US"/>
              <a:pPr>
                <a:defRPr/>
              </a:pPr>
              <a:t>12/19/2021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3DA3D-9D1D-4265-B211-A49D502B47A5}" type="slidenum">
              <a:rPr lang="en-US"/>
              <a:pPr>
                <a:defRPr/>
              </a:pPr>
              <a:t>‹#›</a:t>
            </a:fld>
            <a:endParaRPr lang="en-US"/>
          </a:p>
        </p:txBody>
      </p:sp>
    </p:spTree>
    <p:extLst>
      <p:ext uri="{BB962C8B-B14F-4D97-AF65-F5344CB8AC3E}">
        <p14:creationId xmlns:p14="http://schemas.microsoft.com/office/powerpoint/2010/main" xmlns="" val="1712455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2330401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E20095D-D9E2-4F58-ACA4-E648CC3B7CB8}" type="datetimeFigureOut">
              <a:rPr lang="en-US"/>
              <a:pPr>
                <a:defRPr/>
              </a:pPr>
              <a:t>12/19/2021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54C8B9-31C4-4B25-BC03-F1772B181C51}" type="slidenum">
              <a:rPr lang="en-US"/>
              <a:pPr>
                <a:defRPr/>
              </a:pPr>
              <a:t>‹#›</a:t>
            </a:fld>
            <a:endParaRPr lang="en-US"/>
          </a:p>
        </p:txBody>
      </p:sp>
    </p:spTree>
    <p:extLst>
      <p:ext uri="{BB962C8B-B14F-4D97-AF65-F5344CB8AC3E}">
        <p14:creationId xmlns:p14="http://schemas.microsoft.com/office/powerpoint/2010/main" xmlns="" val="4151909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3F231A-D580-4AB8-92B9-ED3B2C8F17ED}" type="datetimeFigureOut">
              <a:rPr lang="en-US"/>
              <a:pPr>
                <a:defRPr/>
              </a:pPr>
              <a:t>12/19/2021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D327C7-B134-4DD9-B46C-36B9DDBA4404}" type="slidenum">
              <a:rPr lang="en-US"/>
              <a:pPr>
                <a:defRPr/>
              </a:pPr>
              <a:t>‹#›</a:t>
            </a:fld>
            <a:endParaRPr lang="en-US"/>
          </a:p>
        </p:txBody>
      </p:sp>
    </p:spTree>
    <p:extLst>
      <p:ext uri="{BB962C8B-B14F-4D97-AF65-F5344CB8AC3E}">
        <p14:creationId xmlns:p14="http://schemas.microsoft.com/office/powerpoint/2010/main" xmlns="" val="15811309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B1ABB9E-0A48-4A39-B9B9-9B3382E4E7F4}" type="datetimeFigureOut">
              <a:rPr lang="en-US"/>
              <a:pPr>
                <a:defRPr/>
              </a:pPr>
              <a:t>12/19/2021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5192E5-AFE0-4EBE-94E4-A2F218A5517D}" type="slidenum">
              <a:rPr lang="en-US"/>
              <a:pPr>
                <a:defRPr/>
              </a:pPr>
              <a:t>‹#›</a:t>
            </a:fld>
            <a:endParaRPr lang="en-US"/>
          </a:p>
        </p:txBody>
      </p:sp>
    </p:spTree>
    <p:extLst>
      <p:ext uri="{BB962C8B-B14F-4D97-AF65-F5344CB8AC3E}">
        <p14:creationId xmlns:p14="http://schemas.microsoft.com/office/powerpoint/2010/main" xmlns="" val="3337700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AA0A315-6DA0-4442-AA50-1B4B5C775630}" type="datetimeFigureOut">
              <a:rPr lang="en-US"/>
              <a:pPr>
                <a:defRPr/>
              </a:pPr>
              <a:t>12/19/2021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33478A-5F42-4FE7-B292-0947BD0F5660}" type="slidenum">
              <a:rPr lang="en-US"/>
              <a:pPr>
                <a:defRPr/>
              </a:pPr>
              <a:t>‹#›</a:t>
            </a:fld>
            <a:endParaRPr lang="en-US"/>
          </a:p>
        </p:txBody>
      </p:sp>
    </p:spTree>
    <p:extLst>
      <p:ext uri="{BB962C8B-B14F-4D97-AF65-F5344CB8AC3E}">
        <p14:creationId xmlns:p14="http://schemas.microsoft.com/office/powerpoint/2010/main" xmlns="" val="38166435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3C30232-EEE0-4686-B87B-E10383673274}" type="datetimeFigureOut">
              <a:rPr lang="en-US"/>
              <a:pPr>
                <a:defRPr/>
              </a:pPr>
              <a:t>12/19/2021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4024EE-7D69-4107-A9E5-33F2CCE07070}" type="slidenum">
              <a:rPr lang="en-US"/>
              <a:pPr>
                <a:defRPr/>
              </a:pPr>
              <a:t>‹#›</a:t>
            </a:fld>
            <a:endParaRPr lang="en-US"/>
          </a:p>
        </p:txBody>
      </p:sp>
    </p:spTree>
    <p:extLst>
      <p:ext uri="{BB962C8B-B14F-4D97-AF65-F5344CB8AC3E}">
        <p14:creationId xmlns:p14="http://schemas.microsoft.com/office/powerpoint/2010/main" xmlns="" val="103540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423960C-79AD-4EE7-AF0E-05E8AFFAB466}" type="datetimeFigureOut">
              <a:rPr lang="en-US"/>
              <a:pPr>
                <a:defRPr/>
              </a:pPr>
              <a:t>12/19/2021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CF1650-9AB0-4BBC-9385-46D5ECCF0BAA}" type="slidenum">
              <a:rPr lang="en-US"/>
              <a:pPr>
                <a:defRPr/>
              </a:pPr>
              <a:t>‹#›</a:t>
            </a:fld>
            <a:endParaRPr lang="en-US"/>
          </a:p>
        </p:txBody>
      </p:sp>
    </p:spTree>
    <p:extLst>
      <p:ext uri="{BB962C8B-B14F-4D97-AF65-F5344CB8AC3E}">
        <p14:creationId xmlns:p14="http://schemas.microsoft.com/office/powerpoint/2010/main" xmlns="" val="149720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DE2861-55CC-40A2-BF43-CA52895A3F37}" type="datetimeFigureOut">
              <a:rPr lang="en-US"/>
              <a:pPr>
                <a:defRPr/>
              </a:pPr>
              <a:t>12/19/2021</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F48886E-47DA-4B86-8026-39F16707C546}" type="slidenum">
              <a:rPr lang="en-US"/>
              <a:pPr>
                <a:defRPr/>
              </a:pPr>
              <a:t>‹#›</a:t>
            </a:fld>
            <a:endParaRPr lang="en-US"/>
          </a:p>
        </p:txBody>
      </p:sp>
    </p:spTree>
    <p:extLst>
      <p:ext uri="{BB962C8B-B14F-4D97-AF65-F5344CB8AC3E}">
        <p14:creationId xmlns:p14="http://schemas.microsoft.com/office/powerpoint/2010/main" xmlns="" val="881295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633004-2F0E-4750-B5D5-0F3C0D84AAE9}" type="datetimeFigureOut">
              <a:rPr lang="en-US"/>
              <a:pPr>
                <a:defRPr/>
              </a:pPr>
              <a:t>12/19/2021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69522E-C9BB-4E73-AFD1-3239EE607E6D}" type="slidenum">
              <a:rPr lang="en-US"/>
              <a:pPr>
                <a:defRPr/>
              </a:pPr>
              <a:t>‹#›</a:t>
            </a:fld>
            <a:endParaRPr lang="en-US"/>
          </a:p>
        </p:txBody>
      </p:sp>
    </p:spTree>
    <p:extLst>
      <p:ext uri="{BB962C8B-B14F-4D97-AF65-F5344CB8AC3E}">
        <p14:creationId xmlns:p14="http://schemas.microsoft.com/office/powerpoint/2010/main" xmlns="" val="30585747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9C416A7-99A7-46BB-B075-51C9814D6D72}" type="datetimeFigureOut">
              <a:rPr lang="en-US"/>
              <a:pPr>
                <a:defRPr/>
              </a:pPr>
              <a:t>12/19/2021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2F39C5-68BF-4940-BAE0-B5B6190B2105}" type="slidenum">
              <a:rPr lang="en-US"/>
              <a:pPr>
                <a:defRPr/>
              </a:pPr>
              <a:t>‹#›</a:t>
            </a:fld>
            <a:endParaRPr lang="en-US"/>
          </a:p>
        </p:txBody>
      </p:sp>
    </p:spTree>
    <p:extLst>
      <p:ext uri="{BB962C8B-B14F-4D97-AF65-F5344CB8AC3E}">
        <p14:creationId xmlns:p14="http://schemas.microsoft.com/office/powerpoint/2010/main" xmlns="" val="176122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D047BD-1787-46BB-B96F-D0441A58232C}" type="datetimeFigureOut">
              <a:rPr lang="en-US"/>
              <a:pPr>
                <a:defRPr/>
              </a:pPr>
              <a:t>12/19/2021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0DBD23-7254-4785-AACF-09AE300BCA88}" type="slidenum">
              <a:rPr lang="en-US"/>
              <a:pPr>
                <a:defRPr/>
              </a:pPr>
              <a:t>‹#›</a:t>
            </a:fld>
            <a:endParaRPr lang="en-US"/>
          </a:p>
        </p:txBody>
      </p:sp>
    </p:spTree>
    <p:extLst>
      <p:ext uri="{BB962C8B-B14F-4D97-AF65-F5344CB8AC3E}">
        <p14:creationId xmlns:p14="http://schemas.microsoft.com/office/powerpoint/2010/main" xmlns="" val="37221312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D8A2FF-93CC-4424-A041-ADA03771F1F6}" type="datetimeFigureOut">
              <a:rPr lang="en-US"/>
              <a:pPr>
                <a:defRPr/>
              </a:pPr>
              <a:t>12/19/2021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50BF44-2512-4843-8A77-1B42C1DCA77A}" type="slidenum">
              <a:rPr lang="en-US"/>
              <a:pPr>
                <a:defRPr/>
              </a:pPr>
              <a:t>‹#›</a:t>
            </a:fld>
            <a:endParaRPr lang="en-US"/>
          </a:p>
        </p:txBody>
      </p:sp>
    </p:spTree>
    <p:extLst>
      <p:ext uri="{BB962C8B-B14F-4D97-AF65-F5344CB8AC3E}">
        <p14:creationId xmlns:p14="http://schemas.microsoft.com/office/powerpoint/2010/main" xmlns="" val="11265774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949429-4DDD-472D-83A9-7164D4BD97FC}" type="datetimeFigureOut">
              <a:rPr lang="en-US"/>
              <a:pPr>
                <a:defRPr/>
              </a:pPr>
              <a:t>12/19/2021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CADDE-560F-499C-91BF-C47535684B3B}" type="slidenum">
              <a:rPr lang="en-US"/>
              <a:pPr>
                <a:defRPr/>
              </a:pPr>
              <a:t>‹#›</a:t>
            </a:fld>
            <a:endParaRPr lang="en-US"/>
          </a:p>
        </p:txBody>
      </p:sp>
    </p:spTree>
    <p:extLst>
      <p:ext uri="{BB962C8B-B14F-4D97-AF65-F5344CB8AC3E}">
        <p14:creationId xmlns:p14="http://schemas.microsoft.com/office/powerpoint/2010/main" xmlns="" val="61199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B258B43-C00B-4627-BF89-FA7CB236B2CA}" type="datetimeFigureOut">
              <a:rPr lang="en-US"/>
              <a:pPr>
                <a:defRPr/>
              </a:pPr>
              <a:t>12/19/2021</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D994E8DD-9829-4F70-A45F-4616B2CBEEE7}" type="slidenum">
              <a:rPr lang="en-US"/>
              <a:pPr>
                <a:defRPr/>
              </a:pPr>
              <a:t>‹#›</a:t>
            </a:fld>
            <a:endParaRPr lang="en-US"/>
          </a:p>
        </p:txBody>
      </p:sp>
    </p:spTree>
    <p:extLst>
      <p:ext uri="{BB962C8B-B14F-4D97-AF65-F5344CB8AC3E}">
        <p14:creationId xmlns:p14="http://schemas.microsoft.com/office/powerpoint/2010/main" xmlns="" val="352832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385D1BD-4163-406F-AF6E-CA2F8C5EC84B}" type="datetimeFigureOut">
              <a:rPr lang="en-US"/>
              <a:pPr>
                <a:defRPr/>
              </a:pPr>
              <a:t>12/19/2021</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3273289-7382-4E0A-9B0D-E5CD3C4DF7AF}" type="slidenum">
              <a:rPr lang="en-US"/>
              <a:pPr>
                <a:defRPr/>
              </a:pPr>
              <a:t>‹#›</a:t>
            </a:fld>
            <a:endParaRPr lang="en-US"/>
          </a:p>
        </p:txBody>
      </p:sp>
    </p:spTree>
    <p:extLst>
      <p:ext uri="{BB962C8B-B14F-4D97-AF65-F5344CB8AC3E}">
        <p14:creationId xmlns:p14="http://schemas.microsoft.com/office/powerpoint/2010/main" xmlns="" val="150415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1EAEDED-9EFE-4612-8E20-18BFCA9CB80A}" type="datetimeFigureOut">
              <a:rPr lang="en-US"/>
              <a:pPr>
                <a:defRPr/>
              </a:pPr>
              <a:t>12/19/2021</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BD48AB54-C048-492B-8554-E329C92EBD25}" type="slidenum">
              <a:rPr lang="en-US"/>
              <a:pPr>
                <a:defRPr/>
              </a:pPr>
              <a:t>‹#›</a:t>
            </a:fld>
            <a:endParaRPr lang="en-US"/>
          </a:p>
        </p:txBody>
      </p:sp>
    </p:spTree>
    <p:extLst>
      <p:ext uri="{BB962C8B-B14F-4D97-AF65-F5344CB8AC3E}">
        <p14:creationId xmlns:p14="http://schemas.microsoft.com/office/powerpoint/2010/main" xmlns="" val="50239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88D6C50-0420-46CB-A423-BADE458945D6}" type="datetimeFigureOut">
              <a:rPr lang="en-US"/>
              <a:pPr>
                <a:defRPr/>
              </a:pPr>
              <a:t>12/19/2021</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01038F65-4BA7-4989-B165-40E3D48DDB08}" type="slidenum">
              <a:rPr lang="en-US"/>
              <a:pPr>
                <a:defRPr/>
              </a:pPr>
              <a:t>‹#›</a:t>
            </a:fld>
            <a:endParaRPr lang="en-US"/>
          </a:p>
        </p:txBody>
      </p:sp>
    </p:spTree>
    <p:extLst>
      <p:ext uri="{BB962C8B-B14F-4D97-AF65-F5344CB8AC3E}">
        <p14:creationId xmlns:p14="http://schemas.microsoft.com/office/powerpoint/2010/main" xmlns="" val="297367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39401C4-B75D-4011-A4C8-2FBF4E8C39EC}" type="datetimeFigureOut">
              <a:rPr lang="en-US"/>
              <a:pPr>
                <a:defRPr/>
              </a:pPr>
              <a:t>12/19/2021</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4E7F5839-6599-4BA0-9DBE-6E394EE23178}" type="slidenum">
              <a:rPr lang="en-US"/>
              <a:pPr>
                <a:defRPr/>
              </a:pPr>
              <a:t>‹#›</a:t>
            </a:fld>
            <a:endParaRPr lang="en-US"/>
          </a:p>
        </p:txBody>
      </p:sp>
    </p:spTree>
    <p:extLst>
      <p:ext uri="{BB962C8B-B14F-4D97-AF65-F5344CB8AC3E}">
        <p14:creationId xmlns:p14="http://schemas.microsoft.com/office/powerpoint/2010/main" xmlns="" val="9695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RS" altLang="sr-Latn-RS"/>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RS" altLang="sr-Latn-R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C5190434-DA73-4D6E-B3CA-504AC9760760}" type="datetimeFigureOut">
              <a:rPr lang="x-none"/>
              <a:pPr>
                <a:defRPr/>
              </a:pPr>
              <a:t>19.12.2021.</a:t>
            </a:fld>
            <a:endParaRPr lang="x-non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x-non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chemeClr val="tx1">
                    <a:tint val="75000"/>
                  </a:schemeClr>
                </a:solidFill>
                <a:latin typeface="Arial" charset="0"/>
              </a:defRPr>
            </a:lvl1pPr>
          </a:lstStyle>
          <a:p>
            <a:pPr>
              <a:defRPr/>
            </a:pPr>
            <a:fld id="{736EA92C-AFB6-4352-8A57-402AA734D6B0}" type="slidenum">
              <a:rPr lang="x-none"/>
              <a:pPr>
                <a:defRPr/>
              </a:pPr>
              <a:t>‹#›</a:t>
            </a:fld>
            <a:endParaRPr lang="x-none"/>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F3AB508-F78B-4382-8C90-617FDD9F1B21}" type="datetimeFigureOut">
              <a:rPr lang="en-US"/>
              <a:pPr>
                <a:defRPr/>
              </a:pPr>
              <a:t>12/19/2021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8A2F4AE-BCAE-4BBF-AF63-606F3333F0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D28B7CC-0737-4499-8BD5-4CD847526806}" type="datetimeFigureOut">
              <a:rPr lang="en-US"/>
              <a:pPr>
                <a:defRPr/>
              </a:pPr>
              <a:t>12/19/2021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C34524D-47BC-4EA5-AEB1-14C706CE0E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484784"/>
            <a:ext cx="7772400" cy="2808312"/>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endParaRPr lang="sr-Cyrl-RS" sz="3600" b="1" dirty="0" smtClean="0">
              <a:solidFill>
                <a:schemeClr val="tx2">
                  <a:lumMod val="50000"/>
                </a:schemeClr>
              </a:solidFill>
            </a:endParaRPr>
          </a:p>
          <a:p>
            <a:pPr eaLnBrk="1" hangingPunct="1">
              <a:defRPr/>
            </a:pPr>
            <a:endParaRPr lang="sr-Cyrl-RS" sz="3600" b="1" dirty="0" smtClean="0">
              <a:solidFill>
                <a:schemeClr val="tx2">
                  <a:lumMod val="50000"/>
                </a:schemeClr>
              </a:solidFill>
            </a:endParaRPr>
          </a:p>
          <a:p>
            <a:pPr eaLnBrk="1" hangingPunct="1">
              <a:defRPr/>
            </a:pPr>
            <a:r>
              <a:rPr lang="sr-Cyrl-RS" sz="3600" b="1" dirty="0" smtClean="0">
                <a:solidFill>
                  <a:schemeClr val="tx2">
                    <a:lumMod val="50000"/>
                  </a:schemeClr>
                </a:solidFill>
              </a:rPr>
              <a:t>МЕЂУНАРОДНИ СТЕЧАЈ</a:t>
            </a:r>
            <a:endParaRPr lang="en-US" sz="3600" b="1" dirty="0">
              <a:solidFill>
                <a:schemeClr val="tx2">
                  <a:lumMod val="50000"/>
                </a:schemeClr>
              </a:solidFill>
            </a:endParaRPr>
          </a:p>
        </p:txBody>
      </p:sp>
      <p:sp>
        <p:nvSpPr>
          <p:cNvPr id="9" name="Subtitle 2"/>
          <p:cNvSpPr txBox="1">
            <a:spLocks/>
          </p:cNvSpPr>
          <p:nvPr/>
        </p:nvSpPr>
        <p:spPr>
          <a:xfrm>
            <a:off x="1714480" y="4149080"/>
            <a:ext cx="6885504" cy="901200"/>
          </a:xfrm>
          <a:prstGeom prst="rect">
            <a:avLst/>
          </a:prstGeom>
        </p:spPr>
        <p:txBody>
          <a:bodyPr>
            <a:normAutofit fontScale="70000" lnSpcReduction="20000"/>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fontAlgn="auto" hangingPunct="1">
              <a:spcAft>
                <a:spcPts val="0"/>
              </a:spcAft>
              <a:buFont typeface="Arial" panose="020B0604020202020204" pitchFamily="34" charset="0"/>
              <a:buNone/>
              <a:defRPr/>
            </a:pPr>
            <a:endParaRPr lang="x-none" dirty="0"/>
          </a:p>
          <a:p>
            <a:pPr algn="r" eaLnBrk="1" fontAlgn="auto" hangingPunct="1">
              <a:spcAft>
                <a:spcPts val="0"/>
              </a:spcAft>
              <a:buFont typeface="Arial" panose="020B0604020202020204" pitchFamily="34" charset="0"/>
              <a:buNone/>
              <a:defRPr/>
            </a:pPr>
            <a:r>
              <a:rPr lang="sr-Cyrl-RS" b="1" dirty="0" smtClean="0"/>
              <a:t>др Марко </a:t>
            </a:r>
            <a:r>
              <a:rPr lang="sr-Cyrl-RS" b="1" dirty="0" smtClean="0"/>
              <a:t>Радовић</a:t>
            </a:r>
            <a:r>
              <a:rPr lang="sr-Cyrl-RS" dirty="0" smtClean="0"/>
              <a:t>, судија Привредног суда у </a:t>
            </a:r>
            <a:r>
              <a:rPr lang="sr-Cyrl-RS" dirty="0" smtClean="0"/>
              <a:t>Београду</a:t>
            </a:r>
            <a:endParaRPr lang="sr-Cyrl-RS" dirty="0" smtClean="0"/>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635896" y="5170258"/>
            <a:ext cx="2279758" cy="11076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671295" y="5128887"/>
            <a:ext cx="2235454" cy="1190397"/>
          </a:xfrm>
          <a:prstGeom prst="rect">
            <a:avLst/>
          </a:prstGeom>
        </p:spPr>
      </p:pic>
      <p:pic>
        <p:nvPicPr>
          <p:cNvPr id="10" name="Picture 9">
            <a:extLst>
              <a:ext uri="{FF2B5EF4-FFF2-40B4-BE49-F238E27FC236}">
                <a16:creationId xmlns:a16="http://schemas.microsoft.com/office/drawing/2014/main" xmlns="" id="{4AFD2D1C-6F4B-4E21-BA4C-D51D590F6FA9}"/>
              </a:ext>
            </a:extLst>
          </p:cNvPr>
          <p:cNvPicPr>
            <a:picLocks noChangeAspect="1"/>
          </p:cNvPicPr>
          <p:nvPr/>
        </p:nvPicPr>
        <p:blipFill>
          <a:blip r:embed="rId4"/>
          <a:stretch>
            <a:fillRect/>
          </a:stretch>
        </p:blipFill>
        <p:spPr>
          <a:xfrm>
            <a:off x="517154" y="5101989"/>
            <a:ext cx="1875580" cy="1040605"/>
          </a:xfrm>
          <a:prstGeom prst="rect">
            <a:avLst/>
          </a:prstGeom>
        </p:spPr>
      </p:pic>
      <p:sp>
        <p:nvSpPr>
          <p:cNvPr id="12" name="Rectangle 11">
            <a:extLst>
              <a:ext uri="{FF2B5EF4-FFF2-40B4-BE49-F238E27FC236}">
                <a16:creationId xmlns:a16="http://schemas.microsoft.com/office/drawing/2014/main" xmlns="" id="{1785B33F-0C7D-4438-82AC-1CEFFD38DCA3}"/>
              </a:ext>
            </a:extLst>
          </p:cNvPr>
          <p:cNvSpPr/>
          <p:nvPr/>
        </p:nvSpPr>
        <p:spPr>
          <a:xfrm>
            <a:off x="0" y="6381328"/>
            <a:ext cx="9144000" cy="476672"/>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r>
              <a:rPr lang="sr-Cyrl-RS" sz="1050" dirty="0">
                <a:solidFill>
                  <a:schemeClr val="bg1"/>
                </a:solidFill>
              </a:rPr>
              <a:t>     Хотел ,,Стара планина“                    ДЕСЕТИ СТРУЧНИ СКУП АГЕНЦИЈЕ ЗА ЛИЦЕНЦИРАЊЕ СТЕЧАЈНИХ УПРАВНИКА                  23.11.2021.-26.11.2021.</a:t>
            </a:r>
            <a:endParaRPr lang="sr-Latn-RS" sz="1050" dirty="0">
              <a:solidFill>
                <a:schemeClr val="bg1"/>
              </a:solidFill>
            </a:endParaRP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26027" y="1607290"/>
            <a:ext cx="4038600" cy="4525963"/>
          </a:xfrm>
          <a:prstGeom prst="rect">
            <a:avLst/>
          </a:prstGeom>
        </p:spPr>
        <p:txBody>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sr-Latn-RS" sz="2400" dirty="0"/>
          </a:p>
        </p:txBody>
      </p:sp>
      <p:sp>
        <p:nvSpPr>
          <p:cNvPr id="9" name="Content Placeholder 3"/>
          <p:cNvSpPr>
            <a:spLocks noGrp="1"/>
          </p:cNvSpPr>
          <p:nvPr>
            <p:ph idx="1"/>
          </p:nvPr>
        </p:nvSpPr>
        <p:spPr>
          <a:xfrm>
            <a:off x="714348" y="1600200"/>
            <a:ext cx="7972451" cy="4525963"/>
          </a:xfrm>
        </p:spPr>
        <p:txBody>
          <a:bodyPr/>
          <a:lstStyle/>
          <a:p>
            <a:pPr algn="ctr">
              <a:buNone/>
            </a:pPr>
            <a:r>
              <a:rPr lang="sr-Cyrl-RS" dirty="0" smtClean="0"/>
              <a:t>Предмет излагања</a:t>
            </a:r>
          </a:p>
          <a:p>
            <a:pPr algn="ctr">
              <a:buNone/>
            </a:pPr>
            <a:endParaRPr lang="sr-Cyrl-RS" dirty="0" smtClean="0"/>
          </a:p>
          <a:p>
            <a:pPr algn="just"/>
            <a:r>
              <a:rPr lang="sr-Cyrl-RS" sz="1800" b="1" dirty="0" smtClean="0"/>
              <a:t>Укратко о изворима међународног стечајног права </a:t>
            </a:r>
          </a:p>
          <a:p>
            <a:pPr algn="just">
              <a:buNone/>
            </a:pPr>
            <a:r>
              <a:rPr lang="sr-Latn-RS" sz="1800" u="sng" dirty="0" smtClean="0"/>
              <a:t>Me</a:t>
            </a:r>
            <a:r>
              <a:rPr lang="sr-Cyrl-RS" sz="1800" u="sng" dirty="0" smtClean="0"/>
              <a:t>ђународни извори</a:t>
            </a:r>
          </a:p>
          <a:p>
            <a:pPr algn="just">
              <a:buNone/>
            </a:pPr>
            <a:r>
              <a:rPr lang="sr-Cyrl-RS" sz="1800" dirty="0" smtClean="0"/>
              <a:t>(</a:t>
            </a:r>
            <a:r>
              <a:rPr lang="sr-Latn-RS" sz="1800" dirty="0" smtClean="0"/>
              <a:t> </a:t>
            </a:r>
            <a:r>
              <a:rPr lang="sr-Cyrl-RS" sz="1800" dirty="0" smtClean="0"/>
              <a:t>билатерални уговори, мултилателарне конвенције, једнострано донете</a:t>
            </a:r>
          </a:p>
          <a:p>
            <a:pPr algn="just">
              <a:buNone/>
            </a:pPr>
            <a:r>
              <a:rPr lang="sr-Cyrl-RS" sz="1800" dirty="0" smtClean="0"/>
              <a:t>одредбе националних законодавстава, протоколи и конкордати, модел закони)</a:t>
            </a:r>
          </a:p>
          <a:p>
            <a:pPr algn="just">
              <a:buFontTx/>
              <a:buChar char="-"/>
            </a:pPr>
            <a:r>
              <a:rPr lang="sr-Cyrl-RS" sz="1400" dirty="0" smtClean="0"/>
              <a:t>Најзначајнија мултилатерална конвенција – Истанбуска конвенција (1990), којом је установљена идеја о тзв. ,,споредном стечајном поступку”.</a:t>
            </a:r>
          </a:p>
          <a:p>
            <a:pPr algn="just">
              <a:buFontTx/>
              <a:buChar char="-"/>
            </a:pPr>
            <a:r>
              <a:rPr lang="sr-Cyrl-RS" sz="1400" dirty="0" smtClean="0"/>
              <a:t>На нивоу ЕУ – Уредба о стечајним поступцима (стара – 2000. год, нова 2015. – ступила на снагу јуна 2017. год).</a:t>
            </a:r>
          </a:p>
          <a:p>
            <a:pPr algn="just">
              <a:buFontTx/>
              <a:buChar char="-"/>
            </a:pPr>
            <a:r>
              <a:rPr lang="sr-Latn-RS" sz="1400" dirty="0" smtClean="0"/>
              <a:t>UNCITRAL-</a:t>
            </a:r>
            <a:r>
              <a:rPr lang="sr-Cyrl-RS" sz="1400" dirty="0" smtClean="0"/>
              <a:t>ов Модел закон  (1997), Законодавни водич за стечајно право (2004, 2010 </a:t>
            </a:r>
            <a:r>
              <a:rPr lang="sr-Latn-RS" sz="1400" dirty="0" smtClean="0"/>
              <a:t>, 2019)</a:t>
            </a:r>
            <a:endParaRPr lang="sr-Cyrl-RS" sz="1400" dirty="0" smtClean="0"/>
          </a:p>
          <a:p>
            <a:pPr algn="just">
              <a:buNone/>
            </a:pPr>
            <a:r>
              <a:rPr lang="sr-Cyrl-RS" sz="1800" u="sng" dirty="0" smtClean="0"/>
              <a:t>Домаћи извори</a:t>
            </a:r>
            <a:endParaRPr lang="sr-Latn-RS" sz="1800" u="sng" dirty="0" smtClean="0"/>
          </a:p>
          <a:p>
            <a:pPr algn="just">
              <a:buNone/>
            </a:pPr>
            <a:r>
              <a:rPr lang="sr-Cyrl-RS" sz="1800" dirty="0" smtClean="0"/>
              <a:t> Устав РС, Закон о стечају (глава </a:t>
            </a:r>
            <a:r>
              <a:rPr lang="sr-Latn-RS" sz="1800" dirty="0" smtClean="0"/>
              <a:t>XII)</a:t>
            </a:r>
            <a:endParaRPr lang="sr-Cyrl-RS" sz="1800" dirty="0" smtClean="0"/>
          </a:p>
          <a:p>
            <a:pPr algn="just">
              <a:buFontTx/>
              <a:buChar char="-"/>
            </a:pPr>
            <a:endParaRPr lang="sr-Cyrl-RS" dirty="0"/>
          </a:p>
          <a:p>
            <a:endParaRPr lang="sr-Cyrl-RS" dirty="0" smtClean="0"/>
          </a:p>
          <a:p>
            <a:endParaRPr lang="sr-Latn-RS" dirty="0"/>
          </a:p>
        </p:txBody>
      </p:sp>
    </p:spTree>
    <p:extLst>
      <p:ext uri="{BB962C8B-B14F-4D97-AF65-F5344CB8AC3E}">
        <p14:creationId xmlns:p14="http://schemas.microsoft.com/office/powerpoint/2010/main" xmlns="" val="10690606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endParaRPr lang="sr-Cyrl-RS" sz="1800" b="1" dirty="0" smtClean="0"/>
          </a:p>
          <a:p>
            <a:pPr algn="just"/>
            <a:r>
              <a:rPr lang="sr-Cyrl-RS" sz="1800" b="1" dirty="0" smtClean="0"/>
              <a:t>Основне целине у оквиру међународног стечајног права</a:t>
            </a:r>
          </a:p>
          <a:p>
            <a:pPr algn="just">
              <a:buNone/>
            </a:pPr>
            <a:endParaRPr lang="sr-Cyrl-RS" sz="1800" b="1" dirty="0" smtClean="0"/>
          </a:p>
          <a:p>
            <a:pPr algn="just">
              <a:lnSpc>
                <a:spcPct val="150000"/>
              </a:lnSpc>
              <a:buFontTx/>
              <a:buChar char="-"/>
            </a:pPr>
            <a:r>
              <a:rPr lang="sr-Cyrl-RS" sz="1600" dirty="0" smtClean="0"/>
              <a:t>Међународна надлежност за отварање стечајног поступка</a:t>
            </a:r>
          </a:p>
          <a:p>
            <a:pPr algn="just">
              <a:lnSpc>
                <a:spcPct val="150000"/>
              </a:lnSpc>
              <a:buFontTx/>
              <a:buChar char="-"/>
            </a:pPr>
            <a:r>
              <a:rPr lang="sr-Cyrl-RS" sz="1600" dirty="0" smtClean="0"/>
              <a:t>Меродавно право</a:t>
            </a:r>
          </a:p>
          <a:p>
            <a:pPr algn="just">
              <a:lnSpc>
                <a:spcPct val="150000"/>
              </a:lnSpc>
              <a:buFontTx/>
              <a:buChar char="-"/>
            </a:pPr>
            <a:r>
              <a:rPr lang="sr-Cyrl-RS" sz="1600" dirty="0" smtClean="0"/>
              <a:t>Заштита страних </a:t>
            </a:r>
            <a:r>
              <a:rPr lang="sr-Cyrl-RS" sz="1600" dirty="0" smtClean="0"/>
              <a:t>поверилаца</a:t>
            </a:r>
          </a:p>
          <a:p>
            <a:pPr algn="just">
              <a:lnSpc>
                <a:spcPct val="150000"/>
              </a:lnSpc>
              <a:buFontTx/>
              <a:buChar char="-"/>
            </a:pPr>
            <a:r>
              <a:rPr lang="sr-Cyrl-RS" sz="1600" dirty="0" smtClean="0"/>
              <a:t>Признање страног стечајног поступка и страних стечајних одлука</a:t>
            </a:r>
          </a:p>
          <a:p>
            <a:pPr algn="just">
              <a:lnSpc>
                <a:spcPct val="150000"/>
              </a:lnSpc>
              <a:buFontTx/>
              <a:buChar char="-"/>
            </a:pPr>
            <a:r>
              <a:rPr lang="sr-Cyrl-RS" sz="1600" dirty="0" smtClean="0"/>
              <a:t>Сарадња стечајних органа и координација различитих стечајних поступака</a:t>
            </a:r>
          </a:p>
          <a:p>
            <a:pPr algn="just">
              <a:lnSpc>
                <a:spcPct val="150000"/>
              </a:lnSpc>
              <a:buFontTx/>
              <a:buChar char="-"/>
            </a:pPr>
            <a:r>
              <a:rPr lang="sr-Cyrl-RS" sz="1600" dirty="0" smtClean="0"/>
              <a:t>Стечај пословних група</a:t>
            </a:r>
            <a:endParaRPr lang="sr-Cyrl-RS" sz="1600" b="1" dirty="0" smtClean="0"/>
          </a:p>
          <a:p>
            <a:pPr algn="just">
              <a:buNone/>
            </a:pPr>
            <a:endParaRPr lang="sr-Cyrl-RS" sz="1600" dirty="0" smtClean="0"/>
          </a:p>
        </p:txBody>
      </p:sp>
    </p:spTree>
    <p:extLst>
      <p:ext uri="{BB962C8B-B14F-4D97-AF65-F5344CB8AC3E}">
        <p14:creationId xmlns:p14="http://schemas.microsoft.com/office/powerpoint/2010/main" xmlns="" val="1878126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57158" y="1285860"/>
            <a:ext cx="8329642" cy="5357850"/>
          </a:xfrm>
        </p:spPr>
        <p:txBody>
          <a:bodyPr/>
          <a:lstStyle/>
          <a:p>
            <a:pPr algn="just"/>
            <a:r>
              <a:rPr lang="sr-Cyrl-RS" sz="1800" b="1" dirty="0" smtClean="0"/>
              <a:t>Међународна надлежност за отварање стечајног поступка </a:t>
            </a:r>
            <a:endParaRPr lang="sr-Cyrl-RS" sz="1800" b="1" dirty="0" smtClean="0"/>
          </a:p>
          <a:p>
            <a:pPr algn="just">
              <a:buNone/>
            </a:pPr>
            <a:endParaRPr lang="sr-Cyrl-RS" sz="1800" b="1" dirty="0" smtClean="0"/>
          </a:p>
          <a:p>
            <a:pPr algn="just">
              <a:buFontTx/>
              <a:buChar char="-"/>
            </a:pPr>
            <a:r>
              <a:rPr lang="sr-Cyrl-RS" sz="1400" dirty="0" smtClean="0"/>
              <a:t> </a:t>
            </a:r>
            <a:r>
              <a:rPr lang="sr-Cyrl-RS" sz="1400" b="1" u="sng" dirty="0" smtClean="0"/>
              <a:t>Основни принципи за питање надлежности: </a:t>
            </a:r>
            <a:r>
              <a:rPr lang="sr-Cyrl-RS" sz="1400" dirty="0" smtClean="0"/>
              <a:t>Принцип </a:t>
            </a:r>
            <a:r>
              <a:rPr lang="sr-Cyrl-RS" sz="1400" dirty="0" smtClean="0"/>
              <a:t>универзалности, принцип територијалности, принцип модификоване универзалности (кроз главни и териториријални стечајни поступак</a:t>
            </a:r>
            <a:r>
              <a:rPr lang="sr-Cyrl-RS" sz="1400" dirty="0" smtClean="0"/>
              <a:t>)</a:t>
            </a:r>
          </a:p>
          <a:p>
            <a:pPr algn="just">
              <a:buFontTx/>
              <a:buChar char="-"/>
            </a:pPr>
            <a:r>
              <a:rPr lang="sr-Cyrl-RS" sz="1400" b="1" u="sng" dirty="0" smtClean="0"/>
              <a:t>Главни стечајни поступак </a:t>
            </a:r>
            <a:r>
              <a:rPr lang="sr-Cyrl-RS" sz="1400" dirty="0" smtClean="0"/>
              <a:t>(,,</a:t>
            </a:r>
            <a:r>
              <a:rPr lang="sr-Cyrl-RS" sz="1400" i="1" dirty="0" smtClean="0"/>
              <a:t>средиште главних интереса стечајног дужника</a:t>
            </a:r>
            <a:r>
              <a:rPr lang="sr-Cyrl-RS" sz="1400" dirty="0" smtClean="0"/>
              <a:t>”  место одакле дужник редовно управља својим интересима и које је као такво препознато од трећих лица. Претпоставка је да је то место регистрованог седишта. </a:t>
            </a:r>
          </a:p>
          <a:p>
            <a:pPr algn="just">
              <a:buNone/>
            </a:pPr>
            <a:r>
              <a:rPr lang="sr-Cyrl-RS" sz="1400" dirty="0" smtClean="0"/>
              <a:t>	</a:t>
            </a:r>
            <a:r>
              <a:rPr lang="sr-Cyrl-RS" sz="1400" dirty="0" smtClean="0"/>
              <a:t>Постоји и помоћни критеријум који омогућује примат седишта у односу на средиште интереса, када у земљи где се налази средиште интереса се не може на основу тог критеријума покренути и отворити стечајни поступак).</a:t>
            </a:r>
          </a:p>
          <a:p>
            <a:pPr algn="just">
              <a:buNone/>
            </a:pPr>
            <a:r>
              <a:rPr lang="sr-Cyrl-RS" sz="1400" dirty="0" smtClean="0"/>
              <a:t>         Главни стечајни поступак може бити само један, и он обухвата сву имовину, независно од тога да ли се налази у Републици Србији или не.</a:t>
            </a:r>
          </a:p>
          <a:p>
            <a:pPr algn="just">
              <a:buFontTx/>
              <a:buChar char="-"/>
            </a:pPr>
            <a:r>
              <a:rPr lang="sr-Cyrl-RS" sz="1400" b="1" u="sng" dirty="0" smtClean="0"/>
              <a:t>Територијални (посебан, неглавни) стечајни поступак </a:t>
            </a:r>
            <a:r>
              <a:rPr lang="sr-Cyrl-RS" sz="1400" dirty="0" smtClean="0"/>
              <a:t>-  поступак који се отвара на основу супсидијарног критеријума (места где се налази пословна јединица или имовина дужника) и који као такав обухвата само имовину која се налази у земљи отварања тог поступка. </a:t>
            </a:r>
          </a:p>
          <a:p>
            <a:pPr algn="just">
              <a:buNone/>
            </a:pPr>
            <a:r>
              <a:rPr lang="sr-Cyrl-RS" sz="1400" dirty="0" smtClean="0"/>
              <a:t>	</a:t>
            </a:r>
            <a:r>
              <a:rPr lang="sr-Cyrl-RS" sz="1400" dirty="0" smtClean="0"/>
              <a:t>Основне врсте територијалног поступка: </a:t>
            </a:r>
            <a:r>
              <a:rPr lang="sr-Cyrl-RS" sz="1400" b="1" dirty="0" smtClean="0"/>
              <a:t>1) независни </a:t>
            </a:r>
            <a:r>
              <a:rPr lang="sr-Cyrl-RS" sz="1400" dirty="0" smtClean="0"/>
              <a:t>– који се отвара независно од главног; </a:t>
            </a:r>
            <a:r>
              <a:rPr lang="sr-Cyrl-RS" sz="1400" b="1" dirty="0" smtClean="0"/>
              <a:t>2) споредни (секундарни) </a:t>
            </a:r>
            <a:r>
              <a:rPr lang="sr-Cyrl-RS" sz="1400" dirty="0" smtClean="0"/>
              <a:t>– који претпоставља постојање главног стечајног поступка (ту се превасходно примењују правила о сарадњи и кооперацији).</a:t>
            </a:r>
          </a:p>
          <a:p>
            <a:pPr algn="just">
              <a:buNone/>
            </a:pPr>
            <a:r>
              <a:rPr lang="sr-Cyrl-RS" sz="1400" dirty="0" smtClean="0"/>
              <a:t>	</a:t>
            </a:r>
            <a:r>
              <a:rPr lang="sr-Cyrl-RS" sz="1400" u="sng" dirty="0" smtClean="0"/>
              <a:t>Критеријуми за отварање</a:t>
            </a:r>
            <a:r>
              <a:rPr lang="sr-Cyrl-RS" sz="1400" dirty="0" smtClean="0"/>
              <a:t>:  </a:t>
            </a:r>
            <a:r>
              <a:rPr lang="sr-Cyrl-RS" sz="1400" u="sng" dirty="0" smtClean="0"/>
              <a:t>главни </a:t>
            </a:r>
            <a:r>
              <a:rPr lang="sr-Cyrl-RS" sz="1400" dirty="0" smtClean="0"/>
              <a:t>- стална пословна јединица без својства правног лица, </a:t>
            </a:r>
            <a:r>
              <a:rPr lang="sr-Cyrl-RS" sz="1400" u="sng" dirty="0" smtClean="0"/>
              <a:t>помоћни </a:t>
            </a:r>
            <a:r>
              <a:rPr lang="sr-Cyrl-RS" sz="1400" dirty="0" smtClean="0"/>
              <a:t>–  на основу места налажења имовине (ако се не може у месту седишта интереса водити поступак а испуњен је стечајни разлог, ако имовина из Р. Србије не може служити намирењу поверилаца у главном поступку и кад се страна одлука о отварању стечајног поступка не може признати). </a:t>
            </a:r>
          </a:p>
          <a:p>
            <a:pPr algn="just">
              <a:buNone/>
            </a:pPr>
            <a:endParaRPr lang="sr-Cyrl-RS" sz="1800" dirty="0" smtClean="0"/>
          </a:p>
          <a:p>
            <a:pPr>
              <a:buNone/>
            </a:pPr>
            <a:endParaRPr lang="sr-Latn-RS" dirty="0"/>
          </a:p>
        </p:txBody>
      </p:sp>
    </p:spTree>
    <p:extLst>
      <p:ext uri="{BB962C8B-B14F-4D97-AF65-F5344CB8AC3E}">
        <p14:creationId xmlns:p14="http://schemas.microsoft.com/office/powerpoint/2010/main" xmlns="" val="21644329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426027" y="1285860"/>
            <a:ext cx="8217939" cy="5357850"/>
          </a:xfrm>
          <a:prstGeom prst="rect">
            <a:avLst/>
          </a:prstGeom>
        </p:spPr>
        <p:txBody>
          <a:bodyPr/>
          <a:lst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sr-Cyrl-RS" sz="1800" b="1" dirty="0" smtClean="0"/>
              <a:t>Меродавно право</a:t>
            </a:r>
          </a:p>
          <a:p>
            <a:endParaRPr lang="sr-Cyrl-RS" sz="1800" b="1" dirty="0" smtClean="0"/>
          </a:p>
          <a:p>
            <a:pPr algn="just">
              <a:buNone/>
            </a:pPr>
            <a:r>
              <a:rPr lang="sr-Cyrl-RS" sz="1400" dirty="0" smtClean="0"/>
              <a:t>	</a:t>
            </a:r>
            <a:r>
              <a:rPr lang="sr-Cyrl-RS" sz="1400" b="1" u="sng" dirty="0" smtClean="0"/>
              <a:t>Основно правило (тачка везивања) је </a:t>
            </a:r>
            <a:r>
              <a:rPr lang="sr-Latn-RS" sz="1400" b="1" u="sng" dirty="0" smtClean="0"/>
              <a:t>Lex fori concursus </a:t>
            </a:r>
            <a:r>
              <a:rPr lang="sr-Latn-RS" sz="1400" dirty="0" smtClean="0"/>
              <a:t>– </a:t>
            </a:r>
            <a:r>
              <a:rPr lang="sr-Cyrl-RS" sz="1400" dirty="0" smtClean="0"/>
              <a:t>на стечајни поступак и његова дејства</a:t>
            </a:r>
          </a:p>
          <a:p>
            <a:pPr algn="just">
              <a:buNone/>
            </a:pPr>
            <a:r>
              <a:rPr lang="sr-Cyrl-RS" sz="1400" dirty="0" smtClean="0"/>
              <a:t>	примењује се право државе у којој је отворен стечајни поступак (држава отварања стечајног поступка).</a:t>
            </a:r>
          </a:p>
          <a:p>
            <a:pPr algn="just">
              <a:buNone/>
            </a:pPr>
            <a:r>
              <a:rPr lang="sr-Cyrl-RS" sz="1400" dirty="0" smtClean="0"/>
              <a:t>	Према индикативним нормама Закона о стечају важи за: Правила претходног стечајног поступка, отварање, спровођење и окончање стечајног поступка, као и све последице отварања стечајног поступка.  Међутим, домен је Уредбом ЕУ проширен и на стечајну способност, имовину која чини стечајну масу, овлашћења и дужности стечајног управника, услове (процедуралне) компензације, правне последице на обострано неизвршене уговоре, последице на поступке покренуте од стране индивидуалних поверилаца након отварања стечајног поступка, пријављивање потраживања, испитивање потраживања, деоба, трошкови стечајног потупка, побијање...</a:t>
            </a:r>
          </a:p>
          <a:p>
            <a:pPr algn="just">
              <a:buNone/>
            </a:pPr>
            <a:endParaRPr lang="sr-Cyrl-RS" sz="1400" dirty="0" smtClean="0"/>
          </a:p>
          <a:p>
            <a:pPr algn="just">
              <a:buNone/>
            </a:pPr>
            <a:r>
              <a:rPr lang="sr-Cyrl-RS" sz="1400" dirty="0" smtClean="0"/>
              <a:t>	</a:t>
            </a:r>
            <a:r>
              <a:rPr lang="sr-Cyrl-RS" sz="1400" b="1" u="sng" dirty="0" smtClean="0"/>
              <a:t>Изузеци од основног колизионог правила</a:t>
            </a:r>
            <a:r>
              <a:rPr lang="sr-Cyrl-RS" sz="1400" u="sng" dirty="0" smtClean="0"/>
              <a:t> – Закон о стечају садржи само два изузетка: 1) на излучна и разлучна права на стварима и правима која се налазе на територији Р. Србије и 2) дество стечајног поступка на уговоре о раду.</a:t>
            </a:r>
          </a:p>
          <a:p>
            <a:pPr algn="just">
              <a:buNone/>
            </a:pPr>
            <a:r>
              <a:rPr lang="sr-Cyrl-RS" sz="1400" dirty="0" smtClean="0"/>
              <a:t>	У Уредби ЕУ су изузеци знатно шири и одређенији: стварна права трећих лица, право на компензацију, задржавање права својине, уговори који се односе на непокретности, уговори о раду, права уписана у јавни регистар, заштита стицаоца, последице на текуће парнице и арбитраже...</a:t>
            </a:r>
            <a:endParaRPr lang="sr-Cyrl-RS" sz="1400" u="sng" dirty="0" smtClean="0"/>
          </a:p>
          <a:p>
            <a:pPr algn="just">
              <a:buNone/>
            </a:pPr>
            <a:endParaRPr lang="sr-Cyrl-RS" sz="1400" dirty="0" smtClean="0"/>
          </a:p>
          <a:p>
            <a:pPr algn="just">
              <a:buNone/>
            </a:pPr>
            <a:endParaRPr lang="sr-Cyrl-RS" sz="1400" dirty="0" smtClean="0"/>
          </a:p>
          <a:p>
            <a:pPr>
              <a:buNone/>
            </a:pPr>
            <a:r>
              <a:rPr lang="sr-Cyrl-RS" sz="1800" b="1" dirty="0" smtClean="0"/>
              <a:t> </a:t>
            </a:r>
            <a:endParaRPr lang="sr-Latn-RS" sz="1800" b="1" dirty="0"/>
          </a:p>
        </p:txBody>
      </p:sp>
    </p:spTree>
    <p:extLst>
      <p:ext uri="{BB962C8B-B14F-4D97-AF65-F5344CB8AC3E}">
        <p14:creationId xmlns:p14="http://schemas.microsoft.com/office/powerpoint/2010/main" xmlns="" val="3825881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375520"/>
          </a:xfrm>
        </p:spPr>
        <p:txBody>
          <a:bodyPr/>
          <a:lstStyle/>
          <a:p>
            <a:pPr marL="0" indent="0" algn="just"/>
            <a:r>
              <a:rPr lang="sr-Cyrl-RS" sz="1800" b="1" dirty="0" smtClean="0"/>
              <a:t>Заштита страних поверилаца</a:t>
            </a:r>
          </a:p>
          <a:p>
            <a:pPr marL="0" indent="0" algn="just"/>
            <a:endParaRPr lang="sr-Cyrl-RS" sz="1800" b="1" dirty="0" smtClean="0"/>
          </a:p>
          <a:p>
            <a:pPr marL="0" indent="0" algn="just">
              <a:buNone/>
            </a:pPr>
            <a:r>
              <a:rPr lang="sr-Cyrl-RS" sz="1400" b="1" dirty="0" smtClean="0"/>
              <a:t>Обавеза потпуног и благовременог  информисања (обавештавања) познатих поверилаца на поуздан начин </a:t>
            </a:r>
          </a:p>
          <a:p>
            <a:pPr marL="0" indent="0" algn="just">
              <a:buNone/>
            </a:pPr>
            <a:r>
              <a:rPr lang="sr-Cyrl-RS" sz="1400" b="1" dirty="0" smtClean="0"/>
              <a:t>Поуздан начин: </a:t>
            </a:r>
            <a:r>
              <a:rPr lang="sr-Cyrl-RS" sz="1400" dirty="0" smtClean="0"/>
              <a:t>обавеза индивидуалног информисања познатих поверилаца од стране стечајног управника, а изузетно и јавног информисања у ситуацији када се зна да постоји више могућих поверилаца, знатан обим пословних активности, имовина, пословна јединица и сл.</a:t>
            </a:r>
            <a:endParaRPr lang="sr-Cyrl-RS" sz="1400" dirty="0"/>
          </a:p>
          <a:p>
            <a:pPr marL="0" indent="0" algn="just">
              <a:buNone/>
            </a:pPr>
            <a:r>
              <a:rPr lang="sr-Cyrl-RS" sz="1400" b="1" dirty="0" smtClean="0"/>
              <a:t>Потпуност информисања: </a:t>
            </a:r>
            <a:r>
              <a:rPr lang="sr-Cyrl-RS" sz="1400" dirty="0" smtClean="0"/>
              <a:t>о свим чињеницама важним повериоцу за остваривање његових права у страном стечајном поступку. Нарочито важно питање је питање рока за пријаву потраживања, њене садржине, начина подношења, последица пропуштања рока.</a:t>
            </a:r>
          </a:p>
          <a:p>
            <a:pPr marL="0" indent="0" algn="just">
              <a:buNone/>
            </a:pPr>
            <a:r>
              <a:rPr lang="sr-Cyrl-RS" sz="1400" b="1" dirty="0" smtClean="0"/>
              <a:t>Благовременост информисања: </a:t>
            </a:r>
            <a:r>
              <a:rPr lang="sr-Cyrl-RS" sz="1400" dirty="0" smtClean="0"/>
              <a:t>одмах, без одлагања, како би страни повериоци могли да пријаве потраживање. </a:t>
            </a:r>
          </a:p>
          <a:p>
            <a:pPr marL="0" indent="0" algn="just">
              <a:buNone/>
            </a:pPr>
            <a:r>
              <a:rPr lang="sr-Cyrl-RS" sz="1400" b="1" dirty="0" smtClean="0"/>
              <a:t>Поставља се питање: шта ако се пријава поднесе на страном језику и у страној форми (садржини)?</a:t>
            </a:r>
          </a:p>
          <a:p>
            <a:pPr marL="0" indent="0" algn="just">
              <a:buNone/>
            </a:pPr>
            <a:r>
              <a:rPr lang="sr-Cyrl-RS" sz="1400" b="1" dirty="0" smtClean="0"/>
              <a:t> </a:t>
            </a:r>
            <a:r>
              <a:rPr lang="sr-Cyrl-RS" sz="1400" dirty="0" smtClean="0"/>
              <a:t>Ако је на страном језику, три су могућности: да се прихвати ако је разумљива, да се преведе о трошку стечајне масе (ако се сложе чланови одбора), да се захтева превод или сношење трошкова превода</a:t>
            </a:r>
          </a:p>
          <a:p>
            <a:pPr marL="0" indent="0" algn="just">
              <a:buNone/>
            </a:pPr>
            <a:r>
              <a:rPr lang="sr-Cyrl-RS" sz="1400" dirty="0" smtClean="0"/>
              <a:t>У погледу садржине, да се прихвати ако је садржина компатибилна или да се тражи уређење, уз детаљно упознавање са садржином пријаве сходно домаћем праву.</a:t>
            </a:r>
          </a:p>
          <a:p>
            <a:pPr marL="0" indent="0" algn="just">
              <a:buNone/>
            </a:pPr>
            <a:r>
              <a:rPr lang="sr-Cyrl-RS" sz="1400" b="1" dirty="0" smtClean="0"/>
              <a:t>Важност заштите поверилаца: </a:t>
            </a:r>
            <a:r>
              <a:rPr lang="sr-Cyrl-RS" sz="1400" dirty="0" smtClean="0"/>
              <a:t>тада ће се избећи посезање за територијалним стечајним поступцима, избећи ће се и непризнавање нашег стечајног поступка као главног у тој земљи, а што ће допринети економичнијем и ефикаснијем вођењу стечајног поступка</a:t>
            </a:r>
            <a:endParaRPr lang="sr-Cyrl-RS" sz="1400" dirty="0" smtClean="0"/>
          </a:p>
        </p:txBody>
      </p:sp>
    </p:spTree>
    <p:extLst>
      <p:ext uri="{BB962C8B-B14F-4D97-AF65-F5344CB8AC3E}">
        <p14:creationId xmlns:p14="http://schemas.microsoft.com/office/powerpoint/2010/main" xmlns="" val="4092393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5114948"/>
          </a:xfrm>
        </p:spPr>
        <p:txBody>
          <a:bodyPr/>
          <a:lstStyle/>
          <a:p>
            <a:r>
              <a:rPr lang="sr-Cyrl-RS" sz="1800" b="1" dirty="0" smtClean="0"/>
              <a:t>Признање страног стечајног поступка и страних стечајних одлука</a:t>
            </a:r>
            <a:endParaRPr lang="sr-Cyrl-RS" sz="1400" dirty="0" smtClean="0"/>
          </a:p>
          <a:p>
            <a:pPr>
              <a:buNone/>
            </a:pPr>
            <a:r>
              <a:rPr lang="sr-Cyrl-RS" sz="1400" b="1" dirty="0" smtClean="0"/>
              <a:t>Предмет признања у основи</a:t>
            </a:r>
            <a:r>
              <a:rPr lang="sr-Cyrl-RS" sz="1400" dirty="0" smtClean="0"/>
              <a:t>: одлуке донете у току претходног стечајног поступка, одлука о отварању стечајног поступка, одлуке донете ван стечаја али су у непосредној вези са њим (нпр. по тужби за утврђење оспореног потраживања), одлуке донете у току стечаја у сврси његовог спровођења.</a:t>
            </a:r>
          </a:p>
          <a:p>
            <a:pPr>
              <a:buNone/>
            </a:pPr>
            <a:r>
              <a:rPr lang="sr-Cyrl-RS" sz="1400" b="1" dirty="0" smtClean="0"/>
              <a:t>Претпоставке за признање страног стечајног поступка: </a:t>
            </a:r>
          </a:p>
          <a:p>
            <a:pPr>
              <a:buAutoNum type="arabicParenR"/>
            </a:pPr>
            <a:r>
              <a:rPr lang="sr-Cyrl-RS" sz="1400" dirty="0" smtClean="0"/>
              <a:t>Квалификација страног поступка као страног стечајног поступка</a:t>
            </a:r>
          </a:p>
          <a:p>
            <a:pPr>
              <a:buAutoNum type="arabicParenR"/>
            </a:pPr>
            <a:r>
              <a:rPr lang="sr-Cyrl-RS" sz="1400" dirty="0" smtClean="0"/>
              <a:t>Страни представних као предлагач</a:t>
            </a:r>
          </a:p>
          <a:p>
            <a:pPr>
              <a:buAutoNum type="arabicParenR"/>
            </a:pPr>
            <a:r>
              <a:rPr lang="sr-Cyrl-RS" sz="1400" dirty="0" smtClean="0"/>
              <a:t>Прилози уз захтев за признање- доказ о постојању страног поступка и да га суд оцени прихватљивим</a:t>
            </a:r>
          </a:p>
          <a:p>
            <a:pPr>
              <a:buAutoNum type="arabicParenR"/>
            </a:pPr>
            <a:r>
              <a:rPr lang="sr-Cyrl-RS" sz="1400" dirty="0" smtClean="0"/>
              <a:t>Захтев поднет стварно и месно надлежном суду</a:t>
            </a:r>
          </a:p>
          <a:p>
            <a:pPr>
              <a:buAutoNum type="arabicParenR"/>
            </a:pPr>
            <a:r>
              <a:rPr lang="sr-Cyrl-RS" sz="1400" dirty="0" smtClean="0"/>
              <a:t>Поштовање јавног поретка! (ограничења процесног аспекта – заштите основних процесних права јавности, права на правни лек, пристрасност, ,,правичност” главног и споредног поступка ...  И ограничења материјалног аспекта – принцип недискриминације и заштите  приватне својине. </a:t>
            </a:r>
          </a:p>
          <a:p>
            <a:pPr>
              <a:buAutoNum type="arabicParenR"/>
            </a:pPr>
            <a:r>
              <a:rPr lang="sr-Cyrl-RS" sz="1400" dirty="0" smtClean="0"/>
              <a:t>(Неписано правило) – међународна надлежност за отварање стечајног поступка – суд или орган који је отворио главни стечајни поступак мора бити стварно надлежан за то према становишту нашег права</a:t>
            </a:r>
          </a:p>
          <a:p>
            <a:pPr>
              <a:buAutoNum type="arabicParenR"/>
            </a:pPr>
            <a:r>
              <a:rPr lang="sr-Cyrl-RS" sz="1400" dirty="0" smtClean="0"/>
              <a:t>(Неписано правило) Извршност одлуке о отварању стечајног поступка –</a:t>
            </a:r>
            <a:endParaRPr lang="sr-Cyrl-RS" sz="1400" dirty="0" smtClean="0"/>
          </a:p>
          <a:p>
            <a:pPr>
              <a:buNone/>
            </a:pPr>
            <a:r>
              <a:rPr lang="sr-Cyrl-RS" sz="1400" b="1" dirty="0" smtClean="0"/>
              <a:t>Поступак признања</a:t>
            </a:r>
            <a:r>
              <a:rPr lang="sr-Cyrl-RS" sz="1400" dirty="0" smtClean="0"/>
              <a:t> (фрагментаран) – подношење захтева (са мерама), испитивање претпоставки, ,,Обавештавање”</a:t>
            </a:r>
          </a:p>
          <a:p>
            <a:pPr>
              <a:buNone/>
            </a:pPr>
            <a:r>
              <a:rPr lang="sr-Cyrl-RS" sz="1400" b="1" dirty="0" smtClean="0"/>
              <a:t>Последице признања: </a:t>
            </a:r>
            <a:r>
              <a:rPr lang="sr-Cyrl-RS" sz="1400" dirty="0" smtClean="0"/>
              <a:t>Право учешћа у поступку, право побијања, право учешћа у другим поступцима, ,,обавеза!” сарадње, али и могућност преиспитивања одлуке и отварања споредног стечајног поступка</a:t>
            </a:r>
          </a:p>
          <a:p>
            <a:pPr>
              <a:buNone/>
            </a:pPr>
            <a:endParaRPr lang="sr-Cyrl-RS" sz="14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972072"/>
          </a:xfrm>
        </p:spPr>
        <p:txBody>
          <a:bodyPr/>
          <a:lstStyle/>
          <a:p>
            <a:pPr algn="just"/>
            <a:r>
              <a:rPr lang="sr-Cyrl-RS" sz="1800" b="1" dirty="0" smtClean="0"/>
              <a:t>Сарадња и координација различитих стечајних поступака</a:t>
            </a:r>
            <a:endParaRPr lang="sr-Cyrl-RS" sz="1400" b="1" dirty="0" smtClean="0"/>
          </a:p>
          <a:p>
            <a:pPr algn="just">
              <a:buFontTx/>
              <a:buChar char="-"/>
            </a:pPr>
            <a:r>
              <a:rPr lang="sr-Cyrl-RS" sz="1400" dirty="0" smtClean="0"/>
              <a:t>Координација домаћег и страног стечајног поступка</a:t>
            </a:r>
          </a:p>
          <a:p>
            <a:pPr algn="just">
              <a:buFontTx/>
              <a:buChar char="-"/>
            </a:pPr>
            <a:r>
              <a:rPr lang="sr-Cyrl-RS" sz="1400" dirty="0" smtClean="0"/>
              <a:t>Координација више страних стечајних поступака</a:t>
            </a:r>
          </a:p>
          <a:p>
            <a:pPr algn="just">
              <a:buFontTx/>
              <a:buChar char="-"/>
            </a:pPr>
            <a:r>
              <a:rPr lang="sr-Cyrl-RS" sz="1400" dirty="0" smtClean="0"/>
              <a:t>Намирење поверилаца у више истовремених страних стечајних поступака (урачунавање намирења)</a:t>
            </a:r>
          </a:p>
          <a:p>
            <a:pPr algn="just">
              <a:buNone/>
            </a:pPr>
            <a:endParaRPr lang="sr-Cyrl-RS" sz="1400" dirty="0" smtClean="0"/>
          </a:p>
          <a:p>
            <a:pPr algn="just">
              <a:buNone/>
            </a:pPr>
            <a:r>
              <a:rPr lang="sr-Cyrl-RS" sz="1400" dirty="0" smtClean="0"/>
              <a:t>,,Обавеза сарадње” суда и других органа са органима страног стечајног поступка, кроз именовање лица за ,,сарадњу”, непосредно обраћање страних органа и страних представника за пружање правне помоћи</a:t>
            </a:r>
            <a:endParaRPr lang="sr-Cyrl-RS" sz="1800" dirty="0" smtClean="0"/>
          </a:p>
          <a:p>
            <a:pPr algn="just"/>
            <a:r>
              <a:rPr lang="sr-Cyrl-RS" sz="1800" b="1" dirty="0" smtClean="0"/>
              <a:t>Међународни стечај ,,групе друштава”</a:t>
            </a:r>
          </a:p>
          <a:p>
            <a:pPr algn="just">
              <a:buNone/>
            </a:pPr>
            <a:r>
              <a:rPr lang="sr-Cyrl-RS" sz="1400" dirty="0" smtClean="0"/>
              <a:t>,,Група” ужи појам од ,,повезаних лица”, јер поред повезаности капиталом, уговором и сл., одликује је и економско и функционално јединство (функционише практично као једно лице).</a:t>
            </a:r>
          </a:p>
          <a:p>
            <a:pPr algn="just">
              <a:buNone/>
            </a:pPr>
            <a:r>
              <a:rPr lang="sr-Cyrl-RS" sz="1400" dirty="0" smtClean="0"/>
              <a:t>Модели поступања:</a:t>
            </a:r>
          </a:p>
          <a:p>
            <a:pPr algn="just">
              <a:buAutoNum type="arabicParenR"/>
            </a:pPr>
            <a:r>
              <a:rPr lang="sr-Cyrl-RS" sz="1400" dirty="0" smtClean="0"/>
              <a:t>Процесна координација (бројни начини процесног усклађивања стечајева више повезаних друштава, а које спроводи један или више судова)</a:t>
            </a:r>
          </a:p>
          <a:p>
            <a:pPr algn="just">
              <a:buAutoNum type="arabicParenR"/>
            </a:pPr>
            <a:r>
              <a:rPr lang="sr-Cyrl-RS" sz="1400" dirty="0" smtClean="0"/>
              <a:t>Материјално обједињавање (формирање јединствене стечајне масе и јединственог стечаја свих чланова групе</a:t>
            </a:r>
          </a:p>
          <a:p>
            <a:pPr algn="just">
              <a:buAutoNum type="arabicParenR"/>
            </a:pPr>
            <a:r>
              <a:rPr lang="sr-Cyrl-RS" sz="1400" dirty="0" smtClean="0"/>
              <a:t>Зајединички предлог за отварање стечајног поступка</a:t>
            </a:r>
          </a:p>
          <a:p>
            <a:pPr algn="just">
              <a:buAutoNum type="arabicParenR"/>
            </a:pPr>
            <a:r>
              <a:rPr lang="sr-Cyrl-RS" sz="1400" dirty="0" smtClean="0"/>
              <a:t>Пробијање правне личности </a:t>
            </a:r>
          </a:p>
          <a:p>
            <a:pPr algn="just">
              <a:buAutoNum type="arabicParenR"/>
            </a:pPr>
            <a:r>
              <a:rPr lang="sr-Cyrl-RS" sz="1400" dirty="0" smtClean="0"/>
              <a:t>Субординација потраживања повезаних друштава</a:t>
            </a:r>
          </a:p>
          <a:p>
            <a:pPr algn="just">
              <a:buAutoNum type="arabicParenR"/>
            </a:pPr>
            <a:r>
              <a:rPr lang="sr-Cyrl-RS" sz="1400" dirty="0" smtClean="0"/>
              <a:t>Наметање обавеза солвентном члану групе (нпр. да плати доприносе радника инсолвентног члана).</a:t>
            </a:r>
          </a:p>
          <a:p>
            <a:pPr algn="just">
              <a:buAutoNum type="arabicParenR"/>
            </a:pPr>
            <a:endParaRPr lang="sr-Cyrl-RS" sz="1400" dirty="0" smtClean="0"/>
          </a:p>
          <a:p>
            <a:pPr algn="just">
              <a:buNone/>
            </a:pPr>
            <a:endParaRPr lang="sr-Cyrl-RS" sz="1400" b="1" dirty="0" smtClean="0"/>
          </a:p>
          <a:p>
            <a:pPr algn="just">
              <a:buNone/>
            </a:pPr>
            <a:endParaRPr lang="en-US" sz="1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alsu septembar2015 [Autosaved].potx" id="{B6545AD1-23D3-4CF9-8F23-AA68CCDA3D8C}" vid="{035FCCA6-F6E5-42DD-AEAA-74FC3105D0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alsu septembar2015 [Autosaved].potx" id="{B6545AD1-23D3-4CF9-8F23-AA68CCDA3D8C}" vid="{4790AC05-C553-4FBC-B3CB-2FAEEE995CB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alsu septembar2015 [Autosaved].potx" id="{B6545AD1-23D3-4CF9-8F23-AA68CCDA3D8C}" vid="{7F1158AD-7947-479B-9608-D93E4D35D877}"/>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alsu septembar2015 [Autosaved].potx" id="{B6545AD1-23D3-4CF9-8F23-AA68CCDA3D8C}" vid="{1F936631-154B-4790-B39B-FC686499E9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alsu septembar2015</Template>
  <TotalTime>1826</TotalTime>
  <Words>877</Words>
  <Application>Microsoft Office PowerPoint</Application>
  <PresentationFormat>On-screen Show (4:3)</PresentationFormat>
  <Paragraphs>85</Paragraphs>
  <Slides>8</Slides>
  <Notes>0</Notes>
  <HiddenSlides>0</HiddenSlides>
  <MMClips>0</MMClips>
  <ScaleCrop>false</ScaleCrop>
  <HeadingPairs>
    <vt:vector size="4" baseType="variant">
      <vt:variant>
        <vt:lpstr>Theme</vt:lpstr>
      </vt:variant>
      <vt:variant>
        <vt:i4>4</vt:i4>
      </vt:variant>
      <vt:variant>
        <vt:lpstr>Slide Titles</vt:lpstr>
      </vt:variant>
      <vt:variant>
        <vt:i4>8</vt:i4>
      </vt:variant>
    </vt:vector>
  </HeadingPairs>
  <TitlesOfParts>
    <vt:vector size="12" baseType="lpstr">
      <vt:lpstr>Office Theme</vt:lpstr>
      <vt:lpstr>Custom Design</vt:lpstr>
      <vt:lpstr>2_Office Theme</vt:lpstr>
      <vt:lpstr>1_Office Theme</vt:lpstr>
      <vt:lpstr>Slide 1</vt:lpstr>
      <vt:lpstr>Slide 2</vt:lpstr>
      <vt:lpstr>Slide 3</vt:lpstr>
      <vt:lpstr>Slide 4</vt:lpstr>
      <vt:lpstr>Slide 5</vt:lpstr>
      <vt:lpstr>Slide 6</vt:lpstr>
      <vt:lpstr>Slide 7</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Danijela DV. Vazura</dc:creator>
  <cp:lastModifiedBy>Radovic</cp:lastModifiedBy>
  <cp:revision>121</cp:revision>
  <cp:lastPrinted>2021-11-09T14:50:26Z</cp:lastPrinted>
  <dcterms:created xsi:type="dcterms:W3CDTF">2015-09-21T07:03:01Z</dcterms:created>
  <dcterms:modified xsi:type="dcterms:W3CDTF">2021-12-19T22:21:36Z</dcterms:modified>
</cp:coreProperties>
</file>