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  <p:sldMasterId id="2147483672" r:id="rId3"/>
    <p:sldMasterId id="2147483660" r:id="rId4"/>
  </p:sldMasterIdLst>
  <p:notesMasterIdLst>
    <p:notesMasterId r:id="rId17"/>
  </p:notesMasterIdLst>
  <p:sldIdLst>
    <p:sldId id="272" r:id="rId5"/>
    <p:sldId id="300" r:id="rId6"/>
    <p:sldId id="301" r:id="rId7"/>
    <p:sldId id="302" r:id="rId8"/>
    <p:sldId id="303" r:id="rId9"/>
    <p:sldId id="304" r:id="rId10"/>
    <p:sldId id="305" r:id="rId11"/>
    <p:sldId id="306" r:id="rId12"/>
    <p:sldId id="307" r:id="rId13"/>
    <p:sldId id="308" r:id="rId14"/>
    <p:sldId id="309" r:id="rId15"/>
    <p:sldId id="310" r:id="rId16"/>
  </p:sldIdLst>
  <p:sldSz cx="9144000" cy="6858000" type="screen4x3"/>
  <p:notesSz cx="6858000" cy="99472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 userDrawn="1">
          <p15:clr>
            <a:srgbClr val="A4A3A4"/>
          </p15:clr>
        </p15:guide>
        <p15:guide id="2" pos="215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3333CC"/>
    <a:srgbClr val="0083E6"/>
    <a:srgbClr val="159BFF"/>
    <a:srgbClr val="C2E7F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82" d="100"/>
          <a:sy n="82" d="100"/>
        </p:scale>
        <p:origin x="138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-2964" y="-96"/>
      </p:cViewPr>
      <p:guideLst>
        <p:guide orient="horz" pos="3133"/>
        <p:guide pos="215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498" cy="497126"/>
          </a:xfrm>
          <a:prstGeom prst="rect">
            <a:avLst/>
          </a:prstGeom>
        </p:spPr>
        <p:txBody>
          <a:bodyPr vert="horz" lIns="92162" tIns="46081" rIns="92162" bIns="46081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3892" y="0"/>
            <a:ext cx="2972498" cy="497126"/>
          </a:xfrm>
          <a:prstGeom prst="rect">
            <a:avLst/>
          </a:prstGeom>
        </p:spPr>
        <p:txBody>
          <a:bodyPr vert="horz" lIns="92162" tIns="46081" rIns="92162" bIns="46081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250AC5B1-2FDD-488B-AC14-D9F28D1B05E1}" type="datetimeFigureOut">
              <a:rPr lang="x-none"/>
              <a:pPr>
                <a:defRPr/>
              </a:pPr>
              <a:t>12/17/2021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62" tIns="46081" rIns="92162" bIns="46081" rtlCol="0" anchor="ctr"/>
          <a:lstStyle/>
          <a:p>
            <a:pPr lvl="0"/>
            <a:endParaRPr lang="x-none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963" y="4725076"/>
            <a:ext cx="5486078" cy="4475717"/>
          </a:xfrm>
          <a:prstGeom prst="rect">
            <a:avLst/>
          </a:prstGeom>
        </p:spPr>
        <p:txBody>
          <a:bodyPr vert="horz" lIns="92162" tIns="46081" rIns="92162" bIns="4608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x-none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563"/>
            <a:ext cx="2972498" cy="497124"/>
          </a:xfrm>
          <a:prstGeom prst="rect">
            <a:avLst/>
          </a:prstGeom>
        </p:spPr>
        <p:txBody>
          <a:bodyPr vert="horz" lIns="92162" tIns="46081" rIns="92162" bIns="46081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3892" y="9448563"/>
            <a:ext cx="2972498" cy="497124"/>
          </a:xfrm>
          <a:prstGeom prst="rect">
            <a:avLst/>
          </a:prstGeom>
        </p:spPr>
        <p:txBody>
          <a:bodyPr vert="horz" lIns="92162" tIns="46081" rIns="92162" bIns="46081" rtlCol="0" anchor="b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CA2E65FE-5207-443C-83DB-20FE5EC210AB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2148235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4237D50F-9DEB-4560-9497-847623C50053}" type="datetimeFigureOut">
              <a:rPr lang="en-US"/>
              <a:pPr>
                <a:defRPr/>
              </a:pPr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27AB6BA1-B091-476B-B7C1-1318077F42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557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C2BF1699-3682-4C64-8FAD-49A61A42FC96}" type="datetimeFigureOut">
              <a:rPr lang="en-US"/>
              <a:pPr>
                <a:defRPr/>
              </a:pPr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584E157E-4C91-4D02-A02F-7193184C9D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995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4CA809C3-FDFF-4504-AEAD-5EE3AE30FED2}" type="datetimeFigureOut">
              <a:rPr lang="en-US"/>
              <a:pPr>
                <a:defRPr/>
              </a:pPr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F7523153-9BDC-42B4-AAC1-D49E753FE2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777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22D9A-AD86-4CFF-80D8-2CE88266D7E8}" type="datetimeFigureOut">
              <a:rPr lang="x-none"/>
              <a:pPr>
                <a:defRPr/>
              </a:pPr>
              <a:t>12/17/2021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8EB05-EC27-4543-A5FC-E4167542157D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601397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E4461-8618-4B40-A730-3878DEE8E4F1}" type="datetimeFigureOut">
              <a:rPr lang="x-none"/>
              <a:pPr>
                <a:defRPr/>
              </a:pPr>
              <a:t>12/17/2021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50239-8F77-4D32-8C2B-25B579288CA7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9206384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BD462-36AB-45CF-9AB0-87DF742FAD96}" type="datetimeFigureOut">
              <a:rPr lang="x-none"/>
              <a:pPr>
                <a:defRPr/>
              </a:pPr>
              <a:t>12/17/2021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29F20-5200-4AD6-AA87-057E77A8120F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177390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8F09F-BCFA-42C7-BB87-F217A1E0D256}" type="datetimeFigureOut">
              <a:rPr lang="x-none"/>
              <a:pPr>
                <a:defRPr/>
              </a:pPr>
              <a:t>12/17/2021</a:t>
            </a:fld>
            <a:endParaRPr 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0E508-9E80-451E-A1ED-E52DF4DE843D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2294659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B9F3-D6E5-434B-823F-3D32B3504E6B}" type="datetimeFigureOut">
              <a:rPr lang="x-none"/>
              <a:pPr>
                <a:defRPr/>
              </a:pPr>
              <a:t>12/17/2021</a:t>
            </a:fld>
            <a:endParaRPr lang="x-non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41D2F-0E3A-46BF-980F-D706C32DD810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3751907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916A2-C3BE-4666-B7BB-C20C24B6C9B2}" type="datetimeFigureOut">
              <a:rPr lang="x-none"/>
              <a:pPr>
                <a:defRPr/>
              </a:pPr>
              <a:t>12/17/2021</a:t>
            </a:fld>
            <a:endParaRPr lang="x-non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505CE-E82E-4E50-9CC8-BAEC652CB7C6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6352712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516F7-9F08-4AF4-B8E5-BBB51D4C1B5B}" type="datetimeFigureOut">
              <a:rPr lang="x-none"/>
              <a:pPr>
                <a:defRPr/>
              </a:pPr>
              <a:t>12/17/2021</a:t>
            </a:fld>
            <a:endParaRPr lang="x-none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B1D62-818B-442D-90E2-D0F7F3D9F82C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7780274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1FF8C-599B-4153-A75C-AF9ED5038515}" type="datetimeFigureOut">
              <a:rPr lang="x-none"/>
              <a:pPr>
                <a:defRPr/>
              </a:pPr>
              <a:t>12/17/2021</a:t>
            </a:fld>
            <a:endParaRPr 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D9FFC-F892-4C05-AB86-204985097F60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894892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"/>
          <p:cNvGrpSpPr>
            <a:grpSpLocks/>
          </p:cNvGrpSpPr>
          <p:nvPr userDrawn="1"/>
        </p:nvGrpSpPr>
        <p:grpSpPr bwMode="auto">
          <a:xfrm>
            <a:off x="0" y="0"/>
            <a:ext cx="9148763" cy="6781800"/>
            <a:chOff x="0" y="0"/>
            <a:chExt cx="9147976" cy="6781801"/>
          </a:xfrm>
        </p:grpSpPr>
        <p:pic>
          <p:nvPicPr>
            <p:cNvPr id="5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85800"/>
              <a:ext cx="9147976" cy="60960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1219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4" descr="alsu logo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" y="211627"/>
              <a:ext cx="1751400" cy="7027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479904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x-non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6EDE5-CD73-4BFA-A43D-378C608C05C3}" type="datetimeFigureOut">
              <a:rPr lang="x-none"/>
              <a:pPr>
                <a:defRPr/>
              </a:pPr>
              <a:t>12/17/2021</a:t>
            </a:fld>
            <a:endParaRPr 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FEB84-38EA-4737-90CD-B6263BC6CDDB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0371476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3E824-548C-4895-ADCC-F82FF6360051}" type="datetimeFigureOut">
              <a:rPr lang="x-none"/>
              <a:pPr>
                <a:defRPr/>
              </a:pPr>
              <a:t>12/17/2021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4356F-DBC2-4B58-A412-5DDDE786C7BE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9603727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C8D1D-7564-42FB-B339-F0302B8368A8}" type="datetimeFigureOut">
              <a:rPr lang="x-none"/>
              <a:pPr>
                <a:defRPr/>
              </a:pPr>
              <a:t>12/17/2021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2DBD2-F90E-4A80-96FB-A89822503C8D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3211349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2A9A9-F399-4A54-9283-406AA9F4DB3F}" type="datetimeFigureOut">
              <a:rPr lang="en-US"/>
              <a:pPr>
                <a:defRPr/>
              </a:pPr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3615C-29BD-4356-99B9-3599A29E9E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0548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E927A-D1B6-4751-ACF9-EFD8EDEB6662}" type="datetimeFigureOut">
              <a:rPr lang="en-US"/>
              <a:pPr>
                <a:defRPr/>
              </a:pPr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4092E-BD93-45D3-A17C-DBBE3FB4F0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2662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80295-F250-42F8-B5FE-F66FA0AE1C97}" type="datetimeFigureOut">
              <a:rPr lang="en-US"/>
              <a:pPr>
                <a:defRPr/>
              </a:pPr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C4E90-3720-4902-A551-4193DC2FD0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4956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EBC4B-F659-4BFA-81B6-F14B588D3415}" type="datetimeFigureOut">
              <a:rPr lang="en-US"/>
              <a:pPr>
                <a:defRPr/>
              </a:pPr>
              <a:t>12/17/2021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F2C31-862F-4B1A-A573-52C7BD634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9094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9C10F-F5D9-433D-AE95-6CF94CD50DE4}" type="datetimeFigureOut">
              <a:rPr lang="en-US"/>
              <a:pPr>
                <a:defRPr/>
              </a:pPr>
              <a:t>12/17/2021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8E73F-CCF4-484A-87AC-6BBDCBC913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32470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0CDA8-AE35-4B56-967C-C82A397D5C1F}" type="datetimeFigureOut">
              <a:rPr lang="en-US"/>
              <a:pPr>
                <a:defRPr/>
              </a:pPr>
              <a:t>12/17/2021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33BB4-4820-4907-840E-30E0D9CAAF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9577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FD581-8938-4C66-B8C5-BBB7A9C9B8D1}" type="datetimeFigureOut">
              <a:rPr lang="en-US"/>
              <a:pPr>
                <a:defRPr/>
              </a:pPr>
              <a:t>12/17/2021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874AE-ECDE-446C-BC5E-858BFFB77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470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1460AE9F-9CD0-49CE-840F-B46AA03ADC55}" type="datetimeFigureOut">
              <a:rPr lang="en-US"/>
              <a:pPr>
                <a:defRPr/>
              </a:pPr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313E86E9-BFC0-4EF4-A1CE-5ABE1174ED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7589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36629-B802-4428-88EC-07D4EAC38A0E}" type="datetimeFigureOut">
              <a:rPr lang="en-US"/>
              <a:pPr>
                <a:defRPr/>
              </a:pPr>
              <a:t>12/17/2021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631F6-3C98-4013-9D8F-54DB7B6D77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11869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61085-8176-4DCC-9683-E1ADC9EE16BA}" type="datetimeFigureOut">
              <a:rPr lang="en-US"/>
              <a:pPr>
                <a:defRPr/>
              </a:pPr>
              <a:t>12/17/2021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9B8B6-6F7E-4D76-BF4B-393DCAD115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67919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EC64C-7BFC-4884-AB3F-F2B996B81E45}" type="datetimeFigureOut">
              <a:rPr lang="en-US"/>
              <a:pPr>
                <a:defRPr/>
              </a:pPr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3DA3D-9D1D-4265-B211-A49D502B47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4559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304010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0095D-D9E2-4F58-ACA4-E648CC3B7CB8}" type="datetimeFigureOut">
              <a:rPr lang="en-US"/>
              <a:pPr>
                <a:defRPr/>
              </a:pPr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4C8B9-31C4-4B25-BC03-F1772B181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90974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F231A-D580-4AB8-92B9-ED3B2C8F17ED}" type="datetimeFigureOut">
              <a:rPr lang="en-US"/>
              <a:pPr>
                <a:defRPr/>
              </a:pPr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327C7-B134-4DD9-B46C-36B9DDBA4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13092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ABB9E-0A48-4A39-B9B9-9B3382E4E7F4}" type="datetimeFigureOut">
              <a:rPr lang="en-US"/>
              <a:pPr>
                <a:defRPr/>
              </a:pPr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192E5-AFE0-4EBE-94E4-A2F218A551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70095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0A315-6DA0-4442-AA50-1B4B5C775630}" type="datetimeFigureOut">
              <a:rPr lang="en-US"/>
              <a:pPr>
                <a:defRPr/>
              </a:pPr>
              <a:t>12/17/2021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3478A-5F42-4FE7-B292-0947BD0F5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64359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30232-EEE0-4686-B87B-E10383673274}" type="datetimeFigureOut">
              <a:rPr lang="en-US"/>
              <a:pPr>
                <a:defRPr/>
              </a:pPr>
              <a:t>12/17/2021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024EE-7D69-4107-A9E5-33F2CCE070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4007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3960C-79AD-4EE7-AF0E-05E8AFFAB466}" type="datetimeFigureOut">
              <a:rPr lang="en-US"/>
              <a:pPr>
                <a:defRPr/>
              </a:pPr>
              <a:t>12/17/2021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F1650-9AB0-4BBC-9385-46D5ECCF0B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206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E7DE2861-55CC-40A2-BF43-CA52895A3F37}" type="datetimeFigureOut">
              <a:rPr lang="en-US"/>
              <a:pPr>
                <a:defRPr/>
              </a:pPr>
              <a:t>12/17/2021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3F48886E-47DA-4B86-8026-39F16707C5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29569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33004-2F0E-4750-B5D5-0F3C0D84AAE9}" type="datetimeFigureOut">
              <a:rPr lang="en-US"/>
              <a:pPr>
                <a:defRPr/>
              </a:pPr>
              <a:t>12/17/2021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9522E-C9BB-4E73-AFD1-3239EE607E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57476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416A7-99A7-46BB-B075-51C9814D6D72}" type="datetimeFigureOut">
              <a:rPr lang="en-US"/>
              <a:pPr>
                <a:defRPr/>
              </a:pPr>
              <a:t>12/17/2021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F39C5-68BF-4940-BAE0-B5B6190B21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2219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047BD-1787-46BB-B96F-D0441A58232C}" type="datetimeFigureOut">
              <a:rPr lang="en-US"/>
              <a:pPr>
                <a:defRPr/>
              </a:pPr>
              <a:t>12/17/2021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DBD23-7254-4785-AACF-09AE300BCA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13122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8A2FF-93CC-4424-A041-ADA03771F1F6}" type="datetimeFigureOut">
              <a:rPr lang="en-US"/>
              <a:pPr>
                <a:defRPr/>
              </a:pPr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0BF44-2512-4843-8A77-1B42C1DCA7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57743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49429-4DDD-472D-83A9-7164D4BD97FC}" type="datetimeFigureOut">
              <a:rPr lang="en-US"/>
              <a:pPr>
                <a:defRPr/>
              </a:pPr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CADDE-560F-499C-91BF-C47535684B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99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4B258B43-C00B-4627-BF89-FA7CB236B2CA}" type="datetimeFigureOut">
              <a:rPr lang="en-US"/>
              <a:pPr>
                <a:defRPr/>
              </a:pPr>
              <a:t>12/17/2021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D994E8DD-9829-4F70-A45F-4616B2CBEE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329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E385D1BD-4163-406F-AF6E-CA2F8C5EC84B}" type="datetimeFigureOut">
              <a:rPr lang="en-US"/>
              <a:pPr>
                <a:defRPr/>
              </a:pPr>
              <a:t>12/17/2021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53273289-7382-4E0A-9B0D-E5CD3C4DF7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155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81EAEDED-9EFE-4612-8E20-18BFCA9CB80A}" type="datetimeFigureOut">
              <a:rPr lang="en-US"/>
              <a:pPr>
                <a:defRPr/>
              </a:pPr>
              <a:t>12/17/2021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BD48AB54-C048-492B-8554-E329C92EBD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393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288D6C50-0420-46CB-A423-BADE458945D6}" type="datetimeFigureOut">
              <a:rPr lang="en-US"/>
              <a:pPr>
                <a:defRPr/>
              </a:pPr>
              <a:t>12/17/2021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01038F65-4BA7-4989-B165-40E3D48DDB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75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839401C4-B75D-4011-A4C8-2FBF4E8C39EC}" type="datetimeFigureOut">
              <a:rPr lang="en-US"/>
              <a:pPr>
                <a:defRPr/>
              </a:pPr>
              <a:t>12/17/2021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4E7F5839-6599-4BA0-9DBE-6E394EE231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535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  <a:endParaRPr lang="sr-Latn-RS" altLang="sr-Latn-R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  <a:endParaRPr lang="sr-Latn-RS" alt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C5190434-DA73-4D6E-B3CA-504AC9760760}" type="datetimeFigureOut">
              <a:rPr lang="x-none"/>
              <a:pPr>
                <a:defRPr/>
              </a:pPr>
              <a:t>12/17/2021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736EA92C-AFB6-4352-8A57-402AA734D6B0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F3AB508-F78B-4382-8C90-617FDD9F1B21}" type="datetimeFigureOut">
              <a:rPr lang="en-US"/>
              <a:pPr>
                <a:defRPr/>
              </a:pPr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8A2F4AE-BCAE-4BBF-AF63-606F3333F0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6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D28B7CC-0737-4499-8BD5-4CD847526806}" type="datetimeFigureOut">
              <a:rPr lang="en-US"/>
              <a:pPr>
                <a:defRPr/>
              </a:pPr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C34524D-47BC-4EA5-AEB1-14C706CE0E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685800" y="1774388"/>
            <a:ext cx="7772400" cy="1483673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685800" y="3551117"/>
            <a:ext cx="7772400" cy="91848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x-none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5517232"/>
            <a:ext cx="2279758" cy="110765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5278679"/>
            <a:ext cx="2235454" cy="119039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AFD2D1C-6F4B-4E21-BA4C-D51D590F6F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560" y="5278679"/>
            <a:ext cx="1875580" cy="104060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D716868-5DC0-4D78-82FD-BE2ACB0F0199}"/>
              </a:ext>
            </a:extLst>
          </p:cNvPr>
          <p:cNvSpPr txBox="1"/>
          <p:nvPr/>
        </p:nvSpPr>
        <p:spPr>
          <a:xfrm>
            <a:off x="1403648" y="2422714"/>
            <a:ext cx="6696744" cy="23391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3200" dirty="0"/>
              <a:t>STRANA SUDSKA PRAKSA U MEĐUNARODNOM STEČAJU</a:t>
            </a:r>
          </a:p>
          <a:p>
            <a:pPr algn="ctr"/>
            <a:endParaRPr lang="pl-PL" sz="3200" dirty="0"/>
          </a:p>
          <a:p>
            <a:pPr algn="ctr"/>
            <a:r>
              <a:rPr lang="sr-Latn-RS" sz="18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PREMA UNCITRAL Modelu zakona o međunarodnom stečaju</a:t>
            </a:r>
            <a:endParaRPr lang="en-GB" sz="1800" dirty="0">
              <a:effectLst/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GB" sz="3200" dirty="0"/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F82AF0D-35C9-49E1-AD64-9ECCBBFCB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07000"/>
              </a:lnSpc>
              <a:buNone/>
            </a:pPr>
            <a:r>
              <a:rPr lang="sr-Latn-RS" sz="2800" b="1" dirty="0">
                <a:latin typeface="Arial" panose="020B0604020202020204" pitchFamily="34" charset="0"/>
                <a:cs typeface="Arial" panose="020B0604020202020204" pitchFamily="34" charset="0"/>
              </a:rPr>
              <a:t>Član 17 </a:t>
            </a:r>
            <a:r>
              <a:rPr lang="sr-Latn-RS" sz="2800" dirty="0">
                <a:latin typeface="Arial" panose="020B0604020202020204" pitchFamily="34" charset="0"/>
                <a:cs typeface="Arial" panose="020B0604020202020204" pitchFamily="34" charset="0"/>
              </a:rPr>
              <a:t>Modela zakona – član 188 Zakona o stečaju (odluka o priznanju stranog postupka)</a:t>
            </a:r>
          </a:p>
          <a:p>
            <a:pPr marL="0" indent="0" algn="just">
              <a:lnSpc>
                <a:spcPct val="107000"/>
              </a:lnSpc>
              <a:buNone/>
            </a:pP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Relevantan momenat ocena postojanja središta glavnih interesa dužnika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2454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F82AF0D-35C9-49E1-AD64-9ECCBBFCB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lnSpc>
                <a:spcPct val="107000"/>
              </a:lnSpc>
              <a:buNone/>
            </a:pPr>
            <a:r>
              <a:rPr lang="sr-Latn-RS" sz="2800" b="1" dirty="0">
                <a:latin typeface="Arial" panose="020B0604020202020204" pitchFamily="34" charset="0"/>
                <a:cs typeface="Arial" panose="020B0604020202020204" pitchFamily="34" charset="0"/>
              </a:rPr>
              <a:t>Član 18 </a:t>
            </a:r>
            <a:r>
              <a:rPr lang="sr-Latn-RS" sz="2800" dirty="0">
                <a:latin typeface="Arial" panose="020B0604020202020204" pitchFamily="34" charset="0"/>
                <a:cs typeface="Arial" panose="020B0604020202020204" pitchFamily="34" charset="0"/>
              </a:rPr>
              <a:t>Modela zakona – član 189 Zakona o stečaju (Obaveza obaveštavanja)</a:t>
            </a:r>
          </a:p>
          <a:p>
            <a:pPr marL="0" lvl="0" indent="0" algn="just">
              <a:lnSpc>
                <a:spcPct val="107000"/>
              </a:lnSpc>
              <a:buNone/>
            </a:pP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Razmatranje slučajeva sudske prakse u kojima se smatralo da postoji bitna promena statusa stranog postupka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0645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F82AF0D-35C9-49E1-AD64-9ECCBBFCB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sr-Latn-RS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Član 20 </a:t>
            </a:r>
            <a:r>
              <a:rPr lang="sr-Latn-R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Modela zakona – član 191 Zakona o stečaju (Pravno dejstvo priznanja glavnog stranog postupka)</a:t>
            </a:r>
            <a:endParaRPr lang="en-GB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487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827584" y="116632"/>
            <a:ext cx="8316416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endParaRPr lang="ru-RU" sz="3800" dirty="0">
              <a:solidFill>
                <a:prstClr val="white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5974154-05EE-451D-B9B5-AA99453F92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sr-Latn-R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Uvodna objašnjenja o UNCITRAL Model zakonu o međunarodnom stečaju i njegov značaj za Zakon o stečaju Republike Srbije</a:t>
            </a:r>
            <a:endParaRPr lang="en-GB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Latn-R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sr-Latn-RS" sz="2800" dirty="0">
                <a:latin typeface="Arial" panose="020B0604020202020204" pitchFamily="34" charset="0"/>
                <a:cs typeface="Arial" panose="020B0604020202020204" pitchFamily="34" charset="0"/>
              </a:rPr>
              <a:t>Značaj UNCITRAL Model zakona i strane sudske prakse zasnovanje na njemu, za postupanje stečajnih upravnika u inostranstvu</a:t>
            </a:r>
            <a:endParaRPr lang="sr-Latn-R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9894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F82AF0D-35C9-49E1-AD64-9ECCBBFCB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sz="2800" dirty="0">
                <a:latin typeface="Arial" panose="020B0604020202020204" pitchFamily="34" charset="0"/>
                <a:cs typeface="Arial" panose="020B0604020202020204" pitchFamily="34" charset="0"/>
              </a:rPr>
              <a:t>Uvodna objašnjenja u vezi sudske prakse stranih sudova u vezi tumačenja i primene UNCITRAL Model zakona</a:t>
            </a:r>
          </a:p>
          <a:p>
            <a:endParaRPr lang="sr-Latn-R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Latn-RS" sz="2800" dirty="0">
                <a:latin typeface="Arial" panose="020B0604020202020204" pitchFamily="34" charset="0"/>
                <a:cs typeface="Arial" panose="020B0604020202020204" pitchFamily="34" charset="0"/>
              </a:rPr>
              <a:t>Osnov za uzimanje u obzir strane sudske prakse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069060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F82AF0D-35C9-49E1-AD64-9ECCBBFCB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07000"/>
              </a:lnSpc>
              <a:buNone/>
            </a:pPr>
            <a:r>
              <a:rPr lang="sr-Latn-RS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Član 2 </a:t>
            </a:r>
            <a:r>
              <a:rPr lang="sr-Latn-R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Modela zakona – član 174 Zakona o stečaju</a:t>
            </a:r>
            <a:endParaRPr lang="en-GB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14300" indent="0">
              <a:lnSpc>
                <a:spcPct val="107000"/>
              </a:lnSpc>
              <a:buNone/>
            </a:pPr>
            <a:r>
              <a:rPr lang="sr-Latn-R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GB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Definisanje stranog postupka (po elementima definicije, kako je data u članu 174 Zakona o stečaju)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Definisanje stranog suda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56352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F82AF0D-35C9-49E1-AD64-9ECCBBFCB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lnSpc>
                <a:spcPct val="107000"/>
              </a:lnSpc>
              <a:buNone/>
            </a:pPr>
            <a:r>
              <a:rPr lang="sr-Latn-RS" sz="2800" b="1" dirty="0">
                <a:latin typeface="Arial" panose="020B0604020202020204" pitchFamily="34" charset="0"/>
                <a:cs typeface="Arial" panose="020B0604020202020204" pitchFamily="34" charset="0"/>
              </a:rPr>
              <a:t>Član 6 </a:t>
            </a:r>
            <a:r>
              <a:rPr lang="sr-Latn-RS" sz="2800" dirty="0">
                <a:latin typeface="Arial" panose="020B0604020202020204" pitchFamily="34" charset="0"/>
                <a:cs typeface="Arial" panose="020B0604020202020204" pitchFamily="34" charset="0"/>
              </a:rPr>
              <a:t>Modela zakona – član 179 Zakona o stečaju (javni poredak)</a:t>
            </a:r>
          </a:p>
          <a:p>
            <a:pPr marL="0" lvl="0" indent="0" algn="just">
              <a:lnSpc>
                <a:spcPct val="107000"/>
              </a:lnSpc>
              <a:buNone/>
            </a:pP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Tumačenje pojma javnog poretka od strane stranih sudova (obuhvat pojma, primeri kada se ne smatra da postoji suprotnost sa javnim poretkom)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144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F82AF0D-35C9-49E1-AD64-9ECCBBFCB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lnSpc>
                <a:spcPct val="107000"/>
              </a:lnSpc>
              <a:buNone/>
            </a:pPr>
            <a:r>
              <a:rPr lang="sr-Latn-RS" sz="2800" b="1" dirty="0">
                <a:latin typeface="Arial" panose="020B0604020202020204" pitchFamily="34" charset="0"/>
                <a:cs typeface="Arial" panose="020B0604020202020204" pitchFamily="34" charset="0"/>
              </a:rPr>
              <a:t>Član 8 </a:t>
            </a:r>
            <a:r>
              <a:rPr lang="sr-Latn-RS" sz="2800" dirty="0">
                <a:latin typeface="Arial" panose="020B0604020202020204" pitchFamily="34" charset="0"/>
                <a:cs typeface="Arial" panose="020B0604020202020204" pitchFamily="34" charset="0"/>
              </a:rPr>
              <a:t>Modela zakona – član 181 Zakona o stečaju (tumačenje)</a:t>
            </a:r>
          </a:p>
          <a:p>
            <a:pPr marL="0" lvl="0" indent="0" algn="just">
              <a:lnSpc>
                <a:spcPct val="107000"/>
              </a:lnSpc>
              <a:buNone/>
            </a:pP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Analiza pravnih izvora koje su strani sudovi konsultovali prilikom tumačenja nacionalnih zakona zasnovanih na UNCITRAL Model zakonu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821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F82AF0D-35C9-49E1-AD64-9ECCBBFCB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lnSpc>
                <a:spcPct val="107000"/>
              </a:lnSpc>
              <a:buNone/>
            </a:pPr>
            <a:r>
              <a:rPr lang="sr-Latn-RS" sz="2800" b="1" dirty="0">
                <a:latin typeface="Arial" panose="020B0604020202020204" pitchFamily="34" charset="0"/>
                <a:cs typeface="Arial" panose="020B0604020202020204" pitchFamily="34" charset="0"/>
              </a:rPr>
              <a:t>Član 10 </a:t>
            </a:r>
            <a:r>
              <a:rPr lang="sr-Latn-RS" sz="2800" dirty="0">
                <a:latin typeface="Arial" panose="020B0604020202020204" pitchFamily="34" charset="0"/>
                <a:cs typeface="Arial" panose="020B0604020202020204" pitchFamily="34" charset="0"/>
              </a:rPr>
              <a:t>Modela zakona - član 183 Zakona o stečaju (nadležnost u slučaju podnošenja zahteva od strane stranog predstavnika)</a:t>
            </a:r>
          </a:p>
          <a:p>
            <a:pPr marL="0" lvl="0" indent="0" algn="just">
              <a:lnSpc>
                <a:spcPct val="107000"/>
              </a:lnSpc>
              <a:buNone/>
            </a:pP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Ograničena nadležnost postupajućeg suda</a:t>
            </a:r>
          </a:p>
          <a:p>
            <a:pPr lvl="1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Objašnjenje značenja člana 183 kroz prizmu UNCITRAL Model zakona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851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F82AF0D-35C9-49E1-AD64-9ECCBBFCB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07000"/>
              </a:lnSpc>
              <a:buNone/>
            </a:pPr>
            <a:r>
              <a:rPr lang="sr-Latn-RS" sz="2800" b="1" dirty="0">
                <a:latin typeface="Arial" panose="020B0604020202020204" pitchFamily="34" charset="0"/>
                <a:cs typeface="Arial" panose="020B0604020202020204" pitchFamily="34" charset="0"/>
              </a:rPr>
              <a:t>Član 15 </a:t>
            </a:r>
            <a:r>
              <a:rPr lang="sr-Latn-RS" sz="2800" dirty="0">
                <a:latin typeface="Arial" panose="020B0604020202020204" pitchFamily="34" charset="0"/>
                <a:cs typeface="Arial" panose="020B0604020202020204" pitchFamily="34" charset="0"/>
              </a:rPr>
              <a:t>Modela zakona – član 186 u vezi člana 182 Zakona o stečaju (zahtev za priznanje stranog postupka)</a:t>
            </a:r>
          </a:p>
          <a:p>
            <a:pPr marL="0" indent="0" algn="just">
              <a:lnSpc>
                <a:spcPct val="107000"/>
              </a:lnSpc>
              <a:buNone/>
            </a:pP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Podnošenje zahteva za priznanje više stranih postupaka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Dokazi koji mogu poslužiti za priznanje stranog postupka, u smislu člana 182 st.2 tačka 3 Zakona o stečaju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07000"/>
              </a:lnSpc>
              <a:buNone/>
            </a:pPr>
            <a:endParaRPr lang="en-GB" sz="1800" dirty="0">
              <a:effectLst/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27713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F82AF0D-35C9-49E1-AD64-9ECCBBFCB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lnSpc>
                <a:spcPct val="107000"/>
              </a:lnSpc>
              <a:buNone/>
            </a:pPr>
            <a:r>
              <a:rPr lang="sr-Latn-RS" sz="2800" b="1" dirty="0">
                <a:latin typeface="Arial" panose="020B0604020202020204" pitchFamily="34" charset="0"/>
                <a:cs typeface="Arial" panose="020B0604020202020204" pitchFamily="34" charset="0"/>
              </a:rPr>
              <a:t>Član 16</a:t>
            </a:r>
            <a:r>
              <a:rPr lang="sr-Latn-RS" sz="2800" dirty="0">
                <a:latin typeface="Arial" panose="020B0604020202020204" pitchFamily="34" charset="0"/>
                <a:cs typeface="Arial" panose="020B0604020202020204" pitchFamily="34" charset="0"/>
              </a:rPr>
              <a:t> Modela zakona – član 187 Zakona o stečaju (pretpostavke u vezi sa priznanjem)</a:t>
            </a:r>
          </a:p>
          <a:p>
            <a:pPr marL="0" lvl="0" indent="0" algn="just">
              <a:lnSpc>
                <a:spcPct val="107000"/>
              </a:lnSpc>
              <a:buNone/>
            </a:pP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Strana sudska praksa u pogledu tumačenja pojma središta glavnih interesa 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Relevantni činioci u utvrđivanju središta glavnih interesa u sudskoj praksi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07000"/>
              </a:lnSpc>
              <a:buNone/>
            </a:pPr>
            <a:endParaRPr lang="en-GB" sz="1800" dirty="0">
              <a:effectLst/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236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su septembar2015 [Autosaved].potx" id="{B6545AD1-23D3-4CF9-8F23-AA68CCDA3D8C}" vid="{035FCCA6-F6E5-42DD-AEAA-74FC3105D0E6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su septembar2015 [Autosaved].potx" id="{B6545AD1-23D3-4CF9-8F23-AA68CCDA3D8C}" vid="{4790AC05-C553-4FBC-B3CB-2FAEEE995CB4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su septembar2015 [Autosaved].potx" id="{B6545AD1-23D3-4CF9-8F23-AA68CCDA3D8C}" vid="{7F1158AD-7947-479B-9608-D93E4D35D877}"/>
    </a:ext>
  </a:extLst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su septembar2015 [Autosaved].potx" id="{B6545AD1-23D3-4CF9-8F23-AA68CCDA3D8C}" vid="{1F936631-154B-4790-B39B-FC686499E99C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alsu septembar2015</Template>
  <TotalTime>1412</TotalTime>
  <Words>366</Words>
  <Application>Microsoft Office PowerPoint</Application>
  <PresentationFormat>On-screen Show (4:3)</PresentationFormat>
  <Paragraphs>38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Cambria</vt:lpstr>
      <vt:lpstr>Office Theme</vt:lpstr>
      <vt:lpstr>Custom Design</vt:lpstr>
      <vt:lpstr>2_Office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Danijela DV. Vazura</dc:creator>
  <cp:lastModifiedBy>Ivan Eftimov</cp:lastModifiedBy>
  <cp:revision>91</cp:revision>
  <cp:lastPrinted>2017-11-03T10:02:26Z</cp:lastPrinted>
  <dcterms:created xsi:type="dcterms:W3CDTF">2015-09-21T07:03:01Z</dcterms:created>
  <dcterms:modified xsi:type="dcterms:W3CDTF">2021-12-17T15:54:48Z</dcterms:modified>
</cp:coreProperties>
</file>