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4271" r:id="rId1"/>
  </p:sldMasterIdLst>
  <p:notesMasterIdLst>
    <p:notesMasterId r:id="rId7"/>
  </p:notesMasterIdLst>
  <p:handoutMasterIdLst>
    <p:handoutMasterId r:id="rId8"/>
  </p:handoutMasterIdLst>
  <p:sldIdLst>
    <p:sldId id="281" r:id="rId2"/>
    <p:sldId id="274" r:id="rId3"/>
    <p:sldId id="275" r:id="rId4"/>
    <p:sldId id="276" r:id="rId5"/>
    <p:sldId id="277" r:id="rId6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1521"/>
    <a:srgbClr val="71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30" autoAdjust="0"/>
  </p:normalViewPr>
  <p:slideViewPr>
    <p:cSldViewPr snapToGrid="0">
      <p:cViewPr varScale="1">
        <p:scale>
          <a:sx n="87" d="100"/>
          <a:sy n="87" d="100"/>
        </p:scale>
        <p:origin x="69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0E2A8-4905-4902-8A8A-2BA4E98DA3F5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C5F82-932D-40F2-89E0-A35ECEBB29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25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EE7F9-3A74-4DE8-9956-87B6D848462E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EF893-AD90-441C-BD60-AF001BF47B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1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98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388254"/>
            <a:ext cx="9985898" cy="2936857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906" y="380010"/>
            <a:ext cx="2190779" cy="6858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094" y="209167"/>
            <a:ext cx="2384280" cy="9567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968" y="29478"/>
            <a:ext cx="2632210" cy="13161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730" y="4828604"/>
            <a:ext cx="1969008" cy="1048512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56407" y="6020215"/>
            <a:ext cx="40136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lang="en-US" sz="1050" i="1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i="1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podr</a:t>
            </a:r>
            <a:r>
              <a:rPr lang="x-none" sz="1050" i="1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šku</a:t>
            </a:r>
            <a:r>
              <a:rPr lang="x-none" sz="1050" i="1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050" i="1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Švajcar</a:t>
            </a:r>
            <a:r>
              <a:rPr lang="en-US" sz="1050" i="1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x-none" sz="1050" i="1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kog sekret</a:t>
            </a:r>
            <a:r>
              <a:rPr lang="en-US" sz="1050" i="1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ari</a:t>
            </a:r>
            <a:r>
              <a:rPr lang="x-none" sz="1050" i="1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jata za ekonomske poslove SECO</a:t>
            </a:r>
            <a:endParaRPr lang="en-US" sz="1050" i="1" dirty="0"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567665" y="6425917"/>
            <a:ext cx="256031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CS" sz="1000" baseline="0" dirty="0" smtClean="0">
                <a:solidFill>
                  <a:schemeClr val="bg1"/>
                </a:solidFill>
              </a:rPr>
              <a:t>“</a:t>
            </a:r>
            <a:r>
              <a:rPr lang="en-US" sz="1000" baseline="0" dirty="0" smtClean="0">
                <a:solidFill>
                  <a:schemeClr val="bg1"/>
                </a:solidFill>
              </a:rPr>
              <a:t>CLAIMS IN BANKRUPTCY PROCEEDINGS</a:t>
            </a:r>
            <a:r>
              <a:rPr lang="x-none" sz="1000" baseline="0" dirty="0" smtClean="0">
                <a:solidFill>
                  <a:schemeClr val="bg1"/>
                </a:solidFill>
              </a:rPr>
              <a:t>“</a:t>
            </a:r>
          </a:p>
          <a:p>
            <a:pPr algn="ctr"/>
            <a:r>
              <a:rPr lang="x-none" sz="300" baseline="0" dirty="0" smtClean="0">
                <a:solidFill>
                  <a:schemeClr val="bg1"/>
                </a:solidFill>
              </a:rPr>
              <a:t>------------------------------------------------</a:t>
            </a:r>
            <a:endParaRPr lang="en-US" sz="300" baseline="0" dirty="0" smtClean="0">
              <a:solidFill>
                <a:schemeClr val="bg1"/>
              </a:solidFill>
            </a:endParaRPr>
          </a:p>
          <a:p>
            <a:pPr algn="ctr"/>
            <a:r>
              <a:rPr lang="x-none" sz="1000" baseline="0" smtClean="0">
                <a:solidFill>
                  <a:schemeClr val="bg1"/>
                </a:solidFill>
              </a:rPr>
              <a:t>„</a:t>
            </a:r>
            <a:r>
              <a:rPr lang="sr-Cyrl-CS" sz="1000" baseline="0" dirty="0" smtClean="0">
                <a:solidFill>
                  <a:schemeClr val="bg1"/>
                </a:solidFill>
              </a:rPr>
              <a:t>ПОТРАЖИВАЊА </a:t>
            </a:r>
            <a:r>
              <a:rPr lang="x-none" sz="1000" baseline="0" smtClean="0">
                <a:solidFill>
                  <a:schemeClr val="bg1"/>
                </a:solidFill>
              </a:rPr>
              <a:t>У </a:t>
            </a:r>
            <a:r>
              <a:rPr lang="x-none" sz="1000" baseline="0" dirty="0" smtClean="0">
                <a:solidFill>
                  <a:schemeClr val="bg1"/>
                </a:solidFill>
              </a:rPr>
              <a:t>СТЕЧАЈНОМ ПОСТУПКУ“</a:t>
            </a:r>
            <a:endParaRPr lang="x-none" sz="1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653999" y="6412675"/>
            <a:ext cx="3062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1000" baseline="0" dirty="0" smtClean="0">
                <a:solidFill>
                  <a:schemeClr val="bg1"/>
                </a:solidFill>
              </a:rPr>
              <a:t>Шести</a:t>
            </a:r>
            <a:r>
              <a:rPr lang="x-none" sz="1000" baseline="0" smtClean="0">
                <a:solidFill>
                  <a:schemeClr val="bg1"/>
                </a:solidFill>
              </a:rPr>
              <a:t> стручни скуп Агенције за лиценцирање стечајних управника</a:t>
            </a:r>
            <a:endParaRPr lang="x-none" sz="1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118365" y="6460177"/>
            <a:ext cx="30624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050" dirty="0" smtClean="0">
                <a:solidFill>
                  <a:schemeClr val="bg1"/>
                </a:solidFill>
              </a:rPr>
              <a:t>29.11 -  02.12.2016.</a:t>
            </a:r>
            <a:r>
              <a:rPr lang="sr-Cyrl-CS" sz="1050" dirty="0" smtClean="0">
                <a:solidFill>
                  <a:schemeClr val="bg1"/>
                </a:solidFill>
              </a:rPr>
              <a:t> године, Копаоник</a:t>
            </a:r>
            <a:endParaRPr lang="en-US" sz="105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8071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78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26" y="272906"/>
            <a:ext cx="1997343" cy="80146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449" y="105509"/>
            <a:ext cx="1471515" cy="94831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97" y="5254251"/>
            <a:ext cx="3415196" cy="144997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983" y="5192665"/>
            <a:ext cx="2371925" cy="16768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160" y="274778"/>
            <a:ext cx="1890823" cy="75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23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endParaRPr lang="sr-Cyrl-CS" dirty="0" smtClean="0"/>
          </a:p>
          <a:p>
            <a:r>
              <a:rPr lang="sr-Latn-CS" dirty="0" smtClean="0"/>
              <a:t>29.11 -  02.12.2016.</a:t>
            </a:r>
            <a:r>
              <a:rPr lang="sr-Cyrl-CS" dirty="0" smtClean="0"/>
              <a:t> године, Копаоник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377049"/>
            <a:ext cx="4822804" cy="447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cap="all" baseline="0">
                <a:solidFill>
                  <a:srgbClr val="FFFFFF"/>
                </a:solidFill>
              </a:defRPr>
            </a:lvl1pPr>
          </a:lstStyle>
          <a:p>
            <a:endParaRPr lang="sr-Cyrl-CS" dirty="0" smtClean="0"/>
          </a:p>
          <a:p>
            <a:r>
              <a:rPr lang="sr-Cyrl-CS" dirty="0" smtClean="0"/>
              <a:t>ШЕСТИ </a:t>
            </a:r>
            <a:r>
              <a:rPr lang="x-none" smtClean="0"/>
              <a:t>стручни скуп агенције за лиценцирање стечајних управника</a:t>
            </a:r>
          </a:p>
          <a:p>
            <a:r>
              <a:rPr lang="x-none" smtClean="0"/>
              <a:t>„п</a:t>
            </a:r>
            <a:r>
              <a:rPr lang="sr-Cyrl-CS" dirty="0" smtClean="0"/>
              <a:t>ОТРАЖИВАЊА</a:t>
            </a:r>
            <a:r>
              <a:rPr lang="x-none" smtClean="0"/>
              <a:t> у стечајном поступку“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5236" y="6459785"/>
            <a:ext cx="25672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endParaRPr lang="sr-Cyrl-CS" dirty="0" smtClean="0"/>
          </a:p>
          <a:p>
            <a:r>
              <a:rPr lang="sr-Latn-CS" dirty="0" smtClean="0"/>
              <a:t>29.11 -  02.12.2016.</a:t>
            </a:r>
            <a:r>
              <a:rPr lang="sr-Cyrl-CS" dirty="0" smtClean="0"/>
              <a:t> године, Копаоник</a:t>
            </a:r>
            <a:endParaRPr lang="en-US" dirty="0" smtClean="0"/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097280" y="1145178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60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73" r:id="rId2"/>
    <p:sldLayoutId id="2147484274" r:id="rId3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2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ctrTitle"/>
          </p:nvPr>
        </p:nvSpPr>
        <p:spPr>
          <a:xfrm>
            <a:off x="953036" y="1614331"/>
            <a:ext cx="9006212" cy="2865593"/>
          </a:xfrm>
        </p:spPr>
        <p:txBody>
          <a:bodyPr/>
          <a:lstStyle/>
          <a:p>
            <a:pPr algn="ctr"/>
            <a:r>
              <a:rPr lang="ru-RU" sz="45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Наплата потраживања, </a:t>
            </a:r>
            <a:r>
              <a:rPr lang="ru-RU" sz="45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трошкови </a:t>
            </a:r>
            <a:r>
              <a:rPr lang="ru-RU" sz="45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стечајног поступка и накнада трошкова стечајних управника – анализа надзора</a:t>
            </a:r>
            <a:endParaRPr lang="en-US" sz="4500" dirty="0"/>
          </a:p>
        </p:txBody>
      </p:sp>
      <p:pic>
        <p:nvPicPr>
          <p:cNvPr id="4" name="Picture 3" descr="svajcarska banka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194" y="5357610"/>
            <a:ext cx="2200863" cy="1171977"/>
          </a:xfrm>
          <a:prstGeom prst="rect">
            <a:avLst/>
          </a:prstGeom>
        </p:spPr>
      </p:pic>
      <p:pic>
        <p:nvPicPr>
          <p:cNvPr id="5" name="Picture 4" descr="Svetska banka logo mal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517" y="152319"/>
            <a:ext cx="2197516" cy="1098758"/>
          </a:xfrm>
          <a:prstGeom prst="rect">
            <a:avLst/>
          </a:prstGeom>
        </p:spPr>
      </p:pic>
      <p:pic>
        <p:nvPicPr>
          <p:cNvPr id="6" name="Picture 5" descr="untitled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889" y="5357611"/>
            <a:ext cx="2395471" cy="1199815"/>
          </a:xfrm>
          <a:prstGeom prst="rect">
            <a:avLst/>
          </a:prstGeom>
        </p:spPr>
      </p:pic>
      <p:pic>
        <p:nvPicPr>
          <p:cNvPr id="7" name="Picture 6" descr="untitled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4699" y="6010275"/>
            <a:ext cx="352022" cy="847725"/>
          </a:xfrm>
          <a:prstGeom prst="rect">
            <a:avLst/>
          </a:prstGeom>
        </p:spPr>
      </p:pic>
      <p:pic>
        <p:nvPicPr>
          <p:cNvPr id="8" name="Picture 7" descr="untitled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132" y="5580912"/>
            <a:ext cx="1648496" cy="884282"/>
          </a:xfrm>
          <a:prstGeom prst="rect">
            <a:avLst/>
          </a:prstGeom>
        </p:spPr>
      </p:pic>
      <p:pic>
        <p:nvPicPr>
          <p:cNvPr id="10" name="Picture 9" descr="alsu mal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036" y="296103"/>
            <a:ext cx="2215166" cy="888865"/>
          </a:xfrm>
          <a:prstGeom prst="rect">
            <a:avLst/>
          </a:prstGeom>
        </p:spPr>
      </p:pic>
      <p:pic>
        <p:nvPicPr>
          <p:cNvPr id="13" name="Picture 12" descr="untitled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556" y="0"/>
            <a:ext cx="528319" cy="386365"/>
          </a:xfrm>
          <a:prstGeom prst="rect">
            <a:avLst/>
          </a:prstGeom>
        </p:spPr>
      </p:pic>
      <p:pic>
        <p:nvPicPr>
          <p:cNvPr id="28" name="Picture 27" descr="untitled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1724" y="360207"/>
            <a:ext cx="669702" cy="682982"/>
          </a:xfrm>
          <a:prstGeom prst="rect">
            <a:avLst/>
          </a:prstGeom>
        </p:spPr>
      </p:pic>
      <p:pic>
        <p:nvPicPr>
          <p:cNvPr id="15" name="Picture 14" descr="untitled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490" y="308691"/>
            <a:ext cx="167426" cy="1339805"/>
          </a:xfrm>
          <a:prstGeom prst="rect">
            <a:avLst/>
          </a:prstGeom>
        </p:spPr>
      </p:pic>
      <p:pic>
        <p:nvPicPr>
          <p:cNvPr id="2" name="Picture 2" descr="C:\Documents and Settings\marija\Desktop\9ec15154581310b83bca37f2cbaec18f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-1"/>
            <a:ext cx="2897747" cy="1378039"/>
          </a:xfrm>
          <a:prstGeom prst="rect">
            <a:avLst/>
          </a:prstGeom>
          <a:noFill/>
        </p:spPr>
      </p:pic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507067" y="4703226"/>
            <a:ext cx="7767637" cy="668338"/>
          </a:xfrm>
        </p:spPr>
        <p:txBody>
          <a:bodyPr>
            <a:normAutofit/>
          </a:bodyPr>
          <a:lstStyle/>
          <a:p>
            <a:pPr algn="ctr"/>
            <a:r>
              <a:rPr lang="sr-Cyrl-RS" sz="3400" b="1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Јелен</a:t>
            </a:r>
            <a:r>
              <a:rPr lang="en-US" sz="3400" b="1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а </a:t>
            </a:r>
            <a:r>
              <a:rPr lang="en-US" sz="3400" b="1" dirty="0" err="1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Тодић</a:t>
            </a: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en-US" sz="3400" b="1" dirty="0" err="1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супервизор</a:t>
            </a:r>
            <a:endParaRPr lang="en-US" sz="3400" b="1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400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383" y="286603"/>
            <a:ext cx="10252297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Поступање управника у погледу наплате потраживања и плаћања трошкова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046" y="1311006"/>
            <a:ext cx="10785513" cy="3944039"/>
          </a:xfrm>
        </p:spPr>
        <p:txBody>
          <a:bodyPr>
            <a:normAutofit/>
          </a:bodyPr>
          <a:lstStyle/>
          <a:p>
            <a:r>
              <a:rPr lang="sr-Cyrl-RS" sz="32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Наплата потраживања стечајног дужника </a:t>
            </a:r>
            <a:r>
              <a:rPr lang="sr-Cyrl-RS" sz="3200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- </a:t>
            </a:r>
            <a:r>
              <a:rPr lang="sr-Cyrl-RS" sz="32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значајан део </a:t>
            </a:r>
            <a:r>
              <a:rPr lang="sr-Cyrl-RS" sz="3200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надзора над радом СУ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у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вези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са (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1) пописом, проценом (2) наплатом и (3) отписом потраживања </a:t>
            </a:r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sr-Cyrl-RS" sz="3000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Попис потраживања - надзор</a:t>
            </a:r>
            <a:endParaRPr lang="en-US" sz="3000" dirty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275672"/>
              </p:ext>
            </p:extLst>
          </p:nvPr>
        </p:nvGraphicFramePr>
        <p:xfrm>
          <a:off x="490251" y="3161671"/>
          <a:ext cx="11171102" cy="31177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2142"/>
                <a:gridCol w="4731290"/>
                <a:gridCol w="4187670"/>
              </a:tblGrid>
              <a:tr h="323298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Cyrl-RS" sz="1500" dirty="0">
                          <a:effectLst/>
                          <a:latin typeface="Garamond" panose="02020404030301010803" pitchFamily="18" charset="0"/>
                        </a:rPr>
                        <a:t>Активности</a:t>
                      </a:r>
                      <a:endParaRPr lang="en-US" sz="15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Cyrl-RS" sz="1500" dirty="0">
                          <a:effectLst/>
                          <a:latin typeface="Garamond" panose="02020404030301010803" pitchFamily="18" charset="0"/>
                        </a:rPr>
                        <a:t>Попис потраживања</a:t>
                      </a:r>
                      <a:endParaRPr lang="en-US" sz="15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Cyrl-RS" sz="1500">
                          <a:effectLst/>
                          <a:latin typeface="Garamond" panose="02020404030301010803" pitchFamily="18" charset="0"/>
                        </a:rPr>
                        <a:t>Процена вредности потраживања</a:t>
                      </a:r>
                      <a:endParaRPr lang="en-US" sz="150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54638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Cyrl-RS" sz="1500" dirty="0">
                          <a:effectLst/>
                          <a:latin typeface="Garamond" panose="02020404030301010803" pitchFamily="18" charset="0"/>
                        </a:rPr>
                        <a:t>Стечајни управник</a:t>
                      </a:r>
                      <a:endParaRPr lang="en-US" sz="15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sr-Cyrl-RS" sz="1500" dirty="0">
                          <a:effectLst/>
                          <a:latin typeface="Garamond" panose="02020404030301010803" pitchFamily="18" charset="0"/>
                        </a:rPr>
                        <a:t>Формирање стечајне масе - састављање листе дужника стечајног дужника у складу са одредбама члана 107. став 3. </a:t>
                      </a:r>
                      <a:r>
                        <a:rPr lang="sr-Cyrl-RS" sz="1500" dirty="0" smtClean="0">
                          <a:effectLst/>
                          <a:latin typeface="Garamond" panose="02020404030301010803" pitchFamily="18" charset="0"/>
                        </a:rPr>
                        <a:t>ЗС</a:t>
                      </a:r>
                      <a:endParaRPr lang="en-US" sz="15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sr-Cyrl-RS" sz="1500" dirty="0">
                          <a:effectLst/>
                          <a:latin typeface="Garamond" panose="02020404030301010803" pitchFamily="18" charset="0"/>
                        </a:rPr>
                        <a:t>Процена вредности потраживања (по степену наплативости, по застарелости и др.)</a:t>
                      </a:r>
                      <a:endParaRPr lang="en-US" sz="15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sr-Cyrl-RS" sz="1500" dirty="0">
                          <a:effectLst/>
                          <a:latin typeface="Garamond" panose="02020404030301010803" pitchFamily="18" charset="0"/>
                        </a:rPr>
                        <a:t>Евидентирање у </a:t>
                      </a:r>
                      <a:r>
                        <a:rPr lang="sr-Cyrl-RS" sz="1500" dirty="0" smtClean="0">
                          <a:effectLst/>
                          <a:latin typeface="Garamond" panose="02020404030301010803" pitchFamily="18" charset="0"/>
                        </a:rPr>
                        <a:t>ЕФИ-ју</a:t>
                      </a:r>
                      <a:endParaRPr lang="en-US" sz="1500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8580" marR="68580" marT="0" marB="0"/>
                </a:tc>
              </a:tr>
              <a:tr h="163984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Cyrl-RS" sz="1500">
                          <a:effectLst/>
                          <a:latin typeface="Garamond" panose="02020404030301010803" pitchFamily="18" charset="0"/>
                        </a:rPr>
                        <a:t>Супервизор</a:t>
                      </a:r>
                      <a:endParaRPr lang="en-US" sz="150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sr-Cyrl-RS" sz="1500" dirty="0">
                          <a:effectLst/>
                          <a:latin typeface="Garamond" panose="02020404030301010803" pitchFamily="18" charset="0"/>
                        </a:rPr>
                        <a:t>Проверава да ли је извршен попис потраживања у складу са одредбама </a:t>
                      </a:r>
                      <a:r>
                        <a:rPr lang="sr-Cyrl-RS" sz="1500" dirty="0" smtClean="0">
                          <a:effectLst/>
                          <a:latin typeface="Garamond" panose="02020404030301010803" pitchFamily="18" charset="0"/>
                        </a:rPr>
                        <a:t>ЗС и НС број </a:t>
                      </a:r>
                      <a:r>
                        <a:rPr lang="sr-Cyrl-RS" sz="1500" dirty="0">
                          <a:effectLst/>
                          <a:latin typeface="Garamond" panose="02020404030301010803" pitchFamily="18" charset="0"/>
                        </a:rPr>
                        <a:t>2</a:t>
                      </a:r>
                      <a:endParaRPr lang="en-US" sz="15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sr-Cyrl-RS" sz="1500" dirty="0">
                          <a:effectLst/>
                          <a:latin typeface="Garamond" panose="02020404030301010803" pitchFamily="18" charset="0"/>
                        </a:rPr>
                        <a:t>Проверава да ли пописна листа садржи податке прописане одредбама члана 107. став 3. </a:t>
                      </a:r>
                      <a:r>
                        <a:rPr lang="sr-Cyrl-RS" sz="1500" dirty="0" smtClean="0">
                          <a:effectLst/>
                          <a:latin typeface="Garamond" panose="02020404030301010803" pitchFamily="18" charset="0"/>
                        </a:rPr>
                        <a:t>ЗС</a:t>
                      </a:r>
                      <a:endParaRPr lang="en-US" sz="15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sr-Cyrl-RS" sz="1500" dirty="0">
                          <a:effectLst/>
                          <a:latin typeface="Garamond" panose="02020404030301010803" pitchFamily="18" charset="0"/>
                        </a:rPr>
                        <a:t>Проверава да ли је листа дужника евидентирана у ЕФИ- ју </a:t>
                      </a:r>
                      <a:endParaRPr lang="en-US" sz="15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sr-Cyrl-RS" sz="1500" dirty="0">
                          <a:effectLst/>
                          <a:latin typeface="Garamond" panose="02020404030301010803" pitchFamily="18" charset="0"/>
                        </a:rPr>
                        <a:t>Проверава да ли је извршена процена вредности потраживања и евидентирана у ЕФИ</a:t>
                      </a:r>
                      <a:endParaRPr lang="en-US" sz="15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324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653" y="-222377"/>
            <a:ext cx="10252297" cy="1450757"/>
          </a:xfrm>
        </p:spPr>
        <p:txBody>
          <a:bodyPr>
            <a:normAutofit/>
          </a:bodyPr>
          <a:lstStyle/>
          <a:p>
            <a:pPr algn="ctr"/>
            <a:r>
              <a:rPr lang="ru-RU" sz="3700" b="1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Наплата </a:t>
            </a: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потраживања </a:t>
            </a:r>
            <a:r>
              <a:rPr lang="ru-RU" sz="3700" b="1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- надзор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046" y="1311006"/>
            <a:ext cx="10785513" cy="738131"/>
          </a:xfrm>
        </p:spPr>
        <p:txBody>
          <a:bodyPr>
            <a:normAutofit/>
          </a:bodyPr>
          <a:lstStyle/>
          <a:p>
            <a:endParaRPr lang="en-US" sz="3000" dirty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279387"/>
              </p:ext>
            </p:extLst>
          </p:nvPr>
        </p:nvGraphicFramePr>
        <p:xfrm>
          <a:off x="0" y="716096"/>
          <a:ext cx="12192000" cy="5757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9629"/>
                <a:gridCol w="5297728"/>
                <a:gridCol w="4824643"/>
              </a:tblGrid>
              <a:tr h="637358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Cyrl-RS" sz="1500" dirty="0">
                          <a:effectLst/>
                          <a:latin typeface="Garamond" panose="02020404030301010803" pitchFamily="18" charset="0"/>
                        </a:rPr>
                        <a:t>Активности</a:t>
                      </a:r>
                      <a:endParaRPr lang="en-US" sz="15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5829" marR="4582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Cyrl-RS" sz="1500" dirty="0">
                          <a:effectLst/>
                          <a:latin typeface="Garamond" panose="02020404030301010803" pitchFamily="18" charset="0"/>
                        </a:rPr>
                        <a:t>Наплата потраживања која су настала пре отварања стечајног поступка</a:t>
                      </a:r>
                      <a:endParaRPr lang="en-US" sz="15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5829" marR="4582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Cyrl-RS" sz="1500">
                          <a:effectLst/>
                          <a:latin typeface="Garamond" panose="02020404030301010803" pitchFamily="18" charset="0"/>
                        </a:rPr>
                        <a:t>Наплата потраживања која су настала у стечајном поступку</a:t>
                      </a:r>
                      <a:endParaRPr lang="en-US" sz="150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5829" marR="45829" marT="0" marB="0"/>
                </a:tc>
              </a:tr>
              <a:tr h="235822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Cyrl-RS" sz="1500">
                          <a:effectLst/>
                          <a:latin typeface="Garamond" panose="02020404030301010803" pitchFamily="18" charset="0"/>
                        </a:rPr>
                        <a:t>Стечајни управник</a:t>
                      </a:r>
                      <a:endParaRPr lang="en-US" sz="150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5829" marR="45829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sr-Cyrl-RS" sz="1500" dirty="0">
                          <a:effectLst/>
                          <a:latin typeface="Garamond" panose="02020404030301010803" pitchFamily="18" charset="0"/>
                        </a:rPr>
                        <a:t>Слање обавештења о покретању стечајног поступка дужницима стечајног дужника;</a:t>
                      </a:r>
                      <a:endParaRPr lang="en-US" sz="15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sr-Cyrl-RS" sz="1500" dirty="0">
                          <a:effectLst/>
                          <a:latin typeface="Garamond" panose="02020404030301010803" pitchFamily="18" charset="0"/>
                        </a:rPr>
                        <a:t>Предузимање активности на наплати потраживања (слање опомена, активирање средстава обезбеђења, слање опомена пред утужење, подношење предлога за извршење и друго);</a:t>
                      </a:r>
                      <a:endParaRPr lang="en-US" sz="15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sr-Cyrl-RS" sz="1500" dirty="0">
                          <a:effectLst/>
                          <a:latin typeface="Garamond" panose="02020404030301010803" pitchFamily="18" charset="0"/>
                        </a:rPr>
                        <a:t>Евидентирање наплате потраживања у тромесечним извештајима </a:t>
                      </a:r>
                      <a:endParaRPr lang="en-US" sz="15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5829" marR="45829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sr-Cyrl-RS" sz="1500">
                          <a:effectLst/>
                          <a:latin typeface="Garamond" panose="02020404030301010803" pitchFamily="18" charset="0"/>
                        </a:rPr>
                        <a:t>Предузимање активности на наплати потраживања (слање опомена, активирање средстава обезбеђења, слање опомена пред утужење, подношење предлога за извршење и друго);</a:t>
                      </a:r>
                      <a:endParaRPr lang="en-US" sz="1500"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sr-Cyrl-RS" sz="1500">
                          <a:effectLst/>
                          <a:latin typeface="Garamond" panose="02020404030301010803" pitchFamily="18" charset="0"/>
                        </a:rPr>
                        <a:t>Евидентирање наплате потраживања (закуп, продаја, остало) у тромесечним извештајима;</a:t>
                      </a:r>
                      <a:endParaRPr lang="en-US" sz="150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5829" marR="45829" marT="0" marB="0"/>
                </a:tc>
              </a:tr>
              <a:tr h="276188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Cyrl-RS" sz="1500" dirty="0">
                          <a:effectLst/>
                          <a:latin typeface="Garamond" panose="02020404030301010803" pitchFamily="18" charset="0"/>
                        </a:rPr>
                        <a:t>Супервизор</a:t>
                      </a:r>
                      <a:endParaRPr lang="en-US" sz="15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5829" marR="45829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sr-Cyrl-RS" sz="1500" dirty="0">
                          <a:effectLst/>
                          <a:latin typeface="Garamond" panose="02020404030301010803" pitchFamily="18" charset="0"/>
                        </a:rPr>
                        <a:t>Увид у послата обавештења о покретању стечајног поступка дужницима стечајног дужника;</a:t>
                      </a:r>
                      <a:endParaRPr lang="en-US" sz="15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sr-Cyrl-RS" sz="1500" dirty="0">
                          <a:effectLst/>
                          <a:latin typeface="Garamond" panose="02020404030301010803" pitchFamily="18" charset="0"/>
                        </a:rPr>
                        <a:t>Увид у предузете активности и релевантну документацију у вези са наплатом </a:t>
                      </a:r>
                      <a:r>
                        <a:rPr lang="sr-Cyrl-RS" sz="1500" dirty="0" smtClean="0">
                          <a:effectLst/>
                          <a:latin typeface="Garamond" panose="02020404030301010803" pitchFamily="18" charset="0"/>
                        </a:rPr>
                        <a:t>потраживања;</a:t>
                      </a:r>
                      <a:endParaRPr lang="en-US" sz="15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sr-Cyrl-RS" sz="1500" dirty="0">
                          <a:effectLst/>
                          <a:latin typeface="Garamond" panose="02020404030301010803" pitchFamily="18" charset="0"/>
                        </a:rPr>
                        <a:t>Увид у тромесечне извештаје – праћење наплате потраживања, поређење прилива по основу наплате потраживања и потраживања која су евидентирана у ЕФИ-ју;</a:t>
                      </a:r>
                      <a:endParaRPr lang="en-US" sz="15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sr-Cyrl-RS" sz="1500" dirty="0">
                          <a:effectLst/>
                          <a:latin typeface="Garamond" panose="02020404030301010803" pitchFamily="18" charset="0"/>
                        </a:rPr>
                        <a:t>Увид у завршни рачун стечајног управника.</a:t>
                      </a:r>
                      <a:endParaRPr lang="en-US" sz="15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5829" marR="45829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sr-Cyrl-RS" sz="1500" dirty="0">
                          <a:effectLst/>
                          <a:latin typeface="Garamond" panose="02020404030301010803" pitchFamily="18" charset="0"/>
                        </a:rPr>
                        <a:t>Увид у предузете активности и релевантну документацију у вези са наплатом </a:t>
                      </a:r>
                      <a:r>
                        <a:rPr lang="sr-Cyrl-RS" sz="1500" dirty="0" smtClean="0">
                          <a:effectLst/>
                          <a:latin typeface="Garamond" panose="02020404030301010803" pitchFamily="18" charset="0"/>
                        </a:rPr>
                        <a:t>потраживања;</a:t>
                      </a:r>
                      <a:endParaRPr lang="en-US" sz="15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sr-Cyrl-RS" sz="1500" dirty="0">
                          <a:effectLst/>
                          <a:latin typeface="Garamond" panose="02020404030301010803" pitchFamily="18" charset="0"/>
                        </a:rPr>
                        <a:t>Увид у тромесечне извештаје и релевантну документацију (закуп, продаја, остало) – праћење наплате потраживања;</a:t>
                      </a:r>
                      <a:endParaRPr lang="en-US" sz="15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sr-Cyrl-RS" sz="1500" dirty="0">
                          <a:effectLst/>
                          <a:latin typeface="Garamond" panose="02020404030301010803" pitchFamily="18" charset="0"/>
                        </a:rPr>
                        <a:t>Увид у завршни рачун стечајног управника</a:t>
                      </a:r>
                      <a:endParaRPr lang="en-US" sz="15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5829" marR="4582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48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383" y="286603"/>
            <a:ext cx="10252297" cy="1450757"/>
          </a:xfrm>
        </p:spPr>
        <p:txBody>
          <a:bodyPr>
            <a:normAutofit/>
          </a:bodyPr>
          <a:lstStyle/>
          <a:p>
            <a:pPr algn="ctr"/>
            <a:r>
              <a:rPr lang="ru-RU" sz="3700" b="1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Отпис потраживања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045" y="3822385"/>
            <a:ext cx="10785513" cy="2203842"/>
          </a:xfrm>
        </p:spPr>
        <p:txBody>
          <a:bodyPr>
            <a:normAutofit lnSpcReduction="10000"/>
          </a:bodyPr>
          <a:lstStyle/>
          <a:p>
            <a:pPr algn="ctr"/>
            <a:endParaRPr lang="sr-Cyrl-RS" sz="3000" b="1" dirty="0" smtClean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algn="ctr"/>
            <a:r>
              <a:rPr lang="sr-Cyrl-RS" sz="3000" b="1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Ненаплаћена и неотписана потраживања </a:t>
            </a:r>
          </a:p>
          <a:p>
            <a:pPr algn="ctr"/>
            <a:r>
              <a:rPr lang="sr-Cyrl-RS" sz="3000" b="1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– закључење стечајног поступка</a:t>
            </a:r>
          </a:p>
          <a:p>
            <a:pPr algn="ctr"/>
            <a:r>
              <a:rPr lang="sr-Cyrl-RS" sz="3000" b="1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Продаја </a:t>
            </a:r>
            <a:r>
              <a:rPr lang="sr-Cyrl-RS" sz="3000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потраживања стечајног </a:t>
            </a:r>
            <a:r>
              <a:rPr lang="sr-Cyrl-RS" sz="3000" b="1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дужника?</a:t>
            </a:r>
            <a:endParaRPr lang="en-US" sz="3000" b="1" dirty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014790"/>
              </p:ext>
            </p:extLst>
          </p:nvPr>
        </p:nvGraphicFramePr>
        <p:xfrm>
          <a:off x="683046" y="1422936"/>
          <a:ext cx="10785513" cy="2514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2534"/>
                <a:gridCol w="8632979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Cyrl-RS" sz="1800" dirty="0">
                          <a:effectLst/>
                          <a:latin typeface="Garamond" panose="02020404030301010803" pitchFamily="18" charset="0"/>
                        </a:rPr>
                        <a:t>Активности</a:t>
                      </a:r>
                      <a:endParaRPr lang="en-US" sz="18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Cyrl-RS" sz="1800" dirty="0">
                          <a:effectLst/>
                          <a:latin typeface="Garamond" panose="02020404030301010803" pitchFamily="18" charset="0"/>
                        </a:rPr>
                        <a:t>Отпис потраживања</a:t>
                      </a:r>
                      <a:endParaRPr lang="en-US" sz="18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Cyrl-RS" sz="1800" dirty="0">
                          <a:effectLst/>
                          <a:latin typeface="Garamond" panose="02020404030301010803" pitchFamily="18" charset="0"/>
                        </a:rPr>
                        <a:t>Стечајни управник</a:t>
                      </a:r>
                      <a:endParaRPr lang="en-US" sz="18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sr-Cyrl-RS" sz="1800">
                          <a:effectLst/>
                          <a:latin typeface="Garamond" panose="02020404030301010803" pitchFamily="18" charset="0"/>
                        </a:rPr>
                        <a:t>Анализа, припрема релевантне документације и предлог за отпис потраживања стечајног дужника ради добијања сагласности одбора поверилаца;</a:t>
                      </a:r>
                      <a:endParaRPr lang="en-US" sz="1800"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sr-Cyrl-RS" sz="1800">
                          <a:effectLst/>
                          <a:latin typeface="Garamond" panose="02020404030301010803" pitchFamily="18" charset="0"/>
                        </a:rPr>
                        <a:t>Евиденција отписа у тромесечном извештају.</a:t>
                      </a:r>
                      <a:endParaRPr lang="en-US" sz="180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Cyrl-RS" sz="1800">
                          <a:effectLst/>
                          <a:latin typeface="Garamond" panose="02020404030301010803" pitchFamily="18" charset="0"/>
                        </a:rPr>
                        <a:t>Супервизор</a:t>
                      </a:r>
                      <a:endParaRPr lang="en-US" sz="180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sr-Cyrl-RS" sz="1800" dirty="0">
                          <a:effectLst/>
                          <a:latin typeface="Garamond" panose="02020404030301010803" pitchFamily="18" charset="0"/>
                        </a:rPr>
                        <a:t>Увид у предузете активности и релевантну документацију у вези са отписом потраживања;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sr-Cyrl-RS" sz="1800" dirty="0">
                          <a:effectLst/>
                          <a:latin typeface="Garamond" panose="02020404030301010803" pitchFamily="18" charset="0"/>
                        </a:rPr>
                        <a:t>Увид у тромесечне извештаје – провера евиденције отписа у тромесечном извештају</a:t>
                      </a:r>
                      <a:endParaRPr lang="en-US" sz="1800" dirty="0">
                        <a:solidFill>
                          <a:srgbClr val="4C483D"/>
                        </a:solidFill>
                        <a:effectLst/>
                        <a:latin typeface="Garamond" panose="02020404030301010803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06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383" y="286603"/>
            <a:ext cx="10252297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700" b="1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Трошкови </a:t>
            </a: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стечајног поступка и обавеза стечајне  масе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046" y="1311006"/>
            <a:ext cx="10785513" cy="4737253"/>
          </a:xfrm>
        </p:spPr>
        <p:txBody>
          <a:bodyPr>
            <a:normAutofit/>
          </a:bodyPr>
          <a:lstStyle/>
          <a:p>
            <a:r>
              <a:rPr lang="sr-Cyrl-RS" sz="2400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Надзор путем анализе </a:t>
            </a:r>
            <a:r>
              <a:rPr lang="sr-Cyrl-RS" sz="2400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трошкова стечајног поступка и обавеза </a:t>
            </a:r>
            <a:r>
              <a:rPr lang="sr-Cyrl-RS" sz="2400" b="1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стечајне </a:t>
            </a:r>
            <a:r>
              <a:rPr lang="sr-Cyrl-RS" sz="2400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масе </a:t>
            </a:r>
            <a:r>
              <a:rPr lang="sr-Cyrl-RS" sz="24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у погледу постојања прописаних сагласности, одобрења и одговарајуће </a:t>
            </a:r>
            <a:r>
              <a:rPr lang="sr-Cyrl-RS" sz="2400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документације</a:t>
            </a:r>
            <a:r>
              <a:rPr lang="sr-Cyrl-RS" sz="24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sr-Cyrl-RS" sz="2400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(</a:t>
            </a:r>
            <a:r>
              <a:rPr lang="sr-Cyrl-RS" sz="2400" u="sng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тромесечни извештаји, изводи </a:t>
            </a:r>
            <a:r>
              <a:rPr lang="sr-Cyrl-RS" sz="2400" u="sng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и спецификације </a:t>
            </a:r>
            <a:r>
              <a:rPr lang="sr-Cyrl-RS" sz="2400" u="sng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рачуна</a:t>
            </a:r>
            <a:r>
              <a:rPr lang="sr-Cyrl-RS" sz="2400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), </a:t>
            </a:r>
            <a:r>
              <a:rPr lang="sr-Cyrl-RS" sz="24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ради </a:t>
            </a:r>
            <a:r>
              <a:rPr lang="sr-Cyrl-RS" sz="2400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утврђивања:</a:t>
            </a:r>
          </a:p>
          <a:p>
            <a:endParaRPr lang="en-US" sz="1200" dirty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sr-Cyrl-RS" sz="24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да ли су исплате </a:t>
            </a:r>
            <a:r>
              <a:rPr lang="sr-Cyrl-RS" sz="2400" b="1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претходно </a:t>
            </a:r>
            <a:r>
              <a:rPr lang="sr-Cyrl-RS" sz="2400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одобрене од стране стечајног судије</a:t>
            </a:r>
            <a:r>
              <a:rPr lang="sr-Cyrl-RS" sz="24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;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sr-Cyrl-RS" sz="24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да ли се исплате по основу накнаде и награде стечајног управника у складу са </a:t>
            </a:r>
            <a:r>
              <a:rPr lang="sr-Cyrl-RS" sz="2400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Правилником о основама и мерилима за одређивање награде за рад и накнаде трошкова стечајних </a:t>
            </a:r>
            <a:r>
              <a:rPr lang="sr-Cyrl-RS" sz="2400" b="1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управника</a:t>
            </a:r>
            <a:r>
              <a:rPr lang="sr-Cyrl-RS" sz="2400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;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sr-Cyrl-RS" sz="24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да ли се исплате могу довести у везу са </a:t>
            </a:r>
            <a:r>
              <a:rPr lang="sr-Cyrl-RS" sz="2400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фазом стечајног поступка и стечајном масом</a:t>
            </a:r>
            <a:r>
              <a:rPr lang="sr-Cyrl-RS" sz="24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;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sr-Cyrl-RS" sz="24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да ли стечајни управник поступа у складу са </a:t>
            </a:r>
            <a:r>
              <a:rPr lang="sr-Cyrl-RS" sz="2400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редоследом намирења </a:t>
            </a:r>
            <a:r>
              <a:rPr lang="sr-Cyrl-RS" sz="24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према одредбама члана 54. Закона о стечају.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endParaRPr lang="ru-RU" sz="3000" dirty="0" smtClean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endParaRPr lang="en-US" sz="3000" dirty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9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758</TotalTime>
  <Words>543</Words>
  <Application>Microsoft Office PowerPoint</Application>
  <PresentationFormat>Widescreen</PresentationFormat>
  <Paragraphs>55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Calibri</vt:lpstr>
      <vt:lpstr>Calibri Light</vt:lpstr>
      <vt:lpstr>Garamond</vt:lpstr>
      <vt:lpstr>MS Mincho</vt:lpstr>
      <vt:lpstr>Symbol</vt:lpstr>
      <vt:lpstr>Times New Roman</vt:lpstr>
      <vt:lpstr>Wingdings</vt:lpstr>
      <vt:lpstr>Retrospect</vt:lpstr>
      <vt:lpstr>Наплата потраживања, трошкови стечајног поступка и накнада трошкова стечајних управника – анализа надзора</vt:lpstr>
      <vt:lpstr>Поступање управника у погледу наплате потраживања и плаћања трошкова </vt:lpstr>
      <vt:lpstr>Наплата потраживања - надзор </vt:lpstr>
      <vt:lpstr>Отпис потраживања </vt:lpstr>
      <vt:lpstr>Трошкови стечајног поступка и обавеза стечајне  масе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Zorica ZM. Markovic</dc:creator>
  <cp:lastModifiedBy>Jelena JT. Todic</cp:lastModifiedBy>
  <cp:revision>87</cp:revision>
  <cp:lastPrinted>2015-11-04T11:37:13Z</cp:lastPrinted>
  <dcterms:created xsi:type="dcterms:W3CDTF">2015-04-14T07:41:11Z</dcterms:created>
  <dcterms:modified xsi:type="dcterms:W3CDTF">2017-02-27T12:12:23Z</dcterms:modified>
</cp:coreProperties>
</file>