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handoutMasterIdLst>
    <p:handoutMasterId r:id="rId12"/>
  </p:handoutMasterIdLst>
  <p:sldIdLst>
    <p:sldId id="257" r:id="rId2"/>
    <p:sldId id="261" r:id="rId3"/>
    <p:sldId id="263" r:id="rId4"/>
    <p:sldId id="264" r:id="rId5"/>
    <p:sldId id="265" r:id="rId6"/>
    <p:sldId id="266" r:id="rId7"/>
    <p:sldId id="260" r:id="rId8"/>
    <p:sldId id="258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30" autoAdjust="0"/>
  </p:normalViewPr>
  <p:slideViewPr>
    <p:cSldViewPr snapToGrid="0">
      <p:cViewPr varScale="1">
        <p:scale>
          <a:sx n="87" d="100"/>
          <a:sy n="87" d="100"/>
        </p:scale>
        <p:origin x="69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2208CF-FED5-44D8-9B4E-160771A6BB67}" type="doc">
      <dgm:prSet loTypeId="urn:microsoft.com/office/officeart/2005/8/layout/radial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7CD56DE-24C2-475B-8B6E-7E37A6F769A5}">
      <dgm:prSet phldrT="[Text]" custT="1"/>
      <dgm:spPr/>
      <dgm:t>
        <a:bodyPr/>
        <a:lstStyle/>
        <a:p>
          <a:r>
            <a:rPr lang="sr-Cyrl-RS" sz="1800" b="1" dirty="0" smtClean="0"/>
            <a:t>Прелимин. </a:t>
          </a:r>
          <a:r>
            <a:rPr lang="sr-Cyrl-RS" sz="1900" b="1" dirty="0"/>
            <a:t>накнада</a:t>
          </a:r>
          <a:endParaRPr lang="en-US" sz="1900" b="1" dirty="0"/>
        </a:p>
      </dgm:t>
    </dgm:pt>
    <dgm:pt modelId="{77E82195-55A6-4C48-AECD-03A65C394252}" type="parTrans" cxnId="{3AC29C04-1225-4764-983B-BFE1E0C18936}">
      <dgm:prSet/>
      <dgm:spPr/>
      <dgm:t>
        <a:bodyPr/>
        <a:lstStyle/>
        <a:p>
          <a:endParaRPr lang="en-US"/>
        </a:p>
      </dgm:t>
    </dgm:pt>
    <dgm:pt modelId="{1E8A04F0-044E-4FB3-B76D-C7ABA4340C7F}" type="sibTrans" cxnId="{3AC29C04-1225-4764-983B-BFE1E0C18936}">
      <dgm:prSet/>
      <dgm:spPr/>
      <dgm:t>
        <a:bodyPr/>
        <a:lstStyle/>
        <a:p>
          <a:endParaRPr lang="en-US"/>
        </a:p>
      </dgm:t>
    </dgm:pt>
    <dgm:pt modelId="{AEA20785-611C-4760-8EC6-041842A2F0AB}">
      <dgm:prSet phldrT="[Text]"/>
      <dgm:spPr/>
      <dgm:t>
        <a:bodyPr/>
        <a:lstStyle/>
        <a:p>
          <a:r>
            <a:rPr lang="en-US"/>
            <a:t>одобр</a:t>
          </a:r>
          <a:r>
            <a:rPr lang="sr-Cyrl-RS"/>
            <a:t>ава</a:t>
          </a:r>
          <a:r>
            <a:rPr lang="en-US"/>
            <a:t> </a:t>
          </a:r>
          <a:r>
            <a:rPr lang="sr-Cyrl-RS"/>
            <a:t>се решењем </a:t>
          </a:r>
          <a:r>
            <a:rPr lang="en-US"/>
            <a:t>месечни износ накнаде, сразмеран дужностима и резултатима рада стечајног управника</a:t>
          </a:r>
        </a:p>
      </dgm:t>
    </dgm:pt>
    <dgm:pt modelId="{6F3D0FF3-1FF1-49B3-AA58-5252C43B121A}" type="parTrans" cxnId="{C01F8550-FC14-4E56-A64E-BE1BE4820CC8}">
      <dgm:prSet/>
      <dgm:spPr/>
      <dgm:t>
        <a:bodyPr/>
        <a:lstStyle/>
        <a:p>
          <a:endParaRPr lang="en-US"/>
        </a:p>
      </dgm:t>
    </dgm:pt>
    <dgm:pt modelId="{05745A74-597A-4B5A-B0B5-D89FA9D1AB7D}" type="sibTrans" cxnId="{C01F8550-FC14-4E56-A64E-BE1BE4820CC8}">
      <dgm:prSet/>
      <dgm:spPr/>
      <dgm:t>
        <a:bodyPr/>
        <a:lstStyle/>
        <a:p>
          <a:endParaRPr lang="en-US"/>
        </a:p>
      </dgm:t>
    </dgm:pt>
    <dgm:pt modelId="{176961FA-22E9-4B2C-B60D-F95E08E8BD0A}">
      <dgm:prSet phldrT="[Text]" custT="1"/>
      <dgm:spPr/>
      <dgm:t>
        <a:bodyPr/>
        <a:lstStyle/>
        <a:p>
          <a:r>
            <a:rPr lang="sr-Cyrl-RS" sz="1900" b="1" dirty="0"/>
            <a:t>Коначна</a:t>
          </a:r>
          <a:r>
            <a:rPr lang="sr-Cyrl-RS" sz="1000" b="1" dirty="0"/>
            <a:t> </a:t>
          </a:r>
          <a:r>
            <a:rPr lang="sr-Cyrl-RS" sz="1900" b="1" dirty="0"/>
            <a:t>накнада</a:t>
          </a:r>
          <a:endParaRPr lang="en-US" sz="1900" b="1" dirty="0"/>
        </a:p>
      </dgm:t>
    </dgm:pt>
    <dgm:pt modelId="{23957A05-A829-45FD-8601-5259F9638FD3}" type="parTrans" cxnId="{17BF3052-0657-435C-A689-8FDF3E0FCA99}">
      <dgm:prSet/>
      <dgm:spPr/>
      <dgm:t>
        <a:bodyPr/>
        <a:lstStyle/>
        <a:p>
          <a:endParaRPr lang="en-US"/>
        </a:p>
      </dgm:t>
    </dgm:pt>
    <dgm:pt modelId="{C9461A5B-F3E5-4AA5-B1A2-BECF78E8B092}" type="sibTrans" cxnId="{17BF3052-0657-435C-A689-8FDF3E0FCA99}">
      <dgm:prSet/>
      <dgm:spPr/>
      <dgm:t>
        <a:bodyPr/>
        <a:lstStyle/>
        <a:p>
          <a:endParaRPr lang="en-US"/>
        </a:p>
      </dgm:t>
    </dgm:pt>
    <dgm:pt modelId="{AF50B70D-4316-40AB-8CDB-F9A5CC473FB2}">
      <dgm:prSet phldrT="[Text]"/>
      <dgm:spPr/>
      <dgm:t>
        <a:bodyPr/>
        <a:lstStyle/>
        <a:p>
          <a:r>
            <a:rPr lang="sr-Cyrl-RS"/>
            <a:t>одређује се </a:t>
          </a:r>
          <a:r>
            <a:rPr lang="en-US"/>
            <a:t>у време закључења стечајног поступка, у складу са основама и мерилима за одређивање висине награде и накнаде трошкова</a:t>
          </a:r>
        </a:p>
      </dgm:t>
    </dgm:pt>
    <dgm:pt modelId="{AC9A9191-9920-40B1-BEE3-58761BA1ECE1}" type="parTrans" cxnId="{00A03863-B7DE-4811-A25D-DE5A845DD731}">
      <dgm:prSet/>
      <dgm:spPr/>
      <dgm:t>
        <a:bodyPr/>
        <a:lstStyle/>
        <a:p>
          <a:endParaRPr lang="en-US"/>
        </a:p>
      </dgm:t>
    </dgm:pt>
    <dgm:pt modelId="{A1032EA5-CA2B-407E-8B0E-8387BBCBB57E}" type="sibTrans" cxnId="{00A03863-B7DE-4811-A25D-DE5A845DD731}">
      <dgm:prSet/>
      <dgm:spPr/>
      <dgm:t>
        <a:bodyPr/>
        <a:lstStyle/>
        <a:p>
          <a:endParaRPr lang="en-US"/>
        </a:p>
      </dgm:t>
    </dgm:pt>
    <dgm:pt modelId="{CB9D7D81-1B7E-4903-A86F-3C6EB3F015BC}">
      <dgm:prSet/>
      <dgm:spPr/>
      <dgm:t>
        <a:bodyPr/>
        <a:lstStyle/>
        <a:p>
          <a:r>
            <a:rPr lang="sr-Cyrl-RS" b="1" dirty="0"/>
            <a:t>Т</a:t>
          </a:r>
          <a:r>
            <a:rPr lang="en-US" b="1" dirty="0" err="1"/>
            <a:t>рошков</a:t>
          </a:r>
          <a:r>
            <a:rPr lang="sr-Cyrl-RS" b="1" dirty="0"/>
            <a:t>и и </a:t>
          </a:r>
          <a:r>
            <a:rPr lang="en-US" b="1" dirty="0" err="1"/>
            <a:t>обавезе</a:t>
          </a:r>
          <a:endParaRPr lang="en-US" b="1" dirty="0"/>
        </a:p>
      </dgm:t>
    </dgm:pt>
    <dgm:pt modelId="{1101FC72-107B-4C2A-8BF7-CAC3880D2144}" type="parTrans" cxnId="{18531A49-526C-4EB2-8D82-0690E35FCF9E}">
      <dgm:prSet/>
      <dgm:spPr/>
      <dgm:t>
        <a:bodyPr/>
        <a:lstStyle/>
        <a:p>
          <a:endParaRPr lang="en-US"/>
        </a:p>
      </dgm:t>
    </dgm:pt>
    <dgm:pt modelId="{3E7D983D-3A45-4ACF-AE4D-E1813A5615CE}" type="sibTrans" cxnId="{18531A49-526C-4EB2-8D82-0690E35FCF9E}">
      <dgm:prSet/>
      <dgm:spPr/>
      <dgm:t>
        <a:bodyPr/>
        <a:lstStyle/>
        <a:p>
          <a:endParaRPr lang="en-US"/>
        </a:p>
      </dgm:t>
    </dgm:pt>
    <dgm:pt modelId="{3C8690A8-E118-4087-A6C1-CEA7624436C3}">
      <dgm:prSet/>
      <dgm:spPr/>
      <dgm:t>
        <a:bodyPr/>
        <a:lstStyle/>
        <a:p>
          <a:r>
            <a:rPr lang="sr-Cyrl-RS"/>
            <a:t>одобрење пре исплате</a:t>
          </a:r>
          <a:endParaRPr lang="en-US"/>
        </a:p>
      </dgm:t>
    </dgm:pt>
    <dgm:pt modelId="{84E5C3D0-B721-4189-B632-A1CBDE804402}" type="parTrans" cxnId="{1929DF44-6079-4CAB-96F3-BA1B8B02648F}">
      <dgm:prSet/>
      <dgm:spPr/>
      <dgm:t>
        <a:bodyPr/>
        <a:lstStyle/>
        <a:p>
          <a:endParaRPr lang="en-US"/>
        </a:p>
      </dgm:t>
    </dgm:pt>
    <dgm:pt modelId="{0675A2CF-BD76-44B5-B001-A39158F518CD}" type="sibTrans" cxnId="{1929DF44-6079-4CAB-96F3-BA1B8B02648F}">
      <dgm:prSet/>
      <dgm:spPr/>
      <dgm:t>
        <a:bodyPr/>
        <a:lstStyle/>
        <a:p>
          <a:endParaRPr lang="en-US"/>
        </a:p>
      </dgm:t>
    </dgm:pt>
    <dgm:pt modelId="{7D5849FD-CABB-45AC-8B57-3951B137D50D}" type="pres">
      <dgm:prSet presAssocID="{582208CF-FED5-44D8-9B4E-160771A6BB67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D116AC-5889-4D7E-81EF-A679190B5D9E}" type="pres">
      <dgm:prSet presAssocID="{582208CF-FED5-44D8-9B4E-160771A6BB67}" presName="cycle" presStyleCnt="0"/>
      <dgm:spPr/>
    </dgm:pt>
    <dgm:pt modelId="{7ADA2A29-93D9-442B-AFA1-5AD578BF70B1}" type="pres">
      <dgm:prSet presAssocID="{582208CF-FED5-44D8-9B4E-160771A6BB67}" presName="centerShape" presStyleCnt="0"/>
      <dgm:spPr/>
    </dgm:pt>
    <dgm:pt modelId="{510C4A30-8D5E-4013-84B7-B65DBD3C8BAC}" type="pres">
      <dgm:prSet presAssocID="{582208CF-FED5-44D8-9B4E-160771A6BB67}" presName="connSite" presStyleLbl="node1" presStyleIdx="0" presStyleCnt="4"/>
      <dgm:spPr/>
    </dgm:pt>
    <dgm:pt modelId="{335B70FF-05D1-4DB7-BB58-5F30F897EAE8}" type="pres">
      <dgm:prSet presAssocID="{582208CF-FED5-44D8-9B4E-160771A6BB67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DB9AF852-1BDB-45C0-BEAE-1AED53C6DEB3}" type="pres">
      <dgm:prSet presAssocID="{77E82195-55A6-4C48-AECD-03A65C394252}" presName="Name25" presStyleLbl="parChTrans1D1" presStyleIdx="0" presStyleCnt="3"/>
      <dgm:spPr/>
      <dgm:t>
        <a:bodyPr/>
        <a:lstStyle/>
        <a:p>
          <a:endParaRPr lang="en-US"/>
        </a:p>
      </dgm:t>
    </dgm:pt>
    <dgm:pt modelId="{FEC4A8C2-0789-4416-A777-B0C0F053D954}" type="pres">
      <dgm:prSet presAssocID="{B7CD56DE-24C2-475B-8B6E-7E37A6F769A5}" presName="node" presStyleCnt="0"/>
      <dgm:spPr/>
    </dgm:pt>
    <dgm:pt modelId="{45754AF8-F919-4623-98B7-4C313E495784}" type="pres">
      <dgm:prSet presAssocID="{B7CD56DE-24C2-475B-8B6E-7E37A6F769A5}" presName="parentNode" presStyleLbl="node1" presStyleIdx="1" presStyleCnt="4" custScaleX="100572" custScaleY="997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40EB2-89E0-4DE1-A6E0-B4A45E29A620}" type="pres">
      <dgm:prSet presAssocID="{B7CD56DE-24C2-475B-8B6E-7E37A6F769A5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EDBFC5-93B7-419E-A996-74750704230F}" type="pres">
      <dgm:prSet presAssocID="{23957A05-A829-45FD-8601-5259F9638FD3}" presName="Name25" presStyleLbl="parChTrans1D1" presStyleIdx="1" presStyleCnt="3"/>
      <dgm:spPr/>
      <dgm:t>
        <a:bodyPr/>
        <a:lstStyle/>
        <a:p>
          <a:endParaRPr lang="en-US"/>
        </a:p>
      </dgm:t>
    </dgm:pt>
    <dgm:pt modelId="{1D3D2D5B-A4AA-4320-B6EB-F51D2CB578AB}" type="pres">
      <dgm:prSet presAssocID="{176961FA-22E9-4B2C-B60D-F95E08E8BD0A}" presName="node" presStyleCnt="0"/>
      <dgm:spPr/>
    </dgm:pt>
    <dgm:pt modelId="{20E1E042-8D15-46E9-9284-AE61428F6574}" type="pres">
      <dgm:prSet presAssocID="{176961FA-22E9-4B2C-B60D-F95E08E8BD0A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1823DE-4987-47E7-88C0-0B99D7468A94}" type="pres">
      <dgm:prSet presAssocID="{176961FA-22E9-4B2C-B60D-F95E08E8BD0A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D76B7A-11F8-4CBC-ADF2-981C3B4CE0A5}" type="pres">
      <dgm:prSet presAssocID="{1101FC72-107B-4C2A-8BF7-CAC3880D2144}" presName="Name25" presStyleLbl="parChTrans1D1" presStyleIdx="2" presStyleCnt="3"/>
      <dgm:spPr/>
      <dgm:t>
        <a:bodyPr/>
        <a:lstStyle/>
        <a:p>
          <a:endParaRPr lang="en-US"/>
        </a:p>
      </dgm:t>
    </dgm:pt>
    <dgm:pt modelId="{C4C6715F-2623-4B27-9A2A-C67D2A23094C}" type="pres">
      <dgm:prSet presAssocID="{CB9D7D81-1B7E-4903-A86F-3C6EB3F015BC}" presName="node" presStyleCnt="0"/>
      <dgm:spPr/>
    </dgm:pt>
    <dgm:pt modelId="{C06C7F09-E8B8-49DF-AC24-77E3C34EE8C4}" type="pres">
      <dgm:prSet presAssocID="{CB9D7D81-1B7E-4903-A86F-3C6EB3F015BC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2F244C-F758-474C-BDE3-3F445E845B42}" type="pres">
      <dgm:prSet presAssocID="{CB9D7D81-1B7E-4903-A86F-3C6EB3F015BC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E5A98D-357F-4C84-82FB-1F8D0E2A33FD}" type="presOf" srcId="{77E82195-55A6-4C48-AECD-03A65C394252}" destId="{DB9AF852-1BDB-45C0-BEAE-1AED53C6DEB3}" srcOrd="0" destOrd="0" presId="urn:microsoft.com/office/officeart/2005/8/layout/radial2"/>
    <dgm:cxn modelId="{3AC29C04-1225-4764-983B-BFE1E0C18936}" srcId="{582208CF-FED5-44D8-9B4E-160771A6BB67}" destId="{B7CD56DE-24C2-475B-8B6E-7E37A6F769A5}" srcOrd="0" destOrd="0" parTransId="{77E82195-55A6-4C48-AECD-03A65C394252}" sibTransId="{1E8A04F0-044E-4FB3-B76D-C7ABA4340C7F}"/>
    <dgm:cxn modelId="{697828BB-33EE-4519-A2D0-3BBCECEA753D}" type="presOf" srcId="{176961FA-22E9-4B2C-B60D-F95E08E8BD0A}" destId="{20E1E042-8D15-46E9-9284-AE61428F6574}" srcOrd="0" destOrd="0" presId="urn:microsoft.com/office/officeart/2005/8/layout/radial2"/>
    <dgm:cxn modelId="{17BF3052-0657-435C-A689-8FDF3E0FCA99}" srcId="{582208CF-FED5-44D8-9B4E-160771A6BB67}" destId="{176961FA-22E9-4B2C-B60D-F95E08E8BD0A}" srcOrd="1" destOrd="0" parTransId="{23957A05-A829-45FD-8601-5259F9638FD3}" sibTransId="{C9461A5B-F3E5-4AA5-B1A2-BECF78E8B092}"/>
    <dgm:cxn modelId="{37A1CBA6-E99D-45EA-A290-042E3D9267CA}" type="presOf" srcId="{582208CF-FED5-44D8-9B4E-160771A6BB67}" destId="{7D5849FD-CABB-45AC-8B57-3951B137D50D}" srcOrd="0" destOrd="0" presId="urn:microsoft.com/office/officeart/2005/8/layout/radial2"/>
    <dgm:cxn modelId="{5D5A8085-6617-49B6-A07E-A95C2C76F6BB}" type="presOf" srcId="{CB9D7D81-1B7E-4903-A86F-3C6EB3F015BC}" destId="{C06C7F09-E8B8-49DF-AC24-77E3C34EE8C4}" srcOrd="0" destOrd="0" presId="urn:microsoft.com/office/officeart/2005/8/layout/radial2"/>
    <dgm:cxn modelId="{7BBE1237-EA27-4D15-8E68-9476796B91AD}" type="presOf" srcId="{AF50B70D-4316-40AB-8CDB-F9A5CC473FB2}" destId="{0C1823DE-4987-47E7-88C0-0B99D7468A94}" srcOrd="0" destOrd="0" presId="urn:microsoft.com/office/officeart/2005/8/layout/radial2"/>
    <dgm:cxn modelId="{1929DF44-6079-4CAB-96F3-BA1B8B02648F}" srcId="{CB9D7D81-1B7E-4903-A86F-3C6EB3F015BC}" destId="{3C8690A8-E118-4087-A6C1-CEA7624436C3}" srcOrd="0" destOrd="0" parTransId="{84E5C3D0-B721-4189-B632-A1CBDE804402}" sibTransId="{0675A2CF-BD76-44B5-B001-A39158F518CD}"/>
    <dgm:cxn modelId="{00A03863-B7DE-4811-A25D-DE5A845DD731}" srcId="{176961FA-22E9-4B2C-B60D-F95E08E8BD0A}" destId="{AF50B70D-4316-40AB-8CDB-F9A5CC473FB2}" srcOrd="0" destOrd="0" parTransId="{AC9A9191-9920-40B1-BEE3-58761BA1ECE1}" sibTransId="{A1032EA5-CA2B-407E-8B0E-8387BBCBB57E}"/>
    <dgm:cxn modelId="{9BE9DCD9-DDA4-4AC1-AF9F-C8D5392EE44B}" type="presOf" srcId="{B7CD56DE-24C2-475B-8B6E-7E37A6F769A5}" destId="{45754AF8-F919-4623-98B7-4C313E495784}" srcOrd="0" destOrd="0" presId="urn:microsoft.com/office/officeart/2005/8/layout/radial2"/>
    <dgm:cxn modelId="{E9AD0838-4D48-4B22-8DC0-FAB7FA744FDB}" type="presOf" srcId="{3C8690A8-E118-4087-A6C1-CEA7624436C3}" destId="{CB2F244C-F758-474C-BDE3-3F445E845B42}" srcOrd="0" destOrd="0" presId="urn:microsoft.com/office/officeart/2005/8/layout/radial2"/>
    <dgm:cxn modelId="{E95BF179-3F9F-4DB9-B690-BAB55C5EFB0A}" type="presOf" srcId="{AEA20785-611C-4760-8EC6-041842A2F0AB}" destId="{83540EB2-89E0-4DE1-A6E0-B4A45E29A620}" srcOrd="0" destOrd="0" presId="urn:microsoft.com/office/officeart/2005/8/layout/radial2"/>
    <dgm:cxn modelId="{18531A49-526C-4EB2-8D82-0690E35FCF9E}" srcId="{582208CF-FED5-44D8-9B4E-160771A6BB67}" destId="{CB9D7D81-1B7E-4903-A86F-3C6EB3F015BC}" srcOrd="2" destOrd="0" parTransId="{1101FC72-107B-4C2A-8BF7-CAC3880D2144}" sibTransId="{3E7D983D-3A45-4ACF-AE4D-E1813A5615CE}"/>
    <dgm:cxn modelId="{C01F8550-FC14-4E56-A64E-BE1BE4820CC8}" srcId="{B7CD56DE-24C2-475B-8B6E-7E37A6F769A5}" destId="{AEA20785-611C-4760-8EC6-041842A2F0AB}" srcOrd="0" destOrd="0" parTransId="{6F3D0FF3-1FF1-49B3-AA58-5252C43B121A}" sibTransId="{05745A74-597A-4B5A-B0B5-D89FA9D1AB7D}"/>
    <dgm:cxn modelId="{B74E21DF-0915-46B8-B590-B67428A2B20D}" type="presOf" srcId="{1101FC72-107B-4C2A-8BF7-CAC3880D2144}" destId="{DFD76B7A-11F8-4CBC-ADF2-981C3B4CE0A5}" srcOrd="0" destOrd="0" presId="urn:microsoft.com/office/officeart/2005/8/layout/radial2"/>
    <dgm:cxn modelId="{54E9F183-AF56-448A-99B9-7FC6494F7F54}" type="presOf" srcId="{23957A05-A829-45FD-8601-5259F9638FD3}" destId="{16EDBFC5-93B7-419E-A996-74750704230F}" srcOrd="0" destOrd="0" presId="urn:microsoft.com/office/officeart/2005/8/layout/radial2"/>
    <dgm:cxn modelId="{994CD464-E24E-499F-A533-034B24F34967}" type="presParOf" srcId="{7D5849FD-CABB-45AC-8B57-3951B137D50D}" destId="{67D116AC-5889-4D7E-81EF-A679190B5D9E}" srcOrd="0" destOrd="0" presId="urn:microsoft.com/office/officeart/2005/8/layout/radial2"/>
    <dgm:cxn modelId="{3E216CDF-E745-486B-BE5D-C9A28F9B4BB6}" type="presParOf" srcId="{67D116AC-5889-4D7E-81EF-A679190B5D9E}" destId="{7ADA2A29-93D9-442B-AFA1-5AD578BF70B1}" srcOrd="0" destOrd="0" presId="urn:microsoft.com/office/officeart/2005/8/layout/radial2"/>
    <dgm:cxn modelId="{C0BF4A14-E07F-4F3C-94BC-765E08000A51}" type="presParOf" srcId="{7ADA2A29-93D9-442B-AFA1-5AD578BF70B1}" destId="{510C4A30-8D5E-4013-84B7-B65DBD3C8BAC}" srcOrd="0" destOrd="0" presId="urn:microsoft.com/office/officeart/2005/8/layout/radial2"/>
    <dgm:cxn modelId="{AA5E3D00-3EDF-41AC-9BE3-354823A4CC43}" type="presParOf" srcId="{7ADA2A29-93D9-442B-AFA1-5AD578BF70B1}" destId="{335B70FF-05D1-4DB7-BB58-5F30F897EAE8}" srcOrd="1" destOrd="0" presId="urn:microsoft.com/office/officeart/2005/8/layout/radial2"/>
    <dgm:cxn modelId="{34727376-7E0B-4ADB-BA3E-A900EDECB99F}" type="presParOf" srcId="{67D116AC-5889-4D7E-81EF-A679190B5D9E}" destId="{DB9AF852-1BDB-45C0-BEAE-1AED53C6DEB3}" srcOrd="1" destOrd="0" presId="urn:microsoft.com/office/officeart/2005/8/layout/radial2"/>
    <dgm:cxn modelId="{7DEAD433-AD16-47A0-B6CE-BEF1FCECF2E0}" type="presParOf" srcId="{67D116AC-5889-4D7E-81EF-A679190B5D9E}" destId="{FEC4A8C2-0789-4416-A777-B0C0F053D954}" srcOrd="2" destOrd="0" presId="urn:microsoft.com/office/officeart/2005/8/layout/radial2"/>
    <dgm:cxn modelId="{E1A56FE2-F84D-4F1D-905E-47477583D953}" type="presParOf" srcId="{FEC4A8C2-0789-4416-A777-B0C0F053D954}" destId="{45754AF8-F919-4623-98B7-4C313E495784}" srcOrd="0" destOrd="0" presId="urn:microsoft.com/office/officeart/2005/8/layout/radial2"/>
    <dgm:cxn modelId="{2748B4D8-9AC4-4110-A3F2-E5DE9EA42390}" type="presParOf" srcId="{FEC4A8C2-0789-4416-A777-B0C0F053D954}" destId="{83540EB2-89E0-4DE1-A6E0-B4A45E29A620}" srcOrd="1" destOrd="0" presId="urn:microsoft.com/office/officeart/2005/8/layout/radial2"/>
    <dgm:cxn modelId="{C8F13F56-3D40-4C5A-9E88-79AFF8A5A2D2}" type="presParOf" srcId="{67D116AC-5889-4D7E-81EF-A679190B5D9E}" destId="{16EDBFC5-93B7-419E-A996-74750704230F}" srcOrd="3" destOrd="0" presId="urn:microsoft.com/office/officeart/2005/8/layout/radial2"/>
    <dgm:cxn modelId="{7CD46BD3-35F9-4FE9-92D2-E2F3CE3E3E01}" type="presParOf" srcId="{67D116AC-5889-4D7E-81EF-A679190B5D9E}" destId="{1D3D2D5B-A4AA-4320-B6EB-F51D2CB578AB}" srcOrd="4" destOrd="0" presId="urn:microsoft.com/office/officeart/2005/8/layout/radial2"/>
    <dgm:cxn modelId="{9986714C-79D3-4914-AACA-B96AEDF744B5}" type="presParOf" srcId="{1D3D2D5B-A4AA-4320-B6EB-F51D2CB578AB}" destId="{20E1E042-8D15-46E9-9284-AE61428F6574}" srcOrd="0" destOrd="0" presId="urn:microsoft.com/office/officeart/2005/8/layout/radial2"/>
    <dgm:cxn modelId="{46FA1469-A8F6-4D9A-BAD6-DC7202485197}" type="presParOf" srcId="{1D3D2D5B-A4AA-4320-B6EB-F51D2CB578AB}" destId="{0C1823DE-4987-47E7-88C0-0B99D7468A94}" srcOrd="1" destOrd="0" presId="urn:microsoft.com/office/officeart/2005/8/layout/radial2"/>
    <dgm:cxn modelId="{A562B085-6411-49FA-97AD-F748A7521EE9}" type="presParOf" srcId="{67D116AC-5889-4D7E-81EF-A679190B5D9E}" destId="{DFD76B7A-11F8-4CBC-ADF2-981C3B4CE0A5}" srcOrd="5" destOrd="0" presId="urn:microsoft.com/office/officeart/2005/8/layout/radial2"/>
    <dgm:cxn modelId="{703A4BD8-676E-4EC8-B954-D26FAF9EA158}" type="presParOf" srcId="{67D116AC-5889-4D7E-81EF-A679190B5D9E}" destId="{C4C6715F-2623-4B27-9A2A-C67D2A23094C}" srcOrd="6" destOrd="0" presId="urn:microsoft.com/office/officeart/2005/8/layout/radial2"/>
    <dgm:cxn modelId="{DD7F52EF-EA77-41D6-AF3A-3307F25181E0}" type="presParOf" srcId="{C4C6715F-2623-4B27-9A2A-C67D2A23094C}" destId="{C06C7F09-E8B8-49DF-AC24-77E3C34EE8C4}" srcOrd="0" destOrd="0" presId="urn:microsoft.com/office/officeart/2005/8/layout/radial2"/>
    <dgm:cxn modelId="{833D75FE-9227-4964-B4BF-B81E3DFF11A5}" type="presParOf" srcId="{C4C6715F-2623-4B27-9A2A-C67D2A23094C}" destId="{CB2F244C-F758-474C-BDE3-3F445E845B4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0CFFCF-E923-4FA0-9C2B-2C83E0D114E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ABBD820-764E-4880-8AB7-DF8C62FEE73F}">
      <dgm:prSet phldrT="[Text]"/>
      <dgm:spPr/>
      <dgm:t>
        <a:bodyPr/>
        <a:lstStyle/>
        <a:p>
          <a:pPr algn="ctr"/>
          <a:r>
            <a:rPr lang="sr-Cyrl-RS" dirty="0"/>
            <a:t>трошкова стечајног поступка и обавеза стечајне масе у погледу постојања прописаних сагласности, одобрења и одговарајуће документације</a:t>
          </a:r>
          <a:endParaRPr lang="en-US" dirty="0"/>
        </a:p>
      </dgm:t>
    </dgm:pt>
    <dgm:pt modelId="{9ABE167D-235D-42F2-ADE4-70290FD15CC6}" type="parTrans" cxnId="{A99C4415-AFD6-40D0-AC8D-D660C0CE2B2B}">
      <dgm:prSet/>
      <dgm:spPr/>
      <dgm:t>
        <a:bodyPr/>
        <a:lstStyle/>
        <a:p>
          <a:pPr algn="ctr"/>
          <a:endParaRPr lang="en-US"/>
        </a:p>
      </dgm:t>
    </dgm:pt>
    <dgm:pt modelId="{5D75351A-A3EF-4D32-87E5-6DC0BE72BBA6}" type="sibTrans" cxnId="{A99C4415-AFD6-40D0-AC8D-D660C0CE2B2B}">
      <dgm:prSet/>
      <dgm:spPr/>
      <dgm:t>
        <a:bodyPr/>
        <a:lstStyle/>
        <a:p>
          <a:pPr algn="ctr"/>
          <a:endParaRPr lang="en-US"/>
        </a:p>
      </dgm:t>
    </dgm:pt>
    <dgm:pt modelId="{B2B657FB-C6A3-469B-BAEF-E762DAB4F38E}">
      <dgm:prSet phldrT="[Text]"/>
      <dgm:spPr/>
      <dgm:t>
        <a:bodyPr/>
        <a:lstStyle/>
        <a:p>
          <a:pPr algn="ctr"/>
          <a:r>
            <a:rPr lang="sr-Cyrl-RS"/>
            <a:t>промена на рачуну стечајног дужника</a:t>
          </a:r>
          <a:endParaRPr lang="en-US"/>
        </a:p>
      </dgm:t>
    </dgm:pt>
    <dgm:pt modelId="{BEAA7328-1F45-435F-965A-8171728130B4}" type="parTrans" cxnId="{1ABD5803-6B6D-4989-850F-FF7FEB2035BC}">
      <dgm:prSet/>
      <dgm:spPr/>
      <dgm:t>
        <a:bodyPr/>
        <a:lstStyle/>
        <a:p>
          <a:pPr algn="ctr"/>
          <a:endParaRPr lang="en-US"/>
        </a:p>
      </dgm:t>
    </dgm:pt>
    <dgm:pt modelId="{868C621D-690B-4A78-A4EA-01AE6A9CFAAD}" type="sibTrans" cxnId="{1ABD5803-6B6D-4989-850F-FF7FEB2035BC}">
      <dgm:prSet/>
      <dgm:spPr/>
      <dgm:t>
        <a:bodyPr/>
        <a:lstStyle/>
        <a:p>
          <a:pPr algn="ctr"/>
          <a:endParaRPr lang="en-US"/>
        </a:p>
      </dgm:t>
    </dgm:pt>
    <dgm:pt modelId="{7FC9A809-CCBA-4F0B-A8E1-032FF9EB690B}" type="pres">
      <dgm:prSet presAssocID="{BD0CFFCF-E923-4FA0-9C2B-2C83E0D114E0}" presName="Name0" presStyleCnt="0">
        <dgm:presLayoutVars>
          <dgm:dir/>
          <dgm:animLvl val="lvl"/>
          <dgm:resizeHandles val="exact"/>
        </dgm:presLayoutVars>
      </dgm:prSet>
      <dgm:spPr/>
    </dgm:pt>
    <dgm:pt modelId="{5B368FFA-9145-44CA-91CF-EA4F8ED817AB}" type="pres">
      <dgm:prSet presAssocID="{6ABBD820-764E-4880-8AB7-DF8C62FEE73F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FECF7-8C75-484F-A09A-83D31F306EED}" type="pres">
      <dgm:prSet presAssocID="{5D75351A-A3EF-4D32-87E5-6DC0BE72BBA6}" presName="parTxOnlySpace" presStyleCnt="0"/>
      <dgm:spPr/>
    </dgm:pt>
    <dgm:pt modelId="{576F53CA-54D3-4AED-9482-1589EEA04EA5}" type="pres">
      <dgm:prSet presAssocID="{B2B657FB-C6A3-469B-BAEF-E762DAB4F38E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D63EE3-5D47-480B-BB59-D3DB6212C49D}" type="presOf" srcId="{6ABBD820-764E-4880-8AB7-DF8C62FEE73F}" destId="{5B368FFA-9145-44CA-91CF-EA4F8ED817AB}" srcOrd="0" destOrd="0" presId="urn:microsoft.com/office/officeart/2005/8/layout/chevron1"/>
    <dgm:cxn modelId="{FD73A490-7438-4398-89F8-5FAE5AFDA4A7}" type="presOf" srcId="{B2B657FB-C6A3-469B-BAEF-E762DAB4F38E}" destId="{576F53CA-54D3-4AED-9482-1589EEA04EA5}" srcOrd="0" destOrd="0" presId="urn:microsoft.com/office/officeart/2005/8/layout/chevron1"/>
    <dgm:cxn modelId="{1ABD5803-6B6D-4989-850F-FF7FEB2035BC}" srcId="{BD0CFFCF-E923-4FA0-9C2B-2C83E0D114E0}" destId="{B2B657FB-C6A3-469B-BAEF-E762DAB4F38E}" srcOrd="1" destOrd="0" parTransId="{BEAA7328-1F45-435F-965A-8171728130B4}" sibTransId="{868C621D-690B-4A78-A4EA-01AE6A9CFAAD}"/>
    <dgm:cxn modelId="{A99C4415-AFD6-40D0-AC8D-D660C0CE2B2B}" srcId="{BD0CFFCF-E923-4FA0-9C2B-2C83E0D114E0}" destId="{6ABBD820-764E-4880-8AB7-DF8C62FEE73F}" srcOrd="0" destOrd="0" parTransId="{9ABE167D-235D-42F2-ADE4-70290FD15CC6}" sibTransId="{5D75351A-A3EF-4D32-87E5-6DC0BE72BBA6}"/>
    <dgm:cxn modelId="{ED3DA388-C904-460A-9261-31092C146C48}" type="presOf" srcId="{BD0CFFCF-E923-4FA0-9C2B-2C83E0D114E0}" destId="{7FC9A809-CCBA-4F0B-A8E1-032FF9EB690B}" srcOrd="0" destOrd="0" presId="urn:microsoft.com/office/officeart/2005/8/layout/chevron1"/>
    <dgm:cxn modelId="{85A25C70-DAB1-4960-A494-6C9EC6F33881}" type="presParOf" srcId="{7FC9A809-CCBA-4F0B-A8E1-032FF9EB690B}" destId="{5B368FFA-9145-44CA-91CF-EA4F8ED817AB}" srcOrd="0" destOrd="0" presId="urn:microsoft.com/office/officeart/2005/8/layout/chevron1"/>
    <dgm:cxn modelId="{C20E5D6B-1EB6-401F-8F6F-03BC9A40D7C9}" type="presParOf" srcId="{7FC9A809-CCBA-4F0B-A8E1-032FF9EB690B}" destId="{63BFECF7-8C75-484F-A09A-83D31F306EED}" srcOrd="1" destOrd="0" presId="urn:microsoft.com/office/officeart/2005/8/layout/chevron1"/>
    <dgm:cxn modelId="{FBF62C8D-AB50-4758-9324-F94C523435F0}" type="presParOf" srcId="{7FC9A809-CCBA-4F0B-A8E1-032FF9EB690B}" destId="{576F53CA-54D3-4AED-9482-1589EEA04EA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76B7A-11F8-4CBC-ADF2-981C3B4CE0A5}">
      <dsp:nvSpPr>
        <dsp:cNvPr id="0" name=""/>
        <dsp:cNvSpPr/>
      </dsp:nvSpPr>
      <dsp:spPr>
        <a:xfrm rot="2562919">
          <a:off x="3905461" y="4295623"/>
          <a:ext cx="923128" cy="47373"/>
        </a:xfrm>
        <a:custGeom>
          <a:avLst/>
          <a:gdLst/>
          <a:ahLst/>
          <a:cxnLst/>
          <a:rect l="0" t="0" r="0" b="0"/>
          <a:pathLst>
            <a:path>
              <a:moveTo>
                <a:pt x="0" y="23686"/>
              </a:moveTo>
              <a:lnTo>
                <a:pt x="923128" y="2368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EDBFC5-93B7-419E-A996-74750704230F}">
      <dsp:nvSpPr>
        <dsp:cNvPr id="0" name=""/>
        <dsp:cNvSpPr/>
      </dsp:nvSpPr>
      <dsp:spPr>
        <a:xfrm>
          <a:off x="4027899" y="3032555"/>
          <a:ext cx="1026945" cy="47373"/>
        </a:xfrm>
        <a:custGeom>
          <a:avLst/>
          <a:gdLst/>
          <a:ahLst/>
          <a:cxnLst/>
          <a:rect l="0" t="0" r="0" b="0"/>
          <a:pathLst>
            <a:path>
              <a:moveTo>
                <a:pt x="0" y="23686"/>
              </a:moveTo>
              <a:lnTo>
                <a:pt x="1026945" y="2368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9AF852-1BDB-45C0-BEAE-1AED53C6DEB3}">
      <dsp:nvSpPr>
        <dsp:cNvPr id="0" name=""/>
        <dsp:cNvSpPr/>
      </dsp:nvSpPr>
      <dsp:spPr>
        <a:xfrm rot="19036163">
          <a:off x="3905747" y="1769833"/>
          <a:ext cx="920341" cy="47373"/>
        </a:xfrm>
        <a:custGeom>
          <a:avLst/>
          <a:gdLst/>
          <a:ahLst/>
          <a:cxnLst/>
          <a:rect l="0" t="0" r="0" b="0"/>
          <a:pathLst>
            <a:path>
              <a:moveTo>
                <a:pt x="0" y="23686"/>
              </a:moveTo>
              <a:lnTo>
                <a:pt x="920341" y="2368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B70FF-05D1-4DB7-BB58-5F30F897EAE8}">
      <dsp:nvSpPr>
        <dsp:cNvPr id="0" name=""/>
        <dsp:cNvSpPr/>
      </dsp:nvSpPr>
      <dsp:spPr>
        <a:xfrm>
          <a:off x="1529109" y="1586365"/>
          <a:ext cx="2939752" cy="293975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54AF8-F919-4623-98B7-4C313E495784}">
      <dsp:nvSpPr>
        <dsp:cNvPr id="0" name=""/>
        <dsp:cNvSpPr/>
      </dsp:nvSpPr>
      <dsp:spPr>
        <a:xfrm>
          <a:off x="4465901" y="2449"/>
          <a:ext cx="1773940" cy="1758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b="1" kern="1200" dirty="0" smtClean="0"/>
            <a:t>Прелимин. </a:t>
          </a:r>
          <a:r>
            <a:rPr lang="sr-Cyrl-RS" sz="1900" b="1" kern="1200" dirty="0"/>
            <a:t>накнада</a:t>
          </a:r>
          <a:endParaRPr lang="en-US" sz="1900" b="1" kern="1200" dirty="0"/>
        </a:p>
      </dsp:txBody>
      <dsp:txXfrm>
        <a:off x="4725688" y="260007"/>
        <a:ext cx="1254366" cy="1243602"/>
      </dsp:txXfrm>
    </dsp:sp>
    <dsp:sp modelId="{83540EB2-89E0-4DE1-A6E0-B4A45E29A620}">
      <dsp:nvSpPr>
        <dsp:cNvPr id="0" name=""/>
        <dsp:cNvSpPr/>
      </dsp:nvSpPr>
      <dsp:spPr>
        <a:xfrm>
          <a:off x="6403615" y="2449"/>
          <a:ext cx="2660910" cy="1758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/>
            <a:t>одобр</a:t>
          </a:r>
          <a:r>
            <a:rPr lang="sr-Cyrl-RS" sz="1800" kern="1200"/>
            <a:t>ава</a:t>
          </a:r>
          <a:r>
            <a:rPr lang="en-US" sz="1800" kern="1200"/>
            <a:t> </a:t>
          </a:r>
          <a:r>
            <a:rPr lang="sr-Cyrl-RS" sz="1800" kern="1200"/>
            <a:t>се решењем </a:t>
          </a:r>
          <a:r>
            <a:rPr lang="en-US" sz="1800" kern="1200"/>
            <a:t>месечни износ накнаде, сразмеран дужностима и резултатима рада стечајног управника</a:t>
          </a:r>
        </a:p>
      </dsp:txBody>
      <dsp:txXfrm>
        <a:off x="6403615" y="2449"/>
        <a:ext cx="2660910" cy="1758718"/>
      </dsp:txXfrm>
    </dsp:sp>
    <dsp:sp modelId="{20E1E042-8D15-46E9-9284-AE61428F6574}">
      <dsp:nvSpPr>
        <dsp:cNvPr id="0" name=""/>
        <dsp:cNvSpPr/>
      </dsp:nvSpPr>
      <dsp:spPr>
        <a:xfrm>
          <a:off x="5054844" y="2174316"/>
          <a:ext cx="1763851" cy="1763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/>
            <a:t>Коначна</a:t>
          </a:r>
          <a:r>
            <a:rPr lang="sr-Cyrl-RS" sz="1000" b="1" kern="1200" dirty="0"/>
            <a:t> </a:t>
          </a:r>
          <a:r>
            <a:rPr lang="sr-Cyrl-RS" sz="1900" b="1" kern="1200" dirty="0"/>
            <a:t>накнада</a:t>
          </a:r>
          <a:endParaRPr lang="en-US" sz="1900" b="1" kern="1200" dirty="0"/>
        </a:p>
      </dsp:txBody>
      <dsp:txXfrm>
        <a:off x="5313154" y="2432626"/>
        <a:ext cx="1247231" cy="1247231"/>
      </dsp:txXfrm>
    </dsp:sp>
    <dsp:sp modelId="{0C1823DE-4987-47E7-88C0-0B99D7468A94}">
      <dsp:nvSpPr>
        <dsp:cNvPr id="0" name=""/>
        <dsp:cNvSpPr/>
      </dsp:nvSpPr>
      <dsp:spPr>
        <a:xfrm>
          <a:off x="6995081" y="2174316"/>
          <a:ext cx="2645777" cy="1763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/>
            <a:t>одређује се </a:t>
          </a:r>
          <a:r>
            <a:rPr lang="en-US" sz="1800" kern="1200"/>
            <a:t>у време закључења стечајног поступка, у складу са основама и мерилима за одређивање висине награде и накнаде трошкова</a:t>
          </a:r>
        </a:p>
      </dsp:txBody>
      <dsp:txXfrm>
        <a:off x="6995081" y="2174316"/>
        <a:ext cx="2645777" cy="1763851"/>
      </dsp:txXfrm>
    </dsp:sp>
    <dsp:sp modelId="{C06C7F09-E8B8-49DF-AC24-77E3C34EE8C4}">
      <dsp:nvSpPr>
        <dsp:cNvPr id="0" name=""/>
        <dsp:cNvSpPr/>
      </dsp:nvSpPr>
      <dsp:spPr>
        <a:xfrm>
          <a:off x="4472207" y="4348748"/>
          <a:ext cx="1763851" cy="1763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900" b="1" kern="1200" dirty="0"/>
            <a:t>Т</a:t>
          </a:r>
          <a:r>
            <a:rPr lang="en-US" sz="1900" b="1" kern="1200" dirty="0" err="1"/>
            <a:t>рошков</a:t>
          </a:r>
          <a:r>
            <a:rPr lang="sr-Cyrl-RS" sz="1900" b="1" kern="1200" dirty="0"/>
            <a:t>и и </a:t>
          </a:r>
          <a:r>
            <a:rPr lang="en-US" sz="1900" b="1" kern="1200" dirty="0" err="1"/>
            <a:t>обавезе</a:t>
          </a:r>
          <a:endParaRPr lang="en-US" sz="1900" b="1" kern="1200" dirty="0"/>
        </a:p>
      </dsp:txBody>
      <dsp:txXfrm>
        <a:off x="4730517" y="4607058"/>
        <a:ext cx="1247231" cy="1247231"/>
      </dsp:txXfrm>
    </dsp:sp>
    <dsp:sp modelId="{CB2F244C-F758-474C-BDE3-3F445E845B42}">
      <dsp:nvSpPr>
        <dsp:cNvPr id="0" name=""/>
        <dsp:cNvSpPr/>
      </dsp:nvSpPr>
      <dsp:spPr>
        <a:xfrm>
          <a:off x="6412443" y="4348748"/>
          <a:ext cx="2645777" cy="1763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800" kern="1200"/>
            <a:t>одобрење пре исплате</a:t>
          </a:r>
          <a:endParaRPr lang="en-US" sz="1800" kern="1200"/>
        </a:p>
      </dsp:txBody>
      <dsp:txXfrm>
        <a:off x="6412443" y="4348748"/>
        <a:ext cx="2645777" cy="17638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368FFA-9145-44CA-91CF-EA4F8ED817AB}">
      <dsp:nvSpPr>
        <dsp:cNvPr id="0" name=""/>
        <dsp:cNvSpPr/>
      </dsp:nvSpPr>
      <dsp:spPr>
        <a:xfrm>
          <a:off x="8511" y="0"/>
          <a:ext cx="5087791" cy="19165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/>
            <a:t>трошкова стечајног поступка и обавеза стечајне масе у погледу постојања прописаних сагласности, одобрења и одговарајуће документације</a:t>
          </a:r>
          <a:endParaRPr lang="en-US" sz="2000" kern="1200" dirty="0"/>
        </a:p>
      </dsp:txBody>
      <dsp:txXfrm>
        <a:off x="966797" y="0"/>
        <a:ext cx="3171219" cy="1916572"/>
      </dsp:txXfrm>
    </dsp:sp>
    <dsp:sp modelId="{576F53CA-54D3-4AED-9482-1589EEA04EA5}">
      <dsp:nvSpPr>
        <dsp:cNvPr id="0" name=""/>
        <dsp:cNvSpPr/>
      </dsp:nvSpPr>
      <dsp:spPr>
        <a:xfrm>
          <a:off x="4587523" y="0"/>
          <a:ext cx="5087791" cy="191657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/>
            <a:t>промена на рачуну стечајног дужника</a:t>
          </a:r>
          <a:endParaRPr lang="en-US" sz="2000" kern="1200"/>
        </a:p>
      </dsp:txBody>
      <dsp:txXfrm>
        <a:off x="5545809" y="0"/>
        <a:ext cx="3171219" cy="1916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0E2A8-4905-4902-8A8A-2BA4E98DA3F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C5F82-932D-40F2-89E0-A35ECEBB2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25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26" y="272906"/>
            <a:ext cx="1997343" cy="80146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449" y="105509"/>
            <a:ext cx="1471515" cy="94831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597" y="5254251"/>
            <a:ext cx="3415196" cy="144997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983" y="5192665"/>
            <a:ext cx="2371925" cy="16768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249" y="272906"/>
            <a:ext cx="1580123" cy="73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73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1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0491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70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968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55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396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480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94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710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238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466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89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324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801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17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24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0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590" y="484742"/>
            <a:ext cx="11044409" cy="61143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sz="3200" b="1" cap="all" dirty="0"/>
              <a:t>Регулаторни </a:t>
            </a:r>
            <a:r>
              <a:rPr lang="sr-Cyrl-RS" sz="3200" b="1" cap="all" dirty="0" smtClean="0"/>
              <a:t>оквир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sz="2300" dirty="0" err="1"/>
              <a:t>Стечајни</a:t>
            </a:r>
            <a:r>
              <a:rPr lang="en-US" sz="2300" dirty="0"/>
              <a:t> </a:t>
            </a:r>
            <a:r>
              <a:rPr lang="en-US" sz="2300" dirty="0" err="1"/>
              <a:t>управник</a:t>
            </a:r>
            <a:r>
              <a:rPr lang="en-US" sz="2300" dirty="0"/>
              <a:t> </a:t>
            </a:r>
            <a:r>
              <a:rPr lang="en-US" sz="2300" b="1" dirty="0" err="1"/>
              <a:t>има</a:t>
            </a:r>
            <a:r>
              <a:rPr lang="en-US" sz="2300" b="1" dirty="0"/>
              <a:t> </a:t>
            </a:r>
            <a:r>
              <a:rPr lang="en-US" sz="2300" b="1" dirty="0" err="1"/>
              <a:t>право</a:t>
            </a:r>
            <a:r>
              <a:rPr lang="en-US" sz="2300" dirty="0"/>
              <a:t> </a:t>
            </a:r>
            <a:r>
              <a:rPr lang="en-US" sz="2300" dirty="0" err="1"/>
              <a:t>на</a:t>
            </a:r>
            <a:r>
              <a:rPr lang="en-US" sz="2300" dirty="0"/>
              <a:t> </a:t>
            </a:r>
            <a:r>
              <a:rPr lang="en-US" sz="2300" dirty="0" err="1"/>
              <a:t>накнаду</a:t>
            </a:r>
            <a:r>
              <a:rPr lang="en-US" sz="2300" dirty="0"/>
              <a:t> </a:t>
            </a:r>
            <a:r>
              <a:rPr lang="en-US" sz="2300" dirty="0" err="1"/>
              <a:t>стварних</a:t>
            </a:r>
            <a:r>
              <a:rPr lang="en-US" sz="2300" dirty="0"/>
              <a:t> </a:t>
            </a:r>
            <a:r>
              <a:rPr lang="en-US" sz="2300" dirty="0" err="1" smtClean="0"/>
              <a:t>трошкова</a:t>
            </a:r>
            <a:endParaRPr lang="sr-Cyrl-RS" sz="2300" dirty="0" smtClean="0"/>
          </a:p>
          <a:p>
            <a:pPr lvl="0"/>
            <a:endParaRPr lang="en-US" sz="2300" dirty="0"/>
          </a:p>
          <a:p>
            <a:pPr lvl="0"/>
            <a:r>
              <a:rPr lang="en-US" sz="2300" dirty="0" err="1"/>
              <a:t>Накнада</a:t>
            </a:r>
            <a:r>
              <a:rPr lang="en-US" sz="2300" dirty="0"/>
              <a:t> </a:t>
            </a:r>
            <a:r>
              <a:rPr lang="en-US" sz="2300" dirty="0" err="1"/>
              <a:t>трошкова</a:t>
            </a:r>
            <a:r>
              <a:rPr lang="en-US" sz="2300" dirty="0"/>
              <a:t> </a:t>
            </a:r>
            <a:r>
              <a:rPr lang="en-US" sz="2300" b="1" dirty="0" err="1"/>
              <a:t>спада</a:t>
            </a:r>
            <a:r>
              <a:rPr lang="en-US" sz="2300" b="1" dirty="0"/>
              <a:t> у </a:t>
            </a:r>
            <a:r>
              <a:rPr lang="en-US" sz="2300" b="1" dirty="0" err="1"/>
              <a:t>трошкове</a:t>
            </a:r>
            <a:r>
              <a:rPr lang="en-US" sz="2300" b="1" dirty="0"/>
              <a:t> </a:t>
            </a:r>
            <a:r>
              <a:rPr lang="en-US" sz="2300" b="1" dirty="0" err="1"/>
              <a:t>стечајног</a:t>
            </a:r>
            <a:r>
              <a:rPr lang="en-US" sz="2300" b="1" dirty="0"/>
              <a:t> </a:t>
            </a:r>
            <a:r>
              <a:rPr lang="en-US" sz="2300" b="1" dirty="0" err="1" smtClean="0"/>
              <a:t>поступка</a:t>
            </a:r>
            <a:endParaRPr lang="en-US" sz="2300" dirty="0"/>
          </a:p>
          <a:p>
            <a:pPr marL="0" indent="0">
              <a:buNone/>
            </a:pPr>
            <a:endParaRPr lang="en-US" sz="2300" dirty="0"/>
          </a:p>
          <a:p>
            <a:pPr lvl="0"/>
            <a:r>
              <a:rPr lang="en-US" sz="2300" dirty="0" err="1"/>
              <a:t>Накнада</a:t>
            </a:r>
            <a:r>
              <a:rPr lang="en-US" sz="2300" dirty="0"/>
              <a:t> </a:t>
            </a:r>
            <a:r>
              <a:rPr lang="en-US" sz="2300" dirty="0" err="1"/>
              <a:t>трошкова</a:t>
            </a:r>
            <a:r>
              <a:rPr lang="en-US" sz="2300" dirty="0"/>
              <a:t> </a:t>
            </a:r>
            <a:r>
              <a:rPr lang="en-US" sz="2300" b="1" dirty="0" err="1"/>
              <a:t>одређује</a:t>
            </a:r>
            <a:r>
              <a:rPr lang="en-US" sz="2300" b="1" dirty="0"/>
              <a:t> </a:t>
            </a:r>
            <a:r>
              <a:rPr lang="en-US" sz="2300" b="1" dirty="0" err="1"/>
              <a:t>се</a:t>
            </a:r>
            <a:r>
              <a:rPr lang="en-US" sz="2300" b="1" dirty="0"/>
              <a:t> </a:t>
            </a:r>
            <a:r>
              <a:rPr lang="en-US" sz="2300" b="1" dirty="0" err="1"/>
              <a:t>према</a:t>
            </a:r>
            <a:r>
              <a:rPr lang="en-US" sz="2300" b="1" dirty="0"/>
              <a:t> </a:t>
            </a:r>
            <a:r>
              <a:rPr lang="en-US" sz="2300" b="1" dirty="0" err="1"/>
              <a:t>стварним</a:t>
            </a:r>
            <a:r>
              <a:rPr lang="en-US" sz="2300" b="1" dirty="0"/>
              <a:t> </a:t>
            </a:r>
            <a:r>
              <a:rPr lang="en-US" sz="2300" b="1" dirty="0" err="1" smtClean="0"/>
              <a:t>трошковима</a:t>
            </a:r>
            <a:r>
              <a:rPr lang="en-US" sz="2300" dirty="0" smtClean="0"/>
              <a:t>, </a:t>
            </a:r>
            <a:r>
              <a:rPr lang="en-US" sz="2300" dirty="0"/>
              <a:t>у </a:t>
            </a:r>
            <a:r>
              <a:rPr lang="en-US" sz="2300" dirty="0" err="1"/>
              <a:t>складу</a:t>
            </a:r>
            <a:r>
              <a:rPr lang="en-US" sz="2300" dirty="0"/>
              <a:t> </a:t>
            </a:r>
            <a:r>
              <a:rPr lang="en-US" sz="2300" dirty="0" err="1"/>
              <a:t>са</a:t>
            </a:r>
            <a:r>
              <a:rPr lang="en-US" sz="2300" dirty="0"/>
              <a:t> </a:t>
            </a:r>
            <a:r>
              <a:rPr lang="en-US" sz="2300" b="1" dirty="0" err="1"/>
              <a:t>Правилник</a:t>
            </a:r>
            <a:r>
              <a:rPr lang="sr-Cyrl-RS" sz="2300" b="1" dirty="0"/>
              <a:t>ом</a:t>
            </a:r>
            <a:r>
              <a:rPr lang="en-US" sz="2300" b="1" dirty="0"/>
              <a:t> о </a:t>
            </a:r>
            <a:r>
              <a:rPr lang="en-US" sz="2300" b="1" dirty="0" err="1"/>
              <a:t>основама</a:t>
            </a:r>
            <a:r>
              <a:rPr lang="en-US" sz="2300" b="1" dirty="0"/>
              <a:t> и </a:t>
            </a:r>
            <a:r>
              <a:rPr lang="en-US" sz="2300" b="1" dirty="0" err="1"/>
              <a:t>мерилима</a:t>
            </a:r>
            <a:r>
              <a:rPr lang="en-US" sz="2300" b="1" dirty="0"/>
              <a:t> </a:t>
            </a:r>
            <a:r>
              <a:rPr lang="en-US" sz="2300" b="1" dirty="0" err="1"/>
              <a:t>за</a:t>
            </a:r>
            <a:r>
              <a:rPr lang="en-US" sz="2300" b="1" dirty="0"/>
              <a:t> </a:t>
            </a:r>
            <a:r>
              <a:rPr lang="en-US" sz="2300" b="1" dirty="0" err="1"/>
              <a:t>одређивање</a:t>
            </a:r>
            <a:r>
              <a:rPr lang="en-US" sz="2300" b="1" dirty="0"/>
              <a:t> </a:t>
            </a:r>
            <a:r>
              <a:rPr lang="en-US" sz="2300" b="1" dirty="0" err="1"/>
              <a:t>награде</a:t>
            </a:r>
            <a:r>
              <a:rPr lang="en-US" sz="2300" b="1" dirty="0"/>
              <a:t> </a:t>
            </a:r>
            <a:r>
              <a:rPr lang="en-US" sz="2300" b="1" dirty="0" err="1"/>
              <a:t>за</a:t>
            </a:r>
            <a:r>
              <a:rPr lang="en-US" sz="2300" b="1" dirty="0"/>
              <a:t> </a:t>
            </a:r>
            <a:r>
              <a:rPr lang="en-US" sz="2300" b="1" dirty="0" err="1"/>
              <a:t>рад</a:t>
            </a:r>
            <a:r>
              <a:rPr lang="en-US" sz="2300" b="1" dirty="0"/>
              <a:t> и </a:t>
            </a:r>
            <a:r>
              <a:rPr lang="en-US" sz="2300" b="1" dirty="0" err="1"/>
              <a:t>накнаде</a:t>
            </a:r>
            <a:r>
              <a:rPr lang="en-US" sz="2300" b="1" dirty="0"/>
              <a:t> </a:t>
            </a:r>
            <a:r>
              <a:rPr lang="en-US" sz="2300" b="1" dirty="0" err="1"/>
              <a:t>трошкова</a:t>
            </a:r>
            <a:r>
              <a:rPr lang="en-US" sz="2300" b="1" dirty="0"/>
              <a:t> </a:t>
            </a:r>
            <a:r>
              <a:rPr lang="en-US" sz="2300" b="1" dirty="0" err="1"/>
              <a:t>стечајних</a:t>
            </a:r>
            <a:r>
              <a:rPr lang="en-US" sz="2300" b="1" dirty="0"/>
              <a:t> </a:t>
            </a:r>
            <a:r>
              <a:rPr lang="en-US" sz="2300" b="1" dirty="0" err="1" smtClean="0"/>
              <a:t>управника</a:t>
            </a:r>
            <a:endParaRPr lang="sr-Cyrl-RS" sz="2300" b="1" dirty="0" smtClean="0"/>
          </a:p>
          <a:p>
            <a:pPr lvl="0"/>
            <a:endParaRPr lang="en-US" sz="2300" dirty="0"/>
          </a:p>
          <a:p>
            <a:pPr lvl="0"/>
            <a:r>
              <a:rPr lang="en-US" sz="2300" dirty="0" err="1"/>
              <a:t>Стечајни</a:t>
            </a:r>
            <a:r>
              <a:rPr lang="en-US" sz="2300" dirty="0"/>
              <a:t> </a:t>
            </a:r>
            <a:r>
              <a:rPr lang="en-US" sz="2300" dirty="0" err="1"/>
              <a:t>управник</a:t>
            </a:r>
            <a:r>
              <a:rPr lang="en-US" sz="2300" dirty="0"/>
              <a:t> </a:t>
            </a:r>
            <a:r>
              <a:rPr lang="en-US" sz="2300" dirty="0" err="1"/>
              <a:t>подноси</a:t>
            </a:r>
            <a:r>
              <a:rPr lang="en-US" sz="2300" dirty="0"/>
              <a:t> </a:t>
            </a:r>
            <a:r>
              <a:rPr lang="en-US" sz="2300" dirty="0" err="1"/>
              <a:t>стечајном</a:t>
            </a:r>
            <a:r>
              <a:rPr lang="en-US" sz="2300" dirty="0"/>
              <a:t> </a:t>
            </a:r>
            <a:r>
              <a:rPr lang="en-US" sz="2300" dirty="0" err="1"/>
              <a:t>судији</a:t>
            </a:r>
            <a:r>
              <a:rPr lang="en-US" sz="2300" dirty="0"/>
              <a:t> </a:t>
            </a:r>
            <a:r>
              <a:rPr lang="en-US" sz="2300" b="1" dirty="0" err="1"/>
              <a:t>план</a:t>
            </a:r>
            <a:r>
              <a:rPr lang="en-US" sz="2300" b="1" dirty="0"/>
              <a:t> </a:t>
            </a:r>
            <a:r>
              <a:rPr lang="en-US" sz="2300" b="1" dirty="0" err="1"/>
              <a:t>трошкова</a:t>
            </a:r>
            <a:r>
              <a:rPr lang="en-US" sz="2300" b="1" dirty="0"/>
              <a:t> </a:t>
            </a:r>
            <a:r>
              <a:rPr lang="en-US" sz="2300" b="1" dirty="0" err="1"/>
              <a:t>стечајног</a:t>
            </a:r>
            <a:r>
              <a:rPr lang="en-US" sz="2300" b="1" dirty="0"/>
              <a:t> </a:t>
            </a:r>
            <a:r>
              <a:rPr lang="en-US" sz="2300" b="1" dirty="0" err="1"/>
              <a:t>поступка</a:t>
            </a:r>
            <a:r>
              <a:rPr lang="en-US" sz="2300" b="1" dirty="0"/>
              <a:t> и </a:t>
            </a:r>
            <a:r>
              <a:rPr lang="en-US" sz="2300" b="1" dirty="0" err="1"/>
              <a:t>обавеза</a:t>
            </a:r>
            <a:r>
              <a:rPr lang="en-US" sz="2300" b="1" dirty="0"/>
              <a:t> </a:t>
            </a:r>
            <a:r>
              <a:rPr lang="en-US" sz="2300" b="1" dirty="0" err="1"/>
              <a:t>стечајне</a:t>
            </a:r>
            <a:r>
              <a:rPr lang="en-US" sz="2300" b="1" dirty="0"/>
              <a:t> </a:t>
            </a:r>
            <a:r>
              <a:rPr lang="en-US" sz="2300" b="1" dirty="0" err="1"/>
              <a:t>масе</a:t>
            </a:r>
            <a:r>
              <a:rPr lang="en-US" sz="2300" b="1" dirty="0"/>
              <a:t> </a:t>
            </a:r>
            <a:r>
              <a:rPr lang="en-US" sz="2300" b="1" dirty="0" err="1"/>
              <a:t>за</a:t>
            </a:r>
            <a:r>
              <a:rPr lang="en-US" sz="2300" b="1" dirty="0"/>
              <a:t> </a:t>
            </a:r>
            <a:r>
              <a:rPr lang="en-US" sz="2300" b="1" dirty="0" err="1"/>
              <a:t>наредни</a:t>
            </a:r>
            <a:r>
              <a:rPr lang="en-US" sz="2300" b="1" dirty="0"/>
              <a:t> </a:t>
            </a:r>
            <a:r>
              <a:rPr lang="en-US" sz="2300" b="1" dirty="0" err="1" smtClean="0"/>
              <a:t>месец</a:t>
            </a:r>
            <a:endParaRPr lang="sr-Cyrl-RS" sz="2300" b="1" dirty="0" smtClean="0"/>
          </a:p>
          <a:p>
            <a:pPr lvl="0"/>
            <a:endParaRPr lang="en-US" sz="2300" dirty="0"/>
          </a:p>
          <a:p>
            <a:pPr lvl="0"/>
            <a:r>
              <a:rPr lang="en-US" sz="2300" dirty="0" err="1"/>
              <a:t>Стечајни</a:t>
            </a:r>
            <a:r>
              <a:rPr lang="en-US" sz="2300" dirty="0"/>
              <a:t> </a:t>
            </a:r>
            <a:r>
              <a:rPr lang="en-US" sz="2300" dirty="0" err="1"/>
              <a:t>управник</a:t>
            </a:r>
            <a:r>
              <a:rPr lang="en-US" sz="2300" dirty="0"/>
              <a:t> </a:t>
            </a:r>
            <a:r>
              <a:rPr lang="en-US" sz="2300" b="1" dirty="0" err="1"/>
              <a:t>не</a:t>
            </a:r>
            <a:r>
              <a:rPr lang="en-US" sz="2300" b="1" dirty="0"/>
              <a:t> </a:t>
            </a:r>
            <a:r>
              <a:rPr lang="en-US" sz="2300" b="1" dirty="0" err="1"/>
              <a:t>може</a:t>
            </a:r>
            <a:r>
              <a:rPr lang="en-US" sz="2300" b="1" dirty="0"/>
              <a:t> </a:t>
            </a:r>
            <a:r>
              <a:rPr lang="en-US" sz="2300" b="1" dirty="0" err="1"/>
              <a:t>захтевати</a:t>
            </a:r>
            <a:r>
              <a:rPr lang="en-US" sz="2300" b="1" dirty="0"/>
              <a:t> </a:t>
            </a:r>
            <a:r>
              <a:rPr lang="en-US" sz="2300" b="1" dirty="0" err="1"/>
              <a:t>или</a:t>
            </a:r>
            <a:r>
              <a:rPr lang="en-US" sz="2300" b="1" dirty="0"/>
              <a:t> </a:t>
            </a:r>
            <a:r>
              <a:rPr lang="en-US" sz="2300" b="1" dirty="0" err="1"/>
              <a:t>примати</a:t>
            </a:r>
            <a:r>
              <a:rPr lang="en-US" sz="2300" b="1" dirty="0"/>
              <a:t> </a:t>
            </a:r>
            <a:r>
              <a:rPr lang="en-US" sz="2300" b="1" dirty="0" err="1"/>
              <a:t>било</a:t>
            </a:r>
            <a:r>
              <a:rPr lang="en-US" sz="2300" b="1" dirty="0"/>
              <a:t> </a:t>
            </a:r>
            <a:r>
              <a:rPr lang="en-US" sz="2300" b="1" dirty="0" err="1"/>
              <a:t>какву</a:t>
            </a:r>
            <a:r>
              <a:rPr lang="en-US" sz="2300" b="1" dirty="0"/>
              <a:t> </a:t>
            </a:r>
            <a:r>
              <a:rPr lang="en-US" sz="2300" b="1" dirty="0" err="1"/>
              <a:t>врсту</a:t>
            </a:r>
            <a:r>
              <a:rPr lang="en-US" sz="2300" b="1" dirty="0"/>
              <a:t> </a:t>
            </a:r>
            <a:r>
              <a:rPr lang="en-US" sz="2300" b="1" dirty="0" err="1"/>
              <a:t>накнаде</a:t>
            </a:r>
            <a:r>
              <a:rPr lang="en-US" sz="2300" dirty="0"/>
              <a:t>, </a:t>
            </a:r>
            <a:r>
              <a:rPr lang="en-US" sz="2300" dirty="0" err="1"/>
              <a:t>нити</a:t>
            </a:r>
            <a:r>
              <a:rPr lang="en-US" sz="2300" dirty="0"/>
              <a:t> </a:t>
            </a:r>
            <a:r>
              <a:rPr lang="en-US" sz="2300" dirty="0" err="1"/>
              <a:t>остваривати</a:t>
            </a:r>
            <a:r>
              <a:rPr lang="en-US" sz="2300" dirty="0"/>
              <a:t> </a:t>
            </a:r>
            <a:r>
              <a:rPr lang="en-US" sz="2300" dirty="0" err="1"/>
              <a:t>право</a:t>
            </a:r>
            <a:r>
              <a:rPr lang="en-US" sz="2300" dirty="0"/>
              <a:t> </a:t>
            </a:r>
            <a:r>
              <a:rPr lang="en-US" sz="2300" dirty="0" err="1"/>
              <a:t>на</a:t>
            </a:r>
            <a:r>
              <a:rPr lang="en-US" sz="2300" dirty="0"/>
              <a:t> </a:t>
            </a:r>
            <a:r>
              <a:rPr lang="en-US" sz="2300" b="1" dirty="0" err="1"/>
              <a:t>другу</a:t>
            </a:r>
            <a:r>
              <a:rPr lang="en-US" sz="2300" b="1" dirty="0"/>
              <a:t> </a:t>
            </a:r>
            <a:r>
              <a:rPr lang="en-US" sz="2300" b="1" dirty="0" err="1"/>
              <a:t>добит</a:t>
            </a:r>
            <a:r>
              <a:rPr lang="en-US" sz="2300" b="1" dirty="0"/>
              <a:t> </a:t>
            </a:r>
            <a:r>
              <a:rPr lang="en-US" sz="2300" b="1" dirty="0" err="1"/>
              <a:t>или</a:t>
            </a:r>
            <a:r>
              <a:rPr lang="en-US" sz="2300" b="1" dirty="0"/>
              <a:t> </a:t>
            </a:r>
            <a:r>
              <a:rPr lang="en-US" sz="2300" b="1" dirty="0" err="1"/>
              <a:t>корист</a:t>
            </a:r>
            <a:r>
              <a:rPr lang="en-US" sz="2300" dirty="0"/>
              <a:t> </a:t>
            </a:r>
            <a:r>
              <a:rPr lang="en-US" sz="2300" dirty="0" err="1"/>
              <a:t>за</a:t>
            </a:r>
            <a:r>
              <a:rPr lang="en-US" sz="2300" dirty="0"/>
              <a:t> </a:t>
            </a:r>
            <a:r>
              <a:rPr lang="en-US" sz="2300" dirty="0" err="1"/>
              <a:t>обављање</a:t>
            </a:r>
            <a:r>
              <a:rPr lang="en-US" sz="2300" dirty="0"/>
              <a:t> </a:t>
            </a:r>
            <a:r>
              <a:rPr lang="en-US" sz="2300" dirty="0" err="1"/>
              <a:t>послова</a:t>
            </a:r>
            <a:r>
              <a:rPr lang="en-US" sz="2300" dirty="0"/>
              <a:t> </a:t>
            </a:r>
            <a:r>
              <a:rPr lang="en-US" sz="2300" dirty="0" err="1"/>
              <a:t>из</a:t>
            </a:r>
            <a:r>
              <a:rPr lang="en-US" sz="2300" dirty="0"/>
              <a:t> </a:t>
            </a:r>
            <a:r>
              <a:rPr lang="en-US" sz="2300" dirty="0" err="1"/>
              <a:t>делокруга</a:t>
            </a:r>
            <a:r>
              <a:rPr lang="en-US" sz="2300" dirty="0"/>
              <a:t> </a:t>
            </a:r>
            <a:r>
              <a:rPr lang="en-US" sz="2300" dirty="0" err="1"/>
              <a:t>стечајног</a:t>
            </a:r>
            <a:r>
              <a:rPr lang="en-US" sz="2300" dirty="0"/>
              <a:t> </a:t>
            </a:r>
            <a:r>
              <a:rPr lang="en-US" sz="2300" dirty="0" err="1"/>
              <a:t>управника</a:t>
            </a:r>
            <a:r>
              <a:rPr lang="en-US" sz="2300" dirty="0"/>
              <a:t>, </a:t>
            </a:r>
            <a:r>
              <a:rPr lang="en-US" sz="2300" b="1" dirty="0" err="1"/>
              <a:t>изузев</a:t>
            </a:r>
            <a:r>
              <a:rPr lang="en-US" sz="2300" b="1" dirty="0"/>
              <a:t> </a:t>
            </a:r>
            <a:r>
              <a:rPr lang="en-US" sz="2300" b="1" dirty="0" err="1"/>
              <a:t>награде</a:t>
            </a:r>
            <a:r>
              <a:rPr lang="en-US" sz="2300" b="1" dirty="0"/>
              <a:t> </a:t>
            </a:r>
            <a:r>
              <a:rPr lang="en-US" sz="2300" b="1" dirty="0" err="1"/>
              <a:t>за</a:t>
            </a:r>
            <a:r>
              <a:rPr lang="en-US" sz="2300" b="1" dirty="0"/>
              <a:t> </a:t>
            </a:r>
            <a:r>
              <a:rPr lang="en-US" sz="2300" b="1" dirty="0" err="1"/>
              <a:t>рад</a:t>
            </a:r>
            <a:r>
              <a:rPr lang="en-US" sz="2300" b="1" dirty="0"/>
              <a:t> и </a:t>
            </a:r>
            <a:r>
              <a:rPr lang="en-US" sz="2300" b="1" dirty="0" err="1"/>
              <a:t>накнаде</a:t>
            </a:r>
            <a:r>
              <a:rPr lang="en-US" sz="2300" b="1" dirty="0"/>
              <a:t> </a:t>
            </a:r>
            <a:r>
              <a:rPr lang="en-US" sz="2300" b="1" dirty="0" err="1"/>
              <a:t>трошкова</a:t>
            </a:r>
            <a:r>
              <a:rPr lang="en-US" sz="2300" dirty="0"/>
              <a:t> </a:t>
            </a:r>
            <a:r>
              <a:rPr lang="en-US" sz="2300" dirty="0" err="1"/>
              <a:t>које</a:t>
            </a:r>
            <a:r>
              <a:rPr lang="en-US" sz="2300" dirty="0"/>
              <a:t> </a:t>
            </a:r>
            <a:r>
              <a:rPr lang="en-US" sz="2300" dirty="0" err="1"/>
              <a:t>одобри</a:t>
            </a:r>
            <a:r>
              <a:rPr lang="en-US" sz="2300" dirty="0"/>
              <a:t> </a:t>
            </a:r>
            <a:r>
              <a:rPr lang="en-US" sz="2300" dirty="0" err="1"/>
              <a:t>суд</a:t>
            </a:r>
            <a:r>
              <a:rPr lang="sr-Cyrl-RS" sz="2300" dirty="0"/>
              <a:t>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5055257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130" y="286603"/>
            <a:ext cx="10115550" cy="1450757"/>
          </a:xfrm>
        </p:spPr>
        <p:txBody>
          <a:bodyPr>
            <a:normAutofit/>
          </a:bodyPr>
          <a:lstStyle/>
          <a:p>
            <a:pPr algn="ctr"/>
            <a:r>
              <a:rPr lang="ru-RU" sz="37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Агенција </a:t>
            </a:r>
            <a:r>
              <a:rPr lang="ru-RU" sz="37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за лиценцирање стечајних управника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455" y="1311007"/>
            <a:ext cx="11534661" cy="5188945"/>
          </a:xfrm>
        </p:spPr>
        <p:txBody>
          <a:bodyPr>
            <a:normAutofit/>
          </a:bodyPr>
          <a:lstStyle/>
          <a:p>
            <a:pPr algn="ctr"/>
            <a:r>
              <a:rPr lang="sr-Cyrl-RS" sz="30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Центар за надзор и развој професије</a:t>
            </a:r>
            <a:endParaRPr lang="ru-RU" sz="3000" b="1" dirty="0" smtClean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ru-RU" sz="3000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ru-RU" sz="3000" dirty="0" smtClean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ХВАЛА НА ПАЖЊИ</a:t>
            </a:r>
            <a:endParaRPr lang="en-US" sz="4000" b="1" dirty="0" smtClean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en-US" sz="3000" b="1" dirty="0" smtClean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en-US" sz="30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ru-RU" sz="3000" b="1" dirty="0" smtClean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</a:rPr>
              <a:t>www.alsu.gov.rs</a:t>
            </a:r>
            <a:endParaRPr lang="ru-RU" sz="30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endParaRPr lang="ru-RU" sz="3000" dirty="0" smtClean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endParaRPr lang="en-US" sz="3000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9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711712"/>
              </p:ext>
            </p:extLst>
          </p:nvPr>
        </p:nvGraphicFramePr>
        <p:xfrm>
          <a:off x="385762" y="484188"/>
          <a:ext cx="11169968" cy="6115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22240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590" y="484742"/>
            <a:ext cx="10072859" cy="61143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cap="all" dirty="0" err="1"/>
              <a:t>Правилник</a:t>
            </a:r>
            <a:r>
              <a:rPr lang="en-US" sz="2400" b="1" cap="all" dirty="0"/>
              <a:t> о </a:t>
            </a:r>
            <a:r>
              <a:rPr lang="en-US" sz="2400" b="1" cap="all" dirty="0" err="1"/>
              <a:t>основама</a:t>
            </a:r>
            <a:r>
              <a:rPr lang="en-US" sz="2400" b="1" cap="all" dirty="0"/>
              <a:t> и </a:t>
            </a:r>
            <a:r>
              <a:rPr lang="en-US" sz="2400" b="1" cap="all" dirty="0" err="1"/>
              <a:t>мерилима</a:t>
            </a:r>
            <a:r>
              <a:rPr lang="en-US" sz="2400" b="1" cap="all" dirty="0"/>
              <a:t> </a:t>
            </a:r>
            <a:r>
              <a:rPr lang="en-US" sz="2400" b="1" cap="all" dirty="0" err="1"/>
              <a:t>за</a:t>
            </a:r>
            <a:r>
              <a:rPr lang="en-US" sz="2400" b="1" cap="all" dirty="0"/>
              <a:t> </a:t>
            </a:r>
            <a:r>
              <a:rPr lang="en-US" sz="2400" b="1" cap="all" dirty="0" err="1"/>
              <a:t>одређивање</a:t>
            </a:r>
            <a:r>
              <a:rPr lang="en-US" sz="2400" b="1" cap="all" dirty="0"/>
              <a:t> </a:t>
            </a:r>
            <a:r>
              <a:rPr lang="en-US" sz="2400" b="1" cap="all" dirty="0" err="1"/>
              <a:t>награде</a:t>
            </a:r>
            <a:r>
              <a:rPr lang="en-US" sz="2400" b="1" cap="all" dirty="0"/>
              <a:t> </a:t>
            </a:r>
            <a:r>
              <a:rPr lang="en-US" sz="2400" b="1" cap="all" dirty="0" err="1"/>
              <a:t>за</a:t>
            </a:r>
            <a:r>
              <a:rPr lang="en-US" sz="2400" b="1" cap="all" dirty="0"/>
              <a:t> </a:t>
            </a:r>
            <a:r>
              <a:rPr lang="en-US" sz="2400" b="1" cap="all" dirty="0" err="1"/>
              <a:t>рад</a:t>
            </a:r>
            <a:r>
              <a:rPr lang="en-US" sz="2400" b="1" cap="all" dirty="0"/>
              <a:t> и </a:t>
            </a:r>
            <a:r>
              <a:rPr lang="en-US" sz="2400" b="1" cap="all" dirty="0" err="1"/>
              <a:t>накнаде</a:t>
            </a:r>
            <a:r>
              <a:rPr lang="en-US" sz="2400" b="1" cap="all" dirty="0"/>
              <a:t> </a:t>
            </a:r>
            <a:r>
              <a:rPr lang="en-US" sz="2400" b="1" cap="all" dirty="0" err="1"/>
              <a:t>трошкова</a:t>
            </a:r>
            <a:r>
              <a:rPr lang="en-US" sz="2400" b="1" cap="all" dirty="0"/>
              <a:t> </a:t>
            </a:r>
            <a:r>
              <a:rPr lang="en-US" sz="2400" b="1" cap="all" dirty="0" err="1"/>
              <a:t>стечајних</a:t>
            </a:r>
            <a:r>
              <a:rPr lang="en-US" sz="2400" b="1" cap="all" dirty="0"/>
              <a:t> </a:t>
            </a:r>
            <a:r>
              <a:rPr lang="en-US" sz="2400" b="1" cap="all" dirty="0" err="1"/>
              <a:t>управника</a:t>
            </a:r>
            <a:r>
              <a:rPr lang="sr-Cyrl-RS" sz="2400" b="1" cap="all" dirty="0"/>
              <a:t> (2005 – 2015</a:t>
            </a:r>
            <a:r>
              <a:rPr lang="sr-Cyrl-RS" sz="2400" b="1" cap="all" dirty="0" smtClean="0"/>
              <a:t>)</a:t>
            </a:r>
          </a:p>
          <a:p>
            <a:endParaRPr lang="sr-Cyrl-RS" b="1" cap="all" dirty="0" smtClean="0"/>
          </a:p>
          <a:p>
            <a:pPr marL="0" indent="0">
              <a:buNone/>
            </a:pPr>
            <a:endParaRPr lang="sr-Cyrl-RS" b="1" cap="all" dirty="0"/>
          </a:p>
          <a:p>
            <a:endParaRPr lang="sr-Cyrl-RS" b="1" cap="all" dirty="0" smtClean="0"/>
          </a:p>
          <a:p>
            <a:endParaRPr lang="sr-Cyrl-RS" b="1" cap="all" dirty="0"/>
          </a:p>
          <a:p>
            <a:endParaRPr lang="sr-Cyrl-RS" b="1" cap="all" dirty="0" smtClean="0"/>
          </a:p>
          <a:p>
            <a:pPr marL="0" indent="0">
              <a:buNone/>
            </a:pPr>
            <a:endParaRPr lang="sr-Cyrl-RS" b="1" cap="all" dirty="0" smtClean="0"/>
          </a:p>
          <a:p>
            <a:endParaRPr lang="sr-Cyrl-RS" b="1" cap="all" dirty="0" smtClean="0"/>
          </a:p>
          <a:p>
            <a:endParaRPr lang="sr-Cyrl-RS" b="1" cap="all" dirty="0" smtClean="0"/>
          </a:p>
          <a:p>
            <a:r>
              <a:rPr lang="sr-Cyrl-RS" sz="2200" dirty="0" smtClean="0"/>
              <a:t>До </a:t>
            </a:r>
            <a:r>
              <a:rPr lang="sr-Cyrl-RS" sz="2200" dirty="0"/>
              <a:t>сада најчешће мењани подзаконски стечајни </a:t>
            </a:r>
            <a:r>
              <a:rPr lang="sr-Cyrl-RS" sz="2200" dirty="0" smtClean="0"/>
              <a:t>акт </a:t>
            </a:r>
          </a:p>
          <a:p>
            <a:pPr marL="0" indent="0">
              <a:buNone/>
            </a:pPr>
            <a:endParaRPr lang="sr-Cyrl-RS" sz="2200" dirty="0" smtClean="0"/>
          </a:p>
          <a:p>
            <a:r>
              <a:rPr lang="sr-Cyrl-RS" sz="2200" dirty="0" smtClean="0"/>
              <a:t>Главни </a:t>
            </a:r>
            <a:r>
              <a:rPr lang="sr-Cyrl-RS" sz="2200" dirty="0"/>
              <a:t>разлог </a:t>
            </a:r>
            <a:r>
              <a:rPr lang="sr-Cyrl-RS" sz="2200" dirty="0" smtClean="0"/>
              <a:t>- </a:t>
            </a:r>
            <a:r>
              <a:rPr lang="sr-Cyrl-RS" sz="2200" dirty="0"/>
              <a:t>питање уређивања обрачуна награде стечајних </a:t>
            </a:r>
            <a:r>
              <a:rPr lang="sr-Cyrl-RS" sz="2200" dirty="0" smtClean="0"/>
              <a:t>управника</a:t>
            </a:r>
            <a:endParaRPr lang="en-US" sz="2200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260581"/>
              </p:ext>
            </p:extLst>
          </p:nvPr>
        </p:nvGraphicFramePr>
        <p:xfrm>
          <a:off x="1200838" y="2043328"/>
          <a:ext cx="7678757" cy="1844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6477"/>
                <a:gridCol w="5682280"/>
              </a:tblGrid>
              <a:tr h="227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200" dirty="0">
                          <a:effectLst/>
                        </a:rPr>
                        <a:t>Правилник</a:t>
                      </a:r>
                      <a:endParaRPr lang="en-US" sz="22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200" dirty="0">
                          <a:effectLst/>
                        </a:rPr>
                        <a:t>Пропис на снази</a:t>
                      </a:r>
                      <a:endParaRPr lang="en-US" sz="22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65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200" dirty="0">
                          <a:effectLst/>
                        </a:rPr>
                        <a:t>2005</a:t>
                      </a:r>
                      <a:endParaRPr lang="en-US" sz="22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 </a:t>
                      </a:r>
                      <a:r>
                        <a:rPr lang="sr-Cyrl-RS" sz="2200" dirty="0">
                          <a:effectLst/>
                        </a:rPr>
                        <a:t>1.јун 2005 - 15. март 2008</a:t>
                      </a:r>
                      <a:endParaRPr lang="en-US" sz="22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65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200" dirty="0">
                          <a:effectLst/>
                        </a:rPr>
                        <a:t>2008</a:t>
                      </a:r>
                      <a:endParaRPr lang="en-US" sz="22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200" dirty="0">
                          <a:effectLst/>
                        </a:rPr>
                        <a:t>15. март 2008 - 21. јануар 2011</a:t>
                      </a:r>
                      <a:endParaRPr lang="en-US" sz="22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165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200" dirty="0">
                          <a:effectLst/>
                        </a:rPr>
                        <a:t>2012</a:t>
                      </a:r>
                      <a:endParaRPr lang="en-US" sz="22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200" dirty="0">
                          <a:effectLst/>
                        </a:rPr>
                        <a:t>(2011) 22. јануар 2011 - 17. фебруар 2012  </a:t>
                      </a:r>
                      <a:endParaRPr lang="en-US" sz="22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200" dirty="0">
                          <a:effectLst/>
                        </a:rPr>
                        <a:t>(2012) 18. фебруар 2012 -</a:t>
                      </a:r>
                      <a:endParaRPr lang="en-US" sz="22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7179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367304"/>
              </p:ext>
            </p:extLst>
          </p:nvPr>
        </p:nvGraphicFramePr>
        <p:xfrm>
          <a:off x="1" y="-2"/>
          <a:ext cx="12191998" cy="6858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6126"/>
                <a:gridCol w="3549570"/>
                <a:gridCol w="3703898"/>
                <a:gridCol w="3472404"/>
              </a:tblGrid>
              <a:tr h="5034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Врста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3537" marR="6353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2005</a:t>
                      </a:r>
                      <a:endParaRPr lang="en-US" sz="16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3537" marR="6353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2008</a:t>
                      </a:r>
                      <a:endParaRPr lang="en-US" sz="16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3537" marR="6353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2011/2012</a:t>
                      </a:r>
                      <a:endParaRPr lang="en-US" sz="16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3537" marR="63537" marT="0" marB="0" anchor="ctr"/>
                </a:tc>
              </a:tr>
              <a:tr h="26622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Накнада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у поступку </a:t>
                      </a:r>
                      <a:r>
                        <a:rPr lang="en-US" sz="1600" dirty="0" err="1">
                          <a:effectLst/>
                        </a:rPr>
                        <a:t>банкротства</a:t>
                      </a:r>
                      <a:endParaRPr lang="en-US" sz="16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3537" marR="635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</a:rPr>
                        <a:t>Н</a:t>
                      </a:r>
                      <a:r>
                        <a:rPr lang="en-US" sz="1200" dirty="0" err="1">
                          <a:effectLst/>
                        </a:rPr>
                        <a:t>акнада</a:t>
                      </a:r>
                      <a:r>
                        <a:rPr lang="en-US" sz="1200" dirty="0">
                          <a:effectLst/>
                        </a:rPr>
                        <a:t> обухвата: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путне </a:t>
                      </a:r>
                      <a:r>
                        <a:rPr lang="en-US" sz="1200" dirty="0" err="1">
                          <a:effectLst/>
                        </a:rPr>
                        <a:t>трошкове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 err="1">
                          <a:effectLst/>
                        </a:rPr>
                        <a:t>телефонске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рачуне</a:t>
                      </a:r>
                      <a:r>
                        <a:rPr lang="en-US" sz="1200" dirty="0">
                          <a:effectLst/>
                        </a:rPr>
                        <a:t>,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канцеларијски </a:t>
                      </a:r>
                      <a:r>
                        <a:rPr lang="en-US" sz="1200" dirty="0" err="1">
                          <a:effectLst/>
                        </a:rPr>
                        <a:t>материјал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трошкове</a:t>
                      </a:r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за</a:t>
                      </a:r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стручно</a:t>
                      </a:r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и </a:t>
                      </a:r>
                      <a:r>
                        <a:rPr lang="en-US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техничко</a:t>
                      </a:r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особље</a:t>
                      </a:r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из</a:t>
                      </a:r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канцеларије</a:t>
                      </a:r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стечајног</a:t>
                      </a:r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управника</a:t>
                      </a:r>
                      <a:r>
                        <a:rPr lang="en-U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и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 err="1">
                          <a:effectLst/>
                        </a:rPr>
                        <a:t>трошкове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стручних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лица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или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других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лица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које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је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стечајни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управник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ангажовао</a:t>
                      </a:r>
                      <a:r>
                        <a:rPr lang="en-US" sz="1200" dirty="0">
                          <a:effectLst/>
                        </a:rPr>
                        <a:t> у </a:t>
                      </a:r>
                      <a:r>
                        <a:rPr lang="en-US" sz="1200" dirty="0" err="1">
                          <a:effectLst/>
                        </a:rPr>
                        <a:t>конкретном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стечајном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поступку</a:t>
                      </a:r>
                      <a:r>
                        <a:rPr lang="en-US" sz="1200" dirty="0">
                          <a:effectLst/>
                        </a:rPr>
                        <a:t>. </a:t>
                      </a: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</a:rPr>
                        <a:t>СУ - </a:t>
                      </a:r>
                      <a:r>
                        <a:rPr lang="en-US" sz="1200" dirty="0" err="1" smtClean="0">
                          <a:effectLst/>
                        </a:rPr>
                        <a:t>специјализована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институција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en-US" sz="1200" dirty="0" smtClean="0">
                          <a:effectLst/>
                        </a:rPr>
                        <a:t>обухвата </a:t>
                      </a:r>
                      <a:r>
                        <a:rPr lang="en-US" sz="1200" dirty="0">
                          <a:effectLst/>
                        </a:rPr>
                        <a:t>и </a:t>
                      </a:r>
                      <a:r>
                        <a:rPr lang="en-US" sz="1200" dirty="0" err="1">
                          <a:effectLst/>
                        </a:rPr>
                        <a:t>стварне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трошкове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лица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која</a:t>
                      </a:r>
                      <a:r>
                        <a:rPr lang="en-US" sz="1200" dirty="0">
                          <a:effectLst/>
                        </a:rPr>
                        <a:t> у </a:t>
                      </a:r>
                      <a:r>
                        <a:rPr lang="en-US" sz="1200" dirty="0" err="1">
                          <a:effectLst/>
                        </a:rPr>
                        <a:t>име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за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рачун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те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институције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као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стечајног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управника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обављају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послове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3537" marR="635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</a:rPr>
                        <a:t>Н</a:t>
                      </a:r>
                      <a:r>
                        <a:rPr lang="en-US" sz="1200" dirty="0" err="1" smtClean="0">
                          <a:effectLst/>
                        </a:rPr>
                        <a:t>акнада</a:t>
                      </a:r>
                      <a:r>
                        <a:rPr lang="en-US" sz="1200" dirty="0" smtClean="0">
                          <a:effectLst/>
                        </a:rPr>
                        <a:t> обухвата</a:t>
                      </a:r>
                      <a:r>
                        <a:rPr lang="sr-Cyrl-R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трошков</a:t>
                      </a:r>
                      <a:r>
                        <a:rPr lang="sr-Cyrl-RS" sz="1200" dirty="0" smtClean="0">
                          <a:effectLst/>
                        </a:rPr>
                        <a:t>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који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су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директно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везани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за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конкретан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поступак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банкротства</a:t>
                      </a:r>
                      <a:r>
                        <a:rPr lang="en-US" sz="1200" dirty="0">
                          <a:effectLst/>
                        </a:rPr>
                        <a:t>, и </a:t>
                      </a:r>
                      <a:r>
                        <a:rPr lang="en-US" sz="1200" dirty="0" err="1">
                          <a:effectLst/>
                        </a:rPr>
                        <a:t>то</a:t>
                      </a:r>
                      <a:r>
                        <a:rPr lang="en-US" sz="1200" dirty="0">
                          <a:effectLst/>
                        </a:rPr>
                        <a:t>: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>
                          <a:effectLst/>
                        </a:rPr>
                        <a:t>путних </a:t>
                      </a:r>
                      <a:r>
                        <a:rPr lang="en-US" sz="1200" dirty="0" err="1">
                          <a:effectLst/>
                        </a:rPr>
                        <a:t>трошкова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 err="1">
                          <a:effectLst/>
                        </a:rPr>
                        <a:t>трошкова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телефонских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рачуна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 err="1">
                          <a:effectLst/>
                        </a:rPr>
                        <a:t>трошкова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канцеларијског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материјала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 err="1">
                          <a:effectLst/>
                        </a:rPr>
                        <a:t>трошкова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име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ангажовања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стручних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лица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од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стране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стечајног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управника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потребе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конкретног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стечајног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поступка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sr-Cyrl-RS" sz="1200" dirty="0" smtClean="0">
                        <a:effectLst/>
                      </a:endParaRPr>
                    </a:p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sr-Cyrl-RS" sz="1200" dirty="0" smtClean="0">
                          <a:effectLst/>
                        </a:rPr>
                        <a:t>СУ - </a:t>
                      </a:r>
                      <a:r>
                        <a:rPr lang="en-US" sz="1200" dirty="0" err="1" smtClean="0">
                          <a:effectLst/>
                        </a:rPr>
                        <a:t>специјализована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институција</a:t>
                      </a:r>
                      <a:r>
                        <a:rPr lang="en-US" sz="1200" dirty="0" smtClean="0">
                          <a:effectLst/>
                        </a:rPr>
                        <a:t>, обухвата и </a:t>
                      </a:r>
                      <a:r>
                        <a:rPr lang="en-US" sz="1200" dirty="0" err="1" smtClean="0">
                          <a:effectLst/>
                        </a:rPr>
                        <a:t>стварне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трошкове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на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име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ангажовањ</a:t>
                      </a:r>
                      <a:r>
                        <a:rPr lang="sr-Cyrl-RS" sz="1200" dirty="0" smtClean="0">
                          <a:solidFill>
                            <a:srgbClr val="FF0000"/>
                          </a:solidFill>
                          <a:effectLst/>
                        </a:rPr>
                        <a:t>а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лица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која</a:t>
                      </a:r>
                      <a:r>
                        <a:rPr lang="en-US" sz="1200" dirty="0" smtClean="0">
                          <a:effectLst/>
                        </a:rPr>
                        <a:t> у </a:t>
                      </a:r>
                      <a:r>
                        <a:rPr lang="en-US" sz="1200" dirty="0" err="1" smtClean="0">
                          <a:effectLst/>
                        </a:rPr>
                        <a:t>име</a:t>
                      </a:r>
                      <a:r>
                        <a:rPr lang="en-US" sz="1200" dirty="0" smtClean="0">
                          <a:effectLst/>
                        </a:rPr>
                        <a:t> и </a:t>
                      </a:r>
                      <a:r>
                        <a:rPr lang="en-US" sz="1200" dirty="0" err="1" smtClean="0">
                          <a:effectLst/>
                        </a:rPr>
                        <a:t>за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рачун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те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институције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као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стечајног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управника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обављају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послове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dirty="0" smtClean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3537" marR="635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</a:rPr>
                        <a:t>Н</a:t>
                      </a:r>
                      <a:r>
                        <a:rPr lang="en-US" sz="1200" dirty="0" err="1" smtClean="0">
                          <a:effectLst/>
                        </a:rPr>
                        <a:t>акнада</a:t>
                      </a:r>
                      <a:r>
                        <a:rPr lang="en-US" sz="1200" dirty="0" smtClean="0">
                          <a:effectLst/>
                        </a:rPr>
                        <a:t> обухвата</a:t>
                      </a:r>
                      <a:r>
                        <a:rPr lang="sr-Cyrl-R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трошков</a:t>
                      </a:r>
                      <a:r>
                        <a:rPr lang="sr-Cyrl-RS" sz="1200" dirty="0" smtClean="0">
                          <a:effectLst/>
                        </a:rPr>
                        <a:t>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који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су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директно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везани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за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конкретан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поступак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банкротства</a:t>
                      </a:r>
                      <a:r>
                        <a:rPr lang="en-US" sz="1200" dirty="0" smtClean="0">
                          <a:effectLst/>
                        </a:rPr>
                        <a:t>, и </a:t>
                      </a:r>
                      <a:r>
                        <a:rPr lang="en-US" sz="1200" dirty="0" err="1" smtClean="0">
                          <a:effectLst/>
                        </a:rPr>
                        <a:t>то</a:t>
                      </a:r>
                      <a:r>
                        <a:rPr lang="en-US" sz="1200" dirty="0" smtClean="0">
                          <a:effectLst/>
                        </a:rPr>
                        <a:t>: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 smtClean="0">
                          <a:effectLst/>
                        </a:rPr>
                        <a:t>путних </a:t>
                      </a:r>
                      <a:r>
                        <a:rPr lang="en-US" sz="1200" dirty="0" err="1">
                          <a:effectLst/>
                        </a:rPr>
                        <a:t>трошкова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 err="1">
                          <a:effectLst/>
                        </a:rPr>
                        <a:t>трошкова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телефонских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рачуна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 err="1">
                          <a:effectLst/>
                        </a:rPr>
                        <a:t>трошкова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канцеларијског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материјала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dirty="0" err="1">
                          <a:effectLst/>
                        </a:rPr>
                        <a:t>трошкова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име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ангажовања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стручних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лица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од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стране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стечајног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управника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потребе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конкретног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стечајног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поступка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 smtClean="0">
                          <a:effectLst/>
                        </a:rPr>
                        <a:t>СУ - </a:t>
                      </a:r>
                      <a:r>
                        <a:rPr lang="en-US" sz="1200" dirty="0" err="1" smtClean="0">
                          <a:effectLst/>
                        </a:rPr>
                        <a:t>специјализована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институција</a:t>
                      </a:r>
                      <a:r>
                        <a:rPr lang="en-US" sz="1200" dirty="0" smtClean="0">
                          <a:effectLst/>
                        </a:rPr>
                        <a:t>, обухвата и </a:t>
                      </a:r>
                      <a:r>
                        <a:rPr lang="en-US" sz="1200" dirty="0" err="1" smtClean="0">
                          <a:effectLst/>
                        </a:rPr>
                        <a:t>стварне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трошкове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на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име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ангажовањ</a:t>
                      </a:r>
                      <a:r>
                        <a:rPr lang="sr-Cyrl-RS" sz="1200" dirty="0" smtClean="0">
                          <a:solidFill>
                            <a:srgbClr val="FF0000"/>
                          </a:solidFill>
                          <a:effectLst/>
                        </a:rPr>
                        <a:t>а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лица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која</a:t>
                      </a:r>
                      <a:r>
                        <a:rPr lang="en-US" sz="1200" dirty="0" smtClean="0">
                          <a:effectLst/>
                        </a:rPr>
                        <a:t> у </a:t>
                      </a:r>
                      <a:r>
                        <a:rPr lang="en-US" sz="1200" dirty="0" err="1" smtClean="0">
                          <a:effectLst/>
                        </a:rPr>
                        <a:t>име</a:t>
                      </a:r>
                      <a:r>
                        <a:rPr lang="en-US" sz="1200" dirty="0" smtClean="0">
                          <a:effectLst/>
                        </a:rPr>
                        <a:t> и </a:t>
                      </a:r>
                      <a:r>
                        <a:rPr lang="en-US" sz="1200" dirty="0" err="1" smtClean="0">
                          <a:effectLst/>
                        </a:rPr>
                        <a:t>за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рачун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те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институције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као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стечајног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управника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обављају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послове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dirty="0" smtClean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3537" marR="63537" marT="0" marB="0"/>
                </a:tc>
              </a:tr>
              <a:tr h="1846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Накнада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у поступку </a:t>
                      </a:r>
                      <a:r>
                        <a:rPr lang="en-US" sz="1600" dirty="0" err="1" smtClean="0">
                          <a:effectLst/>
                        </a:rPr>
                        <a:t>реорг</a:t>
                      </a:r>
                      <a:r>
                        <a:rPr lang="sr-Cyrl-RS" sz="1600" dirty="0" smtClean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3537" marR="635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</a:rPr>
                        <a:t>П</a:t>
                      </a:r>
                      <a:r>
                        <a:rPr lang="en-US" sz="1200" dirty="0" err="1" smtClean="0">
                          <a:effectLst/>
                        </a:rPr>
                        <a:t>односилац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плана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реорганизације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 smtClean="0">
                          <a:effectLst/>
                        </a:rPr>
                        <a:t>СУ: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sr-Cyrl-RS" sz="1200" dirty="0" smtClean="0">
                        <a:effectLst/>
                      </a:endParaRPr>
                    </a:p>
                    <a:p>
                      <a:pPr marL="171450" marR="0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утврђује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се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планом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реорганизације</a:t>
                      </a:r>
                      <a:r>
                        <a:rPr lang="sr-Cyrl-RS" sz="1200" dirty="0" smtClean="0">
                          <a:effectLst/>
                        </a:rPr>
                        <a:t>;</a:t>
                      </a:r>
                    </a:p>
                    <a:p>
                      <a:pPr marL="171450" marR="0" indent="-17145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err="1" smtClean="0">
                          <a:effectLst/>
                        </a:rPr>
                        <a:t>право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захтева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накнаду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трошкова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које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је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имао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услед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припреме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за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подношење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плана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реорганизације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3537" marR="635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</a:rPr>
                        <a:t>О</a:t>
                      </a:r>
                      <a:r>
                        <a:rPr lang="en-US" sz="1200" dirty="0" smtClean="0">
                          <a:effectLst/>
                        </a:rPr>
                        <a:t>бухвата </a:t>
                      </a:r>
                      <a:r>
                        <a:rPr lang="en-US" sz="1200" dirty="0" err="1">
                          <a:effectLst/>
                        </a:rPr>
                        <a:t>све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трошкове</a:t>
                      </a:r>
                      <a:r>
                        <a:rPr lang="sr-Cyrl-RS" sz="1200" dirty="0" smtClean="0">
                          <a:effectLst/>
                        </a:rPr>
                        <a:t> к</a:t>
                      </a:r>
                      <a:r>
                        <a:rPr lang="en-US" sz="1200" dirty="0" err="1" smtClean="0">
                          <a:effectLst/>
                        </a:rPr>
                        <a:t>оје</a:t>
                      </a:r>
                      <a:r>
                        <a:rPr lang="en-US" sz="1200" dirty="0" smtClean="0">
                          <a:effectLst/>
                        </a:rPr>
                        <a:t> обухвата </a:t>
                      </a:r>
                      <a:r>
                        <a:rPr lang="en-US" sz="1200" dirty="0" err="1" smtClean="0">
                          <a:effectLst/>
                        </a:rPr>
                        <a:t>накнада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трошкова</a:t>
                      </a:r>
                      <a:r>
                        <a:rPr lang="en-US" sz="1200" dirty="0" smtClean="0">
                          <a:effectLst/>
                        </a:rPr>
                        <a:t> у </a:t>
                      </a:r>
                      <a:r>
                        <a:rPr lang="en-US" sz="1200" dirty="0" err="1" smtClean="0">
                          <a:effectLst/>
                        </a:rPr>
                        <a:t>поступку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банкротства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sr-Cyrl-RS" sz="1200" dirty="0" smtClean="0">
                          <a:effectLst/>
                        </a:rPr>
                        <a:t>(</a:t>
                      </a:r>
                      <a:r>
                        <a:rPr lang="sr-Cyrl-RS" sz="1200" dirty="0" smtClean="0">
                          <a:solidFill>
                            <a:srgbClr val="FF0000"/>
                          </a:solidFill>
                          <a:effectLst/>
                        </a:rPr>
                        <a:t>члан</a:t>
                      </a:r>
                      <a:r>
                        <a:rPr lang="sr-Cyrl-RS" sz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12</a:t>
                      </a:r>
                      <a:r>
                        <a:rPr lang="sr-Cyrl-RS" sz="1200" baseline="0" dirty="0" smtClean="0">
                          <a:effectLst/>
                        </a:rPr>
                        <a:t>. Правилника</a:t>
                      </a:r>
                      <a:r>
                        <a:rPr lang="sr-Cyrl-RS" sz="1200" dirty="0" smtClean="0">
                          <a:effectLst/>
                        </a:rPr>
                        <a:t>)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endParaRPr lang="sr-Cyrl-RS" sz="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</a:rPr>
                        <a:t>Н</a:t>
                      </a:r>
                      <a:r>
                        <a:rPr lang="en-US" sz="1200" dirty="0" err="1" smtClean="0">
                          <a:effectLst/>
                        </a:rPr>
                        <a:t>акнада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трошкова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 smtClean="0">
                          <a:effectLst/>
                        </a:rPr>
                        <a:t>СУ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саставни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део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плана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реорганизације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br>
                        <a:rPr lang="en-US" sz="1200" dirty="0">
                          <a:effectLst/>
                        </a:rPr>
                      </a:br>
                      <a:endParaRPr lang="sr-Cyrl-RS" sz="600" dirty="0" smtClean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 smtClean="0">
                          <a:effectLst/>
                        </a:rPr>
                        <a:t>П</a:t>
                      </a:r>
                      <a:r>
                        <a:rPr lang="en-US" sz="1200" dirty="0" err="1" smtClean="0">
                          <a:effectLst/>
                        </a:rPr>
                        <a:t>односилац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плана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реорганизације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sr-Cyrl-RS" sz="1200" dirty="0" smtClean="0">
                          <a:effectLst/>
                        </a:rPr>
                        <a:t>СУ</a:t>
                      </a:r>
                      <a:r>
                        <a:rPr lang="sr-Cyrl-RS" sz="1200" baseline="0" dirty="0" smtClean="0">
                          <a:effectLst/>
                        </a:rPr>
                        <a:t> - </a:t>
                      </a:r>
                      <a:r>
                        <a:rPr lang="en-US" sz="1200" dirty="0" err="1" smtClean="0">
                          <a:effectLst/>
                        </a:rPr>
                        <a:t>право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захтева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надокнаду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трошкова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које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је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имао</a:t>
                      </a:r>
                      <a:r>
                        <a:rPr lang="en-US" sz="1200" dirty="0">
                          <a:effectLst/>
                        </a:rPr>
                        <a:t> у </a:t>
                      </a:r>
                      <a:r>
                        <a:rPr lang="en-US" sz="1200" dirty="0" err="1">
                          <a:effectLst/>
                        </a:rPr>
                        <a:t>вези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припремом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плана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реорганизације</a:t>
                      </a:r>
                      <a:r>
                        <a:rPr lang="en-US" sz="1200" dirty="0">
                          <a:effectLst/>
                        </a:rPr>
                        <a:t>. </a:t>
                      </a:r>
                      <a:endParaRPr lang="en-US" sz="12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3537" marR="635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</a:rPr>
                        <a:t>О</a:t>
                      </a:r>
                      <a:r>
                        <a:rPr lang="en-US" sz="1200" dirty="0" err="1" smtClean="0">
                          <a:effectLst/>
                        </a:rPr>
                        <a:t>бухвата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све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трошкове</a:t>
                      </a:r>
                      <a:r>
                        <a:rPr lang="sr-Cyrl-RS" sz="1200" dirty="0" smtClean="0">
                          <a:effectLst/>
                        </a:rPr>
                        <a:t> к</a:t>
                      </a:r>
                      <a:r>
                        <a:rPr lang="en-US" sz="1200" dirty="0" err="1" smtClean="0">
                          <a:effectLst/>
                        </a:rPr>
                        <a:t>оје</a:t>
                      </a:r>
                      <a:r>
                        <a:rPr lang="en-US" sz="1200" dirty="0" smtClean="0">
                          <a:effectLst/>
                        </a:rPr>
                        <a:t> обухвата </a:t>
                      </a:r>
                      <a:r>
                        <a:rPr lang="en-US" sz="1200" dirty="0" err="1" smtClean="0">
                          <a:effectLst/>
                        </a:rPr>
                        <a:t>накнада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трошкова</a:t>
                      </a:r>
                      <a:r>
                        <a:rPr lang="en-US" sz="1200" dirty="0" smtClean="0">
                          <a:effectLst/>
                        </a:rPr>
                        <a:t> у </a:t>
                      </a:r>
                      <a:r>
                        <a:rPr lang="en-US" sz="1200" dirty="0" err="1" smtClean="0">
                          <a:effectLst/>
                        </a:rPr>
                        <a:t>поступку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банкротства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sr-Cyrl-RS" sz="1200" dirty="0" smtClean="0">
                          <a:effectLst/>
                        </a:rPr>
                        <a:t>(</a:t>
                      </a:r>
                      <a:r>
                        <a:rPr lang="sr-Cyrl-RS" sz="1200" dirty="0" smtClean="0">
                          <a:solidFill>
                            <a:srgbClr val="FF0000"/>
                          </a:solidFill>
                          <a:effectLst/>
                        </a:rPr>
                        <a:t>члан</a:t>
                      </a:r>
                      <a:r>
                        <a:rPr lang="sr-Cyrl-RS" sz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12</a:t>
                      </a:r>
                      <a:r>
                        <a:rPr lang="sr-Cyrl-RS" sz="1200" baseline="0" dirty="0" smtClean="0">
                          <a:effectLst/>
                        </a:rPr>
                        <a:t>. Правилника</a:t>
                      </a:r>
                      <a:r>
                        <a:rPr lang="sr-Cyrl-RS" sz="1200" dirty="0" smtClean="0">
                          <a:effectLst/>
                        </a:rPr>
                        <a:t>)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br>
                        <a:rPr lang="en-US" sz="1200" dirty="0" smtClean="0">
                          <a:effectLst/>
                        </a:rPr>
                      </a:br>
                      <a:endParaRPr lang="sr-Cyrl-RS" sz="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</a:rPr>
                        <a:t>Н</a:t>
                      </a:r>
                      <a:r>
                        <a:rPr lang="en-US" sz="1200" dirty="0" err="1" smtClean="0">
                          <a:effectLst/>
                        </a:rPr>
                        <a:t>акнада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трошкова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sr-Cyrl-RS" sz="1200" dirty="0" smtClean="0">
                          <a:effectLst/>
                        </a:rPr>
                        <a:t>СУ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саставни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део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плана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реорганизације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br>
                        <a:rPr lang="en-US" sz="1200" dirty="0" smtClean="0">
                          <a:effectLst/>
                        </a:rPr>
                      </a:br>
                      <a:endParaRPr lang="sr-Cyrl-RS" sz="600" dirty="0" smtClean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 smtClean="0">
                          <a:effectLst/>
                        </a:rPr>
                        <a:t>П</a:t>
                      </a:r>
                      <a:r>
                        <a:rPr lang="en-US" sz="1200" dirty="0" err="1" smtClean="0">
                          <a:effectLst/>
                        </a:rPr>
                        <a:t>односилац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плана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реорганизације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sr-Cyrl-RS" sz="1200" dirty="0" smtClean="0">
                          <a:effectLst/>
                        </a:rPr>
                        <a:t>СУ</a:t>
                      </a:r>
                      <a:r>
                        <a:rPr lang="sr-Cyrl-RS" sz="1200" baseline="0" dirty="0" smtClean="0">
                          <a:effectLst/>
                        </a:rPr>
                        <a:t> - </a:t>
                      </a:r>
                      <a:r>
                        <a:rPr lang="en-US" sz="1200" dirty="0" err="1" smtClean="0">
                          <a:effectLst/>
                        </a:rPr>
                        <a:t>право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да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захтева</a:t>
                      </a:r>
                      <a:r>
                        <a:rPr lang="en-US" sz="1200" dirty="0" smtClean="0">
                          <a:effectLst/>
                        </a:rPr>
                        <a:t> и </a:t>
                      </a:r>
                      <a:r>
                        <a:rPr lang="en-US" sz="1200" dirty="0" err="1" smtClean="0">
                          <a:effectLst/>
                        </a:rPr>
                        <a:t>надокнаду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трошкова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које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је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имао</a:t>
                      </a:r>
                      <a:r>
                        <a:rPr lang="en-US" sz="1200" dirty="0" smtClean="0">
                          <a:effectLst/>
                        </a:rPr>
                        <a:t> у </a:t>
                      </a:r>
                      <a:r>
                        <a:rPr lang="en-US" sz="1200" dirty="0" err="1" smtClean="0">
                          <a:effectLst/>
                        </a:rPr>
                        <a:t>вези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са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припремом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плана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реорганизације</a:t>
                      </a:r>
                      <a:r>
                        <a:rPr lang="en-US" sz="1200" dirty="0" smtClean="0">
                          <a:effectLst/>
                        </a:rPr>
                        <a:t>. </a:t>
                      </a:r>
                      <a:endParaRPr lang="en-US" sz="12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3537" marR="63537" marT="0" marB="0"/>
                </a:tc>
              </a:tr>
              <a:tr h="1846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Накнада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у </a:t>
                      </a:r>
                      <a:r>
                        <a:rPr lang="en-US" sz="1600" dirty="0" err="1">
                          <a:effectLst/>
                        </a:rPr>
                        <a:t>случају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промене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 smtClean="0">
                          <a:effectLst/>
                        </a:rPr>
                        <a:t>СУ</a:t>
                      </a:r>
                      <a:endParaRPr lang="en-US" sz="16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3537" marR="635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r-Cyrl-R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Висина </a:t>
                      </a:r>
                      <a:r>
                        <a:rPr lang="en-US" sz="1200" dirty="0" err="1">
                          <a:effectLst/>
                        </a:rPr>
                        <a:t>награде</a:t>
                      </a:r>
                      <a:r>
                        <a:rPr lang="en-US" sz="1200" dirty="0">
                          <a:effectLst/>
                        </a:rPr>
                        <a:t> и </a:t>
                      </a:r>
                      <a:r>
                        <a:rPr lang="en-US" sz="1200" dirty="0" err="1">
                          <a:effectLst/>
                        </a:rPr>
                        <a:t>накнаде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рад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 smtClean="0">
                          <a:effectLst/>
                        </a:rPr>
                        <a:t>разрешеног СУ –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завршни</a:t>
                      </a:r>
                      <a:r>
                        <a:rPr lang="sr-Cyrl-R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извештај</a:t>
                      </a:r>
                      <a:r>
                        <a:rPr lang="sr-Cyrl-RS" sz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СУ.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sr-Cyrl-R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rgbClr val="FF0000"/>
                          </a:solidFill>
                          <a:effectLst/>
                        </a:rPr>
                        <a:t>П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рема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effectLst/>
                        </a:rPr>
                        <a:t>процени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обима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посла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у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односу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на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укупни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обим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посла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који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је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потребан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за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окончање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стечајног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поступка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уз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</a:rPr>
                        <a:t>умањење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сразмерно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времену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које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је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потребно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новоименованом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стечајном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управнику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за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упознавање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са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детаљима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претходно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вођеног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поступка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3537" marR="635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r-Cyrl-RS" sz="1200" dirty="0" smtClean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Висина </a:t>
                      </a:r>
                      <a:r>
                        <a:rPr lang="en-US" sz="1200" dirty="0" err="1" smtClean="0">
                          <a:effectLst/>
                        </a:rPr>
                        <a:t>награде</a:t>
                      </a:r>
                      <a:r>
                        <a:rPr lang="en-US" sz="1200" dirty="0" smtClean="0">
                          <a:effectLst/>
                        </a:rPr>
                        <a:t> и </a:t>
                      </a:r>
                      <a:r>
                        <a:rPr lang="en-US" sz="1200" dirty="0" err="1" smtClean="0">
                          <a:effectLst/>
                        </a:rPr>
                        <a:t>накнаде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за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рад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sr-Cyrl-RS" sz="1200" dirty="0" smtClean="0">
                          <a:effectLst/>
                        </a:rPr>
                        <a:t>разрешеног СУ –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завршни</a:t>
                      </a:r>
                      <a:r>
                        <a:rPr lang="sr-Cyrl-R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извештај</a:t>
                      </a:r>
                      <a:r>
                        <a:rPr lang="sr-Cyrl-RS" sz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СУ.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sr-Cyrl-R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rgbClr val="FF0000"/>
                          </a:solidFill>
                          <a:effectLst/>
                        </a:rPr>
                        <a:t>П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рема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процени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обима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посла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који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је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обавио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разрешени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стечајни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управник</a:t>
                      </a:r>
                      <a:r>
                        <a:rPr lang="en-US" sz="1200" dirty="0" smtClean="0">
                          <a:effectLst/>
                        </a:rPr>
                        <a:t> у </a:t>
                      </a:r>
                      <a:r>
                        <a:rPr lang="en-US" sz="1200" dirty="0" err="1" smtClean="0">
                          <a:effectLst/>
                        </a:rPr>
                        <a:t>односу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на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укупни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обим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посла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који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је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био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потребан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за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окончање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стечајног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поступка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3537" marR="635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sr-Cyrl-RS" sz="1200" dirty="0" smtClean="0">
                        <a:effectLst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Висина </a:t>
                      </a:r>
                      <a:r>
                        <a:rPr lang="en-US" sz="1200" dirty="0" err="1" smtClean="0">
                          <a:effectLst/>
                        </a:rPr>
                        <a:t>награде</a:t>
                      </a:r>
                      <a:r>
                        <a:rPr lang="en-US" sz="1200" dirty="0" smtClean="0">
                          <a:effectLst/>
                        </a:rPr>
                        <a:t> и </a:t>
                      </a:r>
                      <a:r>
                        <a:rPr lang="en-US" sz="1200" dirty="0" err="1" smtClean="0">
                          <a:effectLst/>
                        </a:rPr>
                        <a:t>накнаде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за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рад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sr-Cyrl-RS" sz="1200" dirty="0" smtClean="0">
                          <a:effectLst/>
                        </a:rPr>
                        <a:t>разрешеног СУ –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завршни</a:t>
                      </a:r>
                      <a:r>
                        <a:rPr lang="sr-Cyrl-R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извештај</a:t>
                      </a:r>
                      <a:r>
                        <a:rPr lang="sr-Cyrl-RS" sz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СУ.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sr-Cyrl-RS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solidFill>
                            <a:srgbClr val="FF0000"/>
                          </a:solidFill>
                          <a:effectLst/>
                        </a:rPr>
                        <a:t>П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рема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процени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обима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посла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који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је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обавио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разрешени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стечајни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управник</a:t>
                      </a:r>
                      <a:r>
                        <a:rPr lang="en-US" sz="1200" dirty="0" smtClean="0">
                          <a:effectLst/>
                        </a:rPr>
                        <a:t> у </a:t>
                      </a:r>
                      <a:r>
                        <a:rPr lang="en-US" sz="1200" dirty="0" err="1" smtClean="0">
                          <a:effectLst/>
                        </a:rPr>
                        <a:t>односу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на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укупни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обим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посла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који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је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био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потребан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за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окончање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стечајног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 err="1" smtClean="0">
                          <a:effectLst/>
                        </a:rPr>
                        <a:t>поступка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Corbel" panose="020B0503020204020204" pitchFamily="34" charset="0"/>
                        <a:ea typeface="SimSun" panose="02010600030101010101" pitchFamily="2" charset="-122"/>
                        <a:cs typeface="Tahoma" panose="020B0604030504040204" pitchFamily="34" charset="0"/>
                      </a:endParaRPr>
                    </a:p>
                  </a:txBody>
                  <a:tcPr marL="63537" marR="6353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2880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591" y="484742"/>
            <a:ext cx="9309252" cy="611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cap="all" dirty="0" err="1" smtClean="0"/>
              <a:t>Судска</a:t>
            </a:r>
            <a:r>
              <a:rPr lang="en-US" sz="3000" b="1" cap="all" dirty="0" smtClean="0"/>
              <a:t> </a:t>
            </a:r>
            <a:r>
              <a:rPr lang="en-US" sz="3000" b="1" cap="all" dirty="0" err="1" smtClean="0"/>
              <a:t>пракса</a:t>
            </a:r>
            <a:endParaRPr lang="sr-Cyrl-RS" sz="3000" b="1" cap="all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sr-Cyrl-RS" i="1" dirty="0" smtClean="0"/>
          </a:p>
          <a:p>
            <a:r>
              <a:rPr lang="sr-Cyrl-RS" sz="2400" i="1" dirty="0"/>
              <a:t>Решења Привредног апелационог </a:t>
            </a:r>
            <a:r>
              <a:rPr lang="sr-Cyrl-RS" sz="2400" i="1" dirty="0" smtClean="0"/>
              <a:t>суда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sr-Cyrl-RS" sz="2400" i="1" dirty="0" smtClean="0"/>
              <a:t>Двадесеттреће </a:t>
            </a:r>
            <a:r>
              <a:rPr lang="sr-Cyrl-RS" sz="2400" i="1" dirty="0"/>
              <a:t>саветовање судија привредних судова Републике Србије, Радни материјал, Златибор, септембар 2015. </a:t>
            </a:r>
            <a:r>
              <a:rPr lang="sr-Cyrl-RS" sz="2400" i="1" dirty="0" smtClean="0"/>
              <a:t>године</a:t>
            </a:r>
          </a:p>
          <a:p>
            <a:pPr marL="0" indent="0">
              <a:buNone/>
            </a:pPr>
            <a:endParaRPr lang="sr-Cyrl-RS" b="1" cap="all" dirty="0"/>
          </a:p>
          <a:p>
            <a:endParaRPr lang="sr-Cyrl-RS" b="1" cap="all" dirty="0" smtClean="0"/>
          </a:p>
          <a:p>
            <a:endParaRPr lang="sr-Cyrl-RS" b="1" cap="al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1384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590" y="484742"/>
            <a:ext cx="10210019" cy="6114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200" b="1" cap="all" dirty="0"/>
              <a:t>СТРУЧНИ НАДЗОР </a:t>
            </a:r>
            <a:r>
              <a:rPr lang="en-US" sz="2200" b="1" cap="all" dirty="0"/>
              <a:t>А</a:t>
            </a:r>
            <a:r>
              <a:rPr lang="sr-Cyrl-RS" sz="2200" b="1" cap="all" dirty="0"/>
              <a:t>ГЕНЦИЈЕ ЗА ЛИЦЕНЦИРАЊЕ СТЕЧАЈНИХ УПРАВНИКА</a:t>
            </a:r>
            <a:endParaRPr lang="en-US" sz="2200" dirty="0"/>
          </a:p>
          <a:p>
            <a:pPr marL="0" indent="0">
              <a:buNone/>
            </a:pPr>
            <a:endParaRPr lang="en-US" dirty="0" smtClean="0"/>
          </a:p>
          <a:p>
            <a:r>
              <a:rPr lang="sr-Cyrl-RS" sz="2400" dirty="0" smtClean="0"/>
              <a:t>Супервизори </a:t>
            </a:r>
            <a:r>
              <a:rPr lang="sr-Cyrl-RS" sz="2400" dirty="0"/>
              <a:t>Агенције прате рад стечајног управника у сваком предмету, са становишта примене прописа којима се уређује </a:t>
            </a:r>
            <a:r>
              <a:rPr lang="sr-Cyrl-RS" sz="2400" dirty="0" smtClean="0"/>
              <a:t>стечај, </a:t>
            </a:r>
            <a:r>
              <a:rPr lang="sr-Cyrl-RS" sz="2400" dirty="0"/>
              <a:t>и то нарочито анализом</a:t>
            </a:r>
            <a:r>
              <a:rPr lang="sr-Cyrl-RS" sz="2400" dirty="0" smtClean="0"/>
              <a:t>:</a:t>
            </a:r>
          </a:p>
          <a:p>
            <a:pPr marL="0" indent="0">
              <a:buNone/>
            </a:pPr>
            <a:endParaRPr lang="sr-Cyrl-RS" sz="2400" b="1" cap="all" dirty="0"/>
          </a:p>
          <a:p>
            <a:pPr marL="0" indent="0">
              <a:buNone/>
            </a:pPr>
            <a:endParaRPr lang="sr-Cyrl-RS" sz="2400" b="1" cap="all" dirty="0" smtClean="0"/>
          </a:p>
          <a:p>
            <a:pPr marL="0" indent="0">
              <a:buNone/>
            </a:pPr>
            <a:endParaRPr lang="sr-Cyrl-RS" sz="2400" b="1" cap="all" dirty="0"/>
          </a:p>
          <a:p>
            <a:pPr marL="0" indent="0">
              <a:buNone/>
            </a:pPr>
            <a:endParaRPr lang="sr-Cyrl-RS" sz="2400" b="1" cap="all" dirty="0" smtClean="0"/>
          </a:p>
          <a:p>
            <a:pPr marL="0" indent="0">
              <a:buNone/>
            </a:pPr>
            <a:endParaRPr lang="sr-Cyrl-RS" sz="2400" b="1" cap="all" dirty="0" smtClean="0"/>
          </a:p>
          <a:p>
            <a:r>
              <a:rPr lang="sr-Cyrl-RS" sz="2400" dirty="0"/>
              <a:t>У</a:t>
            </a:r>
            <a:r>
              <a:rPr lang="sr-Cyrl-RS" sz="2400" dirty="0" smtClean="0"/>
              <a:t> </a:t>
            </a:r>
            <a:r>
              <a:rPr lang="sr-Cyrl-RS" sz="2400" dirty="0"/>
              <a:t>вези са </a:t>
            </a:r>
            <a:r>
              <a:rPr lang="sr-Cyrl-RS" sz="2400" dirty="0" smtClean="0"/>
              <a:t>трошковима, </a:t>
            </a:r>
            <a:r>
              <a:rPr lang="sr-Cyrl-RS" sz="2400" dirty="0" smtClean="0"/>
              <a:t>од значаја </a:t>
            </a:r>
            <a:r>
              <a:rPr lang="sr-Cyrl-RS" sz="2400" dirty="0"/>
              <a:t>постојање одобрења трошкова </a:t>
            </a:r>
            <a:endParaRPr lang="sr-Cyrl-RS" sz="2400" dirty="0" smtClean="0"/>
          </a:p>
          <a:p>
            <a:endParaRPr lang="sr-Cyrl-RS" sz="2400" dirty="0"/>
          </a:p>
          <a:p>
            <a:r>
              <a:rPr lang="sr-Cyrl-RS" sz="2400" dirty="0" smtClean="0"/>
              <a:t>Пореска контрола стечајног управника - предузетника </a:t>
            </a:r>
            <a:endParaRPr lang="en-US" sz="2400" dirty="0"/>
          </a:p>
          <a:p>
            <a:endParaRPr lang="sr-Cyrl-RS" b="1" cap="all" dirty="0" smtClean="0"/>
          </a:p>
          <a:p>
            <a:endParaRPr lang="sr-Cyrl-RS" b="1" cap="all" dirty="0" smtClean="0"/>
          </a:p>
          <a:p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69884509"/>
              </p:ext>
            </p:extLst>
          </p:nvPr>
        </p:nvGraphicFramePr>
        <p:xfrm>
          <a:off x="385591" y="2743201"/>
          <a:ext cx="9683826" cy="1916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96523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616945"/>
            <a:ext cx="8596668" cy="5424417"/>
          </a:xfrm>
        </p:spPr>
        <p:txBody>
          <a:bodyPr/>
          <a:lstStyle/>
          <a:p>
            <a:pPr algn="ctr"/>
            <a:endParaRPr lang="sr-Cyrl-RS" b="1" cap="all" dirty="0" smtClean="0"/>
          </a:p>
          <a:p>
            <a:pPr algn="ctr"/>
            <a:endParaRPr lang="sr-Cyrl-RS" b="1" cap="all" dirty="0"/>
          </a:p>
          <a:p>
            <a:pPr algn="ctr"/>
            <a:endParaRPr lang="sr-Cyrl-RS" b="1" cap="all" dirty="0" smtClean="0"/>
          </a:p>
          <a:p>
            <a:pPr algn="ctr"/>
            <a:endParaRPr lang="sr-Cyrl-RS" b="1" cap="all" dirty="0"/>
          </a:p>
          <a:p>
            <a:pPr algn="ctr"/>
            <a:endParaRPr lang="sr-Cyrl-RS" b="1" cap="all" dirty="0" smtClean="0"/>
          </a:p>
          <a:p>
            <a:pPr algn="ctr"/>
            <a:endParaRPr lang="sr-Cyrl-RS" b="1" cap="all" dirty="0"/>
          </a:p>
          <a:p>
            <a:pPr marL="0" indent="0" algn="ctr">
              <a:buNone/>
            </a:pPr>
            <a:r>
              <a:rPr lang="en-US" sz="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ПРИМЕРИ ИЗ ПРАКСЕ</a:t>
            </a:r>
            <a:endParaRPr lang="en-US" sz="3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56079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76506"/>
              </p:ext>
            </p:extLst>
          </p:nvPr>
        </p:nvGraphicFramePr>
        <p:xfrm>
          <a:off x="0" y="1"/>
          <a:ext cx="10410939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4962575" imgH="4219753" progId="Excel.Sheet.12">
                  <p:embed/>
                </p:oleObj>
              </mc:Choice>
              <mc:Fallback>
                <p:oleObj name="Worksheet" r:id="rId3" imgW="4962575" imgH="421975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"/>
                        <a:ext cx="10410939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80003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589" y="440675"/>
            <a:ext cx="10576194" cy="61804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cap="all" dirty="0" err="1" smtClean="0"/>
              <a:t>Закључак</a:t>
            </a:r>
            <a:endParaRPr lang="sr-Cyrl-RS" sz="3000" b="1" cap="all" dirty="0" smtClean="0"/>
          </a:p>
          <a:p>
            <a:pPr marL="0" indent="0">
              <a:buNone/>
            </a:pPr>
            <a:endParaRPr 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sz="2400" dirty="0"/>
              <a:t>Појам и начин одређивања накнаде трошкова исти од 2005. </a:t>
            </a:r>
            <a:r>
              <a:rPr lang="sr-Cyrl-RS" sz="2400" dirty="0" smtClean="0"/>
              <a:t>године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r-Cyrl-R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sz="2400" dirty="0" smtClean="0"/>
              <a:t>Поверење </a:t>
            </a:r>
            <a:r>
              <a:rPr lang="sr-Cyrl-RS" sz="2400" dirty="0"/>
              <a:t>- опредељујући фактор сарадње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sr-Cyrl-RS" sz="2400" dirty="0"/>
          </a:p>
          <a:p>
            <a:r>
              <a:rPr lang="sr-Cyrl-RS" sz="2400" dirty="0" smtClean="0"/>
              <a:t>Позитивне промене у вези са</a:t>
            </a:r>
            <a:r>
              <a:rPr lang="sr-Cyrl-RS" sz="2400" dirty="0"/>
              <a:t> </a:t>
            </a:r>
            <a:r>
              <a:rPr lang="sr-Cyrl-RS" sz="2400" dirty="0" smtClean="0"/>
              <a:t>чланом </a:t>
            </a:r>
            <a:r>
              <a:rPr lang="sr-Cyrl-RS" sz="2400" dirty="0"/>
              <a:t>18. став 1. тачка 4</a:t>
            </a:r>
            <a:r>
              <a:rPr lang="sr-Cyrl-RS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sr-Cyrl-RS" sz="2400" dirty="0" smtClean="0"/>
              <a:t>Веза </a:t>
            </a:r>
            <a:r>
              <a:rPr lang="sr-Cyrl-RS" sz="2400" dirty="0"/>
              <a:t>између трошкова који су основ за исплату </a:t>
            </a:r>
            <a:r>
              <a:rPr lang="sr-Cyrl-RS" sz="2400" dirty="0" smtClean="0"/>
              <a:t>накнаде и </a:t>
            </a:r>
            <a:r>
              <a:rPr lang="sr-Cyrl-RS" sz="2400" dirty="0"/>
              <a:t>стечајног поступка </a:t>
            </a:r>
            <a:r>
              <a:rPr lang="sr-Cyrl-RS" sz="2400" dirty="0" smtClean="0"/>
              <a:t>– јасна</a:t>
            </a:r>
            <a:r>
              <a:rPr lang="sr-Cyrl-RS" sz="2400" dirty="0"/>
              <a:t>, лако утврдива и поткрепљена одговарајућом </a:t>
            </a:r>
            <a:r>
              <a:rPr lang="sr-Cyrl-RS" sz="2400" dirty="0" smtClean="0"/>
              <a:t>документацијом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sr-Cyrl-RS" sz="2400" dirty="0" smtClean="0"/>
              <a:t>Обављање послова стечајног управника </a:t>
            </a:r>
            <a:r>
              <a:rPr lang="sr-Cyrl-RS" sz="2400" dirty="0"/>
              <a:t>с пажњом доброг стручњака, у складу са стечајним и другим </a:t>
            </a:r>
            <a:r>
              <a:rPr lang="sr-Cyrl-RS" sz="2400" dirty="0" smtClean="0"/>
              <a:t>прописима</a:t>
            </a:r>
          </a:p>
          <a:p>
            <a:endParaRPr lang="sr-Cyrl-RS" sz="2400" dirty="0" smtClean="0"/>
          </a:p>
          <a:p>
            <a:endParaRPr lang="sr-Cyrl-RS" sz="2400" dirty="0"/>
          </a:p>
          <a:p>
            <a:pPr marL="0" indent="0" algn="r">
              <a:buNone/>
            </a:pPr>
            <a:r>
              <a:rPr lang="sr-Cyrl-RS" sz="2200" i="1" dirty="0" smtClean="0">
                <a:solidFill>
                  <a:schemeClr val="tx2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Хвала на пажњи</a:t>
            </a:r>
            <a:endParaRPr lang="en-US" sz="2200" i="1" dirty="0">
              <a:solidFill>
                <a:schemeClr val="tx2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02600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564</TotalTime>
  <Words>827</Words>
  <Application>Microsoft Office PowerPoint</Application>
  <PresentationFormat>Widescreen</PresentationFormat>
  <Paragraphs>134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SimSun</vt:lpstr>
      <vt:lpstr>Arial</vt:lpstr>
      <vt:lpstr>Calibri</vt:lpstr>
      <vt:lpstr>Corbel</vt:lpstr>
      <vt:lpstr>Garamond</vt:lpstr>
      <vt:lpstr>Tahoma</vt:lpstr>
      <vt:lpstr>Trebuchet MS</vt:lpstr>
      <vt:lpstr>Wingdings 3</vt:lpstr>
      <vt:lpstr>Facet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Агенција за лиценцирање стечајних управника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Zorica ZM. Markovic</dc:creator>
  <cp:lastModifiedBy>Jelena JT. Todic</cp:lastModifiedBy>
  <cp:revision>65</cp:revision>
  <dcterms:created xsi:type="dcterms:W3CDTF">2015-04-14T07:41:11Z</dcterms:created>
  <dcterms:modified xsi:type="dcterms:W3CDTF">2017-02-27T12:12:18Z</dcterms:modified>
</cp:coreProperties>
</file>