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4271" r:id="rId1"/>
  </p:sldMasterIdLst>
  <p:notesMasterIdLst>
    <p:notesMasterId r:id="rId12"/>
  </p:notesMasterIdLst>
  <p:handoutMasterIdLst>
    <p:handoutMasterId r:id="rId13"/>
  </p:handoutMasterIdLst>
  <p:sldIdLst>
    <p:sldId id="281" r:id="rId2"/>
    <p:sldId id="257" r:id="rId3"/>
    <p:sldId id="269" r:id="rId4"/>
    <p:sldId id="270" r:id="rId5"/>
    <p:sldId id="271" r:id="rId6"/>
    <p:sldId id="259" r:id="rId7"/>
    <p:sldId id="272" r:id="rId8"/>
    <p:sldId id="273" r:id="rId9"/>
    <p:sldId id="278" r:id="rId10"/>
    <p:sldId id="280" r:id="rId1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521"/>
    <a:srgbClr val="71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1100"/>
              <a:t>Промена броја стечајних управника и броја предмета у извештајном периоду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Број стечајних управника са активним предметима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274476513865319E-3"/>
                  <c:y val="-4.30107526881720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61460101867572E-2"/>
                      <c:h val="0.13387113707560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B6A-4C82-AFF7-783634ADD27B}"/>
                </c:ext>
              </c:extLst>
            </c:dLbl>
            <c:dLbl>
              <c:idx val="1"/>
              <c:layout>
                <c:manualLayout>
                  <c:x val="0"/>
                  <c:y val="-6.021505376344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A-4C82-AFF7-783634ADD2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Sheet1!$C$1:$D$1</c:f>
              <c:strCache>
                <c:ptCount val="2"/>
                <c:pt idx="0">
                  <c:v>1. новембар 2015</c:v>
                </c:pt>
                <c:pt idx="1">
                  <c:v>31.децембар 2016</c:v>
                </c:pt>
              </c:strCache>
            </c:strRef>
          </c:cat>
          <c:val>
            <c:numRef>
              <c:f>Sheet1!$C$2:$D$2</c:f>
              <c:numCache>
                <c:formatCode>General</c:formatCode>
                <c:ptCount val="2"/>
                <c:pt idx="0">
                  <c:v>292</c:v>
                </c:pt>
                <c:pt idx="1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A-4C82-AFF7-783634ADD27B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Број активних предмета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5.591397849462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6A-4C82-AFF7-783634ADD27B}"/>
                </c:ext>
              </c:extLst>
            </c:dLbl>
            <c:dLbl>
              <c:idx val="1"/>
              <c:layout>
                <c:manualLayout>
                  <c:x val="4.5274476513864478E-3"/>
                  <c:y val="-6.451612903225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6A-4C82-AFF7-783634ADD2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Sheet1!$C$1:$D$1</c:f>
              <c:strCache>
                <c:ptCount val="2"/>
                <c:pt idx="0">
                  <c:v>1. новембар 2015</c:v>
                </c:pt>
                <c:pt idx="1">
                  <c:v>31.децембар 2016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1382</c:v>
                </c:pt>
                <c:pt idx="1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6A-4C82-AFF7-783634ADD2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581438544"/>
        <c:axId val="-1581438000"/>
        <c:axId val="0"/>
      </c:bar3DChart>
      <c:catAx>
        <c:axId val="-158143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581438000"/>
        <c:crosses val="autoZero"/>
        <c:auto val="1"/>
        <c:lblAlgn val="ctr"/>
        <c:lblOffset val="100"/>
        <c:noMultiLvlLbl val="0"/>
      </c:catAx>
      <c:valAx>
        <c:axId val="-158143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58143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Број стечајних управника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Sheet2!$A$2:$A$16</c:f>
              <c:numCache>
                <c:formatCode>General</c:formatCode>
                <c:ptCount val="15"/>
                <c:pt idx="0">
                  <c:v>43</c:v>
                </c:pt>
                <c:pt idx="1">
                  <c:v>60</c:v>
                </c:pt>
                <c:pt idx="2">
                  <c:v>46</c:v>
                </c:pt>
                <c:pt idx="3">
                  <c:v>44</c:v>
                </c:pt>
                <c:pt idx="4">
                  <c:v>25</c:v>
                </c:pt>
                <c:pt idx="5">
                  <c:v>33</c:v>
                </c:pt>
                <c:pt idx="6">
                  <c:v>14</c:v>
                </c:pt>
                <c:pt idx="7">
                  <c:v>22</c:v>
                </c:pt>
                <c:pt idx="8">
                  <c:v>9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8-4316-8348-1112944AD745}"/>
            </c:ext>
          </c:extLst>
        </c:ser>
        <c:ser>
          <c:idx val="1"/>
          <c:order val="1"/>
          <c:tx>
            <c:strRef>
              <c:f>Sheet2!$B$1</c:f>
              <c:strCache>
                <c:ptCount val="1"/>
                <c:pt idx="0">
                  <c:v>који су именовани у наведеном броју стечајних поступака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8-4316-8348-1112944AD7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81434192"/>
        <c:axId val="-1581435824"/>
      </c:barChart>
      <c:catAx>
        <c:axId val="-1581434192"/>
        <c:scaling>
          <c:orientation val="minMax"/>
        </c:scaling>
        <c:delete val="1"/>
        <c:axPos val="b"/>
        <c:majorTickMark val="none"/>
        <c:minorTickMark val="none"/>
        <c:tickLblPos val="nextTo"/>
        <c:crossAx val="-1581435824"/>
        <c:crosses val="autoZero"/>
        <c:auto val="1"/>
        <c:lblAlgn val="ctr"/>
        <c:lblOffset val="100"/>
        <c:noMultiLvlLbl val="0"/>
      </c:catAx>
      <c:valAx>
        <c:axId val="-1581435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8143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Број стечајних дужника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Sheet3!$A$3:$A$7</c:f>
              <c:strCache>
                <c:ptCount val="5"/>
                <c:pt idx="0">
                  <c:v>0,00 динара</c:v>
                </c:pt>
                <c:pt idx="1">
                  <c:v>од 0,00 до 120 милиона динара</c:v>
                </c:pt>
                <c:pt idx="2">
                  <c:v>преко 120 милиона динара</c:v>
                </c:pt>
                <c:pt idx="3">
                  <c:v>немамо податке </c:v>
                </c:pt>
                <c:pt idx="4">
                  <c:v>Укупно</c:v>
                </c:pt>
              </c:strCache>
            </c:strRef>
          </c:cat>
          <c:val>
            <c:numRef>
              <c:f>Sheet3!$B$3:$B$7</c:f>
              <c:numCache>
                <c:formatCode>General</c:formatCode>
                <c:ptCount val="5"/>
                <c:pt idx="0">
                  <c:v>126</c:v>
                </c:pt>
                <c:pt idx="1">
                  <c:v>786</c:v>
                </c:pt>
                <c:pt idx="2">
                  <c:v>361</c:v>
                </c:pt>
                <c:pt idx="3">
                  <c:v>77</c:v>
                </c:pt>
                <c:pt idx="4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1-4788-BA37-350BDE2DDA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5009488"/>
        <c:axId val="585009816"/>
      </c:barChart>
      <c:lineChart>
        <c:grouping val="standard"/>
        <c:varyColors val="0"/>
        <c:ser>
          <c:idx val="1"/>
          <c:order val="1"/>
          <c:tx>
            <c:strRef>
              <c:f>Sheet3!$C$2</c:f>
              <c:strCache>
                <c:ptCount val="1"/>
                <c:pt idx="0">
                  <c:v>Учешће у укупном броју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999999999999974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1-4788-BA37-350BDE2DDAD3}"/>
                </c:ext>
              </c:extLst>
            </c:dLbl>
            <c:dLbl>
              <c:idx val="1"/>
              <c:layout>
                <c:manualLayout>
                  <c:x val="3.3333333333333333E-2"/>
                  <c:y val="9.259259259259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21-4788-BA37-350BDE2DDAD3}"/>
                </c:ext>
              </c:extLst>
            </c:dLbl>
            <c:dLbl>
              <c:idx val="3"/>
              <c:layout>
                <c:manualLayout>
                  <c:x val="2.222222222222222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1-4788-BA37-350BDE2DD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Sheet3!$A$3:$A$7</c:f>
              <c:strCache>
                <c:ptCount val="5"/>
                <c:pt idx="0">
                  <c:v>0,00 динара</c:v>
                </c:pt>
                <c:pt idx="1">
                  <c:v>од 0,00 до 120 милиона динара</c:v>
                </c:pt>
                <c:pt idx="2">
                  <c:v>преко 120 милиона динара</c:v>
                </c:pt>
                <c:pt idx="3">
                  <c:v>немамо податке </c:v>
                </c:pt>
                <c:pt idx="4">
                  <c:v>Укупно</c:v>
                </c:pt>
              </c:strCache>
            </c:strRef>
          </c:cat>
          <c:val>
            <c:numRef>
              <c:f>Sheet3!$C$3:$C$7</c:f>
              <c:numCache>
                <c:formatCode>0%</c:formatCode>
                <c:ptCount val="5"/>
                <c:pt idx="0">
                  <c:v>0.09</c:v>
                </c:pt>
                <c:pt idx="1">
                  <c:v>0.57999999999999996</c:v>
                </c:pt>
                <c:pt idx="2">
                  <c:v>0.27</c:v>
                </c:pt>
                <c:pt idx="3">
                  <c:v>0.06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21-4788-BA37-350BDE2DDA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5022280"/>
        <c:axId val="585020312"/>
      </c:lineChart>
      <c:catAx>
        <c:axId val="58500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85009816"/>
        <c:crosses val="autoZero"/>
        <c:auto val="1"/>
        <c:lblAlgn val="ctr"/>
        <c:lblOffset val="100"/>
        <c:noMultiLvlLbl val="0"/>
      </c:catAx>
      <c:valAx>
        <c:axId val="58500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85009488"/>
        <c:crosses val="autoZero"/>
        <c:crossBetween val="between"/>
      </c:valAx>
      <c:valAx>
        <c:axId val="58502031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85022280"/>
        <c:crosses val="max"/>
        <c:crossBetween val="between"/>
      </c:valAx>
      <c:catAx>
        <c:axId val="585022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5020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РНН!$C$1</c:f>
              <c:strCache>
                <c:ptCount val="1"/>
                <c:pt idx="0">
                  <c:v>Број извршених РНН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8.3333333333333332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BB-4162-9F8C-433F3F99DD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РНН!$B$2:$B$7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РНН!$C$2:$C$7</c:f>
              <c:numCache>
                <c:formatCode>General</c:formatCode>
                <c:ptCount val="6"/>
                <c:pt idx="0">
                  <c:v>97</c:v>
                </c:pt>
                <c:pt idx="1">
                  <c:v>72</c:v>
                </c:pt>
                <c:pt idx="2">
                  <c:v>54</c:v>
                </c:pt>
                <c:pt idx="3">
                  <c:v>91</c:v>
                </c:pt>
                <c:pt idx="4">
                  <c:v>90</c:v>
                </c:pt>
                <c:pt idx="5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BB-4162-9F8C-433F3F99DDB4}"/>
            </c:ext>
          </c:extLst>
        </c:ser>
        <c:ser>
          <c:idx val="1"/>
          <c:order val="1"/>
          <c:tx>
            <c:strRef>
              <c:f>РНН!$D$1</c:f>
              <c:strCache>
                <c:ptCount val="1"/>
                <c:pt idx="0">
                  <c:v>Без утврђених неправилности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777777777777779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BB-4162-9F8C-433F3F99DDB4}"/>
                </c:ext>
              </c:extLst>
            </c:dLbl>
            <c:dLbl>
              <c:idx val="2"/>
              <c:layout>
                <c:manualLayout>
                  <c:x val="0"/>
                  <c:y val="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BB-4162-9F8C-433F3F99DD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РНН!$B$2:$B$7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РНН!$D$2:$D$7</c:f>
              <c:numCache>
                <c:formatCode>General</c:formatCode>
                <c:ptCount val="6"/>
                <c:pt idx="0">
                  <c:v>61</c:v>
                </c:pt>
                <c:pt idx="1">
                  <c:v>60</c:v>
                </c:pt>
                <c:pt idx="2">
                  <c:v>49</c:v>
                </c:pt>
                <c:pt idx="3">
                  <c:v>72</c:v>
                </c:pt>
                <c:pt idx="4">
                  <c:v>75</c:v>
                </c:pt>
                <c:pt idx="5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BB-4162-9F8C-433F3F99DDB4}"/>
            </c:ext>
          </c:extLst>
        </c:ser>
        <c:ser>
          <c:idx val="2"/>
          <c:order val="2"/>
          <c:tx>
            <c:strRef>
              <c:f>РНН!$E$1</c:f>
              <c:strCache>
                <c:ptCount val="1"/>
                <c:pt idx="0">
                  <c:v>Са утврђеним неправилностима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РНН!$B$2:$B$7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РНН!$E$2:$E$7</c:f>
              <c:numCache>
                <c:formatCode>General</c:formatCode>
                <c:ptCount val="6"/>
                <c:pt idx="0">
                  <c:v>36</c:v>
                </c:pt>
                <c:pt idx="1">
                  <c:v>12</c:v>
                </c:pt>
                <c:pt idx="2">
                  <c:v>5</c:v>
                </c:pt>
                <c:pt idx="3">
                  <c:v>19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BB-4162-9F8C-433F3F99D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28681120"/>
        <c:axId val="-1528692000"/>
      </c:lineChart>
      <c:catAx>
        <c:axId val="-15286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528692000"/>
        <c:crosses val="autoZero"/>
        <c:auto val="1"/>
        <c:lblAlgn val="ctr"/>
        <c:lblOffset val="100"/>
        <c:noMultiLvlLbl val="0"/>
      </c:catAx>
      <c:valAx>
        <c:axId val="-152869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52868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Број притужби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833333333333361E-2"/>
                  <c:y val="-5.5555555555555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7-417E-97C2-2DA9D232F412}"/>
                </c:ext>
              </c:extLst>
            </c:dLbl>
            <c:dLbl>
              <c:idx val="1"/>
              <c:layout>
                <c:manualLayout>
                  <c:x val="-5.0944444444444445E-2"/>
                  <c:y val="-3.2407407407407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7-417E-97C2-2DA9D232F412}"/>
                </c:ext>
              </c:extLst>
            </c:dLbl>
            <c:dLbl>
              <c:idx val="2"/>
              <c:layout>
                <c:manualLayout>
                  <c:x val="-4.2611111111111162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7-417E-97C2-2DA9D232F412}"/>
                </c:ext>
              </c:extLst>
            </c:dLbl>
            <c:dLbl>
              <c:idx val="3"/>
              <c:layout>
                <c:manualLayout>
                  <c:x val="-4.538888888888888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7-417E-97C2-2DA9D232F412}"/>
                </c:ext>
              </c:extLst>
            </c:dLbl>
            <c:dLbl>
              <c:idx val="4"/>
              <c:layout>
                <c:manualLayout>
                  <c:x val="-4.538888888888888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87-417E-97C2-2DA9D232F412}"/>
                </c:ext>
              </c:extLst>
            </c:dLbl>
            <c:dLbl>
              <c:idx val="5"/>
              <c:layout>
                <c:manualLayout>
                  <c:x val="-4.2611111111111113E-2"/>
                  <c:y val="-6.944444444444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7-417E-97C2-2DA9D232F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Sheet9!$A$2:$A$7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Sheet9!$B$2:$B$7</c:f>
              <c:numCache>
                <c:formatCode>General</c:formatCode>
                <c:ptCount val="6"/>
                <c:pt idx="0">
                  <c:v>89</c:v>
                </c:pt>
                <c:pt idx="1">
                  <c:v>171</c:v>
                </c:pt>
                <c:pt idx="2">
                  <c:v>138</c:v>
                </c:pt>
                <c:pt idx="3">
                  <c:v>131</c:v>
                </c:pt>
                <c:pt idx="4">
                  <c:v>138</c:v>
                </c:pt>
                <c:pt idx="5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87-417E-97C2-2DA9D232F412}"/>
            </c:ext>
          </c:extLst>
        </c:ser>
        <c:ser>
          <c:idx val="1"/>
          <c:order val="1"/>
          <c:tx>
            <c:strRef>
              <c:f>Sheet9!$C$1</c:f>
              <c:strCache>
                <c:ptCount val="1"/>
                <c:pt idx="0">
                  <c:v>Са утврђеним неправилностима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611111111111108E-2"/>
                  <c:y val="-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87-417E-97C2-2DA9D232F412}"/>
                </c:ext>
              </c:extLst>
            </c:dLbl>
            <c:dLbl>
              <c:idx val="1"/>
              <c:layout>
                <c:manualLayout>
                  <c:x val="-2.7944444444444445E-2"/>
                  <c:y val="-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87-417E-97C2-2DA9D232F412}"/>
                </c:ext>
              </c:extLst>
            </c:dLbl>
            <c:dLbl>
              <c:idx val="2"/>
              <c:layout>
                <c:manualLayout>
                  <c:x val="-3.3500000000000051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87-417E-97C2-2DA9D232F412}"/>
                </c:ext>
              </c:extLst>
            </c:dLbl>
            <c:dLbl>
              <c:idx val="3"/>
              <c:layout>
                <c:manualLayout>
                  <c:x val="-3.9055555555555656E-2"/>
                  <c:y val="-7.87037037037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87-417E-97C2-2DA9D232F412}"/>
                </c:ext>
              </c:extLst>
            </c:dLbl>
            <c:dLbl>
              <c:idx val="4"/>
              <c:layout>
                <c:manualLayout>
                  <c:x val="-2.7944444444444445E-2"/>
                  <c:y val="-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87-417E-97C2-2DA9D232F412}"/>
                </c:ext>
              </c:extLst>
            </c:dLbl>
            <c:dLbl>
              <c:idx val="5"/>
              <c:layout>
                <c:manualLayout>
                  <c:x val="-3.3500000000000002E-2"/>
                  <c:y val="-8.3333333333333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87-417E-97C2-2DA9D232F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Sheet9!$A$2:$A$7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Sheet9!$C$2:$C$7</c:f>
              <c:numCache>
                <c:formatCode>General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17</c:v>
                </c:pt>
                <c:pt idx="3">
                  <c:v>21</c:v>
                </c:pt>
                <c:pt idx="4">
                  <c:v>22</c:v>
                </c:pt>
                <c:pt idx="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687-417E-97C2-2DA9D232F4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528684384"/>
        <c:axId val="-1528687648"/>
      </c:lineChart>
      <c:catAx>
        <c:axId val="-152868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528687648"/>
        <c:crosses val="autoZero"/>
        <c:auto val="1"/>
        <c:lblAlgn val="ctr"/>
        <c:lblOffset val="100"/>
        <c:noMultiLvlLbl val="0"/>
      </c:catAx>
      <c:valAx>
        <c:axId val="-15286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52868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E7F9-3A74-4DE8-9956-87B6D848462E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F893-AD90-441C-BD60-AF001BF47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98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88254"/>
            <a:ext cx="9985898" cy="293685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906" y="380010"/>
            <a:ext cx="2190779" cy="685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94" y="209167"/>
            <a:ext cx="2384280" cy="95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68" y="29478"/>
            <a:ext cx="2632210" cy="1316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30" y="4828604"/>
            <a:ext cx="1969008" cy="104851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56407" y="6020215"/>
            <a:ext cx="40136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</a:t>
            </a:r>
            <a:r>
              <a:rPr lang="x-none" sz="1050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šku</a:t>
            </a:r>
            <a:r>
              <a:rPr lang="x-none" sz="105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050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Švajcar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105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kog sekret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x-none" sz="105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jata za ekonomske poslove SECO</a:t>
            </a:r>
            <a:endParaRPr lang="en-US" sz="1050" i="1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567665" y="6425917"/>
            <a:ext cx="25603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1000" baseline="0" dirty="0">
                <a:solidFill>
                  <a:schemeClr val="bg1"/>
                </a:solidFill>
              </a:rPr>
              <a:t>“</a:t>
            </a:r>
            <a:r>
              <a:rPr lang="en-US" sz="1000" baseline="0" dirty="0">
                <a:solidFill>
                  <a:schemeClr val="bg1"/>
                </a:solidFill>
              </a:rPr>
              <a:t>CLAIMS IN BANKRUPTCY PROCEEDINGS</a:t>
            </a:r>
            <a:r>
              <a:rPr lang="x-none" sz="1000" baseline="0" dirty="0">
                <a:solidFill>
                  <a:schemeClr val="bg1"/>
                </a:solidFill>
              </a:rPr>
              <a:t>“</a:t>
            </a:r>
          </a:p>
          <a:p>
            <a:pPr algn="ctr"/>
            <a:r>
              <a:rPr lang="x-none" sz="300" baseline="0" dirty="0">
                <a:solidFill>
                  <a:schemeClr val="bg1"/>
                </a:solidFill>
              </a:rPr>
              <a:t>------------------------------------------------</a:t>
            </a:r>
            <a:endParaRPr lang="en-US" sz="300" baseline="0" dirty="0">
              <a:solidFill>
                <a:schemeClr val="bg1"/>
              </a:solidFill>
            </a:endParaRPr>
          </a:p>
          <a:p>
            <a:pPr algn="ctr"/>
            <a:r>
              <a:rPr lang="x-none" sz="1000" baseline="0">
                <a:solidFill>
                  <a:schemeClr val="bg1"/>
                </a:solidFill>
              </a:rPr>
              <a:t>„</a:t>
            </a:r>
            <a:r>
              <a:rPr lang="sr-Cyrl-CS" sz="1000" baseline="0" dirty="0">
                <a:solidFill>
                  <a:schemeClr val="bg1"/>
                </a:solidFill>
              </a:rPr>
              <a:t>ПОТРАЖИВАЊА </a:t>
            </a:r>
            <a:r>
              <a:rPr lang="x-none" sz="1000" baseline="0">
                <a:solidFill>
                  <a:schemeClr val="bg1"/>
                </a:solidFill>
              </a:rPr>
              <a:t>У </a:t>
            </a:r>
            <a:r>
              <a:rPr lang="x-none" sz="1000" baseline="0" dirty="0">
                <a:solidFill>
                  <a:schemeClr val="bg1"/>
                </a:solidFill>
              </a:rPr>
              <a:t>СТЕЧАЈНОМ ПОСТУПКУ“</a:t>
            </a:r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999" y="6412675"/>
            <a:ext cx="306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000" baseline="0" dirty="0">
                <a:solidFill>
                  <a:schemeClr val="bg1"/>
                </a:solidFill>
              </a:rPr>
              <a:t>Шести</a:t>
            </a:r>
            <a:r>
              <a:rPr lang="x-none" sz="1000" baseline="0">
                <a:solidFill>
                  <a:schemeClr val="bg1"/>
                </a:solidFill>
              </a:rPr>
              <a:t> стручни скуп Агенције за лиценцирање стечајних управника</a:t>
            </a:r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18365" y="6460177"/>
            <a:ext cx="30624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50" dirty="0">
                <a:solidFill>
                  <a:schemeClr val="bg1"/>
                </a:solidFill>
              </a:rPr>
              <a:t>29.11 -  02.12.2016.</a:t>
            </a:r>
            <a:r>
              <a:rPr lang="sr-Cyrl-CS" sz="1050" dirty="0">
                <a:solidFill>
                  <a:schemeClr val="bg1"/>
                </a:solidFill>
              </a:rPr>
              <a:t> године, Копаоник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71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552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endParaRPr lang="sr-Cyrl-CS" dirty="0"/>
          </a:p>
          <a:p>
            <a:r>
              <a:rPr lang="sr-Latn-CS" dirty="0"/>
              <a:t>29.11 -  02.12.2016.</a:t>
            </a:r>
            <a:r>
              <a:rPr lang="sr-Cyrl-CS" dirty="0"/>
              <a:t> године, Копаоник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377049"/>
            <a:ext cx="4822804" cy="447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cap="all" baseline="0">
                <a:solidFill>
                  <a:srgbClr val="FFFFFF"/>
                </a:solidFill>
              </a:defRPr>
            </a:lvl1pPr>
          </a:lstStyle>
          <a:p>
            <a:endParaRPr lang="sr-Cyrl-CS" dirty="0"/>
          </a:p>
          <a:p>
            <a:r>
              <a:rPr lang="sr-Cyrl-CS" dirty="0"/>
              <a:t>ШЕСТИ </a:t>
            </a:r>
            <a:r>
              <a:rPr lang="x-none"/>
              <a:t>стручни скуп агенције за лиценцирање стечајних управника</a:t>
            </a:r>
          </a:p>
          <a:p>
            <a:r>
              <a:rPr lang="x-none"/>
              <a:t>„п</a:t>
            </a:r>
            <a:r>
              <a:rPr lang="sr-Cyrl-CS" dirty="0"/>
              <a:t>ОТРАЖИВАЊА</a:t>
            </a:r>
            <a:r>
              <a:rPr lang="x-none"/>
              <a:t> у стечајном поступку“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236" y="6459785"/>
            <a:ext cx="2567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endParaRPr lang="sr-Cyrl-CS" dirty="0"/>
          </a:p>
          <a:p>
            <a:r>
              <a:rPr lang="sr-Latn-CS" dirty="0"/>
              <a:t>29.11 -  02.12.2016.</a:t>
            </a:r>
            <a:r>
              <a:rPr lang="sr-Cyrl-CS" dirty="0"/>
              <a:t> године, Копаоник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14517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0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953036" y="1614331"/>
            <a:ext cx="9006212" cy="2865593"/>
          </a:xfrm>
        </p:spPr>
        <p:txBody>
          <a:bodyPr/>
          <a:lstStyle/>
          <a:p>
            <a:pPr algn="ctr"/>
            <a:r>
              <a:rPr lang="sr-Cyrl-RS" sz="39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Статистика рада Центра за надзор, </a:t>
            </a:r>
            <a:r>
              <a:rPr lang="sr-Latn-RS" sz="39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o</a:t>
            </a:r>
            <a:r>
              <a:rPr lang="sr-Cyrl-RS" sz="39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брачун Тарифе АЛСУ и стручни надзор над радом стечајних управника</a:t>
            </a:r>
            <a:endParaRPr lang="en-US" sz="3900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517" y="152319"/>
            <a:ext cx="2197516" cy="1098758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6" y="296103"/>
            <a:ext cx="2215166" cy="888865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2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1"/>
            <a:ext cx="2897747" cy="1378039"/>
          </a:xfrm>
          <a:prstGeom prst="rect">
            <a:avLst/>
          </a:prstGeom>
          <a:noFill/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07067" y="4703226"/>
            <a:ext cx="7767637" cy="668338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Јовица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Тодић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супервизор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4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286603"/>
            <a:ext cx="10115550" cy="1450757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Агенција за лиценцирање стечајних управника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5" y="1311007"/>
            <a:ext cx="11534661" cy="5188945"/>
          </a:xfrm>
        </p:spPr>
        <p:txBody>
          <a:bodyPr>
            <a:normAutofit/>
          </a:bodyPr>
          <a:lstStyle/>
          <a:p>
            <a:pPr algn="ctr"/>
            <a:r>
              <a:rPr lang="sr-Cyrl-RS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Центар за надзор и развој професије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ХВАЛА НА ПАЖЊИ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US" sz="3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US" sz="3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sz="3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www.alsu.gov.rs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5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6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Статистика надзора над радом стечајних управника у 2016. години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388125"/>
            <a:ext cx="10521108" cy="793214"/>
          </a:xfrm>
        </p:spPr>
        <p:txBody>
          <a:bodyPr>
            <a:normAutofit fontScale="92500"/>
          </a:bodyPr>
          <a:lstStyle/>
          <a:p>
            <a:r>
              <a:rPr lang="sr-Cyrl-RS" sz="3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Промена броја стечајних управника и броја стечајних поступака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8AAEC3-5E17-4458-B9B3-8AC237DAE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447092"/>
              </p:ext>
            </p:extLst>
          </p:nvPr>
        </p:nvGraphicFramePr>
        <p:xfrm>
          <a:off x="1859280" y="1952624"/>
          <a:ext cx="7041833" cy="42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47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6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Статистика надзора над радом стечајних управника у 2016. години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81" y="1388125"/>
            <a:ext cx="10554159" cy="1112704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Број стечајних поступака по стечајном управнику -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</a:t>
            </a:r>
            <a:r>
              <a:rPr lang="sr-Cyrl-R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1.1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sr-Cyrl-R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.2016.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B1DA0E-3F47-4CE4-9A4D-60BA1A6BC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463093"/>
              </p:ext>
            </p:extLst>
          </p:nvPr>
        </p:nvGraphicFramePr>
        <p:xfrm>
          <a:off x="1234440" y="2062162"/>
          <a:ext cx="9921240" cy="41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944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6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Статистика надзора над радом стечајних управника у 2016. години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45" y="1737359"/>
            <a:ext cx="3624549" cy="4189715"/>
          </a:xfrm>
        </p:spPr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Расподел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</a:t>
            </a:r>
            <a:r>
              <a:rPr lang="sr-Cyrl-RS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нових стечајних управника по привредним судовима у Србији.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12025"/>
              </p:ext>
            </p:extLst>
          </p:nvPr>
        </p:nvGraphicFramePr>
        <p:xfrm>
          <a:off x="4384713" y="1370224"/>
          <a:ext cx="7531131" cy="460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5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Ред.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број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Привредни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суд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Број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СУ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Укупан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број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предмета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нових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СУ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Од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тога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са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ЛВ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преко 120 милиона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динара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преко 600 милиона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динара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Београд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20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Ваљево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Крагујевац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Краљево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Ниш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Нови Сад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Пожаревац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Сомбор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Суботица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Garamond" panose="02020404030301010803" pitchFamily="18" charset="0"/>
                        </a:rPr>
                        <a:t>Укупно</a:t>
                      </a:r>
                      <a:endParaRPr lang="en-US" sz="1800" b="1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  <a:endParaRPr lang="en-US" sz="1800" b="1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</a:rPr>
                        <a:t>39</a:t>
                      </a:r>
                      <a:endParaRPr lang="en-US" sz="1800" b="1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800" b="1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46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6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Статистика надзора над радом стечајних управника у 2016. години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81" y="1388125"/>
            <a:ext cx="10554159" cy="1112704"/>
          </a:xfrm>
        </p:spPr>
        <p:txBody>
          <a:bodyPr>
            <a:noAutofit/>
          </a:bodyPr>
          <a:lstStyle/>
          <a:p>
            <a:r>
              <a:rPr lang="sr-Cyrl-RS" sz="29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Број стечајних дужника према ликвидационој вредности која је евидентирана у ЕФИ - </a:t>
            </a: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</a:t>
            </a:r>
            <a:r>
              <a:rPr lang="sr-Cyrl-RS" sz="29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1.1</a:t>
            </a: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sr-Cyrl-RS" sz="29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.2016. 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FE44B8-D1FD-41EF-976F-879ACF2B7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273210"/>
              </p:ext>
            </p:extLst>
          </p:nvPr>
        </p:nvGraphicFramePr>
        <p:xfrm>
          <a:off x="914400" y="2362200"/>
          <a:ext cx="10576560" cy="39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6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Надзор увидом и анализом – Национални стандард 4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45" y="1432193"/>
            <a:ext cx="11038901" cy="4649118"/>
          </a:xfrm>
        </p:spPr>
        <p:txBody>
          <a:bodyPr>
            <a:normAutofit fontScale="85000" lnSpcReduction="10000"/>
          </a:bodyPr>
          <a:lstStyle/>
          <a:p>
            <a:r>
              <a:rPr lang="sr-Cyrl-R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Укупно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13.476</a:t>
            </a:r>
            <a:r>
              <a:rPr lang="sr-Cyrl-RS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r-Cyrl-R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докумената, од чега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6.517</a:t>
            </a:r>
            <a:r>
              <a:rPr lang="sr-Cyrl-RS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r-Cyrl-R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тромесечни извештај и 6.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959</a:t>
            </a:r>
            <a:r>
              <a:rPr lang="sr-Cyrl-R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остале документације (ЕФИ, документација о продаји, завршни рачуни и др.).</a:t>
            </a:r>
          </a:p>
          <a:p>
            <a:endParaRPr lang="sr-Cyrl-RS" sz="16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Извештаји о току стечајног поступка и стању стечајне масе у поступку за предмете велике ликвидационе вредности -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преко 120 милиона динара</a:t>
            </a:r>
          </a:p>
          <a:p>
            <a:endParaRPr lang="ru-RU" sz="18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Укупан број поступака 18, окончано 1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6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поступака, од чега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7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са утврђеним неправилностима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Рад на превенцији и указивању на грешке у раду које се могу исправити без санкционисања, у циљу доприноса едукацији и развоју професије стечајног управника.</a:t>
            </a: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Редовни непосредни надзор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32192"/>
            <a:ext cx="10058400" cy="980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Број извршених редовних непоредних надзора по годинама (2011-2016) и резултатима надзора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CC8CE0-4FD9-4F3D-8055-8A1813C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211478"/>
              </p:ext>
            </p:extLst>
          </p:nvPr>
        </p:nvGraphicFramePr>
        <p:xfrm>
          <a:off x="2057400" y="2057400"/>
          <a:ext cx="798576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55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83" y="286603"/>
            <a:ext cx="10252297" cy="1450757"/>
          </a:xfrm>
        </p:spPr>
        <p:txBody>
          <a:bodyPr>
            <a:normAutofit fontScale="90000"/>
          </a:bodyPr>
          <a:lstStyle/>
          <a:p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Испитивање рада стечајних управника по притужбама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603" y="1311007"/>
            <a:ext cx="10109078" cy="124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Број притужби по годинама (2011-2016) и број извештаја по притужбама са утврђеним неправилностима</a:t>
            </a: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9B038A-8B4C-48E1-8631-7C6214485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456366"/>
              </p:ext>
            </p:extLst>
          </p:nvPr>
        </p:nvGraphicFramePr>
        <p:xfrm>
          <a:off x="1046603" y="2240280"/>
          <a:ext cx="980427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30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31" y="286603"/>
            <a:ext cx="10351449" cy="1450757"/>
          </a:xfrm>
        </p:spPr>
        <p:txBody>
          <a:bodyPr>
            <a:normAutofit fontScale="90000"/>
          </a:bodyPr>
          <a:lstStyle/>
          <a:p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Тарифа Агенције за лиценцирање стечајних управника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5" y="1311007"/>
            <a:ext cx="11534661" cy="5188945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Тарифа којом се уређује плаћање цене за послове из надлежности Агенције: 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Полагање стручног испита, 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Лиценцирање, 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Именик стечајних управника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Надзор, 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ЕРС, 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Статистика - објављивање података на порталу Агенције, 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Притужбе на рад управника.</a:t>
            </a:r>
          </a:p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 наведену Тарифу Агенције дата је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сагласност Владе Републике Србије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</a:p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Средства по основу Тарифе Агенције представљају јавне приходе, који се на крају године као вишак средстава Агенције уплаћују у буџет Републике Србије.</a:t>
            </a:r>
          </a:p>
          <a:p>
            <a:endParaRPr lang="ru-RU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24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751</TotalTime>
  <Words>426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Garamond</vt:lpstr>
      <vt:lpstr>MS Mincho</vt:lpstr>
      <vt:lpstr>Times New Roman</vt:lpstr>
      <vt:lpstr>Wingdings</vt:lpstr>
      <vt:lpstr>Retrospect</vt:lpstr>
      <vt:lpstr>Статистика рада Центра за надзор, oбрачун Тарифе АЛСУ и стручни надзор над радом стечајних управника</vt:lpstr>
      <vt:lpstr>Статистика надзора над радом стечајних управника у 2016. години </vt:lpstr>
      <vt:lpstr>Статистика надзора над радом стечајних управника у 2016. години </vt:lpstr>
      <vt:lpstr>Статистика надзора над радом стечајних управника у 2016. години </vt:lpstr>
      <vt:lpstr>Статистика надзора над радом стечајних управника у 2016. години </vt:lpstr>
      <vt:lpstr>Надзор увидом и анализом – Национални стандард 4 </vt:lpstr>
      <vt:lpstr>Редовни непосредни надзор </vt:lpstr>
      <vt:lpstr>Испитивање рада стечајних управника по притужбама </vt:lpstr>
      <vt:lpstr>Тарифа Агенције за лиценцирање стечајних управника  </vt:lpstr>
      <vt:lpstr>Агенција за лиценцирање стечајних управника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Snezana SB. Badivuk</cp:lastModifiedBy>
  <cp:revision>91</cp:revision>
  <cp:lastPrinted>2015-11-04T11:37:13Z</cp:lastPrinted>
  <dcterms:created xsi:type="dcterms:W3CDTF">2015-04-14T07:41:11Z</dcterms:created>
  <dcterms:modified xsi:type="dcterms:W3CDTF">2017-02-28T07:50:48Z</dcterms:modified>
</cp:coreProperties>
</file>