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handoutMasterIdLst>
    <p:handoutMasterId r:id="rId32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7" r:id="rId21"/>
    <p:sldId id="261" r:id="rId22"/>
    <p:sldId id="257" r:id="rId23"/>
    <p:sldId id="258" r:id="rId24"/>
    <p:sldId id="259" r:id="rId25"/>
    <p:sldId id="260" r:id="rId26"/>
    <p:sldId id="262" r:id="rId27"/>
    <p:sldId id="263" r:id="rId28"/>
    <p:sldId id="264" r:id="rId29"/>
    <p:sldId id="265" r:id="rId30"/>
    <p:sldId id="26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58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9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6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9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8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1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6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4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1302350" y="1841280"/>
            <a:ext cx="7766936" cy="798602"/>
          </a:xfrm>
        </p:spPr>
        <p:txBody>
          <a:bodyPr/>
          <a:lstStyle/>
          <a:p>
            <a:r>
              <a:rPr lang="sr-Cyrl-RS" sz="4800" dirty="0" smtClean="0"/>
              <a:t>Органи стечајног поступка</a:t>
            </a:r>
            <a:endParaRPr lang="en-US" sz="4800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1507067" y="2863184"/>
            <a:ext cx="7766936" cy="11722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r-Cyrl-RS" sz="4000" dirty="0" smtClean="0"/>
              <a:t>Скупштина поверилаца и Одбор поверилаца</a:t>
            </a:r>
          </a:p>
          <a:p>
            <a:pPr algn="ctr"/>
            <a:r>
              <a:rPr lang="sr-Cyrl-RS" sz="4000" dirty="0"/>
              <a:t>п</a:t>
            </a:r>
            <a:r>
              <a:rPr lang="sr-Cyrl-RS" sz="4000" dirty="0" smtClean="0"/>
              <a:t>рема стању законодавства од 25.12.2017. године</a:t>
            </a:r>
            <a:endParaRPr lang="en-US" sz="4000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05" y="218938"/>
            <a:ext cx="2197516" cy="1098758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6" y="296103"/>
            <a:ext cx="2215166" cy="888865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2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1"/>
            <a:ext cx="2897747" cy="137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60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491319"/>
            <a:ext cx="8596668" cy="55500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Разрешење</a:t>
            </a:r>
            <a:r>
              <a:rPr lang="sr-Cyrl-R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члана Одбора поверилаца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Скупштина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ако:</a:t>
            </a:r>
          </a:p>
          <a:p>
            <a:pPr marL="0" indent="0" algn="just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испуњава обавезе прописане законом или 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 је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изабран супротно одредбама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 -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односу на законске текстове из 2009. и 2014. године који предвиђају разрешење члана Одбора поверилаца од стране Скупштине или стечајног судије само из разлога неизвршавања обавеза прописаних Законом,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јер Скупштина, чини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се,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образложења разрешава члана Одбора поверилаца, а стечајни судија може разрешити члана Одбора поверилаца сада из два разлога уместо некада из једног.</a:t>
            </a:r>
          </a:p>
          <a:p>
            <a:pPr>
              <a:buFont typeface="Courier New" panose="02070309020205020404" pitchFamily="49" charset="0"/>
              <a:buChar char="o"/>
            </a:pPr>
            <a:endParaRPr lang="sr-Cyrl-RS" b="1" u="sng" dirty="0"/>
          </a:p>
        </p:txBody>
      </p:sp>
    </p:spTree>
    <p:extLst>
      <p:ext uri="{BB962C8B-B14F-4D97-AF65-F5344CB8AC3E}">
        <p14:creationId xmlns:p14="http://schemas.microsoft.com/office/powerpoint/2010/main" val="414578549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627797"/>
            <a:ext cx="8596668" cy="541356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Последице разрешења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Члану Одбора поверилаца престаје чланство у Одбору поверилаца: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уколико му је потраживање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оспорено у целости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у законском року није покренуо парницу тужбом за утврђење оспореног потраживања (брисано је најмање 2/3 потраживања и од стране стечајног управника)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је парница правоснажно окончана у корист стечајног дужника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азрешењем од стране Скупштине поверилаца или стечајног судије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авањем оставке на чланство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 поверилаца може да 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кооптира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 члана из реда стечајних поверилаца коме мандат траје до првог наредног заседања Скупштине поверилаца на којој ће се изабрати нови члан Одбора поверилаца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законске текстове из 2009. и 2014. године члан 38 је измењен, тако што су модификовани ставови 11 и 12 истог, док је став 13 брисан и унет у решење из члана 38 б новог законског текста.</a:t>
            </a:r>
          </a:p>
          <a:p>
            <a:pPr marL="0" indent="0">
              <a:buNone/>
            </a:pPr>
            <a:endParaRPr lang="sr-Cyrl-RS" b="1" u="sng" dirty="0"/>
          </a:p>
        </p:txBody>
      </p:sp>
    </p:spTree>
    <p:extLst>
      <p:ext uri="{BB962C8B-B14F-4D97-AF65-F5344CB8AC3E}">
        <p14:creationId xmlns:p14="http://schemas.microsoft.com/office/powerpoint/2010/main" val="383208948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3" y="327547"/>
            <a:ext cx="9326476" cy="5713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38 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 – Избор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члана Одбора поверилаца из реда </a:t>
            </a:r>
            <a:r>
              <a:rPr lang="sr-Cyrl-R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НОВИНА  </a:t>
            </a: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се 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повериоци као чланови Одбора поверилаца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Именовање </a:t>
            </a: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првом поверилачком рочишту,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повериоци бирају једног члана Одбора поверилаца из реда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поверилаца, а право гласа имају сви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повериоци, независно до тога да ли су до дана одржавања поверилачког рочишта поднели пријаву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потраживања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 врши процену вероватноће намирења њиховог потраживања из оптерећене имовине, и то сходном применом члана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став 3 Закона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(достављањем процене вредности имовине која представља предмет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разлучног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и која мора бити сачињена од стране проценитеља и не старија од 12 месеци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гласање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сразмерно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висини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оног дела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свог потраживања за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судија утврди да постоји вероватноћа његовог намирења из оптерећене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доноси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већином гласова.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9154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352710"/>
            <a:ext cx="8596668" cy="581607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Разрешење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 Одбора поверилаца из реда 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 може бити разрешен у било ком тренутку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који начин?)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азлучни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повериоци именују новог члана Одбора поверилаца из реда 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Оставка на чланство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 из реда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дати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оставку на чланство 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повериоци су дужни у року од 30 дана од дана престанка чланства тог повериоца да изаберу новог  члана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 се врши на састанку 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 који заказују повериоци са разлучним потраживањима већим од 20 % од укупног износа 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потраживања 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 </a:t>
            </a:r>
            <a:r>
              <a:rPr lang="sr-Cyrl-R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остављају обавештење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заказаном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састанку стечајном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судији најкасније 15 дана пре дана одржавања тог састанка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бјављују оглас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заказаном састанку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високотиражна листа који се дистрибуирају на целој територији РС, најкасније 15 дана пре одржавања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састанак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азлучни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повериоци на састанку бирају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разлучног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повериоца који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ће водити тај састанак.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RS" b="1" u="sng" dirty="0"/>
          </a:p>
        </p:txBody>
      </p:sp>
      <p:sp>
        <p:nvSpPr>
          <p:cNvPr id="4" name="Pravougaonik 3"/>
          <p:cNvSpPr/>
          <p:nvPr/>
        </p:nvSpPr>
        <p:spPr>
          <a:xfrm>
            <a:off x="3048000" y="18593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endParaRPr lang="sr-Cyrl-R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sr-Cyrl-R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sr-Cyrl-R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sr-Cyrl-R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3321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887105"/>
            <a:ext cx="8596668" cy="51542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Последице неуспелог избора новог члана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случају неуспелог избора новог члана Одбора поверилаца из реда </a:t>
            </a: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поверилаца,  ако се о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томе не обавесте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судија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Одбор поверилаца,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</a:t>
            </a:r>
            <a:r>
              <a:rPr lang="sr-Cyrl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кооптира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 члана Одбора из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односно стечајних поверилаца, ако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 </a:t>
            </a:r>
            <a:r>
              <a:rPr lang="sr-Cyrl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 не прихвати такав избор, 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мандат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ће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трајати до првог наредног састанка </a:t>
            </a: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54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363435" y="614151"/>
            <a:ext cx="8596668" cy="5745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38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 –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Формирање Одбора поверилаца од стране суда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формирање Одбора поверилаца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стране суда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случају да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он не формира 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првом поверилачком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рочишту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дужност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чланова Одбора поверилаца из реда стечајних поверилаца врше 4 стечајна повериоца, осим лица која су повезана са стечајним дужником (из члана 38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8 ЗОС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 која стечајни судија закључком који доноси на том рочишту утврди да поседују 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појединачна необезбеђена потраживања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дужност члана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 поверилаца из реда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 врши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 за којег стечајни судија закључком утврди да поседује 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износ потраживања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члана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став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ЗОС)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који постоји вероватноћа намирења из оптерећене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нема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поверилаца, дужност чланова Одбора поверилаца врши 5 чланова поверилаца, 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која у смислу члана 38 не могу бити чланови одбора поверилаца, за која стечајни судија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закључком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кога доноси 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рочишту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утврди да поседују највећа појединачна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потраживања (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за члан 38 став 13 ЗОС)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r-Cyrl-RS" dirty="0"/>
          </a:p>
          <a:p>
            <a:pPr>
              <a:buFont typeface="Courier New" panose="02070309020205020404" pitchFamily="49" charset="0"/>
              <a:buChar char="o"/>
            </a:pPr>
            <a:endParaRPr lang="sr-Cyrl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97832858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854755" y="741221"/>
            <a:ext cx="8971634" cy="5304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 –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одлучивања 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 поверилаца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адом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руководи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председник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заказује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седнице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ужан је да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закаже седницу Одбора поверилаца када то тражи 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више од ½ чланова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када то затражи поверилац из реда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- ДОПУНА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не закаже седницу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року од 15 дана од дана добијања предлога, предлагачи могу да закажу седницу Одбора поверилаца и предложе дневни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длука је донета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за одлуку гласа више од ½ чланова Одбора. Уколико постоји једнак број гласова, одлучујући глас је глас председника Одбора поверилаца.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Седницама Одбора поверилаца присуствује стечајни управник на позив Одбора поверилаца,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је потребно да пружи потребна изјашњења у вези са предложеним дневним редом или ако треба да се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изјасни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неком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питању - ДОПУНА.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управник нема право гласа, а стечајни судија не сме да присуствује седницама Одбора поверилаца)</a:t>
            </a:r>
          </a:p>
          <a:p>
            <a:pPr marL="0" indent="0">
              <a:buNone/>
            </a:pPr>
            <a:endParaRPr lang="sr-Cyrl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67144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491319"/>
            <a:ext cx="8596668" cy="5550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 smtClean="0"/>
              <a:t> 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Делокруг и права Одбора поверилаца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40 ЗОС </a:t>
            </a:r>
            <a:r>
              <a:rPr lang="sr-Cyrl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Делокруг Одбора поверилаца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мишљења стечајном управнику о начину уновчења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 уколико се продаја не врши јавним надметањем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сагласности у вези радњи од изузетног значаја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мишљења о настављању започетих послова стечајног дужника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азматра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извештаје стечајног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управника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току стечајног поступка и стању стечајне масе (члан 29 став 4 ЗОС)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сагласност на завршни рачун стечајног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дужника (члан 29 став 8 ЗОС) 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регледа и о свом трошку прибавља фотокопије из целокупне документације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извештава Скупштину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о свом раду на њихов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 писаним путем о току стечајног поступка и стању стечајне масе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770640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09094" y="600501"/>
            <a:ext cx="9217293" cy="553639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41 ЗОС Права Одбора поверилаца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 писане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примедбе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стечајном судији на рад стечајног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управника у року од 5 дана од дана сазнања за радњу о којој стечајни судија одлучује у року од 5 дана од дана пријема примедбе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подноси жалбе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решења стечајног судије, када је жалба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дозвољена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(као и приговоре?)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врши увид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документацију стечајног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дужника (записнике, налазе вештака)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мишљење о признавању утврђених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мањкова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приликом пописа имовине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¾ чланова Одбора поверилаца може предложити стечајном судији разрешење и истовремено именовање новог стечајног управника и када не постоје разлози за разрешење из члана 32 став 1 ЗОС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зјашњава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о висини коначне награде стечајног управника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дбора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може о свом трошку ангажовати једно или више стручних лица која ће извршити анализу пословања стечајног дужника пре или током стечајног поступка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 и анализу предузетих радњи од стране стечајног управника и сачинити извештај који се доставља осталим члановима Одбора поверилаца, стечајном судији, стечајном управнику и овлашћеној организацији. Стечајни управник је дужан да ангажованом лицу омогући приступ и увид у документацију стечајног дужника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ланови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 поверилаца одговарају  за штету коју су проузроковали својим радом </a:t>
            </a:r>
          </a:p>
        </p:txBody>
      </p:sp>
    </p:spTree>
    <p:extLst>
      <p:ext uri="{BB962C8B-B14F-4D97-AF65-F5344CB8AC3E}">
        <p14:creationId xmlns:p14="http://schemas.microsoft.com/office/powerpoint/2010/main" val="80140995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600501"/>
            <a:ext cx="8596668" cy="544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Новине у вези права Одбора поверилаца из законског текста из 2017. године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 право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жалбе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решење стечајног судије којим се укидају мере обезбеђења, односно забране извршења и намирења (члан 93 Б став 2 ЗОС)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 право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жалбе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решење стечајног судије којим се укидају мере обезбеђења, односно забране извршења и намирења на предмету лизинга (члан 95 став 4 ЗОС)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 право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процену целисходности продаје имовинске целине, дела имовинске целине или правног лица у односу на продају појединачне имовине у року од 15 дана од дана пријема обавештења (члан 132 став 3 ЗОС)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 право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предложену продају имовине која је предмет обезбеђења потраживања једног или више 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 из разлога непоштовања одредби закона или Националних стандарда о управљању стечајном масом у припреми или спровођењу продаје, у року од 5 дана од дана пријема обавештења о продаји (члан 133 став 6 ЗОС)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аје сагласност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продају имовине ако је понуђена цена мања од 50 % од процењене вредности предмета продаје (члан 136 Б став 1 тачка 1 ЗОС)</a:t>
            </a:r>
          </a:p>
          <a:p>
            <a:pPr>
              <a:buFont typeface="Courier New" panose="02070309020205020404" pitchFamily="49" charset="0"/>
              <a:buChar char="o"/>
            </a:pP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773767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sr-Cyrl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Скупштина поверилаца</a:t>
            </a:r>
            <a:endParaRPr lang="sr-Cyrl-R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Члан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ЗОС– Формирање и рад Скупштине поверилаца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C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Појам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 стечајног поступка кога чине сви стечајни повериоци и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повериоци у делу у коме имају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вероватно стечајно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потраживање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Формирање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 од законског решења из текста Закона о стечају из 2009. године којим је било прописано да се Скупштина поверилаца формира </a:t>
            </a:r>
            <a:r>
              <a:rPr lang="sr-Cyrl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најкасније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првом поверилачком рочишту, законско решење из 2014. године прописује да се Скупштина поверилаца формира на првом поверилачком рочишту, што подржавају и измене из 2017.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5. Закона из 2009. године, односно став 4 Закона из 2014. године је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прописивао да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прву седницу скупштине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заказује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управник или стечајни повериоци чија су потраживања већа од 20 % укупних потраживања свих поверилаца.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измена из 2014. године, задржава став 4, иако је у ставу 1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недвосмислен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прописано да се скупштина поверилаца формира искључиво на првом поверилачком рочишту, чиме је и став 4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обесмишљен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коначно је брисан изменама из 2017. године.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ДОПУНА И ИЗМЕНА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 4 који прописује да се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првој седници скупштине поверилаца врши избор председника скупштине поверилаца и чланова одбора поверилаца </a:t>
            </a:r>
            <a:r>
              <a:rPr lang="sr-Cyrl-R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реда стечајних </a:t>
            </a: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који представља модификацију става 5 Закона из 2014. године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228705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745572" y="736979"/>
            <a:ext cx="8596668" cy="4940490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  </a:t>
            </a:r>
          </a:p>
          <a:p>
            <a:pPr marL="0" indent="0">
              <a:buNone/>
            </a:pPr>
            <a:endParaRPr lang="sr-Cyrl-RS" b="1" dirty="0"/>
          </a:p>
          <a:p>
            <a:pPr marL="0" indent="0" algn="just">
              <a:buNone/>
            </a:pP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42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Накнада трошкова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председник и чланови Одбора поверилаца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накнаду стварних и нужних трошкова који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образложен захтев одобрава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судија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накнада сматра се трошком стечајног поступка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sr-Cyrl-RS" dirty="0"/>
          </a:p>
          <a:p>
            <a:pPr marL="0" indent="0" algn="just">
              <a:buNone/>
            </a:pPr>
            <a:r>
              <a:rPr lang="sr-Cyrl-RS" b="1" dirty="0"/>
              <a:t> </a:t>
            </a:r>
            <a:endParaRPr lang="sr-Cyrl-RS" dirty="0"/>
          </a:p>
          <a:p>
            <a:pPr marL="0" indent="0">
              <a:buNone/>
            </a:pPr>
            <a:endParaRPr lang="sr-Cyrl-RS" b="1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2485014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8278" y="1009934"/>
            <a:ext cx="8596668" cy="5045075"/>
          </a:xfrm>
        </p:spPr>
        <p:txBody>
          <a:bodyPr/>
          <a:lstStyle/>
          <a:p>
            <a:pPr marL="0" indent="0">
              <a:buNone/>
            </a:pPr>
            <a:r>
              <a:rPr lang="sr-Cyrl-R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Значајна прошлост српског </a:t>
            </a:r>
            <a:r>
              <a:rPr lang="sr-Cyrl-R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предратног стечајног </a:t>
            </a:r>
            <a:r>
              <a:rPr lang="sr-Cyrl-R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sr-Cyrl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судејском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поступку и парницама грађанским 1853. године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sr-Cyrl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стецишном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поступку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1861.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принудном поравнању ван стечаја од 22.11.1929. године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од 22.11.1929.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818867"/>
            <a:ext cx="8596668" cy="5222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од 22.11.1929. године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предвиђао је органе стечајног поступка: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Веровнички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збор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рви су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сазивали најкасније у року од 15 дана од дана отварања стечаја ради сазивања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еровничког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 и сазивао га је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суд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прогласом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руги су били </a:t>
            </a:r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они су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току стечајног поступка утврђивали или ликвидирали пријављене поверилачке тражбине или су решавали друга питања од значаја за стечајну масу и сазивао га је </a:t>
            </a:r>
            <a:r>
              <a:rPr lang="sr-Cyrl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судија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раво гласања су имали сви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повериоци чија су потраживања утврђена, осим на првом збору када су гласали повериоци са вероватним потраживањима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овериоци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су стекли тражбину уступањем после отварања стечаја нису имали право на гласање, да би се спречило прикупљање тражбина и њихово гомилање у рукама једног стечајног повериоца,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течајни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 је доносио одлуке да ли ће се закључци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еровничких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зборова извршавати или не, а могао их је и одбити уколико процени да су они штетни по заједничке интересе стечајних поверилаца.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endParaRPr lang="sr-Cyrl-RS" dirty="0"/>
          </a:p>
          <a:p>
            <a:pPr marL="0" lvl="0" indent="0">
              <a:buNone/>
            </a:pP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5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869" y="686631"/>
            <a:ext cx="8971632" cy="5591339"/>
          </a:xfrm>
        </p:spPr>
        <p:txBody>
          <a:bodyPr>
            <a:normAutofit fontScale="77500" lnSpcReduction="20000"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sr-Cyrl-R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Веровнички</a:t>
            </a:r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одбор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је био факултативан орган јер је код мањих стечајева поскупљивао поступак</a:t>
            </a: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ирао се на првом </a:t>
            </a:r>
            <a:r>
              <a:rPr lang="sr-Cyrl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еровничком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збору и његов избор је потврђивао стечајни суд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давао је упутства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управитељу стечајне масе, по одобрењу стечајног судије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потврђивања </a:t>
            </a:r>
            <a:r>
              <a:rPr lang="sr-Cyrl-R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Веровничког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одбора, стечајни судија је постављао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опозивао привремени </a:t>
            </a:r>
            <a:r>
              <a:rPr lang="sr-Cyrl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еровнички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одбор,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састојао од најмање 3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и највише 5 лица који су имали своје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заменике</a:t>
            </a:r>
            <a:endParaRPr lang="sr-Cyrl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повериоци који су имали укупна потраживања ¼ од укупног износа потраживања свих поверилаца могли су имати једног члана и једног заменика у </a:t>
            </a:r>
            <a:r>
              <a:rPr lang="sr-Cyrl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еровничком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одбору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састајао по сазиву стечајног судије или стечајног управника, али по предлогу већине поверилаца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чланови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вршили своју дужност бесплатно, с тим што им се уколико су имали издатке, исплаћивала надокнада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им је стечајни судија или </a:t>
            </a:r>
            <a:r>
              <a:rPr lang="sr-Cyrl-R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еровнички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збор поверавао послове од изузетне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стечајни судија је одређивао накнаду према обиму послова, уложеном труду и постигнутом успеху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чланови </a:t>
            </a:r>
            <a:r>
              <a:rPr lang="sr-Cyrl-R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Веровничког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одбора су одговарали за штету повериоцима у потпуности,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ршио је надзор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пословањем стечајног управника и помагао му у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 и надзор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готовинским средствима и књиговодственим исправама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0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038" y="1050879"/>
            <a:ext cx="8596668" cy="5004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другог светског рата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Уредба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престанку предузећа и радњи 1953. године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принудном поравнању и стечају 1965. године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санацији и престанку организација удруженог рада 1980. године и 1986. године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принудном поравнању, стечаји и ликвидацији 1989. године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стечајном поступку 2004. године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стечају 2009. године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стечају измене из 2014.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стечају измене из 2017. године</a:t>
            </a:r>
          </a:p>
        </p:txBody>
      </p:sp>
    </p:spTree>
    <p:extLst>
      <p:ext uri="{BB962C8B-B14F-4D97-AF65-F5344CB8AC3E}">
        <p14:creationId xmlns:p14="http://schemas.microsoft.com/office/powerpoint/2010/main" val="175588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981" y="805217"/>
            <a:ext cx="8596668" cy="53226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принудном поравнању, стечају и ликвидацији 1989. године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 поверилаца: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саветодавни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Образовало га је стечајно веће: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амоиницијативно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захтев поверилаца чија потраживања су износила више од 50 % од укупног износа потраживања свих поверилаца, после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рока за пријављивање потраживања,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се формирао ако је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стечајна маса незнатна или би формирање довело до знатног повећања трошкова стечајног поступка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C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 чланова се вршио на првом испитном рочишту од стране повериоца чија су потраживања утврђена у целости или делимично или оних чија су потраживања оспорена, али стечајно веће утврди да су она вероватна. Поверилац који је имао потраживање више од ¼ укупно утврђених потраживања, улазио је у Одбор поверилаца аутоматски. Сазиван је од стране стечајног судије или на предлог стечајног управника или већине поверилаца. 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Број чланова је морао бити непаран, а уколико је број поверилаца мањи од 5, сви повериоци су чинили одбор поверилаца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sr-Cyrl-RS" dirty="0"/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/>
          <p:cNvSpPr/>
          <p:nvPr/>
        </p:nvSpPr>
        <p:spPr>
          <a:xfrm>
            <a:off x="395785" y="542304"/>
            <a:ext cx="91303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sr-Cyrl-R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Доношење одлука - </a:t>
            </a: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Сединцама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присуствовао стечајни судија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стечајни управник без права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гласа. Одлуке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се доносиле већином гласова, а уколико су гласови подељени, одлуку је </a:t>
            </a:r>
            <a:r>
              <a:rPr lang="sr-Cyrl-R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доносио стечајни судија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Надлежности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разматра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извештаје стечајног управника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пословне књиге и осталу документацију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стечајном судији на рад стечајног управника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приговора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стечајном већу на рад стечајног судије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предлаже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разрешење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стечајног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управника 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предлаже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обавештава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повериоце о стању стечајне масе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даје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мишљење стечајном судији о признавању оправданих </a:t>
            </a:r>
            <a:r>
              <a:rPr lang="sr-Cyrl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мањкова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који су утврђени приликом пописа</a:t>
            </a:r>
          </a:p>
          <a:p>
            <a:pPr lvl="0" algn="just">
              <a:spcAft>
                <a:spcPts val="0"/>
              </a:spcAft>
            </a:pPr>
            <a:endParaRPr lang="sr-Cyrl-RS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9491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859809" y="319504"/>
            <a:ext cx="851620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R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sr-Cyrl-R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стечајном поступку 2004. године</a:t>
            </a:r>
          </a:p>
          <a:p>
            <a:pPr lvl="0" algn="just">
              <a:spcAft>
                <a:spcPts val="0"/>
              </a:spcAft>
            </a:pPr>
            <a:r>
              <a:rPr lang="sr-Cyrl-R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Скупштина </a:t>
            </a:r>
            <a:r>
              <a:rPr lang="sr-Cyrl-RS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поверилаца </a:t>
            </a:r>
            <a:r>
              <a:rPr lang="sr-Cyrl-R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члан 22 ЗОСП</a:t>
            </a:r>
            <a:endParaRPr lang="sr-Cyrl-R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Формира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RS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најкасније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првом поверилачком рочишту и чине је сви стечајни повериоци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Прва седница скупштине се заказује на иницијативу: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Стечајног управника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Стечајних поверилаца чија су укупна потраживања већа од 20 % од укупног износа потраживања свих стечајних поверилаца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повериоци могу учестовати у раду скупштине само до висине потраживања за коју учине вероватном да ће се појавити као стечајни повериоци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првој скупштини поверилаца се бира председник Скупштине и Одбор поверилаца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Заказивање и вођење седница скупштине, обавештавање о њима и дневни ред, врши председник Скупштине на предлог стечајних поверилаца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одржавању скупштине и о дневном реду, повериоци се обавештавају путем огласне табле суда или објављивањем огласа у „Службеном гласнику РС“</a:t>
            </a:r>
          </a:p>
          <a:p>
            <a:pPr marL="1104900" algn="just">
              <a:spcAft>
                <a:spcPts val="0"/>
              </a:spcAft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042616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91320" y="1514902"/>
            <a:ext cx="86117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Одлучивање</a:t>
            </a:r>
            <a:r>
              <a:rPr lang="sr-Cyrl-R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Скупштина одлучује већином гласова свих присутних поверилаца осим за окончање стечајног поступка банкротством стечајног дужника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Уколико постоји 5 поверилаца, они су и Скупштина и Одбор поверилаца</a:t>
            </a:r>
          </a:p>
          <a:p>
            <a:pPr marL="1104900" algn="just">
              <a:spcAft>
                <a:spcPts val="0"/>
              </a:spcAft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Надлежности члан </a:t>
            </a:r>
            <a:r>
              <a:rPr lang="sr-Cyrl-R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ЗОСП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доноси одлуку о начину спровођења стечајног поступка банкротством или реорганизацијом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опозива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Одбор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поверилаца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Разматра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извештаје стечајног управника о току стечајног поступка и стању стечајне масе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Разматра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извештаје Одбора поверилаца</a:t>
            </a:r>
            <a:endParaRPr lang="sr-Cyrl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5509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50376" y="720566"/>
            <a:ext cx="86936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4900" algn="just">
              <a:spcAft>
                <a:spcPts val="0"/>
              </a:spcAft>
            </a:pPr>
            <a:r>
              <a:rPr lang="sr-Cyrl-RS" dirty="0">
                <a:latin typeface="TimesNewRomanPS-BoldMT"/>
                <a:ea typeface="Times New Roman" panose="02020603050405020304" pitchFamily="18" charset="0"/>
              </a:rPr>
              <a:t> </a:t>
            </a:r>
            <a:endParaRPr lang="sr-Cyrl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R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Одбор поверилаца </a:t>
            </a:r>
            <a:r>
              <a:rPr lang="sr-Cyrl-R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члан 25 ЗОСП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Састав и број чланова</a:t>
            </a:r>
            <a:endParaRPr lang="sr-Cyrl-RS" sz="20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Скупштина на првом поверилачком рочишту бира Одбор поверилаца, а њихов број одређује Скупштина, с тим што тај број не може бити већи од 9 чланова и мора бити непаран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Разрешење</a:t>
            </a:r>
            <a:r>
              <a:rPr lang="sr-Cyrl-C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Чланове одбора поверилаца разрешава Скупштина поверилаца или стечајно веће, а Одбор може </a:t>
            </a:r>
            <a:r>
              <a:rPr lang="sr-Cyrl-R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кооптирати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нове чланове поверилаца до наредног заседања Скупштине поверилаца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Гласање је обављено када за одлуку гласа више од 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чланова, а у случају једнаког броја гласова, одлучујући је глас председника Одбора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Стечајни управник може присуствовати седници Одбора али нема право гласа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Стечајни судија не може присуствовати седницама Одбора поверилаца</a:t>
            </a:r>
            <a:endParaRPr lang="sr-Cyrl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734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968991"/>
            <a:ext cx="8596668" cy="507237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C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Састав</a:t>
            </a:r>
            <a:r>
              <a:rPr lang="sr-Cyrl-C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чине је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повериоци без обзира да ли су до дана одржавања поднели пријаву потраживања или не. </a:t>
            </a: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повериоци само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делу потраживања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које су учинили вероватним своје стечајно потраживање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зменама из 2014. године, које задржава и верзија законског текста из 2017. године, вероватност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необезбеђеног потраживања се доказује проценом вредности имовине која представља предмет </a:t>
            </a:r>
            <a:r>
              <a:rPr lang="sr-Cyrl-R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разлучног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која је сачињена од стране овлашћеног проценитеља која не може бити старија од 12 месеци. Ово решење је боље и ефикасније од решења из Законског текста од 2009. године, када је процену вршио стечајни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судија.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8442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809767" y="646474"/>
            <a:ext cx="8716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Надлежности</a:t>
            </a:r>
            <a:endParaRPr lang="sr-Cyrl-RS" sz="20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аје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мишљење стечајном управнику о начину уновчења имовине и настављању започетих послова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азматра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извештаје стечајног управника о току стечајног поступка и стању стечајне 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масе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регледа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прибавља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фотокопије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документације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звештава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скупштину о свом раду на захтев Скупштине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приговара на рад стечајног управника и да приговори на закључак стечајног судије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подноси жалбе на решења стечајног судије и стечајног већа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рши увид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сву документацију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ризнаје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оправдане </a:t>
            </a:r>
            <a:r>
              <a:rPr lang="sr-Cyrl-R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мањкове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утврђене приликом пописа,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редлаже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разрешење стечајног управника и именовање </a:t>
            </a: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</a:t>
            </a:r>
            <a:endParaRPr lang="sr-Cyrl-R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изјашњава се о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висини накнаде трошкова о награде стечајном управнику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RS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ланови </a:t>
            </a: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одбора поверилаца одговарају за штету проузроковану својим радом</a:t>
            </a:r>
            <a:endParaRPr lang="sr-Cyrl-R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9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464024"/>
            <a:ext cx="8596668" cy="542721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Касније седнице Скупштине поверилаца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заказивање, вођење, обавештавање о њима и одређивање дневног реда врши председник Скупштине поверилаца </a:t>
            </a:r>
            <a:r>
              <a:rPr lang="sr-Cyrl-R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предлог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стечајних поверилаца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 вероватно и </a:t>
            </a:r>
            <a:r>
              <a:rPr lang="sr-Cyrl-R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поверилаца у делу у коме имају вероватно необезбеђено потраживање)?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председник Скупштине у року од 5 дана од дана добијања предлога не закаже Скупштину поверилаца, то могу учинити стечајни повериоци чија су потраживања већа од 20 % од укупних потраживања стечајних поверилаца,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 су дужни да предложе дневни ред - ДОПУНА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Обавештавање стечајних поверилаца о одржавању Скупштине и о дневном реду се врши истицањем на огласној и електронској табли суда, као и објављивањем огласа у два </a:t>
            </a:r>
            <a:r>
              <a:rPr lang="sr-Cyrl-R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вискокотиражна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дневна листа који се дистрибуирају на целој територији РС, ако не донесу одлуку о другачијем начину обавештавања.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799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559559"/>
            <a:ext cx="8596668" cy="548180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C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Одлучивање</a:t>
            </a:r>
            <a:r>
              <a:rPr lang="sr-Cyrl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C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гласа се сразмерно висини потраживања.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одлучује се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већином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гласова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разлику од решења из законског текста из 2009. и 2014. године који је предвиђао 2/3 већину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гласова -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зузетак је прво поверилачко рочиште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гласа 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банкротству: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гласају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присутни повериоци који имају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више од 50 % вероватних потраживања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укупних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потраживања.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 од решења из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законских текстова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2009. и 2014. године који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предвиђали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70 % вероватних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потраживања.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Повериоци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чија су потраживања оспорена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целости 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не покретну парницу у предвиђеном року, престаје својство поверилаца и чланство у Скупштини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(повериоци чије се парнице окончају у корист стечајног дужника?)</a:t>
            </a:r>
            <a:r>
              <a:rPr lang="sr-Cyrl-C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C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Конституисање</a:t>
            </a:r>
            <a:r>
              <a:rPr lang="sr-Cyrl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првом поверилачком рочишту. Ако има до 5 поверилаца, сви они чине Одбор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поверилаца, али гласају сразмерно висини својих потраживања.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 од решења из законских текстова из 2009. и 2014. године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су прописивали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у том случају Скупштина поверилаца има положај Одбора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7075118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63686" y="450377"/>
            <a:ext cx="8596668" cy="53316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Члан 36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ЗОС–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 поверилачко рочиште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Заказивање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решењем о отварању стечајног поступка којим се сазива и седница Скупштине поверилаца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Одржавање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најкасније у року од 40 дана од дана отварања стечајног поступка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асправљање о Извештају о економско – финансијском положају стечајног дужника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роцена стечајног управника о могућности реорганизације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 стечајног управника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достави преглед свих потраживања о којима у том тренутку има сазнања, као и процену њихове основаности и висине, као и износ процентуалног учешћа у односу на укупна потраживања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достави преглед свих потраживања поверилаца која су повезана лица са стечајним дужником 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Одлука стечајног судије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уколико стечајни повериоци који имају више од 50 % вероватних укупних потраживања изгласају да се стечајни поступак настави банкротством</a:t>
            </a:r>
          </a:p>
          <a:p>
            <a:pPr>
              <a:buFont typeface="Courier New" panose="02070309020205020404" pitchFamily="49" charset="0"/>
              <a:buChar char="o"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0026428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77334" y="614150"/>
            <a:ext cx="8596668" cy="5386269"/>
          </a:xfrm>
        </p:spPr>
        <p:txBody>
          <a:bodyPr/>
          <a:lstStyle/>
          <a:p>
            <a:pPr lvl="0"/>
            <a:endParaRPr lang="sr-Cyrl-CS" b="1" dirty="0" smtClean="0"/>
          </a:p>
          <a:p>
            <a:pPr marL="0" lvl="0" indent="0" algn="just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37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ЗОС–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Делокруг Скупштине поверилаца</a:t>
            </a:r>
            <a:endParaRPr lang="sr-Cyrl-C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Банкротство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првом поверилачком рочишту уколико за то гласају повериоци чија вероватна потраживања износе преко 50 % укупних потраживања стечајних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Кадровске надлежности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бира и опозива председника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Скупштине поверилаца и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чланове Одбора поверилаца </a:t>
            </a: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реда стечајних 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ИЗМЕНА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односу на пређашње законско решење 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разматра тромесечне и шестомесечне извештаје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стечајног управника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извештаје Одбора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поверилаца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2013981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786515" y="741222"/>
            <a:ext cx="8596668" cy="56186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Одбор поверилаца</a:t>
            </a:r>
          </a:p>
          <a:p>
            <a:pPr marL="0" indent="0" algn="just">
              <a:buNone/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Члан 38 ЗОС – Избор Одбора поверилаца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C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Састав</a:t>
            </a:r>
            <a:r>
              <a:rPr lang="sr-Cyrl-C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Скупштина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првом поверилачком рочишту бира чланове Одбора поверилаца, из реда стечајних поверилаца као и </a:t>
            </a:r>
            <a:r>
              <a:rPr lang="sr-Cyrl-R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разлучних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повериоца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члана 35 став 3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ДОПУНА – додати су и </a:t>
            </a:r>
            <a:r>
              <a:rPr lang="sr-Cyrl-R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разлучни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повериоци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делу у коме учине вероватним необезбеђено потраживање)</a:t>
            </a:r>
            <a:endParaRPr lang="sr-Cyrl-R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Број чланова</a:t>
            </a:r>
            <a:r>
              <a:rPr lang="sr-Cyrl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одређује Скупштина. Број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бити већи од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чланова и мора бити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непаран -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 законских текстова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2009. и 2014. године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предвиђају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највише 9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чланова.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Дужност стечајног судије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закључком </a:t>
            </a: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констатује који повериоци су чланови Одбора поверилаца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ДОПУНА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 чланова Одбора поверилаца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бити стечајни поверилац без обзира на висину свог потраживања,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стечајни повериоци могу себе или другог стечајног повериоца предложити за члана из реда стечајних поверилаца.</a:t>
            </a: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939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568152" y="491320"/>
            <a:ext cx="8596668" cy="56046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Ограничења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апослени или бивши запослени могу имати само једног члана Одбора поверилаца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еђусобно повезана лица у смислу чланова ЗПД која нису лица повезана са стечајним дужником могу имати само једног члана Одбора поверилаца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овезана лица са стечајним дужником не могу бити чланови Одбора поверилаца, осим лица која се у оквиру своје делатности баве давањем кредита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Дужности Одбора поверилаца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ирају председника Одбора поверилаца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уду и стечајном управнику достављају контакт адресу, телефон и електронску адресу за комуникацију -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решење из законских текстова из 2009. и 2014. године који су предвиђали ову обавезу и у односу на све повериоце. У погледу члана 35 став 5. законских текстова из 2009. и 2014. године, који је делимично брисан, произилази да ову дужност имају само чланови Одбора поверилаца, (без рока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дана одржавања поверилачког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рочишта), а не и председник Скупштине поверилаца.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346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3491</Words>
  <Application>Microsoft Office PowerPoint</Application>
  <PresentationFormat>Široki ekran</PresentationFormat>
  <Paragraphs>225</Paragraphs>
  <Slides>30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40" baseType="lpstr">
      <vt:lpstr>Arial</vt:lpstr>
      <vt:lpstr>Calibri</vt:lpstr>
      <vt:lpstr>Courier New</vt:lpstr>
      <vt:lpstr>Symbol</vt:lpstr>
      <vt:lpstr>Times New Roman</vt:lpstr>
      <vt:lpstr>TimesNewRomanPS-BoldMT</vt:lpstr>
      <vt:lpstr>Trebuchet MS</vt:lpstr>
      <vt:lpstr>Wingdings</vt:lpstr>
      <vt:lpstr>Wingdings 3</vt:lpstr>
      <vt:lpstr>Facet</vt:lpstr>
      <vt:lpstr>Органи стечајног поступка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Dusan Curcic</cp:lastModifiedBy>
  <cp:revision>172</cp:revision>
  <dcterms:created xsi:type="dcterms:W3CDTF">2015-04-14T07:41:11Z</dcterms:created>
  <dcterms:modified xsi:type="dcterms:W3CDTF">2018-02-19T19:19:59Z</dcterms:modified>
</cp:coreProperties>
</file>