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handoutMasterIdLst>
    <p:handoutMasterId r:id="rId22"/>
  </p:handoutMasterIdLst>
  <p:sldIdLst>
    <p:sldId id="256" r:id="rId2"/>
    <p:sldId id="261" r:id="rId3"/>
    <p:sldId id="275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2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8" autoAdjust="0"/>
  </p:normalViewPr>
  <p:slideViewPr>
    <p:cSldViewPr snapToGrid="0">
      <p:cViewPr varScale="1">
        <p:scale>
          <a:sx n="81" d="100"/>
          <a:sy n="81" d="100"/>
        </p:scale>
        <p:origin x="120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1422400" y="1869440"/>
            <a:ext cx="7851603" cy="2181396"/>
          </a:xfrm>
        </p:spPr>
        <p:txBody>
          <a:bodyPr/>
          <a:lstStyle/>
          <a:p>
            <a:pPr algn="ctr"/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br>
              <a:rPr lang="sr-Cyrl-R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O</a:t>
            </a:r>
            <a:r>
              <a:rPr lang="sr-Cyrl-RS" sz="2800" b="1" dirty="0">
                <a:solidFill>
                  <a:schemeClr val="tx1"/>
                </a:solidFill>
              </a:rPr>
              <a:t>РГАНИ СТЕЧАЈНОГ ПОСТУПКА:</a:t>
            </a:r>
            <a:br>
              <a:rPr lang="sr-Cyrl-RS" sz="2800" b="1" dirty="0">
                <a:solidFill>
                  <a:schemeClr val="tx1"/>
                </a:solidFill>
              </a:rPr>
            </a:br>
            <a:r>
              <a:rPr lang="sr-Cyrl-RS" sz="2800" b="1" dirty="0">
                <a:solidFill>
                  <a:schemeClr val="tx1"/>
                </a:solidFill>
              </a:rPr>
              <a:t>СКУПШТИНА ПОВЕРИЛАЦА И ОДБОР ПОВЕРИЛАЦА</a:t>
            </a:r>
            <a:br>
              <a:rPr lang="sr-Cyrl-R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ТИЈАНА ПЕТРОВИЋ</a:t>
            </a:r>
          </a:p>
          <a:p>
            <a:pPr algn="ctr"/>
            <a:r>
              <a:rPr lang="sr-Cyrl-RS" dirty="0">
                <a:solidFill>
                  <a:schemeClr val="tx1"/>
                </a:solidFill>
              </a:rPr>
              <a:t>САВЕТНИК ЗА ПРАВНЕ ПОСЛОВЕ</a:t>
            </a:r>
          </a:p>
          <a:p>
            <a:pPr algn="ctr"/>
            <a:r>
              <a:rPr lang="sr-Cyrl-RS" dirty="0">
                <a:solidFill>
                  <a:schemeClr val="tx1"/>
                </a:solidFill>
              </a:rPr>
              <a:t>Агенција за лиценцирање стечајних управника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05" y="218938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/>
              <a:t>ОДБОР ПОВЕРИЛАЦА</a:t>
            </a:r>
          </a:p>
          <a:p>
            <a:pPr marL="0" indent="0" algn="ctr">
              <a:buNone/>
            </a:pPr>
            <a:endParaRPr lang="sr-Cyrl-RS" b="1" dirty="0"/>
          </a:p>
          <a:p>
            <a:r>
              <a:rPr lang="sr-Cyrl-RS" sz="2000" b="1" dirty="0"/>
              <a:t>Састав одбора поверилаца</a:t>
            </a:r>
          </a:p>
          <a:p>
            <a:r>
              <a:rPr lang="sr-Cyrl-RS" sz="2000" b="1" dirty="0"/>
              <a:t>Обавеза достављања адресе</a:t>
            </a:r>
          </a:p>
          <a:p>
            <a:r>
              <a:rPr lang="sr-Cyrl-RS" sz="2000" b="1" dirty="0"/>
              <a:t>Доношење одлука одбора поверилаца</a:t>
            </a:r>
          </a:p>
          <a:p>
            <a:r>
              <a:rPr lang="sr-Cyrl-RS" sz="2000" b="1" dirty="0"/>
              <a:t>Надлежности одбора поверилаца</a:t>
            </a:r>
          </a:p>
          <a:p>
            <a:r>
              <a:rPr lang="sr-Cyrl-RS" sz="2000" b="1" dirty="0"/>
              <a:t>Одговорност одбора поверилаца</a:t>
            </a:r>
          </a:p>
          <a:p>
            <a:r>
              <a:rPr lang="sr-Cyrl-RS" sz="2000" b="1" dirty="0"/>
              <a:t>Награда и накнада трошкова члановима одбора поверилаца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65005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280160"/>
            <a:ext cx="8596668" cy="47612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r-Cyrl-RS" sz="2000" b="1" dirty="0"/>
          </a:p>
          <a:p>
            <a:pPr marL="0" indent="0" algn="ctr">
              <a:buNone/>
            </a:pPr>
            <a:r>
              <a:rPr lang="sr-Cyrl-RS" sz="2400" b="1" dirty="0"/>
              <a:t>САСТАВ ОДБОРА ПОВЕРИЛАЦА</a:t>
            </a:r>
            <a:endParaRPr lang="en-US" sz="2400" b="1" dirty="0"/>
          </a:p>
          <a:p>
            <a:r>
              <a:rPr lang="sr-Cyrl-RS" sz="2100" b="1" dirty="0"/>
              <a:t>Стечајни и разлучни повериоци (члан 38а ЗС)</a:t>
            </a:r>
          </a:p>
          <a:p>
            <a:r>
              <a:rPr lang="sr-Cyrl-RS" sz="2100" b="1" dirty="0"/>
              <a:t>Избор чланова одбора поверилаца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Скупштина поверилаца и разлучни повериоци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Запослени као члан одбора повериоца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Међусобно повезана лица и лица повезана са стечајним дужником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Председник одбора поверилаца</a:t>
            </a:r>
          </a:p>
          <a:p>
            <a:r>
              <a:rPr lang="sr-Cyrl-RS" sz="2100" b="1" dirty="0"/>
              <a:t>Престанак чланства 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sr-Cyrl-RS" sz="1900" b="1" dirty="0">
                <a:solidFill>
                  <a:schemeClr val="tx1"/>
                </a:solidFill>
              </a:rPr>
              <a:t>Отказ, разрешење, оспоравање потраживања у целости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sr-Cyrl-RS" sz="1900" b="1" dirty="0">
                <a:solidFill>
                  <a:schemeClr val="tx1"/>
                </a:solidFill>
              </a:rPr>
              <a:t>Разрешење - Скупштина поверилаца и: стечајно веће (ЗСП)/стечајни судија (ЗС)/стечајни судија и разлучни поверилац (најновије измене)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sr-Cyrl-RS" sz="1900" b="1" dirty="0">
                <a:solidFill>
                  <a:schemeClr val="tx1"/>
                </a:solidFill>
              </a:rPr>
              <a:t>Предлог (4)</a:t>
            </a:r>
            <a:endParaRPr lang="sr-Cyrl-RS" sz="1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070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808481"/>
            <a:ext cx="8596668" cy="42328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Cyrl-RS" sz="2400" b="1" dirty="0"/>
              <a:t>САСТАВ ОДБОРА ПОВЕРИЛАЦА</a:t>
            </a:r>
          </a:p>
          <a:p>
            <a:pPr marL="0" indent="0" algn="ctr">
              <a:buNone/>
            </a:pPr>
            <a:endParaRPr lang="en-US" sz="2000" b="1" dirty="0"/>
          </a:p>
          <a:p>
            <a:r>
              <a:rPr lang="sr-Cyrl-RS" sz="2100" b="1" dirty="0"/>
              <a:t>Формирање одбора поверилаца од стране суда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Прво поверилачко рочиште без формираних поверилачких органа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ЗС пре измена- </a:t>
            </a:r>
            <a:r>
              <a:rPr lang="sr-Cyrl-CS" sz="1900" b="1" dirty="0"/>
              <a:t>пет поверилаца чија су појединачна необезбеђена потраживања највећа врши дужност одбора поверилаца</a:t>
            </a:r>
            <a:endParaRPr lang="sr-Cyrl-RS" sz="19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Најновије измене ЗС – члан 38б - </a:t>
            </a:r>
            <a:r>
              <a:rPr lang="sr-Cyrl-CS" sz="1900" b="1" dirty="0"/>
              <a:t>дужност одбора поверилаца врше </a:t>
            </a:r>
            <a:r>
              <a:rPr lang="sr-Cyrl-RS" sz="1900" b="1" dirty="0"/>
              <a:t>четири стечајна повериоца и један разлучни поверилац </a:t>
            </a:r>
            <a:r>
              <a:rPr lang="sr-Cyrl-CS" sz="2000" b="1" dirty="0"/>
              <a:t>са највећим износом потраживања, за који постоји вероватноћа намирења из оптерећене имовине, по процени стечајног судије</a:t>
            </a:r>
            <a:endParaRPr lang="sr-Cyrl-RS" sz="1900" b="1" dirty="0"/>
          </a:p>
          <a:p>
            <a:r>
              <a:rPr lang="sr-Cyrl-RS" sz="2100" b="1" dirty="0"/>
              <a:t>Седнице одбора поверилаца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Руковођење и сазивање – председник одбора поверилаца на захтев више од половине чланова или на захтев разлучног повериоца као члана – рок од 15 дана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Стечајни управник и стечајни судија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Број чланова одбора поверилаца</a:t>
            </a:r>
            <a:endParaRPr lang="en-US" sz="19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4103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2400" b="1" dirty="0"/>
              <a:t>ОБАВЕЗА ДОСТАВЉАЊА АДРЕСЕ</a:t>
            </a:r>
          </a:p>
          <a:p>
            <a:pPr marL="0" indent="0" algn="ctr">
              <a:buNone/>
            </a:pPr>
            <a:endParaRPr lang="sr-Cyrl-RS" sz="2000" b="1" dirty="0"/>
          </a:p>
          <a:p>
            <a:r>
              <a:rPr lang="sr-Cyrl-RS" sz="2000" b="1" dirty="0"/>
              <a:t>Обавеза достављања контакт података суду и стечајном управнику</a:t>
            </a:r>
          </a:p>
          <a:p>
            <a:r>
              <a:rPr lang="sr-Cyrl-RS" sz="2000" b="1" dirty="0"/>
              <a:t>Отварање интернет адресе за комуникацију</a:t>
            </a:r>
          </a:p>
          <a:p>
            <a:r>
              <a:rPr lang="sr-Cyrl-RS" sz="2000" b="1" dirty="0"/>
              <a:t>Адреса и телефон – измене и допуне закона</a:t>
            </a:r>
          </a:p>
          <a:p>
            <a:r>
              <a:rPr lang="sr-Cyrl-RS" sz="2000" b="1" dirty="0"/>
              <a:t>Смањење трошкова, сузбијање злоупотреба, немогућност одбијања пријема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504707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2000" dirty="0"/>
          </a:p>
          <a:p>
            <a:pPr marL="0" indent="0" algn="ctr">
              <a:buNone/>
            </a:pPr>
            <a:r>
              <a:rPr lang="sr-Cyrl-RS" sz="2400" b="1" dirty="0"/>
              <a:t>ДОНОШЕЊЕ ОДЛУКА ОДБОРА ПОВЕРИЛАЦА</a:t>
            </a:r>
          </a:p>
          <a:p>
            <a:pPr marL="0" indent="0" algn="ctr">
              <a:buNone/>
            </a:pPr>
            <a:endParaRPr lang="sr-Cyrl-RS" sz="2000" b="1" dirty="0"/>
          </a:p>
          <a:p>
            <a:r>
              <a:rPr lang="sr-Cyrl-RS" sz="2000" b="1" dirty="0"/>
              <a:t>Гласање по главама</a:t>
            </a:r>
            <a:r>
              <a:rPr lang="en-US" sz="2000" b="1" dirty="0"/>
              <a:t> – a</a:t>
            </a:r>
            <a:r>
              <a:rPr lang="sr-Cyrl-RS" sz="2000" b="1" dirty="0"/>
              <a:t>псолутна већина</a:t>
            </a:r>
          </a:p>
          <a:p>
            <a:r>
              <a:rPr lang="sr-Cyrl-RS" sz="2000" b="1" dirty="0"/>
              <a:t>Одлучујући глас председника одбора поверилаца</a:t>
            </a:r>
          </a:p>
          <a:p>
            <a:r>
              <a:rPr lang="sr-Cyrl-RS" sz="2000" b="1" dirty="0"/>
              <a:t>Замена члана обора повериоца – замена гласа од стране заступника са специјалним пуномоћјем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538522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534" y="1642429"/>
            <a:ext cx="8596668" cy="41182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Cyrl-RS" sz="2400" b="1" dirty="0"/>
              <a:t>НАДЛЕЖНОСТ ОДБОРА ПОВЕРИЛАЦА</a:t>
            </a:r>
            <a:endParaRPr lang="en-US" sz="2400" b="1" dirty="0"/>
          </a:p>
          <a:p>
            <a:pPr marL="0" indent="0" algn="ctr">
              <a:buNone/>
            </a:pPr>
            <a:endParaRPr lang="sr-Cyrl-RS" sz="2400" b="1" dirty="0"/>
          </a:p>
          <a:p>
            <a:r>
              <a:rPr lang="sr-Cyrl-RS" sz="2000" b="1" dirty="0"/>
              <a:t>Давање/ускраћивање сагласности на радње стечајног управника</a:t>
            </a:r>
          </a:p>
          <a:p>
            <a:r>
              <a:rPr lang="sr-Cyrl-RS" sz="2000" b="1" dirty="0"/>
              <a:t>Давање мишљења на радње стечајног управника</a:t>
            </a:r>
          </a:p>
          <a:p>
            <a:r>
              <a:rPr lang="sr-Cyrl-RS" sz="2000" b="1" dirty="0"/>
              <a:t>Подношење обавезујућих предлога и захтева стечајном судији или стечајном управнику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Предлог за разрешење СУ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b="1" dirty="0"/>
              <a:t>¾ чланова са или без</a:t>
            </a:r>
            <a:r>
              <a:rPr lang="sr-Cyrl-CS" b="1" dirty="0"/>
              <a:t> других разлога који су у вези са испуњавањем обавеза стечајног управника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CS" b="1" dirty="0"/>
              <a:t>Предлог на првом поверилачком рочишту или најкасније 60 дана од дана његовог одржавања</a:t>
            </a:r>
            <a:endParaRPr lang="sr-Cyrl-RS" b="1" dirty="0"/>
          </a:p>
          <a:p>
            <a:r>
              <a:rPr lang="sr-Cyrl-RS" sz="2000" b="1" dirty="0"/>
              <a:t>Подношење примедби (на рад стечајног управника, на метод продаје) и жалби</a:t>
            </a:r>
          </a:p>
          <a:p>
            <a:r>
              <a:rPr lang="sr-Cyrl-RS" sz="2000" b="1" dirty="0"/>
              <a:t>Прикупљање информација о стечајном поступку – анализа пословања стечајног дужника и предузетих радњи стечајног управника</a:t>
            </a:r>
          </a:p>
          <a:p>
            <a:r>
              <a:rPr lang="sr-Cyrl-RS" sz="2000" b="1" dirty="0"/>
              <a:t>Извештавање скупштине поверилаца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962027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854" y="1835469"/>
            <a:ext cx="8596668" cy="41589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r-Cyrl-RS" sz="2400" b="1" dirty="0"/>
              <a:t>ДАВАЊЕ/УСКРАЋИВАЊЕ САГЛАСНОСТИ НА РАДЊЕ СТЕЧАЈНОГ УПРАВНИКА</a:t>
            </a:r>
          </a:p>
          <a:p>
            <a:r>
              <a:rPr lang="sr-Cyrl-RS" sz="2000" b="1" dirty="0"/>
              <a:t>Решавање спорног односа путем медијације</a:t>
            </a:r>
          </a:p>
          <a:p>
            <a:r>
              <a:rPr lang="sr-Cyrl-RS" sz="2000" b="1" dirty="0"/>
              <a:t>Прелиминарна и коначна награда стечајном управнику</a:t>
            </a:r>
          </a:p>
          <a:p>
            <a:r>
              <a:rPr lang="sr-Cyrl-RS" sz="2000" b="1" dirty="0"/>
              <a:t>Давање сагласности на радње од изузетног значаја: закуп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Обавештење стечајног судије и захтев одбору поверилаца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15 дана пре предузимања радње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Инертност одбора поверилаца – 8 дана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Давање у закуп имовине стечајног дужника, оптерећене разлучним или заложним правом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Чињење вероватним да се обезбеђено потраживање може намирити из оптерећене имовине која се издаје у закуп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Рок од 8 дана за изјашњење разлучног, односно заложног повериоца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Процена вредности имовине – 12 месеци; додатни рок од 30 дана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Судска пракса – остајање при раније закљученим уговорима – Златибор, 2016. </a:t>
            </a:r>
            <a:r>
              <a:rPr lang="sr-Cyrl-RS" sz="1900" b="1"/>
              <a:t>године</a:t>
            </a:r>
            <a:endParaRPr lang="sr-Cyrl-RS" sz="1900" b="1" dirty="0"/>
          </a:p>
          <a:p>
            <a:pPr lvl="1">
              <a:buFont typeface="Arial" panose="020B0604020202020204" pitchFamily="34" charset="0"/>
              <a:buChar char="•"/>
            </a:pPr>
            <a:endParaRPr lang="sr-Cyrl-R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2714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/>
              <a:t>ОДГОВОРНОСТ ОДБОРА ПОВЕРИЛАЦА</a:t>
            </a:r>
          </a:p>
          <a:p>
            <a:pPr marL="0" indent="0" algn="ctr">
              <a:buNone/>
            </a:pPr>
            <a:endParaRPr lang="sr-Cyrl-RS" sz="1600" b="1" dirty="0"/>
          </a:p>
          <a:p>
            <a:r>
              <a:rPr lang="sr-Cyrl-RS" sz="2000" b="1" dirty="0"/>
              <a:t>Одговорност према скупштини поверилаца од стране стечајних поверилаца, односно разлучним повериоцима (разлучни поверилац као члан одбора поверилаца) - разрешење</a:t>
            </a:r>
          </a:p>
          <a:p>
            <a:r>
              <a:rPr lang="sr-Cyrl-RS" sz="2000" b="1" dirty="0"/>
              <a:t>Одговорност према осталим повериоцима за накнаду штете</a:t>
            </a:r>
          </a:p>
          <a:p>
            <a:r>
              <a:rPr lang="sr-Cyrl-RS" sz="2000" b="1" dirty="0"/>
              <a:t>Намера и крајња непажња</a:t>
            </a:r>
          </a:p>
          <a:p>
            <a:r>
              <a:rPr lang="sr-Cyrl-RS" sz="2000" b="1" dirty="0"/>
              <a:t>Рок застарелости</a:t>
            </a:r>
          </a:p>
        </p:txBody>
      </p:sp>
    </p:spTree>
    <p:extLst>
      <p:ext uri="{BB962C8B-B14F-4D97-AF65-F5344CB8AC3E}">
        <p14:creationId xmlns:p14="http://schemas.microsoft.com/office/powerpoint/2010/main" val="27507272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747520"/>
            <a:ext cx="8596668" cy="4293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/>
              <a:t>НАГРАДА И НАКНАДА ТРОШКОВА</a:t>
            </a:r>
            <a:endParaRPr lang="en-US" sz="2400" b="1" dirty="0"/>
          </a:p>
          <a:p>
            <a:pPr marL="0" indent="0" algn="ctr">
              <a:buNone/>
            </a:pPr>
            <a:endParaRPr lang="sr-Cyrl-RS" sz="2400" b="1" dirty="0"/>
          </a:p>
          <a:p>
            <a:r>
              <a:rPr lang="sr-Cyrl-RS" sz="2000" b="1" dirty="0"/>
              <a:t>Појединачно сношење трошкова као правило</a:t>
            </a:r>
          </a:p>
          <a:p>
            <a:r>
              <a:rPr lang="sr-Cyrl-RS" sz="2000" b="1" dirty="0"/>
              <a:t>Стварни и нужни трошкови одбора поверилаца</a:t>
            </a:r>
          </a:p>
          <a:p>
            <a:r>
              <a:rPr lang="sr-Cyrl-RS" sz="2000" b="1" dirty="0"/>
              <a:t>Целисходност у конкретном случају</a:t>
            </a:r>
          </a:p>
          <a:p>
            <a:r>
              <a:rPr lang="sr-Cyrl-RS" sz="2000" b="1" dirty="0"/>
              <a:t>Докази о основаности и висини трошкова</a:t>
            </a:r>
          </a:p>
          <a:p>
            <a:r>
              <a:rPr lang="sr-Cyrl-RS" sz="2000" b="1" dirty="0"/>
              <a:t>Одобрење од стране стечајног судије</a:t>
            </a:r>
          </a:p>
          <a:p>
            <a:r>
              <a:rPr lang="sr-Cyrl-RS" sz="2000" b="1" dirty="0"/>
              <a:t>Зависност од прилива средстава</a:t>
            </a:r>
          </a:p>
          <a:p>
            <a:r>
              <a:rPr lang="sr-Cyrl-RS" sz="2000" b="1" dirty="0"/>
              <a:t>Накн</a:t>
            </a:r>
            <a:r>
              <a:rPr lang="en-US" sz="2000" b="1" dirty="0"/>
              <a:t>a</a:t>
            </a:r>
            <a:r>
              <a:rPr lang="sr-Cyrl-RS" sz="2000" b="1" dirty="0"/>
              <a:t>да се сматра трошком стечајног поступка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290711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/>
              <a:t>ЗАВРШНЕ НАПОМЕНЕ</a:t>
            </a:r>
          </a:p>
          <a:p>
            <a:pPr marL="0" indent="0" algn="ctr">
              <a:buNone/>
            </a:pPr>
            <a:endParaRPr lang="sr-Cyrl-RS" sz="2400" b="1" dirty="0"/>
          </a:p>
          <a:p>
            <a:r>
              <a:rPr lang="sr-Cyrl-RS" sz="2400" b="1" dirty="0"/>
              <a:t>Смисао и циљ измена и допуна из 2017. године</a:t>
            </a:r>
          </a:p>
          <a:p>
            <a:r>
              <a:rPr lang="sr-Cyrl-RS" sz="2400" b="1" dirty="0"/>
              <a:t>Значај и домет измена и допуна у погледу устројства и функционисања поверилачких органа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85655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95121"/>
            <a:ext cx="8596668" cy="4446242"/>
          </a:xfrm>
        </p:spPr>
        <p:txBody>
          <a:bodyPr/>
          <a:lstStyle/>
          <a:p>
            <a:pPr marL="457200" lvl="1" indent="0">
              <a:buNone/>
            </a:pPr>
            <a:endParaRPr lang="sr-Cyrl-RS" dirty="0"/>
          </a:p>
          <a:p>
            <a:pPr marL="457200" lvl="1" indent="0" algn="ctr">
              <a:buNone/>
            </a:pPr>
            <a:r>
              <a:rPr lang="sr-Cyrl-RS" sz="2400" b="1" dirty="0"/>
              <a:t>САДРЖАЈ</a:t>
            </a:r>
          </a:p>
          <a:p>
            <a:pPr marL="457200" lvl="1" indent="0" algn="ctr">
              <a:buNone/>
            </a:pPr>
            <a:endParaRPr lang="sr-Cyrl-RS" sz="2000" b="1" dirty="0"/>
          </a:p>
          <a:p>
            <a:r>
              <a:rPr lang="sr-Cyrl-RS" sz="2400" b="1" dirty="0"/>
              <a:t>Уводне напомене</a:t>
            </a:r>
          </a:p>
          <a:p>
            <a:r>
              <a:rPr lang="sr-Cyrl-RS" sz="2400" b="1" dirty="0"/>
              <a:t>Скупштина поверилаца</a:t>
            </a:r>
          </a:p>
          <a:p>
            <a:r>
              <a:rPr lang="sr-Cyrl-RS" sz="2400" b="1" dirty="0"/>
              <a:t>Одбор поверилаца</a:t>
            </a:r>
          </a:p>
          <a:p>
            <a:r>
              <a:rPr lang="sr-Cyrl-RS" sz="2400" b="1" dirty="0"/>
              <a:t>Завршне напомене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2800" b="1" dirty="0"/>
              <a:t>ХВАЛА НА ПАЖЊИ</a:t>
            </a:r>
          </a:p>
          <a:p>
            <a:pPr marL="0" indent="0" algn="ctr">
              <a:buNone/>
            </a:pPr>
            <a:endParaRPr lang="sr-Cyrl-R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20469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/>
              <a:t>УВОДНЕ НАПОМЕНЕ</a:t>
            </a:r>
          </a:p>
          <a:p>
            <a:r>
              <a:rPr lang="sr-Cyrl-RS" sz="2000" b="1" dirty="0"/>
              <a:t>Одлучујућа улога поверилачких у односу на судске органе  стечајног поступка</a:t>
            </a:r>
          </a:p>
          <a:p>
            <a:r>
              <a:rPr lang="sr-Cyrl-RS" sz="2000" b="1" dirty="0"/>
              <a:t>Српско стечајно законодавство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Један факултативни поверилачки орган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Два обавезна поверилачка органа</a:t>
            </a:r>
          </a:p>
          <a:p>
            <a:r>
              <a:rPr lang="sr-Cyrl-RS" sz="2400" b="1" dirty="0"/>
              <a:t> </a:t>
            </a:r>
            <a:r>
              <a:rPr lang="sr-Cyrl-RS" sz="2000" b="1" dirty="0"/>
              <a:t>Саветодавна и контролна функција</a:t>
            </a:r>
          </a:p>
          <a:p>
            <a:r>
              <a:rPr lang="sr-Cyrl-RS" sz="2000" b="1"/>
              <a:t>  Самосталност </a:t>
            </a:r>
            <a:r>
              <a:rPr lang="sr-Cyrl-RS" sz="2000" b="1" dirty="0"/>
              <a:t>у одлучивању</a:t>
            </a:r>
          </a:p>
        </p:txBody>
      </p:sp>
    </p:spTree>
    <p:extLst>
      <p:ext uri="{BB962C8B-B14F-4D97-AF65-F5344CB8AC3E}">
        <p14:creationId xmlns:p14="http://schemas.microsoft.com/office/powerpoint/2010/main" val="19999705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666241"/>
            <a:ext cx="8596668" cy="4375122"/>
          </a:xfrm>
        </p:spPr>
        <p:txBody>
          <a:bodyPr/>
          <a:lstStyle/>
          <a:p>
            <a:endParaRPr lang="sr-Cyrl-RS" dirty="0"/>
          </a:p>
          <a:p>
            <a:pPr marL="0" indent="0" algn="ctr">
              <a:buNone/>
            </a:pPr>
            <a:r>
              <a:rPr lang="sr-Cyrl-RS" sz="2400" b="1" dirty="0"/>
              <a:t>СКУПШТИНА ПОВЕРИЛАЦА</a:t>
            </a:r>
          </a:p>
          <a:p>
            <a:pPr marL="0" indent="0">
              <a:buNone/>
            </a:pPr>
            <a:endParaRPr lang="sr-Cyrl-RS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000" b="1" dirty="0"/>
              <a:t>Појам и настанак скупштине поверилаца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000" b="1" dirty="0"/>
              <a:t>Састав скупштине поверилаца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000" b="1" dirty="0"/>
              <a:t>Конституисање скупштине поверилаца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000" b="1" dirty="0"/>
              <a:t>Доношење одлука скупштине поверилаца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r-Cyrl-RS" sz="2000" b="1" dirty="0"/>
              <a:t>Надлежност скупштине поверилаца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57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endParaRPr lang="sr-Cyrl-RS" b="1" dirty="0"/>
          </a:p>
          <a:p>
            <a:pPr marL="457200" lvl="1" indent="0" algn="ctr">
              <a:buNone/>
            </a:pPr>
            <a:r>
              <a:rPr lang="sr-Cyrl-RS" sz="2400" b="1" dirty="0"/>
              <a:t>ПОЈАМ И НАСТАНАК СКУПШТИНЕ ПОВЕРИЛАЦА</a:t>
            </a:r>
          </a:p>
          <a:p>
            <a:pPr marL="457200" lvl="1" indent="0">
              <a:buNone/>
            </a:pPr>
            <a:endParaRPr lang="sr-Cyrl-RS" sz="2400" b="1" dirty="0"/>
          </a:p>
          <a:p>
            <a:pPr lvl="1"/>
            <a:r>
              <a:rPr lang="sr-Cyrl-RS" sz="2000" b="1" dirty="0"/>
              <a:t>Термин</a:t>
            </a:r>
          </a:p>
          <a:p>
            <a:pPr lvl="1"/>
            <a:r>
              <a:rPr lang="sr-Cyrl-RS" sz="2000" b="1" dirty="0"/>
              <a:t>Разлог за увођење овог органа у стечајно законодавство</a:t>
            </a:r>
          </a:p>
          <a:p>
            <a:pPr lvl="1"/>
            <a:r>
              <a:rPr lang="sr-Cyrl-RS" sz="2000" b="1" dirty="0"/>
              <a:t>Тренутак имплементирања у српско стечајно право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80003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51280"/>
            <a:ext cx="8596668" cy="4690083"/>
          </a:xfrm>
        </p:spPr>
        <p:txBody>
          <a:bodyPr>
            <a:normAutofit/>
          </a:bodyPr>
          <a:lstStyle/>
          <a:p>
            <a:endParaRPr lang="sr-Cyrl-RS" dirty="0"/>
          </a:p>
          <a:p>
            <a:pPr marL="0" indent="0" algn="ctr">
              <a:buNone/>
            </a:pPr>
            <a:r>
              <a:rPr lang="sr-Cyrl-RS" sz="2000" b="1" dirty="0"/>
              <a:t>	</a:t>
            </a:r>
            <a:r>
              <a:rPr lang="sr-Cyrl-RS" sz="2400" b="1" dirty="0"/>
              <a:t>САСТАВ СКУПШТИНЕ ПОВЕРИЛАЦА</a:t>
            </a:r>
          </a:p>
          <a:p>
            <a:r>
              <a:rPr lang="sr-Cyrl-RS" sz="2000" b="1" dirty="0"/>
              <a:t>Стечајни повериоци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Пријава потраживања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Оспорено потраживање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Моменат престанка чланства у скупштини поверилаца</a:t>
            </a:r>
          </a:p>
          <a:p>
            <a:r>
              <a:rPr lang="sr-Cyrl-RS" sz="2000" b="1" dirty="0"/>
              <a:t>Разлучни повериоци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До висине потраживања за која учине вероватним да ће се појавити као 	стечајни повериоци – процена вредности имовине</a:t>
            </a:r>
            <a:endParaRPr lang="sr-Cyrl-RS" sz="2000" b="1" dirty="0"/>
          </a:p>
          <a:p>
            <a:r>
              <a:rPr lang="sr-Cyrl-RS" sz="2000" b="1" dirty="0"/>
              <a:t>Право или дужност</a:t>
            </a:r>
          </a:p>
          <a:p>
            <a:endParaRPr lang="sr-Cyrl-R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58880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30960"/>
            <a:ext cx="8596668" cy="47104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sr-Cyrl-RS" sz="2400" b="1" dirty="0"/>
              <a:t>КОНСТИТУИСАЊЕ СКУПШТИНЕ ПОВЕРИЛАЦА</a:t>
            </a:r>
          </a:p>
          <a:p>
            <a:r>
              <a:rPr lang="sr-Cyrl-RS" sz="2000" b="1" dirty="0"/>
              <a:t>Моменат оснивања</a:t>
            </a:r>
          </a:p>
          <a:p>
            <a:r>
              <a:rPr lang="sr-Cyrl-RS" sz="2000" b="1" dirty="0"/>
              <a:t>Сазивање седница скупштине поверилаца и руковођење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b="1" dirty="0"/>
              <a:t>Стечајни управник и стечајни повериоци - ЗСП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b="1" dirty="0"/>
              <a:t>Стечајни судија – прво поверилачко рочиште – ЗСП и ЗС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b="1" dirty="0"/>
              <a:t>Предедник скупштине поверилаца , као примарни сазивач – касније седнице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b="1" dirty="0"/>
              <a:t>Стечајни повериоци чија су потраживања већа од 20% укупних, као секундарни сазивачи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b="1" dirty="0"/>
              <a:t>Укидање одлуке од стране стечајног судије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b="1" dirty="0"/>
              <a:t>Избор председника скупштине поверилаца и чланова одбора поверилаца</a:t>
            </a:r>
          </a:p>
          <a:p>
            <a:r>
              <a:rPr lang="sr-Cyrl-RS" sz="2000" b="1" dirty="0"/>
              <a:t>Обавештавање о седницама скупштине поверилаца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Огласна табла и електронска огласна табла суда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Објављивање у два високотиражна дневна листа која се дистрибуирају на територији целе РС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Одлука скупштине поверилаца о другачијем начину обавештавања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800" b="1" dirty="0"/>
              <a:t>Недостатак средстава за објављивање</a:t>
            </a:r>
            <a:endParaRPr lang="en-US" sz="1800" b="1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694" y="1666240"/>
            <a:ext cx="8596668" cy="4110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r-Cyrl-RS" sz="2000" b="1" dirty="0"/>
          </a:p>
          <a:p>
            <a:pPr marL="0" indent="0" algn="ctr">
              <a:buNone/>
            </a:pPr>
            <a:r>
              <a:rPr lang="sr-Cyrl-RS" sz="2400" b="1" dirty="0"/>
              <a:t>ДОНОШЕЊЕ ОДЛУКА СКУПШТИНЕ ПОВЕРИЛАЦА</a:t>
            </a:r>
          </a:p>
          <a:p>
            <a:r>
              <a:rPr lang="sr-Cyrl-RS" sz="2000" b="1" dirty="0"/>
              <a:t>Гласање сразмерно висини потраживања</a:t>
            </a:r>
          </a:p>
          <a:p>
            <a:r>
              <a:rPr lang="sr-Cyrl-RS" sz="2000" b="1" dirty="0"/>
              <a:t>Већина присутних чланова у односу на двотрећинску већину</a:t>
            </a:r>
          </a:p>
          <a:p>
            <a:r>
              <a:rPr lang="sr-Cyrl-RS" sz="2000" b="1" dirty="0"/>
              <a:t>Гласање приликом доношења одлуке о банкротству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стечајни повериоци који учине вероватним да њихова потраживања износе више од </a:t>
            </a:r>
            <a:r>
              <a:rPr lang="en-US" sz="1900" b="1" dirty="0"/>
              <a:t>7</a:t>
            </a:r>
            <a:r>
              <a:rPr lang="sr-Cyrl-RS" sz="1900" b="1" dirty="0"/>
              <a:t>0% њихових укупних потраживања</a:t>
            </a:r>
            <a:endParaRPr lang="sr-Cyrl-RS" sz="2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900" b="1" dirty="0"/>
              <a:t>стечајни повериоци који учине вероватним да њихова потраживања износе више од 50% њихових укупних потраживања</a:t>
            </a:r>
            <a:endParaRPr lang="sr-Cyrl-RS" sz="2600" b="1" dirty="0"/>
          </a:p>
          <a:p>
            <a:r>
              <a:rPr lang="sr-Cyrl-RS" sz="2000" b="1" dirty="0"/>
              <a:t>Разлучни поверилац као стечајни поверилац</a:t>
            </a:r>
          </a:p>
          <a:p>
            <a:pPr marL="342900" lvl="1" indent="-342900"/>
            <a:r>
              <a:rPr lang="sr-Cyrl-RS" sz="2000" b="1" dirty="0"/>
              <a:t>Дилема: пријављена или неоспорена потраживања</a:t>
            </a:r>
          </a:p>
          <a:p>
            <a:endParaRPr lang="sr-Cyrl-RS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sr-Cyrl-RS" b="1" dirty="0"/>
          </a:p>
          <a:p>
            <a:pPr lvl="1"/>
            <a:endParaRPr lang="sr-Cyrl-RS" b="1" dirty="0"/>
          </a:p>
          <a:p>
            <a:pPr lvl="1"/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16138224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950721"/>
            <a:ext cx="8596668" cy="4090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/>
              <a:t>НАДЛЕЖНОСТ СКУПШТИНЕ ПОВЕРИЛАЦА</a:t>
            </a:r>
          </a:p>
          <a:p>
            <a:pPr marL="0" indent="0" algn="ctr">
              <a:buNone/>
            </a:pPr>
            <a:endParaRPr lang="sr-Cyrl-RS" b="1" dirty="0"/>
          </a:p>
          <a:p>
            <a:r>
              <a:rPr lang="sr-Cyrl-RS" sz="2000" b="1" dirty="0"/>
              <a:t>Доношење одлуке о банкротству</a:t>
            </a:r>
          </a:p>
          <a:p>
            <a:r>
              <a:rPr lang="sr-Cyrl-RS" sz="2000" b="1" dirty="0"/>
              <a:t>Бира и опозива председника скупштине поверилаца и чланове одбора поверилаца из реда стечајних поверилаца – кадровска надлежност</a:t>
            </a:r>
          </a:p>
          <a:p>
            <a:r>
              <a:rPr lang="sr-Cyrl-RS" sz="2000" b="1" dirty="0"/>
              <a:t>Разматрање извештаја стечајног управника о току стечајног поступка и стању стечајн</a:t>
            </a:r>
            <a:r>
              <a:rPr lang="en-US" sz="2000" b="1" dirty="0"/>
              <a:t>e</a:t>
            </a:r>
            <a:r>
              <a:rPr lang="sr-Cyrl-RS" sz="2000" b="1" dirty="0"/>
              <a:t> масе - надзор</a:t>
            </a:r>
          </a:p>
          <a:p>
            <a:r>
              <a:rPr lang="sr-Cyrl-RS" sz="2000" b="1" dirty="0"/>
              <a:t>Разматрање извештаја одбора поверилаца</a:t>
            </a:r>
            <a:r>
              <a:rPr lang="en-US" sz="2000" b="1" dirty="0"/>
              <a:t> – </a:t>
            </a:r>
            <a:r>
              <a:rPr lang="sr-Cyrl-RS" sz="2000" b="1" dirty="0"/>
              <a:t>надзор</a:t>
            </a:r>
          </a:p>
          <a:p>
            <a:r>
              <a:rPr lang="sr-Cyrl-RS" sz="2000" b="1" dirty="0"/>
              <a:t>Вршење других послова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3248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887</Words>
  <Application>Microsoft Office PowerPoint</Application>
  <PresentationFormat>Widescreen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Facet</vt:lpstr>
      <vt:lpstr>        OРГАНИ СТЕЧАЈНОГ ПОСТУПКА: СКУПШТИНА ПОВЕРИЛАЦА И ОДБОР ПОВЕРИЛАЦА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Tijana TP. Petrovic</cp:lastModifiedBy>
  <cp:revision>131</cp:revision>
  <cp:lastPrinted>2018-02-26T07:36:48Z</cp:lastPrinted>
  <dcterms:created xsi:type="dcterms:W3CDTF">2015-04-14T07:41:11Z</dcterms:created>
  <dcterms:modified xsi:type="dcterms:W3CDTF">2018-02-27T08:59:41Z</dcterms:modified>
</cp:coreProperties>
</file>