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57"/>
  </p:notesMasterIdLst>
  <p:sldIdLst>
    <p:sldId id="272" r:id="rId5"/>
    <p:sldId id="300" r:id="rId6"/>
    <p:sldId id="301" r:id="rId7"/>
    <p:sldId id="356" r:id="rId8"/>
    <p:sldId id="329" r:id="rId9"/>
    <p:sldId id="330" r:id="rId10"/>
    <p:sldId id="302" r:id="rId11"/>
    <p:sldId id="344" r:id="rId12"/>
    <p:sldId id="303" r:id="rId13"/>
    <p:sldId id="304" r:id="rId14"/>
    <p:sldId id="345" r:id="rId15"/>
    <p:sldId id="305" r:id="rId16"/>
    <p:sldId id="306" r:id="rId17"/>
    <p:sldId id="346" r:id="rId18"/>
    <p:sldId id="331" r:id="rId19"/>
    <p:sldId id="307" r:id="rId20"/>
    <p:sldId id="347" r:id="rId21"/>
    <p:sldId id="308" r:id="rId22"/>
    <p:sldId id="309" r:id="rId23"/>
    <p:sldId id="310" r:id="rId24"/>
    <p:sldId id="311" r:id="rId25"/>
    <p:sldId id="312" r:id="rId26"/>
    <p:sldId id="348" r:id="rId27"/>
    <p:sldId id="313" r:id="rId28"/>
    <p:sldId id="314" r:id="rId29"/>
    <p:sldId id="349" r:id="rId30"/>
    <p:sldId id="315" r:id="rId31"/>
    <p:sldId id="350" r:id="rId32"/>
    <p:sldId id="332" r:id="rId33"/>
    <p:sldId id="316" r:id="rId34"/>
    <p:sldId id="357" r:id="rId35"/>
    <p:sldId id="317" r:id="rId36"/>
    <p:sldId id="351" r:id="rId37"/>
    <p:sldId id="333" r:id="rId38"/>
    <p:sldId id="318" r:id="rId39"/>
    <p:sldId id="319" r:id="rId40"/>
    <p:sldId id="352" r:id="rId41"/>
    <p:sldId id="320" r:id="rId42"/>
    <p:sldId id="353" r:id="rId43"/>
    <p:sldId id="343" r:id="rId44"/>
    <p:sldId id="321" r:id="rId45"/>
    <p:sldId id="354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55" r:id="rId54"/>
    <p:sldId id="341" r:id="rId55"/>
    <p:sldId id="342" r:id="rId56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516" cy="493080"/>
          </a:xfrm>
          <a:prstGeom prst="rect">
            <a:avLst/>
          </a:prstGeom>
        </p:spPr>
        <p:txBody>
          <a:bodyPr vert="horz" lIns="91019" tIns="45509" rIns="91019" bIns="4550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68" y="0"/>
            <a:ext cx="2919516" cy="493080"/>
          </a:xfrm>
          <a:prstGeom prst="rect">
            <a:avLst/>
          </a:prstGeom>
        </p:spPr>
        <p:txBody>
          <a:bodyPr vert="horz" lIns="91019" tIns="45509" rIns="91019" bIns="4550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9" tIns="45509" rIns="91019" bIns="45509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8" y="4686618"/>
            <a:ext cx="5388294" cy="4439289"/>
          </a:xfrm>
          <a:prstGeom prst="rect">
            <a:avLst/>
          </a:prstGeom>
        </p:spPr>
        <p:txBody>
          <a:bodyPr vert="horz" lIns="91019" tIns="45509" rIns="91019" bIns="4550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660"/>
            <a:ext cx="2919516" cy="493078"/>
          </a:xfrm>
          <a:prstGeom prst="rect">
            <a:avLst/>
          </a:prstGeom>
        </p:spPr>
        <p:txBody>
          <a:bodyPr vert="horz" lIns="91019" tIns="45509" rIns="91019" bIns="4550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68" y="9371660"/>
            <a:ext cx="2919516" cy="493078"/>
          </a:xfrm>
          <a:prstGeom prst="rect">
            <a:avLst/>
          </a:prstGeom>
        </p:spPr>
        <p:txBody>
          <a:bodyPr vert="horz" lIns="91019" tIns="45509" rIns="91019" bIns="45509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2/28/2020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70258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95" y="5128887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4" y="5101989"/>
            <a:ext cx="1875580" cy="10406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5B33F-0C7D-4438-82AC-1CEFFD38DCA3}"/>
              </a:ext>
            </a:extLst>
          </p:cNvPr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dirty="0">
                <a:solidFill>
                  <a:schemeClr val="bg1"/>
                </a:solidFill>
              </a:rPr>
              <a:t>     Хотел ,,Феникс“                    ПРОДАЈА ИМОВИНЕ У СТЕЧАЈНОМ ПОСТУПКУ – ДОСАДАШЊА ИСКУСТВА И НЕДОУМИЦЕ 28.02.2020.</a:t>
            </a:r>
            <a:endParaRPr lang="sr-Latn-RS" sz="105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1484784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ИМОВИНЕ У СТЕЧАЈНОМ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ПОСТУПКУ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ДОСАДАШЊА ИСКУСТВА И НЕДОУМИЦЕ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СИНИША НЕДЕЉКОВИЋ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Cyrl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ПРЕДСЕДНИК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sr-Cyrl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ПРИВРЕДНОГ СУДА У ПОЖАРЕВАЦУ</a:t>
            </a:r>
            <a:endParaRPr lang="sr-Latn-RS" sz="1200" b="1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136904" cy="532859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sr-Cyrl-R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ПРОДАЈЕ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r-Cyrl-R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имовине стечајног дужника, односно правног лица, врши се:</a:t>
            </a:r>
            <a:endParaRPr lang="sr-Latn-R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sr-Cyrl-R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panose="05040102010807070707" pitchFamily="18" charset="2"/>
              <a:buAutoNum type="arabicPeriod"/>
              <a:defRPr/>
            </a:pP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Јавним надметањем</a:t>
            </a:r>
          </a:p>
          <a:p>
            <a:pPr algn="just" fontAlgn="auto">
              <a:spcAft>
                <a:spcPts val="0"/>
              </a:spcAft>
              <a:buFont typeface="Wingdings 3" panose="05040102010807070707" pitchFamily="18" charset="2"/>
              <a:buAutoNum type="arabicPeriod"/>
              <a:defRPr/>
            </a:pP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Јавним прикупљањем понуда </a:t>
            </a:r>
          </a:p>
          <a:p>
            <a:pPr algn="just" fontAlgn="auto">
              <a:spcAft>
                <a:spcPts val="0"/>
              </a:spcAft>
              <a:buFont typeface="Wingdings 3" panose="05040102010807070707" pitchFamily="18" charset="2"/>
              <a:buAutoNum type="arabicPeriod"/>
              <a:defRPr/>
            </a:pP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Непосредном погодбом</a:t>
            </a:r>
          </a:p>
          <a:p>
            <a:pPr fontAlgn="auto">
              <a:spcAft>
                <a:spcPts val="0"/>
              </a:spcAft>
              <a:buFont typeface="Wingdings 3" panose="05040102010807070707" pitchFamily="18" charset="2"/>
              <a:buAutoNum type="arabicPeriod"/>
              <a:defRPr/>
            </a:pPr>
            <a:endParaRPr lang="sr-Cyrl-R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C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2569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A11594-A6DE-4CD2-8472-583773F93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sr-Cyrl-R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продаје јавним надметањем или јавним прикупљањем понуда, стечајни управник је дужан да огласи продају у два високотиражна дневна листа која се дистрибуирају на целој територији Републике Србије и на интернет страници овлашћене организације 30 дана пре дана продаје; </a:t>
            </a:r>
            <a:endParaRPr lang="sr-Latn-RS" sz="23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sr-Cyrl-RS" sz="23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CS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Изузетно, ако су трошкови оглашавања несразмерно високи у односу на вредност предмета продаје стечајни управник, уз сагласност одбора поверилаца, може огласити продају на начин другачији од </a:t>
            </a:r>
            <a:r>
              <a:rPr lang="sr-Cyrl-RS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напред наведеног начина</a:t>
            </a:r>
            <a:r>
              <a:rPr lang="sr-Cyrl-CS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sr-Cyrl-CS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подразумева други начин објављивања огласа али не и другу садржину огласа.</a:t>
            </a:r>
            <a:endParaRPr lang="en-US" alt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671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/>
          <a:lstStyle/>
          <a:p>
            <a:pPr algn="just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Јавна продаја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начин закључења уговора о продаји код кога стечајни управник јавно оглашава продају одређене имовине која припада стечајној маси и позива сва заинтересована лица да учине понуду, усменим или писаним путем, у складу са претходно прописаним условима, уз обавезивање да ће бити прихваћена најповољнија понуда.</a:t>
            </a:r>
          </a:p>
          <a:p>
            <a:pPr algn="just"/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карактеристике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оваквог начина продаје имовине стечајног дужника су: јавност, усменост или писменост, условна слобода избора, без резерве (обавеза закључења уговора са најповољнијим понудиоцем), у виђеном стању;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16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endParaRPr lang="sr-Cyrl-RS" altLang="en-US" sz="2000" dirty="0"/>
          </a:p>
          <a:p>
            <a:pPr algn="just"/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</a:t>
            </a:r>
            <a:r>
              <a:rPr lang="sr-Cyrl-R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непосредном погодбом </a:t>
            </a: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начин продаје имовине стечајног дужника који се спроводи по добијеној сагласности одбора поверилаца, тако што стечајни управник директно обавештава једног или више потенцијалних купаца о  предмету и условима продаје и по обављеним преговорима закључује уговор о продаји.</a:t>
            </a:r>
          </a:p>
          <a:p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969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4DCE9C-9FDB-4A07-9A20-7F2421F79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карактеристике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непосредне погодбе су: изузетност, нејавност, једноставност, брзина, ниски трошкови, обавезна сагласност одбора поверилаца и флексибилност.</a:t>
            </a:r>
          </a:p>
          <a:p>
            <a:pPr marL="0" indent="0" algn="just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управник је дужан да пре продаје имовине непосредном погодбом пошаље обавештење стечајном судији, одбору поверилаца, повериоцима који имају потраживање обезбеђно имовином и свим лицима која су исказала интересовање за ту имовину. </a:t>
            </a:r>
          </a:p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Постоји потпуна слобода у погледу формирања цене.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10526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3F9453-6210-4918-B6F4-0CEBDEF4E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algn="just"/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</a:t>
            </a:r>
            <a:r>
              <a:rPr lang="sr-Latn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непосредном погодбом 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се извршити искључиво ако је такав начин продаје претходно </a:t>
            </a:r>
            <a:r>
              <a:rPr lang="sr-Latn-R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стране одбора поверилаца и уз прибављање </a:t>
            </a:r>
            <a:r>
              <a:rPr lang="sr-Latn-R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претходне сагласности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разлучног, односно заложног повериоца, ако:</a:t>
            </a:r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имовина која се продаје непосредном погодбом предмет разлучног, односно заложног права;</a:t>
            </a:r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предложена купопродајна цена, односно њен део у односу на који постоји право првенственог намирења тог повериоца, не покрива износ његовог обезбеђеног потраживања; </a:t>
            </a:r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претходно није покушана продаја јавним надметањем или јавним прикупљањем понуда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10188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sr-Cyrl-R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 ПРОДАЈЕ </a:t>
            </a:r>
            <a:endParaRPr lang="sr-Cyrl-R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sr-Cyrl-R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sr-Latn-R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управник је дужан да стечајном судији, одбору поверилаца, разлучним, односно заложним повериоцима који имају обезбеђено потраживање на имовини која се продаје и свим оним лицима која су исказала интерес за ту имовину, без обзира по ком основу, достави </a:t>
            </a:r>
            <a:r>
              <a:rPr lang="sr-Latn-R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обавештење о намери, плану продаје, начину уновчења, методу продаје и роковима продаје</a:t>
            </a:r>
            <a:r>
              <a:rPr lang="sr-Cyrl-R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најкасније </a:t>
            </a:r>
            <a:r>
              <a:rPr lang="sr-Latn-R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дана </a:t>
            </a:r>
            <a:r>
              <a:rPr lang="sr-Latn-R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 дана објављивања огласа о продаји односно 15 дана пре дана одржавања продаје непосредном погодбом.</a:t>
            </a:r>
            <a:endParaRPr lang="sr-Cyrl-R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24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448CBF-D08A-4268-85EB-0D726400E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Обавештење о намери, плану продаје, начину уновчења, методу продаје и роковима продаје стечајни управник дужан је да достави и овлашћеној организацији у року </a:t>
            </a: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дана пре дана објављивања огласа о продаји односно 15 дана пре дана одржавања продаје непосредном погодбом.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14269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се продаја врши </a:t>
            </a:r>
            <a:r>
              <a:rPr lang="sr-Latn-R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јавним надметањем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обавештење стечајног управника мора да садржи: 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 адресу на којој се </a:t>
            </a: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 имовина која се продаје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детаљан опис имовине </a:t>
            </a: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подацима о намени имовине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почетну цену и услове под којима ће се извршити јавно надметање.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03878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продаје јавним </a:t>
            </a:r>
            <a:r>
              <a:rPr lang="sr-Latn-R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прикупљањем понуда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обавештење мора да садржи: 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 адресу на којој се имовина налази;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детаљан опис имовине и њене функције;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процену вредности имовине;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за избор понуда.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4300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4866531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sr-Cyrl-R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 ПРАВНИ ПРОПИСИ</a:t>
            </a:r>
          </a:p>
          <a:p>
            <a:pPr algn="ctr">
              <a:defRPr/>
            </a:pPr>
            <a:endParaRPr lang="sr-Cyrl-R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r-Cyrl-R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стечају 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(„Службени Гласник РС“, број 104/2009, 99/2011 – др. Закон, 71/2012 – УС, 83/2014, 113/2017, 44/2018, 95/2018);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r-Cyrl-R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утврђивању националних стандарда за управљање стечајном масом  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(„Службени гласник РС“, број 62/2018)</a:t>
            </a: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 стандард број 5</a:t>
            </a:r>
          </a:p>
          <a:p>
            <a:pPr marL="0" indent="0" algn="just">
              <a:buNone/>
              <a:defRPr/>
            </a:pPr>
            <a:endParaRPr lang="sr-Cyrl-R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проценитељима вредности непокретности 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(„Службени гласник РС“, бр. 108/16 и 113/17- др. закон).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продаје </a:t>
            </a:r>
            <a:r>
              <a:rPr lang="sr-Latn-R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непосредном погодбом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обавештење мора да садржи: 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 адресу на којој се имовина налази;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детаљан опис имовине и њене функције;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процену вредности имовине;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податке о купцу који се предлаже; 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 услове продаје која се предлаже, укључивши и цену и начин плаћања.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51379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је имовина која је обухваћена продајом предмет обезбеђења потраживања једног или више разлучних и заложних поверилаца, разлучни и заложни поверилац може у року од </a:t>
            </a:r>
            <a:r>
              <a:rPr lang="sr-Latn-R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 дана 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дана пријема обавештења о предложеној продаји да поднесе </a:t>
            </a:r>
            <a:r>
              <a:rPr lang="sr-Latn-R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примедбу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предложену продају, укључујући и </a:t>
            </a:r>
            <a:r>
              <a:rPr lang="sr-Latn-R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 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повољнијег начина уновчења, односно метода продаје имовине.  </a:t>
            </a:r>
            <a:endParaRPr lang="sr-Cyrl-R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примедбама одлучује стечајни судија закључком у року од </a:t>
            </a:r>
            <a:r>
              <a:rPr lang="sr-Cyrl-R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дана</a:t>
            </a:r>
            <a:r>
              <a:rPr lang="sr-Cyrl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продаја се не може спровести пре одлуке суда.</a:t>
            </a:r>
            <a:endParaRPr lang="en-U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78554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41987"/>
          </a:xfrm>
        </p:spPr>
        <p:txBody>
          <a:bodyPr/>
          <a:lstStyle/>
          <a:p>
            <a:pPr algn="just"/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Одбор поверилаца, повериоци и друга заинтересована лица, осим разлучног, односно обезбеђеног повериоца из става 7. </a:t>
            </a: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лана</a:t>
            </a: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133.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могу у року од </a:t>
            </a:r>
            <a:r>
              <a:rPr lang="sr-Latn-R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 дана 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дана пријема обавештења о предложеној продаји поднети </a:t>
            </a:r>
            <a:r>
              <a:rPr lang="sr-Latn-R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примедбу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предложену продају из разлога непоштовања одредаба овог закона или националних стандарда о управљању стечајном масом у припреми или спровођењу продаје.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61153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2FAB9E-271F-4B9F-AFE8-2306CD29B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тим примедбама одлучује стечајни судија </a:t>
            </a:r>
            <a:r>
              <a:rPr lang="sr-Cyrl-R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закључком</a:t>
            </a: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року од </a:t>
            </a:r>
            <a:r>
              <a:rPr lang="sr-Cyrl-R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дана</a:t>
            </a: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дана пријема а продаја се не може спровести пре доношења одлуке суда.</a:t>
            </a:r>
          </a:p>
          <a:p>
            <a:pPr algn="just"/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Приговор на предложену продају је најзначајније превентивно правно средство које се може користити у циљу заштите интереса поверилаца у вези са уновчењем имовине стечајног дужника;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62508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algn="just"/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извршене продаје стечајни управник је дужан да о извршеној продаји, условима и цени </a:t>
            </a:r>
            <a:r>
              <a:rPr lang="sr-Latn-R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обавести 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 судију и одбор поверилаца, као и разлучног, односно заложног повериоца који има разлучно, односно заложно право на имовини која је обухваћена продајом, у року од </a:t>
            </a:r>
            <a:r>
              <a:rPr lang="sr-Latn-R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десет дана 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дана извршене продаје.</a:t>
            </a:r>
            <a:endParaRPr lang="sr-Cyrl-R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остварена продајом имовине на којој нису постојала оптерећења улазе у стечајну масу, а њихова деоба врши се у складу са поступком деобе прописаним </a:t>
            </a:r>
            <a:r>
              <a:rPr lang="sr-Cyrl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 стечају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endParaRPr lang="en-U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29272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имовина била предмет обезбеђења потраживања једног или више разлучних и заложних поверилаца из остварене цене </a:t>
            </a:r>
            <a:r>
              <a:rPr 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првенствено се намирују </a:t>
            </a: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продаје и други неопходни трошкови (трошкови процене имовине, трошкови оглашавања, законске обавезе и сл</a:t>
            </a: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ично</a:t>
            </a: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који укључују и награду стечајног управника, а из преосталог износа исплаћују се разлучни повериоци чије је потраживање било обезбеђено продатом имовином и заложни у складу са њиховим правом приоритета.</a:t>
            </a:r>
            <a:endParaRPr lang="sr-Cyrl-R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289793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6C55E-951C-42E8-A5D5-A3DAD8E9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Намирење </a:t>
            </a:r>
            <a:r>
              <a:rPr 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разлучних и заложних поверилаца </a:t>
            </a: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 бити извршено у року од </a:t>
            </a:r>
            <a:r>
              <a:rPr 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 дана </a:t>
            </a: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дана када је стечајни управник примио средства по основу продаје имовине, односно наплате потраживања. </a:t>
            </a:r>
            <a:endParaRPr lang="sr-Cyrl-R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sr-Cyrl-R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после намирења разлучних и заложних поверилаца преостану средства, целокупан преостали износ улази у стечајну масу и дели се стечајним повериоцима у складу са одредбама овог закона које се односе на деобу. 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36727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968552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судија </a:t>
            </a: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доноси </a:t>
            </a:r>
            <a:r>
              <a:rPr 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решење</a:t>
            </a: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Којим констатује </a:t>
            </a: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је продаја извршена</a:t>
            </a: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+mj-lt"/>
              <a:buAutoNum type="arabicParenR"/>
              <a:defRPr/>
            </a:pPr>
            <a:endParaRPr lang="sr-Cyrl-R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аже </a:t>
            </a: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одговарајућем регистру упис права својине</a:t>
            </a: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+mj-lt"/>
              <a:buAutoNum type="arabicParenR"/>
              <a:defRPr/>
            </a:pPr>
            <a:endParaRPr lang="sr-Cyrl-R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sr-Cyrl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Налаже одговарајућем регистру б</a:t>
            </a: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рисање терета насталих пре извршене продаје, односно упис других права стечених продајом. </a:t>
            </a:r>
            <a:endParaRPr lang="sr-Cyrl-R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+mj-lt"/>
              <a:buAutoNum type="arabicParenR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1665777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C51101-C27D-4C3D-B3A1-565DDA8A7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ешење </a:t>
            </a:r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 судије заједно 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доказом о уплати цене је основ за стицање и упис права својине купца, без обзира на раније уписе и без терета, као и без икаквих обавеза насталих пре извршене продаје, укључујући и пореске обавезе и обавезе према привредним субјектима пружаоцима услуга од општег интереса које се односе на купљену имовину.</a:t>
            </a:r>
            <a:endParaRPr lang="sr-Cyrl-R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Решење </a:t>
            </a:r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објављује на огласној и електронској табли суда и доставља разлучном, односно заложном повериоцу који има разлучно, односно заложно право на имовини која је обухваћена продајом и на њега жалбу могу поднети сва заинтересована лица.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6980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6A8F18-691B-4ED9-9072-8A37EA1B9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 стечајног судије је правни основ за пренос права својине.</a:t>
            </a:r>
          </a:p>
          <a:p>
            <a:pPr algn="just"/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стечају купци стичу имовину ослобођену свих терета и то представља атрактивни начин стицања имовине.</a:t>
            </a:r>
          </a:p>
          <a:p>
            <a:pPr algn="just"/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 настале пре извршене продаје у вези са предметном имовином остају обавезе стечајног дужника а на купца се имовина преноси без терета. </a:t>
            </a:r>
          </a:p>
          <a:p>
            <a:pPr algn="just"/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Куповина имовине неоптерећене обавезама представља оригинални начин стицања права својине јер стицалац своје право не извлачи из права претходника.</a:t>
            </a:r>
            <a:endParaRPr lang="sr-Latn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/>
          <a:lstStyle/>
          <a:p>
            <a:pPr algn="just"/>
            <a:r>
              <a:rPr lang="sr-Cyrl-RS" alt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Уновчењу имовине се приступа након што наступи правноснажност решења о банкротству. </a:t>
            </a:r>
          </a:p>
          <a:p>
            <a:pPr algn="just"/>
            <a:endParaRPr lang="sr-Cyrl-RS" altLang="sr-Latn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alt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sr-Cyrl-RS" altLang="sr-Latn-R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банкротством</a:t>
            </a:r>
            <a:r>
              <a:rPr lang="sr-Cyrl-RS" alt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подразумева намирење поверилаца из вредности целокупне имовине стечајног дужника, односно стечајног дужника као правног лица.</a:t>
            </a:r>
          </a:p>
          <a:p>
            <a:pPr algn="just"/>
            <a:endParaRPr lang="sr-Cyrl-RS" altLang="sr-Latn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altLang="sr-Latn-R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Уновчење стечајне масе </a:t>
            </a:r>
            <a:r>
              <a:rPr lang="sr-Cyrl-RS" alt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представља скуп правних и фактичких радњи којима се имовина стечајног дужника претвара у новац. Оно је назаобилазна фаза поступка банкротства.</a:t>
            </a:r>
          </a:p>
          <a:p>
            <a:endParaRPr lang="sr-Cyrl-RS" altLang="en-US" sz="2000" dirty="0"/>
          </a:p>
          <a:p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Драгоцени метали, минерали, хартије од вредности и друге ствари које имају берзанску односно тржишну цену, продају се по тој цени на одговарајућој берзи или тржишту.</a:t>
            </a:r>
            <a:endParaRPr lang="sr-Cyrl-R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драгоцени метали, минерали, хартије од вредности и друге сличне ствари које се уобичајено продају на берзи или имају тржишну цену, у време продаје немају берзанску односно тржишну цену, продају се непосредном погодбом уз сагласност одбора поверилаца.</a:t>
            </a:r>
            <a:endParaRPr lang="en-U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98698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DD0576-BEE9-4FB2-A438-FA0343AE5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КВАРЉИВЕ РОБЕ</a:t>
            </a:r>
            <a:endParaRPr lang="sr-Latn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управник ће изложити продаји ствари подложне лаком кварењу, уз обавештавање стечајног судије о намераваној продаји.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стечајни судија у року од 24 сата од пријема обавештења не обавести стечајног управника о доношењу закључка о уновчењу кварљиве робе, стечајни управник може приступити продаји.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управник није дужан да спроведе поступак продаје из члана 133. Закона о стечају.</a:t>
            </a:r>
          </a:p>
        </p:txBody>
      </p:sp>
    </p:spTree>
    <p:extLst>
      <p:ext uri="{BB962C8B-B14F-4D97-AF65-F5344CB8AC3E}">
        <p14:creationId xmlns:p14="http://schemas.microsoft.com/office/powerpoint/2010/main" val="4279039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sr-Cyrl-C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 нуђења на продају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r-Cyrl-R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sr-Latn-R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 133а </a:t>
            </a:r>
            <a:endParaRPr lang="en-US" sz="25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управник је дужан да сваки део имовине који је предмет разлучног, односно заложног права понуди на продају у року од </a:t>
            </a:r>
            <a:r>
              <a:rPr lang="sr-Latn-R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 месеци </a:t>
            </a:r>
            <a:r>
              <a:rPr 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правноснажности решења о банкротству.</a:t>
            </a:r>
            <a:endParaRPr lang="sr-Cyrl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sr-Cyrl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судија може решењем, на образложени предлог стечајног управника, рок из става 1. овог члана </a:t>
            </a:r>
            <a:r>
              <a:rPr lang="sr-Latn-R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продужити једном за највише шест месеци</a:t>
            </a:r>
            <a:r>
              <a:rPr 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ако за одлагање продаје постоје нарочито оправдани разлози.</a:t>
            </a:r>
            <a:endParaRPr lang="sr-Cyrl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86637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92424F-9801-4C7C-BB71-4B45F0822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just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укидања мере забране извршења и намирења у складу са чл</a:t>
            </a: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аном</a:t>
            </a:r>
            <a:r>
              <a:rPr 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93а-93в </a:t>
            </a: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стечају</a:t>
            </a:r>
            <a:r>
              <a:rPr 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долази до застоја рока из става 1. овог члана за време током којег стечајни управник нема право да врши продају предметне имовине.</a:t>
            </a:r>
            <a:endParaRPr lang="sr-Cyrl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defRPr/>
            </a:pPr>
            <a:endParaRPr lang="sr-Cyrl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sr-Latn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имовина из става 1. овог члана предмет поднетог захтева за враћање имовине у складу са законом којим се уређује враћање имовине и обештећење, рок из става 1. овог члана почиње да тече правноснажним окончањем поступка за враћање имовине и обештећење.</a:t>
            </a:r>
            <a:endParaRPr lang="en-US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324095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C3B1D4-AD32-489A-BCB1-B1CCBF4C7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судија може решењем овај рок продужити уз одређена ограничења прописана законом:</a:t>
            </a:r>
          </a:p>
          <a:p>
            <a:endParaRPr lang="sr-Cyrl-R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продужење се може одобрити само на образложен предлог стечајног управника;</a:t>
            </a:r>
          </a:p>
          <a:p>
            <a:r>
              <a:rPr lang="sr-Cyrl-R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дозвољено је само једно продужење рока;</a:t>
            </a:r>
          </a:p>
          <a:p>
            <a:pPr algn="just"/>
            <a:r>
              <a:rPr lang="sr-Cyrl-R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 за који се продужава право на продају може износити највише шест месеци;</a:t>
            </a:r>
          </a:p>
          <a:p>
            <a:pPr algn="just"/>
            <a:r>
              <a:rPr lang="sr-Cyrl-R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sr-Cyrl-R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неопходно је да за одлагање продаје постоји нарочито оправдан интерес;</a:t>
            </a:r>
          </a:p>
          <a:p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1667029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sr-Latn-R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приоритета разлучног, односно заложног повериоца </a:t>
            </a:r>
            <a:endParaRPr lang="sr-Cyrl-RS" sz="23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defRPr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када је предмет продаје стечајни дужник као правно лице, целокупна имовина стечајног дужника или имовинска целина, разлучни и заложни повериоци који су имали заложно, односно разлучно право на било ком делу имовине који је обухваћен таквом продајом имају </a:t>
            </a:r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приоритета у деоби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оног дела средстава остварених продајом, према рангу приоритета који су стекли у складу са законом, а </a:t>
            </a:r>
            <a:r>
              <a:rPr lang="sr-Latn-R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сразмерно процењеном учешћу процењене вредности имовине која је предмет заложног, односно разлучног права у укупној процењеној вредности предмета продаје,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складу са проценом из члана 132. став 2. овог закона, односно у складу са закључком суда из члана 132. став 3. овог закона.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49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sr-Latn-R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Полагање цене од стране разлучног или </a:t>
            </a:r>
            <a:endParaRPr lang="sr-Cyrl-RS" sz="2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r-Latn-R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заложног повериоца </a:t>
            </a:r>
            <a:endParaRPr lang="sr-Cyrl-RS" sz="2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sr-Cyrl-R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купац имовине разлучни поверилац који има право приоритетног намирења из средстава остварених продајом, тај купац има право да 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своје обезбеђено потраживање пребије са износом купопродајне цене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то на следећи начин: 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40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4FA99A-1A6D-4E31-9AE3-ED38E2277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sr-Latn-R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да његово обезбеђено потраживање </a:t>
            </a:r>
            <a:r>
              <a:rPr lang="sr-Latn-RS" sz="22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премашује износ купопродајне цене</a:t>
            </a:r>
            <a:r>
              <a:rPr lang="sr-Latn-R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њеног дела из којег има право приоритетног намирења, дужан је на име цене положити износ трошкова продаје и других неопходних трошкова из члана 133. став 12. овог закона, увећан за евентуално преостали део купопродајне цене из којег нема право приоритетног намирења;</a:t>
            </a:r>
            <a:endParaRPr lang="sr-Cyrl-RS"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sr-Cyrl-RS"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sr-Cyrl-C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да његово обезбеђено потраживање </a:t>
            </a:r>
            <a:r>
              <a:rPr lang="sr-Cyrl-CS" sz="22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достиже износ купопродајне цене</a:t>
            </a:r>
            <a:r>
              <a:rPr lang="sr-Cyrl-C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њеног дела из којег има право приоритетног намирења, дужан је на име цене положити износ трошкова продаје и других неопходних трошкова из члана 133. став 12. овог закона, увећан за разлику између његовог обезбеђеног потраживања и пуног износа купопродајне цене.</a:t>
            </a:r>
            <a:endParaRPr lang="en-US" sz="225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930023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sr-Latn-R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Сагласност одбора поверилаца и разлучног, односно заложног повериоца </a:t>
            </a:r>
            <a:endParaRPr lang="sr-Cyrl-R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продаје стечајног дужника као правног лица, целокупне имовине стечајног дужника или имовинске целине: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понуђена цена 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мања од 50% процењене вредности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продаје, стечајни управник дужан је да такву понуду без одлагања достави одбору поверилаца, а продаја се може спровести ако је одобри одбор поверилаца;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sr-Cyrl-RS" sz="24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en-US" sz="1600" dirty="0"/>
          </a:p>
          <a:p>
            <a:pPr marL="0" indent="0">
              <a:buNone/>
            </a:pP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19895399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845B8D-1746-4E81-A312-0AB5BA32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sr-Latn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би у смислу процене из члана 132. став 2. овог закона </a:t>
            </a:r>
            <a:r>
              <a:rPr lang="sr-Cyrl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део средстава остварених продајом који се односи на имовину која је под разлучним, односно заложним правом био мањи од 50% процењене вредности те имовине, стечајни управник је дужан да такву понуду без одлагања достави сваком разлучном и заложном повериоцу који има разлучно, односно заложно право на тој имовини, а продаја се може спровести ако је </a:t>
            </a:r>
            <a:r>
              <a:rPr lang="sr-Latn-R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одобри</a:t>
            </a:r>
            <a:r>
              <a:rPr lang="sr-Latn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разлучни, односно заложни поверилац који, сходном применом члана 35. став 3. овог закона, учини вероватним да се његово обезбеђено потраживање може намирити делом или у целости из имовине која је под разлучним, односно заложним правом ако би се она продавала појединачно. </a:t>
            </a:r>
            <a:endParaRPr lang="sr-Cyrl-R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2928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CF0F2C-21A1-45A4-B560-9CFE5124D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циља </a:t>
            </a:r>
            <a:r>
              <a:rPr lang="sr-Cyrl-R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вези са уновчењем стечајне масе:</a:t>
            </a:r>
          </a:p>
          <a:p>
            <a:pPr algn="just"/>
            <a:endParaRPr lang="sr-Cyrl-RS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sr-Cyrl-R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продаја имовине по најповољнијим условима – остваривање највеће могуће вредности имовине стечајног дужника;</a:t>
            </a:r>
          </a:p>
          <a:p>
            <a:pPr algn="just"/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продаја имовине у најкраћем могућем року;</a:t>
            </a:r>
          </a:p>
          <a:p>
            <a:pPr algn="just"/>
            <a:r>
              <a:rPr lang="sr-Cyrl-RS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продаја имовине уз што мање трошкова;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288926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525220-53AE-4CCE-B625-E25998ABF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Разлучни, односно заложни поверилац који се предложеном продајом стечајног дужника као правног лица, целокупне имовине стечајног дужника или имовинске целине намирује у целости нема право из става 1. тачка 2) овог члана.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да одобрења из става 1. овог члана буду дата, стечајни управник дужан је да прихвати такву понуду и спроведе продају.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824092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sr-Latn-R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прече куповине разлучног, односно заложног повериоца у случају продаје</a:t>
            </a:r>
            <a:r>
              <a:rPr lang="sr-Cyrl-R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непосредном погодбом </a:t>
            </a:r>
            <a:endParaRPr lang="sr-Cyrl-RS" sz="2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је имовина која је предмет продаје непосредном погодбом предмет разлучног, односно заложног права, разлучни, односно заложни поверилац може, у року од 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 дана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дана пријема обавештења из члана 133. став 6. овог закона, да обавести суд и стечајног управника да прихвата да купи предмет продаје под истим (или за стечајног дужника повољнијим) условима из обавештења (право прече куповине), при чему је дужан и да наведе да ли ће се користити правом из члана 136б овог закона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(да ли ће извшити пребој свог потраживања са купопродајном ценом)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800004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DF191B-5C7B-4199-A6B7-8464E27E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прече куповине из става 1. овог члана разлучни, односно заложни поверилац може вршити и преко лица које је са њим повезано у смислу закона којима се уређују привредна друштва, уз достављање доказа да се ради о повезаном лицу. 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да је разлучни, односно заложни поверилац уложио примедбу на предложену продају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складу са чланом 133. став 7. овог закона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рок за вршење права прече куповине из става 1. овог члана почиње да тече од дана достављања одлуке суда по тој примедби разлучном, односно заложном повериоцу, а продаја се не може спровести пре истека тог рока.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322029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BE0469-08DB-4286-94C2-3286401C1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прече куповине штити обезбеђеног повериоца у ситуацијама када се оптерећена имовина не продаје у поступку јавног оглашавања. </a:t>
            </a:r>
          </a:p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да је цена обухваћена непосредном погодбом неадекватна, обезбеђеном повериоцу стоји на располагању могућност да сам купи ту имовину, по тако одређеној цени. </a:t>
            </a:r>
          </a:p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друге стране, коришћењем овог права ни на који начин не  може да оштети стечајну масу, јер је обезбеђени поверилац дужан да понуди најмање исте услове које је понудио купац у договору са стечајним управником.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454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019622-9A1C-489C-A071-B15A2DA86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СТЕЧАЈНОГ ДУЖНИКА КАО </a:t>
            </a:r>
          </a:p>
          <a:p>
            <a:pPr marL="0" indent="0" algn="ctr">
              <a:buNone/>
            </a:pPr>
            <a:r>
              <a:rPr lang="sr-Cyrl-R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ПРАВНОГ ЛИЦА</a:t>
            </a:r>
          </a:p>
          <a:p>
            <a:pPr algn="ctr"/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Продаји стечајног дужника као правног лица може се приступити уколико постоји сагласност одбора поверилаца и уз претходно обавештавање разлучних и заложних поверилаца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намери, плану продаје, начину уновчења, методу продаје и роковима продаје од стране стечајног управника.</a:t>
            </a:r>
          </a:p>
          <a:p>
            <a:pPr algn="just"/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 него што изложи продаји стечајног дужника као правно лице, стечајни управник је дужан да изврши процену његове вредности.</a:t>
            </a:r>
          </a:p>
          <a:p>
            <a:pPr algn="just"/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9664472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666D11-E954-46B4-AFA7-22A75D873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да стечајни управник не усвоји предлог разлучног или заложног повериоца о повољнијем начину уновчења имовине из члана 133. став 7. овог закона, стечајни судија ће о таквом предлогу одлучити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закључком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року од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дана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нарочито узимајући у обзир процену целисходности продаје стечајног дужника као правног лица из члана 132. став 2. овог закона, 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као и да ли је процена вредности стечајног дужника као правног лица или имовине која је предмет разлучног права извршена у складу са националним стандардима за управљање стечајном масом ,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да ли се таквом продајом постиже очигледно неповољније намирење разлучног и заложног повериоца у односу на одвојену продају те имовине.</a:t>
            </a:r>
            <a:endParaRPr lang="sr-Latn-R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1900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52D31-6F6B-433D-8A3D-0B0EB1D6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усвајања предлога разлучног или заложног повериоца стечајни судија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наложити стечајном управнику предузимање једне или више од следећих мера: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одлагање продаје;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вршење нове процене целисходности из члана 132. став 2. овог закона или процене вредности стечајног дужника као правног лица, односно имовине која је предмет разлучног и заложног права;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издвајање имовине на којој постоји разлучно и заложнo право из имовине стечајног дужника који се продаје као правно лице и њену одвојену продају;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друге мере у циљу адекватне заштите интереса разлучног и заложног повериоца.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778080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6ECCE-61D3-44F1-90D4-329AD80D8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продаје стечајног дужника као правног лица, стечајни поступак се у односу на стечајног дужника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обуставља.</a:t>
            </a:r>
          </a:p>
          <a:p>
            <a:pPr marL="0" indent="0">
              <a:buNone/>
            </a:pP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 о продаји стечајног дужника као правног лица мора садржати одредбу да имовина стечајног дужника која није била предмет процене из члана 135. став 2. овог закона улази у стечајну масу.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Новац добијен продајом стечајног дужника, као и имовина стечајног дужника из става 2. овог члана, улази у стечајну масу у односу на коју се стечајни поступак наставља.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Стечајна маса региструје се у регистру стечајних маса који води орган надлежан за вођење регистра привредних субјеката и заступа је стечајни управник.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5812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A528C8-10EC-47AA-9ED7-A408A98DA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потраживања према стечајном дужнику која су настала до обуставе стечајног поступка ни стечајни дужник ни његов купац не одговарају повериоцима, а правна лица која су стечајном дужнику пружала услуге од општег интереса не могу обуставити вршење тих услуга по основу неплаћених рачуна насталих пре отварања стечајног поступка.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регистру привредних субјеката и другим одговарајућим регистрима региструју се промене (правне форме, оснивача, чланова и акционара и других података) на основу решења из члана 133. став 13. овог закона, у складу са законом којим се уређује регистрација привредних субјеката.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811794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6B53A0-C9C1-4CF1-9A3C-F8B4A9DB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Продаји стечајног дужника као правног лица се приступа само онда када се покаже да је овакав начин продаје целисходнији у односу на класичну продају имовине. </a:t>
            </a:r>
          </a:p>
          <a:p>
            <a:pPr marL="0" indent="0" algn="just">
              <a:buNone/>
            </a:pP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Разлози целисходности:</a:t>
            </a:r>
          </a:p>
          <a:p>
            <a:pPr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6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6E5458-88B9-4E92-B8C9-9DC4A3C01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судија доноси </a:t>
            </a:r>
            <a:r>
              <a:rPr lang="sr-Latn-R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 о банкротству 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(члан 131.Закона о стечају) </a:t>
            </a: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ако: </a:t>
            </a:r>
            <a:endParaRPr lang="sr-Cyrl-R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првом поверилачком рочишту 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то гласа одговарајући број стечајних поверилаца (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повериоци за чија потраживања се учини вероватним да износе више од 50% укупних потраживања стечајних поверилаца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складу са чланом 36. став 4. овог закона;</a:t>
            </a:r>
            <a:endParaRPr lang="sr-Cyrl-R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arenR"/>
            </a:pP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ниједан план реорганизације није поднет у прописаном року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(90 дана од дана отварања стечајног поступка – члан 162.Закона)</a:t>
            </a: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Cyrl-R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rebuchet MS" panose="020B0603020202020204" pitchFamily="34" charset="0"/>
              <a:buAutoNum type="arabicParenR"/>
            </a:pP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ниједан план реорганизације није усвојен на рочишту за разматрање плана реорганизације.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357885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022484-F62A-4444-8532-B709F4023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1.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вредност која се може остварити продајом стечајног дужника као правног лица превазилази вредност која би се остварила продајом појединачне имовине или имовинске целине (нерешени имовинско правни односи ствари и права која припадају стечајном дужнику, ствари и права која улазе у стечајну масу не могу се продати или се  могу продати уз високе трошкове, стечајни дужник може бити носилац различитих дозвола које не могу појединачно бити у промету јер су везане за стечајног дужника, пословно име стечајног дужника може имати посебну вредност и бити препознатљиво на тржишту);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511119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AB59DA-EEA9-4BEE-9BB8-AE6BD8DCA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sr-Cyrl-R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уновчење продајом дужника као правног лица може се окончати у релативно кратком периоду и подразумева закључење једног уговора;</a:t>
            </a:r>
          </a:p>
          <a:p>
            <a:pPr algn="just"/>
            <a:endParaRPr lang="sr-Cyrl-R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  <a:r>
              <a:rPr lang="sr-Cyrl-R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трошкови продаје стечајног дужника као правног лица су нижи;</a:t>
            </a:r>
          </a:p>
          <a:p>
            <a:pPr algn="just"/>
            <a:endParaRPr lang="sr-Cyrl-R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</a:t>
            </a:r>
            <a:r>
              <a:rPr lang="sr-Cyrl-R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продаја стечајног дужника са већинским друштвеним капиталом као правног лица представља ефикасни начин својинске трансформације;</a:t>
            </a:r>
          </a:p>
          <a:p>
            <a:pPr algn="just"/>
            <a:endParaRPr lang="sr-Cyrl-R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стечајног дужника као правног лица може представљати модалитет економско финансијског оздрављења стечајног дужника, кроз његово оспособљавање за наставак обављања делатности;</a:t>
            </a:r>
            <a:endParaRPr lang="sr-Latn-R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508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158E5-5E61-46AB-BD4C-4A348A11A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Cyrl-R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sr-Latn-R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2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3B9F25-3708-4CAE-B6EB-E44CF3B90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 него што започне са конкретном продајом, стечајни управник има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четри претходна задатка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припреми стратегију продаје, у смислу поделе и груписања имовине стечајног дужника;</a:t>
            </a:r>
          </a:p>
          <a:p>
            <a:pPr marL="0" indent="0" algn="just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 процени вредност предмета продаје;</a:t>
            </a:r>
          </a:p>
          <a:p>
            <a:pPr marL="0" indent="0" algn="just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припреми продајну документацију са свим релевантим подацима о предмету продаје;</a:t>
            </a:r>
          </a:p>
          <a:p>
            <a:pPr marL="0" indent="0" algn="just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одреди најповољнији начина уновчења имовине стечајног дужника;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2372" y="1196752"/>
            <a:ext cx="8219256" cy="49294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стечају прописује следеће </a:t>
            </a:r>
            <a:r>
              <a:rPr lang="sr-Cyrl-R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начине уновчења </a:t>
            </a: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(члан 132. Закона):</a:t>
            </a: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arenR"/>
              <a:defRPr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целокупне имовине стечајног дужника;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arenR"/>
              <a:defRPr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имовинске целине;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arenR"/>
              <a:defRPr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појединачне имовине стечајног дужника;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arenR"/>
              <a:defRPr/>
            </a:pPr>
            <a:r>
              <a:rPr lang="sr-Latn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стечајног дужника као правног лица. </a:t>
            </a: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8885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54382E-3C6F-4DD8-9E7E-B14DAFB7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предлагања продаје целокупне имовине или имовинске целине стечајног дужника или у случају продаје стечајног дужника као правног лица, стечајни управник је дужан да прибави </a:t>
            </a: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процену целисходности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таквог начина уновчења у односу на продају појединачне имовине, коју израђује овлашћено стручно лице (</a:t>
            </a: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проценитељ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Проценом  са утврђује одговарајући део купопродајне цене на којем разлучни, односно заложни поверилац има право приоритетног намирења.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541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приговора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процену целисходности имају Одбор поверилаца, разлучни поверилац и заложни поверилац у року од </a:t>
            </a: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дана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дана пријема процене, а одлуку по приговору доноси стечајни судија у форми  закључка</a:t>
            </a:r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који садржи: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утврђење целисходности предложеног начина продаје;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део купопродајне цене из које се намирују разлучни, односно заложни повериоци;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sr-Latn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Увек се одређује део купопродајне цене из које се намирује разлучни поверилац, односно заложни поверилац.</a:t>
            </a:r>
          </a:p>
          <a:p>
            <a:pPr algn="just">
              <a:defRPr/>
            </a:pP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је да се продаје појединачна имовина.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178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3244</TotalTime>
  <Words>3727</Words>
  <Application>Microsoft Office PowerPoint</Application>
  <PresentationFormat>On-screen Show (4:3)</PresentationFormat>
  <Paragraphs>223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Arial</vt:lpstr>
      <vt:lpstr>Calibri</vt:lpstr>
      <vt:lpstr>Calibri Light</vt:lpstr>
      <vt:lpstr>Times New Roman</vt:lpstr>
      <vt:lpstr>Trebuchet MS</vt:lpstr>
      <vt:lpstr>Wingdings 3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Sladjana Guzijan</cp:lastModifiedBy>
  <cp:revision>146</cp:revision>
  <cp:lastPrinted>2020-02-27T08:45:16Z</cp:lastPrinted>
  <dcterms:created xsi:type="dcterms:W3CDTF">2015-09-21T07:03:01Z</dcterms:created>
  <dcterms:modified xsi:type="dcterms:W3CDTF">2020-02-28T08:46:10Z</dcterms:modified>
</cp:coreProperties>
</file>