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31"/>
  </p:notesMasterIdLst>
  <p:sldIdLst>
    <p:sldId id="272" r:id="rId5"/>
    <p:sldId id="300" r:id="rId6"/>
    <p:sldId id="301" r:id="rId7"/>
    <p:sldId id="302" r:id="rId8"/>
    <p:sldId id="304" r:id="rId9"/>
    <p:sldId id="303"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3" r:id="rId28"/>
    <p:sldId id="322" r:id="rId29"/>
    <p:sldId id="324" r:id="rId30"/>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91" autoAdjust="0"/>
  </p:normalViewPr>
  <p:slideViewPr>
    <p:cSldViewPr>
      <p:cViewPr varScale="1">
        <p:scale>
          <a:sx n="101" d="100"/>
          <a:sy n="101" d="100"/>
        </p:scale>
        <p:origin x="282" y="102"/>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25.2.2022</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2/25/2022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2/25/2022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2/25/2022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25.2.2022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25.2.2022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25.2.2022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25.2.2022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25.2.2022</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25.2.2022</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25.2.2022</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25.2.2022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25.2.2022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25.2.2022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25.2.2022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2/25/2022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2/25/2022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2/25/2022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2/25/2022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2/25/2022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2/25/2022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2/25/2022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2/25/2022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2/25/2022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2/25/2022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2/25/2022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2/25/2022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2/25/2022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2/25/2022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2/25/2022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2/25/2022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2/25/2022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2/25/2022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2/25/2022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2/25/2022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25.2.2022</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2/25/2022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2/25/2022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4" name="Content Placeholder 3">
            <a:extLst>
              <a:ext uri="{FF2B5EF4-FFF2-40B4-BE49-F238E27FC236}">
                <a16:creationId xmlns:a16="http://schemas.microsoft.com/office/drawing/2014/main" id="{805E4253-3B78-4857-A055-45A652446916}"/>
              </a:ext>
            </a:extLst>
          </p:cNvPr>
          <p:cNvSpPr>
            <a:spLocks noGrp="1"/>
          </p:cNvSpPr>
          <p:nvPr>
            <p:ph idx="1"/>
          </p:nvPr>
        </p:nvSpPr>
        <p:spPr/>
        <p:txBody>
          <a:bodyPr/>
          <a:lstStyle/>
          <a:p>
            <a:pPr marL="0" indent="0">
              <a:buNone/>
            </a:pPr>
            <a:endParaRPr lang="sr-Cyrl-RS" sz="2800" dirty="0"/>
          </a:p>
          <a:p>
            <a:pPr marL="0" indent="0">
              <a:buNone/>
            </a:pPr>
            <a:r>
              <a:rPr lang="sr-Cyrl-RS" sz="2800" dirty="0"/>
              <a:t>Пољопривредно земљиште као део стечајне масе</a:t>
            </a:r>
          </a:p>
          <a:p>
            <a:pPr marL="0" indent="0">
              <a:buNone/>
            </a:pPr>
            <a:endParaRPr lang="sr-Cyrl-RS" sz="2800" dirty="0"/>
          </a:p>
          <a:p>
            <a:pPr marL="0" indent="0">
              <a:buNone/>
            </a:pPr>
            <a:r>
              <a:rPr lang="sr-Cyrl-RS" sz="2800" dirty="0"/>
              <a:t>                                                                          </a:t>
            </a:r>
            <a:r>
              <a:rPr lang="sr-Cyrl-RS" sz="1800" dirty="0"/>
              <a:t>Ана Андровић</a:t>
            </a:r>
          </a:p>
          <a:p>
            <a:pPr marL="0" indent="0">
              <a:buNone/>
            </a:pPr>
            <a:r>
              <a:rPr lang="sr-Cyrl-RS" sz="2800" dirty="0"/>
              <a:t>                                                                  </a:t>
            </a:r>
          </a:p>
          <a:p>
            <a:pPr marL="0" indent="0">
              <a:buNone/>
            </a:pPr>
            <a:r>
              <a:rPr lang="sr-Cyrl-RS" sz="2800" dirty="0"/>
              <a:t>                                                                              </a:t>
            </a:r>
            <a:endParaRPr lang="sr-Latn-RS" sz="20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CEC4DB-C831-44D2-B811-70ED5AB326A8}"/>
              </a:ext>
            </a:extLst>
          </p:cNvPr>
          <p:cNvSpPr>
            <a:spLocks noGrp="1"/>
          </p:cNvSpPr>
          <p:nvPr>
            <p:ph idx="1"/>
          </p:nvPr>
        </p:nvSpPr>
        <p:spPr>
          <a:xfrm>
            <a:off x="615725" y="1556792"/>
            <a:ext cx="8229600" cy="4525963"/>
          </a:xfrm>
        </p:spPr>
        <p:txBody>
          <a:bodyPr/>
          <a:lstStyle/>
          <a:p>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Регистри непокретности и евиденција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r-Cyrl-RS" sz="2000" dirty="0"/>
              <a:t>     Пре устројења катастра непокретности</a:t>
            </a:r>
            <a:endParaRPr lang="sr-Latn-RS" sz="2000" dirty="0"/>
          </a:p>
        </p:txBody>
      </p:sp>
      <p:sp>
        <p:nvSpPr>
          <p:cNvPr id="3" name="Oval 2">
            <a:extLst>
              <a:ext uri="{FF2B5EF4-FFF2-40B4-BE49-F238E27FC236}">
                <a16:creationId xmlns:a16="http://schemas.microsoft.com/office/drawing/2014/main" id="{161F78D3-3D3C-4824-8E26-086E72DB83CD}"/>
              </a:ext>
            </a:extLst>
          </p:cNvPr>
          <p:cNvSpPr/>
          <p:nvPr/>
        </p:nvSpPr>
        <p:spPr>
          <a:xfrm>
            <a:off x="457200" y="2348880"/>
            <a:ext cx="4114800" cy="201622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Cyrl-RS" dirty="0"/>
              <a:t>Правна евиденција</a:t>
            </a:r>
          </a:p>
          <a:p>
            <a:pPr algn="ctr"/>
            <a:r>
              <a:rPr lang="sr-Cyrl-RS" dirty="0"/>
              <a:t>Земљишне књиге</a:t>
            </a:r>
          </a:p>
          <a:p>
            <a:pPr algn="ctr"/>
            <a:r>
              <a:rPr lang="sr-Cyrl-RS" dirty="0"/>
              <a:t>тапија</a:t>
            </a:r>
            <a:endParaRPr lang="sr-Latn-RS" dirty="0"/>
          </a:p>
        </p:txBody>
      </p:sp>
      <p:sp>
        <p:nvSpPr>
          <p:cNvPr id="4" name="Oval 3">
            <a:extLst>
              <a:ext uri="{FF2B5EF4-FFF2-40B4-BE49-F238E27FC236}">
                <a16:creationId xmlns:a16="http://schemas.microsoft.com/office/drawing/2014/main" id="{2943BB57-ECCA-44AC-840E-EED73C5F77C0}"/>
              </a:ext>
            </a:extLst>
          </p:cNvPr>
          <p:cNvSpPr/>
          <p:nvPr/>
        </p:nvSpPr>
        <p:spPr>
          <a:xfrm>
            <a:off x="4728443" y="2348880"/>
            <a:ext cx="3960439" cy="201622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Cyrl-RS" dirty="0"/>
              <a:t>Фактичка евиденција </a:t>
            </a:r>
          </a:p>
          <a:p>
            <a:pPr algn="ctr"/>
            <a:r>
              <a:rPr lang="sr-Cyrl-RS" dirty="0"/>
              <a:t>Катастар земљишта</a:t>
            </a:r>
            <a:endParaRPr lang="sr-Latn-RS" dirty="0"/>
          </a:p>
        </p:txBody>
      </p:sp>
    </p:spTree>
    <p:extLst>
      <p:ext uri="{BB962C8B-B14F-4D97-AF65-F5344CB8AC3E}">
        <p14:creationId xmlns:p14="http://schemas.microsoft.com/office/powerpoint/2010/main" val="141879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E24707-C1EE-496D-8ED8-2C2231C605C1}"/>
              </a:ext>
            </a:extLst>
          </p:cNvPr>
          <p:cNvSpPr>
            <a:spLocks noGrp="1"/>
          </p:cNvSpPr>
          <p:nvPr>
            <p:ph idx="1"/>
          </p:nvPr>
        </p:nvSpPr>
        <p:spPr/>
        <p:txBody>
          <a:bodyPr/>
          <a:lstStyle/>
          <a:p>
            <a:pPr marL="0" indent="0" algn="just">
              <a:buNone/>
            </a:pPr>
            <a:endParaRPr lang="sr-Cyrl-RS" sz="1400" dirty="0">
              <a:effectLst/>
              <a:latin typeface="Times New Roman" panose="02020603050405020304" pitchFamily="18" charset="0"/>
              <a:ea typeface="Times New Roman" panose="02020603050405020304" pitchFamily="18" charset="0"/>
            </a:endParaRPr>
          </a:p>
          <a:p>
            <a:pPr marL="0" indent="0" algn="just">
              <a:buNone/>
            </a:pPr>
            <a:r>
              <a:rPr lang="sr-Cyrl-RS" sz="1600" b="1" dirty="0">
                <a:latin typeface="Calibri" panose="020F0502020204030204" pitchFamily="34" charset="0"/>
                <a:ea typeface="Times New Roman" panose="02020603050405020304" pitchFamily="18" charset="0"/>
                <a:cs typeface="Calibri" panose="020F0502020204030204" pitchFamily="34" charset="0"/>
              </a:rPr>
              <a:t>Проблеми око евиденција непокретности </a:t>
            </a:r>
          </a:p>
          <a:p>
            <a:pPr marL="0" indent="0" algn="just">
              <a:buNone/>
            </a:pPr>
            <a:r>
              <a:rPr lang="sr-Latn-RS" sz="1400" dirty="0">
                <a:effectLst/>
                <a:latin typeface="Calibri" panose="020F0502020204030204" pitchFamily="34" charset="0"/>
                <a:ea typeface="Times New Roman" panose="02020603050405020304" pitchFamily="18" charset="0"/>
                <a:cs typeface="Calibri" panose="020F0502020204030204" pitchFamily="34" charset="0"/>
              </a:rPr>
              <a:t>Земљишне књиге нису садржале податке о непокретностима (површина, облик, границе простирања) које се добијају њеним изворним премером, већ су се непокретности у њој описивале према подацима из катастра земљишта. Тамо где је постојала двојна евиденција подаци у </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з</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емљишним књигама и књизи тапија су у неким крајевима били несређени</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 а често ови подаци нису били међусобно усклађени са подацима у катастру земљишта. Ажурност земљишне књиге, била </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је </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условљена с једне стране, ажурношћу катастра земљишта, јер су се промене у погледу непокретности (површина и облик парцеле, изграђеност земљишта) могле провести у земљишној књизи тек ако су спроведене у катастру земљишта.Као реалан проблем јавила се неусклађеност података који су евидентирани у земљишним књигама и у катастру земљишта, ово опет поврх чињенице да су се и земљишнокњижно и катастарско стање разликовали од стварног (фактичког) стања непокретности.</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 </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Како је за земљишне књиге важио принцип диспозиције, што значи да упис у земљишну књигу није био обавезан већ је зависио од воље власника непокретности, то се јављају многи проблеми, како у погледу неусаглашености података уписаних у катастар земљишта и у земљишну књигу, тако и у погледу нерегулисаних имовинских односа, јер многе промене власништва нису уписиване у земљишне књиге, као ни уговори о физичкој деоби. Проблем је представљало и то што су различити органи били надлежни за вођење ових евиденција</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 земљишна књига је била у надлежности општинских судова а катастар земљишта у надлежности Републичког геодетског завода(раније Републичка геодетска управа</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a:t>
            </a:r>
            <a:endParaRPr lang="sr-Latn-R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7322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1A8699-80B4-4BFC-B490-5737D7D37450}"/>
              </a:ext>
            </a:extLst>
          </p:cNvPr>
          <p:cNvSpPr>
            <a:spLocks noGrp="1"/>
          </p:cNvSpPr>
          <p:nvPr>
            <p:ph idx="1"/>
          </p:nvPr>
        </p:nvSpPr>
        <p:spPr/>
        <p:txBody>
          <a:bodyPr/>
          <a:lstStyle/>
          <a:p>
            <a:pPr marL="0" indent="0" algn="just">
              <a:buNone/>
            </a:pPr>
            <a:r>
              <a:rPr lang="sr-Cyrl-RS" sz="1600" b="1" dirty="0">
                <a:effectLst/>
                <a:latin typeface="+mj-lt"/>
                <a:ea typeface="Times New Roman" panose="02020603050405020304" pitchFamily="18" charset="0"/>
                <a:cs typeface="Calibri" panose="020F0502020204030204" pitchFamily="34" charset="0"/>
              </a:rPr>
              <a:t>Катастар непокретности </a:t>
            </a:r>
          </a:p>
          <a:p>
            <a:pPr algn="just"/>
            <a:r>
              <a:rPr lang="sr-Latn-RS" sz="1400" dirty="0">
                <a:effectLst/>
                <a:latin typeface="+mj-lt"/>
                <a:ea typeface="Times New Roman" panose="02020603050405020304" pitchFamily="18" charset="0"/>
                <a:cs typeface="Calibri" panose="020F0502020204030204" pitchFamily="34" charset="0"/>
              </a:rPr>
              <a:t>У формирању катастра непокретности прављена је процесна дистинкција у ситуацијама када се упис права својине вршио према постојећој фактичкој евиденцији и када се упис права својине вршио према постојећој правној евиденцији. У првом случају детаљно је регулисано ко се у катастар непокретности уписује као ималац права својине на парцели, на грађевинском објекту и на посебном делу грађевинског објекта. Без обзира о којој од наведених непокретности да се ради, за случај да се по утврђеним критеријумима не може уписати ималац права својине, прописано је било да се у катастар непокретности упише као држалац лице које је у поседу непокретности. Када се упис права својине, у другом случају, вршио према постојећој правној евиденцији (земљишној књизи) прописано је било, слично претходној ситуацији, ко се уписује као титулар права својине на парцели, објекту и посебном делу објекта. Уочава се да се пошло од чињенице да је земљишнокњижно тело правна целина, те нису предвиђена посебна правила за упис права својине на парцели, објекту и посебном делу објекта, што је случај код уписа према подацима катастра земљишта.  </a:t>
            </a:r>
          </a:p>
          <a:p>
            <a:pPr algn="just"/>
            <a:r>
              <a:rPr lang="sr-Latn-RS" sz="1400" dirty="0">
                <a:effectLst/>
                <a:latin typeface="+mj-lt"/>
                <a:ea typeface="Times New Roman" panose="02020603050405020304" pitchFamily="18" charset="0"/>
                <a:cs typeface="Calibri" panose="020F0502020204030204" pitchFamily="34" charset="0"/>
              </a:rPr>
              <a:t>Права која се у катастру непокретности као јединственој евиденцији о непокретностима могу уписати, при чему упис има конститутивни карактер, укључују право својине, право сусвојине, право заједничке својине, право коришћења, право закупа, право службености, хипотека и друга стварна права на непокретностима прописана законом. </a:t>
            </a:r>
            <a:endParaRPr lang="sr-Latn-RS" dirty="0">
              <a:latin typeface="+mj-lt"/>
            </a:endParaRPr>
          </a:p>
        </p:txBody>
      </p:sp>
    </p:spTree>
    <p:extLst>
      <p:ext uri="{BB962C8B-B14F-4D97-AF65-F5344CB8AC3E}">
        <p14:creationId xmlns:p14="http://schemas.microsoft.com/office/powerpoint/2010/main" val="15347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F84D20-D8CF-4A0C-B73D-400E63C9ED33}"/>
              </a:ext>
            </a:extLst>
          </p:cNvPr>
          <p:cNvSpPr>
            <a:spLocks noGrp="1"/>
          </p:cNvSpPr>
          <p:nvPr>
            <p:ph idx="1"/>
          </p:nvPr>
        </p:nvSpPr>
        <p:spPr/>
        <p:txBody>
          <a:bodyPr/>
          <a:lstStyle/>
          <a:p>
            <a:pPr marL="0" indent="0">
              <a:buNone/>
            </a:pPr>
            <a:r>
              <a:rPr lang="sr-Cyrl-RS" sz="1800" b="1" dirty="0">
                <a:effectLst/>
                <a:latin typeface="Times New Roman" panose="02020603050405020304" pitchFamily="18" charset="0"/>
                <a:ea typeface="Times New Roman" panose="02020603050405020304" pitchFamily="18" charset="0"/>
              </a:rPr>
              <a:t>Денационализација пољопривредног земљишта </a:t>
            </a:r>
            <a:endParaRPr lang="sr-Latn-RS" sz="1800" dirty="0">
              <a:effectLst/>
              <a:latin typeface="Times New Roman" panose="02020603050405020304" pitchFamily="18" charset="0"/>
              <a:ea typeface="Times New Roman" panose="02020603050405020304" pitchFamily="18" charset="0"/>
            </a:endParaRPr>
          </a:p>
          <a:p>
            <a:pPr algn="just"/>
            <a:r>
              <a:rPr lang="sr-Cyrl-RS" sz="1600" b="1" dirty="0">
                <a:effectLst/>
                <a:latin typeface="Times New Roman" panose="02020603050405020304" pitchFamily="18" charset="0"/>
                <a:ea typeface="Calibri" panose="020F0502020204030204" pitchFamily="34" charset="0"/>
                <a:cs typeface="Times New Roman" panose="02020603050405020304" pitchFamily="18" charset="0"/>
              </a:rPr>
              <a:t>Закон о начину и условима признавања и враћању земљишта које је прешло у друштвену својину по основу пољопривредног земљишног фонда и конфискацијом због неизвршених обавеза из обавезног откупа пољопривредних производа </a:t>
            </a:r>
          </a:p>
          <a:p>
            <a:pPr marL="0" indent="0" algn="just">
              <a:buNone/>
            </a:pPr>
            <a:r>
              <a:rPr lang="sr-Cyrl-RS"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sr-Cyrl-R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("Сл. гласник РС", бр. 18/91, 20/92 и 42/98) (у даљем тексту Закон о ПЗФ)</a:t>
            </a:r>
            <a:endParaRPr lang="sr-Latn-RS"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Latn-RS" sz="1600" dirty="0">
                <a:effectLst/>
                <a:latin typeface="Calibri" panose="020F0502020204030204" pitchFamily="34" charset="0"/>
                <a:ea typeface="Calibri" panose="020F0502020204030204" pitchFamily="34" charset="0"/>
                <a:cs typeface="Times New Roman" panose="02020603050405020304" pitchFamily="18" charset="0"/>
              </a:rPr>
              <a:t>По наведеном републичком </a:t>
            </a:r>
            <a:r>
              <a:rPr lang="sr-Cyrl-RS" sz="1600" dirty="0">
                <a:effectLst/>
                <a:latin typeface="Calibri" panose="020F0502020204030204" pitchFamily="34" charset="0"/>
                <a:ea typeface="Calibri" panose="020F0502020204030204" pitchFamily="34" charset="0"/>
                <a:cs typeface="Times New Roman" panose="02020603050405020304" pitchFamily="18" charset="0"/>
              </a:rPr>
              <a:t>З</a:t>
            </a:r>
            <a:r>
              <a:rPr lang="sr-Latn-RS" sz="1600" dirty="0">
                <a:effectLst/>
                <a:latin typeface="Calibri" panose="020F0502020204030204" pitchFamily="34" charset="0"/>
                <a:ea typeface="Calibri" panose="020F0502020204030204" pitchFamily="34" charset="0"/>
                <a:cs typeface="Times New Roman" panose="02020603050405020304" pitchFamily="18" charset="0"/>
              </a:rPr>
              <a:t>акону из 1991. године, ранијем сопственику се враћа исто, а ако то није могуће, друго одговарајуће земљиште, с тим што је могућа и исплата накнаде (у новцу или деоницама). </a:t>
            </a:r>
            <a:endParaRPr lang="sr-Cyrl-R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Latn-RS" sz="1600" dirty="0">
                <a:effectLst/>
                <a:latin typeface="Calibri" panose="020F0502020204030204" pitchFamily="34" charset="0"/>
                <a:ea typeface="Calibri" panose="020F0502020204030204" pitchFamily="34" charset="0"/>
                <a:cs typeface="Times New Roman" panose="02020603050405020304" pitchFamily="18" charset="0"/>
              </a:rPr>
              <a:t>Странкама у смислу овог закона сматрају се ранији сопственик с једне стране и општина и пољопривредна односна друга организација код које се одузето земљиште налази, односно која је отуђила то земљиште из друштвене својине. </a:t>
            </a:r>
            <a:endParaRPr lang="sr-Latn-RS" sz="1600" dirty="0"/>
          </a:p>
        </p:txBody>
      </p:sp>
    </p:spTree>
    <p:extLst>
      <p:ext uri="{BB962C8B-B14F-4D97-AF65-F5344CB8AC3E}">
        <p14:creationId xmlns:p14="http://schemas.microsoft.com/office/powerpoint/2010/main" val="3871114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23467-397F-4F74-A00A-05F67FDDCC7B}"/>
              </a:ext>
            </a:extLst>
          </p:cNvPr>
          <p:cNvSpPr>
            <a:spLocks noGrp="1"/>
          </p:cNvSpPr>
          <p:nvPr>
            <p:ph idx="1"/>
          </p:nvPr>
        </p:nvSpPr>
        <p:spPr/>
        <p:txBody>
          <a:bodyPr/>
          <a:lstStyle/>
          <a:p>
            <a:pPr marL="0" indent="0" algn="just">
              <a:buNone/>
            </a:pPr>
            <a:r>
              <a:rPr lang="sr-Cyrl-RS" sz="1800" dirty="0">
                <a:latin typeface="Times New Roman" panose="02020603050405020304" pitchFamily="18" charset="0"/>
                <a:ea typeface="Times New Roman" panose="02020603050405020304" pitchFamily="18" charset="0"/>
              </a:rPr>
              <a:t>Са становишта Закона о стечају</a:t>
            </a:r>
            <a:endParaRPr lang="sr-Cyrl-RS" sz="1800" dirty="0">
              <a:effectLst/>
              <a:latin typeface="Times New Roman" panose="02020603050405020304" pitchFamily="18" charset="0"/>
              <a:ea typeface="Times New Roman" panose="02020603050405020304" pitchFamily="18" charset="0"/>
            </a:endParaRPr>
          </a:p>
          <a:p>
            <a:pPr marL="0" indent="0" algn="just">
              <a:buNone/>
            </a:pPr>
            <a:r>
              <a:rPr lang="sr-Latn-RS" sz="1800" dirty="0">
                <a:effectLst/>
                <a:latin typeface="Times New Roman" panose="02020603050405020304" pitchFamily="18" charset="0"/>
                <a:ea typeface="Times New Roman" panose="02020603050405020304" pitchFamily="18" charset="0"/>
              </a:rPr>
              <a:t>Могућност одређена наведеним законом да лица која своја права не могу да реализују захтевају друга одговарајуће земљиште или да захтевају новчане накнаде у стечајном поступку је спорна са становишта одредби Закона о стечају, пре свега у смислу обавезе подношења пријаве потраживања. </a:t>
            </a:r>
            <a:endParaRPr lang="sr-Cyrl-RS" sz="1800" dirty="0">
              <a:effectLst/>
              <a:latin typeface="Times New Roman" panose="02020603050405020304" pitchFamily="18" charset="0"/>
              <a:ea typeface="Times New Roman" panose="02020603050405020304" pitchFamily="18" charset="0"/>
            </a:endParaRPr>
          </a:p>
          <a:p>
            <a:pPr marL="0" indent="0" algn="just">
              <a:buNone/>
            </a:pPr>
            <a:r>
              <a:rPr lang="sr-Cyrl-RS" sz="1800" dirty="0">
                <a:latin typeface="Times New Roman" panose="02020603050405020304" pitchFamily="18" charset="0"/>
                <a:ea typeface="Times New Roman" panose="02020603050405020304" pitchFamily="18" charset="0"/>
              </a:rPr>
              <a:t>У</a:t>
            </a:r>
            <a:r>
              <a:rPr lang="sr-Latn-RS" sz="1800" dirty="0">
                <a:effectLst/>
                <a:latin typeface="Times New Roman" panose="02020603050405020304" pitchFamily="18" charset="0"/>
                <a:ea typeface="Times New Roman" panose="02020603050405020304" pitchFamily="18" charset="0"/>
              </a:rPr>
              <a:t> пракси постоје различита поступања. С тим у вези је било случајева да је решењима Комисије одређена накнада лицима због немогућности враћања одговарају</a:t>
            </a:r>
            <a:r>
              <a:rPr lang="sr-Cyrl-RS" sz="1800" dirty="0">
                <a:effectLst/>
                <a:latin typeface="Times New Roman" panose="02020603050405020304" pitchFamily="18" charset="0"/>
                <a:ea typeface="Times New Roman" panose="02020603050405020304" pitchFamily="18" charset="0"/>
              </a:rPr>
              <a:t>ћ</a:t>
            </a:r>
            <a:r>
              <a:rPr lang="sr-Latn-RS" sz="1800" dirty="0">
                <a:effectLst/>
                <a:latin typeface="Times New Roman" panose="02020603050405020304" pitchFamily="18" charset="0"/>
                <a:ea typeface="Times New Roman" panose="02020603050405020304" pitchFamily="18" charset="0"/>
              </a:rPr>
              <a:t>ег земљишта и да су по том основу лица кроз пријаву потраживања потраживала накнаду од стечајног дужника и да су у случају немогућности наплате целокупног износа </a:t>
            </a:r>
            <a:r>
              <a:rPr lang="sr-Latn-RS" sz="1800" dirty="0">
                <a:latin typeface="Times New Roman" panose="02020603050405020304" pitchFamily="18" charset="0"/>
                <a:ea typeface="Times New Roman" panose="02020603050405020304" pitchFamily="18" charset="0"/>
              </a:rPr>
              <a:t>накнаде</a:t>
            </a:r>
            <a:r>
              <a:rPr lang="sr-Cyrl-RS" sz="1800" dirty="0">
                <a:latin typeface="Times New Roman" panose="02020603050405020304" pitchFamily="18" charset="0"/>
                <a:ea typeface="Times New Roman" panose="02020603050405020304" pitchFamily="18" charset="0"/>
              </a:rPr>
              <a:t> </a:t>
            </a:r>
            <a:r>
              <a:rPr lang="sr-Latn-RS" sz="1800" dirty="0">
                <a:latin typeface="Times New Roman" panose="02020603050405020304" pitchFamily="18" charset="0"/>
                <a:ea typeface="Times New Roman" panose="02020603050405020304" pitchFamily="18" charset="0"/>
              </a:rPr>
              <a:t>у </a:t>
            </a:r>
            <a:r>
              <a:rPr lang="sr-Latn-RS" sz="1800" dirty="0">
                <a:effectLst/>
                <a:latin typeface="Times New Roman" panose="02020603050405020304" pitchFamily="18" charset="0"/>
                <a:ea typeface="Times New Roman" panose="02020603050405020304" pitchFamily="18" charset="0"/>
              </a:rPr>
              <a:t>стечајном поступку остатак потраживали од Општине као супсидијарног дужника</a:t>
            </a:r>
            <a:r>
              <a:rPr lang="sr-Cyrl-RS" sz="1800" dirty="0">
                <a:effectLst/>
                <a:latin typeface="Times New Roman" panose="02020603050405020304" pitchFamily="18" charset="0"/>
                <a:ea typeface="Times New Roman" panose="02020603050405020304" pitchFamily="18" charset="0"/>
              </a:rPr>
              <a:t>, након закључења стечајног поступка</a:t>
            </a:r>
            <a:r>
              <a:rPr lang="sr-Latn-RS" sz="1800" dirty="0">
                <a:effectLst/>
                <a:latin typeface="Times New Roman" panose="02020603050405020304" pitchFamily="18" charset="0"/>
                <a:ea typeface="Times New Roman" panose="02020603050405020304" pitchFamily="18" charset="0"/>
              </a:rPr>
              <a:t> али и случајева где су општински судови у чијој надлежности је ванпарнични поступак</a:t>
            </a:r>
            <a:r>
              <a:rPr lang="sr-Cyrl-RS" sz="1800" dirty="0">
                <a:effectLst/>
                <a:latin typeface="Times New Roman" panose="02020603050405020304" pitchFamily="18" charset="0"/>
                <a:ea typeface="Times New Roman" panose="02020603050405020304" pitchFamily="18" charset="0"/>
              </a:rPr>
              <a:t>,</a:t>
            </a:r>
            <a:r>
              <a:rPr lang="sr-Latn-RS" sz="1800" dirty="0">
                <a:effectLst/>
                <a:latin typeface="Times New Roman" panose="02020603050405020304" pitchFamily="18" charset="0"/>
                <a:ea typeface="Times New Roman" panose="02020603050405020304" pitchFamily="18" charset="0"/>
              </a:rPr>
              <a:t> доносили кондемнаторна решења којима обавезују стечајног дужника на исплату накнаде као да је реч о обавези стечајне масе или трошковима стечајног поступка. </a:t>
            </a:r>
          </a:p>
          <a:p>
            <a:endParaRPr lang="sr-Latn-RS" dirty="0"/>
          </a:p>
        </p:txBody>
      </p:sp>
    </p:spTree>
    <p:extLst>
      <p:ext uri="{BB962C8B-B14F-4D97-AF65-F5344CB8AC3E}">
        <p14:creationId xmlns:p14="http://schemas.microsoft.com/office/powerpoint/2010/main" val="2187430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202712-A9F5-40B8-AE49-780759F7CBF8}"/>
              </a:ext>
            </a:extLst>
          </p:cNvPr>
          <p:cNvSpPr>
            <a:spLocks noGrp="1"/>
          </p:cNvSpPr>
          <p:nvPr>
            <p:ph idx="1"/>
          </p:nvPr>
        </p:nvSpPr>
        <p:spPr/>
        <p:txBody>
          <a:bodyPr/>
          <a:lstStyle/>
          <a:p>
            <a:pPr algn="just"/>
            <a:r>
              <a:rPr lang="sr-Latn-RS" sz="1800" dirty="0">
                <a:effectLst/>
                <a:latin typeface="Calibri" panose="020F0502020204030204" pitchFamily="34" charset="0"/>
                <a:ea typeface="Times New Roman" panose="02020603050405020304" pitchFamily="18" charset="0"/>
                <a:cs typeface="Calibri" panose="020F0502020204030204" pitchFamily="34" charset="0"/>
              </a:rPr>
              <a:t>пољопривредно земљиште може бити предмет враћања  према одредбама Закона о враћању имовине црквама и верским заједницама  ("Сл. гласник РС", бр. 46/2006) и према одредбама Закона о враћању одузете имовине и обештећењу.("Сл. гласник РС", бр. 72/2011, 108/2013, 142/2014, 88/2015 - одлука УС, 95/2018 и 153/2020) </a:t>
            </a:r>
          </a:p>
          <a:p>
            <a:pPr marL="0" indent="0">
              <a:buNone/>
            </a:pPr>
            <a:endParaRPr lang="sr-Latn-RS" dirty="0"/>
          </a:p>
        </p:txBody>
      </p:sp>
    </p:spTree>
    <p:extLst>
      <p:ext uri="{BB962C8B-B14F-4D97-AF65-F5344CB8AC3E}">
        <p14:creationId xmlns:p14="http://schemas.microsoft.com/office/powerpoint/2010/main" val="2948374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38BF38-E927-4ECC-A303-3C5BEEF6100A}"/>
              </a:ext>
            </a:extLst>
          </p:cNvPr>
          <p:cNvSpPr>
            <a:spLocks noGrp="1"/>
          </p:cNvSpPr>
          <p:nvPr>
            <p:ph idx="1"/>
          </p:nvPr>
        </p:nvSpPr>
        <p:spPr>
          <a:xfrm>
            <a:off x="179512" y="1340768"/>
            <a:ext cx="8229600" cy="4525963"/>
          </a:xfrm>
        </p:spPr>
        <p:txBody>
          <a:bodyPr/>
          <a:lstStyle/>
          <a:p>
            <a:pPr marL="0" indent="0" algn="just">
              <a:buNone/>
            </a:pPr>
            <a:r>
              <a:rPr lang="sr-Latn-RS" sz="1400" dirty="0">
                <a:effectLst/>
                <a:latin typeface="Calibri" panose="020F0502020204030204" pitchFamily="34" charset="0"/>
                <a:ea typeface="Times New Roman" panose="02020603050405020304" pitchFamily="18" charset="0"/>
                <a:cs typeface="Calibri" panose="020F0502020204030204" pitchFamily="34" charset="0"/>
              </a:rPr>
              <a:t>Према одредбама Закона о враћању одузете имовине и обештећењу враћа се право својине на пољопривредном земљишту у складу са одредбама тог закона. Уколико је одузето пољопривредно, земљиште било предмет комасације, односно арондације након одузимања, бивши власник има право на враћање земљишта које је добијено из комасационе масе за то земљиште.</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 </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Не враћа се право својине на пољопривредном и шумском земљишту ако је, на дан ступања на снагу овог закона:</a:t>
            </a:r>
            <a:endParaRPr lang="sr-Cyrl-RS" sz="14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sr-Cyrl-RS" sz="1400" dirty="0">
                <a:effectLst/>
                <a:latin typeface="Calibri" panose="020F0502020204030204" pitchFamily="34" charset="0"/>
                <a:ea typeface="Times New Roman" panose="02020603050405020304" pitchFamily="18" charset="0"/>
                <a:cs typeface="Calibri" panose="020F0502020204030204" pitchFamily="34" charset="0"/>
              </a:rPr>
              <a:t>1</a:t>
            </a:r>
            <a:r>
              <a:rPr lang="sr-Latn-RS" sz="1400" dirty="0">
                <a:effectLst/>
                <a:latin typeface="Calibri" panose="020F0502020204030204" pitchFamily="34" charset="0"/>
                <a:ea typeface="Times New Roman" panose="02020603050405020304" pitchFamily="18" charset="0"/>
                <a:cs typeface="Calibri" panose="020F0502020204030204" pitchFamily="34" charset="0"/>
              </a:rPr>
              <a:t>) на катастарској парцели изграђен објекат који је у функцији на дан ступања на снагу овог закона, она површина катастарске парцеле која служи за редовну употребу тог објекта, односно ако је на комплексу земљишта изграђен већи број објеката који су у функцији на дан ступања на снагу овог закона - површина земљишта која економски оправдава коришћење тих објеката;</a:t>
            </a:r>
          </a:p>
          <a:p>
            <a:pPr marL="0" indent="0" algn="just">
              <a:buNone/>
            </a:pPr>
            <a:r>
              <a:rPr lang="sr-Latn-RS" sz="1400" dirty="0">
                <a:effectLst/>
                <a:latin typeface="Calibri" panose="020F0502020204030204" pitchFamily="34" charset="0"/>
                <a:ea typeface="Times New Roman" panose="02020603050405020304" pitchFamily="18" charset="0"/>
                <a:cs typeface="Calibri" panose="020F0502020204030204" pitchFamily="34" charset="0"/>
              </a:rPr>
              <a:t>2) неопходна нова парцелација земљишта ради обезбеђивања приступног пута за земљиште које је предмет захтева за враћање;</a:t>
            </a:r>
          </a:p>
          <a:p>
            <a:pPr marL="0" indent="0" algn="just">
              <a:buNone/>
            </a:pPr>
            <a:r>
              <a:rPr lang="sr-Latn-RS" sz="1400" dirty="0">
                <a:effectLst/>
                <a:latin typeface="Calibri" panose="020F0502020204030204" pitchFamily="34" charset="0"/>
                <a:ea typeface="Times New Roman" panose="02020603050405020304" pitchFamily="18" charset="0"/>
                <a:cs typeface="Calibri" panose="020F0502020204030204" pitchFamily="34" charset="0"/>
              </a:rPr>
              <a:t>3) земљиште у друштвеној, односно задружној својини стечено теретним правним послом.</a:t>
            </a:r>
          </a:p>
          <a:p>
            <a:pPr marL="0" indent="0" algn="just">
              <a:buNone/>
            </a:pPr>
            <a:r>
              <a:rPr lang="sr-Cyrl-CS" sz="1400" dirty="0">
                <a:effectLst/>
                <a:latin typeface="Calibri" panose="020F0502020204030204" pitchFamily="34" charset="0"/>
                <a:ea typeface="Times New Roman" panose="02020603050405020304" pitchFamily="18" charset="0"/>
                <a:cs typeface="Calibri" panose="020F0502020204030204" pitchFamily="34" charset="0"/>
              </a:rPr>
              <a:t>На званичном сајту Агенције за реституцију објављена је листа катастарских парцела добијених у поступку комасације а које су </a:t>
            </a:r>
            <a:r>
              <a:rPr lang="sr-Cyrl-RS" sz="1400" dirty="0">
                <a:effectLst/>
                <a:latin typeface="Calibri" panose="020F0502020204030204" pitchFamily="34" charset="0"/>
                <a:ea typeface="Times New Roman" panose="02020603050405020304" pitchFamily="18" charset="0"/>
                <a:cs typeface="Calibri" panose="020F0502020204030204" pitchFamily="34" charset="0"/>
              </a:rPr>
              <a:t>у државној својини и које могу бити предмет враћања у складу са Уредбом о критеријумима за утврђивање површине пољопривредног и шумског земљишта </a:t>
            </a:r>
            <a:r>
              <a:rPr lang="sr-Cyrl-CS" sz="1400" dirty="0">
                <a:effectLst/>
                <a:latin typeface="Calibri" panose="020F0502020204030204" pitchFamily="34" charset="0"/>
                <a:ea typeface="Times New Roman" panose="02020603050405020304" pitchFamily="18" charset="0"/>
                <a:cs typeface="Calibri" panose="020F0502020204030204" pitchFamily="34" charset="0"/>
              </a:rPr>
              <a:t>у поступку враћања одузете имовине („Сл.Гласник РС“, бр. 29/18). </a:t>
            </a:r>
            <a:endParaRPr lang="sr-Latn-RS" sz="1400" dirty="0">
              <a:effectLst/>
              <a:latin typeface="Calibri" panose="020F0502020204030204" pitchFamily="34" charset="0"/>
              <a:ea typeface="Times New Roman" panose="02020603050405020304" pitchFamily="18" charset="0"/>
              <a:cs typeface="Calibri" panose="020F0502020204030204" pitchFamily="34" charset="0"/>
            </a:endParaRPr>
          </a:p>
          <a:p>
            <a:endParaRPr lang="sr-Latn-RS" dirty="0"/>
          </a:p>
        </p:txBody>
      </p:sp>
    </p:spTree>
    <p:extLst>
      <p:ext uri="{BB962C8B-B14F-4D97-AF65-F5344CB8AC3E}">
        <p14:creationId xmlns:p14="http://schemas.microsoft.com/office/powerpoint/2010/main" val="2749029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A62B45-BED1-4686-808E-5ECEA7AC48A3}"/>
              </a:ext>
            </a:extLst>
          </p:cNvPr>
          <p:cNvSpPr>
            <a:spLocks noGrp="1"/>
          </p:cNvSpPr>
          <p:nvPr>
            <p:ph idx="1"/>
          </p:nvPr>
        </p:nvSpPr>
        <p:spPr/>
        <p:txBody>
          <a:bodyPr/>
          <a:lstStyle/>
          <a:p>
            <a:pPr marL="0" indent="0">
              <a:buNone/>
            </a:pPr>
            <a:r>
              <a:rPr lang="sr-Latn-RS" sz="1600" b="1" dirty="0">
                <a:effectLst/>
                <a:ea typeface="Calibri" panose="020F0502020204030204" pitchFamily="34" charset="0"/>
                <a:cs typeface="Times New Roman" panose="02020603050405020304" pitchFamily="18" charset="0"/>
              </a:rPr>
              <a:t>Закон о о претварању друштвене својине на пољопривредном земљишту у друге облике својине (''Сл. гласник РС'' 49/92, 54/96 и 62/2006) </a:t>
            </a:r>
            <a:endParaRPr lang="sr-Cyrl-RS" sz="1600" b="1" dirty="0">
              <a:effectLst/>
              <a:ea typeface="Calibri" panose="020F0502020204030204" pitchFamily="34" charset="0"/>
              <a:cs typeface="Times New Roman" panose="02020603050405020304" pitchFamily="18" charset="0"/>
            </a:endParaRPr>
          </a:p>
          <a:p>
            <a:pPr marL="0" indent="0">
              <a:buNone/>
            </a:pPr>
            <a:endParaRPr lang="sr-Cyrl-RS" sz="1600" dirty="0">
              <a:ea typeface="Times New Roman" panose="02020603050405020304" pitchFamily="18" charset="0"/>
            </a:endParaRPr>
          </a:p>
          <a:p>
            <a:pPr marL="0" indent="0" algn="just">
              <a:buNone/>
            </a:pPr>
            <a:r>
              <a:rPr lang="sr-Cyrl-RS" sz="1600" dirty="0">
                <a:ea typeface="Times New Roman" panose="02020603050405020304" pitchFamily="18" charset="0"/>
              </a:rPr>
              <a:t>П</a:t>
            </a:r>
            <a:r>
              <a:rPr lang="sr-Latn-RS" sz="1600" dirty="0">
                <a:effectLst/>
                <a:ea typeface="Times New Roman" panose="02020603050405020304" pitchFamily="18" charset="0"/>
              </a:rPr>
              <a:t>ољопривредно земљиште у друштвеној својини које је правно лице стекло по основу Закона о аграрној реформи и прописима о национализацији пољопривредног земљишта у државној је својини. </a:t>
            </a:r>
            <a:endParaRPr lang="sr-Cyrl-RS" sz="1600" dirty="0">
              <a:effectLst/>
              <a:ea typeface="Times New Roman" panose="02020603050405020304" pitchFamily="18" charset="0"/>
            </a:endParaRPr>
          </a:p>
          <a:p>
            <a:pPr marL="0" indent="0" algn="just">
              <a:buNone/>
            </a:pPr>
            <a:r>
              <a:rPr lang="sr-Latn-RS" sz="1600" dirty="0">
                <a:effectLst/>
                <a:ea typeface="Times New Roman" panose="02020603050405020304" pitchFamily="18" charset="0"/>
              </a:rPr>
              <a:t>Пољопривредно земљиште у друштвеној својини које је правно лице стекло на основу правног посла као средство за производњу друштвени је капитал тог предузећа</a:t>
            </a:r>
            <a:r>
              <a:rPr lang="sr-Cyrl-RS" sz="1600" dirty="0">
                <a:effectLst/>
                <a:ea typeface="Times New Roman" panose="02020603050405020304" pitchFamily="18" charset="0"/>
              </a:rPr>
              <a:t>.</a:t>
            </a:r>
          </a:p>
          <a:p>
            <a:pPr marL="0" indent="0" algn="just">
              <a:buNone/>
            </a:pPr>
            <a:r>
              <a:rPr lang="sr-Latn-RS" sz="1600" dirty="0">
                <a:effectLst/>
                <a:ea typeface="Calibri" panose="020F0502020204030204" pitchFamily="34" charset="0"/>
                <a:cs typeface="Times New Roman" panose="02020603050405020304" pitchFamily="18" charset="0"/>
              </a:rPr>
              <a:t>Услов за претварање је да министарство надлежно за послове пољопривреде и предузећа која користе пољопривредно земљиште изврше попис тог земљишта и</a:t>
            </a:r>
            <a:r>
              <a:rPr lang="sr-Cyrl-RS" sz="1600" dirty="0">
                <a:effectLst/>
                <a:ea typeface="Calibri" panose="020F0502020204030204" pitchFamily="34" charset="0"/>
                <a:cs typeface="Times New Roman" panose="02020603050405020304" pitchFamily="18" charset="0"/>
              </a:rPr>
              <a:t> </a:t>
            </a:r>
            <a:r>
              <a:rPr lang="sr-Latn-RS" sz="1600" dirty="0">
                <a:effectLst/>
                <a:ea typeface="Calibri" panose="020F0502020204030204" pitchFamily="34" charset="0"/>
                <a:cs typeface="Times New Roman" panose="02020603050405020304" pitchFamily="18" charset="0"/>
              </a:rPr>
              <a:t>изврше одговарајуће промене у земљишним односно другим јавним књигама о евиденцији непокретности (члан 3). Тек када се изврши попис предузеће може отуђити или заменити пољопривредно земљиште (чл. 6). </a:t>
            </a:r>
            <a:endParaRPr lang="sr-Latn-RS" sz="1600" dirty="0"/>
          </a:p>
        </p:txBody>
      </p:sp>
    </p:spTree>
    <p:extLst>
      <p:ext uri="{BB962C8B-B14F-4D97-AF65-F5344CB8AC3E}">
        <p14:creationId xmlns:p14="http://schemas.microsoft.com/office/powerpoint/2010/main" val="2033457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F6C045-7427-484C-87C7-55C5B514F191}"/>
              </a:ext>
            </a:extLst>
          </p:cNvPr>
          <p:cNvSpPr>
            <a:spLocks noGrp="1"/>
          </p:cNvSpPr>
          <p:nvPr>
            <p:ph idx="1"/>
          </p:nvPr>
        </p:nvSpPr>
        <p:spPr>
          <a:xfrm>
            <a:off x="457200" y="1600200"/>
            <a:ext cx="8229600" cy="4997152"/>
          </a:xfrm>
        </p:spPr>
        <p:txBody>
          <a:bodyPr/>
          <a:lstStyle/>
          <a:p>
            <a:pPr marL="0" marR="8890" indent="0" algn="just">
              <a:lnSpc>
                <a:spcPct val="108000"/>
              </a:lnSpc>
              <a:spcAft>
                <a:spcPts val="1030"/>
              </a:spcAft>
              <a:buNone/>
            </a:pPr>
            <a:r>
              <a:rPr lang="sr-Cyrl-RS" sz="1600" b="1" dirty="0">
                <a:effectLst/>
                <a:latin typeface="Calibri" panose="020F0502020204030204" pitchFamily="34" charset="0"/>
                <a:ea typeface="Calibri" panose="020F0502020204030204" pitchFamily="34" charset="0"/>
                <a:cs typeface="Calibri" panose="020F0502020204030204" pitchFamily="34" charset="0"/>
              </a:rPr>
              <a:t>из праксе у вези са наведеним Законима</a:t>
            </a:r>
          </a:p>
          <a:p>
            <a:pPr marR="8890" algn="just">
              <a:lnSpc>
                <a:spcPct val="108000"/>
              </a:lnSpc>
              <a:spcAft>
                <a:spcPts val="1030"/>
              </a:spcAft>
            </a:pPr>
            <a:r>
              <a:rPr lang="sr-Cyrl-RS" sz="1100" dirty="0">
                <a:effectLst/>
                <a:latin typeface="Calibri" panose="020F0502020204030204" pitchFamily="34" charset="0"/>
                <a:ea typeface="Calibri" panose="020F0502020204030204" pitchFamily="34" charset="0"/>
                <a:cs typeface="Calibri" panose="020F0502020204030204" pitchFamily="34" charset="0"/>
              </a:rPr>
              <a:t>У пракси се дешавало да иако је извршен и потврђен попис земљишта у друштвеној својини односно државној својини у складу са Законом о претварању друштвене својине на пољопривредном земљишту у друге облике својине, о чему је катастар непокретности издао потврду стечајном управнику да је стечајни дужник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поступ</a:t>
            </a:r>
            <a:r>
              <a:rPr lang="sr-Cyrl-R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ио</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по обавези из Закона о претварању друштвене својине у друге облике својине, што је и спроведено у катастарском операту, те да су све катастарске парцеле у листовима непокретности где је уписан</a:t>
            </a:r>
            <a:r>
              <a:rPr lang="sr-Cyrl-R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стечајни дужник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стечене теретним правним послом,</a:t>
            </a:r>
            <a:r>
              <a:rPr lang="sr-Latn-RS" sz="1100" dirty="0">
                <a:effectLst/>
                <a:latin typeface="Calibri" panose="020F0502020204030204" pitchFamily="34" charset="0"/>
                <a:ea typeface="Calibri" panose="020F0502020204030204" pitchFamily="34" charset="0"/>
                <a:cs typeface="Calibri" panose="020F0502020204030204" pitchFamily="34" charset="0"/>
              </a:rPr>
              <a:t> </a:t>
            </a:r>
            <a:r>
              <a:rPr lang="sr-Cyrl-RS" sz="1100" dirty="0">
                <a:effectLst/>
                <a:latin typeface="Calibri" panose="020F0502020204030204" pitchFamily="34" charset="0"/>
                <a:ea typeface="Calibri" panose="020F0502020204030204" pitchFamily="34" charset="0"/>
                <a:cs typeface="Calibri" panose="020F0502020204030204" pitchFamily="34" charset="0"/>
              </a:rPr>
              <a:t>катастар непокретности у току стечајног поступка извршио службену исправку уписа и пољопривредно земљиште које је било уписано као друштвена својина стечајног дужника уписао као државну својину. </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Ово је довело и до додатног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проблема у спровођењу стечајног поступка, с обзиром да је </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и локална самоуправа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распис</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ала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оглас о давању у закуп пољопривредног земљишта у државној својини и овим огласом обухвати</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ла</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и катастарске парцеле које су у државини стечајног дужника и које су </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биле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предмет </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неправоснажног </a:t>
            </a:r>
            <a:r>
              <a:rPr lang="sr-Latn-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Решења Службе за катастар непокретности а које су у моменту спровођења лицитације од стране стечајног дужника, као закуподавца већ дате у закуп</a:t>
            </a:r>
            <a:r>
              <a:rPr lang="sr-Cyrl-R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sr-Latn-RS" sz="1100" dirty="0">
              <a:effectLst/>
              <a:latin typeface="Calibri" panose="020F0502020204030204" pitchFamily="34" charset="0"/>
              <a:ea typeface="Calibri" panose="020F0502020204030204" pitchFamily="34" charset="0"/>
              <a:cs typeface="Calibri" panose="020F0502020204030204" pitchFamily="34" charset="0"/>
            </a:endParaRPr>
          </a:p>
          <a:p>
            <a:pPr algn="just"/>
            <a:r>
              <a:rPr lang="sr-Cyrl-RS" sz="1100" dirty="0">
                <a:effectLst/>
                <a:latin typeface="Calibri" panose="020F0502020204030204" pitchFamily="34" charset="0"/>
                <a:ea typeface="Times New Roman" panose="02020603050405020304" pitchFamily="18" charset="0"/>
                <a:cs typeface="Calibri" panose="020F0502020204030204" pitchFamily="34" charset="0"/>
              </a:rPr>
              <a:t>Такође у пракси се дешавало да је разграничење земљишта на државно и друштвено земљиште извршено на основу неажурне документације (не узимајући у обзир да су поједине парцеле враћене физичким лицима према Закону о ПЗФ-у, као и околност да је у каснијим поступцима Комисија враћала земљиште које је према разграничењу одређено као државна својина, што има за последицу да је на уписе ДПБ подносило жалбе, да постоје захтеви за упис и физичких лица и Републике Србије и сл.)</a:t>
            </a:r>
            <a:endParaRPr lang="sr-Latn-RS" sz="11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sr-Cyrl-RS" sz="1100" dirty="0">
                <a:effectLst/>
                <a:latin typeface="Calibri" panose="020F0502020204030204" pitchFamily="34" charset="0"/>
                <a:ea typeface="Times New Roman" panose="02020603050405020304" pitchFamily="18" charset="0"/>
                <a:cs typeface="Calibri" panose="020F0502020204030204" pitchFamily="34" charset="0"/>
              </a:rPr>
              <a:t>Одлуке Комисије о враћању земљишту ранијим сопственцима су често биле непрецизне у смислу одређивања бројева и ознака парцела, па се дешавало да су исте биле неизвршиве и да се у том смислу није могао извршити упис права по донетом решењу. С тим у вези стечајни управник након отварања стечајног поступка није ни имао сазнања у вези са донетим решењима о враћању земљишта. А с друге стране суд је својом одлуком (неправоснажна), у судском поступку заузео становиште да одлука Комисије којом се враћа земљиште у складу са Законом о ПЗФ-у представља одлуку државног органа којом се конститутивно стиче право својине, док упис у  катастар непокретности има само декларативно дејство.   </a:t>
            </a:r>
            <a:endParaRPr lang="sr-Latn-RS" sz="11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r-Latn-RS" sz="1400" dirty="0"/>
          </a:p>
        </p:txBody>
      </p:sp>
    </p:spTree>
    <p:extLst>
      <p:ext uri="{BB962C8B-B14F-4D97-AF65-F5344CB8AC3E}">
        <p14:creationId xmlns:p14="http://schemas.microsoft.com/office/powerpoint/2010/main" val="959712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E2610D-B6F7-48E9-B183-DE7BBE5B22B9}"/>
              </a:ext>
            </a:extLst>
          </p:cNvPr>
          <p:cNvSpPr>
            <a:spLocks noGrp="1"/>
          </p:cNvSpPr>
          <p:nvPr>
            <p:ph idx="1"/>
          </p:nvPr>
        </p:nvSpPr>
        <p:spPr/>
        <p:txBody>
          <a:bodyPr/>
          <a:lstStyle/>
          <a:p>
            <a:pPr marL="0" indent="0" algn="just">
              <a:buNone/>
            </a:pPr>
            <a:r>
              <a:rPr lang="sr-Cyrl-RS" sz="1600" b="1" dirty="0">
                <a:effectLst/>
                <a:latin typeface="Calibri" panose="020F0502020204030204" pitchFamily="34" charset="0"/>
                <a:ea typeface="Times New Roman" panose="02020603050405020304" pitchFamily="18" charset="0"/>
                <a:cs typeface="Calibri" panose="020F0502020204030204" pitchFamily="34" charset="0"/>
              </a:rPr>
              <a:t>Аграрне мере и поступци у вези са пољопривредним земљиштем</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sr-Cyrl-RS" sz="1600" dirty="0">
                <a:effectLst/>
                <a:latin typeface="Calibri" panose="020F0502020204030204" pitchFamily="34" charset="0"/>
                <a:ea typeface="Times New Roman" panose="02020603050405020304" pitchFamily="18" charset="0"/>
                <a:cs typeface="Calibri" panose="020F0502020204030204" pitchFamily="34" charset="0"/>
              </a:rPr>
              <a:t>Пољопривредно земљиште као део стечајне масе  може бити и предмет аграрних мера: </a:t>
            </a:r>
            <a:r>
              <a:rPr lang="sr-Cyrl-RS" sz="1600" i="1" u="sng" dirty="0">
                <a:effectLst/>
                <a:latin typeface="Calibri" panose="020F0502020204030204" pitchFamily="34" charset="0"/>
                <a:ea typeface="Times New Roman" panose="02020603050405020304" pitchFamily="18" charset="0"/>
                <a:cs typeface="Calibri" panose="020F0502020204030204" pitchFamily="34" charset="0"/>
              </a:rPr>
              <a:t>комасације</a:t>
            </a:r>
            <a:r>
              <a:rPr lang="sr-Cyrl-RS" sz="1600" i="1" u="sng" dirty="0">
                <a:latin typeface="Calibri" panose="020F0502020204030204" pitchFamily="34" charset="0"/>
                <a:ea typeface="Times New Roman" panose="02020603050405020304" pitchFamily="18" charset="0"/>
                <a:cs typeface="Calibri" panose="020F0502020204030204" pitchFamily="34" charset="0"/>
              </a:rPr>
              <a:t> </a:t>
            </a:r>
            <a:r>
              <a:rPr lang="sr-Cyrl-RS" sz="1600" i="1" u="sng" dirty="0">
                <a:effectLst/>
                <a:latin typeface="Calibri" panose="020F0502020204030204" pitchFamily="34" charset="0"/>
                <a:ea typeface="Times New Roman" panose="02020603050405020304" pitchFamily="18" charset="0"/>
                <a:cs typeface="Calibri" panose="020F0502020204030204" pitchFamily="34" charset="0"/>
              </a:rPr>
              <a:t>и експропријације</a:t>
            </a:r>
            <a:r>
              <a:rPr lang="sr-Cyrl-RS" sz="1600" i="1" dirty="0">
                <a:effectLst/>
                <a:latin typeface="Calibri" panose="020F0502020204030204" pitchFamily="34" charset="0"/>
                <a:ea typeface="Times New Roman" panose="02020603050405020304" pitchFamily="18" charset="0"/>
                <a:cs typeface="Calibri" panose="020F0502020204030204" pitchFamily="34" charset="0"/>
              </a:rPr>
              <a:t>.</a:t>
            </a:r>
            <a:endParaRPr lang="sr-Latn-RS" sz="1600" i="1"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sr-Cyrl-RS" sz="1600" b="1"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sr-Cyrl-RS" sz="1600" b="1" dirty="0">
                <a:effectLst/>
                <a:latin typeface="Calibri" panose="020F0502020204030204" pitchFamily="34" charset="0"/>
                <a:ea typeface="Times New Roman" panose="02020603050405020304" pitchFamily="18" charset="0"/>
                <a:cs typeface="Calibri" panose="020F0502020204030204" pitchFamily="34" charset="0"/>
              </a:rPr>
              <a:t>Комасација </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представља </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аграрн</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у</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 мер</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у</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 којом се образују веће и правилније земљишне парцеле у циљу омогућавања економичнијег обрађивања пољопривредног земљишта при чему власник једног земљишта у замену добија </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друго </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земљиште</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 </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sr-Cyrl-RS" sz="1600" dirty="0">
                <a:effectLst/>
                <a:latin typeface="Calibri" panose="020F0502020204030204" pitchFamily="34" charset="0"/>
                <a:ea typeface="Calibri" panose="020F0502020204030204" pitchFamily="34" charset="0"/>
                <a:cs typeface="Calibri" panose="020F0502020204030204" pitchFamily="34" charset="0"/>
              </a:rPr>
              <a:t>Велики број парцела које улазе у поступак комасације су са неуређеним својинско правним односима. Имо</a:t>
            </a:r>
            <a:r>
              <a:rPr lang="sr-Latn-RS" sz="1600" dirty="0">
                <a:effectLst/>
                <a:latin typeface="Calibri" panose="020F0502020204030204" pitchFamily="34" charset="0"/>
                <a:ea typeface="Calibri" panose="020F0502020204030204" pitchFamily="34" charset="0"/>
                <a:cs typeface="Calibri" panose="020F0502020204030204" pitchFamily="34" charset="0"/>
              </a:rPr>
              <a:t>в</a:t>
            </a:r>
            <a:r>
              <a:rPr lang="sr-Cyrl-RS" sz="1600" dirty="0">
                <a:effectLst/>
                <a:latin typeface="Calibri" panose="020F0502020204030204" pitchFamily="34" charset="0"/>
                <a:ea typeface="Calibri" panose="020F0502020204030204" pitchFamily="34" charset="0"/>
                <a:cs typeface="Calibri" panose="020F0502020204030204" pitchFamily="34" charset="0"/>
              </a:rPr>
              <a:t>инско</a:t>
            </a:r>
            <a:r>
              <a:rPr lang="sr-Latn-RS" sz="1600" dirty="0">
                <a:effectLst/>
                <a:latin typeface="Calibri" panose="020F0502020204030204" pitchFamily="34" charset="0"/>
                <a:ea typeface="Calibri" panose="020F0502020204030204" pitchFamily="34" charset="0"/>
                <a:cs typeface="Calibri" panose="020F0502020204030204" pitchFamily="34" charset="0"/>
              </a:rPr>
              <a:t>-правни односи на непокретностима у комасационом подручју </a:t>
            </a:r>
            <a:r>
              <a:rPr lang="sr-Cyrl-RS" sz="1600" dirty="0">
                <a:effectLst/>
                <a:latin typeface="Calibri" panose="020F0502020204030204" pitchFamily="34" charset="0"/>
                <a:ea typeface="Calibri" panose="020F0502020204030204" pitchFamily="34" charset="0"/>
                <a:cs typeface="Calibri" panose="020F0502020204030204" pitchFamily="34" charset="0"/>
              </a:rPr>
              <a:t>се решавају </a:t>
            </a:r>
            <a:r>
              <a:rPr lang="sr-Latn-RS" sz="1600" dirty="0">
                <a:effectLst/>
                <a:latin typeface="Calibri" panose="020F0502020204030204" pitchFamily="34" charset="0"/>
                <a:ea typeface="Calibri" panose="020F0502020204030204" pitchFamily="34" charset="0"/>
                <a:cs typeface="Calibri" panose="020F0502020204030204" pitchFamily="34" charset="0"/>
              </a:rPr>
              <a:t>кроз поступак комасације. </a:t>
            </a:r>
            <a:endParaRPr lang="sr-Cyrl-RS" sz="16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Latn-RS" sz="1600" dirty="0">
                <a:effectLst/>
                <a:latin typeface="Calibri" panose="020F0502020204030204" pitchFamily="34" charset="0"/>
                <a:ea typeface="Calibri" panose="020F0502020204030204" pitchFamily="34" charset="0"/>
                <a:cs typeface="Calibri" panose="020F0502020204030204" pitchFamily="34" charset="0"/>
              </a:rPr>
              <a:t>За власнике земљишта је посебно важно  да  се  уређивање  својинских  односа,  закључно  са  уписом  у  катастар,  врши  без  трошкова</a:t>
            </a:r>
            <a:r>
              <a:rPr lang="sr-Cyrl-RS" sz="1600" dirty="0">
                <a:effectLst/>
                <a:latin typeface="Calibri" panose="020F0502020204030204" pitchFamily="34" charset="0"/>
                <a:ea typeface="Calibri" panose="020F0502020204030204" pitchFamily="34" charset="0"/>
                <a:cs typeface="Calibri" panose="020F0502020204030204" pitchFamily="34" charset="0"/>
              </a:rPr>
              <a:t>.</a:t>
            </a:r>
            <a:r>
              <a:rPr lang="sr-Latn-RS" sz="1600" dirty="0">
                <a:effectLst/>
                <a:latin typeface="Calibri" panose="020F0502020204030204" pitchFamily="34" charset="0"/>
                <a:ea typeface="Calibri" panose="020F0502020204030204" pitchFamily="34" charset="0"/>
                <a:cs typeface="Calibri" panose="020F0502020204030204" pitchFamily="34" charset="0"/>
              </a:rPr>
              <a:t> </a:t>
            </a:r>
            <a:endParaRPr lang="sr-Cyrl-RS" sz="16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600" dirty="0">
                <a:latin typeface="Calibri" panose="020F0502020204030204" pitchFamily="34" charset="0"/>
                <a:cs typeface="Calibri" panose="020F0502020204030204" pitchFamily="34" charset="0"/>
              </a:rPr>
              <a:t>Дуго трајање поступка комасације (у пракси преко три године). </a:t>
            </a:r>
            <a:endParaRPr lang="sr-Latn-R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523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buNone/>
            </a:pPr>
            <a:r>
              <a:rPr lang="sr-Cyrl-RS" sz="1800" dirty="0"/>
              <a:t>Теме:</a:t>
            </a:r>
          </a:p>
          <a:p>
            <a:pPr>
              <a:buFontTx/>
              <a:buChar char="-"/>
            </a:pPr>
            <a:r>
              <a:rPr lang="sr-Cyrl-RS" sz="1800" dirty="0"/>
              <a:t>Појам пољопривредног земљишта</a:t>
            </a:r>
          </a:p>
          <a:p>
            <a:pPr>
              <a:buFontTx/>
              <a:buChar char="-"/>
            </a:pPr>
            <a:r>
              <a:rPr lang="sr-Cyrl-RS" sz="1800" dirty="0"/>
              <a:t>Закуп пољопривредног земљишта у стечајном поступку</a:t>
            </a:r>
          </a:p>
          <a:p>
            <a:pPr>
              <a:buFontTx/>
              <a:buChar char="-"/>
            </a:pPr>
            <a:r>
              <a:rPr lang="sr-Cyrl-RS" sz="1800" dirty="0"/>
              <a:t>Регистри и евиденције непокретности</a:t>
            </a:r>
          </a:p>
          <a:p>
            <a:pPr>
              <a:buFontTx/>
              <a:buChar char="-"/>
            </a:pPr>
            <a:r>
              <a:rPr lang="sr-Cyrl-RS" sz="1800" dirty="0"/>
              <a:t>Денационализација пољопривредног земљишта</a:t>
            </a:r>
          </a:p>
          <a:p>
            <a:pPr>
              <a:buFontTx/>
              <a:buChar char="-"/>
            </a:pPr>
            <a:r>
              <a:rPr lang="sr-Cyrl-RS" sz="1800" dirty="0"/>
              <a:t>Аграрне мере и поступци у вези са тим</a:t>
            </a:r>
          </a:p>
          <a:p>
            <a:pPr>
              <a:buFontTx/>
              <a:buChar char="-"/>
            </a:pPr>
            <a:r>
              <a:rPr lang="sr-Cyrl-RS" sz="1800" dirty="0"/>
              <a:t>Продаја пољопривредног земљишта у стечајном поступку </a:t>
            </a:r>
            <a:endParaRPr lang="sr-Latn-RS" sz="1800" dirty="0"/>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80C2AC-8A7D-4E12-B5EC-35B8D27C7E27}"/>
              </a:ext>
            </a:extLst>
          </p:cNvPr>
          <p:cNvSpPr>
            <a:spLocks noGrp="1"/>
          </p:cNvSpPr>
          <p:nvPr>
            <p:ph idx="1"/>
          </p:nvPr>
        </p:nvSpPr>
        <p:spPr/>
        <p:txBody>
          <a:bodyPr/>
          <a:lstStyle/>
          <a:p>
            <a:pPr marL="0" indent="0">
              <a:buNone/>
            </a:pPr>
            <a:r>
              <a:rPr lang="sr-Latn-RS" sz="1600" b="1" dirty="0">
                <a:effectLst/>
                <a:latin typeface="Calibri" panose="020F0502020204030204" pitchFamily="34" charset="0"/>
                <a:ea typeface="Calibri" panose="020F0502020204030204" pitchFamily="34" charset="0"/>
                <a:cs typeface="Calibri" panose="020F0502020204030204" pitchFamily="34" charset="0"/>
              </a:rPr>
              <a:t>Експропријација</a:t>
            </a:r>
            <a:r>
              <a:rPr lang="sr-Latn-RS" sz="1600" dirty="0">
                <a:effectLst/>
                <a:latin typeface="Calibri" panose="020F0502020204030204" pitchFamily="34" charset="0"/>
                <a:ea typeface="Calibri" panose="020F0502020204030204" pitchFamily="34" charset="0"/>
                <a:cs typeface="Calibri" panose="020F0502020204030204" pitchFamily="34" charset="0"/>
              </a:rPr>
              <a:t> представља законом уређен поступак принудног преласка права својине из приватне у државну.</a:t>
            </a:r>
            <a:r>
              <a:rPr lang="sr-Cyrl-RS" sz="1600" dirty="0">
                <a:effectLst/>
                <a:latin typeface="Calibri" panose="020F0502020204030204" pitchFamily="34" charset="0"/>
                <a:ea typeface="Calibri" panose="020F0502020204030204" pitchFamily="34" charset="0"/>
                <a:cs typeface="Calibri" panose="020F0502020204030204" pitchFamily="34" charset="0"/>
              </a:rPr>
              <a:t> </a:t>
            </a:r>
          </a:p>
          <a:p>
            <a:pPr marL="0" indent="0" algn="just">
              <a:buNone/>
            </a:pPr>
            <a:r>
              <a:rPr lang="sr-Latn-RS" sz="1600" b="1" dirty="0">
                <a:effectLst/>
                <a:latin typeface="Calibri" panose="020F0502020204030204" pitchFamily="34" charset="0"/>
                <a:ea typeface="Calibri" panose="020F0502020204030204" pitchFamily="34" charset="0"/>
                <a:cs typeface="Calibri" panose="020F0502020204030204" pitchFamily="34" charset="0"/>
              </a:rPr>
              <a:t>Закон о експропријацији </a:t>
            </a:r>
            <a:r>
              <a:rPr lang="sr-Cyrl-RS" sz="1600" dirty="0">
                <a:effectLst/>
                <a:latin typeface="Calibri" panose="020F0502020204030204" pitchFamily="34" charset="0"/>
                <a:ea typeface="Calibri" panose="020F0502020204030204" pitchFamily="34" charset="0"/>
                <a:cs typeface="Calibri" panose="020F0502020204030204" pitchFamily="34" charset="0"/>
              </a:rPr>
              <a:t>(</a:t>
            </a:r>
            <a:r>
              <a:rPr lang="sr-Latn-RS" sz="1600" dirty="0">
                <a:effectLst/>
                <a:latin typeface="Calibri" panose="020F0502020204030204" pitchFamily="34" charset="0"/>
                <a:ea typeface="Calibri" panose="020F0502020204030204" pitchFamily="34" charset="0"/>
                <a:cs typeface="Calibri" panose="020F0502020204030204" pitchFamily="34" charset="0"/>
              </a:rPr>
              <a:t>“Службени гласник РС”, бр. 53 од 28. децембра 1995, 23 од 6. априла 2001 - СУС, 20 од 19. марта 2009, 55 од 25. јуна 2013 - УС, 106 од 28. децембра 2016 - Аутентично тумачење</a:t>
            </a:r>
            <a:r>
              <a:rPr lang="sr-Cyrl-RS" sz="1600" dirty="0">
                <a:effectLst/>
                <a:latin typeface="Calibri" panose="020F0502020204030204" pitchFamily="34" charset="0"/>
                <a:ea typeface="Calibri" panose="020F0502020204030204" pitchFamily="34" charset="0"/>
                <a:cs typeface="Calibri" panose="020F0502020204030204" pitchFamily="34" charset="0"/>
              </a:rPr>
              <a:t>)</a:t>
            </a:r>
          </a:p>
          <a:p>
            <a:pPr marL="0" indent="0" algn="just">
              <a:buNone/>
            </a:pPr>
            <a:r>
              <a:rPr lang="sr-Latn-RS" sz="1600" b="1" dirty="0">
                <a:effectLst/>
                <a:latin typeface="Calibri" panose="020F0502020204030204" pitchFamily="34" charset="0"/>
                <a:ea typeface="Calibri" panose="020F0502020204030204" pitchFamily="34" charset="0"/>
                <a:cs typeface="Calibri" panose="020F0502020204030204" pitchFamily="34" charset="0"/>
              </a:rPr>
              <a:t>Непокретности се могу експроприсати или се својина на њима може ограничити само у јавном интересу утврђеном на основу закона, уз накнаду која не може бити нижа од тржишне. </a:t>
            </a:r>
            <a:endParaRPr lang="sr-Cyrl-RS" sz="1600" b="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Latn-RS" sz="1600" b="1" dirty="0">
                <a:latin typeface="Calibri" panose="020F0502020204030204" pitchFamily="34" charset="0"/>
                <a:ea typeface="Calibri" panose="020F0502020204030204" pitchFamily="34" charset="0"/>
                <a:cs typeface="Calibri" panose="020F0502020204030204" pitchFamily="34" charset="0"/>
              </a:rPr>
              <a:t>потпуна експропријација</a:t>
            </a:r>
            <a:r>
              <a:rPr lang="sr-Cyrl-RS" sz="1600" b="1" dirty="0">
                <a:latin typeface="Calibri" panose="020F0502020204030204" pitchFamily="34" charset="0"/>
                <a:ea typeface="Calibri" panose="020F0502020204030204" pitchFamily="34" charset="0"/>
                <a:cs typeface="Calibri" panose="020F0502020204030204" pitchFamily="34" charset="0"/>
              </a:rPr>
              <a:t>- </a:t>
            </a:r>
            <a:r>
              <a:rPr lang="sr-Latn-RS" sz="1600" dirty="0">
                <a:latin typeface="Calibri" panose="020F0502020204030204" pitchFamily="34" charset="0"/>
                <a:ea typeface="Calibri" panose="020F0502020204030204" pitchFamily="34" charset="0"/>
                <a:cs typeface="Calibri" panose="020F0502020204030204" pitchFamily="34" charset="0"/>
              </a:rPr>
              <a:t>Даном </a:t>
            </a:r>
            <a:r>
              <a:rPr lang="sr-Latn-RS" sz="1600" dirty="0">
                <a:effectLst/>
                <a:latin typeface="Calibri" panose="020F0502020204030204" pitchFamily="34" charset="0"/>
                <a:ea typeface="Calibri" panose="020F0502020204030204" pitchFamily="34" charset="0"/>
                <a:cs typeface="Calibri" panose="020F0502020204030204" pitchFamily="34" charset="0"/>
              </a:rPr>
              <a:t>правоснажности решења о експропријацији мења се сопственик на експроприсаној непокретности</a:t>
            </a:r>
            <a:r>
              <a:rPr lang="sr-Cyrl-RS" sz="1600" dirty="0">
                <a:effectLst/>
                <a:latin typeface="Calibri" panose="020F0502020204030204" pitchFamily="34" charset="0"/>
                <a:ea typeface="Calibri" panose="020F0502020204030204" pitchFamily="34" charset="0"/>
                <a:cs typeface="Calibri" panose="020F0502020204030204" pitchFamily="34" charset="0"/>
              </a:rPr>
              <a:t>.</a:t>
            </a:r>
          </a:p>
          <a:p>
            <a:pPr marL="0" indent="0" algn="just">
              <a:buNone/>
            </a:pPr>
            <a:r>
              <a:rPr lang="sr-Latn-RS" sz="1600" b="1" dirty="0">
                <a:latin typeface="Calibri" panose="020F0502020204030204" pitchFamily="34" charset="0"/>
                <a:ea typeface="Calibri" panose="020F0502020204030204" pitchFamily="34" charset="0"/>
                <a:cs typeface="Calibri" panose="020F0502020204030204" pitchFamily="34" charset="0"/>
              </a:rPr>
              <a:t>непотпуна експропријација</a:t>
            </a:r>
            <a:r>
              <a:rPr lang="sr-Cyrl-RS" sz="1600" dirty="0">
                <a:latin typeface="Calibri" panose="020F0502020204030204" pitchFamily="34" charset="0"/>
                <a:ea typeface="Calibri" panose="020F0502020204030204" pitchFamily="34" charset="0"/>
                <a:cs typeface="Calibri" panose="020F0502020204030204" pitchFamily="34" charset="0"/>
              </a:rPr>
              <a:t>- </a:t>
            </a:r>
            <a:r>
              <a:rPr lang="sr-Latn-RS" sz="1600" dirty="0">
                <a:latin typeface="Calibri" panose="020F0502020204030204" pitchFamily="34" charset="0"/>
                <a:ea typeface="Calibri" panose="020F0502020204030204" pitchFamily="34" charset="0"/>
                <a:cs typeface="Calibri" panose="020F0502020204030204" pitchFamily="34" charset="0"/>
              </a:rPr>
              <a:t>Експропријацијом </a:t>
            </a:r>
            <a:r>
              <a:rPr lang="sr-Latn-RS" sz="1600" dirty="0">
                <a:effectLst/>
                <a:latin typeface="Calibri" panose="020F0502020204030204" pitchFamily="34" charset="0"/>
                <a:ea typeface="Calibri" panose="020F0502020204030204" pitchFamily="34" charset="0"/>
                <a:cs typeface="Calibri" panose="020F0502020204030204" pitchFamily="34" charset="0"/>
              </a:rPr>
              <a:t>може да се установи као службеност на непокретности или закуп на земљишту на одређено време</a:t>
            </a:r>
            <a:r>
              <a:rPr lang="sr-Cyrl-RS" sz="1600" dirty="0">
                <a:effectLst/>
                <a:latin typeface="Calibri" panose="020F0502020204030204" pitchFamily="34" charset="0"/>
                <a:ea typeface="Calibri" panose="020F0502020204030204" pitchFamily="34" charset="0"/>
                <a:cs typeface="Calibri" panose="020F0502020204030204" pitchFamily="34" charset="0"/>
              </a:rPr>
              <a:t>.</a:t>
            </a:r>
          </a:p>
          <a:p>
            <a:pPr marL="0" indent="0" algn="just">
              <a:buNone/>
            </a:pPr>
            <a:r>
              <a:rPr lang="sr-Latn-RS" sz="1600" b="1" dirty="0">
                <a:latin typeface="Calibri" panose="020F0502020204030204" pitchFamily="34" charset="0"/>
                <a:ea typeface="Calibri" panose="020F0502020204030204" pitchFamily="34" charset="0"/>
                <a:cs typeface="Calibri" panose="020F0502020204030204" pitchFamily="34" charset="0"/>
              </a:rPr>
              <a:t>административни пренос</a:t>
            </a:r>
            <a:r>
              <a:rPr lang="sr-Cyrl-RS" sz="1600" b="1" dirty="0">
                <a:latin typeface="Calibri" panose="020F0502020204030204" pitchFamily="34" charset="0"/>
                <a:ea typeface="Calibri" panose="020F0502020204030204" pitchFamily="34" charset="0"/>
                <a:cs typeface="Calibri" panose="020F0502020204030204" pitchFamily="34" charset="0"/>
              </a:rPr>
              <a:t>- </a:t>
            </a:r>
            <a:r>
              <a:rPr lang="sr-Latn-RS" sz="1600" dirty="0">
                <a:effectLst/>
                <a:latin typeface="Calibri" panose="020F0502020204030204" pitchFamily="34" charset="0"/>
                <a:ea typeface="Calibri" panose="020F0502020204030204" pitchFamily="34" charset="0"/>
                <a:cs typeface="Calibri" panose="020F0502020204030204" pitchFamily="34" charset="0"/>
              </a:rPr>
              <a:t>Права на непокретности у државној или друштвеној својини могу се решењем општинске управе одузети или ограничити и пренети на другог носиоца права на непокретности у друштвеној или државној својини, ако то захтева јавни интерес</a:t>
            </a:r>
            <a:endParaRPr lang="sr-Latn-RS"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589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7DB3EA-A64A-4439-B324-3E1ED71B7DA3}"/>
              </a:ext>
            </a:extLst>
          </p:cNvPr>
          <p:cNvSpPr>
            <a:spLocks noGrp="1"/>
          </p:cNvSpPr>
          <p:nvPr>
            <p:ph idx="1"/>
          </p:nvPr>
        </p:nvSpPr>
        <p:spPr/>
        <p:txBody>
          <a:bodyPr/>
          <a:lstStyle/>
          <a:p>
            <a:pPr marL="0" indent="0">
              <a:buNone/>
            </a:pPr>
            <a:endParaRPr lang="sr-Cyrl-RS" sz="1800" dirty="0">
              <a:effectLst/>
              <a:latin typeface="Times New Roman" panose="02020603050405020304" pitchFamily="18" charset="0"/>
              <a:ea typeface="Times New Roman" panose="02020603050405020304" pitchFamily="18" charset="0"/>
            </a:endParaRPr>
          </a:p>
          <a:p>
            <a:pPr marL="0" indent="0" algn="just">
              <a:buNone/>
            </a:pPr>
            <a:r>
              <a:rPr lang="sr-Cyrl-RS" sz="1600" dirty="0">
                <a:effectLst/>
                <a:latin typeface="Calibri" panose="020F0502020204030204" pitchFamily="34" charset="0"/>
                <a:ea typeface="Times New Roman" panose="02020603050405020304" pitchFamily="18" charset="0"/>
                <a:cs typeface="Calibri" panose="020F0502020204030204" pitchFamily="34" charset="0"/>
              </a:rPr>
              <a:t>На име експропријације стечајној маси би требало да буде исплаћена накнада у висини тржишне вредности пољопривредног земљишта, која може представљати већи износ од износа који би се добио продајом имовине, с обзиром на одређивање почетне цене од 50% процењене вредности, код прве продаје.</a:t>
            </a:r>
          </a:p>
          <a:p>
            <a:pPr marL="0" indent="0" algn="just">
              <a:buNone/>
            </a:pPr>
            <a:endParaRPr lang="sr-Cyrl-RS" sz="1600" dirty="0">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sr-Cyrl-RS" sz="1600" b="1" dirty="0">
                <a:effectLst/>
                <a:latin typeface="Calibri" panose="020F0502020204030204" pitchFamily="34" charset="0"/>
                <a:ea typeface="Times New Roman" panose="02020603050405020304" pitchFamily="18" charset="0"/>
                <a:cs typeface="Calibri" panose="020F0502020204030204" pitchFamily="34" charset="0"/>
              </a:rPr>
              <a:t>С тим у вези, неопходно је да стечајни управник активно и са пажњом учествује у свим евентуалном поступцима поводом пољопривредног земљишта стечајног дужника, а како би се обезбедила највећа вредност имовине стечајног дужника и заштитили интереси поверилаца. </a:t>
            </a:r>
            <a:endParaRPr lang="sr-Latn-RS" sz="1600" b="1" dirty="0">
              <a:effectLst/>
              <a:latin typeface="Calibri" panose="020F0502020204030204" pitchFamily="34" charset="0"/>
              <a:ea typeface="Times New Roman" panose="02020603050405020304" pitchFamily="18" charset="0"/>
              <a:cs typeface="Calibri" panose="020F0502020204030204" pitchFamily="34" charset="0"/>
            </a:endParaRPr>
          </a:p>
          <a:p>
            <a:endParaRPr lang="sr-Latn-RS" dirty="0"/>
          </a:p>
        </p:txBody>
      </p:sp>
    </p:spTree>
    <p:extLst>
      <p:ext uri="{BB962C8B-B14F-4D97-AF65-F5344CB8AC3E}">
        <p14:creationId xmlns:p14="http://schemas.microsoft.com/office/powerpoint/2010/main" val="3807462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E84E51-2FAB-468F-A795-1AB0FF8D26C6}"/>
              </a:ext>
            </a:extLst>
          </p:cNvPr>
          <p:cNvSpPr>
            <a:spLocks noGrp="1"/>
          </p:cNvSpPr>
          <p:nvPr>
            <p:ph idx="1"/>
          </p:nvPr>
        </p:nvSpPr>
        <p:spPr/>
        <p:txBody>
          <a:bodyPr/>
          <a:lstStyle/>
          <a:p>
            <a:pPr marL="0" indent="0">
              <a:buNone/>
            </a:pPr>
            <a:r>
              <a:rPr lang="sr-Cyrl-RS" sz="1600" b="1" dirty="0">
                <a:effectLst/>
                <a:latin typeface="Calibri" panose="020F0502020204030204" pitchFamily="34" charset="0"/>
                <a:ea typeface="Times New Roman" panose="02020603050405020304" pitchFamily="18" charset="0"/>
                <a:cs typeface="Calibri" panose="020F0502020204030204" pitchFamily="34" charset="0"/>
              </a:rPr>
              <a:t>Продаја пољопривредног земљишта у стечајном поступку</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r-Cyrl-RS"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sr-Cyrl-RS" sz="1600" dirty="0">
                <a:effectLst/>
                <a:latin typeface="Calibri" panose="020F0502020204030204" pitchFamily="34" charset="0"/>
                <a:ea typeface="Times New Roman" panose="02020603050405020304" pitchFamily="18" charset="0"/>
                <a:cs typeface="Calibri" panose="020F0502020204030204" pitchFamily="34" charset="0"/>
              </a:rPr>
              <a:t>искључиво лиценцирани проценитељ у смисли одредби Закона о проценитељима вредности непокретности </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Сл.гласник РС</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 </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бр</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 108/2016 i 113/2017 – </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др.закон</a:t>
            </a:r>
            <a:r>
              <a:rPr lang="sr-Latn-RS" sz="1600" dirty="0">
                <a:effectLst/>
                <a:latin typeface="Calibri" panose="020F0502020204030204" pitchFamily="34" charset="0"/>
                <a:ea typeface="Times New Roman" panose="02020603050405020304" pitchFamily="18" charset="0"/>
                <a:cs typeface="Calibri" panose="020F0502020204030204" pitchFamily="34" charset="0"/>
              </a:rPr>
              <a:t>) </a:t>
            </a:r>
            <a:r>
              <a:rPr lang="sr-Cyrl-RS" sz="1600" dirty="0">
                <a:effectLst/>
                <a:latin typeface="Calibri" panose="020F0502020204030204" pitchFamily="34" charset="0"/>
                <a:ea typeface="Times New Roman" panose="02020603050405020304" pitchFamily="18" charset="0"/>
                <a:cs typeface="Calibri" panose="020F0502020204030204" pitchFamily="34" charset="0"/>
              </a:rPr>
              <a:t>може извршити процену вредности пољопривредног земљишта у стечајном поступку.</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pPr algn="just"/>
            <a:r>
              <a:rPr lang="sr-Cyrl-RS" sz="1600" dirty="0">
                <a:effectLst/>
                <a:latin typeface="Calibri" panose="020F0502020204030204" pitchFamily="34" charset="0"/>
                <a:ea typeface="Calibri" panose="020F0502020204030204" pitchFamily="34" charset="0"/>
                <a:cs typeface="Calibri" panose="020F0502020204030204" pitchFamily="34" charset="0"/>
              </a:rPr>
              <a:t>Цена пољопривредног земљишта директно зависи од њеног места, али постоји још много фактора, као што је квалитет, да ли је у питању већа или мања парцела, да ли има канале за одводњавање или бунар за наводњавање, да ли је у близини пута или дубоко у атару и др.</a:t>
            </a:r>
          </a:p>
          <a:p>
            <a:r>
              <a:rPr lang="sr-Cyrl-RS" sz="1600" dirty="0">
                <a:effectLst/>
                <a:latin typeface="Calibri" panose="020F0502020204030204" pitchFamily="34" charset="0"/>
                <a:ea typeface="Times New Roman" panose="02020603050405020304" pitchFamily="18" charset="0"/>
                <a:cs typeface="Calibri" panose="020F0502020204030204" pitchFamily="34" charset="0"/>
              </a:rPr>
              <a:t>Квалитетан  извор података о оствареним ценама је регистар цена непокретности који води РГЗ. </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endParaRPr lang="sr-Latn-RS" dirty="0"/>
          </a:p>
        </p:txBody>
      </p:sp>
    </p:spTree>
    <p:extLst>
      <p:ext uri="{BB962C8B-B14F-4D97-AF65-F5344CB8AC3E}">
        <p14:creationId xmlns:p14="http://schemas.microsoft.com/office/powerpoint/2010/main" val="314187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ACFEEF-03BE-4544-A1B4-BD3883A5E010}"/>
              </a:ext>
            </a:extLst>
          </p:cNvPr>
          <p:cNvSpPr>
            <a:spLocks noGrp="1"/>
          </p:cNvSpPr>
          <p:nvPr>
            <p:ph idx="1"/>
          </p:nvPr>
        </p:nvSpPr>
        <p:spPr/>
        <p:txBody>
          <a:bodyPr/>
          <a:lstStyle/>
          <a:p>
            <a:r>
              <a:rPr lang="sr-Latn-RS" sz="1200" b="1" dirty="0">
                <a:effectLst/>
                <a:latin typeface="Calibri" panose="020F0502020204030204" pitchFamily="34" charset="0"/>
                <a:ea typeface="Times New Roman" panose="02020603050405020304" pitchFamily="18" charset="0"/>
                <a:cs typeface="Calibri" panose="020F0502020204030204" pitchFamily="34" charset="0"/>
              </a:rPr>
              <a:t>Према одредбама Закона о пољопривредном земљишту </a:t>
            </a:r>
            <a:r>
              <a:rPr lang="sr-Cyrl-RS" sz="1200" b="1" dirty="0">
                <a:effectLst/>
                <a:latin typeface="Calibri" panose="020F0502020204030204" pitchFamily="34" charset="0"/>
                <a:ea typeface="Times New Roman" panose="02020603050405020304" pitchFamily="18" charset="0"/>
                <a:cs typeface="Calibri" panose="020F0502020204030204" pitchFamily="34" charset="0"/>
              </a:rPr>
              <a:t>д</a:t>
            </a:r>
            <a:r>
              <a:rPr lang="sr-Latn-RS" sz="1200" b="1" dirty="0">
                <a:effectLst/>
                <a:latin typeface="Calibri" panose="020F0502020204030204" pitchFamily="34" charset="0"/>
                <a:ea typeface="Times New Roman" panose="02020603050405020304" pitchFamily="18" charset="0"/>
                <a:cs typeface="Calibri" panose="020F0502020204030204" pitchFamily="34" charset="0"/>
              </a:rPr>
              <a:t>ржављанин државе чланице Европске уније пољопривредно земљиште у приватној својини, полазећи од Споразума, може стећи правним послом </a:t>
            </a:r>
            <a:r>
              <a:rPr lang="sr-Cyrl-RS" sz="1200" b="1" dirty="0">
                <a:effectLst/>
                <a:latin typeface="Calibri" panose="020F0502020204030204" pitchFamily="34" charset="0"/>
                <a:ea typeface="Times New Roman" panose="02020603050405020304" pitchFamily="18" charset="0"/>
                <a:cs typeface="Calibri" panose="020F0502020204030204" pitchFamily="34" charset="0"/>
              </a:rPr>
              <a:t>,</a:t>
            </a:r>
            <a:r>
              <a:rPr lang="sr-Latn-RS" sz="1200" b="1" dirty="0">
                <a:effectLst/>
                <a:latin typeface="Calibri" panose="020F0502020204030204" pitchFamily="34" charset="0"/>
                <a:ea typeface="Times New Roman" panose="02020603050405020304" pitchFamily="18" charset="0"/>
                <a:cs typeface="Calibri" panose="020F0502020204030204" pitchFamily="34" charset="0"/>
              </a:rPr>
              <a:t>уз накнаду или без накнаде </a:t>
            </a:r>
            <a:r>
              <a:rPr lang="sr-Cyrl-RS" sz="1200" b="1" dirty="0">
                <a:effectLst/>
                <a:latin typeface="Calibri" panose="020F0502020204030204" pitchFamily="34" charset="0"/>
                <a:ea typeface="Times New Roman" panose="02020603050405020304" pitchFamily="18" charset="0"/>
                <a:cs typeface="Calibri" panose="020F0502020204030204" pitchFamily="34" charset="0"/>
              </a:rPr>
              <a:t>,</a:t>
            </a:r>
            <a:r>
              <a:rPr lang="sr-Latn-RS" sz="1200" b="1" dirty="0">
                <a:effectLst/>
                <a:latin typeface="Calibri" panose="020F0502020204030204" pitchFamily="34" charset="0"/>
                <a:ea typeface="Times New Roman" panose="02020603050405020304" pitchFamily="18" charset="0"/>
                <a:cs typeface="Calibri" panose="020F0502020204030204" pitchFamily="34" charset="0"/>
              </a:rPr>
              <a:t>под условима прописаним овим законом. </a:t>
            </a:r>
            <a:endParaRPr lang="sr-Cyrl-RS" sz="1200" b="1"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Пољопривредно земљиште у приватној својини лице може стећи ако: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228600" indent="-228600">
              <a:buAutoNum type="arabicParen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је најмање десет година стално настањено у јединици локалне самоуправе у којој се врши промет пољопривредног земљишта;</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228600" indent="-228600">
              <a:buAutoNum type="arabicParen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обрађује најмање три године пољопривредно земљиште које је предмет правног посла уз накнаду или без накнаде;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228600" indent="-228600">
              <a:buAutoNum type="arabicParen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 има регистровано пољопривредно газдинство у активном статусу као носилац породичног пољопривредног газдинства, у складу са законом којим се уређује пољопривреда и рурални развој без прекида најмање десет година и има у власништву механизацију и опрему за обављање пољопривредне производње.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Предмет правног посла може да буде пољопривредно земљиште у приватној својини ако:</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a:buFontTx/>
              <a:buChar cha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није пољопривредно земљиште које је у складу са посебним законом одређено као грађевинско земљиште;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a:buFontTx/>
              <a:buChar cha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не припада заштићеним природним добрима;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a:buFontTx/>
              <a:buChar cha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не припада или се не граничи са војним постројењем и војним комплексом и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a:buFontTx/>
              <a:buChar char="-"/>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не налази се у заштитним зонама око војних постројења, војних комплекса, војних објеката и објеката војне инфраструктуре, нити припада и не граничи се са територијом Копнене зоне безбедности.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Предмет правног посла не може да буде пољопривредно земљиште у приватној својини које се налази на удаљености до 10 км од границе Републике Србије.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sr-Latn-RS" sz="1200" dirty="0">
                <a:effectLst/>
                <a:latin typeface="Calibri" panose="020F0502020204030204" pitchFamily="34" charset="0"/>
                <a:ea typeface="Times New Roman" panose="02020603050405020304" pitchFamily="18" charset="0"/>
                <a:cs typeface="Calibri" panose="020F0502020204030204" pitchFamily="34" charset="0"/>
              </a:rPr>
              <a:t>Страно </a:t>
            </a:r>
            <a:r>
              <a:rPr lang="sr-Cyrl-RS" sz="1200" dirty="0">
                <a:effectLst/>
                <a:latin typeface="Calibri" panose="020F0502020204030204" pitchFamily="34" charset="0"/>
                <a:ea typeface="Times New Roman" panose="02020603050405020304" pitchFamily="18" charset="0"/>
                <a:cs typeface="Calibri" panose="020F0502020204030204" pitchFamily="34" charset="0"/>
              </a:rPr>
              <a:t>л</a:t>
            </a:r>
            <a:r>
              <a:rPr lang="sr-Latn-RS" sz="1200" dirty="0">
                <a:effectLst/>
                <a:latin typeface="Calibri" panose="020F0502020204030204" pitchFamily="34" charset="0"/>
                <a:ea typeface="Times New Roman" panose="02020603050405020304" pitchFamily="18" charset="0"/>
                <a:cs typeface="Calibri" panose="020F0502020204030204" pitchFamily="34" charset="0"/>
              </a:rPr>
              <a:t>ице може стећи у својину највише до 2 ха пољопривредног земљишта у приватној својини, ако су испуњени услови прописани овим законом. </a:t>
            </a:r>
            <a:endParaRPr lang="sr-Cyrl-RS" sz="12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sr-Cyrl-RS" sz="1200" b="1" dirty="0">
                <a:latin typeface="Calibri" panose="020F0502020204030204" pitchFamily="34" charset="0"/>
                <a:ea typeface="Times New Roman" panose="02020603050405020304" pitchFamily="18" charset="0"/>
                <a:cs typeface="Calibri" panose="020F0502020204030204" pitchFamily="34" charset="0"/>
              </a:rPr>
              <a:t>П</a:t>
            </a:r>
            <a:r>
              <a:rPr lang="sr-Latn-RS" sz="1200" b="1" dirty="0">
                <a:effectLst/>
                <a:latin typeface="Calibri" panose="020F0502020204030204" pitchFamily="34" charset="0"/>
                <a:ea typeface="Times New Roman" panose="02020603050405020304" pitchFamily="18" charset="0"/>
                <a:cs typeface="Calibri" panose="020F0502020204030204" pitchFamily="34" charset="0"/>
              </a:rPr>
              <a:t>отребно је </a:t>
            </a:r>
            <a:r>
              <a:rPr lang="sr-Cyrl-RS" sz="1200" b="1" dirty="0">
                <a:effectLst/>
                <a:latin typeface="Calibri" panose="020F0502020204030204" pitchFamily="34" charset="0"/>
                <a:ea typeface="Times New Roman" panose="02020603050405020304" pitchFamily="18" charset="0"/>
                <a:cs typeface="Calibri" panose="020F0502020204030204" pitchFamily="34" charset="0"/>
              </a:rPr>
              <a:t>узети у обзир </a:t>
            </a:r>
            <a:r>
              <a:rPr lang="sr-Latn-RS" sz="1200" b="1" dirty="0">
                <a:effectLst/>
                <a:latin typeface="Calibri" panose="020F0502020204030204" pitchFamily="34" charset="0"/>
                <a:ea typeface="Times New Roman" panose="02020603050405020304" pitchFamily="18" charset="0"/>
                <a:cs typeface="Calibri" panose="020F0502020204030204" pitchFamily="34" charset="0"/>
              </a:rPr>
              <a:t>ограничење око учествовања странаца  код продаје пољопривредног земљишта у стечајном поступку у смислу наведених одредби Закона о пољопривредном земљишту.</a:t>
            </a:r>
          </a:p>
          <a:p>
            <a:endParaRPr lang="sr-Latn-RS" dirty="0"/>
          </a:p>
        </p:txBody>
      </p:sp>
    </p:spTree>
    <p:extLst>
      <p:ext uri="{BB962C8B-B14F-4D97-AF65-F5344CB8AC3E}">
        <p14:creationId xmlns:p14="http://schemas.microsoft.com/office/powerpoint/2010/main" val="207869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8224D9-D1E8-44AB-8148-D5554A6C6711}"/>
              </a:ext>
            </a:extLst>
          </p:cNvPr>
          <p:cNvSpPr>
            <a:spLocks noGrp="1"/>
          </p:cNvSpPr>
          <p:nvPr>
            <p:ph idx="1"/>
          </p:nvPr>
        </p:nvSpPr>
        <p:spPr>
          <a:xfrm>
            <a:off x="457200" y="1916832"/>
            <a:ext cx="8003232" cy="4209331"/>
          </a:xfrm>
        </p:spPr>
        <p:txBody>
          <a:bodyPr/>
          <a:lstStyle/>
          <a:p>
            <a:pPr marL="0" indent="0">
              <a:buNone/>
            </a:pPr>
            <a:endParaRPr lang="sr-Cyrl-RS" sz="1800" dirty="0">
              <a:effectLst/>
              <a:latin typeface="Times New Roman" panose="02020603050405020304" pitchFamily="18" charset="0"/>
              <a:ea typeface="Times New Roman" panose="02020603050405020304" pitchFamily="18" charset="0"/>
            </a:endParaRPr>
          </a:p>
          <a:p>
            <a:pPr marL="0" indent="0" algn="just">
              <a:buNone/>
            </a:pPr>
            <a:r>
              <a:rPr lang="sr-Cyrl-RS" sz="1600" dirty="0">
                <a:effectLst/>
                <a:latin typeface="Calibri" panose="020F0502020204030204" pitchFamily="34" charset="0"/>
                <a:ea typeface="Times New Roman" panose="02020603050405020304" pitchFamily="18" charset="0"/>
                <a:cs typeface="Calibri" panose="020F0502020204030204" pitchFamily="34" charset="0"/>
              </a:rPr>
              <a:t>Сви горе наведени закони и поступци имају далекосежне и озбиљне последице од значаја за питање уновчења имовине у стечајном поступку и стечајни управник би требао да предузме радње којима би на поуздан начин утвдио све релевантне чињенице у вези са имовином стечајног дужника-пољопривредним земљиштем и то пре оглашавања продаје пољопривредног земљишта, а како би се избегле евентуалне штетне последице по стечајну масу и повериоце.</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endParaRPr lang="sr-Latn-RS" dirty="0"/>
          </a:p>
        </p:txBody>
      </p:sp>
    </p:spTree>
    <p:extLst>
      <p:ext uri="{BB962C8B-B14F-4D97-AF65-F5344CB8AC3E}">
        <p14:creationId xmlns:p14="http://schemas.microsoft.com/office/powerpoint/2010/main" val="16325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1018A1-0886-4C47-9341-1AEFCD82DC73}"/>
              </a:ext>
            </a:extLst>
          </p:cNvPr>
          <p:cNvSpPr>
            <a:spLocks noGrp="1"/>
          </p:cNvSpPr>
          <p:nvPr>
            <p:ph idx="1"/>
          </p:nvPr>
        </p:nvSpPr>
        <p:spPr/>
        <p:txBody>
          <a:bodyPr/>
          <a:lstStyle/>
          <a:p>
            <a:pPr algn="just"/>
            <a:r>
              <a:rPr lang="sr-Cyrl-RS" sz="1600" b="1" dirty="0">
                <a:effectLst/>
                <a:latin typeface="Calibri" panose="020F0502020204030204" pitchFamily="34" charset="0"/>
                <a:ea typeface="Times New Roman" panose="02020603050405020304" pitchFamily="18" charset="0"/>
                <a:cs typeface="Calibri" panose="020F0502020204030204" pitchFamily="34" charset="0"/>
              </a:rPr>
              <a:t>Закључак</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sr-Cyrl-RS" sz="1600" dirty="0">
                <a:effectLst/>
                <a:latin typeface="Calibri" panose="020F0502020204030204" pitchFamily="34" charset="0"/>
                <a:ea typeface="Times New Roman" panose="02020603050405020304" pitchFamily="18" charset="0"/>
                <a:cs typeface="Calibri" panose="020F0502020204030204" pitchFamily="34" charset="0"/>
              </a:rPr>
              <a:t>стечајни управник се може сусрести са више проблема уколико се пољопривредно земљиште налази у стечајној маси и исти могу утицати на отежано спровођење стечајног поступка. Наиме, до данас се догодио велики број промена који се тичу фактичког стања као и уписаних права на пољопривредном земљишту. Додатне тешкоће представља чињеница да је током времена пољопривредно земљиште било обухваћено разним поступцима комасације, арондације и денационализације, уз проблематику старог и новог премера и проблема око идентификације парцела односно земљишта. У том смислу, потребна је квалитетна сарадња стечајног  управника и других државних органа (катастра непокретности, Агенције за реституцију, Управе за пољопривредно земљиште, општинских управа...) како би се превазишли настали проблеми и на најбољи могући начин извршила продаја пољопривредног земљишта у стечајном поступку и постигло наповољније колективно намирење поверилаца. </a:t>
            </a:r>
            <a:endParaRPr lang="sr-Latn-RS" sz="1600" dirty="0">
              <a:effectLst/>
              <a:latin typeface="Calibri" panose="020F0502020204030204" pitchFamily="34" charset="0"/>
              <a:ea typeface="Times New Roman" panose="02020603050405020304" pitchFamily="18" charset="0"/>
              <a:cs typeface="Calibri" panose="020F0502020204030204" pitchFamily="34" charset="0"/>
            </a:endParaRPr>
          </a:p>
          <a:p>
            <a:endParaRPr lang="sr-Latn-RS" dirty="0"/>
          </a:p>
        </p:txBody>
      </p:sp>
    </p:spTree>
    <p:extLst>
      <p:ext uri="{BB962C8B-B14F-4D97-AF65-F5344CB8AC3E}">
        <p14:creationId xmlns:p14="http://schemas.microsoft.com/office/powerpoint/2010/main" val="3294385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799F17-FC37-45D1-AB1C-7DE6F3530BA6}"/>
              </a:ext>
            </a:extLst>
          </p:cNvPr>
          <p:cNvSpPr>
            <a:spLocks noGrp="1"/>
          </p:cNvSpPr>
          <p:nvPr>
            <p:ph idx="1"/>
          </p:nvPr>
        </p:nvSpPr>
        <p:spPr/>
        <p:txBody>
          <a:bodyPr/>
          <a:lstStyle/>
          <a:p>
            <a:pPr marL="0" indent="0">
              <a:buNone/>
            </a:pPr>
            <a:r>
              <a:rPr lang="sr-Latn-RS" altLang="sr-Latn-RS" dirty="0"/>
              <a:t>               </a:t>
            </a:r>
          </a:p>
          <a:p>
            <a:pPr marL="0" indent="0">
              <a:buNone/>
            </a:pPr>
            <a:endParaRPr lang="sr-Latn-RS" altLang="sr-Latn-RS" dirty="0"/>
          </a:p>
          <a:p>
            <a:pPr marL="0" indent="0">
              <a:buNone/>
            </a:pPr>
            <a:r>
              <a:rPr lang="sr-Latn-RS" altLang="sr-Latn-RS" dirty="0"/>
              <a:t>                     </a:t>
            </a:r>
          </a:p>
          <a:p>
            <a:pPr marL="0" indent="0">
              <a:buNone/>
            </a:pPr>
            <a:r>
              <a:rPr lang="sr-Latn-RS" altLang="sr-Latn-RS"/>
              <a:t>                     </a:t>
            </a:r>
            <a:r>
              <a:rPr lang="sr-Cyrl-RS" altLang="sr-Latn-RS"/>
              <a:t>ХВАЛА </a:t>
            </a:r>
            <a:r>
              <a:rPr lang="sr-Cyrl-RS" altLang="sr-Latn-RS" dirty="0"/>
              <a:t>НА ПАЖЊИ</a:t>
            </a:r>
            <a:endParaRPr lang="sr-Latn-RS" altLang="sr-Latn-RS" dirty="0"/>
          </a:p>
          <a:p>
            <a:endParaRPr lang="sr-Latn-RS" dirty="0"/>
          </a:p>
        </p:txBody>
      </p:sp>
    </p:spTree>
    <p:extLst>
      <p:ext uri="{BB962C8B-B14F-4D97-AF65-F5344CB8AC3E}">
        <p14:creationId xmlns:p14="http://schemas.microsoft.com/office/powerpoint/2010/main" val="190905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r>
              <a:rPr lang="sr-Cyrl-RS" sz="1800" b="1" dirty="0"/>
              <a:t>Појам пољопривредног земљишта</a:t>
            </a:r>
          </a:p>
          <a:p>
            <a:pPr marL="0" indent="0" algn="just">
              <a:buNone/>
            </a:pPr>
            <a:endParaRPr lang="sr-Cyrl-RS" sz="16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600" dirty="0">
                <a:effectLst/>
                <a:latin typeface="Calibri" panose="020F0502020204030204" pitchFamily="34" charset="0"/>
                <a:ea typeface="Calibri" panose="020F0502020204030204" pitchFamily="34" charset="0"/>
                <a:cs typeface="Calibri" panose="020F0502020204030204" pitchFamily="34" charset="0"/>
              </a:rPr>
              <a:t>регулисан је одредбама Закона о пољопривредном земљишту којима је одређено да је пољопривредно земљиште представља добро од општег интереса за Републику Србију које се користи за пољопривредну производњу и не може се користити у друге сврхе, осим у случајевима и под условима утврђене овим законом. </a:t>
            </a:r>
          </a:p>
          <a:p>
            <a:pPr marL="0" indent="0" algn="just">
              <a:buNone/>
            </a:pPr>
            <a:endParaRPr lang="sr-Cyrl-RS" sz="16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600" dirty="0">
                <a:effectLst/>
                <a:latin typeface="Calibri" panose="020F0502020204030204" pitchFamily="34" charset="0"/>
                <a:ea typeface="Calibri" panose="020F0502020204030204" pitchFamily="34" charset="0"/>
                <a:cs typeface="Calibri" panose="020F0502020204030204" pitchFamily="34" charset="0"/>
              </a:rPr>
              <a:t>Пољопривредно  земљиште подразумева земљиште које се користи за пољопривредну производњу (њиве, вртови, воћњаци, виногради, ливаде, пашњаци, рибњаци, трстици и мочваре) и земљиште које се може привести намени за пољопривредну производњу.</a:t>
            </a:r>
          </a:p>
          <a:p>
            <a:pPr marL="0" indent="0" algn="just">
              <a:buNone/>
            </a:pPr>
            <a:r>
              <a:rPr lang="sr-Cyrl-RS" sz="1600" dirty="0">
                <a:effectLst/>
                <a:latin typeface="Calibri" panose="020F0502020204030204" pitchFamily="34" charset="0"/>
                <a:ea typeface="Calibri" panose="020F0502020204030204" pitchFamily="34" charset="0"/>
                <a:cs typeface="Calibri" panose="020F0502020204030204" pitchFamily="34" charset="0"/>
              </a:rPr>
              <a:t>Обрадиво пољопривредно земљиште јесу њиве, вртови, воћњаци, виногради и ливаде. </a:t>
            </a:r>
            <a:endParaRPr lang="sr-Latn-RS"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sr-Latn-RS" dirty="0"/>
          </a:p>
        </p:txBody>
      </p:sp>
    </p:spTree>
    <p:extLst>
      <p:ext uri="{BB962C8B-B14F-4D97-AF65-F5344CB8AC3E}">
        <p14:creationId xmlns:p14="http://schemas.microsoft.com/office/powerpoint/2010/main" val="106906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37FFF5-A117-4EB0-99B8-C00001EC7356}"/>
              </a:ext>
            </a:extLst>
          </p:cNvPr>
          <p:cNvSpPr>
            <a:spLocks noGrp="1"/>
          </p:cNvSpPr>
          <p:nvPr>
            <p:ph idx="1"/>
          </p:nvPr>
        </p:nvSpPr>
        <p:spPr/>
        <p:txBody>
          <a:bodyPr/>
          <a:lstStyle/>
          <a:p>
            <a:endParaRPr lang="sr-Cyrl-RS" sz="1800" dirty="0">
              <a:effectLst/>
              <a:latin typeface="Times New Roman" panose="02020603050405020304" pitchFamily="18" charset="0"/>
              <a:ea typeface="Calibri" panose="020F0502020204030204" pitchFamily="34" charset="0"/>
            </a:endParaRPr>
          </a:p>
          <a:p>
            <a:r>
              <a:rPr lang="sr-Cyrl-RS" sz="1800" b="1" dirty="0">
                <a:latin typeface="Calibri" panose="020F0502020204030204" pitchFamily="34" charset="0"/>
                <a:ea typeface="Calibri" panose="020F0502020204030204" pitchFamily="34" charset="0"/>
                <a:cs typeface="Calibri" panose="020F0502020204030204" pitchFamily="34" charset="0"/>
              </a:rPr>
              <a:t>Обавеза редовног обрађивања пољопривредног земљишта</a:t>
            </a:r>
          </a:p>
          <a:p>
            <a:pPr marL="0" indent="0">
              <a:buNone/>
            </a:pPr>
            <a:endParaRPr lang="sr-Cyrl-RS" sz="1800" b="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600" dirty="0">
                <a:effectLst/>
                <a:latin typeface="Calibri" panose="020F0502020204030204" pitchFamily="34" charset="0"/>
                <a:ea typeface="Calibri" panose="020F0502020204030204" pitchFamily="34" charset="0"/>
                <a:cs typeface="Calibri" panose="020F0502020204030204" pitchFamily="34" charset="0"/>
              </a:rPr>
              <a:t>Чланом 59. Закона о пољопривредном земљишту одређена је обавеза власника, односно корисника земњишта, да пољопривредно земљиште редовно обрађује и да примењује мере прописане наведеним законом и другим прописима, као и  да поступа као добар домаћин и по правилима кодекса добре пољопривредне праксе.</a:t>
            </a:r>
            <a:endParaRPr lang="sr-Latn-R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889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96E3B7-7872-4F0F-978E-2045CE158280}"/>
              </a:ext>
            </a:extLst>
          </p:cNvPr>
          <p:cNvSpPr>
            <a:spLocks noGrp="1"/>
          </p:cNvSpPr>
          <p:nvPr>
            <p:ph idx="1"/>
          </p:nvPr>
        </p:nvSpPr>
        <p:spPr/>
        <p:txBody>
          <a:bodyPr/>
          <a:lstStyle/>
          <a:p>
            <a:pPr marL="0" indent="0" algn="just">
              <a:buNone/>
            </a:pPr>
            <a:endParaRPr lang="sr-Cyrl-RS" sz="1800"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800" dirty="0">
                <a:effectLst/>
                <a:latin typeface="Calibri" panose="020F0502020204030204" pitchFamily="34" charset="0"/>
                <a:ea typeface="Calibri" panose="020F0502020204030204" pitchFamily="34" charset="0"/>
                <a:cs typeface="Calibri" panose="020F0502020204030204" pitchFamily="34" charset="0"/>
              </a:rPr>
              <a:t>Пољопривредно земљиште које је у складу са посебним законом одређено као грађевинско земљиште, до привођења планираној намени се користи  за пољопривредну производњу. </a:t>
            </a:r>
            <a:endParaRPr lang="sr-Cyrl-RS" sz="1800"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800" dirty="0">
                <a:effectLst/>
                <a:latin typeface="Calibri" panose="020F0502020204030204" pitchFamily="34" charset="0"/>
                <a:ea typeface="Calibri" panose="020F0502020204030204" pitchFamily="34" charset="0"/>
                <a:cs typeface="Calibri" panose="020F0502020204030204" pitchFamily="34" charset="0"/>
              </a:rPr>
              <a:t>Пример </a:t>
            </a:r>
          </a:p>
          <a:p>
            <a:pPr marL="0" indent="0" algn="just">
              <a:buNone/>
            </a:pPr>
            <a:r>
              <a:rPr lang="sr-Cyrl-RS" sz="1800" dirty="0">
                <a:effectLst/>
                <a:latin typeface="Calibri" panose="020F0502020204030204" pitchFamily="34" charset="0"/>
                <a:ea typeface="Calibri" panose="020F0502020204030204" pitchFamily="34" charset="0"/>
                <a:cs typeface="Calibri" panose="020F0502020204030204" pitchFamily="34" charset="0"/>
              </a:rPr>
              <a:t>Врста земљишта -грађевинско </a:t>
            </a:r>
          </a:p>
          <a:p>
            <a:pPr marL="0" indent="0" algn="just">
              <a:buNone/>
            </a:pPr>
            <a:r>
              <a:rPr lang="sr-Cyrl-RS" sz="1800" dirty="0">
                <a:latin typeface="Calibri" panose="020F0502020204030204" pitchFamily="34" charset="0"/>
                <a:ea typeface="Calibri" panose="020F0502020204030204" pitchFamily="34" charset="0"/>
                <a:cs typeface="Calibri" panose="020F0502020204030204" pitchFamily="34" charset="0"/>
              </a:rPr>
              <a:t>Култура земљишта-</a:t>
            </a:r>
            <a:r>
              <a:rPr lang="sr-Cyrl-RS" sz="1800" dirty="0">
                <a:effectLst/>
                <a:latin typeface="Calibri" panose="020F0502020204030204" pitchFamily="34" charset="0"/>
                <a:ea typeface="Calibri" panose="020F0502020204030204" pitchFamily="34" charset="0"/>
                <a:cs typeface="Calibri" panose="020F0502020204030204" pitchFamily="34" charset="0"/>
              </a:rPr>
              <a:t>њива,воћњак или пашњак </a:t>
            </a:r>
          </a:p>
          <a:p>
            <a:pPr marL="0" indent="0" algn="just">
              <a:buNone/>
            </a:pPr>
            <a:r>
              <a:rPr lang="sr-Cyrl-RS" sz="1800" dirty="0">
                <a:effectLst/>
                <a:latin typeface="Calibri" panose="020F0502020204030204" pitchFamily="34" charset="0"/>
                <a:ea typeface="Calibri" panose="020F0502020204030204" pitchFamily="34" charset="0"/>
                <a:cs typeface="Calibri" panose="020F0502020204030204" pitchFamily="34" charset="0"/>
              </a:rPr>
              <a:t>што даље значи да земљиште није из пољопривредног приведено намени грађевинског земљишта </a:t>
            </a:r>
            <a:endParaRPr lang="sr-Latn-R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537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C420C5-8346-4BCE-BBD5-B3D1EB2D33A1}"/>
              </a:ext>
            </a:extLst>
          </p:cNvPr>
          <p:cNvSpPr>
            <a:spLocks noGrp="1"/>
          </p:cNvSpPr>
          <p:nvPr>
            <p:ph idx="1"/>
          </p:nvPr>
        </p:nvSpPr>
        <p:spPr/>
        <p:txBody>
          <a:bodyPr/>
          <a:lstStyle/>
          <a:p>
            <a:pPr marL="0" indent="0">
              <a:buNone/>
            </a:pPr>
            <a:r>
              <a:rPr lang="sr-Cyrl-RS" sz="2000" b="1" dirty="0"/>
              <a:t>Пољопривредно земљиште у стечајној маси</a:t>
            </a:r>
          </a:p>
          <a:p>
            <a:pPr marL="0" indent="0">
              <a:buNone/>
            </a:pPr>
            <a:r>
              <a:rPr lang="sr-Cyrl-RS" sz="2000" b="1" dirty="0"/>
              <a:t>Подразумева обавезу стечајног управника да предузме све радње да земљиште не остане необрађено и одреди начин и правац поступања</a:t>
            </a:r>
          </a:p>
          <a:p>
            <a:pPr marL="0" indent="0">
              <a:buNone/>
            </a:pPr>
            <a:endParaRPr lang="sr-Cyrl-RS" sz="2000" dirty="0"/>
          </a:p>
          <a:p>
            <a:pPr marL="0" indent="0">
              <a:buNone/>
            </a:pPr>
            <a:endParaRPr lang="sr-Cyrl-RS" sz="2000" dirty="0"/>
          </a:p>
          <a:p>
            <a:pPr marL="0" indent="0">
              <a:buNone/>
            </a:pPr>
            <a:endParaRPr lang="sr-Cyrl-RS" sz="2000" dirty="0"/>
          </a:p>
          <a:p>
            <a:pPr marL="0" indent="0">
              <a:buNone/>
            </a:pPr>
            <a:endParaRPr lang="sr-Cyrl-RS" sz="2000" dirty="0"/>
          </a:p>
          <a:p>
            <a:pPr marL="0" indent="0">
              <a:buNone/>
            </a:pPr>
            <a:r>
              <a:rPr lang="sr-Cyrl-RS" sz="2000" dirty="0"/>
              <a:t>            давање у закуп                          обрађује сам стечајни дужник</a:t>
            </a:r>
            <a:endParaRPr lang="sr-Latn-RS" sz="2000" dirty="0"/>
          </a:p>
        </p:txBody>
      </p:sp>
      <p:sp>
        <p:nvSpPr>
          <p:cNvPr id="3" name="Arrow: Down 2">
            <a:extLst>
              <a:ext uri="{FF2B5EF4-FFF2-40B4-BE49-F238E27FC236}">
                <a16:creationId xmlns:a16="http://schemas.microsoft.com/office/drawing/2014/main" id="{7DAD10F3-118A-4BCE-8DF8-F24CEA21904A}"/>
              </a:ext>
            </a:extLst>
          </p:cNvPr>
          <p:cNvSpPr/>
          <p:nvPr/>
        </p:nvSpPr>
        <p:spPr>
          <a:xfrm>
            <a:off x="1979712" y="3122431"/>
            <a:ext cx="484632" cy="8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4" name="Arrow: Down 3">
            <a:extLst>
              <a:ext uri="{FF2B5EF4-FFF2-40B4-BE49-F238E27FC236}">
                <a16:creationId xmlns:a16="http://schemas.microsoft.com/office/drawing/2014/main" id="{B4993D6A-4F24-4FC6-BEBF-C172A53A8001}"/>
              </a:ext>
            </a:extLst>
          </p:cNvPr>
          <p:cNvSpPr/>
          <p:nvPr/>
        </p:nvSpPr>
        <p:spPr>
          <a:xfrm>
            <a:off x="6194294" y="3122430"/>
            <a:ext cx="484632" cy="8826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162960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6AFF50-D9E5-49D4-BE21-66DF4CAA086B}"/>
              </a:ext>
            </a:extLst>
          </p:cNvPr>
          <p:cNvSpPr>
            <a:spLocks noGrp="1"/>
          </p:cNvSpPr>
          <p:nvPr>
            <p:ph idx="1"/>
          </p:nvPr>
        </p:nvSpPr>
        <p:spPr/>
        <p:txBody>
          <a:bodyPr/>
          <a:lstStyle/>
          <a:p>
            <a:pPr marL="0" indent="0">
              <a:buNone/>
            </a:pPr>
            <a:r>
              <a:rPr lang="sr-Cyrl-RS" sz="1600" dirty="0">
                <a:effectLst/>
                <a:latin typeface="Calibri" panose="020F0502020204030204" pitchFamily="34" charset="0"/>
                <a:ea typeface="Calibri" panose="020F0502020204030204" pitchFamily="34" charset="0"/>
                <a:cs typeface="Calibri" panose="020F0502020204030204" pitchFamily="34" charset="0"/>
              </a:rPr>
              <a:t>Давање у закуп пољопривредног земљишта</a:t>
            </a:r>
          </a:p>
          <a:p>
            <a:r>
              <a:rPr lang="sr-Cyrl-RS" sz="1600" dirty="0">
                <a:effectLst/>
                <a:latin typeface="Calibri" panose="020F0502020204030204" pitchFamily="34" charset="0"/>
                <a:ea typeface="Calibri" panose="020F0502020204030204" pitchFamily="34" charset="0"/>
                <a:cs typeface="Calibri" panose="020F0502020204030204" pitchFamily="34" charset="0"/>
              </a:rPr>
              <a:t>Оправдано у почетној фази банкротства, али никако не треба да служи као изговор за неоглашавање продаје такве имовине.</a:t>
            </a:r>
          </a:p>
          <a:p>
            <a:r>
              <a:rPr lang="sr-Cyrl-RS" sz="1600" dirty="0">
                <a:latin typeface="Calibri" panose="020F0502020204030204" pitchFamily="34" charset="0"/>
                <a:cs typeface="Calibri" panose="020F0502020204030204" pitchFamily="34" charset="0"/>
              </a:rPr>
              <a:t>Продаја имовине кад није истекао рок на који је уговор о закупу закључен, </a:t>
            </a:r>
            <a:r>
              <a:rPr lang="sr-Cyrl-RS" sz="1600" dirty="0">
                <a:latin typeface="Calibri" panose="020F0502020204030204" pitchFamily="34" charset="0"/>
                <a:ea typeface="Calibri" panose="020F0502020204030204" pitchFamily="34" charset="0"/>
                <a:cs typeface="Calibri" panose="020F0502020204030204" pitchFamily="34" charset="0"/>
              </a:rPr>
              <a:t>све због специфичности пољопривредног земљишта и </a:t>
            </a:r>
            <a:r>
              <a:rPr lang="sr-Cyrl-RS" sz="1600" dirty="0">
                <a:latin typeface="Calibri" panose="020F0502020204030204" pitchFamily="34" charset="0"/>
                <a:cs typeface="Calibri" panose="020F0502020204030204" pitchFamily="34" charset="0"/>
              </a:rPr>
              <a:t>о томе је потребно </a:t>
            </a:r>
            <a:r>
              <a:rPr lang="sr-Cyrl-RS" sz="1600" dirty="0">
                <a:effectLst/>
                <a:latin typeface="Calibri" panose="020F0502020204030204" pitchFamily="34" charset="0"/>
                <a:ea typeface="Calibri" panose="020F0502020204030204" pitchFamily="34" charset="0"/>
                <a:cs typeface="Calibri" panose="020F0502020204030204" pitchFamily="34" charset="0"/>
              </a:rPr>
              <a:t>обавестити купца</a:t>
            </a:r>
            <a:endParaRPr lang="sr-Cyrl-RS" sz="1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sr-Cyrl-RS" sz="1800" b="1" dirty="0">
                <a:latin typeface="Calibri" panose="020F0502020204030204" pitchFamily="34" charset="0"/>
                <a:ea typeface="Calibri" panose="020F0502020204030204" pitchFamily="34" charset="0"/>
                <a:cs typeface="Calibri" panose="020F0502020204030204" pitchFamily="34" charset="0"/>
              </a:rPr>
              <a:t>   </a:t>
            </a:r>
          </a:p>
          <a:p>
            <a:pPr marL="0" indent="0">
              <a:buNone/>
            </a:pPr>
            <a:r>
              <a:rPr lang="sr-Cyrl-RS" sz="1800" b="1" dirty="0">
                <a:latin typeface="Calibri" panose="020F0502020204030204" pitchFamily="34" charset="0"/>
                <a:ea typeface="Calibri" panose="020F0502020204030204" pitchFamily="34" charset="0"/>
                <a:cs typeface="Calibri" panose="020F0502020204030204" pitchFamily="34" charset="0"/>
              </a:rPr>
              <a:t>  Уговор о закупу </a:t>
            </a:r>
          </a:p>
          <a:p>
            <a:pPr marL="0" indent="0" algn="just">
              <a:buNone/>
            </a:pPr>
            <a:r>
              <a:rPr lang="sr-Cyrl-RS" sz="1600" dirty="0">
                <a:latin typeface="Calibri" panose="020F0502020204030204" pitchFamily="34" charset="0"/>
                <a:ea typeface="Calibri" panose="020F0502020204030204" pitchFamily="34" charset="0"/>
                <a:cs typeface="Calibri" panose="020F0502020204030204" pitchFamily="34" charset="0"/>
              </a:rPr>
              <a:t> -  предмет закупа                            прецизна ознака бројева катастарских парцела,</a:t>
            </a:r>
            <a:r>
              <a:rPr lang="en-US" sz="1600" dirty="0">
                <a:latin typeface="Calibri" panose="020F0502020204030204" pitchFamily="34" charset="0"/>
                <a:ea typeface="Calibri" panose="020F0502020204030204" pitchFamily="34" charset="0"/>
                <a:cs typeface="Calibri" panose="020F0502020204030204" pitchFamily="34" charset="0"/>
              </a:rPr>
              <a:t> </a:t>
            </a:r>
            <a:r>
              <a:rPr lang="sr-Cyrl-RS" sz="1600" dirty="0">
                <a:latin typeface="Calibri" panose="020F0502020204030204" pitchFamily="34" charset="0"/>
                <a:ea typeface="Calibri" panose="020F0502020204030204" pitchFamily="34" charset="0"/>
                <a:cs typeface="Calibri" panose="020F0502020204030204" pitchFamily="34" charset="0"/>
              </a:rPr>
              <a:t>листова                     </a:t>
            </a:r>
          </a:p>
          <a:p>
            <a:pPr marL="0" indent="0" algn="just">
              <a:buNone/>
            </a:pPr>
            <a:r>
              <a:rPr lang="sr-Cyrl-RS" sz="1600" dirty="0">
                <a:latin typeface="Calibri" panose="020F0502020204030204" pitchFamily="34" charset="0"/>
                <a:ea typeface="Calibri" panose="020F0502020204030204" pitchFamily="34" charset="0"/>
                <a:cs typeface="Calibri" panose="020F0502020204030204" pitchFamily="34" charset="0"/>
              </a:rPr>
              <a:t>                                                               непокретности, катастарских општина и површин</a:t>
            </a:r>
            <a:r>
              <a:rPr lang="en-US" sz="1600" dirty="0">
                <a:latin typeface="Calibri" panose="020F0502020204030204" pitchFamily="34" charset="0"/>
                <a:ea typeface="Calibri" panose="020F0502020204030204" pitchFamily="34" charset="0"/>
                <a:cs typeface="Calibri" panose="020F0502020204030204" pitchFamily="34" charset="0"/>
              </a:rPr>
              <a:t>e </a:t>
            </a:r>
            <a:endParaRPr lang="sr-Cyrl-RS" sz="1600"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sr-Cyrl-RS" sz="1600" dirty="0">
                <a:latin typeface="Calibri" panose="020F0502020204030204" pitchFamily="34" charset="0"/>
                <a:ea typeface="Calibri" panose="020F0502020204030204" pitchFamily="34" charset="0"/>
                <a:cs typeface="Calibri" panose="020F0502020204030204" pitchFamily="34" charset="0"/>
              </a:rPr>
              <a:t>  - рок     закупа                                  пожељно на одређено време (аграрана година), узети у                  </a:t>
            </a:r>
          </a:p>
          <a:p>
            <a:pPr marL="0" indent="0" algn="just">
              <a:buNone/>
            </a:pPr>
            <a:r>
              <a:rPr lang="sr-Cyrl-RS" sz="1600" dirty="0">
                <a:latin typeface="Calibri" panose="020F0502020204030204" pitchFamily="34" charset="0"/>
                <a:ea typeface="Calibri" panose="020F0502020204030204" pitchFamily="34" charset="0"/>
                <a:cs typeface="Calibri" panose="020F0502020204030204" pitchFamily="34" charset="0"/>
              </a:rPr>
              <a:t>                                                               обзир врсту засада                     </a:t>
            </a:r>
          </a:p>
          <a:p>
            <a:pPr marL="0" indent="0" algn="just">
              <a:buNone/>
            </a:pPr>
            <a:r>
              <a:rPr lang="sr-Cyrl-RS" sz="1600" dirty="0">
                <a:latin typeface="Calibri" panose="020F0502020204030204" pitchFamily="34" charset="0"/>
                <a:ea typeface="Calibri" panose="020F0502020204030204" pitchFamily="34" charset="0"/>
                <a:cs typeface="Calibri" panose="020F0502020204030204" pitchFamily="34" charset="0"/>
              </a:rPr>
              <a:t>-  закупнина                                        могуће уговорити плаћање унапред целокупне закупнине</a:t>
            </a:r>
          </a:p>
          <a:p>
            <a:pPr marL="0" indent="0">
              <a:buNone/>
            </a:pPr>
            <a:endParaRPr lang="sr-Latn-RS" dirty="0"/>
          </a:p>
        </p:txBody>
      </p:sp>
      <p:sp>
        <p:nvSpPr>
          <p:cNvPr id="5" name="Arrow: Right 4">
            <a:extLst>
              <a:ext uri="{FF2B5EF4-FFF2-40B4-BE49-F238E27FC236}">
                <a16:creationId xmlns:a16="http://schemas.microsoft.com/office/drawing/2014/main" id="{A832905E-A404-49D4-AF98-EF2E73999A96}"/>
              </a:ext>
            </a:extLst>
          </p:cNvPr>
          <p:cNvSpPr/>
          <p:nvPr/>
        </p:nvSpPr>
        <p:spPr>
          <a:xfrm>
            <a:off x="2267744" y="3791173"/>
            <a:ext cx="97840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6" name="Arrow: Right 5">
            <a:extLst>
              <a:ext uri="{FF2B5EF4-FFF2-40B4-BE49-F238E27FC236}">
                <a16:creationId xmlns:a16="http://schemas.microsoft.com/office/drawing/2014/main" id="{0BE24850-02A9-4937-8708-7EB59AE29E03}"/>
              </a:ext>
            </a:extLst>
          </p:cNvPr>
          <p:cNvSpPr/>
          <p:nvPr/>
        </p:nvSpPr>
        <p:spPr>
          <a:xfrm>
            <a:off x="2267744" y="4365104"/>
            <a:ext cx="97840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 name="Arrow: Right 2">
            <a:extLst>
              <a:ext uri="{FF2B5EF4-FFF2-40B4-BE49-F238E27FC236}">
                <a16:creationId xmlns:a16="http://schemas.microsoft.com/office/drawing/2014/main" id="{6B3DBA2C-DEFB-4EEA-9506-A2EAE5EFB84E}"/>
              </a:ext>
            </a:extLst>
          </p:cNvPr>
          <p:cNvSpPr/>
          <p:nvPr/>
        </p:nvSpPr>
        <p:spPr>
          <a:xfrm>
            <a:off x="2267744" y="4939035"/>
            <a:ext cx="97840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311915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B9A928-2BBA-4260-A053-ABB05A612D85}"/>
              </a:ext>
            </a:extLst>
          </p:cNvPr>
          <p:cNvSpPr>
            <a:spLocks noGrp="1"/>
          </p:cNvSpPr>
          <p:nvPr>
            <p:ph idx="1"/>
          </p:nvPr>
        </p:nvSpPr>
        <p:spPr/>
        <p:txBody>
          <a:bodyPr/>
          <a:lstStyle/>
          <a:p>
            <a:pPr algn="just"/>
            <a:endParaRPr lang="sr-Cyrl-RS" sz="1600" dirty="0">
              <a:effectLst/>
              <a:latin typeface="Calibri" panose="020F0502020204030204" pitchFamily="34" charset="0"/>
              <a:ea typeface="Calibri" panose="020F0502020204030204" pitchFamily="34" charset="0"/>
              <a:cs typeface="Calibri" panose="020F0502020204030204" pitchFamily="34" charset="0"/>
            </a:endParaRPr>
          </a:p>
          <a:p>
            <a:pPr algn="just"/>
            <a:r>
              <a:rPr lang="sr-Cyrl-RS" sz="1600" dirty="0">
                <a:effectLst/>
                <a:latin typeface="Calibri" panose="020F0502020204030204" pitchFamily="34" charset="0"/>
                <a:ea typeface="Calibri" panose="020F0502020204030204" pitchFamily="34" charset="0"/>
                <a:cs typeface="Calibri" panose="020F0502020204030204" pitchFamily="34" charset="0"/>
              </a:rPr>
              <a:t>Одредбама уговора о закупу треба предвидети и друге обавезе закупца:</a:t>
            </a:r>
          </a:p>
          <a:p>
            <a:pPr marL="0" indent="0" algn="just">
              <a:buNone/>
            </a:pPr>
            <a:endParaRPr lang="sr-Cyrl-RS" sz="1600" dirty="0">
              <a:effectLst/>
              <a:latin typeface="Calibri" panose="020F0502020204030204" pitchFamily="34" charset="0"/>
              <a:ea typeface="Calibri" panose="020F0502020204030204" pitchFamily="34" charset="0"/>
              <a:cs typeface="Calibri" panose="020F0502020204030204" pitchFamily="34" charset="0"/>
            </a:endParaRPr>
          </a:p>
          <a:p>
            <a:pPr algn="just">
              <a:buFontTx/>
              <a:buChar char="-"/>
            </a:pPr>
            <a:r>
              <a:rPr lang="sr-Cyrl-RS" sz="1600" dirty="0">
                <a:effectLst/>
                <a:latin typeface="Calibri" panose="020F0502020204030204" pitchFamily="34" charset="0"/>
                <a:ea typeface="Calibri" panose="020F0502020204030204" pitchFamily="34" charset="0"/>
                <a:cs typeface="Calibri" panose="020F0502020204030204" pitchFamily="34" charset="0"/>
              </a:rPr>
              <a:t>да сноси трошкове водног доприноса, пољарине и друге зависне трошкове која су терет имовине која су предмет закупа, </a:t>
            </a:r>
          </a:p>
          <a:p>
            <a:pPr algn="just">
              <a:buFontTx/>
              <a:buChar char="-"/>
            </a:pPr>
            <a:r>
              <a:rPr lang="sr-Cyrl-RS" sz="1600" dirty="0">
                <a:effectLst/>
                <a:latin typeface="Calibri" panose="020F0502020204030204" pitchFamily="34" charset="0"/>
                <a:ea typeface="Calibri" panose="020F0502020204030204" pitchFamily="34" charset="0"/>
                <a:cs typeface="Calibri" panose="020F0502020204030204" pitchFamily="34" charset="0"/>
              </a:rPr>
              <a:t>да омогући заинтересованим купцима  несметан приступ и обилазак, </a:t>
            </a:r>
          </a:p>
          <a:p>
            <a:pPr algn="just">
              <a:buFontTx/>
              <a:buChar char="-"/>
            </a:pPr>
            <a:r>
              <a:rPr lang="sr-Cyrl-RS" sz="1600" dirty="0">
                <a:effectLst/>
                <a:latin typeface="Calibri" panose="020F0502020204030204" pitchFamily="34" charset="0"/>
                <a:ea typeface="Calibri" panose="020F0502020204030204" pitchFamily="34" charset="0"/>
                <a:cs typeface="Calibri" panose="020F0502020204030204" pitchFamily="34" charset="0"/>
              </a:rPr>
              <a:t>да обрађивање закупљеног земљишта обавља са пажњом доброг домаћина и да се придржава кодекса добре пољопривредне праксе. </a:t>
            </a:r>
          </a:p>
          <a:p>
            <a:pPr algn="just">
              <a:buFontTx/>
              <a:buChar char="-"/>
            </a:pPr>
            <a:r>
              <a:rPr lang="sr-Cyrl-RS" sz="1600" dirty="0">
                <a:latin typeface="Calibri" panose="020F0502020204030204" pitchFamily="34" charset="0"/>
                <a:ea typeface="Calibri" panose="020F0502020204030204" pitchFamily="34" charset="0"/>
                <a:cs typeface="Calibri" panose="020F0502020204030204" pitchFamily="34" charset="0"/>
              </a:rPr>
              <a:t>м</a:t>
            </a:r>
            <a:r>
              <a:rPr lang="sr-Cyrl-RS" sz="1600" dirty="0">
                <a:effectLst/>
                <a:latin typeface="Calibri" panose="020F0502020204030204" pitchFamily="34" charset="0"/>
                <a:ea typeface="Calibri" panose="020F0502020204030204" pitchFamily="34" charset="0"/>
                <a:cs typeface="Calibri" panose="020F0502020204030204" pitchFamily="34" charset="0"/>
              </a:rPr>
              <a:t>огуће је предвидети и уговорну казну у случају доцње у исељењу Закупца (одредити у одговарајућем износу како би се спречио чест случај из праксе када закупац одбија да преда предмет закупа и при томе је отпочео нови циклус пољопривредне производње, јер је на пример прорачунао да ће му уговорна казна бити боље економско решење од нове тржишне цене закупа)</a:t>
            </a:r>
            <a:endParaRPr lang="sr-Latn-RS" sz="1600" dirty="0">
              <a:effectLst/>
              <a:latin typeface="Calibri" panose="020F0502020204030204" pitchFamily="34" charset="0"/>
              <a:ea typeface="Calibri" panose="020F0502020204030204" pitchFamily="34" charset="0"/>
              <a:cs typeface="Calibri" panose="020F0502020204030204" pitchFamily="34" charset="0"/>
            </a:endParaRPr>
          </a:p>
          <a:p>
            <a:endParaRPr lang="sr-Latn-RS" dirty="0"/>
          </a:p>
        </p:txBody>
      </p:sp>
    </p:spTree>
    <p:extLst>
      <p:ext uri="{BB962C8B-B14F-4D97-AF65-F5344CB8AC3E}">
        <p14:creationId xmlns:p14="http://schemas.microsoft.com/office/powerpoint/2010/main" val="1527825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56F532-D235-47E1-9122-9904E554ABE1}"/>
              </a:ext>
            </a:extLst>
          </p:cNvPr>
          <p:cNvSpPr>
            <a:spLocks noGrp="1"/>
          </p:cNvSpPr>
          <p:nvPr>
            <p:ph idx="1"/>
          </p:nvPr>
        </p:nvSpPr>
        <p:spPr/>
        <p:txBody>
          <a:bodyPr/>
          <a:lstStyle/>
          <a:p>
            <a:pPr marL="0" indent="0">
              <a:buNone/>
            </a:pPr>
            <a:r>
              <a:rPr lang="sr-Cyrl-RS" sz="1600" dirty="0">
                <a:latin typeface="Calibri" panose="020F0502020204030204" pitchFamily="34" charset="0"/>
                <a:cs typeface="Calibri" panose="020F0502020204030204" pitchFamily="34" charset="0"/>
              </a:rPr>
              <a:t>   </a:t>
            </a:r>
            <a:r>
              <a:rPr lang="sr-Cyrl-RS" sz="1400" b="1" dirty="0">
                <a:latin typeface="Calibri" panose="020F0502020204030204" pitchFamily="34" charset="0"/>
                <a:cs typeface="Calibri" panose="020F0502020204030204" pitchFamily="34" charset="0"/>
              </a:rPr>
              <a:t>Јавно оглашавање издавања у закуп пољопривредног земљишта стечајног дужника</a:t>
            </a:r>
          </a:p>
          <a:p>
            <a:pPr marL="0" indent="0">
              <a:buNone/>
            </a:pPr>
            <a:endParaRPr lang="sr-Cyrl-RS" sz="1400" b="1" dirty="0">
              <a:latin typeface="Calibri" panose="020F0502020204030204" pitchFamily="34" charset="0"/>
              <a:cs typeface="Calibri" panose="020F0502020204030204" pitchFamily="34" charset="0"/>
            </a:endParaRPr>
          </a:p>
          <a:p>
            <a:pPr algn="just">
              <a:buFontTx/>
              <a:buChar char="-"/>
            </a:pPr>
            <a:r>
              <a:rPr lang="sr-Cyrl-RS" sz="1400" dirty="0">
                <a:effectLst/>
                <a:latin typeface="Calibri" panose="020F0502020204030204" pitchFamily="34" charset="0"/>
                <a:ea typeface="Calibri" panose="020F0502020204030204" pitchFamily="34" charset="0"/>
                <a:cs typeface="Calibri" panose="020F0502020204030204" pitchFamily="34" charset="0"/>
              </a:rPr>
              <a:t>Одредбама Закона о стечају није регулисан начин издавања у закуп имовине стечајног дужника, осим потребне сагласности Одбора поверилаца и разлучног односно заложног повериоца у складу са чланом 28. </a:t>
            </a:r>
            <a:r>
              <a:rPr lang="sr-Cyrl-RS" sz="1400" dirty="0">
                <a:latin typeface="Calibri" panose="020F0502020204030204" pitchFamily="34" charset="0"/>
                <a:ea typeface="Calibri" panose="020F0502020204030204" pitchFamily="34" charset="0"/>
                <a:cs typeface="Calibri" panose="020F0502020204030204" pitchFamily="34" charset="0"/>
              </a:rPr>
              <a:t>З</a:t>
            </a:r>
            <a:r>
              <a:rPr lang="sr-Cyrl-RS" sz="1400" dirty="0">
                <a:effectLst/>
                <a:latin typeface="Calibri" panose="020F0502020204030204" pitchFamily="34" charset="0"/>
                <a:ea typeface="Calibri" panose="020F0502020204030204" pitchFamily="34" charset="0"/>
                <a:cs typeface="Calibri" panose="020F0502020204030204" pitchFamily="34" charset="0"/>
              </a:rPr>
              <a:t>акона о стечају.</a:t>
            </a:r>
          </a:p>
          <a:p>
            <a:pPr algn="just">
              <a:buFontTx/>
              <a:buChar char="-"/>
            </a:pPr>
            <a:r>
              <a:rPr lang="sr-Cyrl-RS" sz="1400" dirty="0">
                <a:latin typeface="Calibri" panose="020F0502020204030204" pitchFamily="34" charset="0"/>
                <a:ea typeface="Calibri" panose="020F0502020204030204" pitchFamily="34" charset="0"/>
                <a:cs typeface="Calibri" panose="020F0502020204030204" pitchFamily="34" charset="0"/>
              </a:rPr>
              <a:t>С</a:t>
            </a:r>
            <a:r>
              <a:rPr lang="sr-Cyrl-RS" sz="1400" dirty="0">
                <a:effectLst/>
                <a:latin typeface="Calibri" panose="020F0502020204030204" pitchFamily="34" charset="0"/>
                <a:ea typeface="Calibri" panose="020F0502020204030204" pitchFamily="34" charset="0"/>
                <a:cs typeface="Calibri" panose="020F0502020204030204" pitchFamily="34" charset="0"/>
              </a:rPr>
              <a:t>ам стечајни управник прописује услове, рокове, новчани износ (депозит) за учествовање у поступку издавања у закуп пољопривредног земљишта, минималну закупнину, средства обезбеђења плаћања и др. </a:t>
            </a:r>
          </a:p>
          <a:p>
            <a:pPr algn="just">
              <a:buFontTx/>
              <a:buChar char="-"/>
            </a:pPr>
            <a:r>
              <a:rPr lang="sr-Cyrl-RS" sz="1400" dirty="0">
                <a:effectLst/>
                <a:latin typeface="Calibri" panose="020F0502020204030204" pitchFamily="34" charset="0"/>
                <a:ea typeface="Calibri" panose="020F0502020204030204" pitchFamily="34" charset="0"/>
                <a:cs typeface="Calibri" panose="020F0502020204030204" pitchFamily="34" charset="0"/>
              </a:rPr>
              <a:t>Најчешће се издавање у закуп пољопривредног земљишта спроводи методом јавног надметања или јавним прикупљањем писаних понуда, али су у пракси могуће  и ситуације када би било оправдано давање у закуп непосредном погодбом (трошкови оглашавања велики у односу на могуће приходе,  положај катастраских парцела </a:t>
            </a:r>
            <a:r>
              <a:rPr lang="sr-Cyrl-RS" sz="1400" dirty="0">
                <a:latin typeface="Calibri" panose="020F0502020204030204" pitchFamily="34" charset="0"/>
                <a:ea typeface="Calibri" panose="020F0502020204030204" pitchFamily="34" charset="0"/>
                <a:cs typeface="Calibri" panose="020F0502020204030204" pitchFamily="34" charset="0"/>
              </a:rPr>
              <a:t>и сл.</a:t>
            </a:r>
            <a:r>
              <a:rPr lang="sr-Cyrl-RS" sz="1400" dirty="0">
                <a:effectLst/>
                <a:latin typeface="Calibri" panose="020F0502020204030204" pitchFamily="34" charset="0"/>
                <a:ea typeface="Calibri" panose="020F0502020204030204" pitchFamily="34" charset="0"/>
                <a:cs typeface="Calibri" panose="020F0502020204030204" pitchFamily="34" charset="0"/>
              </a:rPr>
              <a:t>)</a:t>
            </a:r>
          </a:p>
          <a:p>
            <a:pPr algn="just">
              <a:buFontTx/>
              <a:buChar char="-"/>
            </a:pPr>
            <a:r>
              <a:rPr lang="sr-Cyrl-RS" sz="1400" dirty="0">
                <a:effectLst/>
                <a:latin typeface="Calibri" panose="020F0502020204030204" pitchFamily="34" charset="0"/>
                <a:ea typeface="Calibri" panose="020F0502020204030204" pitchFamily="34" charset="0"/>
                <a:cs typeface="Calibri" panose="020F0502020204030204" pitchFamily="34" charset="0"/>
              </a:rPr>
              <a:t>Стечајном управнику могу као орјентир око одређивања минималне закупнине послужити Одлуке о расписивању јавног огласа за давање у закуп пољопривредног земљишта у државној својини локалне самоуправе на територији где се налази предметно пољопривредно земљиште, којим су одређене почетне цене по ха. </a:t>
            </a:r>
          </a:p>
          <a:p>
            <a:pPr algn="just">
              <a:buFontTx/>
              <a:buChar char="-"/>
            </a:pPr>
            <a:r>
              <a:rPr lang="sr-Cyrl-RS" sz="1400" dirty="0">
                <a:effectLst/>
                <a:latin typeface="Calibri" panose="020F0502020204030204" pitchFamily="34" charset="0"/>
                <a:ea typeface="Calibri" panose="020F0502020204030204" pitchFamily="34" charset="0"/>
                <a:cs typeface="Calibri" panose="020F0502020204030204" pitchFamily="34" charset="0"/>
              </a:rPr>
              <a:t>Новоформирани  Електронски портал Агенције за лиценцирање стечајних управника има у плану да инфраструктуру портала за продају искористи и у сврхе спровођења поступка издавања у закуп имовине стечајног дужника на ефикасан и поједностављен начин. </a:t>
            </a:r>
            <a:endParaRPr lang="sr-Latn-RS" sz="1400" dirty="0">
              <a:effectLst/>
              <a:latin typeface="Calibri" panose="020F0502020204030204" pitchFamily="34" charset="0"/>
              <a:ea typeface="Calibri" panose="020F0502020204030204" pitchFamily="34" charset="0"/>
              <a:cs typeface="Calibri" panose="020F0502020204030204" pitchFamily="34" charset="0"/>
            </a:endParaRPr>
          </a:p>
          <a:p>
            <a:pPr algn="just">
              <a:buFontTx/>
              <a:buChar char="-"/>
            </a:pPr>
            <a:endParaRPr lang="sr-Latn-RS" sz="1400" dirty="0">
              <a:effectLst/>
              <a:ea typeface="Calibri" panose="020F0502020204030204" pitchFamily="34" charset="0"/>
              <a:cs typeface="Times New Roman" panose="02020603050405020304" pitchFamily="18" charset="0"/>
            </a:endParaRPr>
          </a:p>
          <a:p>
            <a:pPr>
              <a:buFontTx/>
              <a:buChar char="-"/>
            </a:pPr>
            <a:endParaRPr lang="sr-Latn-R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530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1784</TotalTime>
  <Words>3305</Words>
  <Application>Microsoft Office PowerPoint</Application>
  <PresentationFormat>On-screen Show (4:3)</PresentationFormat>
  <Paragraphs>139</Paragraphs>
  <Slides>26</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26</vt:i4>
      </vt:variant>
    </vt:vector>
  </HeadingPairs>
  <TitlesOfParts>
    <vt:vector size="34"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Ana AA. Androvic</cp:lastModifiedBy>
  <cp:revision>95</cp:revision>
  <cp:lastPrinted>2017-11-03T10:02:26Z</cp:lastPrinted>
  <dcterms:created xsi:type="dcterms:W3CDTF">2015-09-21T07:03:01Z</dcterms:created>
  <dcterms:modified xsi:type="dcterms:W3CDTF">2022-02-25T11:14:55Z</dcterms:modified>
</cp:coreProperties>
</file>