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40"/>
  </p:notesMasterIdLst>
  <p:sldIdLst>
    <p:sldId id="272"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0083E6"/>
    <a:srgbClr val="159BFF"/>
    <a:srgbClr val="C2E7F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964" y="-96"/>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7126"/>
          </a:xfrm>
          <a:prstGeom prst="rect">
            <a:avLst/>
          </a:prstGeom>
        </p:spPr>
        <p:txBody>
          <a:bodyPr vert="horz" lIns="92162" tIns="46081" rIns="92162" bIns="46081" rtlCol="0"/>
          <a:lstStyle>
            <a:lvl1pPr algn="l" eaLnBrk="1" hangingPunct="1">
              <a:defRPr sz="1200">
                <a:latin typeface="Arial" charset="0"/>
              </a:defRPr>
            </a:lvl1pPr>
          </a:lstStyle>
          <a:p>
            <a:pPr>
              <a:defRPr/>
            </a:pPr>
            <a:endParaRPr lang="x-none"/>
          </a:p>
        </p:txBody>
      </p:sp>
      <p:sp>
        <p:nvSpPr>
          <p:cNvPr id="3" name="Date Placeholder 2"/>
          <p:cNvSpPr>
            <a:spLocks noGrp="1"/>
          </p:cNvSpPr>
          <p:nvPr>
            <p:ph type="dt" idx="1"/>
          </p:nvPr>
        </p:nvSpPr>
        <p:spPr>
          <a:xfrm>
            <a:off x="3883892" y="0"/>
            <a:ext cx="2972498" cy="497126"/>
          </a:xfrm>
          <a:prstGeom prst="rect">
            <a:avLst/>
          </a:prstGeom>
        </p:spPr>
        <p:txBody>
          <a:bodyPr vert="horz" lIns="92162" tIns="46081" rIns="92162" bIns="46081" rtlCol="0"/>
          <a:lstStyle>
            <a:lvl1pPr algn="r" eaLnBrk="1" hangingPunct="1">
              <a:defRPr sz="1200">
                <a:latin typeface="Arial" charset="0"/>
              </a:defRPr>
            </a:lvl1pPr>
          </a:lstStyle>
          <a:p>
            <a:pPr>
              <a:defRPr/>
            </a:pPr>
            <a:fld id="{250AC5B1-2FDD-488B-AC14-D9F28D1B05E1}" type="datetimeFigureOut">
              <a:rPr lang="x-none"/>
              <a:pPr>
                <a:defRPr/>
              </a:pPr>
              <a:t>25-Feb-22</a:t>
            </a:fld>
            <a:endParaRPr lang="x-none"/>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162" tIns="46081" rIns="92162" bIns="46081" rtlCol="0" anchor="ctr"/>
          <a:lstStyle/>
          <a:p>
            <a:pPr lvl="0"/>
            <a:endParaRPr lang="x-none" noProof="0"/>
          </a:p>
        </p:txBody>
      </p:sp>
      <p:sp>
        <p:nvSpPr>
          <p:cNvPr id="5" name="Notes Placeholder 4"/>
          <p:cNvSpPr>
            <a:spLocks noGrp="1"/>
          </p:cNvSpPr>
          <p:nvPr>
            <p:ph type="body" sz="quarter" idx="3"/>
          </p:nvPr>
        </p:nvSpPr>
        <p:spPr>
          <a:xfrm>
            <a:off x="685963" y="4725076"/>
            <a:ext cx="5486078" cy="4475717"/>
          </a:xfrm>
          <a:prstGeom prst="rect">
            <a:avLst/>
          </a:prstGeom>
        </p:spPr>
        <p:txBody>
          <a:bodyPr vert="horz" lIns="92162" tIns="46081" rIns="92162" bIns="460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x-none" noProof="0"/>
          </a:p>
        </p:txBody>
      </p:sp>
      <p:sp>
        <p:nvSpPr>
          <p:cNvPr id="6" name="Footer Placeholder 5"/>
          <p:cNvSpPr>
            <a:spLocks noGrp="1"/>
          </p:cNvSpPr>
          <p:nvPr>
            <p:ph type="ftr" sz="quarter" idx="4"/>
          </p:nvPr>
        </p:nvSpPr>
        <p:spPr>
          <a:xfrm>
            <a:off x="0" y="9448563"/>
            <a:ext cx="2972498" cy="497124"/>
          </a:xfrm>
          <a:prstGeom prst="rect">
            <a:avLst/>
          </a:prstGeom>
        </p:spPr>
        <p:txBody>
          <a:bodyPr vert="horz" lIns="92162" tIns="46081" rIns="92162" bIns="46081" rtlCol="0" anchor="b"/>
          <a:lstStyle>
            <a:lvl1pPr algn="l" eaLnBrk="1" hangingPunct="1">
              <a:defRPr sz="1200">
                <a:latin typeface="Arial" charset="0"/>
              </a:defRPr>
            </a:lvl1pPr>
          </a:lstStyle>
          <a:p>
            <a:pPr>
              <a:defRPr/>
            </a:pPr>
            <a:endParaRPr lang="x-none"/>
          </a:p>
        </p:txBody>
      </p:sp>
      <p:sp>
        <p:nvSpPr>
          <p:cNvPr id="7" name="Slide Number Placeholder 6"/>
          <p:cNvSpPr>
            <a:spLocks noGrp="1"/>
          </p:cNvSpPr>
          <p:nvPr>
            <p:ph type="sldNum" sz="quarter" idx="5"/>
          </p:nvPr>
        </p:nvSpPr>
        <p:spPr>
          <a:xfrm>
            <a:off x="3883892" y="9448563"/>
            <a:ext cx="2972498" cy="497124"/>
          </a:xfrm>
          <a:prstGeom prst="rect">
            <a:avLst/>
          </a:prstGeom>
        </p:spPr>
        <p:txBody>
          <a:bodyPr vert="horz" lIns="92162" tIns="46081" rIns="92162" bIns="46081" rtlCol="0" anchor="b"/>
          <a:lstStyle>
            <a:lvl1pPr algn="r" eaLnBrk="1" hangingPunct="1">
              <a:defRPr sz="1200">
                <a:latin typeface="Arial" charset="0"/>
              </a:defRPr>
            </a:lvl1pPr>
          </a:lstStyle>
          <a:p>
            <a:pPr>
              <a:defRPr/>
            </a:pPr>
            <a:fld id="{CA2E65FE-5207-443C-83DB-20FE5EC210AB}" type="slidenum">
              <a:rPr lang="x-none"/>
              <a:pPr>
                <a:defRPr/>
              </a:pPr>
              <a:t>‹#›</a:t>
            </a:fld>
            <a:endParaRPr lang="x-none"/>
          </a:p>
        </p:txBody>
      </p:sp>
    </p:spTree>
    <p:extLst>
      <p:ext uri="{BB962C8B-B14F-4D97-AF65-F5344CB8AC3E}">
        <p14:creationId xmlns:p14="http://schemas.microsoft.com/office/powerpoint/2010/main" val="4214823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237D50F-9DEB-4560-9497-847623C50053}" type="datetimeFigureOut">
              <a:rPr lang="en-US"/>
              <a:pPr>
                <a:defRPr/>
              </a:pPr>
              <a:t>25-Feb-22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27AB6BA1-B091-476B-B7C1-1318077F423C}" type="slidenum">
              <a:rPr lang="en-US"/>
              <a:pPr>
                <a:defRPr/>
              </a:pPr>
              <a:t>‹#›</a:t>
            </a:fld>
            <a:endParaRPr lang="en-US"/>
          </a:p>
        </p:txBody>
      </p:sp>
    </p:spTree>
    <p:extLst>
      <p:ext uri="{BB962C8B-B14F-4D97-AF65-F5344CB8AC3E}">
        <p14:creationId xmlns:p14="http://schemas.microsoft.com/office/powerpoint/2010/main" val="339255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2BF1699-3682-4C64-8FAD-49A61A42FC96}" type="datetimeFigureOut">
              <a:rPr lang="en-US"/>
              <a:pPr>
                <a:defRPr/>
              </a:pPr>
              <a:t>25-Feb-22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84E157E-4C91-4D02-A02F-7193184C9D70}" type="slidenum">
              <a:rPr lang="en-US"/>
              <a:pPr>
                <a:defRPr/>
              </a:pPr>
              <a:t>‹#›</a:t>
            </a:fld>
            <a:endParaRPr lang="en-US"/>
          </a:p>
        </p:txBody>
      </p:sp>
    </p:spTree>
    <p:extLst>
      <p:ext uri="{BB962C8B-B14F-4D97-AF65-F5344CB8AC3E}">
        <p14:creationId xmlns:p14="http://schemas.microsoft.com/office/powerpoint/2010/main" val="303199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A809C3-FDFF-4504-AEAD-5EE3AE30FED2}" type="datetimeFigureOut">
              <a:rPr lang="en-US"/>
              <a:pPr>
                <a:defRPr/>
              </a:pPr>
              <a:t>25-Feb-22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F7523153-9BDC-42B4-AAC1-D49E753FE2C2}" type="slidenum">
              <a:rPr lang="en-US"/>
              <a:pPr>
                <a:defRPr/>
              </a:pPr>
              <a:t>‹#›</a:t>
            </a:fld>
            <a:endParaRPr lang="en-US"/>
          </a:p>
        </p:txBody>
      </p:sp>
    </p:spTree>
    <p:extLst>
      <p:ext uri="{BB962C8B-B14F-4D97-AF65-F5344CB8AC3E}">
        <p14:creationId xmlns:p14="http://schemas.microsoft.com/office/powerpoint/2010/main" val="251177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16222D9A-AD86-4CFF-80D8-2CE88266D7E8}" type="datetimeFigureOut">
              <a:rPr lang="x-none"/>
              <a:pPr>
                <a:defRPr/>
              </a:pPr>
              <a:t>25-Feb-22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3F78EB05-EC27-4543-A5FC-E4167542157D}" type="slidenum">
              <a:rPr lang="x-none"/>
              <a:pPr>
                <a:defRPr/>
              </a:pPr>
              <a:t>‹#›</a:t>
            </a:fld>
            <a:endParaRPr lang="x-none"/>
          </a:p>
        </p:txBody>
      </p:sp>
    </p:spTree>
    <p:extLst>
      <p:ext uri="{BB962C8B-B14F-4D97-AF65-F5344CB8AC3E}">
        <p14:creationId xmlns:p14="http://schemas.microsoft.com/office/powerpoint/2010/main" val="396013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A7BE4461-8618-4B40-A730-3878DEE8E4F1}" type="datetimeFigureOut">
              <a:rPr lang="x-none"/>
              <a:pPr>
                <a:defRPr/>
              </a:pPr>
              <a:t>25-Feb-22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D7750239-8F77-4D32-8C2B-25B579288CA7}" type="slidenum">
              <a:rPr lang="x-none"/>
              <a:pPr>
                <a:defRPr/>
              </a:pPr>
              <a:t>‹#›</a:t>
            </a:fld>
            <a:endParaRPr lang="x-none"/>
          </a:p>
        </p:txBody>
      </p:sp>
    </p:spTree>
    <p:extLst>
      <p:ext uri="{BB962C8B-B14F-4D97-AF65-F5344CB8AC3E}">
        <p14:creationId xmlns:p14="http://schemas.microsoft.com/office/powerpoint/2010/main" val="192063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4BD462-36AB-45CF-9AB0-87DF742FAD96}" type="datetimeFigureOut">
              <a:rPr lang="x-none"/>
              <a:pPr>
                <a:defRPr/>
              </a:pPr>
              <a:t>25-Feb-22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C5329F20-5200-4AD6-AA87-057E77A8120F}" type="slidenum">
              <a:rPr lang="x-none"/>
              <a:pPr>
                <a:defRPr/>
              </a:pPr>
              <a:t>‹#›</a:t>
            </a:fld>
            <a:endParaRPr lang="x-none"/>
          </a:p>
        </p:txBody>
      </p:sp>
    </p:spTree>
    <p:extLst>
      <p:ext uri="{BB962C8B-B14F-4D97-AF65-F5344CB8AC3E}">
        <p14:creationId xmlns:p14="http://schemas.microsoft.com/office/powerpoint/2010/main" val="361773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8B38F09F-BCFA-42C7-BB87-F217A1E0D256}" type="datetimeFigureOut">
              <a:rPr lang="x-none"/>
              <a:pPr>
                <a:defRPr/>
              </a:pPr>
              <a:t>25-Feb-22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7D20E508-9E80-451E-A1ED-E52DF4DE843D}" type="slidenum">
              <a:rPr lang="x-none"/>
              <a:pPr>
                <a:defRPr/>
              </a:pPr>
              <a:t>‹#›</a:t>
            </a:fld>
            <a:endParaRPr lang="x-none"/>
          </a:p>
        </p:txBody>
      </p:sp>
    </p:spTree>
    <p:extLst>
      <p:ext uri="{BB962C8B-B14F-4D97-AF65-F5344CB8AC3E}">
        <p14:creationId xmlns:p14="http://schemas.microsoft.com/office/powerpoint/2010/main" val="122946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364DB9F3-D6E5-434B-823F-3D32B3504E6B}" type="datetimeFigureOut">
              <a:rPr lang="x-none"/>
              <a:pPr>
                <a:defRPr/>
              </a:pPr>
              <a:t>25-Feb-22</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FE741D2F-0E3A-46BF-980F-D706C32DD810}" type="slidenum">
              <a:rPr lang="x-none"/>
              <a:pPr>
                <a:defRPr/>
              </a:pPr>
              <a:t>‹#›</a:t>
            </a:fld>
            <a:endParaRPr lang="x-none"/>
          </a:p>
        </p:txBody>
      </p:sp>
    </p:spTree>
    <p:extLst>
      <p:ext uri="{BB962C8B-B14F-4D97-AF65-F5344CB8AC3E}">
        <p14:creationId xmlns:p14="http://schemas.microsoft.com/office/powerpoint/2010/main" val="137519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3E3916A2-C3BE-4666-B7BB-C20C24B6C9B2}" type="datetimeFigureOut">
              <a:rPr lang="x-none"/>
              <a:pPr>
                <a:defRPr/>
              </a:pPr>
              <a:t>25-Feb-22</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78F505CE-E82E-4E50-9CC8-BAEC652CB7C6}" type="slidenum">
              <a:rPr lang="x-none"/>
              <a:pPr>
                <a:defRPr/>
              </a:pPr>
              <a:t>‹#›</a:t>
            </a:fld>
            <a:endParaRPr lang="x-none"/>
          </a:p>
        </p:txBody>
      </p:sp>
    </p:spTree>
    <p:extLst>
      <p:ext uri="{BB962C8B-B14F-4D97-AF65-F5344CB8AC3E}">
        <p14:creationId xmlns:p14="http://schemas.microsoft.com/office/powerpoint/2010/main" val="163527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516F7-9F08-4AF4-B8E5-BBB51D4C1B5B}" type="datetimeFigureOut">
              <a:rPr lang="x-none"/>
              <a:pPr>
                <a:defRPr/>
              </a:pPr>
              <a:t>25-Feb-22</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6CCB1D62-818B-442D-90E2-D0F7F3D9F82C}" type="slidenum">
              <a:rPr lang="x-none"/>
              <a:pPr>
                <a:defRPr/>
              </a:pPr>
              <a:t>‹#›</a:t>
            </a:fld>
            <a:endParaRPr lang="x-none"/>
          </a:p>
        </p:txBody>
      </p:sp>
    </p:spTree>
    <p:extLst>
      <p:ext uri="{BB962C8B-B14F-4D97-AF65-F5344CB8AC3E}">
        <p14:creationId xmlns:p14="http://schemas.microsoft.com/office/powerpoint/2010/main" val="27780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61FF8C-599B-4153-A75C-AF9ED5038515}" type="datetimeFigureOut">
              <a:rPr lang="x-none"/>
              <a:pPr>
                <a:defRPr/>
              </a:pPr>
              <a:t>25-Feb-22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93D9FFC-F892-4C05-AB86-204985097F60}" type="slidenum">
              <a:rPr lang="x-none"/>
              <a:pPr>
                <a:defRPr/>
              </a:pPr>
              <a:t>‹#›</a:t>
            </a:fld>
            <a:endParaRPr lang="x-none"/>
          </a:p>
        </p:txBody>
      </p:sp>
    </p:spTree>
    <p:extLst>
      <p:ext uri="{BB962C8B-B14F-4D97-AF65-F5344CB8AC3E}">
        <p14:creationId xmlns:p14="http://schemas.microsoft.com/office/powerpoint/2010/main" val="8948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0" y="0"/>
            <a:ext cx="9148763" cy="6781800"/>
            <a:chOff x="0" y="0"/>
            <a:chExt cx="9147976" cy="6781801"/>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7976"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lsu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1627"/>
              <a:ext cx="1751400" cy="70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99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D6EDE5-CD73-4BFA-A43D-378C608C05C3}" type="datetimeFigureOut">
              <a:rPr lang="x-none"/>
              <a:pPr>
                <a:defRPr/>
              </a:pPr>
              <a:t>25-Feb-22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5BFEB84-38EA-4737-90CD-B6263BC6CDDB}" type="slidenum">
              <a:rPr lang="x-none"/>
              <a:pPr>
                <a:defRPr/>
              </a:pPr>
              <a:t>‹#›</a:t>
            </a:fld>
            <a:endParaRPr lang="x-none"/>
          </a:p>
        </p:txBody>
      </p:sp>
    </p:spTree>
    <p:extLst>
      <p:ext uri="{BB962C8B-B14F-4D97-AF65-F5344CB8AC3E}">
        <p14:creationId xmlns:p14="http://schemas.microsoft.com/office/powerpoint/2010/main" val="30371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BB93E824-548C-4895-ADCC-F82FF6360051}" type="datetimeFigureOut">
              <a:rPr lang="x-none"/>
              <a:pPr>
                <a:defRPr/>
              </a:pPr>
              <a:t>25-Feb-22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7484356F-DBC2-4B58-A412-5DDDE786C7BE}" type="slidenum">
              <a:rPr lang="x-none"/>
              <a:pPr>
                <a:defRPr/>
              </a:pPr>
              <a:t>‹#›</a:t>
            </a:fld>
            <a:endParaRPr lang="x-none"/>
          </a:p>
        </p:txBody>
      </p:sp>
    </p:spTree>
    <p:extLst>
      <p:ext uri="{BB962C8B-B14F-4D97-AF65-F5344CB8AC3E}">
        <p14:creationId xmlns:p14="http://schemas.microsoft.com/office/powerpoint/2010/main" val="1960372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9F8C8D1D-7564-42FB-B339-F0302B8368A8}" type="datetimeFigureOut">
              <a:rPr lang="x-none"/>
              <a:pPr>
                <a:defRPr/>
              </a:pPr>
              <a:t>25-Feb-22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B272DBD2-F90E-4A80-96FB-A89822503C8D}" type="slidenum">
              <a:rPr lang="x-none"/>
              <a:pPr>
                <a:defRPr/>
              </a:pPr>
              <a:t>‹#›</a:t>
            </a:fld>
            <a:endParaRPr lang="x-none"/>
          </a:p>
        </p:txBody>
      </p:sp>
    </p:spTree>
    <p:extLst>
      <p:ext uri="{BB962C8B-B14F-4D97-AF65-F5344CB8AC3E}">
        <p14:creationId xmlns:p14="http://schemas.microsoft.com/office/powerpoint/2010/main" val="232113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82A9A9-F399-4A54-9283-406AA9F4DB3F}"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3615C-29BD-4356-99B9-3599A29E9E6A}" type="slidenum">
              <a:rPr lang="en-US"/>
              <a:pPr>
                <a:defRPr/>
              </a:pPr>
              <a:t>‹#›</a:t>
            </a:fld>
            <a:endParaRPr lang="en-US"/>
          </a:p>
        </p:txBody>
      </p:sp>
    </p:spTree>
    <p:extLst>
      <p:ext uri="{BB962C8B-B14F-4D97-AF65-F5344CB8AC3E}">
        <p14:creationId xmlns:p14="http://schemas.microsoft.com/office/powerpoint/2010/main" val="424705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9E927A-D1B6-4751-ACF9-EFD8EDEB6662}"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4092E-BD93-45D3-A17C-DBBE3FB4F0A6}" type="slidenum">
              <a:rPr lang="en-US"/>
              <a:pPr>
                <a:defRPr/>
              </a:pPr>
              <a:t>‹#›</a:t>
            </a:fld>
            <a:endParaRPr lang="en-US"/>
          </a:p>
        </p:txBody>
      </p:sp>
    </p:spTree>
    <p:extLst>
      <p:ext uri="{BB962C8B-B14F-4D97-AF65-F5344CB8AC3E}">
        <p14:creationId xmlns:p14="http://schemas.microsoft.com/office/powerpoint/2010/main" val="331426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B80295-F250-42F8-B5FE-F66FA0AE1C97}"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C4E90-3720-4902-A551-4193DC2FD09A}" type="slidenum">
              <a:rPr lang="en-US"/>
              <a:pPr>
                <a:defRPr/>
              </a:pPr>
              <a:t>‹#›</a:t>
            </a:fld>
            <a:endParaRPr lang="en-US"/>
          </a:p>
        </p:txBody>
      </p:sp>
    </p:spTree>
    <p:extLst>
      <p:ext uri="{BB962C8B-B14F-4D97-AF65-F5344CB8AC3E}">
        <p14:creationId xmlns:p14="http://schemas.microsoft.com/office/powerpoint/2010/main" val="268149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44EBC4B-F659-4BFA-81B6-F14B588D3415}"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F2C31-862F-4B1A-A573-52C7BD634620}" type="slidenum">
              <a:rPr lang="en-US"/>
              <a:pPr>
                <a:defRPr/>
              </a:pPr>
              <a:t>‹#›</a:t>
            </a:fld>
            <a:endParaRPr lang="en-US"/>
          </a:p>
        </p:txBody>
      </p:sp>
    </p:spTree>
    <p:extLst>
      <p:ext uri="{BB962C8B-B14F-4D97-AF65-F5344CB8AC3E}">
        <p14:creationId xmlns:p14="http://schemas.microsoft.com/office/powerpoint/2010/main" val="2089909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49C10F-F5D9-433D-AE95-6CF94CD50DE4}" type="datetimeFigureOut">
              <a:rPr lang="en-US"/>
              <a:pPr>
                <a:defRPr/>
              </a:pPr>
              <a:t>25-Feb-22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D8E73F-CCF4-484A-87AC-6BBDCBC91332}" type="slidenum">
              <a:rPr lang="en-US"/>
              <a:pPr>
                <a:defRPr/>
              </a:pPr>
              <a:t>‹#›</a:t>
            </a:fld>
            <a:endParaRPr lang="en-US"/>
          </a:p>
        </p:txBody>
      </p:sp>
    </p:spTree>
    <p:extLst>
      <p:ext uri="{BB962C8B-B14F-4D97-AF65-F5344CB8AC3E}">
        <p14:creationId xmlns:p14="http://schemas.microsoft.com/office/powerpoint/2010/main" val="999324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D0CDA8-AE35-4B56-967C-C82A397D5C1F}" type="datetimeFigureOut">
              <a:rPr lang="en-US"/>
              <a:pPr>
                <a:defRPr/>
              </a:pPr>
              <a:t>25-Feb-22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A33BB4-4820-4907-840E-30E0D9CAAFB2}" type="slidenum">
              <a:rPr lang="en-US"/>
              <a:pPr>
                <a:defRPr/>
              </a:pPr>
              <a:t>‹#›</a:t>
            </a:fld>
            <a:endParaRPr lang="en-US"/>
          </a:p>
        </p:txBody>
      </p:sp>
    </p:spTree>
    <p:extLst>
      <p:ext uri="{BB962C8B-B14F-4D97-AF65-F5344CB8AC3E}">
        <p14:creationId xmlns:p14="http://schemas.microsoft.com/office/powerpoint/2010/main" val="3784957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FD581-8938-4C66-B8C5-BBB7A9C9B8D1}" type="datetimeFigureOut">
              <a:rPr lang="en-US"/>
              <a:pPr>
                <a:defRPr/>
              </a:pPr>
              <a:t>25-Feb-22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6874AE-ECDE-446C-BC5E-858BFFB77F01}" type="slidenum">
              <a:rPr lang="en-US"/>
              <a:pPr>
                <a:defRPr/>
              </a:pPr>
              <a:t>‹#›</a:t>
            </a:fld>
            <a:endParaRPr lang="en-US"/>
          </a:p>
        </p:txBody>
      </p:sp>
    </p:spTree>
    <p:extLst>
      <p:ext uri="{BB962C8B-B14F-4D97-AF65-F5344CB8AC3E}">
        <p14:creationId xmlns:p14="http://schemas.microsoft.com/office/powerpoint/2010/main" val="384947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460AE9F-9CD0-49CE-840F-B46AA03ADC55}" type="datetimeFigureOut">
              <a:rPr lang="en-US"/>
              <a:pPr>
                <a:defRPr/>
              </a:pPr>
              <a:t>25-Feb-22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13E86E9-BFC0-4EF4-A1CE-5ABE1174ED7F}" type="slidenum">
              <a:rPr lang="en-US"/>
              <a:pPr>
                <a:defRPr/>
              </a:pPr>
              <a:t>‹#›</a:t>
            </a:fld>
            <a:endParaRPr lang="en-US"/>
          </a:p>
        </p:txBody>
      </p:sp>
    </p:spTree>
    <p:extLst>
      <p:ext uri="{BB962C8B-B14F-4D97-AF65-F5344CB8AC3E}">
        <p14:creationId xmlns:p14="http://schemas.microsoft.com/office/powerpoint/2010/main" val="79775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136629-B802-4428-88EC-07D4EAC38A0E}"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4631F6-3C98-4013-9D8F-54DB7B6D77A0}" type="slidenum">
              <a:rPr lang="en-US"/>
              <a:pPr>
                <a:defRPr/>
              </a:pPr>
              <a:t>‹#›</a:t>
            </a:fld>
            <a:endParaRPr lang="en-US"/>
          </a:p>
        </p:txBody>
      </p:sp>
    </p:spTree>
    <p:extLst>
      <p:ext uri="{BB962C8B-B14F-4D97-AF65-F5344CB8AC3E}">
        <p14:creationId xmlns:p14="http://schemas.microsoft.com/office/powerpoint/2010/main" val="3156118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A61085-8176-4DCC-9683-E1ADC9EE16BA}"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99B8B6-6F7E-4D76-BF4B-393DCAD11524}" type="slidenum">
              <a:rPr lang="en-US"/>
              <a:pPr>
                <a:defRPr/>
              </a:pPr>
              <a:t>‹#›</a:t>
            </a:fld>
            <a:endParaRPr lang="en-US"/>
          </a:p>
        </p:txBody>
      </p:sp>
    </p:spTree>
    <p:extLst>
      <p:ext uri="{BB962C8B-B14F-4D97-AF65-F5344CB8AC3E}">
        <p14:creationId xmlns:p14="http://schemas.microsoft.com/office/powerpoint/2010/main" val="165467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5EC64C-7BFC-4884-AB3F-F2B996B81E45}"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3DA3D-9D1D-4265-B211-A49D502B47A5}" type="slidenum">
              <a:rPr lang="en-US"/>
              <a:pPr>
                <a:defRPr/>
              </a:pPr>
              <a:t>‹#›</a:t>
            </a:fld>
            <a:endParaRPr lang="en-US"/>
          </a:p>
        </p:txBody>
      </p:sp>
    </p:spTree>
    <p:extLst>
      <p:ext uri="{BB962C8B-B14F-4D97-AF65-F5344CB8AC3E}">
        <p14:creationId xmlns:p14="http://schemas.microsoft.com/office/powerpoint/2010/main" val="1712455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40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20095D-D9E2-4F58-ACA4-E648CC3B7CB8}"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4C8B9-31C4-4B25-BC03-F1772B181C51}" type="slidenum">
              <a:rPr lang="en-US"/>
              <a:pPr>
                <a:defRPr/>
              </a:pPr>
              <a:t>‹#›</a:t>
            </a:fld>
            <a:endParaRPr lang="en-US"/>
          </a:p>
        </p:txBody>
      </p:sp>
    </p:spTree>
    <p:extLst>
      <p:ext uri="{BB962C8B-B14F-4D97-AF65-F5344CB8AC3E}">
        <p14:creationId xmlns:p14="http://schemas.microsoft.com/office/powerpoint/2010/main" val="415190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3F231A-D580-4AB8-92B9-ED3B2C8F17ED}"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327C7-B134-4DD9-B46C-36B9DDBA4404}" type="slidenum">
              <a:rPr lang="en-US"/>
              <a:pPr>
                <a:defRPr/>
              </a:pPr>
              <a:t>‹#›</a:t>
            </a:fld>
            <a:endParaRPr lang="en-US"/>
          </a:p>
        </p:txBody>
      </p:sp>
    </p:spTree>
    <p:extLst>
      <p:ext uri="{BB962C8B-B14F-4D97-AF65-F5344CB8AC3E}">
        <p14:creationId xmlns:p14="http://schemas.microsoft.com/office/powerpoint/2010/main" val="1581130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1ABB9E-0A48-4A39-B9B9-9B3382E4E7F4}"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5192E5-AFE0-4EBE-94E4-A2F218A5517D}" type="slidenum">
              <a:rPr lang="en-US"/>
              <a:pPr>
                <a:defRPr/>
              </a:pPr>
              <a:t>‹#›</a:t>
            </a:fld>
            <a:endParaRPr lang="en-US"/>
          </a:p>
        </p:txBody>
      </p:sp>
    </p:spTree>
    <p:extLst>
      <p:ext uri="{BB962C8B-B14F-4D97-AF65-F5344CB8AC3E}">
        <p14:creationId xmlns:p14="http://schemas.microsoft.com/office/powerpoint/2010/main" val="3337700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A0A315-6DA0-4442-AA50-1B4B5C775630}"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33478A-5F42-4FE7-B292-0947BD0F5660}" type="slidenum">
              <a:rPr lang="en-US"/>
              <a:pPr>
                <a:defRPr/>
              </a:pPr>
              <a:t>‹#›</a:t>
            </a:fld>
            <a:endParaRPr lang="en-US"/>
          </a:p>
        </p:txBody>
      </p:sp>
    </p:spTree>
    <p:extLst>
      <p:ext uri="{BB962C8B-B14F-4D97-AF65-F5344CB8AC3E}">
        <p14:creationId xmlns:p14="http://schemas.microsoft.com/office/powerpoint/2010/main" val="3816643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C30232-EEE0-4686-B87B-E10383673274}" type="datetimeFigureOut">
              <a:rPr lang="en-US"/>
              <a:pPr>
                <a:defRPr/>
              </a:pPr>
              <a:t>25-Feb-22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4024EE-7D69-4107-A9E5-33F2CCE07070}" type="slidenum">
              <a:rPr lang="en-US"/>
              <a:pPr>
                <a:defRPr/>
              </a:pPr>
              <a:t>‹#›</a:t>
            </a:fld>
            <a:endParaRPr lang="en-US"/>
          </a:p>
        </p:txBody>
      </p:sp>
    </p:spTree>
    <p:extLst>
      <p:ext uri="{BB962C8B-B14F-4D97-AF65-F5344CB8AC3E}">
        <p14:creationId xmlns:p14="http://schemas.microsoft.com/office/powerpoint/2010/main" val="103540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23960C-79AD-4EE7-AF0E-05E8AFFAB466}" type="datetimeFigureOut">
              <a:rPr lang="en-US"/>
              <a:pPr>
                <a:defRPr/>
              </a:pPr>
              <a:t>25-Feb-22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CF1650-9AB0-4BBC-9385-46D5ECCF0BAA}" type="slidenum">
              <a:rPr lang="en-US"/>
              <a:pPr>
                <a:defRPr/>
              </a:pPr>
              <a:t>‹#›</a:t>
            </a:fld>
            <a:endParaRPr lang="en-US"/>
          </a:p>
        </p:txBody>
      </p:sp>
    </p:spTree>
    <p:extLst>
      <p:ext uri="{BB962C8B-B14F-4D97-AF65-F5344CB8AC3E}">
        <p14:creationId xmlns:p14="http://schemas.microsoft.com/office/powerpoint/2010/main" val="14972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7DE2861-55CC-40A2-BF43-CA52895A3F37}" type="datetimeFigureOut">
              <a:rPr lang="en-US"/>
              <a:pPr>
                <a:defRPr/>
              </a:pPr>
              <a:t>25-Feb-22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F48886E-47DA-4B86-8026-39F16707C546}" type="slidenum">
              <a:rPr lang="en-US"/>
              <a:pPr>
                <a:defRPr/>
              </a:pPr>
              <a:t>‹#›</a:t>
            </a:fld>
            <a:endParaRPr lang="en-US"/>
          </a:p>
        </p:txBody>
      </p:sp>
    </p:spTree>
    <p:extLst>
      <p:ext uri="{BB962C8B-B14F-4D97-AF65-F5344CB8AC3E}">
        <p14:creationId xmlns:p14="http://schemas.microsoft.com/office/powerpoint/2010/main" val="881295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633004-2F0E-4750-B5D5-0F3C0D84AAE9}" type="datetimeFigureOut">
              <a:rPr lang="en-US"/>
              <a:pPr>
                <a:defRPr/>
              </a:pPr>
              <a:t>25-Feb-22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69522E-C9BB-4E73-AFD1-3239EE607E6D}" type="slidenum">
              <a:rPr lang="en-US"/>
              <a:pPr>
                <a:defRPr/>
              </a:pPr>
              <a:t>‹#›</a:t>
            </a:fld>
            <a:endParaRPr lang="en-US"/>
          </a:p>
        </p:txBody>
      </p:sp>
    </p:spTree>
    <p:extLst>
      <p:ext uri="{BB962C8B-B14F-4D97-AF65-F5344CB8AC3E}">
        <p14:creationId xmlns:p14="http://schemas.microsoft.com/office/powerpoint/2010/main" val="30585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C416A7-99A7-46BB-B075-51C9814D6D72}"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F39C5-68BF-4940-BAE0-B5B6190B2105}" type="slidenum">
              <a:rPr lang="en-US"/>
              <a:pPr>
                <a:defRPr/>
              </a:pPr>
              <a:t>‹#›</a:t>
            </a:fld>
            <a:endParaRPr lang="en-US"/>
          </a:p>
        </p:txBody>
      </p:sp>
    </p:spTree>
    <p:extLst>
      <p:ext uri="{BB962C8B-B14F-4D97-AF65-F5344CB8AC3E}">
        <p14:creationId xmlns:p14="http://schemas.microsoft.com/office/powerpoint/2010/main" val="1761221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D047BD-1787-46BB-B96F-D0441A58232C}" type="datetimeFigureOut">
              <a:rPr lang="en-US"/>
              <a:pPr>
                <a:defRPr/>
              </a:pPr>
              <a:t>25-Feb-22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DBD23-7254-4785-AACF-09AE300BCA88}" type="slidenum">
              <a:rPr lang="en-US"/>
              <a:pPr>
                <a:defRPr/>
              </a:pPr>
              <a:t>‹#›</a:t>
            </a:fld>
            <a:endParaRPr lang="en-US"/>
          </a:p>
        </p:txBody>
      </p:sp>
    </p:spTree>
    <p:extLst>
      <p:ext uri="{BB962C8B-B14F-4D97-AF65-F5344CB8AC3E}">
        <p14:creationId xmlns:p14="http://schemas.microsoft.com/office/powerpoint/2010/main" val="3722131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8A2FF-93CC-4424-A041-ADA03771F1F6}"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0BF44-2512-4843-8A77-1B42C1DCA77A}" type="slidenum">
              <a:rPr lang="en-US"/>
              <a:pPr>
                <a:defRPr/>
              </a:pPr>
              <a:t>‹#›</a:t>
            </a:fld>
            <a:endParaRPr lang="en-US"/>
          </a:p>
        </p:txBody>
      </p:sp>
    </p:spTree>
    <p:extLst>
      <p:ext uri="{BB962C8B-B14F-4D97-AF65-F5344CB8AC3E}">
        <p14:creationId xmlns:p14="http://schemas.microsoft.com/office/powerpoint/2010/main" val="112657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949429-4DDD-472D-83A9-7164D4BD97FC}" type="datetimeFigureOut">
              <a:rPr lang="en-US"/>
              <a:pPr>
                <a:defRPr/>
              </a:pPr>
              <a:t>25-Feb-22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CADDE-560F-499C-91BF-C47535684B3B}" type="slidenum">
              <a:rPr lang="en-US"/>
              <a:pPr>
                <a:defRPr/>
              </a:pPr>
              <a:t>‹#›</a:t>
            </a:fld>
            <a:endParaRPr lang="en-US"/>
          </a:p>
        </p:txBody>
      </p:sp>
    </p:spTree>
    <p:extLst>
      <p:ext uri="{BB962C8B-B14F-4D97-AF65-F5344CB8AC3E}">
        <p14:creationId xmlns:p14="http://schemas.microsoft.com/office/powerpoint/2010/main" val="6119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B258B43-C00B-4627-BF89-FA7CB236B2CA}" type="datetimeFigureOut">
              <a:rPr lang="en-US"/>
              <a:pPr>
                <a:defRPr/>
              </a:pPr>
              <a:t>25-Feb-22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D994E8DD-9829-4F70-A45F-4616B2CBEEE7}" type="slidenum">
              <a:rPr lang="en-US"/>
              <a:pPr>
                <a:defRPr/>
              </a:pPr>
              <a:t>‹#›</a:t>
            </a:fld>
            <a:endParaRPr lang="en-US"/>
          </a:p>
        </p:txBody>
      </p:sp>
    </p:spTree>
    <p:extLst>
      <p:ext uri="{BB962C8B-B14F-4D97-AF65-F5344CB8AC3E}">
        <p14:creationId xmlns:p14="http://schemas.microsoft.com/office/powerpoint/2010/main" val="352832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385D1BD-4163-406F-AF6E-CA2F8C5EC84B}" type="datetimeFigureOut">
              <a:rPr lang="en-US"/>
              <a:pPr>
                <a:defRPr/>
              </a:pPr>
              <a:t>25-Feb-22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3273289-7382-4E0A-9B0D-E5CD3C4DF7AF}" type="slidenum">
              <a:rPr lang="en-US"/>
              <a:pPr>
                <a:defRPr/>
              </a:pPr>
              <a:t>‹#›</a:t>
            </a:fld>
            <a:endParaRPr lang="en-US"/>
          </a:p>
        </p:txBody>
      </p:sp>
    </p:spTree>
    <p:extLst>
      <p:ext uri="{BB962C8B-B14F-4D97-AF65-F5344CB8AC3E}">
        <p14:creationId xmlns:p14="http://schemas.microsoft.com/office/powerpoint/2010/main" val="150415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1EAEDED-9EFE-4612-8E20-18BFCA9CB80A}" type="datetimeFigureOut">
              <a:rPr lang="en-US"/>
              <a:pPr>
                <a:defRPr/>
              </a:pPr>
              <a:t>25-Feb-22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BD48AB54-C048-492B-8554-E329C92EBD25}" type="slidenum">
              <a:rPr lang="en-US"/>
              <a:pPr>
                <a:defRPr/>
              </a:pPr>
              <a:t>‹#›</a:t>
            </a:fld>
            <a:endParaRPr lang="en-US"/>
          </a:p>
        </p:txBody>
      </p:sp>
    </p:spTree>
    <p:extLst>
      <p:ext uri="{BB962C8B-B14F-4D97-AF65-F5344CB8AC3E}">
        <p14:creationId xmlns:p14="http://schemas.microsoft.com/office/powerpoint/2010/main" val="5023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288D6C50-0420-46CB-A423-BADE458945D6}" type="datetimeFigureOut">
              <a:rPr lang="en-US"/>
              <a:pPr>
                <a:defRPr/>
              </a:pPr>
              <a:t>25-Feb-22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01038F65-4BA7-4989-B165-40E3D48DDB08}" type="slidenum">
              <a:rPr lang="en-US"/>
              <a:pPr>
                <a:defRPr/>
              </a:pPr>
              <a:t>‹#›</a:t>
            </a:fld>
            <a:endParaRPr lang="en-US"/>
          </a:p>
        </p:txBody>
      </p:sp>
    </p:spTree>
    <p:extLst>
      <p:ext uri="{BB962C8B-B14F-4D97-AF65-F5344CB8AC3E}">
        <p14:creationId xmlns:p14="http://schemas.microsoft.com/office/powerpoint/2010/main" val="29736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39401C4-B75D-4011-A4C8-2FBF4E8C39EC}" type="datetimeFigureOut">
              <a:rPr lang="en-US"/>
              <a:pPr>
                <a:defRPr/>
              </a:pPr>
              <a:t>25-Feb-22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4E7F5839-6599-4BA0-9DBE-6E394EE23178}" type="slidenum">
              <a:rPr lang="en-US"/>
              <a:pPr>
                <a:defRPr/>
              </a:pPr>
              <a:t>‹#›</a:t>
            </a:fld>
            <a:endParaRPr lang="en-US"/>
          </a:p>
        </p:txBody>
      </p:sp>
    </p:spTree>
    <p:extLst>
      <p:ext uri="{BB962C8B-B14F-4D97-AF65-F5344CB8AC3E}">
        <p14:creationId xmlns:p14="http://schemas.microsoft.com/office/powerpoint/2010/main" val="96953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endParaRPr lang="sr-Latn-RS" altLang="sr-Latn-R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sr-Latn-RS" altLang="sr-Latn-R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C5190434-DA73-4D6E-B3CA-504AC9760760}" type="datetimeFigureOut">
              <a:rPr lang="x-none"/>
              <a:pPr>
                <a:defRPr/>
              </a:pPr>
              <a:t>25-Feb-22</a:t>
            </a:fld>
            <a:endParaRPr lang="x-non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x-non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736EA92C-AFB6-4352-8A57-402AA734D6B0}"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3AB508-F78B-4382-8C90-617FDD9F1B21}" type="datetimeFigureOut">
              <a:rPr lang="en-US"/>
              <a:pPr>
                <a:defRPr/>
              </a:pPr>
              <a:t>25-Feb-22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8A2F4AE-BCAE-4BBF-AF63-606F3333F0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28B7CC-0737-4499-8BD5-4CD847526806}" type="datetimeFigureOut">
              <a:rPr lang="en-US"/>
              <a:pPr>
                <a:defRPr/>
              </a:pPr>
              <a:t>25-Feb-22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C34524D-47BC-4EA5-AEB1-14C706CE0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hyperlink" Target="https://upz.minpolj.gov.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upz.minpolj.gov.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774388"/>
            <a:ext cx="7772400" cy="148367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sr-Cyrl-RS" dirty="0" smtClean="0">
                <a:solidFill>
                  <a:schemeClr val="tx2">
                    <a:lumMod val="50000"/>
                  </a:schemeClr>
                </a:solidFill>
              </a:rPr>
              <a:t>Пољопривредно земљиште као део стечајне масе</a:t>
            </a:r>
            <a:endParaRPr lang="en-US" dirty="0">
              <a:solidFill>
                <a:schemeClr val="tx2">
                  <a:lumMod val="50000"/>
                </a:schemeClr>
              </a:solidFill>
            </a:endParaRPr>
          </a:p>
        </p:txBody>
      </p:sp>
      <p:sp>
        <p:nvSpPr>
          <p:cNvPr id="9" name="Subtitle 2"/>
          <p:cNvSpPr txBox="1">
            <a:spLocks/>
          </p:cNvSpPr>
          <p:nvPr/>
        </p:nvSpPr>
        <p:spPr>
          <a:xfrm>
            <a:off x="685800" y="3551117"/>
            <a:ext cx="7772400" cy="918487"/>
          </a:xfrm>
          <a:prstGeom prst="rect">
            <a:avLst/>
          </a:prstGeom>
        </p:spPr>
        <p:txBody>
          <a:bodyPr>
            <a:normAutofit fontScale="925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r>
              <a:rPr lang="sr-Cyrl-RS" sz="2400" dirty="0" smtClean="0"/>
              <a:t>Ђурђа Ђорђевић</a:t>
            </a:r>
          </a:p>
          <a:p>
            <a:pPr algn="ctr" eaLnBrk="1" fontAlgn="auto" hangingPunct="1">
              <a:spcAft>
                <a:spcPts val="0"/>
              </a:spcAft>
              <a:buFont typeface="Arial" panose="020B0604020202020204" pitchFamily="34" charset="0"/>
              <a:buNone/>
              <a:defRPr/>
            </a:pPr>
            <a:r>
              <a:rPr lang="sr-Cyrl-RS" sz="2400" dirty="0" smtClean="0"/>
              <a:t>самостални саветник у Управи за пољопривредно земљиште</a:t>
            </a:r>
            <a:endParaRPr lang="x-none" sz="2400" dirty="0"/>
          </a:p>
          <a:p>
            <a:pPr eaLnBrk="1" fontAlgn="auto" hangingPunct="1">
              <a:spcAft>
                <a:spcPts val="0"/>
              </a:spcAft>
              <a:buFont typeface="Arial" panose="020B0604020202020204" pitchFamily="34" charset="0"/>
              <a:buNone/>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5517232"/>
            <a:ext cx="2279758" cy="11076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5278679"/>
            <a:ext cx="2235454" cy="1190397"/>
          </a:xfrm>
          <a:prstGeom prst="rect">
            <a:avLst/>
          </a:prstGeom>
        </p:spPr>
      </p:pic>
      <p:pic>
        <p:nvPicPr>
          <p:cNvPr id="10" name="Picture 9">
            <a:extLst>
              <a:ext uri="{FF2B5EF4-FFF2-40B4-BE49-F238E27FC236}">
                <a16:creationId xmlns:a16="http://schemas.microsoft.com/office/drawing/2014/main" xmlns="" id="{4AFD2D1C-6F4B-4E21-BA4C-D51D590F6FA9}"/>
              </a:ext>
            </a:extLst>
          </p:cNvPr>
          <p:cNvPicPr>
            <a:picLocks noChangeAspect="1"/>
          </p:cNvPicPr>
          <p:nvPr/>
        </p:nvPicPr>
        <p:blipFill>
          <a:blip r:embed="rId4"/>
          <a:stretch>
            <a:fillRect/>
          </a:stretch>
        </p:blipFill>
        <p:spPr>
          <a:xfrm>
            <a:off x="611560" y="5278679"/>
            <a:ext cx="1875580" cy="104060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just"/>
            <a:r>
              <a:rPr lang="ru-RU" sz="2400" dirty="0" smtClean="0"/>
              <a:t>Стечајни </a:t>
            </a:r>
            <a:r>
              <a:rPr lang="ru-RU" sz="2400" dirty="0"/>
              <a:t>управници се могу обавестити о томе којим кат. парцелама управља и располаже Република Србија увидом у </a:t>
            </a:r>
            <a:r>
              <a:rPr lang="ru-RU" sz="2400" dirty="0" smtClean="0"/>
              <a:t>годишњи програм који је доступан на </a:t>
            </a:r>
            <a:r>
              <a:rPr lang="ru-RU" sz="2400" dirty="0"/>
              <a:t>интернет страници Управе </a:t>
            </a:r>
            <a:r>
              <a:rPr lang="ru-RU" sz="2400" dirty="0" smtClean="0"/>
              <a:t>за пољопривредно земљиште </a:t>
            </a:r>
            <a:r>
              <a:rPr lang="ru-RU" sz="2400" dirty="0" smtClean="0">
                <a:hlinkClick r:id="rId2"/>
              </a:rPr>
              <a:t>https://upz.minpolj.gov.rs/</a:t>
            </a:r>
            <a:endParaRPr lang="ru-RU" sz="2400" dirty="0" smtClean="0"/>
          </a:p>
          <a:p>
            <a:pPr marL="0" indent="0" algn="just">
              <a:buNone/>
            </a:pPr>
            <a:endParaRPr lang="ru-RU" sz="28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41936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077" b="4615"/>
          <a:stretch/>
        </p:blipFill>
        <p:spPr>
          <a:xfrm>
            <a:off x="596596" y="1772816"/>
            <a:ext cx="8327566" cy="4320480"/>
          </a:xfrm>
          <a:prstGeom prst="rect">
            <a:avLst/>
          </a:prstGeom>
        </p:spPr>
      </p:pic>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87143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337"/>
          <a:stretch/>
        </p:blipFill>
        <p:spPr>
          <a:xfrm>
            <a:off x="457200" y="1542491"/>
            <a:ext cx="8243764" cy="4478797"/>
          </a:xfrm>
          <a:prstGeom prst="rect">
            <a:avLst/>
          </a:prstGeom>
        </p:spPr>
      </p:pic>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109121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478" b="3165"/>
          <a:stretch/>
        </p:blipFill>
        <p:spPr>
          <a:xfrm>
            <a:off x="604186" y="1700808"/>
            <a:ext cx="8144278" cy="4273396"/>
          </a:xfrm>
          <a:prstGeom prst="rect">
            <a:avLst/>
          </a:prstGeom>
        </p:spPr>
      </p:pic>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29543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ru-RU" sz="2000" dirty="0"/>
              <a:t>ЗАКОН О ПРЕТВАРАЊУ ДРУШТВЕНЕ СВОЈИНЕ НА ПОЉОПРИВРЕДНОМ ЗЕМЉИШТУ У ДРУГЕ ОБЛИКЕ </a:t>
            </a:r>
            <a:r>
              <a:rPr lang="ru-RU" sz="2000" dirty="0" smtClean="0"/>
              <a:t>СВОЈИНЕ</a:t>
            </a:r>
          </a:p>
          <a:p>
            <a:pPr marL="0" indent="0" algn="just">
              <a:buNone/>
            </a:pPr>
            <a:endParaRPr lang="ru-RU" sz="500" dirty="0" smtClean="0"/>
          </a:p>
          <a:p>
            <a:pPr marL="347663" lvl="1" indent="0" algn="just">
              <a:buNone/>
            </a:pPr>
            <a:r>
              <a:rPr lang="ru-RU" sz="1600" dirty="0"/>
              <a:t>Пољопривредно земљиште у Републици Србији је и даље оптерећено бременом нерешених имовинско правних односа, насталих услед измене друштвеног уређења након Другог светског рата</a:t>
            </a:r>
            <a:r>
              <a:rPr lang="ru-RU" sz="1600" dirty="0" smtClean="0"/>
              <a:t>.</a:t>
            </a:r>
          </a:p>
          <a:p>
            <a:pPr marL="115888" lvl="1" indent="0" algn="just">
              <a:buNone/>
            </a:pPr>
            <a:endParaRPr lang="ru-RU" sz="500" dirty="0"/>
          </a:p>
          <a:p>
            <a:pPr marL="347663" lvl="1" indent="0" algn="just">
              <a:buNone/>
            </a:pPr>
            <a:r>
              <a:rPr lang="ru-RU" sz="1600" dirty="0"/>
              <a:t>Устав Републике Србије („Сл. гласник РС“, бр. 1/90) у чл. 56. поред друштвене и државне својине поново јемчи приватну и задружну својину, те једнаку правну заштиту за све облике својине</a:t>
            </a:r>
            <a:r>
              <a:rPr lang="ru-RU" sz="1600" dirty="0" smtClean="0"/>
              <a:t>.</a:t>
            </a:r>
          </a:p>
          <a:p>
            <a:pPr marL="115888" lvl="1" indent="0" algn="just">
              <a:buNone/>
            </a:pPr>
            <a:endParaRPr lang="ru-RU" sz="500" dirty="0"/>
          </a:p>
          <a:p>
            <a:pPr marL="347663" lvl="1" indent="0" algn="just">
              <a:buNone/>
            </a:pPr>
            <a:r>
              <a:rPr lang="ru-RU" sz="1600" dirty="0"/>
              <a:t>Одредбом чл. 1. Закона о претварању друштвене својине на пољопривредном земљишту у друге облике својине („Сл. гласник РС“, бр. 49/92, 54/96, 62/06 - др. Закон, у даљем тексту: Закон о претварању) је прописано</a:t>
            </a:r>
            <a:r>
              <a:rPr lang="ru-RU" sz="1600" dirty="0" smtClean="0"/>
              <a:t>:</a:t>
            </a:r>
          </a:p>
          <a:p>
            <a:pPr marL="347663" lvl="1" indent="0" algn="just">
              <a:buNone/>
            </a:pPr>
            <a:endParaRPr lang="ru-RU" sz="500" dirty="0"/>
          </a:p>
          <a:p>
            <a:pPr marL="347663" lvl="1" indent="0" algn="just">
              <a:buNone/>
            </a:pPr>
            <a:r>
              <a:rPr lang="ru-RU" sz="1600" dirty="0"/>
              <a:t>„Пољопривредно земљиште у друштвеној својини које је правно лице стекло по основу Закона о аграрној реформи и прописима о национализацији пољопривредног земљишта у </a:t>
            </a:r>
            <a:r>
              <a:rPr lang="ru-RU" sz="1600" b="1" dirty="0"/>
              <a:t>државној је својини</a:t>
            </a:r>
            <a:r>
              <a:rPr lang="ru-RU" sz="1600" dirty="0" smtClean="0"/>
              <a:t>.</a:t>
            </a:r>
          </a:p>
          <a:p>
            <a:pPr marL="347663" lvl="1" indent="0" algn="just">
              <a:buNone/>
            </a:pPr>
            <a:endParaRPr lang="ru-RU" sz="500" dirty="0"/>
          </a:p>
          <a:p>
            <a:pPr marL="347663" lvl="1" indent="0" algn="just">
              <a:buNone/>
              <a:tabLst>
                <a:tab pos="347663" algn="l"/>
              </a:tabLst>
            </a:pPr>
            <a:r>
              <a:rPr lang="ru-RU" sz="1600" dirty="0" smtClean="0"/>
              <a:t>Пољопривредно </a:t>
            </a:r>
            <a:r>
              <a:rPr lang="ru-RU" sz="1600" dirty="0"/>
              <a:t>земљиште у друштвеној својини које је правно лице стекло на основу </a:t>
            </a:r>
            <a:r>
              <a:rPr lang="ru-RU" sz="1600" dirty="0" smtClean="0"/>
              <a:t>правног </a:t>
            </a:r>
            <a:r>
              <a:rPr lang="ru-RU" sz="1600" dirty="0"/>
              <a:t>посла, као средство за производњу, </a:t>
            </a:r>
            <a:r>
              <a:rPr lang="ru-RU" sz="1600" b="1" dirty="0"/>
              <a:t>друштвени је капитал тог предузећа</a:t>
            </a:r>
            <a:r>
              <a:rPr lang="ru-RU" sz="1600" dirty="0" smtClean="0"/>
              <a:t>“.</a:t>
            </a:r>
            <a:endParaRPr lang="ru-RU" sz="2000" dirty="0"/>
          </a:p>
          <a:p>
            <a:endParaRPr lang="sr-Latn-RS" dirty="0"/>
          </a:p>
        </p:txBody>
      </p:sp>
    </p:spTree>
    <p:extLst>
      <p:ext uri="{BB962C8B-B14F-4D97-AF65-F5344CB8AC3E}">
        <p14:creationId xmlns:p14="http://schemas.microsoft.com/office/powerpoint/2010/main" val="368255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1800" dirty="0"/>
              <a:t>Одредбом чл. 3. ст. 1. истог Закона о претварању прописано је да ће Министарство надлежно за послове пољопривреде и предузећа која користе пољопривредно земљиште, извршити попис тог земљишта и одговарајуће промене у земљишним, односно другим јавним књигама о евиденцији непокретности </a:t>
            </a:r>
            <a:r>
              <a:rPr lang="ru-RU" sz="1800" b="1" dirty="0"/>
              <a:t>најкасније до 31. децембра 1997. године</a:t>
            </a:r>
            <a:r>
              <a:rPr lang="ru-RU" sz="1800" dirty="0"/>
              <a:t>. </a:t>
            </a:r>
            <a:endParaRPr lang="ru-RU" sz="1800" dirty="0" smtClean="0"/>
          </a:p>
          <a:p>
            <a:pPr algn="just"/>
            <a:endParaRPr lang="ru-RU" sz="500" dirty="0"/>
          </a:p>
          <a:p>
            <a:pPr algn="just"/>
            <a:r>
              <a:rPr lang="ru-RU" sz="1800" dirty="0"/>
              <a:t>Ради примене чл. 3. Закона о претварању, ово Министарство је донело подзаконски акт -  Упутство о начину и поступку утврђивања и евидентирања пољопривредног земљишта у државној и друштвеној својини које користе правна лица („Сл. гласник РС“, бр. 21/94) ( у даљем тексту: Упутство</a:t>
            </a:r>
            <a:r>
              <a:rPr lang="ru-RU" sz="1800" dirty="0" smtClean="0"/>
              <a:t>).</a:t>
            </a:r>
          </a:p>
          <a:p>
            <a:pPr algn="just"/>
            <a:endParaRPr lang="ru-RU" sz="500" dirty="0"/>
          </a:p>
          <a:p>
            <a:pPr algn="just"/>
            <a:r>
              <a:rPr lang="ru-RU" sz="1800" dirty="0"/>
              <a:t>Одредбом чл. 6. Закона о претварању је прописано да предузеће </a:t>
            </a:r>
            <a:r>
              <a:rPr lang="ru-RU" sz="1800" b="1" dirty="0" smtClean="0"/>
              <a:t>не може отуђити или заменити пољопривредно земљиште пре извршеног пописа земљишта у друштвеној својини</a:t>
            </a:r>
            <a:r>
              <a:rPr lang="ru-RU" sz="1800" dirty="0" smtClean="0"/>
              <a:t> (</a:t>
            </a:r>
            <a:r>
              <a:rPr lang="ru-RU" sz="1800" dirty="0"/>
              <a:t>ст. 1).  Предузеће </a:t>
            </a:r>
            <a:r>
              <a:rPr lang="ru-RU" sz="1800" b="1" dirty="0"/>
              <a:t>не може вршити претварање друштвеног </a:t>
            </a:r>
            <a:r>
              <a:rPr lang="ru-RU" sz="1800" b="1" dirty="0" smtClean="0"/>
              <a:t>капитала </a:t>
            </a:r>
            <a:r>
              <a:rPr lang="ru-RU" sz="1800" b="1" dirty="0"/>
              <a:t>у друге облике својине пре него што изврши попис земљишта у државној својини и одговарајуће промене у земљишним, односно другим јавним књигама о евиденцији непокретности</a:t>
            </a:r>
            <a:r>
              <a:rPr lang="ru-RU" sz="1800" dirty="0"/>
              <a:t> (ст. 2</a:t>
            </a:r>
            <a:r>
              <a:rPr lang="ru-RU" sz="1800" dirty="0" smtClean="0"/>
              <a:t>).</a:t>
            </a:r>
            <a:endParaRPr lang="ru-RU" sz="18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277098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2000" b="1" dirty="0"/>
              <a:t>Сентенца:</a:t>
            </a:r>
            <a:r>
              <a:rPr lang="ru-RU" sz="2000" dirty="0"/>
              <a:t> </a:t>
            </a:r>
            <a:r>
              <a:rPr lang="ru-RU" sz="2000" i="1" dirty="0"/>
              <a:t>Пољопривредно земљиште у друштвеној својини, стечено на основу правног посла, може се трансформисати у приватну својину, само уколико су предузеће које користи пољопривредно земљиште у друштвеној својини и министарство надлежно за послове пољопривреде, претходно извршили попис тог земљишта, уз одговарајуће промене у земљишним, односно другим јавним књигама о евиденцији непокретности, сходно члану 3. Закона о претварању друштвене својине на пољопривредном земљишту у друге облике својине. Тек након извршеног пописа и разграничења предузеће може отуђити или заменити пољопривредно земљште, сходно чл. 6. и 11. наведеног закона</a:t>
            </a:r>
            <a:r>
              <a:rPr lang="ru-RU" sz="2000" i="1" dirty="0" smtClean="0"/>
              <a:t>.</a:t>
            </a:r>
          </a:p>
          <a:p>
            <a:pPr algn="just"/>
            <a:endParaRPr lang="ru-RU" sz="1000" i="1" dirty="0" smtClean="0"/>
          </a:p>
          <a:p>
            <a:pPr marL="0" indent="0" algn="just">
              <a:buNone/>
              <a:tabLst>
                <a:tab pos="347663" algn="l"/>
              </a:tabLst>
            </a:pPr>
            <a:r>
              <a:rPr lang="ru-RU" sz="2000" i="1" dirty="0" smtClean="0"/>
              <a:t>	(</a:t>
            </a:r>
            <a:r>
              <a:rPr lang="ru-RU" sz="2000" i="1" dirty="0"/>
              <a:t>Пресуда Врховног касационог суда Рев. 758/12 од 20. марта 2013. </a:t>
            </a:r>
            <a:r>
              <a:rPr lang="ru-RU" sz="2000" i="1" dirty="0" smtClean="0"/>
              <a:t>	године</a:t>
            </a:r>
            <a:r>
              <a:rPr lang="ru-RU" sz="2000" i="1" dirty="0"/>
              <a:t>)</a:t>
            </a:r>
            <a:endParaRPr lang="sr-Latn-RS" sz="2000" i="1"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191296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a:t>У погледу тренутка стицања права својине у поступку разграничења, у судској пракси је заузет став да је то тренутак који се везује за доношење потврде Министарства о израђеном попису и разграничењу, која представља акт државног органа којим се окончава поступак разграничења. </a:t>
            </a:r>
          </a:p>
          <a:p>
            <a:r>
              <a:rPr lang="ru-RU" sz="2000" b="1" dirty="0"/>
              <a:t>Сентенца:</a:t>
            </a:r>
            <a:r>
              <a:rPr lang="ru-RU" sz="2000" dirty="0"/>
              <a:t>  </a:t>
            </a:r>
            <a:r>
              <a:rPr lang="ru-RU" sz="2000" i="1" dirty="0"/>
              <a:t>Својина у поступку разграничења друштвене и државне својине на пољопривредном земљишту утврђује се према тренутку разграничења</a:t>
            </a:r>
            <a:r>
              <a:rPr lang="ru-RU" sz="2000" i="1" dirty="0" smtClean="0"/>
              <a:t>.</a:t>
            </a:r>
          </a:p>
          <a:p>
            <a:endParaRPr lang="ru-RU" sz="1000" i="1" dirty="0" smtClean="0"/>
          </a:p>
          <a:p>
            <a:pPr marL="0" indent="0">
              <a:buNone/>
              <a:tabLst>
                <a:tab pos="347663" algn="l"/>
              </a:tabLst>
            </a:pPr>
            <a:r>
              <a:rPr lang="ru-RU" sz="2000" i="1" dirty="0" smtClean="0"/>
              <a:t>	(</a:t>
            </a:r>
            <a:r>
              <a:rPr lang="ru-RU" sz="2000" i="1" dirty="0"/>
              <a:t>Пресуда Апелационог суда у Новом Саду бр. Гж. 4267/12 од 16. маја </a:t>
            </a:r>
            <a:r>
              <a:rPr lang="ru-RU" sz="2000" i="1" dirty="0" smtClean="0"/>
              <a:t>	2013</a:t>
            </a:r>
            <a:r>
              <a:rPr lang="ru-RU" sz="2000" i="1" dirty="0"/>
              <a:t>. године)</a:t>
            </a:r>
          </a:p>
          <a:p>
            <a:endParaRPr lang="sr-Latn-RS"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359739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1600" dirty="0"/>
              <a:t>Када је извршено разграничење пољопривредног земљишта у државној и друштвеној својини у поступку прописаним Упутством, важили су следећи чланови Закона о претварању</a:t>
            </a:r>
            <a:r>
              <a:rPr lang="ru-RU" sz="1600" dirty="0" smtClean="0"/>
              <a:t>:</a:t>
            </a:r>
          </a:p>
          <a:p>
            <a:pPr algn="just"/>
            <a:endParaRPr lang="ru-RU" sz="500" dirty="0"/>
          </a:p>
          <a:p>
            <a:pPr algn="just"/>
            <a:r>
              <a:rPr lang="ru-RU" sz="1600" dirty="0" smtClean="0"/>
              <a:t>Члан 2.: </a:t>
            </a:r>
            <a:r>
              <a:rPr lang="ru-RU" sz="1600" dirty="0"/>
              <a:t>„Пољопривредно земљиште у државној својини </a:t>
            </a:r>
            <a:r>
              <a:rPr lang="ru-RU" sz="1600" b="1" dirty="0"/>
              <a:t>користи</a:t>
            </a:r>
            <a:r>
              <a:rPr lang="ru-RU" sz="1600" dirty="0"/>
              <a:t> предузеће, земљорадничка задруга или друго правно лице (у даљем тексту: предузеће) које је имало право коришћења и располагања тим земљиштем на дан ступања на снагу овог закона. Пољопривредним земљиштем из става 1. овог члана </a:t>
            </a:r>
            <a:r>
              <a:rPr lang="ru-RU" sz="1600" b="1" dirty="0"/>
              <a:t>располаже и управља</a:t>
            </a:r>
            <a:r>
              <a:rPr lang="ru-RU" sz="1600" dirty="0"/>
              <a:t> држава преко министарства надлежног за послове пољопривреде</a:t>
            </a:r>
            <a:r>
              <a:rPr lang="ru-RU" sz="1600" dirty="0" smtClean="0"/>
              <a:t>.</a:t>
            </a:r>
          </a:p>
          <a:p>
            <a:pPr algn="just"/>
            <a:endParaRPr lang="ru-RU" sz="500" dirty="0"/>
          </a:p>
          <a:p>
            <a:pPr algn="just"/>
            <a:r>
              <a:rPr lang="ru-RU" sz="1600" dirty="0"/>
              <a:t>Члан 9</a:t>
            </a:r>
            <a:r>
              <a:rPr lang="ru-RU" sz="1600" dirty="0" smtClean="0"/>
              <a:t>.: </a:t>
            </a:r>
            <a:r>
              <a:rPr lang="ru-RU" sz="1600" dirty="0"/>
              <a:t>„У случају </a:t>
            </a:r>
            <a:r>
              <a:rPr lang="ru-RU" sz="1600" b="1" dirty="0"/>
              <a:t>продаје</a:t>
            </a:r>
            <a:r>
              <a:rPr lang="ru-RU" sz="1600" dirty="0"/>
              <a:t> предузећа, пољопривредно земљиште у државној својини које је оно користило, преноси се на управљање министарству надлежном за послове пољопривреде до доношења одлуке о давању на коришћење тог земљишта другом предузећу</a:t>
            </a:r>
            <a:r>
              <a:rPr lang="ru-RU" sz="1600" dirty="0" smtClean="0"/>
              <a:t>.</a:t>
            </a:r>
          </a:p>
          <a:p>
            <a:pPr algn="just"/>
            <a:endParaRPr lang="ru-RU" sz="500" dirty="0"/>
          </a:p>
          <a:p>
            <a:pPr algn="just"/>
            <a:r>
              <a:rPr lang="ru-RU" sz="1600" dirty="0"/>
              <a:t>Члан 10</a:t>
            </a:r>
            <a:r>
              <a:rPr lang="ru-RU" sz="1600" dirty="0" smtClean="0"/>
              <a:t>.: </a:t>
            </a:r>
            <a:r>
              <a:rPr lang="ru-RU" sz="1600" dirty="0"/>
              <a:t>„ У случају </a:t>
            </a:r>
            <a:r>
              <a:rPr lang="ru-RU" sz="1600" b="1" dirty="0"/>
              <a:t>ликвидације</a:t>
            </a:r>
            <a:r>
              <a:rPr lang="ru-RU" sz="1600" dirty="0"/>
              <a:t> или </a:t>
            </a:r>
            <a:r>
              <a:rPr lang="ru-RU" sz="1600" b="1" dirty="0"/>
              <a:t>стечаја</a:t>
            </a:r>
            <a:r>
              <a:rPr lang="ru-RU" sz="1600" dirty="0"/>
              <a:t> предузећа пољопривредно земљиште у државној својини, које је користило то предузеће, преноси се на управљање министарству надлежном за послове пољопривреде до доношења одлуке о давању на коришћење тог земљишта другом предузећу</a:t>
            </a:r>
            <a:r>
              <a:rPr lang="ru-RU" sz="1600" dirty="0" smtClean="0"/>
              <a:t>.</a:t>
            </a:r>
            <a:endParaRPr lang="ru-RU" sz="16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378671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1500" dirty="0"/>
              <a:t>Одредбом чл. 95. ЗПЗ прописано је да даном ступања на снагу овог закона престаје да важи Закон о пољопривредном земљишту ("Службени гласник РС", бр. 49/92, 53/93 - др. закон, 67/93 - др. закон, 48/94 - др. закон, 46/95, 54/96, 14/00 и 101/05 - др. закон) и чл. </a:t>
            </a:r>
            <a:r>
              <a:rPr lang="ru-RU" sz="1500" b="1" dirty="0"/>
              <a:t>2</a:t>
            </a:r>
            <a:r>
              <a:rPr lang="ru-RU" sz="1500" dirty="0"/>
              <a:t> , 4 , 5 , члан 6. ст. 1, 4. и 5. и чл. 7 , </a:t>
            </a:r>
            <a:r>
              <a:rPr lang="ru-RU" sz="1500" b="1" dirty="0"/>
              <a:t>9</a:t>
            </a:r>
            <a:r>
              <a:rPr lang="ru-RU" sz="1500" dirty="0"/>
              <a:t> , </a:t>
            </a:r>
            <a:r>
              <a:rPr lang="ru-RU" sz="1500" b="1" dirty="0"/>
              <a:t>10</a:t>
            </a:r>
            <a:r>
              <a:rPr lang="ru-RU" sz="1500" dirty="0"/>
              <a:t>. и 12. Закона о претварању друштвене својине на пољопривредном земљишту у друге облике својине ("Службени гласник РС" , бр. 49/92 и 54/96</a:t>
            </a:r>
            <a:r>
              <a:rPr lang="ru-RU" sz="1500" dirty="0" smtClean="0"/>
              <a:t>).</a:t>
            </a:r>
          </a:p>
          <a:p>
            <a:pPr algn="just"/>
            <a:endParaRPr lang="ru-RU" sz="500" dirty="0"/>
          </a:p>
          <a:p>
            <a:pPr algn="just"/>
            <a:r>
              <a:rPr lang="ru-RU" sz="1500" dirty="0"/>
              <a:t>Одредбом чл. 94. ЗПЗ прописано је: „Даном ступања на снагу овог закона </a:t>
            </a:r>
            <a:r>
              <a:rPr lang="ru-RU" sz="1500" b="1" dirty="0"/>
              <a:t>пољопривредно земљиште у државној својини преноси се на управљање Министарству</a:t>
            </a:r>
            <a:r>
              <a:rPr lang="ru-RU" sz="1500" dirty="0"/>
              <a:t> до доношења одлуке о давању у закуп тог земљишта. Правном лицу које је на дан ступања на снагу овог закона имало право коришћења пољопривредног земљишта у државној својини, </a:t>
            </a:r>
            <a:r>
              <a:rPr lang="ru-RU" sz="1500" b="1" dirty="0"/>
              <a:t>то право престаје </a:t>
            </a:r>
            <a:r>
              <a:rPr lang="ru-RU" sz="1500" dirty="0"/>
              <a:t>даном истека рока одређеног уговором о давању на коришћење тог земљишта, даном доношења одлуке о давању у закуп тог земљишта, односно даном отуђења тог земљишта. Правно лице из става 2. овог члана дужно је да у року од 15 дана од дана престанка права коришћења, пољопривредно земљиште у државној својини пренесе у државину Министарству, односно закупцу или купцу</a:t>
            </a:r>
            <a:r>
              <a:rPr lang="ru-RU" sz="1500" dirty="0" smtClean="0"/>
              <a:t>.“</a:t>
            </a:r>
          </a:p>
          <a:p>
            <a:pPr algn="just"/>
            <a:endParaRPr lang="ru-RU" sz="500" dirty="0"/>
          </a:p>
          <a:p>
            <a:pPr algn="just"/>
            <a:r>
              <a:rPr lang="ru-RU" sz="1500" dirty="0"/>
              <a:t>Н</a:t>
            </a:r>
            <a:r>
              <a:rPr lang="ru-RU" sz="1500" dirty="0" smtClean="0"/>
              <a:t>а </a:t>
            </a:r>
            <a:r>
              <a:rPr lang="ru-RU" sz="1500" dirty="0"/>
              <a:t>основу одредбе чл. 94. и 95. ЗПЗ престало је </a:t>
            </a:r>
            <a:r>
              <a:rPr lang="ru-RU" sz="1500" b="1" dirty="0"/>
              <a:t>по сили </a:t>
            </a:r>
            <a:r>
              <a:rPr lang="ru-RU" sz="1500" b="1" dirty="0" smtClean="0"/>
              <a:t>закона </a:t>
            </a:r>
            <a:r>
              <a:rPr lang="ru-RU" sz="1500" dirty="0" smtClean="0"/>
              <a:t>право </a:t>
            </a:r>
            <a:r>
              <a:rPr lang="ru-RU" sz="1500" dirty="0"/>
              <a:t>коришћења свим правним лицима која су на дан ступања на снагу овог закона користила пољопривредно земљиште у државној својини</a:t>
            </a:r>
            <a:r>
              <a:rPr lang="ru-RU" sz="1500" dirty="0" smtClean="0"/>
              <a:t>.</a:t>
            </a:r>
            <a:endParaRPr lang="ru-RU" sz="15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217478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27584" y="116632"/>
            <a:ext cx="8316416" cy="1143000"/>
          </a:xfrm>
          <a:prstGeom prst="rect">
            <a:avLst/>
          </a:prstGeom>
        </p:spPr>
        <p:txBody>
          <a:bodyP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ru-RU" sz="3800" dirty="0">
              <a:solidFill>
                <a:prstClr val="white"/>
              </a:solidFill>
            </a:endParaRPr>
          </a:p>
        </p:txBody>
      </p:sp>
      <p:sp>
        <p:nvSpPr>
          <p:cNvPr id="2" name="Content Placeholder 1">
            <a:extLst>
              <a:ext uri="{FF2B5EF4-FFF2-40B4-BE49-F238E27FC236}">
                <a16:creationId xmlns:a16="http://schemas.microsoft.com/office/drawing/2014/main" xmlns="" id="{B5974154-05EE-451D-B9B5-AA99453F92D2}"/>
              </a:ext>
            </a:extLst>
          </p:cNvPr>
          <p:cNvSpPr>
            <a:spLocks noGrp="1"/>
          </p:cNvSpPr>
          <p:nvPr>
            <p:ph idx="1"/>
          </p:nvPr>
        </p:nvSpPr>
        <p:spPr/>
        <p:txBody>
          <a:bodyPr/>
          <a:lstStyle/>
          <a:p>
            <a:pPr marL="0" indent="0" algn="ctr">
              <a:buNone/>
            </a:pPr>
            <a:r>
              <a:rPr lang="sr-Cyrl-RS" sz="2400" dirty="0" smtClean="0"/>
              <a:t>УВОД</a:t>
            </a:r>
          </a:p>
          <a:p>
            <a:pPr marL="0" indent="0">
              <a:buNone/>
            </a:pPr>
            <a:endParaRPr lang="sr-Cyrl-RS" sz="1000" dirty="0"/>
          </a:p>
          <a:p>
            <a:pPr marL="0" indent="0" algn="just">
              <a:buNone/>
            </a:pPr>
            <a:r>
              <a:rPr lang="sr-Cyrl-RS" sz="2000" dirty="0"/>
              <a:t>Пољопривредно земљиште је један од најважнијих, незаменљивих природних ресурса Републике Србије. </a:t>
            </a:r>
            <a:endParaRPr lang="sr-Cyrl-RS" sz="2000" dirty="0" smtClean="0"/>
          </a:p>
          <a:p>
            <a:pPr marL="0" indent="0" algn="just">
              <a:buNone/>
            </a:pPr>
            <a:endParaRPr lang="sr-Cyrl-RS" sz="900" dirty="0"/>
          </a:p>
          <a:p>
            <a:pPr marL="0" indent="0" algn="just">
              <a:buNone/>
            </a:pPr>
            <a:r>
              <a:rPr lang="sr-Cyrl-RS" sz="2000" dirty="0"/>
              <a:t>Према резултатима Пописа пољопривреде 2012. године, укупна површина пољопривредног земљишта на територији Републике Србије износи 3.861.477 хектара </a:t>
            </a:r>
            <a:r>
              <a:rPr lang="sr-Cyrl-RS" sz="2000" dirty="0" smtClean="0"/>
              <a:t>.</a:t>
            </a:r>
          </a:p>
          <a:p>
            <a:pPr marL="0" indent="0" algn="just">
              <a:buNone/>
            </a:pPr>
            <a:endParaRPr lang="sr-Cyrl-RS" sz="900" dirty="0"/>
          </a:p>
          <a:p>
            <a:pPr marL="0" indent="0" algn="just">
              <a:buNone/>
            </a:pPr>
            <a:r>
              <a:rPr lang="sr-Cyrl-RS" sz="2000" dirty="0"/>
              <a:t>Укупна површина пољопривредног земљишта у јавној својини (државној својини) Републике Србије износи 407.370,4 </a:t>
            </a:r>
            <a:r>
              <a:rPr lang="sr-Cyrl-RS" sz="2000" dirty="0" smtClean="0"/>
              <a:t>хектара.</a:t>
            </a:r>
            <a:endParaRPr lang="sr-Cyrl-RS" sz="2000" dirty="0"/>
          </a:p>
          <a:p>
            <a:pPr marL="0" indent="0">
              <a:buNone/>
            </a:pPr>
            <a:endParaRPr lang="sr-Latn-RS" sz="1600" dirty="0"/>
          </a:p>
        </p:txBody>
      </p:sp>
    </p:spTree>
    <p:extLst>
      <p:ext uri="{BB962C8B-B14F-4D97-AF65-F5344CB8AC3E}">
        <p14:creationId xmlns:p14="http://schemas.microsoft.com/office/powerpoint/2010/main" val="65036989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1500" dirty="0" smtClean="0"/>
              <a:t>Самосталним </a:t>
            </a:r>
            <a:r>
              <a:rPr lang="ru-RU" sz="1500" dirty="0"/>
              <a:t>чл. 17. Закона о изменама и допунама Закона о пољопривредном земљишту („Сл. гласник РС", бр. 112/15) </a:t>
            </a:r>
            <a:r>
              <a:rPr lang="ru-RU" sz="1500" dirty="0" smtClean="0"/>
              <a:t>је </a:t>
            </a:r>
            <a:r>
              <a:rPr lang="ru-RU" sz="1500" dirty="0"/>
              <a:t>прописано</a:t>
            </a:r>
            <a:r>
              <a:rPr lang="ru-RU" sz="1500" dirty="0" smtClean="0"/>
              <a:t>:</a:t>
            </a:r>
          </a:p>
          <a:p>
            <a:pPr algn="just"/>
            <a:endParaRPr lang="ru-RU" sz="500" dirty="0"/>
          </a:p>
          <a:p>
            <a:pPr algn="just"/>
            <a:r>
              <a:rPr lang="ru-RU" sz="1500" dirty="0"/>
              <a:t>„Пољопривредно земљиште </a:t>
            </a:r>
            <a:r>
              <a:rPr lang="ru-RU" sz="1500" b="1" dirty="0"/>
              <a:t>у друштвеној својини (мешовита својина, други облици својине)</a:t>
            </a:r>
            <a:r>
              <a:rPr lang="ru-RU" sz="1500" dirty="0"/>
              <a:t> које </a:t>
            </a:r>
            <a:r>
              <a:rPr lang="ru-RU" sz="1500" b="1" dirty="0"/>
              <a:t>није стечено теретно правним послом </a:t>
            </a:r>
            <a:r>
              <a:rPr lang="ru-RU" sz="1500" b="1" i="1" u="sng" dirty="0"/>
              <a:t>и</a:t>
            </a:r>
            <a:r>
              <a:rPr lang="ru-RU" sz="1500" dirty="0"/>
              <a:t> за које </a:t>
            </a:r>
            <a:r>
              <a:rPr lang="ru-RU" sz="1500" b="1" dirty="0"/>
              <a:t>није извршен попис земљишта </a:t>
            </a:r>
            <a:r>
              <a:rPr lang="ru-RU" sz="1500" dirty="0"/>
              <a:t>у складу са Законом о претварању друштвене својине на пољопривредном земљишту у друге облике својине ("Службени гласник РС", бр. 49/92, 54/96 и 62/06 - др. закон) </a:t>
            </a:r>
            <a:r>
              <a:rPr lang="ru-RU" sz="1500" b="1" dirty="0"/>
              <a:t>преноси се у јавну својину Републике Србије </a:t>
            </a:r>
            <a:r>
              <a:rPr lang="ru-RU" sz="1500" dirty="0" smtClean="0"/>
              <a:t>(</a:t>
            </a:r>
            <a:r>
              <a:rPr lang="ru-RU" sz="1500" dirty="0"/>
              <a:t>ст. 1). Даном ступања на снагу овог закона </a:t>
            </a:r>
            <a:r>
              <a:rPr lang="ru-RU" sz="1500" b="1" dirty="0" smtClean="0"/>
              <a:t>Републички </a:t>
            </a:r>
            <a:r>
              <a:rPr lang="ru-RU" sz="1500" b="1" dirty="0"/>
              <a:t>геодетски завод</a:t>
            </a:r>
            <a:r>
              <a:rPr lang="ru-RU" sz="1500" dirty="0"/>
              <a:t> дужан је да у складу са одредбама ст. 1. и 2. овог члана и чланом 94. Закона о пољопривредном земљишту ("Службени гласник РС", бр. 62/06, 65/08 - др. закон и 41/09), </a:t>
            </a:r>
            <a:r>
              <a:rPr lang="ru-RU" sz="1500" b="1" dirty="0"/>
              <a:t>по службеној дужности</a:t>
            </a:r>
            <a:r>
              <a:rPr lang="ru-RU" sz="1500" dirty="0"/>
              <a:t>, </a:t>
            </a:r>
            <a:r>
              <a:rPr lang="ru-RU" sz="1500" b="1" dirty="0"/>
              <a:t>изврши упис пољопривредног земљишта у јавну својину Републике Србије, којим располаже и управља Министарство</a:t>
            </a:r>
            <a:r>
              <a:rPr lang="ru-RU" sz="1500" dirty="0"/>
              <a:t> (ст. 3</a:t>
            </a:r>
            <a:r>
              <a:rPr lang="ru-RU" sz="1500" dirty="0" smtClean="0"/>
              <a:t>.).</a:t>
            </a:r>
          </a:p>
          <a:p>
            <a:pPr algn="just"/>
            <a:endParaRPr lang="ru-RU" sz="500" dirty="0"/>
          </a:p>
          <a:p>
            <a:pPr algn="just"/>
            <a:r>
              <a:rPr lang="ru-RU" sz="1500" dirty="0"/>
              <a:t>Стога, пољопривредно земљиште у друштвеној али и мешовитој својини, односно другим облицима својине, које није стечено теретним правним послом и за које није извршен попис у складу са Законом о претварању, постало је </a:t>
            </a:r>
            <a:r>
              <a:rPr lang="ru-RU" sz="1500" b="1" dirty="0" smtClean="0"/>
              <a:t>по </a:t>
            </a:r>
            <a:r>
              <a:rPr lang="ru-RU" sz="1500" b="1" dirty="0"/>
              <a:t>сили закона</a:t>
            </a:r>
            <a:r>
              <a:rPr lang="ru-RU" sz="1500" dirty="0"/>
              <a:t>, на основу одредбе самосталног чл. 17. Закона о изменама и допунама ЗПЗ, </a:t>
            </a:r>
            <a:r>
              <a:rPr lang="ru-RU" sz="1500" b="1" dirty="0" smtClean="0"/>
              <a:t>јавна </a:t>
            </a:r>
            <a:r>
              <a:rPr lang="ru-RU" sz="1500" b="1" dirty="0"/>
              <a:t>својина Републике Србије.</a:t>
            </a:r>
            <a:r>
              <a:rPr lang="ru-RU" sz="1500" dirty="0"/>
              <a:t> Републички геодетски завод је обавезан да по службеној дужности спроведе промене у катастру непокретности настале по сили одредби чл. 94. и самосталног чл. 17. ст. 1. ЗПЗ, те је </a:t>
            </a:r>
            <a:r>
              <a:rPr lang="ru-RU" sz="1500" b="1" dirty="0"/>
              <a:t>упис у катастар непокретности у овим случајевима декларативног, а не конститутивног карактера</a:t>
            </a:r>
            <a:r>
              <a:rPr lang="ru-RU" sz="1500" dirty="0" smtClean="0"/>
              <a:t>.</a:t>
            </a:r>
            <a:endParaRPr lang="ru-RU" sz="15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претварању </a:t>
            </a:r>
            <a:endParaRPr lang="sr-Cyrl-RS" sz="2000" dirty="0">
              <a:solidFill>
                <a:schemeClr val="bg1">
                  <a:lumMod val="65000"/>
                </a:schemeClr>
              </a:solidFill>
            </a:endParaRPr>
          </a:p>
        </p:txBody>
      </p:sp>
    </p:spTree>
    <p:extLst>
      <p:ext uri="{BB962C8B-B14F-4D97-AF65-F5344CB8AC3E}">
        <p14:creationId xmlns:p14="http://schemas.microsoft.com/office/powerpoint/2010/main" val="4018651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sr-Cyrl-RS" sz="2400" dirty="0"/>
              <a:t>ЗАКОН О </a:t>
            </a:r>
            <a:r>
              <a:rPr lang="sr-Cyrl-RS" sz="2400" dirty="0" smtClean="0"/>
              <a:t>ЗАДРУГАМА</a:t>
            </a:r>
          </a:p>
          <a:p>
            <a:pPr marL="0" indent="0" algn="ctr">
              <a:buNone/>
            </a:pPr>
            <a:endParaRPr lang="sr-Cyrl-RS" sz="500" dirty="0" smtClean="0"/>
          </a:p>
          <a:p>
            <a:r>
              <a:rPr lang="ru-RU" sz="1600" dirty="0"/>
              <a:t>Одредбом чл. 108. Закон о задругама прописано је:  </a:t>
            </a:r>
            <a:endParaRPr lang="ru-RU" sz="1600" dirty="0" smtClean="0"/>
          </a:p>
          <a:p>
            <a:endParaRPr lang="ru-RU" sz="500" dirty="0"/>
          </a:p>
          <a:p>
            <a:pPr marL="457200" lvl="1" indent="0" algn="just">
              <a:buNone/>
            </a:pPr>
            <a:r>
              <a:rPr lang="ru-RU" sz="1400" dirty="0"/>
              <a:t>„На пољопривредном земљишту на коме је </a:t>
            </a:r>
            <a:r>
              <a:rPr lang="ru-RU" sz="1400" b="1" dirty="0"/>
              <a:t>израђен и потврђен </a:t>
            </a:r>
            <a:r>
              <a:rPr lang="ru-RU" sz="1400" dirty="0"/>
              <a:t>попис земљишта у друштвеној својини, односно државној својини, у складу са Законом о претварању друштвене својине на пољопривредном земљишту у друге облике својине ("Службени гласник РС", бр. 49/92, 54/96 и 62/06 - др. закон), и које је, на основу одређених исправа уписано као </a:t>
            </a:r>
            <a:r>
              <a:rPr lang="ru-RU" sz="1400" b="1" dirty="0"/>
              <a:t>друштвена својина</a:t>
            </a:r>
            <a:r>
              <a:rPr lang="ru-RU" sz="1400" dirty="0"/>
              <a:t> у јавни регистар о непокретностима и правима на њима, на захтев задруге, која је уписана као ималац права на том земљишту, </a:t>
            </a:r>
            <a:r>
              <a:rPr lang="ru-RU" sz="1400" u="sng" dirty="0"/>
              <a:t>уписаће се задружна својина, без поновне оцене исправа о стицању од стране надлежног органа за упис права на непокретностима</a:t>
            </a:r>
            <a:r>
              <a:rPr lang="ru-RU" sz="1400" dirty="0"/>
              <a:t>. (ст. 1</a:t>
            </a:r>
            <a:r>
              <a:rPr lang="ru-RU" sz="1400" dirty="0" smtClean="0"/>
              <a:t>)</a:t>
            </a:r>
          </a:p>
          <a:p>
            <a:pPr marL="457200" lvl="1" indent="0" algn="just">
              <a:buNone/>
            </a:pPr>
            <a:endParaRPr lang="ru-RU" sz="500" dirty="0"/>
          </a:p>
          <a:p>
            <a:pPr marL="457200" lvl="1" indent="0" algn="just">
              <a:buNone/>
            </a:pPr>
            <a:r>
              <a:rPr lang="ru-RU" sz="1400" dirty="0"/>
              <a:t>На пољопривредном земљишту које је уписано као </a:t>
            </a:r>
            <a:r>
              <a:rPr lang="ru-RU" sz="1400" b="1" dirty="0"/>
              <a:t>друштвена својина </a:t>
            </a:r>
            <a:r>
              <a:rPr lang="ru-RU" sz="1400" dirty="0"/>
              <a:t>у јавни регистар о непокретностима и правима на њима, на захтев задруге која је уписана као ималац права на том земљишту које је купила или стекла другим теретно правним послом и за које задруга поседује доказ о стицању, а на коме </a:t>
            </a:r>
            <a:r>
              <a:rPr lang="ru-RU" sz="1400" b="1" dirty="0"/>
              <a:t>није израђен и потврђен попис земљишта</a:t>
            </a:r>
            <a:r>
              <a:rPr lang="ru-RU" sz="1400" dirty="0"/>
              <a:t> у друштвеној својини, односно државној својини у складу са Законом о претварању друштвене својине на пољопривредном земљишту у друге облике својине, у јавни регистар о непокретностима и правима на њима, </a:t>
            </a:r>
            <a:r>
              <a:rPr lang="ru-RU" sz="1400" u="sng" dirty="0"/>
              <a:t>уписаће се задружна својина, на основу оцене исправа о стицању од стране надлежног органа за упис права на </a:t>
            </a:r>
            <a:r>
              <a:rPr lang="ru-RU" sz="1400" u="sng" dirty="0" smtClean="0"/>
              <a:t>непокретностима</a:t>
            </a:r>
            <a:r>
              <a:rPr lang="ru-RU" sz="1400" dirty="0"/>
              <a:t> </a:t>
            </a:r>
            <a:r>
              <a:rPr lang="ru-RU" sz="1400" dirty="0" smtClean="0"/>
              <a:t>(ст</a:t>
            </a:r>
            <a:r>
              <a:rPr lang="ru-RU" sz="1400" dirty="0"/>
              <a:t>. </a:t>
            </a:r>
            <a:r>
              <a:rPr lang="ru-RU" sz="1400" dirty="0" smtClean="0"/>
              <a:t>3).“</a:t>
            </a:r>
            <a:endParaRPr lang="sr-Latn-RS" sz="1400" dirty="0"/>
          </a:p>
        </p:txBody>
      </p:sp>
    </p:spTree>
    <p:extLst>
      <p:ext uri="{BB962C8B-B14F-4D97-AF65-F5344CB8AC3E}">
        <p14:creationId xmlns:p14="http://schemas.microsoft.com/office/powerpoint/2010/main" val="108466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a:t>Одредбом чл. 109</a:t>
            </a:r>
            <a:r>
              <a:rPr lang="ru-RU" sz="2000" dirty="0" smtClean="0"/>
              <a:t>. ст. 1. Закона </a:t>
            </a:r>
            <a:r>
              <a:rPr lang="ru-RU" sz="2000" dirty="0"/>
              <a:t>о задругама прописано је: </a:t>
            </a:r>
            <a:endParaRPr lang="ru-RU" sz="2000" dirty="0" smtClean="0"/>
          </a:p>
          <a:p>
            <a:endParaRPr lang="ru-RU" sz="500" dirty="0"/>
          </a:p>
          <a:p>
            <a:pPr marL="347663" lvl="1" indent="0" algn="just">
              <a:buNone/>
            </a:pPr>
            <a:r>
              <a:rPr lang="ru-RU" sz="1400" dirty="0"/>
              <a:t>„На непокретностима које су на дан ступања на снагу овог закона уписане као </a:t>
            </a:r>
            <a:r>
              <a:rPr lang="ru-RU" sz="1400" b="1" dirty="0"/>
              <a:t>друштвена или јавна својина</a:t>
            </a:r>
            <a:r>
              <a:rPr lang="ru-RU" sz="1400" dirty="0"/>
              <a:t>, у јавни регистар о непокретностима и правима на њима, а за коју задруге, односно задружни савези </a:t>
            </a:r>
            <a:r>
              <a:rPr lang="ru-RU" sz="1400" u="sng" dirty="0"/>
              <a:t>поседују веродостојну исправу у смислу правноснажне одлуке органа државне управе, суда или споразум о повраћају имовине</a:t>
            </a:r>
            <a:r>
              <a:rPr lang="ru-RU" sz="1400" dirty="0"/>
              <a:t>, којима је утврђена </a:t>
            </a:r>
            <a:r>
              <a:rPr lang="ru-RU" sz="1400" b="1" dirty="0"/>
              <a:t>задружна</a:t>
            </a:r>
            <a:r>
              <a:rPr lang="ru-RU" sz="1400" dirty="0"/>
              <a:t> својина у корист задруге, односно задружног савеза, надлежни орган за упис права на непокретностима, уписаће на захтев задруге, односно задружног савеза, задружну својину (ст. 1).</a:t>
            </a:r>
          </a:p>
          <a:p>
            <a:r>
              <a:rPr lang="ru-RU" sz="2000" dirty="0"/>
              <a:t>Одредбом чл. 110. Закона о задругама прописано је: </a:t>
            </a:r>
            <a:endParaRPr lang="ru-RU" sz="2000" dirty="0" smtClean="0"/>
          </a:p>
          <a:p>
            <a:endParaRPr lang="ru-RU" sz="500" dirty="0"/>
          </a:p>
          <a:p>
            <a:pPr marL="347663" lvl="1" indent="0" algn="just">
              <a:buNone/>
            </a:pPr>
            <a:r>
              <a:rPr lang="ru-RU" sz="1400" dirty="0"/>
              <a:t>„На </a:t>
            </a:r>
            <a:r>
              <a:rPr lang="ru-RU" sz="1400" b="1" dirty="0"/>
              <a:t>објектима</a:t>
            </a:r>
            <a:r>
              <a:rPr lang="ru-RU" sz="1400" dirty="0"/>
              <a:t> који су на дан ступања на снагу овог закона у јавном регистру о непокретностима и правима на њима уписани као </a:t>
            </a:r>
            <a:r>
              <a:rPr lang="ru-RU" sz="1400" b="1" dirty="0"/>
              <a:t>друштвена или јавна својина</a:t>
            </a:r>
            <a:r>
              <a:rPr lang="ru-RU" sz="1400" dirty="0"/>
              <a:t>, а на којима је као ималац права уписана задруга, односно задружни савез, на захтев задруге, односно задружног савеза, надлежни орган за упис права на непокретностима, уписаће задружну својину, уколико је </a:t>
            </a:r>
            <a:r>
              <a:rPr lang="ru-RU" sz="1400" b="1" dirty="0"/>
              <a:t>употребна дозвола</a:t>
            </a:r>
            <a:r>
              <a:rPr lang="ru-RU" sz="1400" dirty="0"/>
              <a:t> за те објекте издата </a:t>
            </a:r>
            <a:r>
              <a:rPr lang="ru-RU" sz="1400" b="1" dirty="0"/>
              <a:t>на име уписане задруге, односно задружног савеза као инвеститора</a:t>
            </a:r>
            <a:r>
              <a:rPr lang="ru-RU" sz="1400" dirty="0"/>
              <a:t> (ст. 1</a:t>
            </a:r>
            <a:r>
              <a:rPr lang="ru-RU" sz="1400" dirty="0" smtClean="0"/>
              <a:t>).</a:t>
            </a:r>
          </a:p>
          <a:p>
            <a:pPr marL="347663" lvl="1" indent="0" algn="just">
              <a:buNone/>
            </a:pPr>
            <a:endParaRPr lang="ru-RU" sz="500" dirty="0"/>
          </a:p>
          <a:p>
            <a:pPr marL="347663" lvl="1" indent="0" algn="just">
              <a:buNone/>
            </a:pPr>
            <a:r>
              <a:rPr lang="ru-RU" sz="1400" dirty="0"/>
              <a:t>На објектима на којима је на дан ступања на снагу овог закона, у јавни регистар о непокретностима и правима на њима уписана друштвена или јавна својина, а на којима је као ималац права уписана задруга, односно задружни савез, на захтев уписане задруге, односно задружног савеза, надлежни орган за упис права на непокретностима уписаће задружну својину на обектима изграђеним пре доношења прописа о </a:t>
            </a:r>
            <a:r>
              <a:rPr lang="ru-RU" sz="1400" dirty="0" smtClean="0"/>
              <a:t>градњи (ст. 3).“</a:t>
            </a:r>
            <a:endParaRPr lang="ru-RU" sz="1500" dirty="0"/>
          </a:p>
        </p:txBody>
      </p:sp>
      <p:sp>
        <p:nvSpPr>
          <p:cNvPr id="5"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Закон о задругама</a:t>
            </a:r>
            <a:endParaRPr lang="sr-Cyrl-RS" sz="2000" dirty="0">
              <a:solidFill>
                <a:schemeClr val="bg1">
                  <a:lumMod val="65000"/>
                </a:schemeClr>
              </a:solidFill>
            </a:endParaRPr>
          </a:p>
        </p:txBody>
      </p:sp>
    </p:spTree>
    <p:extLst>
      <p:ext uri="{BB962C8B-B14F-4D97-AF65-F5344CB8AC3E}">
        <p14:creationId xmlns:p14="http://schemas.microsoft.com/office/powerpoint/2010/main" val="88146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a:t>Одредбом чл. 111. Закона о задругама прописано је: </a:t>
            </a:r>
            <a:endParaRPr lang="ru-RU" sz="2000" dirty="0" smtClean="0"/>
          </a:p>
          <a:p>
            <a:endParaRPr lang="ru-RU" sz="500" dirty="0"/>
          </a:p>
          <a:p>
            <a:pPr marL="347663" lvl="1" indent="0" algn="just">
              <a:buNone/>
            </a:pPr>
            <a:r>
              <a:rPr lang="ru-RU" sz="1400" dirty="0"/>
              <a:t>„Задруга, односно задружни савез, дужна је да </a:t>
            </a:r>
            <a:r>
              <a:rPr lang="ru-RU" sz="1400" b="1" dirty="0"/>
              <a:t>у року од три године од дана ступања на снагу овог </a:t>
            </a:r>
            <a:r>
              <a:rPr lang="ru-RU" sz="1400" b="1" dirty="0" smtClean="0"/>
              <a:t>закона</a:t>
            </a:r>
            <a:r>
              <a:rPr lang="ru-RU" sz="1400" dirty="0" smtClean="0"/>
              <a:t> </a:t>
            </a:r>
            <a:r>
              <a:rPr lang="ru-RU" sz="1400" dirty="0"/>
              <a:t>поднесе надлежном органу за упис права на непокретностима, захтев за упис задружне својине на објектима и земљишту, који су на дан ступања на снагу овог закона уписани као друштвена својина или јавна својина, у јавни регистар о непокретностима и правима на њима, а на којима у складу са чл. 108, 109. и 110. овог закона, одређено право полажу задруге или задружни савези (ст. 1</a:t>
            </a:r>
            <a:r>
              <a:rPr lang="ru-RU" sz="1400" dirty="0" smtClean="0"/>
              <a:t>.).</a:t>
            </a:r>
          </a:p>
          <a:p>
            <a:pPr marL="347663" lvl="1" indent="0" algn="just">
              <a:buNone/>
            </a:pPr>
            <a:endParaRPr lang="ru-RU" sz="500" dirty="0"/>
          </a:p>
          <a:p>
            <a:pPr marL="347663" lvl="1" indent="0" algn="just">
              <a:buNone/>
            </a:pPr>
            <a:r>
              <a:rPr lang="ru-RU" sz="1400" dirty="0"/>
              <a:t>Задруга, односно задружни савез, која води управни или судски поступак укључујући поступке по ванредним правним лековима, у вези са враћањем имовине задруге у складу са чланом 107. овог закона, дужна је </a:t>
            </a:r>
            <a:r>
              <a:rPr lang="ru-RU" sz="1400" b="1" dirty="0"/>
              <a:t>да у року од три године од дана правноснажног окончања поступка</a:t>
            </a:r>
            <a:r>
              <a:rPr lang="ru-RU" sz="1400" dirty="0"/>
              <a:t>, поднесе захтев за упис задружне својине за имовину над којом је утврђено право власништва задруге, односно право задруге на повраћај имовине (ст. 2</a:t>
            </a:r>
            <a:r>
              <a:rPr lang="ru-RU" sz="1400" dirty="0" smtClean="0"/>
              <a:t>.).</a:t>
            </a:r>
          </a:p>
          <a:p>
            <a:pPr marL="347663" lvl="1" indent="0" algn="just">
              <a:buNone/>
            </a:pPr>
            <a:endParaRPr lang="ru-RU" sz="500" dirty="0"/>
          </a:p>
          <a:p>
            <a:pPr marL="347663" lvl="1" indent="0" algn="just">
              <a:buNone/>
            </a:pPr>
            <a:r>
              <a:rPr lang="ru-RU" sz="1400" b="1" dirty="0" smtClean="0"/>
              <a:t>Протеком рока из ст. 1. и 2. овог члана, на имовини која је уписана као друштвена својина на којој је ималац права задруга, а за коју није поднет захтев за упис права задружне својине или је тај захтев правноснажно одбијен у поступку доказивања задружне својине, надлежни орган за упис права на непокретностима, извршиће, по службеној дужности, на тој непокретности упис права јавне својине Републике Србије</a:t>
            </a:r>
            <a:r>
              <a:rPr lang="ru-RU" sz="1400" dirty="0" smtClean="0"/>
              <a:t> </a:t>
            </a:r>
            <a:r>
              <a:rPr lang="ru-RU" sz="1400" dirty="0"/>
              <a:t>(ст.3</a:t>
            </a:r>
            <a:r>
              <a:rPr lang="ru-RU" sz="1400" dirty="0" smtClean="0"/>
              <a:t>).“</a:t>
            </a:r>
            <a:endParaRPr lang="ru-RU" sz="1400" dirty="0"/>
          </a:p>
        </p:txBody>
      </p:sp>
      <p:sp>
        <p:nvSpPr>
          <p:cNvPr id="5"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Закон о задругама</a:t>
            </a:r>
            <a:endParaRPr lang="sr-Cyrl-RS" sz="2000" dirty="0">
              <a:solidFill>
                <a:schemeClr val="bg1">
                  <a:lumMod val="65000"/>
                </a:schemeClr>
              </a:solidFill>
            </a:endParaRPr>
          </a:p>
        </p:txBody>
      </p:sp>
    </p:spTree>
    <p:extLst>
      <p:ext uri="{BB962C8B-B14F-4D97-AF65-F5344CB8AC3E}">
        <p14:creationId xmlns:p14="http://schemas.microsoft.com/office/powerpoint/2010/main" val="153028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ru-RU" sz="2400" dirty="0"/>
              <a:t>ПОЉОПРИВРЕДНО ЗЕМЉИШТЕ У СТЕЧАЈНОЈ </a:t>
            </a:r>
            <a:r>
              <a:rPr lang="ru-RU" sz="2400" dirty="0" smtClean="0"/>
              <a:t>МАСИ</a:t>
            </a:r>
          </a:p>
          <a:p>
            <a:pPr marL="0" indent="0" algn="ctr">
              <a:buNone/>
            </a:pPr>
            <a:endParaRPr lang="ru-RU" sz="500" dirty="0" smtClean="0"/>
          </a:p>
          <a:p>
            <a:pPr algn="just"/>
            <a:r>
              <a:rPr lang="ru-RU" sz="1600" dirty="0"/>
              <a:t>Уставом Републике Србије („Сл. гласник РС“, бр. 98/06) у чл. 86. зајемчена су приватна, задружна и јавна својина. Сви облици својине имају једнаку правну заштиту. Постојећа друштвена својина претвара се у приватну својину под условима, на начин и у роковима предвиђеним законом</a:t>
            </a:r>
            <a:r>
              <a:rPr lang="ru-RU" sz="1600" dirty="0" smtClean="0"/>
              <a:t>.</a:t>
            </a:r>
          </a:p>
          <a:p>
            <a:pPr algn="just"/>
            <a:endParaRPr lang="ru-RU" sz="500" dirty="0"/>
          </a:p>
          <a:p>
            <a:pPr algn="just"/>
            <a:r>
              <a:rPr lang="ru-RU" sz="1600" dirty="0"/>
              <a:t>Друштвену својину је могуће претворити у приватну односно задружну својину само у складу са законом, а то су Закон о приватизацији, Закон о стечају и Закон о задругама. </a:t>
            </a:r>
            <a:endParaRPr lang="ru-RU" sz="1600" dirty="0" smtClean="0"/>
          </a:p>
          <a:p>
            <a:pPr algn="just"/>
            <a:endParaRPr lang="ru-RU" sz="500" dirty="0"/>
          </a:p>
          <a:p>
            <a:pPr algn="just"/>
            <a:r>
              <a:rPr lang="ru-RU" sz="1600" dirty="0"/>
              <a:t>Одредбом чл. 101. ст. 1. Закона о стечају (Сл. гласник РС бр. 104/09, 99/11 - др. закон, 71/12 - УС, 83/14, 113/17, 44/18, 95/18) ( у даљем тексту: Закон о стечају) је прописано: „Стечајна маса је целокупна имовина стечајног дужника у земљи и иностранству на дан отварања стечајног поступка, као и имовина коју стечајни дужник стекне током стечајног поступка</a:t>
            </a:r>
            <a:r>
              <a:rPr lang="ru-RU" sz="1600" dirty="0" smtClean="0"/>
              <a:t>.“</a:t>
            </a:r>
          </a:p>
          <a:p>
            <a:pPr algn="just"/>
            <a:endParaRPr lang="ru-RU" sz="500" dirty="0"/>
          </a:p>
          <a:p>
            <a:pPr algn="just"/>
            <a:r>
              <a:rPr lang="ru-RU" sz="1600" dirty="0"/>
              <a:t>Одредбом чл. 102. ст. 1. Закона о стечају је прописано: „Ако је излучно право уписано у земљишну или у другу јавну књигу или регистар, терет доказивања да ствар на којој постоји такво право улази у стечајну масу пада на стечајног дужника</a:t>
            </a:r>
            <a:r>
              <a:rPr lang="ru-RU" sz="1600" dirty="0" smtClean="0"/>
              <a:t>“.</a:t>
            </a:r>
            <a:endParaRPr lang="ru-RU" sz="1600" dirty="0"/>
          </a:p>
        </p:txBody>
      </p:sp>
    </p:spTree>
    <p:extLst>
      <p:ext uri="{BB962C8B-B14F-4D97-AF65-F5344CB8AC3E}">
        <p14:creationId xmlns:p14="http://schemas.microsoft.com/office/powerpoint/2010/main" val="221634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nchor="ctr"/>
          <a:lstStyle/>
          <a:p>
            <a:pPr algn="just"/>
            <a:r>
              <a:rPr lang="ru-RU" sz="2000" b="1" dirty="0"/>
              <a:t>Сентенца:</a:t>
            </a:r>
            <a:r>
              <a:rPr lang="ru-RU" sz="2000" dirty="0"/>
              <a:t> </a:t>
            </a:r>
            <a:r>
              <a:rPr lang="ru-RU" sz="2000" i="1" dirty="0"/>
              <a:t>Излучни поверилац остварује право на излучење своје ствари из стечајне масе, захтевом у стечају или другим судским поступцима које може покренути без било каквих услова и рокова.</a:t>
            </a:r>
          </a:p>
          <a:p>
            <a:pPr marL="347663" indent="0" algn="just">
              <a:buNone/>
            </a:pPr>
            <a:r>
              <a:rPr lang="ru-RU" sz="2000" dirty="0" smtClean="0"/>
              <a:t> </a:t>
            </a:r>
            <a:r>
              <a:rPr lang="ru-RU" sz="2000" i="1" dirty="0"/>
              <a:t>(Решење Привредног апелационог суда Пж. 8781/11 од 27. октобар 2011. године</a:t>
            </a:r>
            <a:r>
              <a:rPr lang="ru-RU" sz="2000" i="1" dirty="0" smtClean="0"/>
              <a:t>)</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1943442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nchor="ctr"/>
          <a:lstStyle/>
          <a:p>
            <a:pPr algn="just"/>
            <a:r>
              <a:rPr lang="ru-RU" sz="2000" dirty="0"/>
              <a:t>ПРОБЛЕМИ УОЧЕНИ У </a:t>
            </a:r>
            <a:r>
              <a:rPr lang="ru-RU" sz="2000" dirty="0" smtClean="0"/>
              <a:t>ПРАКСИ</a:t>
            </a:r>
          </a:p>
          <a:p>
            <a:pPr algn="just"/>
            <a:endParaRPr lang="ru-RU" sz="500" dirty="0"/>
          </a:p>
          <a:p>
            <a:pPr marL="347663" indent="0" algn="just">
              <a:buNone/>
            </a:pPr>
            <a:r>
              <a:rPr lang="ru-RU" sz="2000" dirty="0"/>
              <a:t>У пракси се показало да до највећег броја проблема у погледу пољопривредног земљишта као дела стечајне масе долази услед неусклађености уписа у јавној евиденцији права на непокретностима са правним стањем које је настало на основу одредби чл. 94. и самосталног чл. 17. ЗПЗ, као и на основу одредбе чл. 111. Закона о задругама</a:t>
            </a:r>
            <a:r>
              <a:rPr lang="ru-RU" sz="2000" dirty="0" smtClean="0"/>
              <a:t>.</a:t>
            </a:r>
            <a:endParaRPr lang="ru-RU" sz="20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106746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a:t>Пример из </a:t>
            </a:r>
            <a:r>
              <a:rPr lang="ru-RU" sz="2000" dirty="0" smtClean="0"/>
              <a:t>праксе (закуп ДПЗ):</a:t>
            </a:r>
          </a:p>
          <a:p>
            <a:pPr marL="347663" lvl="1" indent="0" algn="just">
              <a:buNone/>
            </a:pPr>
            <a:r>
              <a:rPr lang="ru-RU" sz="1500" dirty="0" smtClean="0"/>
              <a:t>Стечјани </a:t>
            </a:r>
            <a:r>
              <a:rPr lang="ru-RU" sz="1500" dirty="0"/>
              <a:t>дужник је правно лице које је у катастру непокретности уписано као ималац права коришћења или као корисник на пољопривредном земљишту у државној својини. Стечајни управник издаје у закуп пољопривредно земљиште у државној својини, сматрајући да стечајни дужник, као уписани корисник може да пренесе право коришћења на друго лице. </a:t>
            </a:r>
            <a:endParaRPr lang="ru-RU" sz="1500" dirty="0" smtClean="0"/>
          </a:p>
          <a:p>
            <a:pPr algn="just"/>
            <a:endParaRPr lang="ru-RU" sz="500" dirty="0"/>
          </a:p>
          <a:p>
            <a:pPr marL="347663" lvl="1" indent="0" algn="just">
              <a:buNone/>
            </a:pPr>
            <a:r>
              <a:rPr lang="ru-RU" sz="1500" dirty="0"/>
              <a:t>Такав правни посао је ништав. Право коришћења даје његовом титулару само право да одређену ствар користи, а не и да са њом располаже. Издавање ствари у закуп путем правног посла – уговора о закупу представља акт правног располагања, који не може предузети корисник већ само власник ствари. Одредбом чл. 60. ст. 1. ЗПЗ је прописано да пољопривредним земљиштем у државној својини управља и располаже Република Србија преко Министарства. </a:t>
            </a:r>
          </a:p>
          <a:p>
            <a:pPr algn="just"/>
            <a:endParaRPr lang="ru-RU" sz="500" dirty="0"/>
          </a:p>
          <a:p>
            <a:pPr marL="347663" lvl="1" indent="0" algn="just">
              <a:buNone/>
            </a:pPr>
            <a:r>
              <a:rPr lang="ru-RU" sz="1500" dirty="0"/>
              <a:t>Отуда стечајни управник нема овлашћење да издаје у закуп пољопривредно земљиште у државној својини. </a:t>
            </a:r>
          </a:p>
          <a:p>
            <a:pPr marL="347663" lvl="1" indent="0" algn="just">
              <a:buNone/>
            </a:pPr>
            <a:endParaRPr lang="ru-RU" sz="500" dirty="0"/>
          </a:p>
          <a:p>
            <a:pPr algn="just"/>
            <a:r>
              <a:rPr lang="ru-RU" sz="1500" b="1" dirty="0"/>
              <a:t>Сентенца:</a:t>
            </a:r>
            <a:r>
              <a:rPr lang="ru-RU" sz="1500" dirty="0"/>
              <a:t> </a:t>
            </a:r>
            <a:r>
              <a:rPr lang="ru-RU" sz="1500" i="1" dirty="0"/>
              <a:t>Право коришћења пољопривредног земљишта у државној својини не даје кориснику право да земљиште издаје у закуп трећем лицу, јер се ради о акту располагања којим се ограничава право својине, што је акт који може да предузме само власник ствари, а не и њен корисник</a:t>
            </a:r>
            <a:r>
              <a:rPr lang="ru-RU" sz="1500" i="1" dirty="0" smtClean="0"/>
              <a:t>.</a:t>
            </a:r>
          </a:p>
          <a:p>
            <a:pPr marL="347663" indent="0" algn="just">
              <a:buNone/>
            </a:pPr>
            <a:r>
              <a:rPr lang="ru-RU" sz="1500" i="1" dirty="0"/>
              <a:t>(Пресуда Врховног касационог суда Рев 5305/2020 од 22.04.2021. године)</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221395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smtClean="0"/>
              <a:t>ПРЕПОРУКА </a:t>
            </a:r>
            <a:r>
              <a:rPr lang="ru-RU" sz="2000" dirty="0"/>
              <a:t>ЗА ПРЕВАЗИЛАЖЕЊЕ </a:t>
            </a:r>
            <a:r>
              <a:rPr lang="ru-RU" sz="2000" dirty="0" smtClean="0"/>
              <a:t>ПРОБЛЕМА</a:t>
            </a:r>
          </a:p>
          <a:p>
            <a:endParaRPr lang="ru-RU" sz="500" dirty="0"/>
          </a:p>
          <a:p>
            <a:pPr marL="347663" lvl="1" indent="0" algn="just">
              <a:buNone/>
            </a:pPr>
            <a:r>
              <a:rPr lang="ru-RU" sz="1500" dirty="0"/>
              <a:t>Потребно је да се стечајни управник упозна са правним статусом кат. парцела пољопривредног земљишта у државној својини на којима стечајни дужник има уписано право коришћења према јавној евиденцији катастра непокретности тако што ће на интернет страници Управе за пољопривредно земљиште </a:t>
            </a:r>
            <a:r>
              <a:rPr lang="ru-RU" sz="1500" dirty="0">
                <a:hlinkClick r:id="rId2"/>
              </a:rPr>
              <a:t>https://upz.minpolj.gov.rs</a:t>
            </a:r>
            <a:r>
              <a:rPr lang="ru-RU" sz="1500" dirty="0" smtClean="0">
                <a:hlinkClick r:id="rId2"/>
              </a:rPr>
              <a:t>/</a:t>
            </a:r>
            <a:r>
              <a:rPr lang="ru-RU" sz="1500" dirty="0" smtClean="0"/>
              <a:t> остварити </a:t>
            </a:r>
            <a:r>
              <a:rPr lang="ru-RU" sz="1500" dirty="0"/>
              <a:t>увид у Годишњи програм заштите уређења и коришћења пољопривредног земљишта за територију јединице локалне самоуправе на којој се предметно земљиште налази. </a:t>
            </a:r>
            <a:endParaRPr lang="ru-RU" sz="1500" dirty="0" smtClean="0"/>
          </a:p>
          <a:p>
            <a:pPr marL="347663" lvl="1" indent="0" algn="just">
              <a:buNone/>
            </a:pPr>
            <a:endParaRPr lang="ru-RU" sz="500" dirty="0"/>
          </a:p>
          <a:p>
            <a:pPr marL="347663" lvl="1" indent="0" algn="just">
              <a:buNone/>
            </a:pPr>
            <a:r>
              <a:rPr lang="ru-RU" sz="1500" dirty="0"/>
              <a:t>Такође, потребно је да се стечајни управник писаним путем обрати Управи за пољопривредно земљиште са списком кат. парцела по катастарским општинама које су у катастру непокретности уписане као пољопривредно земљиште у државној својини, ради утврђивања да ли је за предметне кат. парцеле донета одлука о издавању у закуп, да ли су предметне кат. парцеле предмет важећег уговора о закупу, као и у којој фази је поступак издавања у закуп пољопривредног земљишта у државној својини у текућој агроекономској години</a:t>
            </a:r>
            <a:r>
              <a:rPr lang="ru-RU" sz="1500" dirty="0" smtClean="0"/>
              <a:t>.</a:t>
            </a:r>
          </a:p>
          <a:p>
            <a:pPr marL="347663" lvl="1" indent="0" algn="just">
              <a:buNone/>
            </a:pPr>
            <a:endParaRPr lang="ru-RU" sz="500" dirty="0"/>
          </a:p>
          <a:p>
            <a:pPr marL="347663" lvl="1" indent="0" algn="just">
              <a:buNone/>
            </a:pPr>
            <a:r>
              <a:rPr lang="ru-RU" sz="1500" dirty="0"/>
              <a:t>Уколико је стечајни управник већ издао у закуп ДПЗ на коме је стечајни дужник у катастру непокретности уписан као ималац права коришћења/корисник, а провером у Годишњем програму утврди је исто земљиште планирано за давање у закуп или на коришћење, потребно је да о томе у најкраћем року обавести Управу за пољопривредно земљиште.</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225126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smtClean="0"/>
              <a:t>Пример </a:t>
            </a:r>
            <a:r>
              <a:rPr lang="ru-RU" sz="2000" dirty="0"/>
              <a:t>из праксе („ПРОДАЈА“ ПРАВА КОРИШЋЕЊА НА </a:t>
            </a:r>
            <a:r>
              <a:rPr lang="ru-RU" sz="2000" dirty="0" smtClean="0"/>
              <a:t>ДПЗ):</a:t>
            </a:r>
          </a:p>
          <a:p>
            <a:endParaRPr lang="ru-RU" sz="500" dirty="0"/>
          </a:p>
          <a:p>
            <a:pPr marL="347663" lvl="1" indent="0">
              <a:buNone/>
            </a:pPr>
            <a:r>
              <a:rPr lang="ru-RU" sz="1500" dirty="0"/>
              <a:t>Стечајни дужник је уписан као ималац права коришћења на пољопривредном земљишту у државној својини. Стечајни управник закључује уговор о продаји стечајног дужника као правног лица и на купца преноси сва права која су према јавним евиденцијама чинила имовину стечајног дужника</a:t>
            </a:r>
            <a:r>
              <a:rPr lang="ru-RU" sz="1500" dirty="0" smtClean="0"/>
              <a:t>.</a:t>
            </a:r>
          </a:p>
          <a:p>
            <a:pPr marL="347663" lvl="1" indent="0">
              <a:buNone/>
            </a:pPr>
            <a:endParaRPr lang="ru-RU" sz="500" dirty="0"/>
          </a:p>
          <a:p>
            <a:pPr marL="347663" lvl="1" indent="0">
              <a:buNone/>
            </a:pPr>
            <a:r>
              <a:rPr lang="ru-RU" sz="1500" dirty="0"/>
              <a:t>Као што је већ истакнуто, правно лице након разграничења државне од друштвене својине у складу са Законом о претварању па све до ступања на снагу важећег ЗПЗ (уколико претходно није наступио неки од случајева из одредби чл. 9. и 10. Закона о претварању) ужива право коришћења државног пољопривредног земљишта, иако то право није стекло теретним правним послом. Даном ступања на снагу ЗПЗ то право престаје по сили закона у складу са чл. 94. ЗПЗ</a:t>
            </a:r>
            <a:r>
              <a:rPr lang="ru-RU" sz="1500" dirty="0" smtClean="0"/>
              <a:t>.</a:t>
            </a:r>
          </a:p>
          <a:p>
            <a:pPr marL="347663" lvl="1" indent="0">
              <a:buNone/>
            </a:pPr>
            <a:endParaRPr lang="ru-RU" sz="500" dirty="0"/>
          </a:p>
          <a:p>
            <a:pPr marL="347663" lvl="1" indent="0">
              <a:buNone/>
            </a:pPr>
            <a:r>
              <a:rPr lang="ru-RU" sz="1500" dirty="0"/>
              <a:t>Међутим, у случају продаје стечајног дужника као правног лица на купца прелазе сва права која су чинила имовину стечајног дужника и за која је извршена процена вредности на основу које је формирана купопродајна цена. Уколико стечајни управник и проценитељ имовине не искључе из процене право коришћења стечајног дужника на ДПЗ, купац стечајног дужника као правног лица сматра да је платио цену и за право коришћења на ДПЗ. </a:t>
            </a:r>
            <a:endParaRPr lang="ru-RU" sz="1500" dirty="0" smtClean="0"/>
          </a:p>
          <a:p>
            <a:pPr marL="347663" lvl="1" indent="0">
              <a:buNone/>
            </a:pPr>
            <a:endParaRPr lang="ru-RU" sz="500" dirty="0"/>
          </a:p>
          <a:p>
            <a:pPr marL="347663" lvl="1" indent="0">
              <a:buNone/>
            </a:pPr>
            <a:r>
              <a:rPr lang="ru-RU" sz="1500" dirty="0"/>
              <a:t>У описаном случају настају спорови поводом питања ште је чинило имовину стечајног дужника, за шта је плаћена купопродајна цена и која су овалшћења купца на ДПЗ?</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259953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sr-Cyrl-RS" sz="2400" dirty="0"/>
              <a:t>ЗАКОНСКА </a:t>
            </a:r>
            <a:r>
              <a:rPr lang="sr-Cyrl-RS" sz="2400" dirty="0" smtClean="0"/>
              <a:t>РЕГУЛАТИВА</a:t>
            </a:r>
          </a:p>
          <a:p>
            <a:pPr marL="0" indent="0" algn="ctr">
              <a:buNone/>
            </a:pPr>
            <a:endParaRPr lang="sr-Cyrl-RS" sz="1000" dirty="0" smtClean="0"/>
          </a:p>
          <a:p>
            <a:pPr algn="just"/>
            <a:r>
              <a:rPr lang="ru-RU" sz="1200" dirty="0" smtClean="0"/>
              <a:t>Закон </a:t>
            </a:r>
            <a:r>
              <a:rPr lang="ru-RU" sz="1200" dirty="0"/>
              <a:t>о основама својинскоправних односа („Сл. лист СФРЈ“, бр. 6/80, 36/90, „Сл. лист СРЈ“, бр. 29/96, „Сл. гласник РС“, бр. 115/05 - др. закон) (у даљем тексту: </a:t>
            </a:r>
            <a:r>
              <a:rPr lang="ru-RU" sz="1200" dirty="0" smtClean="0"/>
              <a:t>ЗОСПО) - општи </a:t>
            </a:r>
            <a:r>
              <a:rPr lang="ru-RU" sz="1200" dirty="0"/>
              <a:t>закон – важи увек када нешто другачије није прописаном одредбама посебног закона</a:t>
            </a:r>
            <a:r>
              <a:rPr lang="ru-RU" sz="1200" dirty="0" smtClean="0"/>
              <a:t>.</a:t>
            </a:r>
          </a:p>
          <a:p>
            <a:r>
              <a:rPr lang="ru-RU" sz="1200" dirty="0" smtClean="0"/>
              <a:t>Неки од најважнијих посебних закона који подробније уређују правни режим за пољопривредно земљиште су: </a:t>
            </a:r>
          </a:p>
          <a:p>
            <a:pPr lvl="1" algn="just"/>
            <a:r>
              <a:rPr lang="ru-RU" sz="1200" dirty="0" smtClean="0"/>
              <a:t>Закон о пољопривредном земљишту („Сл. гласник РС“, бр. 62/06, 65/08 - др. закон, 41/09, 112/15, 80/17, 95/18 - др. закон) ( у даљем тексту: ЗПЗ);</a:t>
            </a:r>
          </a:p>
          <a:p>
            <a:pPr lvl="1" algn="just"/>
            <a:r>
              <a:rPr lang="ru-RU" sz="1200" dirty="0" smtClean="0"/>
              <a:t>Закон </a:t>
            </a:r>
            <a:r>
              <a:rPr lang="ru-RU" sz="1200" dirty="0"/>
              <a:t>о јавној својни („Сл. гласник РС“, бр. 72/2011, 88/2013, 105/2014, 104/2016 – др. закон, 108/2016, 113/2017, 95/2018 i 153/2020) ( у даљем тексту: ЗЈС).</a:t>
            </a:r>
          </a:p>
          <a:p>
            <a:pPr lvl="1" algn="just"/>
            <a:r>
              <a:rPr lang="ru-RU" sz="1200" dirty="0" smtClean="0"/>
              <a:t>Закон </a:t>
            </a:r>
            <a:r>
              <a:rPr lang="ru-RU" sz="1200" dirty="0"/>
              <a:t>о претварању друштвене својине на пољопривредном земљишту у друге облике својине („Сл. гласник РС“, бр. 49/92, 54/96 и 62/2006 – др. закон) (у даљем тексту: Закон о претварању);</a:t>
            </a:r>
          </a:p>
          <a:p>
            <a:pPr lvl="1" algn="just"/>
            <a:r>
              <a:rPr lang="ru-RU" sz="1200" dirty="0" smtClean="0"/>
              <a:t>Закон </a:t>
            </a:r>
            <a:r>
              <a:rPr lang="ru-RU" sz="1200" dirty="0"/>
              <a:t>о задругама („Сл. гласник РС“, бр. 112/15);</a:t>
            </a:r>
          </a:p>
          <a:p>
            <a:pPr lvl="1" algn="just"/>
            <a:r>
              <a:rPr lang="ru-RU" sz="1200" dirty="0" smtClean="0"/>
              <a:t>Закон </a:t>
            </a:r>
            <a:r>
              <a:rPr lang="ru-RU" sz="1200" dirty="0"/>
              <a:t>о враћању одузете имовине и обештећењу („Сл. гласник РС“, бр. 72/2011, 108/2013, 142/2014, 88/2015 – одлука УС, 95/2018 i 153/2020);</a:t>
            </a:r>
          </a:p>
          <a:p>
            <a:pPr lvl="1" algn="just"/>
            <a:r>
              <a:rPr lang="ru-RU" sz="1200" dirty="0" smtClean="0"/>
              <a:t>Закон </a:t>
            </a:r>
            <a:r>
              <a:rPr lang="ru-RU" sz="1200" dirty="0"/>
              <a:t>о враћању (реституцији) имовине црквама и верским заједницама („Сл. гласник РС“, бр. 46/2006);</a:t>
            </a:r>
          </a:p>
          <a:p>
            <a:pPr lvl="1" algn="just"/>
            <a:r>
              <a:rPr lang="ru-RU" sz="1200" dirty="0" smtClean="0"/>
              <a:t>Закон </a:t>
            </a:r>
            <a:r>
              <a:rPr lang="ru-RU" sz="1200" dirty="0"/>
              <a:t>о отклањању последица одузимања имовине жртвама холокауста које немају живих законских наследника („ Сл. гласник РС“, бр. 13/2016);</a:t>
            </a:r>
          </a:p>
          <a:p>
            <a:pPr lvl="1" algn="just"/>
            <a:r>
              <a:rPr lang="ru-RU" sz="1200" dirty="0" smtClean="0"/>
              <a:t>Закон </a:t>
            </a:r>
            <a:r>
              <a:rPr lang="ru-RU" sz="1200" dirty="0"/>
              <a:t>о начину и условима признавања права и враћању земљишта које је прешло у друштвену својину по основу пољопривредног земљишног фонда и конфискацијом због неизвршених обавеза из обавезног откупа пољопривредних производа („Сл. гласник РС“, бр. 18/91, 20/92, 42/98).</a:t>
            </a:r>
          </a:p>
          <a:p>
            <a:endParaRPr lang="sr-Latn-RS" dirty="0"/>
          </a:p>
        </p:txBody>
      </p:sp>
    </p:spTree>
    <p:extLst>
      <p:ext uri="{BB962C8B-B14F-4D97-AF65-F5344CB8AC3E}">
        <p14:creationId xmlns:p14="http://schemas.microsoft.com/office/powerpoint/2010/main" val="1069060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nchor="ctr"/>
          <a:lstStyle/>
          <a:p>
            <a:r>
              <a:rPr lang="ru-RU" sz="2000" dirty="0"/>
              <a:t>ПРЕПОРУКА ЗА ПРЕВАЗИЛАЖЕЊЕ </a:t>
            </a:r>
            <a:r>
              <a:rPr lang="ru-RU" sz="2000" dirty="0" smtClean="0"/>
              <a:t>ПРОБЛЕМА</a:t>
            </a:r>
            <a:endParaRPr lang="ru-RU" sz="2000" dirty="0"/>
          </a:p>
          <a:p>
            <a:pPr marL="347663" lvl="1" indent="0" algn="just">
              <a:buNone/>
            </a:pPr>
            <a:r>
              <a:rPr lang="ru-RU" sz="2000" dirty="0"/>
              <a:t>Потребно је да се стечајни управник постара да проценитељ вредности имовине стечјаног дужника у самој процени нагласи да ДПЗ, односно право коришћења стечајног дужника на ДПЗ није предмет процене вредности имовине стечајног дужника и да не може бити предмет продаје. На овај начин, купац из поступка стечаја ће бити потпуније информисан о предмету купопродаје, чиме ће се спречити вођење судских спорова</a:t>
            </a:r>
            <a:r>
              <a:rPr lang="ru-RU" sz="2000" dirty="0" smtClean="0"/>
              <a:t>.</a:t>
            </a:r>
            <a:endParaRPr lang="ru-RU" sz="20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22384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smtClean="0"/>
              <a:t>ЗАКУП </a:t>
            </a:r>
            <a:r>
              <a:rPr lang="ru-RU" sz="2000" dirty="0"/>
              <a:t>И ПРОДАЈА ПОЉОПРИВРЕДНОГ ЗЕМЉИШТА У ДРУШТВЕНОЈ </a:t>
            </a:r>
            <a:r>
              <a:rPr lang="ru-RU" sz="2000" dirty="0" smtClean="0"/>
              <a:t>СВОЈИНИ</a:t>
            </a:r>
          </a:p>
          <a:p>
            <a:endParaRPr lang="ru-RU" sz="500" dirty="0"/>
          </a:p>
          <a:p>
            <a:pPr marL="347663" lvl="1" indent="0" algn="just">
              <a:buNone/>
            </a:pPr>
            <a:r>
              <a:rPr lang="ru-RU" sz="1500" dirty="0"/>
              <a:t>Одредбом чл. 6. Закона о претварању прописано је: „Предузеће не може отуђити или заменити пољопривредно земљиште пре извршеног пописа земљишта у друштвеној својини (ст. 1.) Предузеће не може вршити претварање друштвеног капитала у друге облике својине пре него што изврши попис земљишта у државној својини и одговарајуће промене у земљишним, односно другим јавним књигама о евиденцији непокретности (ст. 2</a:t>
            </a:r>
            <a:r>
              <a:rPr lang="ru-RU" sz="1500" dirty="0" smtClean="0"/>
              <a:t>.).“</a:t>
            </a:r>
          </a:p>
          <a:p>
            <a:pPr marL="347663" lvl="1" indent="0" algn="just">
              <a:buNone/>
            </a:pPr>
            <a:endParaRPr lang="ru-RU" sz="500" dirty="0"/>
          </a:p>
          <a:p>
            <a:pPr marL="347663" lvl="1" indent="0" algn="just">
              <a:buNone/>
            </a:pPr>
            <a:r>
              <a:rPr lang="ru-RU" sz="1500" dirty="0"/>
              <a:t>Имајући у виду цитирани члан Закона о претварању, стечајни управник мора да утврди да ли је пољопривредно земљиште које је у јавним евиденцијама права на непокретностима уписано као друштвена својина са правом коришћења у корист стечајног дужника, стечено теретним правним послом од стране стечајног дужника, односно његових правних претходника</a:t>
            </a:r>
            <a:r>
              <a:rPr lang="ru-RU" sz="1500" dirty="0" smtClean="0"/>
              <a:t>.</a:t>
            </a:r>
          </a:p>
          <a:p>
            <a:pPr marL="347663" lvl="1" indent="0" algn="just">
              <a:buNone/>
            </a:pPr>
            <a:endParaRPr lang="ru-RU" sz="500" dirty="0"/>
          </a:p>
          <a:p>
            <a:pPr marL="347663" lvl="1" indent="0" algn="just">
              <a:buNone/>
            </a:pPr>
            <a:r>
              <a:rPr lang="ru-RU" sz="1500" dirty="0"/>
              <a:t>У случају да стечајни управник пропусти да утврди које пољопривредно земљиште је стечајни дужник стекао теретним правним послом, па изда у закуп или отуђи земљиште које стечајни дужник није стекао теретним правним послом, такви правни послови ће бити ништави као противни одредби чл. 6. Закона о претварању, а стечајна маса ће бити неосновано увећана на рачун имовине Републике Србије.</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1850241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a:t>ПРЕДЛОГ ЗА ПРЕВАЗИЛАЖЕЊЕ </a:t>
            </a:r>
            <a:r>
              <a:rPr lang="ru-RU" sz="2000" dirty="0" smtClean="0"/>
              <a:t>ПРОБЛЕМА</a:t>
            </a:r>
          </a:p>
          <a:p>
            <a:endParaRPr lang="ru-RU" sz="500" dirty="0"/>
          </a:p>
          <a:p>
            <a:pPr marL="347663" lvl="1" indent="0" algn="just">
              <a:buNone/>
            </a:pPr>
            <a:r>
              <a:rPr lang="ru-RU" sz="1500" dirty="0"/>
              <a:t>Стечајни управник треба да се обрати надлежној служби за катастар непокретности са захтевом да му се издају уверења о историјату промена за сваку појединачну парцелу пољопривредног земљишта на којој је стечајни дужник уписан као ималац права, те са захтевом да му се доставе исправе о теретном стицању стварних права на тим парцелма из збирке исправа</a:t>
            </a:r>
            <a:r>
              <a:rPr lang="ru-RU" sz="1500" dirty="0" smtClean="0"/>
              <a:t>.</a:t>
            </a:r>
          </a:p>
          <a:p>
            <a:pPr marL="347663" lvl="1" indent="0" algn="just">
              <a:buNone/>
            </a:pPr>
            <a:endParaRPr lang="ru-RU" sz="500" dirty="0"/>
          </a:p>
          <a:p>
            <a:pPr marL="347663" lvl="1" indent="0" algn="just">
              <a:buNone/>
            </a:pPr>
            <a:r>
              <a:rPr lang="ru-RU" sz="1500" dirty="0"/>
              <a:t>Стечајни управник треба да се обрати Управи за пољоривредно земљиште са списком кат. парцела </a:t>
            </a:r>
            <a:r>
              <a:rPr lang="ru-RU" sz="1500" dirty="0" smtClean="0"/>
              <a:t>пољопривредног </a:t>
            </a:r>
            <a:r>
              <a:rPr lang="ru-RU" sz="1500" dirty="0"/>
              <a:t>земљишта по кат. општинама, како би иста извршила увид у евиденцију овог Министарства о правним лицима која имају израђен и потврђен попис пољопривредног земљишта. Уколико се испостави да је стечајни дужник правно лице које је по евиденцији овог Министарства извршило </a:t>
            </a:r>
            <a:r>
              <a:rPr lang="ru-RU" sz="1500" dirty="0" smtClean="0"/>
              <a:t>разграничење </a:t>
            </a:r>
            <a:r>
              <a:rPr lang="ru-RU" sz="1500" dirty="0"/>
              <a:t>друштвене од државне својине, Управа може стечајном </a:t>
            </a:r>
            <a:r>
              <a:rPr lang="ru-RU" sz="1500" dirty="0" smtClean="0"/>
              <a:t>управнику </a:t>
            </a:r>
            <a:r>
              <a:rPr lang="ru-RU" sz="1500" dirty="0"/>
              <a:t>доставити документацију из списа предмета </a:t>
            </a:r>
            <a:r>
              <a:rPr lang="ru-RU" sz="1500" dirty="0" smtClean="0"/>
              <a:t>формираног </a:t>
            </a:r>
            <a:r>
              <a:rPr lang="ru-RU" sz="1500" dirty="0"/>
              <a:t>по захтеву за разграничење, како би стечајни управник потпуно и тачно утврдио чињенично стање везано за питање које пољопривредно земљиште чини стечајну масу стечајног дужника.  Такође, могуће је да стечајни дужник закаже код Управе за пољопривредно земљиште састанак, на коме ће, у присуству обрађивача предмета, моћи да изврши непосредни увид у списе предмета разграничења и да копира исправе које сматра потребним и корисним за поступак стечаја.</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190793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r>
              <a:rPr lang="ru-RU" sz="2000" dirty="0" smtClean="0"/>
              <a:t>ПРИВАТИЗАЦИЈА </a:t>
            </a:r>
            <a:r>
              <a:rPr lang="ru-RU" sz="2000" dirty="0"/>
              <a:t>ПРЕ СТЕЧАЈНОГ </a:t>
            </a:r>
            <a:r>
              <a:rPr lang="ru-RU" sz="2000" dirty="0" smtClean="0"/>
              <a:t>ПОСТУПКА</a:t>
            </a:r>
          </a:p>
          <a:p>
            <a:endParaRPr lang="ru-RU" sz="500" dirty="0"/>
          </a:p>
          <a:p>
            <a:pPr marL="347663" lvl="1" indent="0" algn="just">
              <a:buNone/>
            </a:pPr>
            <a:r>
              <a:rPr lang="ru-RU" sz="1500" dirty="0"/>
              <a:t>Пољопривредно земљиште је могло да буде предмет приватизације само уколико је за то земљиште претходно окончан поступак разграничења државне од друштвене својине, у коме је утврђено које земљиште је стечено од стране правног лица теретним правним послом и које је као такво чинило друштвени капитал правног лица. Само то пољопривредно земљиште је могло да буде  обухваћено приватизационом документацијом – програмом приватизације и проценом вредности друштвеног капитала</a:t>
            </a:r>
            <a:r>
              <a:rPr lang="ru-RU" sz="1500" dirty="0" smtClean="0"/>
              <a:t>.</a:t>
            </a:r>
          </a:p>
          <a:p>
            <a:pPr marL="347663" lvl="1" indent="0" algn="just">
              <a:buNone/>
            </a:pPr>
            <a:endParaRPr lang="ru-RU" sz="500" dirty="0"/>
          </a:p>
          <a:p>
            <a:pPr marL="347663" lvl="1" indent="0" algn="just">
              <a:buNone/>
            </a:pPr>
            <a:r>
              <a:rPr lang="ru-RU" sz="1500" dirty="0"/>
              <a:t>Упис права приватне својине на таквом земљишту је могао да захтева купац из поступка приватизације, уколико је уз захтев за упис поднео уговор о продаји  друштвеног капитала, приватизациону документацију и извод из регистра привредних субјекта о извршеном упису субјекта приватизације у статусу друштва капитала. </a:t>
            </a:r>
            <a:endParaRPr lang="ru-RU" sz="1500" dirty="0" smtClean="0"/>
          </a:p>
          <a:p>
            <a:pPr marL="347663" lvl="1" indent="0" algn="just">
              <a:buNone/>
            </a:pPr>
            <a:endParaRPr lang="ru-RU" sz="500" dirty="0"/>
          </a:p>
          <a:p>
            <a:pPr marL="347663" lvl="1" indent="0" algn="just">
              <a:buNone/>
            </a:pPr>
            <a:r>
              <a:rPr lang="ru-RU" sz="1500" dirty="0"/>
              <a:t>Међутим, често се дешавало да купац из поступка приватизације достави органу надлежном за упис права на непокретностима само уговор о продаји друштвеног капитала и извод из регистра привредних субјекта о извршеном упису субјекта приватизације у статусу друштва капитала, намерно изостављајући приватизациону документацију. </a:t>
            </a:r>
            <a:endParaRPr lang="ru-RU" sz="1500" dirty="0" smtClean="0"/>
          </a:p>
          <a:p>
            <a:pPr marL="347663" lvl="1" indent="0" algn="just">
              <a:buNone/>
            </a:pPr>
            <a:endParaRPr lang="ru-RU" sz="500" dirty="0"/>
          </a:p>
          <a:p>
            <a:pPr marL="347663" lvl="1" indent="0" algn="just">
              <a:buNone/>
            </a:pPr>
            <a:r>
              <a:rPr lang="ru-RU" sz="1500" dirty="0"/>
              <a:t>У таквим ситуацијама, правно лице регистровано након завршеног поступка приватизације је у јавној евиденцији права на непокретностима уписивано као ималац права приватне својине и на оним кат. парцелама које нису биле обухваћене програмом приватизације, што је у пракси изазивало судске спорове, у којима је супротстављена странка често Република Србија.</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254481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nchor="ctr"/>
          <a:lstStyle/>
          <a:p>
            <a:r>
              <a:rPr lang="ru-RU" sz="2000" dirty="0" smtClean="0"/>
              <a:t>ПРЕПОРУКА ЗА ПРЕВАЗИЛАЖЕЊЕ ПРОБЛЕМА</a:t>
            </a:r>
          </a:p>
          <a:p>
            <a:pPr marL="347663" lvl="1" indent="0" algn="just">
              <a:buNone/>
            </a:pPr>
            <a:r>
              <a:rPr lang="ru-RU" sz="2000" dirty="0" smtClean="0"/>
              <a:t>Уколико </a:t>
            </a:r>
            <a:r>
              <a:rPr lang="ru-RU" sz="2000" dirty="0"/>
              <a:t>је стечајни дужник правно лице које је регистровано након окончаног поступка приватизације, потребно је да стечајни управник прибави од Министарства привреде приватизациону документацију, како би са сигурношу утврдио да ли пољопривредно земљиште на коме је стечајни дужник уписан као ималац права, заиста чини његову стечајну масу</a:t>
            </a:r>
            <a:r>
              <a:rPr lang="ru-RU" sz="2000" dirty="0" smtClean="0"/>
              <a:t>.</a:t>
            </a:r>
          </a:p>
          <a:p>
            <a:pPr marL="347663" lvl="1" indent="0" algn="just">
              <a:buNone/>
            </a:pPr>
            <a:endParaRPr lang="ru-RU" sz="500" dirty="0" smtClean="0"/>
          </a:p>
          <a:p>
            <a:pPr marL="347663" lvl="1" indent="0" algn="just">
              <a:buNone/>
            </a:pPr>
            <a:r>
              <a:rPr lang="ru-RU" sz="2000" dirty="0"/>
              <a:t>Стечајни управник треба да се обрати Управи за пољоривредно земљиште са списком кат. парцела пољорпивредног земљишта по кат. општинама, како би иста извршила увид у евиденцију овог Министарства о правним лицима која имају израђен и потврђен попис пољопривредног земљишта</a:t>
            </a:r>
            <a:r>
              <a:rPr lang="ru-RU" sz="2000" dirty="0" smtClean="0"/>
              <a:t>.</a:t>
            </a:r>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smtClean="0">
                <a:solidFill>
                  <a:schemeClr val="bg1">
                    <a:lumMod val="65000"/>
                  </a:schemeClr>
                </a:solidFill>
              </a:rPr>
              <a:t>Стечајна маса</a:t>
            </a:r>
            <a:endParaRPr lang="sr-Cyrl-RS" sz="2000" dirty="0">
              <a:solidFill>
                <a:schemeClr val="bg1">
                  <a:lumMod val="65000"/>
                </a:schemeClr>
              </a:solidFill>
            </a:endParaRPr>
          </a:p>
        </p:txBody>
      </p:sp>
    </p:spTree>
    <p:extLst>
      <p:ext uri="{BB962C8B-B14F-4D97-AF65-F5344CB8AC3E}">
        <p14:creationId xmlns:p14="http://schemas.microsoft.com/office/powerpoint/2010/main" val="420210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sr-Cyrl-RS" sz="2400" dirty="0" smtClean="0"/>
              <a:t>ЗАКЉУЧАК</a:t>
            </a:r>
          </a:p>
          <a:p>
            <a:pPr marL="0" indent="0" algn="ctr">
              <a:buNone/>
            </a:pPr>
            <a:endParaRPr lang="sr-Cyrl-RS" sz="500" dirty="0" smtClean="0"/>
          </a:p>
          <a:p>
            <a:pPr marL="457200" lvl="1" indent="0" algn="just">
              <a:buNone/>
            </a:pPr>
            <a:r>
              <a:rPr lang="ru-RU" sz="1800" dirty="0"/>
              <a:t>Својинско правни односи на пољопривредном земљишту у Републици Србији нису расправљени у довољној мери да би начело поуздања у јавне евиденције права на непокретностима имало свој прави смисао. Управо због таквог стања, својински спорови који за предмет имају пољопривредно земљиште су чести, нарочито када својинскоправне претензије истовремено имају правна лица која су некада била велики пољопривредни произвођачи и Република Србија</a:t>
            </a:r>
            <a:r>
              <a:rPr lang="ru-RU" sz="1800" dirty="0" smtClean="0"/>
              <a:t>.</a:t>
            </a:r>
          </a:p>
          <a:p>
            <a:pPr marL="457200" lvl="1" indent="0" algn="just">
              <a:buNone/>
            </a:pPr>
            <a:endParaRPr lang="ru-RU" sz="500" dirty="0"/>
          </a:p>
          <a:p>
            <a:pPr marL="457200" lvl="1" indent="0" algn="just">
              <a:buNone/>
            </a:pPr>
            <a:r>
              <a:rPr lang="ru-RU" sz="1800" dirty="0"/>
              <a:t>Из наведеног разлога, пред стечајним управницима је тежак задатак истраживања својинско правних односа поводом пољопривредног земљишта које би потенцијално могло да чини стечајну масу. </a:t>
            </a:r>
            <a:endParaRPr lang="ru-RU" sz="1800" dirty="0" smtClean="0"/>
          </a:p>
          <a:p>
            <a:pPr marL="457200" lvl="1" indent="0" algn="just">
              <a:buNone/>
            </a:pPr>
            <a:endParaRPr lang="ru-RU" sz="500" dirty="0"/>
          </a:p>
          <a:p>
            <a:pPr marL="457200" lvl="1" indent="0" algn="just">
              <a:buNone/>
            </a:pPr>
            <a:r>
              <a:rPr lang="ru-RU" sz="1800" dirty="0"/>
              <a:t>У овом раду су изнети предлози како Управа, у оквиру својих надлежности, може да пружи податке о пољопривредном земљишту стечајним управницима.</a:t>
            </a:r>
          </a:p>
          <a:p>
            <a:pPr marL="0" indent="0">
              <a:buNone/>
            </a:pPr>
            <a:endParaRPr lang="sr-Latn-RS" dirty="0"/>
          </a:p>
        </p:txBody>
      </p:sp>
    </p:spTree>
    <p:extLst>
      <p:ext uri="{BB962C8B-B14F-4D97-AF65-F5344CB8AC3E}">
        <p14:creationId xmlns:p14="http://schemas.microsoft.com/office/powerpoint/2010/main" val="291121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2000" dirty="0"/>
              <a:t>Својинско правни режим за пољопривредно земљиште у приватној или задружној својини се разликује у односу на режим који важи за пољопривредно земљиште у јавној (државној) својини. </a:t>
            </a:r>
            <a:endParaRPr lang="ru-RU" sz="2000" dirty="0" smtClean="0"/>
          </a:p>
          <a:p>
            <a:pPr algn="just"/>
            <a:endParaRPr lang="ru-RU" sz="1000" dirty="0" smtClean="0"/>
          </a:p>
          <a:p>
            <a:pPr algn="just"/>
            <a:r>
              <a:rPr lang="sr-Cyrl-RS" sz="2000" dirty="0"/>
              <a:t>Одредбом чл. 10. ЗЈС прописно је да су добра од општег интереса ствари које су </a:t>
            </a:r>
            <a:r>
              <a:rPr lang="sr-Cyrl-RS" sz="2000" b="1" dirty="0"/>
              <a:t>законом</a:t>
            </a:r>
            <a:r>
              <a:rPr lang="sr-Cyrl-RS" sz="2000" dirty="0"/>
              <a:t> одређене као добра од општег интереса, због чега уживају посебну заштиту (ст. 1.). </a:t>
            </a:r>
            <a:r>
              <a:rPr lang="sr-Cyrl-RS" sz="2000" b="1" dirty="0"/>
              <a:t>Добра од општег интереса на којима постоји право јавне својине су у својини Републике Србије</a:t>
            </a:r>
            <a:r>
              <a:rPr lang="sr-Cyrl-RS" sz="2000" dirty="0"/>
              <a:t>, ако законом није друкчије одређено</a:t>
            </a:r>
            <a:r>
              <a:rPr lang="sr-Cyrl-RS" sz="2000" dirty="0" smtClean="0"/>
              <a:t>.</a:t>
            </a:r>
          </a:p>
          <a:p>
            <a:pPr algn="just"/>
            <a:endParaRPr lang="sr-Cyrl-RS" sz="1000" dirty="0" smtClean="0"/>
          </a:p>
          <a:p>
            <a:pPr algn="just"/>
            <a:r>
              <a:rPr lang="ru-RU" sz="2000" dirty="0"/>
              <a:t>Одредбом чл. 1. ст. 2. ЗПЗ прописано је да је </a:t>
            </a:r>
            <a:r>
              <a:rPr lang="ru-RU" sz="2000" b="1" dirty="0"/>
              <a:t>пољопривредно земљиште добро од општег интереса за Републику Србију</a:t>
            </a:r>
            <a:r>
              <a:rPr lang="ru-RU" sz="2000" dirty="0"/>
              <a:t> које се користи за пољопривредну производњу и не може се користити у друге сврхе, осим у случајевима и под условима утврђеним овим законом.</a:t>
            </a:r>
            <a:endParaRPr lang="sr-Latn-RS" sz="2000" dirty="0"/>
          </a:p>
        </p:txBody>
      </p:sp>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аконска регулатива</a:t>
            </a:r>
            <a:endParaRPr lang="sr-Cyrl-RS" sz="2000" dirty="0">
              <a:solidFill>
                <a:schemeClr val="bg1">
                  <a:lumMod val="65000"/>
                </a:schemeClr>
              </a:solidFill>
            </a:endParaRPr>
          </a:p>
        </p:txBody>
      </p:sp>
    </p:spTree>
    <p:extLst>
      <p:ext uri="{BB962C8B-B14F-4D97-AF65-F5344CB8AC3E}">
        <p14:creationId xmlns:p14="http://schemas.microsoft.com/office/powerpoint/2010/main" val="361140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marL="0" indent="0" algn="ctr">
              <a:buNone/>
            </a:pPr>
            <a:r>
              <a:rPr lang="sr-Cyrl-RS" sz="2400" dirty="0" smtClean="0"/>
              <a:t>ЗАКОН О ПОЉОПРИВРЕДНОМ ЗЕМЉИШТУ</a:t>
            </a:r>
          </a:p>
          <a:p>
            <a:pPr marL="0" indent="0" algn="ctr">
              <a:buNone/>
            </a:pPr>
            <a:endParaRPr lang="sr-Cyrl-RS" sz="1000" dirty="0" smtClean="0"/>
          </a:p>
          <a:p>
            <a:r>
              <a:rPr lang="sr-Cyrl-RS" sz="2000" dirty="0" smtClean="0"/>
              <a:t>Ограничења </a:t>
            </a:r>
            <a:r>
              <a:rPr lang="sr-Cyrl-RS" sz="2000" dirty="0"/>
              <a:t>права </a:t>
            </a:r>
            <a:r>
              <a:rPr lang="sr-Cyrl-RS" sz="2000" dirty="0" smtClean="0"/>
              <a:t>својине</a:t>
            </a:r>
          </a:p>
          <a:p>
            <a:endParaRPr lang="sr-Cyrl-RS" sz="500" dirty="0" smtClean="0"/>
          </a:p>
          <a:p>
            <a:pPr lvl="1" algn="just"/>
            <a:r>
              <a:rPr lang="sr-Cyrl-RS" sz="1600" dirty="0"/>
              <a:t>чл. 15. ЗПЗ прописана је императивна забрана коришћења пољопривредног земљишта у сврхе које не служе пољопривредној производњи,</a:t>
            </a:r>
          </a:p>
          <a:p>
            <a:pPr lvl="1" algn="just"/>
            <a:r>
              <a:rPr lang="sr-Cyrl-RS" sz="1600" dirty="0" smtClean="0"/>
              <a:t>чл</a:t>
            </a:r>
            <a:r>
              <a:rPr lang="sr-Cyrl-RS" sz="1600" dirty="0"/>
              <a:t>. 16. забрањено је испуштање и одлагање опасних и штетних материја на пољопривредном земљишту,</a:t>
            </a:r>
          </a:p>
          <a:p>
            <a:pPr lvl="1" algn="just"/>
            <a:r>
              <a:rPr lang="sr-Cyrl-RS" sz="1600" dirty="0" smtClean="0"/>
              <a:t>чл</a:t>
            </a:r>
            <a:r>
              <a:rPr lang="sr-Cyrl-RS" sz="1600" dirty="0"/>
              <a:t>. 27. прописана је </a:t>
            </a:r>
            <a:r>
              <a:rPr lang="sr-Cyrl-RS" sz="1600" u="sng" dirty="0"/>
              <a:t>забрана уситњавања обрадивог ( њиве, вртови, виногради, воћњаци и ливаде) пољопривредног земљишта</a:t>
            </a:r>
            <a:r>
              <a:rPr lang="sr-Cyrl-RS" sz="1600" dirty="0"/>
              <a:t>,</a:t>
            </a:r>
          </a:p>
          <a:p>
            <a:pPr lvl="1" algn="just"/>
            <a:r>
              <a:rPr lang="sr-Cyrl-RS" sz="1600" dirty="0" smtClean="0"/>
              <a:t>чл</a:t>
            </a:r>
            <a:r>
              <a:rPr lang="sr-Cyrl-RS" sz="1600" dirty="0"/>
              <a:t>. 28. забрањена је пољска штета (уништавање и оштећење усева, засада, пољопривредне механизације, смањење продуктивности, структуре и слојева пољпривредног земљишта, спаљивање жетвених остатака, испаша стоке на обрадивом пољопривредном земљишту)</a:t>
            </a:r>
          </a:p>
          <a:p>
            <a:pPr lvl="1" algn="just"/>
            <a:r>
              <a:rPr lang="sr-Cyrl-RS" sz="1600" dirty="0" smtClean="0"/>
              <a:t>чл</a:t>
            </a:r>
            <a:r>
              <a:rPr lang="sr-Cyrl-RS" sz="1600" dirty="0"/>
              <a:t>. 72. ђ прописани су посебни услови за промет пољопривредног земљишта у приватној својини купцу који је држављанин државе чланице Европске уније – мора бити испуњен и услов из чл. 82а ст. 2. ЗОСПО – </a:t>
            </a:r>
            <a:r>
              <a:rPr lang="sr-Cyrl-RS" sz="1600" u="sng" dirty="0"/>
              <a:t>услов </a:t>
            </a:r>
            <a:r>
              <a:rPr lang="sr-Cyrl-RS" sz="1600" u="sng" dirty="0" smtClean="0"/>
              <a:t>реципроцитета</a:t>
            </a:r>
            <a:r>
              <a:rPr lang="sr-Cyrl-RS" sz="1600" dirty="0" smtClean="0"/>
              <a:t>.</a:t>
            </a:r>
            <a:endParaRPr lang="sr-Cyrl-RS" sz="1600" dirty="0"/>
          </a:p>
          <a:p>
            <a:endParaRPr lang="sr-Latn-RS" dirty="0"/>
          </a:p>
        </p:txBody>
      </p:sp>
    </p:spTree>
    <p:extLst>
      <p:ext uri="{BB962C8B-B14F-4D97-AF65-F5344CB8AC3E}">
        <p14:creationId xmlns:p14="http://schemas.microsoft.com/office/powerpoint/2010/main" val="236073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2000" dirty="0" smtClean="0"/>
              <a:t>Обавезе </a:t>
            </a:r>
            <a:r>
              <a:rPr lang="ru-RU" sz="2000" dirty="0"/>
              <a:t>имаоца права </a:t>
            </a:r>
            <a:r>
              <a:rPr lang="ru-RU" sz="2000" dirty="0" smtClean="0"/>
              <a:t>својине и корисника:</a:t>
            </a:r>
          </a:p>
          <a:p>
            <a:pPr algn="just"/>
            <a:endParaRPr lang="ru-RU" sz="500" dirty="0"/>
          </a:p>
          <a:p>
            <a:pPr lvl="1" algn="just"/>
            <a:r>
              <a:rPr lang="ru-RU" sz="1800" dirty="0" smtClean="0"/>
              <a:t>чл</a:t>
            </a:r>
            <a:r>
              <a:rPr lang="ru-RU" sz="1800" dirty="0"/>
              <a:t>. 18. ЗПЗ прописана је обавеза примене противерозионих мера,</a:t>
            </a:r>
          </a:p>
          <a:p>
            <a:pPr lvl="1" algn="just"/>
            <a:r>
              <a:rPr lang="ru-RU" sz="1800" dirty="0" smtClean="0"/>
              <a:t>чл</a:t>
            </a:r>
            <a:r>
              <a:rPr lang="ru-RU" sz="1800" dirty="0"/>
              <a:t>. 21. обавеза вршења периодичне контроле плодности,</a:t>
            </a:r>
          </a:p>
          <a:p>
            <a:pPr lvl="1" algn="just"/>
            <a:r>
              <a:rPr lang="ru-RU" sz="1800" dirty="0" smtClean="0"/>
              <a:t>чл</a:t>
            </a:r>
            <a:r>
              <a:rPr lang="ru-RU" sz="1800" dirty="0"/>
              <a:t>. 29. заштита пољопривредног земљишта од мраза, града и пожара,</a:t>
            </a:r>
          </a:p>
          <a:p>
            <a:pPr lvl="1" algn="just"/>
            <a:r>
              <a:rPr lang="ru-RU" sz="1800" dirty="0" smtClean="0"/>
              <a:t>чл</a:t>
            </a:r>
            <a:r>
              <a:rPr lang="ru-RU" sz="1800" dirty="0"/>
              <a:t>. 53. обавеза одржавања система за наводњавање,</a:t>
            </a:r>
          </a:p>
          <a:p>
            <a:pPr lvl="1" algn="just"/>
            <a:r>
              <a:rPr lang="ru-RU" sz="1800" dirty="0" smtClean="0"/>
              <a:t>чл</a:t>
            </a:r>
            <a:r>
              <a:rPr lang="ru-RU" sz="1800" dirty="0"/>
              <a:t>. 59. обавеза редовне обраде обрадивог пољопривредног земљишта и поступање са пољопривредним земљиштем према стандарду доброг домаћина,</a:t>
            </a:r>
          </a:p>
          <a:p>
            <a:pPr lvl="1" algn="just"/>
            <a:r>
              <a:rPr lang="ru-RU" sz="1800" dirty="0" smtClean="0"/>
              <a:t>чл</a:t>
            </a:r>
            <a:r>
              <a:rPr lang="ru-RU" sz="1800" dirty="0"/>
              <a:t>. 74. обавеза уређења коришћења пашњака</a:t>
            </a:r>
            <a:r>
              <a:rPr lang="ru-RU" sz="1800" dirty="0" smtClean="0"/>
              <a:t>.</a:t>
            </a:r>
            <a:endParaRPr lang="ru-RU" dirty="0"/>
          </a:p>
        </p:txBody>
      </p:sp>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215242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2000" dirty="0" smtClean="0"/>
              <a:t>Државно пољопривредно земљиште (ДПЗ) - додатна </a:t>
            </a:r>
            <a:r>
              <a:rPr lang="ru-RU" sz="2000" dirty="0"/>
              <a:t>ограничења </a:t>
            </a:r>
            <a:r>
              <a:rPr lang="ru-RU" sz="2000" dirty="0" smtClean="0"/>
              <a:t>и </a:t>
            </a:r>
            <a:r>
              <a:rPr lang="ru-RU" sz="2000" dirty="0"/>
              <a:t>појачана </a:t>
            </a:r>
            <a:r>
              <a:rPr lang="ru-RU" sz="2000" dirty="0" smtClean="0"/>
              <a:t>заштита:</a:t>
            </a:r>
          </a:p>
          <a:p>
            <a:pPr algn="just"/>
            <a:endParaRPr lang="ru-RU" sz="500" dirty="0"/>
          </a:p>
          <a:p>
            <a:pPr lvl="1" algn="just"/>
            <a:r>
              <a:rPr lang="ru-RU" sz="1600" dirty="0" smtClean="0"/>
              <a:t>чл</a:t>
            </a:r>
            <a:r>
              <a:rPr lang="ru-RU" sz="1600" dirty="0"/>
              <a:t>. 62. ст. 2. ЗПЗ забрањено је издавати ДПЗ у подзакуп, ст. 3. је прописано која лица немају право закупа ДПЗ, ст. 5., 6. и 7. је прописана заштита ДПЗ од коришћења без правног основа,</a:t>
            </a:r>
          </a:p>
          <a:p>
            <a:pPr lvl="1" algn="just"/>
            <a:r>
              <a:rPr lang="ru-RU" sz="1600" dirty="0" smtClean="0"/>
              <a:t>чл</a:t>
            </a:r>
            <a:r>
              <a:rPr lang="ru-RU" sz="1600" dirty="0"/>
              <a:t>. 63. ЗПЗ је уређена заштита вишегодишњих засада на ДПЗ,</a:t>
            </a:r>
          </a:p>
          <a:p>
            <a:pPr lvl="1" algn="just"/>
            <a:r>
              <a:rPr lang="ru-RU" sz="1600" dirty="0" smtClean="0"/>
              <a:t>чл</a:t>
            </a:r>
            <a:r>
              <a:rPr lang="ru-RU" sz="1600" dirty="0"/>
              <a:t>. 67. ст. 3. ЗПЗ је одређено да закупац нема право на повраћај вредности улагања у ДПЗ, ако уговором није другачије уређено, </a:t>
            </a:r>
          </a:p>
          <a:p>
            <a:pPr lvl="1" algn="just"/>
            <a:r>
              <a:rPr lang="ru-RU" sz="1600" dirty="0" smtClean="0"/>
              <a:t>чл</a:t>
            </a:r>
            <a:r>
              <a:rPr lang="ru-RU" sz="1600" dirty="0"/>
              <a:t>. 72. ЗПЗ прописана је забрана отуђења ДПЗ, осим под условима који су предвиђени чл. 72а- 72д ЗПЗ;</a:t>
            </a:r>
          </a:p>
          <a:p>
            <a:r>
              <a:rPr lang="ru-RU" sz="2000" dirty="0" smtClean="0"/>
              <a:t>додатне дужности корисника – закупца ДПЗ:</a:t>
            </a:r>
          </a:p>
          <a:p>
            <a:endParaRPr lang="ru-RU" sz="500" dirty="0"/>
          </a:p>
          <a:p>
            <a:pPr lvl="1" algn="just"/>
            <a:r>
              <a:rPr lang="ru-RU" sz="1600" dirty="0" smtClean="0"/>
              <a:t>чл</a:t>
            </a:r>
            <a:r>
              <a:rPr lang="ru-RU" sz="1600" dirty="0"/>
              <a:t>. 62. ст. 8. прописује дужност успостављања плодореда и вођење књиге поља за пољопривредну производњу,</a:t>
            </a:r>
          </a:p>
          <a:p>
            <a:pPr lvl="1" algn="just"/>
            <a:r>
              <a:rPr lang="ru-RU" sz="1600" dirty="0" smtClean="0"/>
              <a:t>чл</a:t>
            </a:r>
            <a:r>
              <a:rPr lang="ru-RU" sz="1600" dirty="0"/>
              <a:t>. 67. забрањује вршење инвестиционих радова који прелазе границе уобичајеног коришћења ДПЗ као и промену начина коришћења ДПЗ без одобрења закуподавца, као и активности супротне прописима о заштити животне средине</a:t>
            </a:r>
            <a:r>
              <a:rPr lang="ru-RU" sz="1600" dirty="0" smtClean="0"/>
              <a:t>.</a:t>
            </a:r>
            <a:endParaRPr lang="ru-RU" sz="1600" dirty="0"/>
          </a:p>
        </p:txBody>
      </p:sp>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332904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nchor="ctr"/>
          <a:lstStyle/>
          <a:p>
            <a:pPr marL="0" indent="0" algn="just">
              <a:buNone/>
            </a:pPr>
            <a:r>
              <a:rPr lang="ru-RU" sz="2000" dirty="0" smtClean="0"/>
              <a:t>Правни режим који ЗПЗ прописује за ДПЗ стечајни </a:t>
            </a:r>
            <a:r>
              <a:rPr lang="ru-RU" sz="2000" dirty="0"/>
              <a:t>управник треба да познаје уколико постоји могућност да стечајни дужник закупи или добије на коришћење ДПЗ у поступку јавног надметања по почетној цени од 0 динара, ( почетна цена закупа ДПЗ у другом и сваком наредном кругу јавног надметања је нижа од закупнине у првом кругу ( чл. 64. ст. 6. ЗПЗ), а ДПЗ може да се излицитира у поступку јавног надметања по почетној цени од 0 динара ако ДПЗ није било издато и није било предмет коришћења најмање последње три агроекономске године (чл. 61. ст. 5. ЗПЗ</a:t>
            </a:r>
            <a:r>
              <a:rPr lang="ru-RU" sz="2000" dirty="0" smtClean="0"/>
              <a:t>).</a:t>
            </a:r>
            <a:endParaRPr lang="ru-RU" sz="2000" dirty="0"/>
          </a:p>
        </p:txBody>
      </p:sp>
      <p:sp>
        <p:nvSpPr>
          <p:cNvPr id="4"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222882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82AF0D-35C9-49E1-AD64-9ECCBBFCB4D8}"/>
              </a:ext>
            </a:extLst>
          </p:cNvPr>
          <p:cNvSpPr>
            <a:spLocks noGrp="1"/>
          </p:cNvSpPr>
          <p:nvPr>
            <p:ph idx="1"/>
          </p:nvPr>
        </p:nvSpPr>
        <p:spPr/>
        <p:txBody>
          <a:bodyPr/>
          <a:lstStyle/>
          <a:p>
            <a:pPr algn="just"/>
            <a:r>
              <a:rPr lang="ru-RU" sz="1600" dirty="0"/>
              <a:t>Одредбом чл. 60. ст. 1. ЗПЗ је прописано да </a:t>
            </a:r>
            <a:r>
              <a:rPr lang="ru-RU" sz="1600" b="1" dirty="0"/>
              <a:t>пољопривредним земљиштем Републике Србије располаже и управља Република Србија преко Министарства</a:t>
            </a:r>
            <a:r>
              <a:rPr lang="ru-RU" sz="1600" dirty="0"/>
              <a:t>, а одредбом чл. 77а образована је </a:t>
            </a:r>
            <a:r>
              <a:rPr lang="ru-RU" sz="1600" b="1" dirty="0"/>
              <a:t>Управа за пољопривредно земљиште</a:t>
            </a:r>
            <a:r>
              <a:rPr lang="ru-RU" sz="1600" dirty="0"/>
              <a:t> за обављање стручних послова у области заштите, уређења и коришења пољопривредног земљишта и управљања пољопривредним земљиштем у државној својини, чији послови су дефинисани у одредби чл. 77б ЗПЗ</a:t>
            </a:r>
            <a:r>
              <a:rPr lang="ru-RU" sz="1600" dirty="0" smtClean="0"/>
              <a:t>.</a:t>
            </a:r>
          </a:p>
          <a:p>
            <a:pPr algn="just"/>
            <a:endParaRPr lang="ru-RU" sz="500" dirty="0"/>
          </a:p>
          <a:p>
            <a:pPr algn="just"/>
            <a:r>
              <a:rPr lang="ru-RU" sz="1600" dirty="0"/>
              <a:t>Право коришћења ово Министарство црпи из одредбе чл. 20. ст. 2. ЗЈС којом је прописано да се непокретностима које користе државни органи сматрају и непокретности у јавној својини које не служе непосредно извршавању надлежности тих органа, већ за остваривање прихода путем давања у закуп, односно на коришћење</a:t>
            </a:r>
            <a:r>
              <a:rPr lang="ru-RU" sz="1600" dirty="0" smtClean="0"/>
              <a:t>.</a:t>
            </a:r>
          </a:p>
          <a:p>
            <a:pPr algn="just"/>
            <a:endParaRPr lang="ru-RU" sz="500" dirty="0"/>
          </a:p>
          <a:p>
            <a:pPr algn="just"/>
            <a:r>
              <a:rPr lang="ru-RU" sz="1600" dirty="0"/>
              <a:t>Пољопривредно земљиште у државној својини се користи према </a:t>
            </a:r>
            <a:r>
              <a:rPr lang="ru-RU" sz="1600" b="1" dirty="0"/>
              <a:t>годишњем програму заштите, уређења и коришћења пољопривредног земљишта</a:t>
            </a:r>
            <a:r>
              <a:rPr lang="ru-RU" sz="1600" dirty="0"/>
              <a:t> који доноси надлежни орган јединице локалне самоуправе, уз сагласност Министарства (чл. 60. ст. 2. ЗПЗ</a:t>
            </a:r>
            <a:r>
              <a:rPr lang="ru-RU" sz="1600" dirty="0" smtClean="0"/>
              <a:t>).</a:t>
            </a:r>
          </a:p>
          <a:p>
            <a:pPr algn="just"/>
            <a:endParaRPr lang="ru-RU" sz="500" dirty="0"/>
          </a:p>
          <a:p>
            <a:pPr algn="just"/>
            <a:r>
              <a:rPr lang="ru-RU" sz="1600" dirty="0"/>
              <a:t>Орган надлежан за послове вођења јавне евиденције о непокретностим је дужан да достави потребне податке, најкасније до 30. октобра текуће године , органу јединица локалне самоуправе за израду годишњег програма за наредну годину (чл. 60. ст. 8. ЗПЗ</a:t>
            </a:r>
            <a:r>
              <a:rPr lang="ru-RU" sz="1600" dirty="0" smtClean="0"/>
              <a:t>).</a:t>
            </a:r>
            <a:endParaRPr lang="ru-RU" sz="1600" dirty="0"/>
          </a:p>
        </p:txBody>
      </p:sp>
      <p:sp>
        <p:nvSpPr>
          <p:cNvPr id="3" name="Content Placeholder 1">
            <a:extLst>
              <a:ext uri="{FF2B5EF4-FFF2-40B4-BE49-F238E27FC236}">
                <a16:creationId xmlns:a16="http://schemas.microsoft.com/office/drawing/2014/main" xmlns="" id="{FF82AF0D-35C9-49E1-AD64-9ECCBBFCB4D8}"/>
              </a:ext>
            </a:extLst>
          </p:cNvPr>
          <p:cNvSpPr txBox="1">
            <a:spLocks/>
          </p:cNvSpPr>
          <p:nvPr/>
        </p:nvSpPr>
        <p:spPr>
          <a:xfrm>
            <a:off x="0" y="1542491"/>
            <a:ext cx="457200" cy="4641379"/>
          </a:xfrm>
          <a:prstGeom prst="rect">
            <a:avLst/>
          </a:prstGeom>
        </p:spPr>
        <p:txBody>
          <a:bodyPr vert="vert270" anchor="t"/>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sr-Cyrl-RS" sz="2000" dirty="0">
                <a:solidFill>
                  <a:schemeClr val="bg1">
                    <a:lumMod val="65000"/>
                  </a:schemeClr>
                </a:solidFill>
              </a:rPr>
              <a:t>З</a:t>
            </a:r>
            <a:r>
              <a:rPr lang="sr-Cyrl-RS" sz="2000" dirty="0" smtClean="0">
                <a:solidFill>
                  <a:schemeClr val="bg1">
                    <a:lumMod val="65000"/>
                  </a:schemeClr>
                </a:solidFill>
              </a:rPr>
              <a:t>акон о пољопривредном земљишту</a:t>
            </a:r>
            <a:endParaRPr lang="sr-Cyrl-RS" sz="2000" dirty="0">
              <a:solidFill>
                <a:schemeClr val="bg1">
                  <a:lumMod val="65000"/>
                </a:schemeClr>
              </a:solidFill>
            </a:endParaRPr>
          </a:p>
        </p:txBody>
      </p:sp>
    </p:spTree>
    <p:extLst>
      <p:ext uri="{BB962C8B-B14F-4D97-AF65-F5344CB8AC3E}">
        <p14:creationId xmlns:p14="http://schemas.microsoft.com/office/powerpoint/2010/main" val="355576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035FCCA6-F6E5-42DD-AEAA-74FC3105D0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4790AC05-C553-4FBC-B3CB-2FAEEE995CB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7F1158AD-7947-479B-9608-D93E4D35D87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1F936631-154B-4790-B39B-FC686499E9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alsu septembar2015</Template>
  <TotalTime>1535</TotalTime>
  <Words>5306</Words>
  <Application>Microsoft Office PowerPoint</Application>
  <PresentationFormat>On-screen Show (4:3)</PresentationFormat>
  <Paragraphs>225</Paragraphs>
  <Slides>35</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35</vt:i4>
      </vt:variant>
    </vt:vector>
  </HeadingPairs>
  <TitlesOfParts>
    <vt:vector size="42" baseType="lpstr">
      <vt:lpstr>Arial</vt:lpstr>
      <vt:lpstr>Calibri</vt:lpstr>
      <vt:lpstr>Calibri Light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Danijela DV. Vazura</dc:creator>
  <cp:lastModifiedBy>UpravaPZ-Djurdja</cp:lastModifiedBy>
  <cp:revision>136</cp:revision>
  <cp:lastPrinted>2017-11-03T10:02:26Z</cp:lastPrinted>
  <dcterms:created xsi:type="dcterms:W3CDTF">2015-09-21T07:03:01Z</dcterms:created>
  <dcterms:modified xsi:type="dcterms:W3CDTF">2022-02-25T07:39:42Z</dcterms:modified>
</cp:coreProperties>
</file>