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handoutMasterIdLst>
    <p:handoutMasterId r:id="rId45"/>
  </p:handoutMasterIdLst>
  <p:sldIdLst>
    <p:sldId id="256" r:id="rId2"/>
    <p:sldId id="262" r:id="rId3"/>
    <p:sldId id="257" r:id="rId4"/>
    <p:sldId id="258" r:id="rId5"/>
    <p:sldId id="259"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9" r:id="rId35"/>
    <p:sldId id="290" r:id="rId36"/>
    <p:sldId id="291" r:id="rId37"/>
    <p:sldId id="292"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94662" autoAdjust="0"/>
  </p:normalViewPr>
  <p:slideViewPr>
    <p:cSldViewPr snapToGrid="0">
      <p:cViewPr>
        <p:scale>
          <a:sx n="77" d="100"/>
          <a:sy n="77" d="100"/>
        </p:scale>
        <p:origin x="-432" y="222"/>
      </p:cViewPr>
      <p:guideLst>
        <p:guide orient="horz" pos="2160"/>
        <p:guide pos="3840"/>
      </p:guideLst>
    </p:cSldViewPr>
  </p:slideViewPr>
  <p:outlineViewPr>
    <p:cViewPr>
      <p:scale>
        <a:sx n="33" d="100"/>
        <a:sy n="33" d="100"/>
      </p:scale>
      <p:origin x="0" y="68364"/>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00E2A8-4905-4902-8A8A-2BA4E98DA3F5}" type="datetimeFigureOut">
              <a:rPr lang="en-US" smtClean="0"/>
              <a:pPr/>
              <a:t>5/24/2018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BC5F82-932D-40F2-89E0-A35ECEBB2991}" type="slidenum">
              <a:rPr lang="en-US" smtClean="0"/>
              <a:pPr/>
              <a:t>‹#›</a:t>
            </a:fld>
            <a:endParaRPr lang="en-US"/>
          </a:p>
        </p:txBody>
      </p:sp>
    </p:spTree>
    <p:extLst>
      <p:ext uri="{BB962C8B-B14F-4D97-AF65-F5344CB8AC3E}">
        <p14:creationId xmlns:p14="http://schemas.microsoft.com/office/powerpoint/2010/main" val="2259625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926" y="272906"/>
            <a:ext cx="1997343" cy="801461"/>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449" y="105509"/>
            <a:ext cx="1471515" cy="948310"/>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6597" y="5254251"/>
            <a:ext cx="3415196" cy="1449977"/>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84983" y="5192665"/>
            <a:ext cx="2371925" cy="167684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94160" y="274778"/>
            <a:ext cx="1890823" cy="756329"/>
          </a:xfrm>
          <a:prstGeom prst="rect">
            <a:avLst/>
          </a:prstGeom>
        </p:spPr>
      </p:pic>
    </p:spTree>
    <p:extLst>
      <p:ext uri="{BB962C8B-B14F-4D97-AF65-F5344CB8AC3E}">
        <p14:creationId xmlns:p14="http://schemas.microsoft.com/office/powerpoint/2010/main" val="65827314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2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049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67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39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25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17283963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0480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6359710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0238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7835466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3896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2324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98017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1185176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12401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30009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p:txBody>
          <a:bodyPr/>
          <a:lstStyle/>
          <a:p>
            <a:pPr algn="ctr"/>
            <a:r>
              <a:rPr lang="sr-Cyrl-RS" dirty="0" smtClean="0">
                <a:solidFill>
                  <a:schemeClr val="tx1"/>
                </a:solidFill>
                <a:latin typeface="Times New Roman" pitchFamily="18" charset="0"/>
                <a:cs typeface="Times New Roman" pitchFamily="18" charset="0"/>
              </a:rPr>
              <a:t>РЕОРГАНИЗАЦИЈА</a:t>
            </a:r>
            <a:endParaRPr lang="en-US" dirty="0">
              <a:solidFill>
                <a:schemeClr val="tx1"/>
              </a:solidFill>
              <a:latin typeface="Times New Roman" pitchFamily="18" charset="0"/>
              <a:cs typeface="Times New Roman" pitchFamily="18" charset="0"/>
            </a:endParaRPr>
          </a:p>
        </p:txBody>
      </p:sp>
      <p:sp>
        <p:nvSpPr>
          <p:cNvPr id="27" name="Subtitle 26"/>
          <p:cNvSpPr>
            <a:spLocks noGrp="1"/>
          </p:cNvSpPr>
          <p:nvPr>
            <p:ph type="subTitle" idx="1"/>
          </p:nvPr>
        </p:nvSpPr>
        <p:spPr/>
        <p:txBody>
          <a:bodyPr>
            <a:normAutofit fontScale="92500" lnSpcReduction="20000"/>
          </a:bodyPr>
          <a:lstStyle/>
          <a:p>
            <a:pPr algn="ctr"/>
            <a:endParaRPr lang="sr-Cyrl-RS" dirty="0" smtClean="0">
              <a:solidFill>
                <a:schemeClr val="tx1"/>
              </a:solidFill>
              <a:latin typeface="Times New Roman" pitchFamily="18" charset="0"/>
              <a:cs typeface="Times New Roman" pitchFamily="18" charset="0"/>
            </a:endParaRPr>
          </a:p>
          <a:p>
            <a:pPr algn="ctr"/>
            <a:r>
              <a:rPr lang="sr-Cyrl-RS" sz="2000" b="1" dirty="0" smtClean="0">
                <a:solidFill>
                  <a:schemeClr val="tx1"/>
                </a:solidFill>
                <a:latin typeface="Times New Roman" pitchFamily="18" charset="0"/>
                <a:cs typeface="Times New Roman" pitchFamily="18" charset="0"/>
              </a:rPr>
              <a:t>Душка Илић</a:t>
            </a:r>
          </a:p>
          <a:p>
            <a:pPr algn="ctr"/>
            <a:r>
              <a:rPr lang="sr-Cyrl-RS" sz="2000" b="1" dirty="0" smtClean="0">
                <a:solidFill>
                  <a:schemeClr val="tx1"/>
                </a:solidFill>
                <a:latin typeface="Times New Roman" pitchFamily="18" charset="0"/>
                <a:cs typeface="Times New Roman" pitchFamily="18" charset="0"/>
              </a:rPr>
              <a:t>судија Привредног апелационог суда</a:t>
            </a:r>
            <a:endParaRPr lang="en-US" sz="2000" b="1" dirty="0">
              <a:solidFill>
                <a:schemeClr val="tx1"/>
              </a:solidFill>
              <a:latin typeface="Times New Roman" pitchFamily="18" charset="0"/>
              <a:cs typeface="Times New Roman" pitchFamily="18" charset="0"/>
            </a:endParaRPr>
          </a:p>
        </p:txBody>
      </p:sp>
      <p:pic>
        <p:nvPicPr>
          <p:cNvPr id="4" name="Picture 3" descr="svajcarska banka logo.jpg"/>
          <p:cNvPicPr>
            <a:picLocks noChangeAspect="1"/>
          </p:cNvPicPr>
          <p:nvPr/>
        </p:nvPicPr>
        <p:blipFill>
          <a:blip r:embed="rId2"/>
          <a:stretch>
            <a:fillRect/>
          </a:stretch>
        </p:blipFill>
        <p:spPr>
          <a:xfrm>
            <a:off x="4096194" y="5357610"/>
            <a:ext cx="2200863" cy="1171977"/>
          </a:xfrm>
          <a:prstGeom prst="rect">
            <a:avLst/>
          </a:prstGeom>
        </p:spPr>
      </p:pic>
      <p:pic>
        <p:nvPicPr>
          <p:cNvPr id="5" name="Picture 4" descr="Svetska banka logo mali.jpg"/>
          <p:cNvPicPr>
            <a:picLocks noChangeAspect="1"/>
          </p:cNvPicPr>
          <p:nvPr/>
        </p:nvPicPr>
        <p:blipFill>
          <a:blip r:embed="rId3"/>
          <a:stretch>
            <a:fillRect/>
          </a:stretch>
        </p:blipFill>
        <p:spPr>
          <a:xfrm>
            <a:off x="4136505" y="218938"/>
            <a:ext cx="2197516" cy="1098758"/>
          </a:xfrm>
          <a:prstGeom prst="rect">
            <a:avLst/>
          </a:prstGeom>
        </p:spPr>
      </p:pic>
      <p:pic>
        <p:nvPicPr>
          <p:cNvPr id="6" name="Picture 5" descr="untitled.bmp"/>
          <p:cNvPicPr>
            <a:picLocks noChangeAspect="1"/>
          </p:cNvPicPr>
          <p:nvPr/>
        </p:nvPicPr>
        <p:blipFill>
          <a:blip r:embed="rId4"/>
          <a:stretch>
            <a:fillRect/>
          </a:stretch>
        </p:blipFill>
        <p:spPr>
          <a:xfrm>
            <a:off x="1712889" y="5357611"/>
            <a:ext cx="2395471" cy="1199815"/>
          </a:xfrm>
          <a:prstGeom prst="rect">
            <a:avLst/>
          </a:prstGeom>
        </p:spPr>
      </p:pic>
      <p:pic>
        <p:nvPicPr>
          <p:cNvPr id="7" name="Picture 6" descr="untitled.bmp"/>
          <p:cNvPicPr>
            <a:picLocks noChangeAspect="1"/>
          </p:cNvPicPr>
          <p:nvPr/>
        </p:nvPicPr>
        <p:blipFill>
          <a:blip r:embed="rId4"/>
          <a:stretch>
            <a:fillRect/>
          </a:stretch>
        </p:blipFill>
        <p:spPr>
          <a:xfrm>
            <a:off x="7864699" y="6010275"/>
            <a:ext cx="352022" cy="847725"/>
          </a:xfrm>
          <a:prstGeom prst="rect">
            <a:avLst/>
          </a:prstGeom>
        </p:spPr>
      </p:pic>
      <p:pic>
        <p:nvPicPr>
          <p:cNvPr id="8" name="Picture 7" descr="untitled.bmp"/>
          <p:cNvPicPr>
            <a:picLocks noChangeAspect="1"/>
          </p:cNvPicPr>
          <p:nvPr/>
        </p:nvPicPr>
        <p:blipFill>
          <a:blip r:embed="rId4"/>
          <a:stretch>
            <a:fillRect/>
          </a:stretch>
        </p:blipFill>
        <p:spPr>
          <a:xfrm>
            <a:off x="6259132" y="5580912"/>
            <a:ext cx="1648496" cy="884282"/>
          </a:xfrm>
          <a:prstGeom prst="rect">
            <a:avLst/>
          </a:prstGeom>
        </p:spPr>
      </p:pic>
      <p:pic>
        <p:nvPicPr>
          <p:cNvPr id="10" name="Picture 9" descr="alsu mali.jpg"/>
          <p:cNvPicPr>
            <a:picLocks noChangeAspect="1"/>
          </p:cNvPicPr>
          <p:nvPr/>
        </p:nvPicPr>
        <p:blipFill>
          <a:blip r:embed="rId5"/>
          <a:stretch>
            <a:fillRect/>
          </a:stretch>
        </p:blipFill>
        <p:spPr>
          <a:xfrm>
            <a:off x="953036" y="296103"/>
            <a:ext cx="2215166" cy="888865"/>
          </a:xfrm>
          <a:prstGeom prst="rect">
            <a:avLst/>
          </a:prstGeom>
        </p:spPr>
      </p:pic>
      <p:pic>
        <p:nvPicPr>
          <p:cNvPr id="13" name="Picture 12" descr="untitled.bmp"/>
          <p:cNvPicPr>
            <a:picLocks noChangeAspect="1"/>
          </p:cNvPicPr>
          <p:nvPr/>
        </p:nvPicPr>
        <p:blipFill>
          <a:blip r:embed="rId4"/>
          <a:stretch>
            <a:fillRect/>
          </a:stretch>
        </p:blipFill>
        <p:spPr>
          <a:xfrm>
            <a:off x="8203556" y="0"/>
            <a:ext cx="528319" cy="386365"/>
          </a:xfrm>
          <a:prstGeom prst="rect">
            <a:avLst/>
          </a:prstGeom>
        </p:spPr>
      </p:pic>
      <p:pic>
        <p:nvPicPr>
          <p:cNvPr id="28" name="Picture 27" descr="untitled.bmp"/>
          <p:cNvPicPr>
            <a:picLocks noChangeAspect="1"/>
          </p:cNvPicPr>
          <p:nvPr/>
        </p:nvPicPr>
        <p:blipFill>
          <a:blip r:embed="rId6"/>
          <a:stretch>
            <a:fillRect/>
          </a:stretch>
        </p:blipFill>
        <p:spPr>
          <a:xfrm>
            <a:off x="8641724" y="360207"/>
            <a:ext cx="669702" cy="682982"/>
          </a:xfrm>
          <a:prstGeom prst="rect">
            <a:avLst/>
          </a:prstGeom>
        </p:spPr>
      </p:pic>
      <p:pic>
        <p:nvPicPr>
          <p:cNvPr id="15" name="Picture 14" descr="untitled.bmp"/>
          <p:cNvPicPr>
            <a:picLocks noChangeAspect="1"/>
          </p:cNvPicPr>
          <p:nvPr/>
        </p:nvPicPr>
        <p:blipFill>
          <a:blip r:embed="rId6"/>
          <a:stretch>
            <a:fillRect/>
          </a:stretch>
        </p:blipFill>
        <p:spPr>
          <a:xfrm>
            <a:off x="798490" y="308691"/>
            <a:ext cx="167426" cy="1339805"/>
          </a:xfrm>
          <a:prstGeom prst="rect">
            <a:avLst/>
          </a:prstGeom>
        </p:spPr>
      </p:pic>
      <p:pic>
        <p:nvPicPr>
          <p:cNvPr id="2" name="Picture 2" descr="C:\Documents and Settings\marija\Desktop\9ec15154581310b83bca37f2cbaec18f.jpg"/>
          <p:cNvPicPr>
            <a:picLocks noChangeAspect="1" noChangeArrowheads="1"/>
          </p:cNvPicPr>
          <p:nvPr/>
        </p:nvPicPr>
        <p:blipFill>
          <a:blip r:embed="rId7"/>
          <a:srcRect/>
          <a:stretch>
            <a:fillRect/>
          </a:stretch>
        </p:blipFill>
        <p:spPr bwMode="auto">
          <a:xfrm>
            <a:off x="6400800" y="-1"/>
            <a:ext cx="2897747" cy="1378039"/>
          </a:xfrm>
          <a:prstGeom prst="rect">
            <a:avLst/>
          </a:prstGeom>
          <a:noFill/>
        </p:spPr>
      </p:pic>
    </p:spTree>
    <p:extLst>
      <p:ext uri="{BB962C8B-B14F-4D97-AF65-F5344CB8AC3E}">
        <p14:creationId xmlns:p14="http://schemas.microsoft.com/office/powerpoint/2010/main" val="232260469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85103"/>
            <a:ext cx="8596668" cy="4756259"/>
          </a:xfrm>
        </p:spPr>
        <p:txBody>
          <a:bodyPr/>
          <a:lstStyle/>
          <a:p>
            <a:pPr marL="109728" indent="0" algn="ctr">
              <a:buNone/>
            </a:pPr>
            <a:r>
              <a:rPr lang="sr-Cyrl-RS" sz="2800" dirty="0">
                <a:latin typeface="Times New Roman" pitchFamily="18" charset="0"/>
                <a:cs typeface="Times New Roman" pitchFamily="18" charset="0"/>
              </a:rPr>
              <a:t>РОК ЗА ПОДНОШЕЊЕ ПЛАНА</a:t>
            </a:r>
            <a:br>
              <a:rPr lang="sr-Cyrl-RS" sz="2800" dirty="0">
                <a:latin typeface="Times New Roman" pitchFamily="18" charset="0"/>
                <a:cs typeface="Times New Roman" pitchFamily="18" charset="0"/>
              </a:rPr>
            </a:br>
            <a:r>
              <a:rPr lang="sr-Cyrl-RS" sz="2800" dirty="0">
                <a:latin typeface="Times New Roman" pitchFamily="18" charset="0"/>
                <a:cs typeface="Times New Roman" pitchFamily="18" charset="0"/>
              </a:rPr>
              <a:t>- УППР </a:t>
            </a:r>
            <a:r>
              <a:rPr lang="sr-Cyrl-RS" sz="2800" dirty="0" smtClean="0">
                <a:latin typeface="Times New Roman" pitchFamily="18" charset="0"/>
                <a:cs typeface="Times New Roman" pitchFamily="18" charset="0"/>
              </a:rPr>
              <a:t>–</a:t>
            </a:r>
          </a:p>
          <a:p>
            <a:pPr marL="109728" indent="0" algn="ctr">
              <a:buNone/>
            </a:pPr>
            <a:endParaRPr lang="sr-Cyrl-RS" b="1" i="1" dirty="0" smtClean="0">
              <a:latin typeface="Times New Roman" pitchFamily="18" charset="0"/>
              <a:cs typeface="Times New Roman" pitchFamily="18" charset="0"/>
            </a:endParaRPr>
          </a:p>
          <a:p>
            <a:pPr marL="109728" indent="0" algn="ctr">
              <a:buNone/>
            </a:pPr>
            <a:r>
              <a:rPr lang="sr-Cyrl-RS" b="1" i="1" dirty="0">
                <a:latin typeface="Times New Roman" pitchFamily="18" charset="0"/>
                <a:cs typeface="Times New Roman" pitchFamily="18" charset="0"/>
              </a:rPr>
              <a:t>ч</a:t>
            </a:r>
            <a:r>
              <a:rPr lang="sr-Cyrl-RS" b="1" i="1" dirty="0" smtClean="0">
                <a:latin typeface="Times New Roman" pitchFamily="18" charset="0"/>
                <a:cs typeface="Times New Roman" pitchFamily="18" charset="0"/>
              </a:rPr>
              <a:t>лан </a:t>
            </a:r>
            <a:r>
              <a:rPr lang="sr-Cyrl-RS" b="1" i="1" dirty="0">
                <a:latin typeface="Times New Roman" pitchFamily="18" charset="0"/>
                <a:cs typeface="Times New Roman" pitchFamily="18" charset="0"/>
              </a:rPr>
              <a:t>155. став 4.</a:t>
            </a:r>
          </a:p>
          <a:p>
            <a:endParaRPr lang="sr-Cyrl-RS" dirty="0" smtClean="0">
              <a:latin typeface="Times New Roman" pitchFamily="18" charset="0"/>
              <a:cs typeface="Times New Roman" pitchFamily="18" charset="0"/>
            </a:endParaRPr>
          </a:p>
          <a:p>
            <a:r>
              <a:rPr lang="sr-Cyrl-RS" dirty="0" smtClean="0">
                <a:latin typeface="Times New Roman" pitchFamily="18" charset="0"/>
                <a:cs typeface="Times New Roman" pitchFamily="18" charset="0"/>
              </a:rPr>
              <a:t>Рок </a:t>
            </a:r>
            <a:r>
              <a:rPr lang="sr-Cyrl-RS" dirty="0">
                <a:latin typeface="Times New Roman" pitchFamily="18" charset="0"/>
                <a:cs typeface="Times New Roman" pitchFamily="18" charset="0"/>
              </a:rPr>
              <a:t>није предвиђен</a:t>
            </a:r>
          </a:p>
          <a:p>
            <a:pPr algn="just"/>
            <a:r>
              <a:rPr lang="sr-Cyrl-RS" b="1" dirty="0">
                <a:latin typeface="Times New Roman" pitchFamily="18" charset="0"/>
                <a:cs typeface="Times New Roman" pitchFamily="18" charset="0"/>
              </a:rPr>
              <a:t>Ако се план реорганизације подноси истовремено са предлогом за покретање стечајног поступка назив се мења у унапред припремљен план реорганизације, а садржина и поступак који се на њега примењује одређују се у складу са одредбама овог закона којима се то питање уређује.</a:t>
            </a:r>
          </a:p>
        </p:txBody>
      </p:sp>
    </p:spTree>
    <p:extLst>
      <p:ext uri="{BB962C8B-B14F-4D97-AF65-F5344CB8AC3E}">
        <p14:creationId xmlns:p14="http://schemas.microsoft.com/office/powerpoint/2010/main" val="242721031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14401"/>
            <a:ext cx="8596668" cy="5126962"/>
          </a:xfrm>
        </p:spPr>
        <p:txBody>
          <a:bodyPr>
            <a:normAutofit fontScale="92500" lnSpcReduction="10000"/>
          </a:bodyPr>
          <a:lstStyle/>
          <a:p>
            <a:pPr marL="109728" indent="0" algn="ctr">
              <a:buNone/>
            </a:pPr>
            <a:r>
              <a:rPr lang="sr-Cyrl-RS" sz="2400" b="1" dirty="0">
                <a:latin typeface="Times New Roman" pitchFamily="18" charset="0"/>
                <a:cs typeface="Times New Roman" pitchFamily="18" charset="0"/>
              </a:rPr>
              <a:t>РОК ЗА ПОДНОШЕЊЕ ПЛАНА</a:t>
            </a:r>
            <a:br>
              <a:rPr lang="sr-Cyrl-RS" sz="2400" b="1" dirty="0">
                <a:latin typeface="Times New Roman" pitchFamily="18" charset="0"/>
                <a:cs typeface="Times New Roman" pitchFamily="18" charset="0"/>
              </a:rPr>
            </a:br>
            <a:r>
              <a:rPr lang="sr-Cyrl-RS" sz="2400" b="1" dirty="0">
                <a:latin typeface="Times New Roman" pitchFamily="18" charset="0"/>
                <a:cs typeface="Times New Roman" pitchFamily="18" charset="0"/>
              </a:rPr>
              <a:t>-план реорганизације у </a:t>
            </a:r>
            <a:r>
              <a:rPr lang="sr-Cyrl-RS" sz="2400" b="1" dirty="0" smtClean="0">
                <a:latin typeface="Times New Roman" pitchFamily="18" charset="0"/>
                <a:cs typeface="Times New Roman" pitchFamily="18" charset="0"/>
              </a:rPr>
              <a:t>стечају-</a:t>
            </a:r>
          </a:p>
          <a:p>
            <a:pPr marL="109728" indent="0" algn="ctr">
              <a:buNone/>
            </a:pPr>
            <a:endParaRPr lang="sr-Cyrl-RS" sz="2400" b="1" i="1" dirty="0">
              <a:latin typeface="Times New Roman" pitchFamily="18" charset="0"/>
              <a:cs typeface="Times New Roman" pitchFamily="18" charset="0"/>
            </a:endParaRPr>
          </a:p>
          <a:p>
            <a:pPr marL="109728" indent="0" algn="ctr">
              <a:buNone/>
            </a:pPr>
            <a:r>
              <a:rPr lang="sr-Cyrl-RS" sz="2400" b="1" i="1" dirty="0">
                <a:latin typeface="Times New Roman" pitchFamily="18" charset="0"/>
                <a:cs typeface="Times New Roman" pitchFamily="18" charset="0"/>
              </a:rPr>
              <a:t>ч</a:t>
            </a:r>
            <a:r>
              <a:rPr lang="sr-Latn-RS" sz="2400" b="1" i="1" dirty="0" smtClean="0">
                <a:latin typeface="Times New Roman" pitchFamily="18" charset="0"/>
                <a:cs typeface="Times New Roman" pitchFamily="18" charset="0"/>
              </a:rPr>
              <a:t>лан </a:t>
            </a:r>
            <a:r>
              <a:rPr lang="sr-Latn-RS" sz="2400" b="1" i="1" dirty="0">
                <a:latin typeface="Times New Roman" pitchFamily="18" charset="0"/>
                <a:cs typeface="Times New Roman" pitchFamily="18" charset="0"/>
              </a:rPr>
              <a:t>162</a:t>
            </a:r>
            <a:r>
              <a:rPr lang="sr-Cyrl-RS" sz="2400" b="1" i="1" dirty="0">
                <a:latin typeface="Times New Roman" pitchFamily="18" charset="0"/>
                <a:cs typeface="Times New Roman" pitchFamily="18" charset="0"/>
              </a:rPr>
              <a:t>.</a:t>
            </a:r>
            <a:endParaRPr lang="en-US" sz="2400" i="1" dirty="0">
              <a:latin typeface="Times New Roman" pitchFamily="18" charset="0"/>
              <a:cs typeface="Times New Roman" pitchFamily="18" charset="0"/>
            </a:endParaRPr>
          </a:p>
          <a:p>
            <a:pPr algn="just"/>
            <a:r>
              <a:rPr lang="sr-Latn-RS" sz="2400" b="1" dirty="0">
                <a:latin typeface="Times New Roman" pitchFamily="18" charset="0"/>
                <a:cs typeface="Times New Roman" pitchFamily="18" charset="0"/>
              </a:rPr>
              <a:t>План реорганизације подноси се стечајном судији најкасније 90 дана од дана отварања стечајног поступка.</a:t>
            </a:r>
            <a:endParaRPr lang="en-US" sz="2400" dirty="0">
              <a:latin typeface="Times New Roman" pitchFamily="18" charset="0"/>
              <a:cs typeface="Times New Roman" pitchFamily="18" charset="0"/>
            </a:endParaRPr>
          </a:p>
          <a:p>
            <a:pPr algn="just"/>
            <a:endParaRPr lang="sr-Cyrl-RS" b="1" dirty="0">
              <a:latin typeface="Times New Roman" pitchFamily="18" charset="0"/>
              <a:cs typeface="Times New Roman" pitchFamily="18" charset="0"/>
            </a:endParaRPr>
          </a:p>
          <a:p>
            <a:pPr marL="109728" indent="0" algn="ctr">
              <a:buNone/>
            </a:pPr>
            <a:r>
              <a:rPr lang="sr-Latn-RS" sz="2400" b="1" dirty="0">
                <a:latin typeface="Times New Roman" pitchFamily="18" charset="0"/>
                <a:cs typeface="Times New Roman" pitchFamily="18" charset="0"/>
              </a:rPr>
              <a:t>БРИСАНЕ ОДРЕДБЕ члан</a:t>
            </a:r>
            <a:r>
              <a:rPr lang="sr-Cyrl-RS" sz="2400" b="1" dirty="0">
                <a:latin typeface="Times New Roman" pitchFamily="18" charset="0"/>
                <a:cs typeface="Times New Roman" pitchFamily="18" charset="0"/>
              </a:rPr>
              <a:t>а</a:t>
            </a:r>
            <a:r>
              <a:rPr lang="sr-Latn-RS" sz="2400" b="1" dirty="0">
                <a:latin typeface="Times New Roman" pitchFamily="18" charset="0"/>
                <a:cs typeface="Times New Roman" pitchFamily="18" charset="0"/>
              </a:rPr>
              <a:t> 162</a:t>
            </a:r>
            <a:r>
              <a:rPr lang="sr-Cyrl-RS" sz="2400" b="1" dirty="0">
                <a:latin typeface="Times New Roman" pitchFamily="18" charset="0"/>
                <a:cs typeface="Times New Roman" pitchFamily="18" charset="0"/>
              </a:rPr>
              <a:t>.</a:t>
            </a:r>
            <a:r>
              <a:rPr lang="sr-Latn-RS" sz="2400" b="1" dirty="0">
                <a:latin typeface="Times New Roman" pitchFamily="18" charset="0"/>
                <a:cs typeface="Times New Roman" pitchFamily="18" charset="0"/>
              </a:rPr>
              <a:t> став 2 и </a:t>
            </a:r>
            <a:r>
              <a:rPr lang="sr-Cyrl-RS" sz="2400" b="1" dirty="0">
                <a:latin typeface="Times New Roman" pitchFamily="18" charset="0"/>
                <a:cs typeface="Times New Roman" pitchFamily="18" charset="0"/>
              </a:rPr>
              <a:t>став </a:t>
            </a:r>
            <a:r>
              <a:rPr lang="sr-Latn-RS" sz="2400" b="1" dirty="0">
                <a:latin typeface="Times New Roman" pitchFamily="18" charset="0"/>
                <a:cs typeface="Times New Roman" pitchFamily="18" charset="0"/>
              </a:rPr>
              <a:t>3</a:t>
            </a:r>
            <a:r>
              <a:rPr lang="sr-Cyrl-RS" sz="2400" b="1" dirty="0">
                <a:latin typeface="Times New Roman" pitchFamily="18" charset="0"/>
                <a:cs typeface="Times New Roman" pitchFamily="18" charset="0"/>
              </a:rPr>
              <a:t>. </a:t>
            </a:r>
          </a:p>
          <a:p>
            <a:pPr algn="just"/>
            <a:endParaRPr lang="en-US" sz="2400" dirty="0">
              <a:latin typeface="Times New Roman" pitchFamily="18" charset="0"/>
              <a:cs typeface="Times New Roman" pitchFamily="18" charset="0"/>
            </a:endParaRPr>
          </a:p>
          <a:p>
            <a:pPr algn="just"/>
            <a:r>
              <a:rPr lang="sr-Latn-RS" dirty="0">
                <a:latin typeface="Times New Roman" pitchFamily="18" charset="0"/>
                <a:cs typeface="Times New Roman" pitchFamily="18" charset="0"/>
              </a:rPr>
              <a:t>Ако је у року из става 1. овог члана поднет образложени предлог за продужење тог рока, стечајни судија може рок из става 1. овог члана да продужи највише за 60 дана. </a:t>
            </a:r>
            <a:endParaRPr lang="en-US" dirty="0">
              <a:latin typeface="Times New Roman" pitchFamily="18" charset="0"/>
              <a:cs typeface="Times New Roman" pitchFamily="18" charset="0"/>
            </a:endParaRPr>
          </a:p>
          <a:p>
            <a:pPr algn="just"/>
            <a:r>
              <a:rPr lang="sr-Latn-RS" dirty="0">
                <a:latin typeface="Times New Roman" pitchFamily="18" charset="0"/>
                <a:cs typeface="Times New Roman" pitchFamily="18" charset="0"/>
              </a:rPr>
              <a:t>Ако у року за подношење плана реорганизације овлашћени предлагач затражи додатни рок за измену поднетог плана реорганизације, стечајни судија може, уз сагласност одбора поверилаца, да одобри додатни рок од највише 60 дана.</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550348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062681"/>
            <a:ext cx="8596668" cy="4978681"/>
          </a:xfrm>
        </p:spPr>
        <p:txBody>
          <a:bodyPr/>
          <a:lstStyle/>
          <a:p>
            <a:pPr marL="109728" indent="0" algn="ctr">
              <a:buNone/>
            </a:pPr>
            <a:r>
              <a:rPr lang="sr-Cyrl-RS" sz="2400" b="1" dirty="0">
                <a:latin typeface="Times New Roman" pitchFamily="18" charset="0"/>
                <a:cs typeface="Times New Roman" pitchFamily="18" charset="0"/>
              </a:rPr>
              <a:t>РОК ЗА ПОДНОШЕЊЕ ПЛАНА</a:t>
            </a:r>
            <a:br>
              <a:rPr lang="sr-Cyrl-RS" sz="2400" b="1" dirty="0">
                <a:latin typeface="Times New Roman" pitchFamily="18" charset="0"/>
                <a:cs typeface="Times New Roman" pitchFamily="18" charset="0"/>
              </a:rPr>
            </a:br>
            <a:r>
              <a:rPr lang="sr-Cyrl-RS" sz="2400" b="1" dirty="0">
                <a:latin typeface="Times New Roman" pitchFamily="18" charset="0"/>
                <a:cs typeface="Times New Roman" pitchFamily="18" charset="0"/>
              </a:rPr>
              <a:t>-план реорганизације у </a:t>
            </a:r>
            <a:r>
              <a:rPr lang="sr-Cyrl-RS" sz="2400" b="1" dirty="0" smtClean="0">
                <a:latin typeface="Times New Roman" pitchFamily="18" charset="0"/>
                <a:cs typeface="Times New Roman" pitchFamily="18" charset="0"/>
              </a:rPr>
              <a:t>стечају-</a:t>
            </a:r>
          </a:p>
          <a:p>
            <a:pPr marL="109728" indent="0" algn="ctr">
              <a:buNone/>
            </a:pPr>
            <a:endParaRPr lang="sr-Cyrl-RS" sz="2400" b="1" dirty="0">
              <a:latin typeface="Times New Roman" pitchFamily="18" charset="0"/>
              <a:cs typeface="Times New Roman" pitchFamily="18" charset="0"/>
            </a:endParaRPr>
          </a:p>
          <a:p>
            <a:pPr marL="109728" indent="0" algn="ctr">
              <a:buNone/>
            </a:pPr>
            <a:r>
              <a:rPr lang="sr-Cyrl-RS" b="1" dirty="0" smtClean="0">
                <a:latin typeface="Times New Roman" pitchFamily="18" charset="0"/>
                <a:cs typeface="Times New Roman" pitchFamily="18" charset="0"/>
              </a:rPr>
              <a:t>БРИШЕ </a:t>
            </a:r>
            <a:r>
              <a:rPr lang="sr-Cyrl-RS" b="1" dirty="0">
                <a:latin typeface="Times New Roman" pitchFamily="18" charset="0"/>
                <a:cs typeface="Times New Roman" pitchFamily="18" charset="0"/>
              </a:rPr>
              <a:t>СЕ став 15. ранијег члана 165. </a:t>
            </a:r>
          </a:p>
          <a:p>
            <a:pPr marL="109728" indent="0" algn="just">
              <a:buNone/>
            </a:pPr>
            <a:r>
              <a:rPr lang="sr-Latn-RS" dirty="0">
                <a:latin typeface="Times New Roman" pitchFamily="18" charset="0"/>
                <a:cs typeface="Times New Roman" pitchFamily="18" charset="0"/>
              </a:rPr>
              <a:t>Aко план реорганизације, осим плана из члана 158. овог закона, не добије потребан број гласова, стечајни судија </a:t>
            </a:r>
            <a:r>
              <a:rPr lang="sr-Latn-RS" u="sng" dirty="0">
                <a:latin typeface="Times New Roman" pitchFamily="18" charset="0"/>
                <a:cs typeface="Times New Roman" pitchFamily="18" charset="0"/>
              </a:rPr>
              <a:t>може одобрити предлагачу плана реорганизације да најдуже у даљем року од 30 дана поднесе измењени план реорганизације </a:t>
            </a:r>
            <a:r>
              <a:rPr lang="sr-Latn-RS" dirty="0">
                <a:latin typeface="Times New Roman" pitchFamily="18" charset="0"/>
                <a:cs typeface="Times New Roman" pitchFamily="18" charset="0"/>
              </a:rPr>
              <a:t>и заказати рочиште у складу са овим законом. Aко се не усвоји ни тако измењени план реорганизације, над стечајним дужником се спроводи банкротство. </a:t>
            </a:r>
            <a:endParaRPr lang="en-US" dirty="0">
              <a:latin typeface="Times New Roman" pitchFamily="18" charset="0"/>
              <a:cs typeface="Times New Roman" pitchFamily="18" charset="0"/>
            </a:endParaRPr>
          </a:p>
          <a:p>
            <a:pPr marL="109728" indent="0" algn="ctr">
              <a:buNone/>
            </a:pPr>
            <a:r>
              <a:rPr lang="sr-Cyrl-RS" b="1" dirty="0">
                <a:latin typeface="Times New Roman" pitchFamily="18" charset="0"/>
                <a:cs typeface="Times New Roman" pitchFamily="18" charset="0"/>
              </a:rPr>
              <a:t>Сада - члан 165а став 7.</a:t>
            </a:r>
          </a:p>
          <a:p>
            <a:pPr algn="just"/>
            <a:r>
              <a:rPr lang="sr-Cyrl-RS" b="1" dirty="0">
                <a:latin typeface="Times New Roman" pitchFamily="18" charset="0"/>
                <a:cs typeface="Times New Roman" pitchFamily="18" charset="0"/>
              </a:rPr>
              <a:t>Ако план реорганизације, осим плана из члана 158. овог закона, не добије потребан број гласова, над стечајним дужником </a:t>
            </a:r>
            <a:r>
              <a:rPr lang="sr-Cyrl-RS" b="1" u="sng" dirty="0">
                <a:latin typeface="Times New Roman" pitchFamily="18" charset="0"/>
                <a:cs typeface="Times New Roman" pitchFamily="18" charset="0"/>
              </a:rPr>
              <a:t>спроводи се банкротство</a:t>
            </a:r>
          </a:p>
        </p:txBody>
      </p:sp>
    </p:spTree>
    <p:extLst>
      <p:ext uri="{BB962C8B-B14F-4D97-AF65-F5344CB8AC3E}">
        <p14:creationId xmlns:p14="http://schemas.microsoft.com/office/powerpoint/2010/main" val="133385165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26757"/>
            <a:ext cx="8596668" cy="5114605"/>
          </a:xfrm>
        </p:spPr>
        <p:txBody>
          <a:bodyPr>
            <a:normAutofit fontScale="85000" lnSpcReduction="20000"/>
          </a:bodyPr>
          <a:lstStyle/>
          <a:p>
            <a:pPr marL="109728" indent="0" algn="ctr">
              <a:buNone/>
            </a:pPr>
            <a:r>
              <a:rPr lang="sr-Cyrl-RS" sz="3800" dirty="0">
                <a:latin typeface="Times New Roman" pitchFamily="18" charset="0"/>
                <a:cs typeface="Times New Roman" pitchFamily="18" charset="0"/>
              </a:rPr>
              <a:t>Садржина плана реорганизације</a:t>
            </a:r>
            <a:endParaRPr lang="sr-Cyrl-RS" sz="3800" b="1" dirty="0" smtClean="0">
              <a:latin typeface="Times New Roman" pitchFamily="18" charset="0"/>
              <a:cs typeface="Times New Roman" pitchFamily="18" charset="0"/>
            </a:endParaRPr>
          </a:p>
          <a:p>
            <a:pPr marL="109728" indent="0" algn="ctr">
              <a:buNone/>
            </a:pPr>
            <a:endParaRPr lang="sr-Cyrl-RS" b="1" dirty="0">
              <a:latin typeface="Times New Roman" pitchFamily="18" charset="0"/>
              <a:cs typeface="Times New Roman" pitchFamily="18" charset="0"/>
            </a:endParaRPr>
          </a:p>
          <a:p>
            <a:pPr marL="109728" indent="0" algn="ctr">
              <a:buNone/>
            </a:pPr>
            <a:r>
              <a:rPr lang="sr-Cyrl-RS" sz="2100" b="1" i="1" dirty="0" smtClean="0">
                <a:latin typeface="Times New Roman" pitchFamily="18" charset="0"/>
                <a:cs typeface="Times New Roman" pitchFamily="18" charset="0"/>
              </a:rPr>
              <a:t>члан </a:t>
            </a:r>
            <a:r>
              <a:rPr lang="sr-Cyrl-RS" sz="2100" b="1" i="1" dirty="0">
                <a:latin typeface="Times New Roman" pitchFamily="18" charset="0"/>
                <a:cs typeface="Times New Roman" pitchFamily="18" charset="0"/>
              </a:rPr>
              <a:t>156. став</a:t>
            </a:r>
            <a:r>
              <a:rPr lang="sr-Latn-RS" sz="2100" b="1" i="1" dirty="0">
                <a:latin typeface="Times New Roman" pitchFamily="18" charset="0"/>
                <a:cs typeface="Times New Roman" pitchFamily="18" charset="0"/>
              </a:rPr>
              <a:t> 1</a:t>
            </a:r>
            <a:r>
              <a:rPr lang="sr-Cyrl-RS" sz="2100" b="1" i="1" dirty="0">
                <a:latin typeface="Times New Roman" pitchFamily="18" charset="0"/>
                <a:cs typeface="Times New Roman" pitchFamily="18" charset="0"/>
              </a:rPr>
              <a:t> -</a:t>
            </a:r>
            <a:r>
              <a:rPr lang="sr-Latn-RS" sz="2100" b="1" i="1" dirty="0">
                <a:latin typeface="Times New Roman" pitchFamily="18" charset="0"/>
                <a:cs typeface="Times New Roman" pitchFamily="18" charset="0"/>
              </a:rPr>
              <a:t> измењене тачке 4, 6, 10, 13 и 16</a:t>
            </a:r>
            <a:r>
              <a:rPr lang="sr-Cyrl-RS" sz="2100" b="1" i="1" dirty="0">
                <a:latin typeface="Times New Roman" pitchFamily="18" charset="0"/>
                <a:cs typeface="Times New Roman" pitchFamily="18" charset="0"/>
              </a:rPr>
              <a:t>. </a:t>
            </a:r>
          </a:p>
          <a:p>
            <a:pPr marL="109728" indent="0" algn="ctr">
              <a:buNone/>
            </a:pPr>
            <a:endParaRPr lang="en-US" dirty="0">
              <a:latin typeface="Times New Roman" pitchFamily="18" charset="0"/>
              <a:cs typeface="Times New Roman" pitchFamily="18" charset="0"/>
            </a:endParaRPr>
          </a:p>
          <a:p>
            <a:pPr algn="just"/>
            <a:r>
              <a:rPr lang="sr-Cyrl-RS" dirty="0">
                <a:latin typeface="Times New Roman" pitchFamily="18" charset="0"/>
                <a:cs typeface="Times New Roman" pitchFamily="18" charset="0"/>
              </a:rPr>
              <a:t>4) </a:t>
            </a:r>
            <a:r>
              <a:rPr lang="sr-Latn-RS" dirty="0">
                <a:latin typeface="Times New Roman" pitchFamily="18" charset="0"/>
                <a:cs typeface="Times New Roman" pitchFamily="18" charset="0"/>
              </a:rPr>
              <a:t>висина новчаних износа или имовина која ће служити за потпуно или делимично намирење према класи поверилаца, укључујући и обезбеђене и необезбеђене повериоце, </a:t>
            </a:r>
            <a:r>
              <a:rPr lang="sr-Latn-RS" b="1" dirty="0">
                <a:latin typeface="Times New Roman" pitchFamily="18" charset="0"/>
                <a:cs typeface="Times New Roman" pitchFamily="18" charset="0"/>
              </a:rPr>
              <a:t>као и средства резервисана за повериоце оспорених потраживања, поступак за измирење потраживања и временска динамика плаћања)</a:t>
            </a:r>
            <a:endParaRPr lang="sr-Cyrl-RS" b="1" dirty="0">
              <a:latin typeface="Times New Roman" pitchFamily="18" charset="0"/>
              <a:cs typeface="Times New Roman" pitchFamily="18" charset="0"/>
            </a:endParaRPr>
          </a:p>
          <a:p>
            <a:pPr algn="just"/>
            <a:endParaRPr lang="sr-Cyrl-RS" dirty="0">
              <a:latin typeface="Times New Roman" pitchFamily="18" charset="0"/>
              <a:cs typeface="Times New Roman" pitchFamily="18" charset="0"/>
            </a:endParaRPr>
          </a:p>
          <a:p>
            <a:pPr algn="just"/>
            <a:r>
              <a:rPr lang="sr-Cyrl-RS" b="1" dirty="0">
                <a:latin typeface="Times New Roman" pitchFamily="18" charset="0"/>
                <a:cs typeface="Times New Roman" pitchFamily="18" charset="0"/>
              </a:rPr>
              <a:t>13) процену вредности имовине стечајног дужника, као и процену новчаног износа намирења које би се остварило спровођењем банкротстваи спровођењем организације за сваку од класа поверилаца посебно, израђену од стране овлашћеног стручног лица (проценитеља) у складу са националним стандардима за управљање стечајном масом, не старију од 12 месеци.</a:t>
            </a:r>
          </a:p>
          <a:p>
            <a:pPr marL="109728" indent="0" algn="just">
              <a:buNone/>
            </a:pPr>
            <a:r>
              <a:rPr lang="sr-Cyrl-RS" b="1" dirty="0">
                <a:latin typeface="Times New Roman" pitchFamily="18" charset="0"/>
                <a:cs typeface="Times New Roman" pitchFamily="18" charset="0"/>
              </a:rPr>
              <a:t>Раније:</a:t>
            </a:r>
          </a:p>
          <a:p>
            <a:pPr algn="just"/>
            <a:r>
              <a:rPr lang="sr-Latn-RS" dirty="0">
                <a:latin typeface="Times New Roman" pitchFamily="18" charset="0"/>
                <a:cs typeface="Times New Roman" pitchFamily="18" charset="0"/>
              </a:rPr>
              <a:t>13) процену новчаног износа који би се добио уновчењем имовине спровођењем банкротства; </a:t>
            </a:r>
            <a:endParaRPr lang="en-US" dirty="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r>
              <a:rPr lang="sr-Cyrl-RS" b="1" dirty="0">
                <a:latin typeface="Times New Roman" pitchFamily="18" charset="0"/>
                <a:cs typeface="Times New Roman" pitchFamily="18" charset="0"/>
              </a:rPr>
              <a:t>- </a:t>
            </a:r>
            <a:r>
              <a:rPr lang="sr-Latn-RS" b="1" dirty="0">
                <a:latin typeface="Times New Roman" pitchFamily="18" charset="0"/>
                <a:cs typeface="Times New Roman" pitchFamily="18" charset="0"/>
              </a:rPr>
              <a:t>брисана тачка 19) </a:t>
            </a:r>
            <a:r>
              <a:rPr lang="sr-Cyrl-RS" i="1" dirty="0">
                <a:latin typeface="Times New Roman" pitchFamily="18" charset="0"/>
                <a:cs typeface="Times New Roman" pitchFamily="18" charset="0"/>
              </a:rPr>
              <a:t>„процену вредности имовине стечајног дужника, не старију од шест месеци пре дана подношења плана реорганизације“</a:t>
            </a:r>
            <a:endParaRPr lang="en-US" i="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0734573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51471"/>
            <a:ext cx="8596668" cy="5089892"/>
          </a:xfrm>
        </p:spPr>
        <p:txBody>
          <a:bodyPr>
            <a:normAutofit fontScale="77500" lnSpcReduction="20000"/>
          </a:bodyPr>
          <a:lstStyle/>
          <a:p>
            <a:pPr marL="109728" indent="0" algn="ctr">
              <a:buNone/>
            </a:pPr>
            <a:r>
              <a:rPr lang="sr-Cyrl-RS" sz="3800" dirty="0">
                <a:latin typeface="Times New Roman" pitchFamily="18" charset="0"/>
                <a:cs typeface="Times New Roman" pitchFamily="18" charset="0"/>
              </a:rPr>
              <a:t>Садржина плана реорганизације</a:t>
            </a:r>
            <a:endParaRPr lang="sr-Cyrl-RS" sz="3800" b="1" dirty="0">
              <a:latin typeface="Times New Roman" pitchFamily="18" charset="0"/>
              <a:cs typeface="Times New Roman" pitchFamily="18" charset="0"/>
            </a:endParaRPr>
          </a:p>
          <a:p>
            <a:pPr marL="109728" indent="0" algn="ctr">
              <a:buNone/>
            </a:pPr>
            <a:endParaRPr lang="sr-Cyrl-RS" b="1" dirty="0">
              <a:latin typeface="Times New Roman" pitchFamily="18" charset="0"/>
              <a:cs typeface="Times New Roman" pitchFamily="18" charset="0"/>
            </a:endParaRPr>
          </a:p>
          <a:p>
            <a:pPr marL="109728" indent="0" algn="ctr">
              <a:buNone/>
            </a:pPr>
            <a:r>
              <a:rPr lang="sr-Cyrl-RS" sz="2300" b="1" i="1" dirty="0" smtClean="0">
                <a:latin typeface="Times New Roman" pitchFamily="18" charset="0"/>
                <a:cs typeface="Times New Roman" pitchFamily="18" charset="0"/>
              </a:rPr>
              <a:t>ч</a:t>
            </a:r>
            <a:r>
              <a:rPr lang="sr-Latn-RS" sz="2300" b="1" i="1" dirty="0" smtClean="0">
                <a:latin typeface="Times New Roman" pitchFamily="18" charset="0"/>
                <a:cs typeface="Times New Roman" pitchFamily="18" charset="0"/>
              </a:rPr>
              <a:t>л</a:t>
            </a:r>
            <a:r>
              <a:rPr lang="sr-Cyrl-RS" sz="2300" b="1" i="1" dirty="0">
                <a:latin typeface="Times New Roman" pitchFamily="18" charset="0"/>
                <a:cs typeface="Times New Roman" pitchFamily="18" charset="0"/>
              </a:rPr>
              <a:t>ан</a:t>
            </a:r>
            <a:r>
              <a:rPr lang="sr-Latn-RS" sz="2300" b="1" i="1" dirty="0">
                <a:latin typeface="Times New Roman" pitchFamily="18" charset="0"/>
                <a:cs typeface="Times New Roman" pitchFamily="18" charset="0"/>
              </a:rPr>
              <a:t> 156</a:t>
            </a:r>
            <a:r>
              <a:rPr lang="sr-Cyrl-RS" sz="2300" b="1" i="1" dirty="0">
                <a:latin typeface="Times New Roman" pitchFamily="18" charset="0"/>
                <a:cs typeface="Times New Roman" pitchFamily="18" charset="0"/>
              </a:rPr>
              <a:t>.</a:t>
            </a:r>
            <a:r>
              <a:rPr lang="sr-Latn-RS" sz="2300" b="1" i="1" dirty="0">
                <a:latin typeface="Times New Roman" pitchFamily="18" charset="0"/>
                <a:cs typeface="Times New Roman" pitchFamily="18" charset="0"/>
              </a:rPr>
              <a:t> став 4</a:t>
            </a:r>
            <a:r>
              <a:rPr lang="sr-Cyrl-RS" sz="2300" b="1" i="1"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 2) потписана </a:t>
            </a:r>
            <a:r>
              <a:rPr lang="sr-Cyrl-RS" b="1" dirty="0">
                <a:latin typeface="Times New Roman" pitchFamily="18" charset="0"/>
                <a:cs typeface="Times New Roman" pitchFamily="18" charset="0"/>
              </a:rPr>
              <a:t>НЕОБАВЕЗУЈУЋА</a:t>
            </a:r>
            <a:r>
              <a:rPr lang="sr-Latn-RS" b="1" dirty="0">
                <a:latin typeface="Times New Roman" pitchFamily="18" charset="0"/>
                <a:cs typeface="Times New Roman" pitchFamily="18" charset="0"/>
              </a:rPr>
              <a:t> изјава већинских поверилаца по вредности потраживања сваке планом предвиђене класе да су сагласни са садржином плана реорганизације и спремни да гласају за његово усвајање (из Правилника)</a:t>
            </a:r>
            <a:endParaRPr lang="sr-Cyrl-RS" b="1" dirty="0">
              <a:latin typeface="Times New Roman" pitchFamily="18" charset="0"/>
              <a:cs typeface="Times New Roman" pitchFamily="18" charset="0"/>
            </a:endParaRPr>
          </a:p>
          <a:p>
            <a:pPr marL="109728" indent="0" algn="just">
              <a:buNone/>
            </a:pPr>
            <a:r>
              <a:rPr lang="sr-Cyrl-RS" b="1" dirty="0">
                <a:latin typeface="Times New Roman" pitchFamily="18" charset="0"/>
                <a:cs typeface="Times New Roman" pitchFamily="18" charset="0"/>
              </a:rPr>
              <a:t>Раније </a:t>
            </a:r>
          </a:p>
          <a:p>
            <a:pPr algn="just"/>
            <a:r>
              <a:rPr lang="sr-Latn-RS" dirty="0">
                <a:latin typeface="Times New Roman" pitchFamily="18" charset="0"/>
                <a:cs typeface="Times New Roman" pitchFamily="18" charset="0"/>
              </a:rPr>
              <a:t>2) потписану изјаву већинских поверилаца по вредности потраживања сваке планом предвиђене класе да су упознати са садржином плана реорганизације и спремни да приступе на рочиште за гласање о плану реорганизације или гласају писаним путем; </a:t>
            </a:r>
            <a:endParaRPr lang="en-US" dirty="0">
              <a:latin typeface="Times New Roman" pitchFamily="18" charset="0"/>
              <a:cs typeface="Times New Roman" pitchFamily="18" charset="0"/>
            </a:endParaRPr>
          </a:p>
          <a:p>
            <a:pPr algn="just"/>
            <a:endParaRPr lang="sr-Cyrl-RS" b="1" dirty="0">
              <a:latin typeface="Times New Roman" pitchFamily="18" charset="0"/>
              <a:cs typeface="Times New Roman" pitchFamily="18" charset="0"/>
            </a:endParaRPr>
          </a:p>
          <a:p>
            <a:pPr algn="just"/>
            <a:r>
              <a:rPr lang="sr-Cyrl-RS" b="1" dirty="0">
                <a:latin typeface="Times New Roman" pitchFamily="18" charset="0"/>
                <a:cs typeface="Times New Roman" pitchFamily="18" charset="0"/>
              </a:rPr>
              <a:t>БРИШЕ СЕ тачка </a:t>
            </a:r>
            <a:r>
              <a:rPr lang="sr-Latn-RS" b="1" dirty="0">
                <a:latin typeface="Times New Roman" pitchFamily="18" charset="0"/>
                <a:cs typeface="Times New Roman" pitchFamily="18" charset="0"/>
              </a:rPr>
              <a:t>4) </a:t>
            </a:r>
            <a:r>
              <a:rPr lang="sr-Cyrl-RS" b="1" dirty="0">
                <a:latin typeface="Times New Roman" pitchFamily="18" charset="0"/>
                <a:cs typeface="Times New Roman" pitchFamily="18" charset="0"/>
              </a:rPr>
              <a:t>„податке о поступку припреме плана реорганизације , укључујући и податке о послатим обавештењима, доступности информација повериоцима и о току преговора“</a:t>
            </a:r>
          </a:p>
          <a:p>
            <a:pPr algn="just"/>
            <a:endParaRPr lang="en-US"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- 5) </a:t>
            </a:r>
            <a:r>
              <a:rPr lang="sr-Cyrl-RS" b="1" dirty="0">
                <a:latin typeface="Times New Roman" pitchFamily="18" charset="0"/>
                <a:cs typeface="Times New Roman" pitchFamily="18" charset="0"/>
              </a:rPr>
              <a:t>ванредни извештај са мишљењем ревизора о финансијским извештајима стечајног дужника са стањем пословних књига утврђеним најкасније 90 дана пре дана подношења унапред припремљеног плаан реорганиазције суду, прегледом свих потраживања и процентуалним учешћем сваког повериоца у одговарајућој класи плана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6480221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5615" y="815546"/>
            <a:ext cx="8596668" cy="4941611"/>
          </a:xfrm>
        </p:spPr>
        <p:txBody>
          <a:bodyPr>
            <a:normAutofit fontScale="92500" lnSpcReduction="20000"/>
          </a:bodyPr>
          <a:lstStyle/>
          <a:p>
            <a:pPr marL="109728" indent="0" algn="just">
              <a:buNone/>
            </a:pPr>
            <a:endParaRPr lang="sr-Cyrl-RS" dirty="0" smtClean="0">
              <a:latin typeface="Times New Roman" pitchFamily="18" charset="0"/>
              <a:cs typeface="Times New Roman" pitchFamily="18" charset="0"/>
            </a:endParaRPr>
          </a:p>
          <a:p>
            <a:pPr marL="109728" indent="0" algn="ctr">
              <a:buNone/>
            </a:pPr>
            <a:r>
              <a:rPr lang="sr-Cyrl-RS" sz="3000" b="1" dirty="0">
                <a:latin typeface="Times New Roman" pitchFamily="18" charset="0"/>
                <a:cs typeface="Times New Roman" pitchFamily="18" charset="0"/>
              </a:rPr>
              <a:t>Мере за реализацију </a:t>
            </a:r>
            <a:r>
              <a:rPr lang="sr-Cyrl-RS" sz="3000" b="1" dirty="0" smtClean="0">
                <a:latin typeface="Times New Roman" pitchFamily="18" charset="0"/>
                <a:cs typeface="Times New Roman" pitchFamily="18" charset="0"/>
              </a:rPr>
              <a:t>плана </a:t>
            </a:r>
            <a:r>
              <a:rPr lang="sr-Cyrl-RS" sz="3000" b="1" dirty="0">
                <a:latin typeface="Times New Roman" pitchFamily="18" charset="0"/>
                <a:cs typeface="Times New Roman" pitchFamily="18" charset="0"/>
              </a:rPr>
              <a:t>реорганизације</a:t>
            </a:r>
          </a:p>
          <a:p>
            <a:pPr marL="109728" indent="0" algn="just">
              <a:buNone/>
            </a:pPr>
            <a:endParaRPr lang="sr-Cyrl-RS" b="1" dirty="0" smtClean="0">
              <a:latin typeface="Times New Roman" pitchFamily="18" charset="0"/>
              <a:cs typeface="Times New Roman" pitchFamily="18" charset="0"/>
            </a:endParaRPr>
          </a:p>
          <a:p>
            <a:pPr marL="109728" indent="0" algn="just">
              <a:buNone/>
            </a:pPr>
            <a:r>
              <a:rPr lang="sr-Cyrl-RS" b="1" dirty="0" smtClean="0">
                <a:latin typeface="Times New Roman" pitchFamily="18" charset="0"/>
                <a:cs typeface="Times New Roman" pitchFamily="18" charset="0"/>
              </a:rPr>
              <a:t>У </a:t>
            </a:r>
            <a:r>
              <a:rPr lang="sr-Cyrl-RS" b="1" dirty="0">
                <a:latin typeface="Times New Roman" pitchFamily="18" charset="0"/>
                <a:cs typeface="Times New Roman" pitchFamily="18" charset="0"/>
              </a:rPr>
              <a:t>члану</a:t>
            </a:r>
            <a:r>
              <a:rPr lang="en-US" b="1" dirty="0">
                <a:latin typeface="Times New Roman" pitchFamily="18" charset="0"/>
                <a:cs typeface="Times New Roman" pitchFamily="18" charset="0"/>
              </a:rPr>
              <a:t> 157. </a:t>
            </a:r>
            <a:r>
              <a:rPr lang="sr-Cyrl-RS" b="1" dirty="0">
                <a:latin typeface="Times New Roman" pitchFamily="18" charset="0"/>
                <a:cs typeface="Times New Roman" pitchFamily="18" charset="0"/>
              </a:rPr>
              <a:t>став</a:t>
            </a:r>
            <a:r>
              <a:rPr lang="en-US" b="1" dirty="0">
                <a:latin typeface="Times New Roman" pitchFamily="18" charset="0"/>
                <a:cs typeface="Times New Roman" pitchFamily="18" charset="0"/>
              </a:rPr>
              <a:t> 1. </a:t>
            </a:r>
            <a:r>
              <a:rPr lang="sr-Cyrl-RS" b="1" dirty="0">
                <a:latin typeface="Times New Roman" pitchFamily="18" charset="0"/>
                <a:cs typeface="Times New Roman" pitchFamily="18" charset="0"/>
              </a:rPr>
              <a:t>тачка</a:t>
            </a:r>
            <a:r>
              <a:rPr lang="en-US" b="1" dirty="0">
                <a:latin typeface="Times New Roman" pitchFamily="18" charset="0"/>
                <a:cs typeface="Times New Roman" pitchFamily="18" charset="0"/>
              </a:rPr>
              <a:t> 7) </a:t>
            </a:r>
            <a:r>
              <a:rPr lang="sr-Cyrl-RS" b="1" dirty="0">
                <a:latin typeface="Times New Roman" pitchFamily="18" charset="0"/>
                <a:cs typeface="Times New Roman" pitchFamily="18" charset="0"/>
              </a:rPr>
              <a:t>после речи</a:t>
            </a:r>
            <a:r>
              <a:rPr lang="en-US" b="1" dirty="0">
                <a:latin typeface="Times New Roman" pitchFamily="18" charset="0"/>
                <a:cs typeface="Times New Roman" pitchFamily="18" charset="0"/>
              </a:rPr>
              <a:t>: „</a:t>
            </a:r>
            <a:r>
              <a:rPr lang="sr-Cyrl-RS" b="1" dirty="0">
                <a:latin typeface="Times New Roman" pitchFamily="18" charset="0"/>
                <a:cs typeface="Times New Roman" pitchFamily="18" charset="0"/>
              </a:rPr>
              <a:t>заложног права</a:t>
            </a:r>
            <a:r>
              <a:rPr lang="en-US" b="1" dirty="0">
                <a:latin typeface="Times New Roman" pitchFamily="18" charset="0"/>
                <a:cs typeface="Times New Roman" pitchFamily="18" charset="0"/>
              </a:rPr>
              <a:t>" </a:t>
            </a:r>
            <a:r>
              <a:rPr lang="sr-Cyrl-RS" b="1" dirty="0">
                <a:latin typeface="Times New Roman" pitchFamily="18" charset="0"/>
                <a:cs typeface="Times New Roman" pitchFamily="18" charset="0"/>
              </a:rPr>
              <a:t>додаје се запета и речи</a:t>
            </a:r>
            <a:r>
              <a:rPr lang="en-US" b="1" dirty="0">
                <a:latin typeface="Times New Roman" pitchFamily="18" charset="0"/>
                <a:cs typeface="Times New Roman" pitchFamily="18" charset="0"/>
              </a:rPr>
              <a:t>: „</a:t>
            </a:r>
            <a:r>
              <a:rPr lang="sr-Cyrl-RS" b="1" dirty="0">
                <a:latin typeface="Times New Roman" pitchFamily="18" charset="0"/>
                <a:cs typeface="Times New Roman" pitchFamily="18" charset="0"/>
              </a:rPr>
              <a:t>уз сагласност имаоца заложног права</a:t>
            </a:r>
            <a:r>
              <a:rPr lang="en-US" b="1" dirty="0">
                <a:latin typeface="Times New Roman" pitchFamily="18" charset="0"/>
                <a:cs typeface="Times New Roman" pitchFamily="18" charset="0"/>
              </a:rPr>
              <a:t>".</a:t>
            </a:r>
            <a:endParaRPr lang="sr-Cyrl-RS" b="1" dirty="0">
              <a:latin typeface="Times New Roman" pitchFamily="18" charset="0"/>
              <a:cs typeface="Times New Roman" pitchFamily="18" charset="0"/>
            </a:endParaRPr>
          </a:p>
          <a:p>
            <a:pPr marL="109728" indent="0" algn="just">
              <a:buNone/>
            </a:pPr>
            <a:endParaRPr lang="sr-Cyrl-RS" dirty="0" smtClean="0">
              <a:latin typeface="Times New Roman" pitchFamily="18" charset="0"/>
              <a:cs typeface="Times New Roman" pitchFamily="18" charset="0"/>
            </a:endParaRPr>
          </a:p>
          <a:p>
            <a:pPr marL="109728" indent="0" algn="just">
              <a:buNone/>
            </a:pPr>
            <a:r>
              <a:rPr lang="sr-Cyrl-RS" dirty="0" smtClean="0">
                <a:latin typeface="Times New Roman" pitchFamily="18" charset="0"/>
                <a:cs typeface="Times New Roman" pitchFamily="18" charset="0"/>
              </a:rPr>
              <a:t>Тачке </a:t>
            </a:r>
            <a:r>
              <a:rPr lang="sr-Cyrl-RS" dirty="0">
                <a:latin typeface="Times New Roman" pitchFamily="18" charset="0"/>
                <a:cs typeface="Times New Roman" pitchFamily="18" charset="0"/>
              </a:rPr>
              <a:t>11) и 13) бришу се:</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a:t>
            </a:r>
            <a:r>
              <a:rPr lang="sr-Latn-RS" dirty="0">
                <a:latin typeface="Times New Roman" pitchFamily="18" charset="0"/>
                <a:cs typeface="Times New Roman" pitchFamily="18" charset="0"/>
              </a:rPr>
              <a:t>11) оспоравање и побијање потраживања која нису правно ваљана; </a:t>
            </a:r>
            <a:endParaRPr lang="en-US" dirty="0">
              <a:latin typeface="Times New Roman" pitchFamily="18" charset="0"/>
              <a:cs typeface="Times New Roman" pitchFamily="18" charset="0"/>
            </a:endParaRPr>
          </a:p>
          <a:p>
            <a:pPr algn="just"/>
            <a:r>
              <a:rPr lang="sr-Latn-RS" dirty="0">
                <a:latin typeface="Times New Roman" pitchFamily="18" charset="0"/>
                <a:cs typeface="Times New Roman" pitchFamily="18" charset="0"/>
              </a:rPr>
              <a:t>13) уступање неоптерећене имовине на име намирења потраживања; </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marL="0" indent="0" algn="just">
              <a:buNone/>
            </a:pPr>
            <a:r>
              <a:rPr lang="sr-Cyrl-RS" b="1" dirty="0">
                <a:latin typeface="Times New Roman" pitchFamily="18" charset="0"/>
                <a:cs typeface="Times New Roman" pitchFamily="18" charset="0"/>
              </a:rPr>
              <a:t>Став</a:t>
            </a:r>
            <a:r>
              <a:rPr lang="en-US" b="1" dirty="0">
                <a:latin typeface="Times New Roman" pitchFamily="18" charset="0"/>
                <a:cs typeface="Times New Roman" pitchFamily="18" charset="0"/>
              </a:rPr>
              <a:t> 2. </a:t>
            </a:r>
            <a:r>
              <a:rPr lang="sr-Cyrl-RS" b="1" dirty="0">
                <a:latin typeface="Times New Roman" pitchFamily="18" charset="0"/>
                <a:cs typeface="Times New Roman" pitchFamily="18" charset="0"/>
              </a:rPr>
              <a:t>мења се и гласи</a:t>
            </a:r>
            <a:r>
              <a:rPr lang="en-US" b="1" dirty="0">
                <a:latin typeface="Times New Roman" pitchFamily="18" charset="0"/>
                <a:cs typeface="Times New Roman" pitchFamily="18" charset="0"/>
              </a:rPr>
              <a:t>:</a:t>
            </a:r>
          </a:p>
          <a:p>
            <a:pPr algn="just"/>
            <a:r>
              <a:rPr lang="sr-Cyrl-RS" b="1" dirty="0">
                <a:latin typeface="Times New Roman" pitchFamily="18" charset="0"/>
                <a:cs typeface="Times New Roman" pitchFamily="18" charset="0"/>
              </a:rPr>
              <a:t>„У случају да је планом реорганизације предвиђена мера претварања потраживања у капитал стечајног дужника, предлагач је дужан да уз план реорганизације достави процену капитала стечајног дужника, извршену од стране овлашћеног стручног лица (проценитеља) не старију од шест месеци.</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737375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97459"/>
            <a:ext cx="8596668" cy="4743903"/>
          </a:xfrm>
        </p:spPr>
        <p:txBody>
          <a:bodyPr>
            <a:normAutofit fontScale="70000" lnSpcReduction="20000"/>
          </a:bodyPr>
          <a:lstStyle/>
          <a:p>
            <a:pPr marL="109728" indent="0" algn="ctr">
              <a:buNone/>
            </a:pPr>
            <a:r>
              <a:rPr lang="sr-Cyrl-RS" sz="3400" b="1" dirty="0">
                <a:latin typeface="Times New Roman" pitchFamily="18" charset="0"/>
                <a:cs typeface="Times New Roman" pitchFamily="18" charset="0"/>
              </a:rPr>
              <a:t>Мере за реализацију плана реорганизације</a:t>
            </a:r>
            <a:br>
              <a:rPr lang="sr-Cyrl-RS" sz="3400" b="1" dirty="0">
                <a:latin typeface="Times New Roman" pitchFamily="18" charset="0"/>
                <a:cs typeface="Times New Roman" pitchFamily="18" charset="0"/>
              </a:rPr>
            </a:br>
            <a:r>
              <a:rPr lang="sr-Cyrl-RS" sz="3400" b="1" dirty="0">
                <a:latin typeface="Times New Roman" pitchFamily="18" charset="0"/>
                <a:cs typeface="Times New Roman" pitchFamily="18" charset="0"/>
              </a:rPr>
              <a:t>- смањење трошкова </a:t>
            </a:r>
            <a:r>
              <a:rPr lang="sr-Cyrl-RS" sz="3400" b="1" dirty="0" smtClean="0">
                <a:latin typeface="Times New Roman" pitchFamily="18" charset="0"/>
                <a:cs typeface="Times New Roman" pitchFamily="18" charset="0"/>
              </a:rPr>
              <a:t>–</a:t>
            </a:r>
          </a:p>
          <a:p>
            <a:pPr marL="109728" indent="0" algn="ctr">
              <a:buNone/>
            </a:pPr>
            <a:endParaRPr lang="sr-Cyrl-RS" b="1" dirty="0">
              <a:latin typeface="Times New Roman" pitchFamily="18" charset="0"/>
              <a:cs typeface="Times New Roman" pitchFamily="18" charset="0"/>
            </a:endParaRPr>
          </a:p>
          <a:p>
            <a:pPr marL="109728" indent="0" algn="ctr">
              <a:buNone/>
            </a:pPr>
            <a:r>
              <a:rPr lang="sr-Cyrl-RS" b="1" dirty="0" smtClean="0">
                <a:latin typeface="Times New Roman" pitchFamily="18" charset="0"/>
                <a:cs typeface="Times New Roman" pitchFamily="18" charset="0"/>
              </a:rPr>
              <a:t>Члан </a:t>
            </a:r>
            <a:r>
              <a:rPr lang="sr-Cyrl-RS" b="1" dirty="0">
                <a:latin typeface="Times New Roman" pitchFamily="18" charset="0"/>
                <a:cs typeface="Times New Roman" pitchFamily="18" charset="0"/>
              </a:rPr>
              <a:t>157 ставови 5, 6, 7 и 8. бришу се:</a:t>
            </a:r>
          </a:p>
          <a:p>
            <a:endParaRPr lang="sr-Cyrl-RS" dirty="0">
              <a:latin typeface="Times New Roman" pitchFamily="18" charset="0"/>
              <a:cs typeface="Times New Roman" pitchFamily="18" charset="0"/>
            </a:endParaRPr>
          </a:p>
          <a:p>
            <a:pPr algn="just"/>
            <a:r>
              <a:rPr lang="sr-Latn-RS" dirty="0">
                <a:latin typeface="Times New Roman" pitchFamily="18" charset="0"/>
                <a:cs typeface="Times New Roman" pitchFamily="18" charset="0"/>
              </a:rPr>
              <a:t>Спровођење мера предвиђених планом реорганизације не може се вршити супротно одредбама закона којим се уређује заштита конкуренције и закона којим се уређује контрола државне помоћи, а надлежни орган поступа са нарочитом хитношћу и у скраћеном поступку. </a:t>
            </a:r>
            <a:endParaRPr lang="en-US" dirty="0">
              <a:latin typeface="Times New Roman" pitchFamily="18" charset="0"/>
              <a:cs typeface="Times New Roman" pitchFamily="18" charset="0"/>
            </a:endParaRPr>
          </a:p>
          <a:p>
            <a:pPr algn="just"/>
            <a:r>
              <a:rPr lang="sr-Latn-RS" dirty="0">
                <a:latin typeface="Times New Roman" pitchFamily="18" charset="0"/>
                <a:cs typeface="Times New Roman" pitchFamily="18" charset="0"/>
              </a:rPr>
              <a:t>Aко је стечајни дужник разврстан као средње или велико правно лице у складу са законом којим се уређују критеријуми за разврставање правних лица, подносилац плана реорганизације дужан је да план реорганизације поднесе органу надлежном за заштиту конкуренције и органу надлежном за контролу државне помоћи, ради прибављања мишљења да ли су предвиђене мере у супротности са законом којим се уређује заштита конкуренције и законом којим се уређује контрола државне помоћи. </a:t>
            </a:r>
            <a:endParaRPr lang="en-US" dirty="0">
              <a:latin typeface="Times New Roman" pitchFamily="18" charset="0"/>
              <a:cs typeface="Times New Roman" pitchFamily="18" charset="0"/>
            </a:endParaRPr>
          </a:p>
          <a:p>
            <a:pPr algn="just"/>
            <a:r>
              <a:rPr lang="sr-Latn-RS" dirty="0">
                <a:latin typeface="Times New Roman" pitchFamily="18" charset="0"/>
                <a:cs typeface="Times New Roman" pitchFamily="18" charset="0"/>
              </a:rPr>
              <a:t>Rочиште за разматрање предлога плана реорганизације и гласање од стране поверилаца не може бити одржано пре доношења одлуке органа надлежног за заштиту конкуренције и органа надлежног за контролу државне помоћи из става 4. овог члана.</a:t>
            </a:r>
            <a:endParaRPr lang="en-US" dirty="0">
              <a:latin typeface="Times New Roman" pitchFamily="18" charset="0"/>
              <a:cs typeface="Times New Roman" pitchFamily="18" charset="0"/>
            </a:endParaRPr>
          </a:p>
          <a:p>
            <a:pPr algn="just"/>
            <a:r>
              <a:rPr lang="sr-Latn-RS" dirty="0">
                <a:latin typeface="Times New Roman" pitchFamily="18" charset="0"/>
                <a:cs typeface="Times New Roman" pitchFamily="18" charset="0"/>
              </a:rPr>
              <a:t>Обавеза плаћања накнаде у складу са законом којим се уређује заштита конкуренције настаје усвајањем плана реорганизације.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7632994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112109"/>
            <a:ext cx="8596668" cy="4929254"/>
          </a:xfrm>
        </p:spPr>
        <p:txBody>
          <a:bodyPr>
            <a:normAutofit fontScale="92500" lnSpcReduction="10000"/>
          </a:bodyPr>
          <a:lstStyle/>
          <a:p>
            <a:pPr marL="109728" indent="0" algn="ctr">
              <a:buNone/>
            </a:pPr>
            <a:r>
              <a:rPr lang="sr-Cyrl-RS" sz="3400" b="1" dirty="0">
                <a:latin typeface="Times New Roman" pitchFamily="18" charset="0"/>
                <a:cs typeface="Times New Roman" pitchFamily="18" charset="0"/>
              </a:rPr>
              <a:t>Мере за реализацију плана реорганизације</a:t>
            </a:r>
            <a:br>
              <a:rPr lang="sr-Cyrl-RS" sz="3400" b="1" dirty="0">
                <a:latin typeface="Times New Roman" pitchFamily="18" charset="0"/>
                <a:cs typeface="Times New Roman" pitchFamily="18" charset="0"/>
              </a:rPr>
            </a:br>
            <a:r>
              <a:rPr lang="sr-Cyrl-RS" sz="3400" b="1" dirty="0">
                <a:latin typeface="Times New Roman" pitchFamily="18" charset="0"/>
                <a:cs typeface="Times New Roman" pitchFamily="18" charset="0"/>
              </a:rPr>
              <a:t>- смањење трошкова –</a:t>
            </a:r>
          </a:p>
          <a:p>
            <a:pPr marL="109728" indent="0" algn="ctr">
              <a:buNone/>
            </a:pPr>
            <a:endParaRPr lang="sr-Cyrl-RS" b="1" dirty="0">
              <a:latin typeface="Times New Roman" pitchFamily="18" charset="0"/>
              <a:cs typeface="Times New Roman" pitchFamily="18" charset="0"/>
            </a:endParaRPr>
          </a:p>
          <a:p>
            <a:pPr marL="109728" indent="0" algn="ctr">
              <a:buNone/>
            </a:pPr>
            <a:r>
              <a:rPr lang="sr-Cyrl-RS" b="1" dirty="0">
                <a:latin typeface="Times New Roman" pitchFamily="18" charset="0"/>
                <a:cs typeface="Times New Roman" pitchFamily="18" charset="0"/>
              </a:rPr>
              <a:t>Досадашњи став 9. који постаје став 5. члана 157. мења се и гласи:</a:t>
            </a:r>
          </a:p>
          <a:p>
            <a:pPr marL="109728" indent="0">
              <a:buNone/>
            </a:pPr>
            <a:endParaRPr lang="sr-Cyrl-RS" dirty="0">
              <a:latin typeface="Times New Roman" pitchFamily="18" charset="0"/>
              <a:cs typeface="Times New Roman" pitchFamily="18" charset="0"/>
            </a:endParaRPr>
          </a:p>
          <a:p>
            <a:pPr marL="109728" indent="0" algn="just">
              <a:buNone/>
            </a:pPr>
            <a:r>
              <a:rPr lang="sr-Latn-RS" dirty="0" smtClean="0">
                <a:latin typeface="Times New Roman" pitchFamily="18" charset="0"/>
                <a:cs typeface="Times New Roman" pitchFamily="18" charset="0"/>
              </a:rPr>
              <a:t>Спровођење </a:t>
            </a:r>
            <a:r>
              <a:rPr lang="sr-Latn-RS" dirty="0">
                <a:latin typeface="Times New Roman" pitchFamily="18" charset="0"/>
                <a:cs typeface="Times New Roman" pitchFamily="18" charset="0"/>
              </a:rPr>
              <a:t>мера предвиђених планом реорганизације, а нарочито измене у структури капитала стечајног дужника и отуђење или друго располагање непокретном имовином која је евидентирана као друштвена својина, не може се вршити супротно одредбама закона којима се уређује заштита друштвеног капитала у предузећима која послују већинским друштвеним капиталом, односно којима се уређује заштита имовине која је евидентирана као друштвена својина у задругама. Подносилац плана реорганизације дужан је да у прилогу плана реорганизације достави </a:t>
            </a:r>
            <a:r>
              <a:rPr lang="sr-Latn-RS" b="1" dirty="0">
                <a:latin typeface="Times New Roman" pitchFamily="18" charset="0"/>
                <a:cs typeface="Times New Roman" pitchFamily="18" charset="0"/>
              </a:rPr>
              <a:t>претходну сагласност на план реорганизације, издату од стране организације из члана 19. став 2. овог закона, </a:t>
            </a:r>
            <a:r>
              <a:rPr lang="sr-Latn-RS" dirty="0">
                <a:latin typeface="Times New Roman" pitchFamily="18" charset="0"/>
                <a:cs typeface="Times New Roman" pitchFamily="18" charset="0"/>
              </a:rPr>
              <a:t>а та организација у поступку давања претходне сагласности на план реорганизације поступа са нарочитом хитношћу и дужна је да донесе </a:t>
            </a:r>
            <a:r>
              <a:rPr lang="sr-Latn-RS" b="1" dirty="0">
                <a:latin typeface="Times New Roman" pitchFamily="18" charset="0"/>
                <a:cs typeface="Times New Roman" pitchFamily="18" charset="0"/>
              </a:rPr>
              <a:t>акт по захтеву </a:t>
            </a:r>
            <a:r>
              <a:rPr lang="sr-Latn-RS" dirty="0">
                <a:latin typeface="Times New Roman" pitchFamily="18" charset="0"/>
                <a:cs typeface="Times New Roman" pitchFamily="18" charset="0"/>
              </a:rPr>
              <a:t>за давање претходне сагласности </a:t>
            </a:r>
            <a:r>
              <a:rPr lang="sr-Latn-RS" b="1" dirty="0">
                <a:latin typeface="Times New Roman" pitchFamily="18" charset="0"/>
                <a:cs typeface="Times New Roman" pitchFamily="18" charset="0"/>
              </a:rPr>
              <a:t>у року од 15 дана од дана пријема захтева.</a:t>
            </a:r>
            <a:endParaRPr lang="en-US"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13675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02043"/>
            <a:ext cx="8596668" cy="5139319"/>
          </a:xfrm>
        </p:spPr>
        <p:txBody>
          <a:bodyPr/>
          <a:lstStyle/>
          <a:p>
            <a:pPr marL="109728" lvl="0" indent="0" algn="ctr">
              <a:buNone/>
            </a:pPr>
            <a:endParaRPr lang="sr-Cyrl-RS" b="1" i="1" dirty="0" smtClean="0">
              <a:latin typeface="Times New Roman" pitchFamily="18" charset="0"/>
              <a:cs typeface="Times New Roman" pitchFamily="18" charset="0"/>
            </a:endParaRPr>
          </a:p>
          <a:p>
            <a:pPr marL="109728" lvl="0" indent="0" algn="ctr">
              <a:buNone/>
            </a:pPr>
            <a:r>
              <a:rPr lang="sr-Cyrl-RS" sz="2800" b="1" i="1" dirty="0" smtClean="0">
                <a:latin typeface="Times New Roman" pitchFamily="18" charset="0"/>
                <a:cs typeface="Times New Roman" pitchFamily="18" charset="0"/>
              </a:rPr>
              <a:t>РОЧИШТЕ</a:t>
            </a:r>
          </a:p>
          <a:p>
            <a:pPr marL="109728" lvl="0" indent="0" algn="ctr">
              <a:buNone/>
            </a:pPr>
            <a:r>
              <a:rPr lang="sr-Cyrl-RS" sz="2800" b="1" i="1" dirty="0" smtClean="0">
                <a:latin typeface="Times New Roman" pitchFamily="18" charset="0"/>
                <a:cs typeface="Times New Roman" pitchFamily="18" charset="0"/>
              </a:rPr>
              <a:t>- УППР -</a:t>
            </a:r>
            <a:endParaRPr lang="sr-Cyrl-RS" sz="2800" b="1" i="1" dirty="0">
              <a:latin typeface="Times New Roman" pitchFamily="18" charset="0"/>
              <a:cs typeface="Times New Roman" pitchFamily="18" charset="0"/>
            </a:endParaRPr>
          </a:p>
          <a:p>
            <a:pPr marL="109728" lvl="0" indent="0" algn="ctr">
              <a:buNone/>
            </a:pPr>
            <a:endParaRPr lang="sr-Cyrl-RS" b="1" i="1" dirty="0" smtClean="0">
              <a:latin typeface="Times New Roman" pitchFamily="18" charset="0"/>
              <a:cs typeface="Times New Roman" pitchFamily="18" charset="0"/>
            </a:endParaRPr>
          </a:p>
          <a:p>
            <a:pPr marL="109728" lvl="0" indent="0" algn="ctr">
              <a:buNone/>
            </a:pPr>
            <a:r>
              <a:rPr lang="sr-Cyrl-RS" b="1" i="1" dirty="0" smtClean="0">
                <a:latin typeface="Times New Roman" pitchFamily="18" charset="0"/>
                <a:cs typeface="Times New Roman" pitchFamily="18" charset="0"/>
              </a:rPr>
              <a:t>Члан </a:t>
            </a:r>
            <a:r>
              <a:rPr lang="sr-Cyrl-RS" b="1" i="1" dirty="0">
                <a:latin typeface="Times New Roman" pitchFamily="18" charset="0"/>
                <a:cs typeface="Times New Roman" pitchFamily="18" charset="0"/>
              </a:rPr>
              <a:t>159 и члан 160. </a:t>
            </a:r>
            <a:endParaRPr lang="en-US" i="1"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Рочиште за одлучивање о предлогу и гласање о плану одржава се најкасније у року од </a:t>
            </a:r>
            <a:r>
              <a:rPr lang="sr-Latn-RS" b="1" u="sng" dirty="0">
                <a:latin typeface="Times New Roman" pitchFamily="18" charset="0"/>
                <a:cs typeface="Times New Roman" pitchFamily="18" charset="0"/>
              </a:rPr>
              <a:t>90 дана </a:t>
            </a:r>
            <a:r>
              <a:rPr lang="sr-Latn-RS" b="1" dirty="0">
                <a:latin typeface="Times New Roman" pitchFamily="18" charset="0"/>
                <a:cs typeface="Times New Roman" pitchFamily="18" charset="0"/>
              </a:rPr>
              <a:t>од дана доношења решења о </a:t>
            </a:r>
            <a:r>
              <a:rPr lang="sr-Cyrl-RS" b="1" dirty="0">
                <a:latin typeface="Times New Roman" pitchFamily="18" charset="0"/>
                <a:cs typeface="Times New Roman" pitchFamily="18" charset="0"/>
              </a:rPr>
              <a:t>покретању претходног поступка</a:t>
            </a:r>
            <a:endParaRPr lang="en-US"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Рочиште за гласање о унапред припремљеном плану реорганизације не може се одржати пре истека рока од </a:t>
            </a:r>
            <a:r>
              <a:rPr lang="sr-Latn-RS" b="1" u="sng" dirty="0">
                <a:latin typeface="Times New Roman" pitchFamily="18" charset="0"/>
                <a:cs typeface="Times New Roman" pitchFamily="18" charset="0"/>
              </a:rPr>
              <a:t>60 дана </a:t>
            </a:r>
            <a:r>
              <a:rPr lang="sr-Latn-RS" b="1" dirty="0">
                <a:latin typeface="Times New Roman" pitchFamily="18" charset="0"/>
                <a:cs typeface="Times New Roman" pitchFamily="18" charset="0"/>
              </a:rPr>
              <a:t>од покретања поступка из става 1. овог члана.</a:t>
            </a:r>
            <a:endParaRPr lang="en-US" dirty="0">
              <a:latin typeface="Times New Roman" pitchFamily="18" charset="0"/>
              <a:cs typeface="Times New Roman" pitchFamily="18" charset="0"/>
            </a:endParaRPr>
          </a:p>
          <a:p>
            <a:pPr lvl="0" algn="just"/>
            <a:r>
              <a:rPr lang="sr-Cyrl-RS" b="1" dirty="0">
                <a:latin typeface="Times New Roman" pitchFamily="18" charset="0"/>
                <a:cs typeface="Times New Roman" pitchFamily="18" charset="0"/>
              </a:rPr>
              <a:t>позивају се сви повериоци а не само познати (члан 159. став 1.)</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1957126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72747"/>
            <a:ext cx="8596668" cy="4768616"/>
          </a:xfrm>
        </p:spPr>
        <p:txBody>
          <a:bodyPr>
            <a:normAutofit/>
          </a:bodyPr>
          <a:lstStyle/>
          <a:p>
            <a:pPr marL="109728" lvl="0" indent="0" algn="ctr">
              <a:buNone/>
            </a:pPr>
            <a:r>
              <a:rPr lang="sr-Cyrl-RS" sz="2800" b="1" i="1" dirty="0">
                <a:latin typeface="Times New Roman" pitchFamily="18" charset="0"/>
                <a:cs typeface="Times New Roman" pitchFamily="18" charset="0"/>
              </a:rPr>
              <a:t>РОЧИШТЕ</a:t>
            </a:r>
          </a:p>
          <a:p>
            <a:pPr marL="109728" lvl="0" indent="0" algn="ctr">
              <a:buNone/>
            </a:pPr>
            <a:r>
              <a:rPr lang="sr-Cyrl-RS" sz="2800" b="1" i="1" dirty="0">
                <a:latin typeface="Times New Roman" pitchFamily="18" charset="0"/>
                <a:cs typeface="Times New Roman" pitchFamily="18" charset="0"/>
              </a:rPr>
              <a:t>- УППР -</a:t>
            </a:r>
          </a:p>
          <a:p>
            <a:pPr marL="109728" indent="0" algn="ctr">
              <a:buNone/>
            </a:pPr>
            <a:r>
              <a:rPr lang="sr-Cyrl-RS" dirty="0">
                <a:latin typeface="Times New Roman" pitchFamily="18" charset="0"/>
                <a:cs typeface="Times New Roman" pitchFamily="18" charset="0"/>
              </a:rPr>
              <a:t>Члан </a:t>
            </a:r>
            <a:r>
              <a:rPr lang="en-US" dirty="0">
                <a:latin typeface="Times New Roman" pitchFamily="18" charset="0"/>
                <a:cs typeface="Times New Roman" pitchFamily="18" charset="0"/>
              </a:rPr>
              <a:t>160. </a:t>
            </a:r>
            <a:r>
              <a:rPr lang="sr-Cyrl-RS" dirty="0">
                <a:latin typeface="Times New Roman" pitchFamily="18" charset="0"/>
                <a:cs typeface="Times New Roman" pitchFamily="18" charset="0"/>
              </a:rPr>
              <a:t>став</a:t>
            </a:r>
            <a:r>
              <a:rPr lang="en-US" dirty="0">
                <a:latin typeface="Times New Roman" pitchFamily="18" charset="0"/>
                <a:cs typeface="Times New Roman" pitchFamily="18" charset="0"/>
              </a:rPr>
              <a:t> 2. </a:t>
            </a:r>
            <a:r>
              <a:rPr lang="sr-Cyrl-RS" dirty="0">
                <a:latin typeface="Times New Roman" pitchFamily="18" charset="0"/>
                <a:cs typeface="Times New Roman" pitchFamily="18" charset="0"/>
              </a:rPr>
              <a:t>мења се и гласи:</a:t>
            </a:r>
            <a:r>
              <a:rPr lang="en-US" dirty="0">
                <a:latin typeface="Times New Roman" pitchFamily="18" charset="0"/>
                <a:cs typeface="Times New Roman" pitchFamily="18" charset="0"/>
              </a:rPr>
              <a:t>:</a:t>
            </a:r>
          </a:p>
          <a:p>
            <a:pPr algn="just"/>
            <a:r>
              <a:rPr lang="sr-Cyrl-RS" b="1" dirty="0">
                <a:latin typeface="Times New Roman" pitchFamily="18" charset="0"/>
                <a:cs typeface="Times New Roman" pitchFamily="18" charset="0"/>
              </a:rPr>
              <a:t>Стечајни судија на захтев заинтересованог лица може извршити процену висине потраживања за потребе гласања, ако то лице достави доказе да висина потраживања наведена у унапред припремље ном плану реорганиазције није тачна.</a:t>
            </a:r>
          </a:p>
          <a:p>
            <a:pPr algn="just"/>
            <a:endParaRPr lang="sr-Cyrl-RS" b="1" dirty="0">
              <a:latin typeface="Times New Roman" pitchFamily="18" charset="0"/>
              <a:cs typeface="Times New Roman" pitchFamily="18" charset="0"/>
            </a:endParaRPr>
          </a:p>
          <a:p>
            <a:pPr marL="109728" indent="0" algn="just">
              <a:buNone/>
            </a:pPr>
            <a:r>
              <a:rPr lang="sr-Cyrl-RS" dirty="0">
                <a:latin typeface="Times New Roman" pitchFamily="18" charset="0"/>
                <a:cs typeface="Times New Roman" pitchFamily="18" charset="0"/>
              </a:rPr>
              <a:t>Раније:</a:t>
            </a:r>
          </a:p>
          <a:p>
            <a:pPr algn="just"/>
            <a:r>
              <a:rPr lang="sr-Latn-RS" dirty="0">
                <a:latin typeface="Times New Roman" pitchFamily="18" charset="0"/>
                <a:cs typeface="Times New Roman" pitchFamily="18" charset="0"/>
              </a:rPr>
              <a:t>Стечајни судија ће, на захтев заинтересованог лица или по предлогу привременог стечајног управника, извршити процену висине потраживања за потребе гласања. Процена висине потраживања за потребе гласања врши се преко овлашћеног стручног лица (проценитеља) и не може бити старија од 12 месеци.</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7254654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Cyrl-RS" b="1" dirty="0" smtClean="0">
                <a:latin typeface="Times New Roman" pitchFamily="18" charset="0"/>
                <a:cs typeface="Times New Roman" pitchFamily="18" charset="0"/>
              </a:rPr>
              <a:t>ЕФИКАСНИЈИ </a:t>
            </a:r>
            <a:r>
              <a:rPr lang="sr-Cyrl-RS" b="1" dirty="0">
                <a:latin typeface="Times New Roman" pitchFamily="18" charset="0"/>
                <a:cs typeface="Times New Roman" pitchFamily="18" charset="0"/>
              </a:rPr>
              <a:t>ПОСТУПАК </a:t>
            </a:r>
            <a:endParaRPr lang="sr-Cyrl-RS" b="1"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sr-Cyrl-RS" b="1" dirty="0">
                <a:latin typeface="Times New Roman" pitchFamily="18" charset="0"/>
                <a:cs typeface="Times New Roman" pitchFamily="18" charset="0"/>
              </a:rPr>
              <a:t>ПРОЦЕСНА ДИСЦИПЛИНА УЧЕСНИКА У </a:t>
            </a:r>
            <a:r>
              <a:rPr lang="sr-Cyrl-RS" b="1" dirty="0" smtClean="0">
                <a:latin typeface="Times New Roman" pitchFamily="18" charset="0"/>
                <a:cs typeface="Times New Roman" pitchFamily="18" charset="0"/>
              </a:rPr>
              <a:t>ПОСТУПКУ</a:t>
            </a:r>
          </a:p>
          <a:p>
            <a:endParaRPr lang="en-US" dirty="0">
              <a:latin typeface="Times New Roman" pitchFamily="18" charset="0"/>
              <a:cs typeface="Times New Roman" pitchFamily="18" charset="0"/>
            </a:endParaRPr>
          </a:p>
          <a:p>
            <a:r>
              <a:rPr lang="sr-Cyrl-RS" b="1" dirty="0">
                <a:latin typeface="Times New Roman" pitchFamily="18" charset="0"/>
                <a:cs typeface="Times New Roman" pitchFamily="18" charset="0"/>
              </a:rPr>
              <a:t>СПРЕЧАВАЊЕ ЗЛОУПОТРЕБЕ ПОДНОШЕЊА </a:t>
            </a:r>
            <a:r>
              <a:rPr lang="sr-Cyrl-RS" b="1" dirty="0" smtClean="0">
                <a:latin typeface="Times New Roman" pitchFamily="18" charset="0"/>
                <a:cs typeface="Times New Roman" pitchFamily="18" charset="0"/>
              </a:rPr>
              <a:t>УППР</a:t>
            </a:r>
          </a:p>
          <a:p>
            <a:endParaRPr lang="en-US" dirty="0">
              <a:latin typeface="Times New Roman" pitchFamily="18" charset="0"/>
              <a:cs typeface="Times New Roman" pitchFamily="18" charset="0"/>
            </a:endParaRPr>
          </a:p>
          <a:p>
            <a:r>
              <a:rPr lang="sr-Cyrl-RS" b="1" dirty="0">
                <a:latin typeface="Times New Roman" pitchFamily="18" charset="0"/>
                <a:cs typeface="Times New Roman" pitchFamily="18" charset="0"/>
              </a:rPr>
              <a:t>СМАЊЕЊЕ ТРОШКОВА ПОСТУПКА ПОДНОШЕЊА </a:t>
            </a:r>
            <a:r>
              <a:rPr lang="sr-Cyrl-RS" b="1" dirty="0" smtClean="0">
                <a:latin typeface="Times New Roman" pitchFamily="18" charset="0"/>
                <a:cs typeface="Times New Roman" pitchFamily="18" charset="0"/>
              </a:rPr>
              <a:t>ПЛАНА</a:t>
            </a:r>
          </a:p>
          <a:p>
            <a:endParaRPr lang="en-US" dirty="0">
              <a:latin typeface="Times New Roman" pitchFamily="18" charset="0"/>
              <a:cs typeface="Times New Roman" pitchFamily="18" charset="0"/>
            </a:endParaRPr>
          </a:p>
          <a:p>
            <a:r>
              <a:rPr lang="sr-Cyrl-RS" b="1" dirty="0">
                <a:latin typeface="Times New Roman" pitchFamily="18" charset="0"/>
                <a:cs typeface="Times New Roman" pitchFamily="18" charset="0"/>
              </a:rPr>
              <a:t>СМАЊЕЊЕ УЛОГЕ (ПРИВРЕМЕНОГ) СТЕЧАЈНОГ УПРАВНИКА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Rectangle 2"/>
          <p:cNvSpPr/>
          <p:nvPr/>
        </p:nvSpPr>
        <p:spPr>
          <a:xfrm>
            <a:off x="1701114" y="668978"/>
            <a:ext cx="6096000" cy="1200329"/>
          </a:xfrm>
          <a:prstGeom prst="rect">
            <a:avLst/>
          </a:prstGeom>
        </p:spPr>
        <p:txBody>
          <a:bodyPr>
            <a:spAutoFit/>
          </a:bodyPr>
          <a:lstStyle/>
          <a:p>
            <a:pPr algn="ctr"/>
            <a:r>
              <a:rPr lang="ru-RU" sz="2400" dirty="0"/>
              <a:t>ИЗМЕНЕ И ДОПУНЕ ЗАКОНА О СТЕЧАЈУ</a:t>
            </a:r>
            <a:br>
              <a:rPr lang="ru-RU" sz="2400" dirty="0"/>
            </a:br>
            <a:r>
              <a:rPr lang="ru-RU" sz="2400" dirty="0"/>
              <a:t>на снази од 25. децембра 2017. године</a:t>
            </a:r>
            <a:br>
              <a:rPr lang="ru-RU" sz="2400" dirty="0"/>
            </a:br>
            <a:endParaRPr lang="en-US" sz="2400" dirty="0"/>
          </a:p>
        </p:txBody>
      </p:sp>
    </p:spTree>
    <p:extLst>
      <p:ext uri="{BB962C8B-B14F-4D97-AF65-F5344CB8AC3E}">
        <p14:creationId xmlns:p14="http://schemas.microsoft.com/office/powerpoint/2010/main" val="388926540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96315"/>
            <a:ext cx="8596668" cy="4645048"/>
          </a:xfrm>
        </p:spPr>
        <p:txBody>
          <a:bodyPr>
            <a:normAutofit/>
          </a:bodyPr>
          <a:lstStyle/>
          <a:p>
            <a:pPr marL="109728" lvl="0" indent="0" algn="ctr">
              <a:buNone/>
            </a:pPr>
            <a:r>
              <a:rPr lang="sr-Cyrl-RS" sz="2800" b="1" i="1" dirty="0">
                <a:latin typeface="Times New Roman" pitchFamily="18" charset="0"/>
                <a:cs typeface="Times New Roman" pitchFamily="18" charset="0"/>
              </a:rPr>
              <a:t>РОЧИШТЕ</a:t>
            </a:r>
          </a:p>
          <a:p>
            <a:pPr marL="109728" lvl="0" indent="0" algn="ctr">
              <a:buNone/>
            </a:pPr>
            <a:r>
              <a:rPr lang="sr-Cyrl-RS" sz="2800" b="1" i="1" dirty="0">
                <a:latin typeface="Times New Roman" pitchFamily="18" charset="0"/>
                <a:cs typeface="Times New Roman" pitchFamily="18" charset="0"/>
              </a:rPr>
              <a:t>- УППР -</a:t>
            </a:r>
          </a:p>
          <a:p>
            <a:pPr marL="109728" indent="0" algn="ctr">
              <a:buNone/>
            </a:pPr>
            <a:r>
              <a:rPr lang="sr-Cyrl-RS" b="1" i="1" dirty="0">
                <a:latin typeface="Times New Roman" pitchFamily="18" charset="0"/>
                <a:cs typeface="Times New Roman" pitchFamily="18" charset="0"/>
              </a:rPr>
              <a:t>БРИСАН став 3. члана 160. који је </a:t>
            </a:r>
            <a:r>
              <a:rPr lang="sr-Cyrl-RS" b="1" i="1" dirty="0" smtClean="0">
                <a:latin typeface="Times New Roman" pitchFamily="18" charset="0"/>
                <a:cs typeface="Times New Roman" pitchFamily="18" charset="0"/>
              </a:rPr>
              <a:t>гласио:</a:t>
            </a:r>
            <a:endParaRPr lang="sr-Cyrl-RS" b="1" i="1" dirty="0">
              <a:latin typeface="Times New Roman" pitchFamily="18" charset="0"/>
              <a:cs typeface="Times New Roman" pitchFamily="18" charset="0"/>
            </a:endParaRPr>
          </a:p>
          <a:p>
            <a:pPr algn="ctr"/>
            <a:endParaRPr lang="en-US" i="1" dirty="0">
              <a:latin typeface="Times New Roman" pitchFamily="18" charset="0"/>
              <a:cs typeface="Times New Roman" pitchFamily="18" charset="0"/>
            </a:endParaRPr>
          </a:p>
          <a:p>
            <a:pPr algn="just"/>
            <a:r>
              <a:rPr lang="sr-Cyrl-RS" dirty="0">
                <a:latin typeface="Times New Roman" pitchFamily="18" charset="0"/>
                <a:cs typeface="Times New Roman" pitchFamily="18" charset="0"/>
              </a:rPr>
              <a:t>Ако од дана утврђеног датума стања пословних књига у ванредном извештају ревизора из члана 156. став 4. тачка 5) овог закона до датума одржавања рочишта протекне више од девет месеци, стечајни судија ће по службеној дужности наложити привременом стечајном управнику или другом стручном лицу ангажованом у циљу утврђивања тачности података </a:t>
            </a:r>
            <a:r>
              <a:rPr lang="sr-Cyrl-RS" b="1" dirty="0">
                <a:latin typeface="Times New Roman" pitchFamily="18" charset="0"/>
                <a:cs typeface="Times New Roman" pitchFamily="18" charset="0"/>
              </a:rPr>
              <a:t>да достави ванредни извештај, израђен од стране другог независног ревизора, са стањем на последњи дан месеца који претходи месецу у коме је дат налог.</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5770562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087395"/>
            <a:ext cx="8596668" cy="4953967"/>
          </a:xfrm>
        </p:spPr>
        <p:txBody>
          <a:bodyPr/>
          <a:lstStyle/>
          <a:p>
            <a:pPr algn="just"/>
            <a:endParaRPr lang="sr-Cyrl-RS" b="1" dirty="0" smtClean="0">
              <a:latin typeface="Times New Roman" pitchFamily="18" charset="0"/>
              <a:cs typeface="Times New Roman" pitchFamily="18" charset="0"/>
            </a:endParaRPr>
          </a:p>
          <a:p>
            <a:pPr marL="0" indent="0" algn="ctr">
              <a:buNone/>
            </a:pPr>
            <a:r>
              <a:rPr lang="sr-Cyrl-RS" sz="2800" b="1" dirty="0">
                <a:latin typeface="Times New Roman" pitchFamily="18" charset="0"/>
                <a:cs typeface="Times New Roman" pitchFamily="18" charset="0"/>
              </a:rPr>
              <a:t>РОЧИШТЕ</a:t>
            </a:r>
            <a:br>
              <a:rPr lang="sr-Cyrl-RS" sz="2800" b="1" dirty="0">
                <a:latin typeface="Times New Roman" pitchFamily="18" charset="0"/>
                <a:cs typeface="Times New Roman" pitchFamily="18" charset="0"/>
              </a:rPr>
            </a:br>
            <a:r>
              <a:rPr lang="sr-Cyrl-RS" sz="2800" b="1" dirty="0">
                <a:latin typeface="Times New Roman" pitchFamily="18" charset="0"/>
                <a:cs typeface="Times New Roman" pitchFamily="18" charset="0"/>
              </a:rPr>
              <a:t>- план реорганизације у стечају -</a:t>
            </a:r>
          </a:p>
          <a:p>
            <a:pPr algn="just"/>
            <a:endParaRPr lang="sr-Cyrl-RS" b="1" dirty="0" smtClean="0">
              <a:latin typeface="Times New Roman" pitchFamily="18" charset="0"/>
              <a:cs typeface="Times New Roman" pitchFamily="18" charset="0"/>
            </a:endParaRPr>
          </a:p>
          <a:p>
            <a:pPr algn="just"/>
            <a:r>
              <a:rPr lang="sr-Cyrl-RS" b="1" dirty="0" smtClean="0">
                <a:latin typeface="Times New Roman" pitchFamily="18" charset="0"/>
                <a:cs typeface="Times New Roman" pitchFamily="18" charset="0"/>
              </a:rPr>
              <a:t>С</a:t>
            </a:r>
            <a:r>
              <a:rPr lang="sr-Latn-RS" b="1" dirty="0">
                <a:latin typeface="Times New Roman" pitchFamily="18" charset="0"/>
                <a:cs typeface="Times New Roman" pitchFamily="18" charset="0"/>
              </a:rPr>
              <a:t>течајни судија заказује и одржава рочиште за разматрање предлога плана реорганизације и гласање од стране поверилаца у року од </a:t>
            </a:r>
            <a:r>
              <a:rPr lang="sr-Latn-RS" b="1" u="sng" dirty="0">
                <a:latin typeface="Times New Roman" pitchFamily="18" charset="0"/>
                <a:cs typeface="Times New Roman" pitchFamily="18" charset="0"/>
              </a:rPr>
              <a:t>90 дана </a:t>
            </a:r>
            <a:r>
              <a:rPr lang="sr-Latn-RS" b="1" dirty="0">
                <a:latin typeface="Times New Roman" pitchFamily="18" charset="0"/>
                <a:cs typeface="Times New Roman" pitchFamily="18" charset="0"/>
              </a:rPr>
              <a:t>од дана подношења предлога плана реорганизације.</a:t>
            </a:r>
            <a:endParaRPr lang="sr-Cyrl-RS" dirty="0">
              <a:latin typeface="Times New Roman" pitchFamily="18" charset="0"/>
              <a:cs typeface="Times New Roman" pitchFamily="18" charset="0"/>
            </a:endParaRPr>
          </a:p>
          <a:p>
            <a:pPr algn="just"/>
            <a:endParaRPr lang="sr-Cyrl-RS" b="1"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Рочиште за гласање о плану реорганизације не може се одржати пре истека рока од </a:t>
            </a:r>
            <a:r>
              <a:rPr lang="sr-Latn-RS" b="1" u="sng" dirty="0">
                <a:latin typeface="Times New Roman" pitchFamily="18" charset="0"/>
                <a:cs typeface="Times New Roman" pitchFamily="18" charset="0"/>
              </a:rPr>
              <a:t>60 дана</a:t>
            </a:r>
            <a:r>
              <a:rPr lang="sr-Latn-RS" b="1" dirty="0">
                <a:latin typeface="Times New Roman" pitchFamily="18" charset="0"/>
                <a:cs typeface="Times New Roman" pitchFamily="18" charset="0"/>
              </a:rPr>
              <a:t> од дана подношења плана реорганизације суду.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1556593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09817"/>
            <a:ext cx="8596668" cy="4731546"/>
          </a:xfrm>
        </p:spPr>
        <p:txBody>
          <a:bodyPr>
            <a:normAutofit/>
          </a:bodyPr>
          <a:lstStyle/>
          <a:p>
            <a:pPr marL="0" indent="0" algn="ctr">
              <a:buNone/>
            </a:pPr>
            <a:r>
              <a:rPr lang="sr-Cyrl-RS" sz="2800" b="1" dirty="0">
                <a:latin typeface="Times New Roman" pitchFamily="18" charset="0"/>
                <a:cs typeface="Times New Roman" pitchFamily="18" charset="0"/>
              </a:rPr>
              <a:t>ПРОВЕРА ТАЧНОСТИ ПЛАНА</a:t>
            </a:r>
            <a:br>
              <a:rPr lang="sr-Cyrl-RS" sz="2800" b="1" dirty="0">
                <a:latin typeface="Times New Roman" pitchFamily="18" charset="0"/>
                <a:cs typeface="Times New Roman" pitchFamily="18" charset="0"/>
              </a:rPr>
            </a:br>
            <a:r>
              <a:rPr lang="sr-Cyrl-RS" sz="2800" b="1" dirty="0">
                <a:latin typeface="Times New Roman" pitchFamily="18" charset="0"/>
                <a:cs typeface="Times New Roman" pitchFamily="18" charset="0"/>
              </a:rPr>
              <a:t>- УППР -</a:t>
            </a:r>
            <a:endParaRPr lang="sr-Cyrl-RS" b="1" dirty="0">
              <a:latin typeface="Times New Roman" pitchFamily="18" charset="0"/>
              <a:cs typeface="Times New Roman" pitchFamily="18" charset="0"/>
            </a:endParaRPr>
          </a:p>
          <a:p>
            <a:pPr marL="109728" indent="0" algn="ctr">
              <a:buNone/>
            </a:pPr>
            <a:r>
              <a:rPr lang="sr-Cyrl-RS" b="1" dirty="0">
                <a:latin typeface="Times New Roman" pitchFamily="18" charset="0"/>
                <a:cs typeface="Times New Roman" pitchFamily="18" charset="0"/>
              </a:rPr>
              <a:t>Члан 159б став 1 и став 2.</a:t>
            </a:r>
            <a:endParaRPr lang="en-US" dirty="0">
              <a:latin typeface="Times New Roman" pitchFamily="18" charset="0"/>
              <a:cs typeface="Times New Roman" pitchFamily="18" charset="0"/>
            </a:endParaRPr>
          </a:p>
          <a:p>
            <a:pPr algn="just"/>
            <a:r>
              <a:rPr lang="sr-Cyrl-RS" b="1" dirty="0">
                <a:latin typeface="Times New Roman" pitchFamily="18" charset="0"/>
                <a:cs typeface="Times New Roman" pitchFamily="18" charset="0"/>
              </a:rPr>
              <a:t>Током претходног стечајног поступка из члана 159. став 1. овог закона стечајни судија може, на захтев заинтересованог лица или по службеној дужности, ангажовати ОВЛАШЋЕНА СТРУЧНА ЛИЦА (проценитеље, вештаке или ревизоре) у циљу утврђивања тачности података из унапред припремљеног плана реорганизације. </a:t>
            </a:r>
          </a:p>
          <a:p>
            <a:pPr algn="just"/>
            <a:r>
              <a:rPr lang="sr-Cyrl-RS" b="1" dirty="0">
                <a:latin typeface="Times New Roman" pitchFamily="18" charset="0"/>
                <a:cs typeface="Times New Roman" pitchFamily="18" charset="0"/>
              </a:rPr>
              <a:t>Трошкови ангажовања стручног лица представљају трошкове претходног поступка.</a:t>
            </a:r>
            <a:endParaRPr lang="en-US" dirty="0">
              <a:latin typeface="Times New Roman" pitchFamily="18" charset="0"/>
              <a:cs typeface="Times New Roman" pitchFamily="18" charset="0"/>
            </a:endParaRPr>
          </a:p>
          <a:p>
            <a:pPr algn="just"/>
            <a:r>
              <a:rPr lang="sr-Cyrl-RS" b="1" dirty="0">
                <a:latin typeface="Times New Roman" pitchFamily="18" charset="0"/>
                <a:cs typeface="Times New Roman" pitchFamily="18" charset="0"/>
              </a:rPr>
              <a:t>Стручно лице из става 1. овог члана дужно је да своје изјашњење достави суду најкасније </a:t>
            </a:r>
            <a:r>
              <a:rPr lang="sr-Cyrl-RS" b="1" u="sng" dirty="0">
                <a:latin typeface="Times New Roman" pitchFamily="18" charset="0"/>
                <a:cs typeface="Times New Roman" pitchFamily="18" charset="0"/>
              </a:rPr>
              <a:t>8 дана </a:t>
            </a:r>
            <a:r>
              <a:rPr lang="sr-Cyrl-RS" b="1" dirty="0">
                <a:latin typeface="Times New Roman" pitchFamily="18" charset="0"/>
                <a:cs typeface="Times New Roman" pitchFamily="18" charset="0"/>
              </a:rPr>
              <a:t>пре одржавања рочишта за расправљање и гласање о плану.</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3625992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35677"/>
            <a:ext cx="8596668" cy="4805686"/>
          </a:xfrm>
        </p:spPr>
        <p:txBody>
          <a:bodyPr/>
          <a:lstStyle/>
          <a:p>
            <a:pPr marL="0" indent="0" algn="ctr">
              <a:buNone/>
            </a:pPr>
            <a:r>
              <a:rPr lang="sr-Cyrl-RS" sz="2800" b="1" dirty="0">
                <a:latin typeface="Times New Roman" pitchFamily="18" charset="0"/>
                <a:cs typeface="Times New Roman" pitchFamily="18" charset="0"/>
              </a:rPr>
              <a:t>ПРОВЕРА ТАЧНОСТИ ПЛАНА</a:t>
            </a:r>
            <a:br>
              <a:rPr lang="sr-Cyrl-RS" sz="2800" b="1" dirty="0">
                <a:latin typeface="Times New Roman" pitchFamily="18" charset="0"/>
                <a:cs typeface="Times New Roman" pitchFamily="18" charset="0"/>
              </a:rPr>
            </a:br>
            <a:r>
              <a:rPr lang="sr-Cyrl-RS" sz="2800" b="1" dirty="0">
                <a:latin typeface="Times New Roman" pitchFamily="18" charset="0"/>
                <a:cs typeface="Times New Roman" pitchFamily="18" charset="0"/>
              </a:rPr>
              <a:t>- </a:t>
            </a:r>
            <a:r>
              <a:rPr lang="sr-Cyrl-RS" sz="2800" b="1" dirty="0" smtClean="0">
                <a:latin typeface="Times New Roman" pitchFamily="18" charset="0"/>
                <a:cs typeface="Times New Roman" pitchFamily="18" charset="0"/>
              </a:rPr>
              <a:t>план реорганизације у стечају </a:t>
            </a:r>
            <a:r>
              <a:rPr lang="sr-Cyrl-RS" sz="2800" b="1" dirty="0">
                <a:latin typeface="Times New Roman" pitchFamily="18" charset="0"/>
                <a:cs typeface="Times New Roman" pitchFamily="18" charset="0"/>
              </a:rPr>
              <a:t>-</a:t>
            </a:r>
            <a:endParaRPr lang="sr-Cyrl-RS" b="1" dirty="0">
              <a:latin typeface="Times New Roman" pitchFamily="18" charset="0"/>
              <a:cs typeface="Times New Roman" pitchFamily="18" charset="0"/>
            </a:endParaRPr>
          </a:p>
          <a:p>
            <a:pPr marL="109728" lvl="0" indent="0" algn="ctr">
              <a:buNone/>
            </a:pPr>
            <a:endParaRPr lang="sr-Cyrl-RS" b="1" i="1" dirty="0" smtClean="0">
              <a:latin typeface="Times New Roman" pitchFamily="18" charset="0"/>
              <a:cs typeface="Times New Roman" pitchFamily="18" charset="0"/>
            </a:endParaRPr>
          </a:p>
          <a:p>
            <a:pPr marL="109728" lvl="0" indent="0" algn="ctr">
              <a:buNone/>
            </a:pPr>
            <a:r>
              <a:rPr lang="sr-Cyrl-RS" b="1" i="1" dirty="0" smtClean="0">
                <a:latin typeface="Times New Roman" pitchFamily="18" charset="0"/>
                <a:cs typeface="Times New Roman" pitchFamily="18" charset="0"/>
              </a:rPr>
              <a:t>Члан </a:t>
            </a:r>
            <a:r>
              <a:rPr lang="sr-Cyrl-RS" b="1" i="1" dirty="0">
                <a:latin typeface="Times New Roman" pitchFamily="18" charset="0"/>
                <a:cs typeface="Times New Roman" pitchFamily="18" charset="0"/>
              </a:rPr>
              <a:t>163 став 1 - неизмењен</a:t>
            </a:r>
            <a:endParaRPr lang="en-US" i="1" dirty="0">
              <a:latin typeface="Times New Roman" pitchFamily="18" charset="0"/>
              <a:cs typeface="Times New Roman" pitchFamily="18" charset="0"/>
            </a:endParaRPr>
          </a:p>
          <a:p>
            <a:pPr lvl="0" algn="just"/>
            <a:r>
              <a:rPr lang="sr-Cyrl-RS" b="1" dirty="0">
                <a:latin typeface="Times New Roman" pitchFamily="18" charset="0"/>
                <a:cs typeface="Times New Roman" pitchFamily="18" charset="0"/>
              </a:rPr>
              <a:t>Стечајни судија може по службеној дужности или на предлог заинтересованог лица наложити стечајном управнику или другим стручним лицима које је ангажовао да утврде тачност података из предлога плана реорганизације. </a:t>
            </a:r>
          </a:p>
          <a:p>
            <a:pPr marL="109728" lvl="0" indent="0" algn="just">
              <a:buNone/>
            </a:pPr>
            <a:endParaRPr lang="en-US" dirty="0">
              <a:latin typeface="Times New Roman" pitchFamily="18" charset="0"/>
              <a:cs typeface="Times New Roman" pitchFamily="18" charset="0"/>
            </a:endParaRPr>
          </a:p>
          <a:p>
            <a:pPr lvl="0" algn="just"/>
            <a:r>
              <a:rPr lang="sr-Cyrl-RS" sz="1600" b="1" dirty="0">
                <a:latin typeface="Times New Roman" pitchFamily="18" charset="0"/>
                <a:cs typeface="Times New Roman" pitchFamily="18" charset="0"/>
              </a:rPr>
              <a:t>Трошкове настале по том основу сноси подносилац предлога плана реорганизације.</a:t>
            </a:r>
            <a:endParaRPr lang="en-US" sz="16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9627981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09817"/>
            <a:ext cx="8596668" cy="4731546"/>
          </a:xfrm>
        </p:spPr>
        <p:txBody>
          <a:bodyPr/>
          <a:lstStyle/>
          <a:p>
            <a:pPr marL="0" indent="0" algn="ctr">
              <a:buNone/>
            </a:pPr>
            <a:r>
              <a:rPr lang="sr-Cyrl-RS" sz="2800" b="1" dirty="0">
                <a:latin typeface="Times New Roman" pitchFamily="18" charset="0"/>
                <a:cs typeface="Times New Roman" pitchFamily="18" charset="0"/>
              </a:rPr>
              <a:t>ПРОВЕРА ТАЧНОСТИ ПЛАНА</a:t>
            </a:r>
            <a:br>
              <a:rPr lang="sr-Cyrl-RS" sz="2800" b="1" dirty="0">
                <a:latin typeface="Times New Roman" pitchFamily="18" charset="0"/>
                <a:cs typeface="Times New Roman" pitchFamily="18" charset="0"/>
              </a:rPr>
            </a:br>
            <a:r>
              <a:rPr lang="sr-Cyrl-RS" sz="2800" b="1" dirty="0">
                <a:latin typeface="Times New Roman" pitchFamily="18" charset="0"/>
                <a:cs typeface="Times New Roman" pitchFamily="18" charset="0"/>
              </a:rPr>
              <a:t>- план реорганизације у стечају -</a:t>
            </a:r>
            <a:endParaRPr lang="sr-Cyrl-RS" b="1" dirty="0">
              <a:latin typeface="Times New Roman" pitchFamily="18" charset="0"/>
              <a:cs typeface="Times New Roman" pitchFamily="18" charset="0"/>
            </a:endParaRPr>
          </a:p>
          <a:p>
            <a:pPr marL="109728" lvl="0" indent="0" algn="ctr">
              <a:buNone/>
            </a:pPr>
            <a:endParaRPr lang="sr-Cyrl-RS" b="1" i="1" dirty="0">
              <a:latin typeface="Times New Roman" pitchFamily="18" charset="0"/>
              <a:cs typeface="Times New Roman" pitchFamily="18" charset="0"/>
            </a:endParaRPr>
          </a:p>
          <a:p>
            <a:pPr marL="109728" indent="0" algn="ctr">
              <a:buNone/>
            </a:pPr>
            <a:r>
              <a:rPr lang="sr-Cyrl-RS" b="1" dirty="0">
                <a:latin typeface="Times New Roman" pitchFamily="18" charset="0"/>
                <a:cs typeface="Times New Roman" pitchFamily="18" charset="0"/>
              </a:rPr>
              <a:t>ОДБАЧАЈ ПЛАНА </a:t>
            </a:r>
            <a:r>
              <a:rPr lang="sr-Cyrl-RS" b="1" dirty="0" smtClean="0">
                <a:latin typeface="Times New Roman" pitchFamily="18" charset="0"/>
                <a:cs typeface="Times New Roman" pitchFamily="18" charset="0"/>
              </a:rPr>
              <a:t>РЕОРГАНИЗАЦИЈЕ</a:t>
            </a:r>
          </a:p>
          <a:p>
            <a:pPr marL="109728" indent="0" algn="ctr">
              <a:buNone/>
            </a:pPr>
            <a:endParaRPr lang="sr-Cyrl-RS" b="1" dirty="0">
              <a:latin typeface="Times New Roman" pitchFamily="18" charset="0"/>
              <a:cs typeface="Times New Roman" pitchFamily="18" charset="0"/>
            </a:endParaRPr>
          </a:p>
          <a:p>
            <a:pPr marL="109728" indent="0" algn="just">
              <a:buNone/>
            </a:pPr>
            <a:r>
              <a:rPr lang="sr-Cyrl-RS" b="1" dirty="0">
                <a:latin typeface="Times New Roman" pitchFamily="18" charset="0"/>
                <a:cs typeface="Times New Roman" pitchFamily="18" charset="0"/>
              </a:rPr>
              <a:t>У досадашњем ставу 2, који постаје став 3. члана 163, после тачке 2. додаје се тачка 3. према којој ће стечајни судија одбацити план реорганизације ако планом нису обухваћени повериоци који би, да су обухваћени планом, могли да својим гласањем утичу на одлуку о усвајању плана.</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8862374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85103"/>
            <a:ext cx="8596668" cy="4756259"/>
          </a:xfrm>
        </p:spPr>
        <p:txBody>
          <a:bodyPr>
            <a:normAutofit fontScale="70000" lnSpcReduction="20000"/>
          </a:bodyPr>
          <a:lstStyle/>
          <a:p>
            <a:pPr marL="0" indent="0" algn="ctr">
              <a:buNone/>
            </a:pPr>
            <a:r>
              <a:rPr lang="sr-Cyrl-RS" sz="3600" b="1" dirty="0">
                <a:latin typeface="Times New Roman" pitchFamily="18" charset="0"/>
                <a:cs typeface="Times New Roman" pitchFamily="18" charset="0"/>
              </a:rPr>
              <a:t>ПРИМЕДБЕ НА ПЛАН</a:t>
            </a:r>
            <a:br>
              <a:rPr lang="sr-Cyrl-RS" sz="3600" b="1" dirty="0">
                <a:latin typeface="Times New Roman" pitchFamily="18" charset="0"/>
                <a:cs typeface="Times New Roman" pitchFamily="18" charset="0"/>
              </a:rPr>
            </a:br>
            <a:r>
              <a:rPr lang="sr-Cyrl-RS" sz="3600" b="1" dirty="0">
                <a:latin typeface="Times New Roman" pitchFamily="18" charset="0"/>
                <a:cs typeface="Times New Roman" pitchFamily="18" charset="0"/>
              </a:rPr>
              <a:t>- УППР </a:t>
            </a:r>
            <a:r>
              <a:rPr lang="sr-Cyrl-RS" sz="3600" b="1" dirty="0" smtClean="0">
                <a:latin typeface="Times New Roman" pitchFamily="18" charset="0"/>
                <a:cs typeface="Times New Roman" pitchFamily="18" charset="0"/>
              </a:rPr>
              <a:t>–</a:t>
            </a:r>
          </a:p>
          <a:p>
            <a:pPr marL="0" indent="0" algn="ctr">
              <a:buNone/>
            </a:pPr>
            <a:endParaRPr lang="sr-Cyrl-RS" sz="2400" dirty="0">
              <a:latin typeface="Times New Roman" pitchFamily="18" charset="0"/>
              <a:cs typeface="Times New Roman" pitchFamily="18" charset="0"/>
            </a:endParaRPr>
          </a:p>
          <a:p>
            <a:pPr marL="109728" indent="0" algn="ctr">
              <a:buNone/>
            </a:pPr>
            <a:r>
              <a:rPr lang="sr-Cyrl-RS" sz="2400" b="1" i="1" dirty="0" smtClean="0">
                <a:latin typeface="Times New Roman" pitchFamily="18" charset="0"/>
                <a:cs typeface="Times New Roman" pitchFamily="18" charset="0"/>
              </a:rPr>
              <a:t>члан </a:t>
            </a:r>
            <a:r>
              <a:rPr lang="sr-Latn-RS" sz="2400" b="1" i="1" dirty="0">
                <a:latin typeface="Times New Roman" pitchFamily="18" charset="0"/>
                <a:cs typeface="Times New Roman" pitchFamily="18" charset="0"/>
              </a:rPr>
              <a:t>159</a:t>
            </a:r>
            <a:r>
              <a:rPr lang="sr-Cyrl-RS" sz="2400" b="1" i="1" dirty="0">
                <a:latin typeface="Times New Roman" pitchFamily="18" charset="0"/>
                <a:cs typeface="Times New Roman" pitchFamily="18" charset="0"/>
              </a:rPr>
              <a:t>.</a:t>
            </a:r>
            <a:r>
              <a:rPr lang="sr-Latn-RS" sz="2400" b="1" i="1" dirty="0">
                <a:latin typeface="Times New Roman" pitchFamily="18" charset="0"/>
                <a:cs typeface="Times New Roman" pitchFamily="18" charset="0"/>
              </a:rPr>
              <a:t> став 7</a:t>
            </a:r>
            <a:r>
              <a:rPr lang="sr-Cyrl-RS" sz="2400" b="1" i="1" dirty="0">
                <a:latin typeface="Times New Roman" pitchFamily="18" charset="0"/>
                <a:cs typeface="Times New Roman" pitchFamily="18" charset="0"/>
              </a:rPr>
              <a:t>.</a:t>
            </a:r>
            <a:r>
              <a:rPr lang="sr-Latn-RS" sz="2400" b="1" i="1" dirty="0">
                <a:latin typeface="Times New Roman" pitchFamily="18" charset="0"/>
                <a:cs typeface="Times New Roman" pitchFamily="18" charset="0"/>
              </a:rPr>
              <a:t> тачка 2 и члан 159а</a:t>
            </a:r>
            <a:endParaRPr lang="en-US" sz="2400" i="1" dirty="0">
              <a:latin typeface="Times New Roman" pitchFamily="18" charset="0"/>
              <a:cs typeface="Times New Roman" pitchFamily="18" charset="0"/>
            </a:endParaRPr>
          </a:p>
          <a:p>
            <a:pPr algn="just"/>
            <a:r>
              <a:rPr lang="sr-Latn-RS" sz="2400" b="1" dirty="0">
                <a:latin typeface="Times New Roman" pitchFamily="18" charset="0"/>
                <a:cs typeface="Times New Roman" pitchFamily="18" charset="0"/>
              </a:rPr>
              <a:t>позив заинтересованим лицима да све примедбе на предлог унапред припремљеног плана реорганизације којима оспоравају садржину унапред припремљеног плана реорганизације или основ или висину планом обухваћених потраживања, доставе</a:t>
            </a:r>
            <a:endParaRPr lang="en-US" sz="2400" dirty="0">
              <a:latin typeface="Times New Roman" pitchFamily="18" charset="0"/>
              <a:cs typeface="Times New Roman" pitchFamily="18" charset="0"/>
            </a:endParaRPr>
          </a:p>
          <a:p>
            <a:pPr algn="just"/>
            <a:r>
              <a:rPr lang="sr-Latn-RS" sz="2400" b="1" dirty="0">
                <a:latin typeface="Times New Roman" pitchFamily="18" charset="0"/>
                <a:cs typeface="Times New Roman" pitchFamily="18" charset="0"/>
              </a:rPr>
              <a:t>надлежном суду </a:t>
            </a:r>
            <a:endParaRPr lang="en-US" sz="2400" dirty="0">
              <a:latin typeface="Times New Roman" pitchFamily="18" charset="0"/>
              <a:cs typeface="Times New Roman" pitchFamily="18" charset="0"/>
            </a:endParaRPr>
          </a:p>
          <a:p>
            <a:pPr algn="just"/>
            <a:r>
              <a:rPr lang="sr-Latn-RS" sz="2400" b="1" dirty="0">
                <a:latin typeface="Times New Roman" pitchFamily="18" charset="0"/>
                <a:cs typeface="Times New Roman" pitchFamily="18" charset="0"/>
              </a:rPr>
              <a:t>у року од 15 дана од дана објављивања огласа у  </a:t>
            </a:r>
            <a:r>
              <a:rPr lang="sr-Cyrl-RS" sz="2400" b="1" dirty="0">
                <a:latin typeface="Times New Roman" pitchFamily="18" charset="0"/>
                <a:cs typeface="Times New Roman" pitchFamily="18" charset="0"/>
              </a:rPr>
              <a:t>                       </a:t>
            </a:r>
            <a:r>
              <a:rPr lang="sr-Latn-RS" sz="2400" b="1" dirty="0">
                <a:latin typeface="Times New Roman" pitchFamily="18" charset="0"/>
                <a:cs typeface="Times New Roman" pitchFamily="18" charset="0"/>
              </a:rPr>
              <a:t>"Службеном гласнику Републике Србије".</a:t>
            </a:r>
            <a:endParaRPr lang="en-US" sz="2400" dirty="0">
              <a:latin typeface="Times New Roman" pitchFamily="18" charset="0"/>
              <a:cs typeface="Times New Roman" pitchFamily="18" charset="0"/>
            </a:endParaRPr>
          </a:p>
          <a:p>
            <a:pPr algn="just"/>
            <a:r>
              <a:rPr lang="sr-Latn-RS" sz="2400" b="1" dirty="0">
                <a:latin typeface="Times New Roman" pitchFamily="18" charset="0"/>
                <a:cs typeface="Times New Roman" pitchFamily="18" charset="0"/>
              </a:rPr>
              <a:t>Предлагач плана је у обавези да одговор на примедбе достави </a:t>
            </a:r>
            <a:endParaRPr lang="en-US" sz="2400" dirty="0">
              <a:latin typeface="Times New Roman" pitchFamily="18" charset="0"/>
              <a:cs typeface="Times New Roman" pitchFamily="18" charset="0"/>
            </a:endParaRPr>
          </a:p>
          <a:p>
            <a:pPr algn="just"/>
            <a:r>
              <a:rPr lang="sr-Latn-RS" sz="2400" b="1" dirty="0">
                <a:latin typeface="Times New Roman" pitchFamily="18" charset="0"/>
                <a:cs typeface="Times New Roman" pitchFamily="18" charset="0"/>
              </a:rPr>
              <a:t>надлежном суду </a:t>
            </a:r>
            <a:endParaRPr lang="en-US" sz="2400" dirty="0">
              <a:latin typeface="Times New Roman" pitchFamily="18" charset="0"/>
              <a:cs typeface="Times New Roman" pitchFamily="18" charset="0"/>
            </a:endParaRPr>
          </a:p>
          <a:p>
            <a:pPr algn="just"/>
            <a:r>
              <a:rPr lang="sr-Latn-RS" sz="2400" b="1" dirty="0">
                <a:latin typeface="Times New Roman" pitchFamily="18" charset="0"/>
                <a:cs typeface="Times New Roman" pitchFamily="18" charset="0"/>
              </a:rPr>
              <a:t>у року од 15 дана од истека рока из члана 159. став 7. тачка 2) овог закона. </a:t>
            </a:r>
            <a:endParaRPr lang="en-US" sz="2400" dirty="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389006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112109"/>
            <a:ext cx="8596668" cy="4929254"/>
          </a:xfrm>
        </p:spPr>
        <p:txBody>
          <a:bodyPr>
            <a:normAutofit lnSpcReduction="10000"/>
          </a:bodyPr>
          <a:lstStyle/>
          <a:p>
            <a:pPr marL="0" indent="0" algn="ctr">
              <a:buNone/>
            </a:pPr>
            <a:r>
              <a:rPr lang="sr-Cyrl-RS" sz="2800" b="1" dirty="0">
                <a:latin typeface="Times New Roman" pitchFamily="18" charset="0"/>
                <a:cs typeface="Times New Roman" pitchFamily="18" charset="0"/>
              </a:rPr>
              <a:t>ПРИМЕДБЕ НА ПЛАН</a:t>
            </a:r>
            <a:br>
              <a:rPr lang="sr-Cyrl-RS" sz="2800" b="1" dirty="0">
                <a:latin typeface="Times New Roman" pitchFamily="18" charset="0"/>
                <a:cs typeface="Times New Roman" pitchFamily="18" charset="0"/>
              </a:rPr>
            </a:br>
            <a:r>
              <a:rPr lang="sr-Cyrl-RS" sz="2800" b="1" dirty="0">
                <a:latin typeface="Times New Roman" pitchFamily="18" charset="0"/>
                <a:cs typeface="Times New Roman" pitchFamily="18" charset="0"/>
              </a:rPr>
              <a:t>- план реорганизације у стечају -</a:t>
            </a:r>
            <a:endParaRPr lang="sr-Cyrl-RS" b="1" dirty="0">
              <a:latin typeface="Times New Roman" pitchFamily="18" charset="0"/>
              <a:cs typeface="Times New Roman" pitchFamily="18" charset="0"/>
            </a:endParaRPr>
          </a:p>
          <a:p>
            <a:r>
              <a:rPr lang="sr-Cyrl-RS" b="1" i="1" dirty="0">
                <a:latin typeface="Times New Roman" pitchFamily="18" charset="0"/>
                <a:cs typeface="Times New Roman" pitchFamily="18" charset="0"/>
              </a:rPr>
              <a:t>Члан </a:t>
            </a:r>
            <a:r>
              <a:rPr lang="sr-Latn-RS" b="1" i="1" dirty="0">
                <a:latin typeface="Times New Roman" pitchFamily="18" charset="0"/>
                <a:cs typeface="Times New Roman" pitchFamily="18" charset="0"/>
              </a:rPr>
              <a:t>1</a:t>
            </a:r>
            <a:r>
              <a:rPr lang="sr-Cyrl-RS" b="1" i="1" dirty="0">
                <a:latin typeface="Times New Roman" pitchFamily="18" charset="0"/>
                <a:cs typeface="Times New Roman" pitchFamily="18" charset="0"/>
              </a:rPr>
              <a:t>64. став 5. </a:t>
            </a:r>
            <a:endParaRPr lang="en-US" i="1" dirty="0">
              <a:latin typeface="Times New Roman" pitchFamily="18" charset="0"/>
              <a:cs typeface="Times New Roman" pitchFamily="18" charset="0"/>
            </a:endParaRPr>
          </a:p>
          <a:p>
            <a:r>
              <a:rPr lang="sr-Latn-RS" b="1" dirty="0">
                <a:latin typeface="Times New Roman" pitchFamily="18" charset="0"/>
                <a:cs typeface="Times New Roman" pitchFamily="18" charset="0"/>
              </a:rPr>
              <a:t>позив заинтересованим лицима да све примедбе на предлог  плана реорганизације којима оспоравају садржину </a:t>
            </a:r>
            <a:r>
              <a:rPr lang="sr-Cyrl-RS" b="1" dirty="0">
                <a:latin typeface="Times New Roman" pitchFamily="18" charset="0"/>
                <a:cs typeface="Times New Roman" pitchFamily="18" charset="0"/>
              </a:rPr>
              <a:t>п</a:t>
            </a:r>
            <a:r>
              <a:rPr lang="sr-Latn-RS" b="1" dirty="0">
                <a:latin typeface="Times New Roman" pitchFamily="18" charset="0"/>
                <a:cs typeface="Times New Roman" pitchFamily="18" charset="0"/>
              </a:rPr>
              <a:t>лана реорганизације или основ или висину планом обухваћених потраживања, доставе</a:t>
            </a:r>
            <a:endParaRPr lang="en-US" dirty="0">
              <a:latin typeface="Times New Roman" pitchFamily="18" charset="0"/>
              <a:cs typeface="Times New Roman" pitchFamily="18" charset="0"/>
            </a:endParaRPr>
          </a:p>
          <a:p>
            <a:r>
              <a:rPr lang="sr-Latn-RS" b="1" dirty="0">
                <a:latin typeface="Times New Roman" pitchFamily="18" charset="0"/>
                <a:cs typeface="Times New Roman" pitchFamily="18" charset="0"/>
              </a:rPr>
              <a:t>надлежном суду </a:t>
            </a:r>
            <a:endParaRPr lang="en-US" dirty="0">
              <a:latin typeface="Times New Roman" pitchFamily="18" charset="0"/>
              <a:cs typeface="Times New Roman" pitchFamily="18" charset="0"/>
            </a:endParaRPr>
          </a:p>
          <a:p>
            <a:r>
              <a:rPr lang="sr-Latn-RS" b="1" dirty="0">
                <a:latin typeface="Times New Roman" pitchFamily="18" charset="0"/>
                <a:cs typeface="Times New Roman" pitchFamily="18" charset="0"/>
              </a:rPr>
              <a:t>у року од 15 дана од дана објављивања огласа у </a:t>
            </a:r>
            <a:r>
              <a:rPr lang="sr-Latn-RS" b="1" dirty="0" smtClean="0">
                <a:latin typeface="Times New Roman" pitchFamily="18" charset="0"/>
                <a:cs typeface="Times New Roman" pitchFamily="18" charset="0"/>
              </a:rPr>
              <a:t>"</a:t>
            </a:r>
            <a:r>
              <a:rPr lang="sr-Latn-RS" b="1" dirty="0">
                <a:latin typeface="Times New Roman" pitchFamily="18" charset="0"/>
                <a:cs typeface="Times New Roman" pitchFamily="18" charset="0"/>
              </a:rPr>
              <a:t>Службеном гласнику Републике Србије".</a:t>
            </a:r>
            <a:endParaRPr lang="en-US" dirty="0">
              <a:latin typeface="Times New Roman" pitchFamily="18" charset="0"/>
              <a:cs typeface="Times New Roman" pitchFamily="18" charset="0"/>
            </a:endParaRPr>
          </a:p>
          <a:p>
            <a:r>
              <a:rPr lang="sr-Cyrl-RS" b="1" i="1" dirty="0">
                <a:latin typeface="Times New Roman" pitchFamily="18" charset="0"/>
                <a:cs typeface="Times New Roman" pitchFamily="18" charset="0"/>
              </a:rPr>
              <a:t>Члан </a:t>
            </a:r>
            <a:r>
              <a:rPr lang="sr-Latn-RS" b="1" i="1" dirty="0">
                <a:latin typeface="Times New Roman" pitchFamily="18" charset="0"/>
                <a:cs typeface="Times New Roman" pitchFamily="18" charset="0"/>
              </a:rPr>
              <a:t>1</a:t>
            </a:r>
            <a:r>
              <a:rPr lang="sr-Cyrl-RS" b="1" i="1" dirty="0">
                <a:latin typeface="Times New Roman" pitchFamily="18" charset="0"/>
                <a:cs typeface="Times New Roman" pitchFamily="18" charset="0"/>
              </a:rPr>
              <a:t>64. став 5. </a:t>
            </a:r>
            <a:endParaRPr lang="en-US" i="1" dirty="0">
              <a:latin typeface="Times New Roman" pitchFamily="18" charset="0"/>
              <a:cs typeface="Times New Roman" pitchFamily="18" charset="0"/>
            </a:endParaRPr>
          </a:p>
          <a:p>
            <a:r>
              <a:rPr lang="sr-Latn-RS" b="1" dirty="0">
                <a:latin typeface="Times New Roman" pitchFamily="18" charset="0"/>
                <a:cs typeface="Times New Roman" pitchFamily="18" charset="0"/>
              </a:rPr>
              <a:t>Предлагач плана је у обавези да одговор на примедбе достави </a:t>
            </a:r>
            <a:endParaRPr lang="en-US" dirty="0">
              <a:latin typeface="Times New Roman" pitchFamily="18" charset="0"/>
              <a:cs typeface="Times New Roman" pitchFamily="18" charset="0"/>
            </a:endParaRPr>
          </a:p>
          <a:p>
            <a:r>
              <a:rPr lang="sr-Latn-RS" b="1" dirty="0">
                <a:latin typeface="Times New Roman" pitchFamily="18" charset="0"/>
                <a:cs typeface="Times New Roman" pitchFamily="18" charset="0"/>
              </a:rPr>
              <a:t>надлежном суду </a:t>
            </a:r>
            <a:endParaRPr lang="en-US" dirty="0">
              <a:latin typeface="Times New Roman" pitchFamily="18" charset="0"/>
              <a:cs typeface="Times New Roman" pitchFamily="18" charset="0"/>
            </a:endParaRPr>
          </a:p>
          <a:p>
            <a:r>
              <a:rPr lang="sr-Latn-RS" b="1" dirty="0">
                <a:latin typeface="Times New Roman" pitchFamily="18" charset="0"/>
                <a:cs typeface="Times New Roman" pitchFamily="18" charset="0"/>
              </a:rPr>
              <a:t>у року од 15 дана од истека рока из члана 159. став 7. тачка 2) овог закона.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0525837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71601"/>
            <a:ext cx="8596668" cy="4669762"/>
          </a:xfrm>
        </p:spPr>
        <p:txBody>
          <a:bodyPr/>
          <a:lstStyle/>
          <a:p>
            <a:pPr marL="0" indent="0" algn="ctr">
              <a:buNone/>
            </a:pPr>
            <a:r>
              <a:rPr lang="sr-Cyrl-RS" dirty="0" smtClean="0">
                <a:latin typeface="Times New Roman" pitchFamily="18" charset="0"/>
                <a:cs typeface="Times New Roman" pitchFamily="18" charset="0"/>
              </a:rPr>
              <a:t>ПРЕКЛУЗИВНОСТ</a:t>
            </a:r>
          </a:p>
          <a:p>
            <a:endParaRPr lang="sr-Cyrl-RS" dirty="0">
              <a:latin typeface="Times New Roman" pitchFamily="18" charset="0"/>
              <a:cs typeface="Times New Roman" pitchFamily="18" charset="0"/>
            </a:endParaRPr>
          </a:p>
          <a:p>
            <a:pPr marL="0" indent="0">
              <a:buNone/>
            </a:pPr>
            <a:endParaRPr lang="sr-Cyrl-RS" b="1" dirty="0" smtClean="0">
              <a:latin typeface="Times New Roman" pitchFamily="18" charset="0"/>
              <a:cs typeface="Times New Roman" pitchFamily="18" charset="0"/>
            </a:endParaRPr>
          </a:p>
          <a:p>
            <a:pPr marL="0" indent="0">
              <a:buNone/>
            </a:pPr>
            <a:endParaRPr lang="sr-Cyrl-RS" b="1" dirty="0">
              <a:latin typeface="Times New Roman" pitchFamily="18" charset="0"/>
              <a:cs typeface="Times New Roman" pitchFamily="18" charset="0"/>
            </a:endParaRPr>
          </a:p>
          <a:p>
            <a:pPr marL="0" indent="0">
              <a:buNone/>
            </a:pPr>
            <a:r>
              <a:rPr lang="sr-Latn-RS" b="1" dirty="0" smtClean="0">
                <a:latin typeface="Times New Roman" pitchFamily="18" charset="0"/>
                <a:cs typeface="Times New Roman" pitchFamily="18" charset="0"/>
              </a:rPr>
              <a:t>Примедбе </a:t>
            </a:r>
            <a:r>
              <a:rPr lang="sr-Latn-RS" b="1" dirty="0">
                <a:latin typeface="Times New Roman" pitchFamily="18" charset="0"/>
                <a:cs typeface="Times New Roman" pitchFamily="18" charset="0"/>
              </a:rPr>
              <a:t>заинтересованих лица </a:t>
            </a:r>
            <a:r>
              <a:rPr lang="sr-Cyrl-RS" b="1" dirty="0">
                <a:latin typeface="Times New Roman" pitchFamily="18" charset="0"/>
                <a:cs typeface="Times New Roman" pitchFamily="18" charset="0"/>
              </a:rPr>
              <a:t>и о</a:t>
            </a:r>
            <a:r>
              <a:rPr lang="sr-Latn-RS" b="1" dirty="0">
                <a:latin typeface="Times New Roman" pitchFamily="18" charset="0"/>
                <a:cs typeface="Times New Roman" pitchFamily="18" charset="0"/>
              </a:rPr>
              <a:t>дговори на примедбе достављен</a:t>
            </a:r>
            <a:r>
              <a:rPr lang="sr-Cyrl-RS" b="1" dirty="0">
                <a:latin typeface="Times New Roman" pitchFamily="18" charset="0"/>
                <a:cs typeface="Times New Roman" pitchFamily="18" charset="0"/>
              </a:rPr>
              <a:t>и</a:t>
            </a:r>
            <a:r>
              <a:rPr lang="sr-Latn-RS" b="1" dirty="0">
                <a:latin typeface="Times New Roman" pitchFamily="18" charset="0"/>
                <a:cs typeface="Times New Roman" pitchFamily="18" charset="0"/>
              </a:rPr>
              <a:t> суду по истеку </a:t>
            </a:r>
            <a:r>
              <a:rPr lang="sr-Cyrl-RS" b="1" dirty="0">
                <a:latin typeface="Times New Roman" pitchFamily="18" charset="0"/>
                <a:cs typeface="Times New Roman" pitchFamily="18" charset="0"/>
              </a:rPr>
              <a:t>наведеног </a:t>
            </a:r>
            <a:r>
              <a:rPr lang="sr-Latn-RS" b="1" dirty="0">
                <a:latin typeface="Times New Roman" pitchFamily="18" charset="0"/>
                <a:cs typeface="Times New Roman" pitchFamily="18" charset="0"/>
              </a:rPr>
              <a:t>рока </a:t>
            </a:r>
            <a:r>
              <a:rPr lang="sr-Latn-RS" sz="2800" b="1" dirty="0">
                <a:latin typeface="Times New Roman" pitchFamily="18" charset="0"/>
                <a:cs typeface="Times New Roman" pitchFamily="18" charset="0"/>
              </a:rPr>
              <a:t>неће бити узете у разматрање </a:t>
            </a:r>
            <a:r>
              <a:rPr lang="sr-Latn-RS" b="1" dirty="0">
                <a:latin typeface="Times New Roman" pitchFamily="18" charset="0"/>
                <a:cs typeface="Times New Roman" pitchFamily="18" charset="0"/>
              </a:rPr>
              <a:t>од стране суда. </a:t>
            </a:r>
            <a:endParaRPr lang="sr-Cyrl-RS"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5324866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96315"/>
            <a:ext cx="8596668" cy="4645048"/>
          </a:xfrm>
        </p:spPr>
        <p:txBody>
          <a:bodyPr>
            <a:normAutofit fontScale="70000" lnSpcReduction="20000"/>
          </a:bodyPr>
          <a:lstStyle/>
          <a:p>
            <a:pPr marL="0" indent="0" algn="ctr">
              <a:buNone/>
            </a:pPr>
            <a:r>
              <a:rPr lang="sr-Cyrl-RS" sz="3200" b="1" dirty="0" smtClean="0">
                <a:latin typeface="Times New Roman" pitchFamily="18" charset="0"/>
                <a:cs typeface="Times New Roman" pitchFamily="18" charset="0"/>
              </a:rPr>
              <a:t>ИЗМЕНЕ ПЛАНА</a:t>
            </a:r>
            <a:endParaRPr lang="sr-Cyrl-RS" sz="3200" b="1" dirty="0">
              <a:latin typeface="Times New Roman" pitchFamily="18" charset="0"/>
              <a:cs typeface="Times New Roman" pitchFamily="18" charset="0"/>
            </a:endParaRPr>
          </a:p>
          <a:p>
            <a:pPr marL="0" indent="0" algn="ctr">
              <a:buNone/>
            </a:pPr>
            <a:endParaRPr lang="sr-Cyrl-RS" sz="3200" dirty="0" smtClean="0">
              <a:latin typeface="Times New Roman" pitchFamily="18" charset="0"/>
              <a:cs typeface="Times New Roman" pitchFamily="18" charset="0"/>
            </a:endParaRPr>
          </a:p>
          <a:p>
            <a:pPr marL="109728" indent="0" algn="ctr">
              <a:buNone/>
            </a:pPr>
            <a:r>
              <a:rPr lang="sr-Cyrl-RS" sz="2900" b="1" dirty="0">
                <a:latin typeface="Times New Roman" pitchFamily="18" charset="0"/>
                <a:cs typeface="Times New Roman" pitchFamily="18" charset="0"/>
              </a:rPr>
              <a:t>Члан </a:t>
            </a:r>
            <a:r>
              <a:rPr lang="sr-Latn-RS" sz="2900" b="1" dirty="0">
                <a:latin typeface="Times New Roman" pitchFamily="18" charset="0"/>
                <a:cs typeface="Times New Roman" pitchFamily="18" charset="0"/>
              </a:rPr>
              <a:t>159а ставови 4 и 5</a:t>
            </a:r>
            <a:r>
              <a:rPr lang="sr-Cyrl-RS" sz="2900" b="1" dirty="0">
                <a:latin typeface="Times New Roman" pitchFamily="18" charset="0"/>
                <a:cs typeface="Times New Roman" pitchFamily="18" charset="0"/>
              </a:rPr>
              <a:t>. </a:t>
            </a:r>
            <a:endParaRPr lang="en-US" sz="2900" dirty="0">
              <a:latin typeface="Times New Roman" pitchFamily="18" charset="0"/>
              <a:cs typeface="Times New Roman" pitchFamily="18" charset="0"/>
            </a:endParaRPr>
          </a:p>
          <a:p>
            <a:pPr algn="just"/>
            <a:r>
              <a:rPr lang="sr-Latn-RS" sz="2900" b="1" dirty="0">
                <a:latin typeface="Times New Roman" pitchFamily="18" charset="0"/>
                <a:cs typeface="Times New Roman" pitchFamily="18" charset="0"/>
              </a:rPr>
              <a:t>Предлагач може, у року из става 2. овог члана, само једном извршити измену плана реорганизације (у облику пречишћеног текста), са јасном назнаком да је у питању измењени план. </a:t>
            </a:r>
            <a:endParaRPr lang="en-US" sz="2900" dirty="0">
              <a:latin typeface="Times New Roman" pitchFamily="18" charset="0"/>
              <a:cs typeface="Times New Roman" pitchFamily="18" charset="0"/>
            </a:endParaRPr>
          </a:p>
          <a:p>
            <a:pPr algn="just"/>
            <a:endParaRPr lang="sr-Cyrl-RS" sz="2900" b="1" dirty="0">
              <a:latin typeface="Times New Roman" pitchFamily="18" charset="0"/>
              <a:cs typeface="Times New Roman" pitchFamily="18" charset="0"/>
            </a:endParaRPr>
          </a:p>
          <a:p>
            <a:pPr marL="109728" indent="0" algn="ctr">
              <a:buNone/>
            </a:pPr>
            <a:r>
              <a:rPr lang="sr-Cyrl-RS" sz="2900" b="1" dirty="0">
                <a:latin typeface="Times New Roman" pitchFamily="18" charset="0"/>
                <a:cs typeface="Times New Roman" pitchFamily="18" charset="0"/>
              </a:rPr>
              <a:t>Члан 163. став 2. </a:t>
            </a:r>
            <a:endParaRPr lang="en-US" sz="2900" dirty="0">
              <a:latin typeface="Times New Roman" pitchFamily="18" charset="0"/>
              <a:cs typeface="Times New Roman" pitchFamily="18" charset="0"/>
            </a:endParaRPr>
          </a:p>
          <a:p>
            <a:pPr algn="just"/>
            <a:r>
              <a:rPr lang="sr-Latn-RS" sz="2900" b="1" dirty="0">
                <a:latin typeface="Times New Roman" pitchFamily="18" charset="0"/>
                <a:cs typeface="Times New Roman" pitchFamily="18" charset="0"/>
              </a:rPr>
              <a:t>Предлагач </a:t>
            </a:r>
            <a:r>
              <a:rPr lang="sr-Cyrl-RS" sz="2900" b="1" dirty="0">
                <a:latin typeface="Times New Roman" pitchFamily="18" charset="0"/>
                <a:cs typeface="Times New Roman" pitchFamily="18" charset="0"/>
              </a:rPr>
              <a:t>је овлашћен да у истом стечајном поступку, по пријему примедби поверилаца и у року из члана 164а став 2. овог закона, </a:t>
            </a:r>
            <a:r>
              <a:rPr lang="sr-Latn-RS" sz="2900" b="1" dirty="0">
                <a:latin typeface="Times New Roman" pitchFamily="18" charset="0"/>
                <a:cs typeface="Times New Roman" pitchFamily="18" charset="0"/>
              </a:rPr>
              <a:t>само једном изврши измену плана реорганизације (у облику пречишћеног текста), са јасном назнаком да је у питању измењени план. </a:t>
            </a:r>
            <a:endParaRPr lang="en-US" sz="2900" dirty="0">
              <a:latin typeface="Times New Roman" pitchFamily="18" charset="0"/>
              <a:cs typeface="Times New Roman" pitchFamily="18" charset="0"/>
            </a:endParaRPr>
          </a:p>
          <a:p>
            <a:pPr marL="0" indent="0" algn="ctr">
              <a:buNone/>
            </a:pP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86934312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83957"/>
            <a:ext cx="8596668" cy="4657405"/>
          </a:xfrm>
        </p:spPr>
        <p:txBody>
          <a:bodyPr/>
          <a:lstStyle/>
          <a:p>
            <a:pPr marL="0" indent="0" algn="ctr">
              <a:buNone/>
            </a:pPr>
            <a:r>
              <a:rPr lang="sr-Cyrl-RS" sz="2400" b="1" dirty="0" smtClean="0">
                <a:latin typeface="Times New Roman" pitchFamily="18" charset="0"/>
                <a:cs typeface="Times New Roman" pitchFamily="18" charset="0"/>
              </a:rPr>
              <a:t>ИЗМЕНЕ ПЛАНА </a:t>
            </a:r>
          </a:p>
          <a:p>
            <a:pPr marL="0" indent="0" algn="ctr">
              <a:buNone/>
            </a:pPr>
            <a:r>
              <a:rPr lang="sr-Cyrl-RS" sz="2400" b="1" dirty="0" smtClean="0">
                <a:latin typeface="Times New Roman" pitchFamily="18" charset="0"/>
                <a:cs typeface="Times New Roman" pitchFamily="18" charset="0"/>
              </a:rPr>
              <a:t>- УППР -</a:t>
            </a:r>
            <a:endParaRPr lang="sr-Cyrl-RS" b="1" dirty="0">
              <a:latin typeface="Times New Roman" pitchFamily="18" charset="0"/>
              <a:cs typeface="Times New Roman" pitchFamily="18" charset="0"/>
            </a:endParaRPr>
          </a:p>
          <a:p>
            <a:pPr algn="just"/>
            <a:endParaRPr lang="sr-Cyrl-RS" b="1" dirty="0" smtClean="0">
              <a:latin typeface="Times New Roman" pitchFamily="18" charset="0"/>
              <a:cs typeface="Times New Roman" pitchFamily="18" charset="0"/>
            </a:endParaRPr>
          </a:p>
          <a:p>
            <a:pPr marL="0" indent="0" algn="just">
              <a:buNone/>
            </a:pPr>
            <a:r>
              <a:rPr lang="sr-Latn-RS" b="1" dirty="0" smtClean="0">
                <a:latin typeface="Times New Roman" pitchFamily="18" charset="0"/>
                <a:cs typeface="Times New Roman" pitchFamily="18" charset="0"/>
              </a:rPr>
              <a:t>У </a:t>
            </a:r>
            <a:r>
              <a:rPr lang="sr-Latn-RS" b="1" dirty="0">
                <a:latin typeface="Times New Roman" pitchFamily="18" charset="0"/>
                <a:cs typeface="Times New Roman" pitchFamily="18" charset="0"/>
              </a:rPr>
              <a:t>случају да предлагач суду достави измењени план у складу са ставом 4. овог члана, поступак ће се наставити по тако измењеном плану, при чему: </a:t>
            </a:r>
            <a:endParaRPr lang="en-US"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1) </a:t>
            </a:r>
            <a:r>
              <a:rPr lang="sr-Latn-RS" b="1" u="sng" dirty="0">
                <a:latin typeface="Times New Roman" pitchFamily="18" charset="0"/>
                <a:cs typeface="Times New Roman" pitchFamily="18" charset="0"/>
              </a:rPr>
              <a:t>предлагач није у обавези да уз измењени план суду доставља изјаве већинских поверилаца из става 156. став 4. тачка 2) овог закона; </a:t>
            </a:r>
            <a:endParaRPr lang="en-US" u="sng"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2) суд је дужан да састави и објави оглас о одржавању рочишта за одлучивање о предлогу и гласање о плану у складу са чланом 159. ст</a:t>
            </a:r>
            <a:r>
              <a:rPr lang="sr-Cyrl-RS" b="1" dirty="0">
                <a:latin typeface="Times New Roman" pitchFamily="18" charset="0"/>
                <a:cs typeface="Times New Roman" pitchFamily="18" charset="0"/>
              </a:rPr>
              <a:t>авови</a:t>
            </a:r>
            <a:r>
              <a:rPr lang="sr-Latn-RS" b="1" dirty="0">
                <a:latin typeface="Times New Roman" pitchFamily="18" charset="0"/>
                <a:cs typeface="Times New Roman" pitchFamily="18" charset="0"/>
              </a:rPr>
              <a:t> 4-9. овог закона.</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5205299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025611"/>
            <a:ext cx="8596668" cy="5015751"/>
          </a:xfrm>
        </p:spPr>
        <p:txBody>
          <a:bodyPr>
            <a:normAutofit/>
          </a:bodyPr>
          <a:lstStyle/>
          <a:p>
            <a:pPr marL="109728" indent="0" algn="ctr">
              <a:buNone/>
            </a:pPr>
            <a:r>
              <a:rPr lang="sr-Latn-RS" sz="3200" dirty="0">
                <a:latin typeface="Times New Roman" pitchFamily="18" charset="0"/>
                <a:cs typeface="Times New Roman" pitchFamily="18" charset="0"/>
              </a:rPr>
              <a:t>Члан 1</a:t>
            </a:r>
            <a:r>
              <a:rPr lang="sr-Cyrl-RS" sz="3200" dirty="0">
                <a:latin typeface="Times New Roman" pitchFamily="18" charset="0"/>
                <a:cs typeface="Times New Roman" pitchFamily="18" charset="0"/>
              </a:rPr>
              <a:t>.</a:t>
            </a:r>
            <a:r>
              <a:rPr lang="sr-Latn-RS" sz="3200" dirty="0">
                <a:latin typeface="Times New Roman" pitchFamily="18" charset="0"/>
                <a:cs typeface="Times New Roman" pitchFamily="18" charset="0"/>
              </a:rPr>
              <a:t> Закона о стечају </a:t>
            </a:r>
            <a:endParaRPr lang="sr-Cyrl-RS" sz="3200" dirty="0" smtClean="0">
              <a:latin typeface="Times New Roman" pitchFamily="18" charset="0"/>
              <a:cs typeface="Times New Roman" pitchFamily="18" charset="0"/>
            </a:endParaRPr>
          </a:p>
          <a:p>
            <a:pPr marL="109728" indent="0" algn="ctr">
              <a:buNone/>
            </a:pPr>
            <a:endParaRPr lang="sr-Cyrl-RS" b="1" i="1" dirty="0">
              <a:latin typeface="Times New Roman" pitchFamily="18" charset="0"/>
              <a:cs typeface="Times New Roman" pitchFamily="18" charset="0"/>
            </a:endParaRPr>
          </a:p>
          <a:p>
            <a:pPr marL="109728" indent="0" algn="ctr">
              <a:buNone/>
            </a:pPr>
            <a:r>
              <a:rPr lang="sr-Cyrl-RS" b="1" i="1" dirty="0" smtClean="0">
                <a:latin typeface="Times New Roman" pitchFamily="18" charset="0"/>
                <a:cs typeface="Times New Roman" pitchFamily="18" charset="0"/>
              </a:rPr>
              <a:t>став</a:t>
            </a:r>
            <a:r>
              <a:rPr lang="sr-Latn-RS" b="1" i="1" dirty="0" smtClean="0">
                <a:latin typeface="Times New Roman" pitchFamily="18" charset="0"/>
                <a:cs typeface="Times New Roman" pitchFamily="18" charset="0"/>
              </a:rPr>
              <a:t> </a:t>
            </a:r>
            <a:r>
              <a:rPr lang="sr-Cyrl-RS" b="1" i="1" dirty="0">
                <a:latin typeface="Times New Roman" pitchFamily="18" charset="0"/>
                <a:cs typeface="Times New Roman" pitchFamily="18" charset="0"/>
              </a:rPr>
              <a:t>2. </a:t>
            </a:r>
            <a:endParaRPr lang="en-US" i="1" dirty="0">
              <a:latin typeface="Times New Roman" pitchFamily="18" charset="0"/>
              <a:cs typeface="Times New Roman" pitchFamily="18" charset="0"/>
            </a:endParaRPr>
          </a:p>
          <a:p>
            <a:pPr marL="109728" indent="0" algn="just">
              <a:buNone/>
            </a:pPr>
            <a:r>
              <a:rPr lang="sr-Cyrl-RS" b="1" dirty="0">
                <a:latin typeface="Times New Roman" pitchFamily="18" charset="0"/>
                <a:cs typeface="Times New Roman" pitchFamily="18" charset="0"/>
              </a:rPr>
              <a:t>		</a:t>
            </a:r>
            <a:r>
              <a:rPr lang="sr-Latn-RS" b="1" dirty="0" smtClean="0">
                <a:latin typeface="Times New Roman" pitchFamily="18" charset="0"/>
                <a:cs typeface="Times New Roman" pitchFamily="18" charset="0"/>
              </a:rPr>
              <a:t>Стечај </a:t>
            </a:r>
            <a:r>
              <a:rPr lang="sr-Latn-RS" b="1" dirty="0">
                <a:latin typeface="Times New Roman" pitchFamily="18" charset="0"/>
                <a:cs typeface="Times New Roman" pitchFamily="18" charset="0"/>
              </a:rPr>
              <a:t>се, у смислу овог закона, спроводи банкротством или реорганизацијом.</a:t>
            </a:r>
            <a:endParaRPr lang="sr-Cyrl-RS" b="1" dirty="0">
              <a:latin typeface="Times New Roman" pitchFamily="18" charset="0"/>
              <a:cs typeface="Times New Roman" pitchFamily="18" charset="0"/>
            </a:endParaRPr>
          </a:p>
          <a:p>
            <a:pPr marL="109728" indent="0" algn="ctr">
              <a:buNone/>
            </a:pPr>
            <a:r>
              <a:rPr lang="sr-Cyrl-RS" b="1" i="1" dirty="0" smtClean="0">
                <a:latin typeface="Times New Roman" pitchFamily="18" charset="0"/>
                <a:cs typeface="Times New Roman" pitchFamily="18" charset="0"/>
              </a:rPr>
              <a:t>став</a:t>
            </a:r>
            <a:r>
              <a:rPr lang="sr-Latn-RS" b="1" i="1" dirty="0" smtClean="0">
                <a:latin typeface="Times New Roman" pitchFamily="18" charset="0"/>
                <a:cs typeface="Times New Roman" pitchFamily="18" charset="0"/>
              </a:rPr>
              <a:t> </a:t>
            </a:r>
            <a:r>
              <a:rPr lang="sr-Latn-RS" b="1" i="1" dirty="0">
                <a:latin typeface="Times New Roman" pitchFamily="18" charset="0"/>
                <a:cs typeface="Times New Roman" pitchFamily="18" charset="0"/>
              </a:rPr>
              <a:t>4</a:t>
            </a:r>
            <a:r>
              <a:rPr lang="sr-Cyrl-RS" b="1" i="1" dirty="0">
                <a:latin typeface="Times New Roman" pitchFamily="18" charset="0"/>
                <a:cs typeface="Times New Roman" pitchFamily="18" charset="0"/>
              </a:rPr>
              <a:t>. </a:t>
            </a:r>
          </a:p>
          <a:p>
            <a:pPr marL="109728" indent="0" algn="just">
              <a:buNone/>
            </a:pPr>
            <a:r>
              <a:rPr lang="sr-Latn-RS" b="1" dirty="0" smtClean="0">
                <a:latin typeface="Times New Roman" pitchFamily="18" charset="0"/>
                <a:cs typeface="Times New Roman" pitchFamily="18" charset="0"/>
              </a:rPr>
              <a:t>Под </a:t>
            </a:r>
            <a:r>
              <a:rPr lang="sr-Latn-RS" b="1" dirty="0">
                <a:latin typeface="Times New Roman" pitchFamily="18" charset="0"/>
                <a:cs typeface="Times New Roman" pitchFamily="18" charset="0"/>
              </a:rPr>
              <a:t>реорганизацијом се подразумева намирење поверилаца према усвојеном плану </a:t>
            </a:r>
            <a:r>
              <a:rPr lang="sr-Cyrl-RS" b="1" dirty="0">
                <a:latin typeface="Times New Roman" pitchFamily="18" charset="0"/>
                <a:cs typeface="Times New Roman" pitchFamily="18" charset="0"/>
              </a:rPr>
              <a:t>р</a:t>
            </a:r>
            <a:r>
              <a:rPr lang="sr-Latn-RS" b="1" dirty="0">
                <a:latin typeface="Times New Roman" pitchFamily="18" charset="0"/>
                <a:cs typeface="Times New Roman" pitchFamily="18" charset="0"/>
              </a:rPr>
              <a:t>еорганизације</a:t>
            </a:r>
            <a:r>
              <a:rPr lang="sr-Cyrl-RS" b="1" dirty="0">
                <a:latin typeface="Times New Roman" pitchFamily="18" charset="0"/>
                <a:cs typeface="Times New Roman" pitchFamily="18" charset="0"/>
              </a:rPr>
              <a:t> и то</a:t>
            </a:r>
            <a:endParaRPr lang="en-US"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редефинисањем дужничко-поверилачких односа, </a:t>
            </a:r>
            <a:endParaRPr lang="en-US"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статусним променама дужника </a:t>
            </a:r>
            <a:endParaRPr lang="en-US"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или на други начин који је предвиђен планом реорганизације</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0552572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97459"/>
            <a:ext cx="8596668" cy="4743903"/>
          </a:xfrm>
        </p:spPr>
        <p:txBody>
          <a:bodyPr/>
          <a:lstStyle/>
          <a:p>
            <a:pPr marL="0" indent="0" algn="ctr">
              <a:buNone/>
            </a:pPr>
            <a:r>
              <a:rPr lang="sr-Cyrl-RS" sz="2400" b="1" dirty="0">
                <a:latin typeface="Times New Roman" pitchFamily="18" charset="0"/>
                <a:cs typeface="Times New Roman" pitchFamily="18" charset="0"/>
              </a:rPr>
              <a:t>ИЗМЕНЕ ПЛАНА </a:t>
            </a:r>
          </a:p>
          <a:p>
            <a:pPr marL="0" indent="0" algn="ctr">
              <a:buNone/>
            </a:pPr>
            <a:r>
              <a:rPr lang="sr-Cyrl-RS" sz="2400" dirty="0">
                <a:latin typeface="Times New Roman" pitchFamily="18" charset="0"/>
                <a:cs typeface="Times New Roman" pitchFamily="18" charset="0"/>
              </a:rPr>
              <a:t>- план реорганизације у стечају -</a:t>
            </a:r>
          </a:p>
          <a:p>
            <a:pPr marL="109728" indent="0" algn="ctr">
              <a:buNone/>
            </a:pPr>
            <a:r>
              <a:rPr lang="sr-Cyrl-RS" b="1" i="1" dirty="0">
                <a:latin typeface="Times New Roman" pitchFamily="18" charset="0"/>
                <a:cs typeface="Times New Roman" pitchFamily="18" charset="0"/>
              </a:rPr>
              <a:t>ч</a:t>
            </a:r>
            <a:r>
              <a:rPr lang="sr-Cyrl-RS" b="1" i="1" dirty="0" smtClean="0">
                <a:latin typeface="Times New Roman" pitchFamily="18" charset="0"/>
                <a:cs typeface="Times New Roman" pitchFamily="18" charset="0"/>
              </a:rPr>
              <a:t>лан </a:t>
            </a:r>
            <a:r>
              <a:rPr lang="sr-Cyrl-RS" b="1" i="1" dirty="0">
                <a:latin typeface="Times New Roman" pitchFamily="18" charset="0"/>
                <a:cs typeface="Times New Roman" pitchFamily="18" charset="0"/>
              </a:rPr>
              <a:t>164а</a:t>
            </a:r>
            <a:endParaRPr lang="en-US" i="1"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У случају да предлагач суду достави измењени план реорганизације у складу са чланом 163. став 2. овог закона, поступак ће се наставити по тако измењеном плану, при чему је суд дужан да састави и објави оглас о одржавању рочишта за одлучивање о предлогу и гласање о плану у складу са чланом 164. ст</a:t>
            </a:r>
            <a:r>
              <a:rPr lang="sr-Cyrl-RS" b="1" dirty="0">
                <a:latin typeface="Times New Roman" pitchFamily="18" charset="0"/>
                <a:cs typeface="Times New Roman" pitchFamily="18" charset="0"/>
              </a:rPr>
              <a:t>авови</a:t>
            </a:r>
            <a:r>
              <a:rPr lang="sr-Latn-RS" b="1" dirty="0">
                <a:latin typeface="Times New Roman" pitchFamily="18" charset="0"/>
                <a:cs typeface="Times New Roman" pitchFamily="18" charset="0"/>
              </a:rPr>
              <a:t> 3-6. овог закона.</a:t>
            </a:r>
            <a:endParaRPr lang="sr-Cyrl-RS" b="1"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sr-Cyrl-RS" b="1" dirty="0">
                <a:latin typeface="Times New Roman" pitchFamily="18" charset="0"/>
                <a:cs typeface="Times New Roman" pitchFamily="18" charset="0"/>
              </a:rPr>
              <a:t>Измењени план реорганизације суд без одлагања доставља регистру привредних субјеката, односно другом одговарајућем регистру ради објављивања на интернет страни тог регистра.</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1511331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22173"/>
            <a:ext cx="8596668" cy="4719189"/>
          </a:xfrm>
        </p:spPr>
        <p:txBody>
          <a:bodyPr>
            <a:normAutofit/>
          </a:bodyPr>
          <a:lstStyle/>
          <a:p>
            <a:pPr marL="0" indent="0" algn="ctr">
              <a:buNone/>
            </a:pPr>
            <a:r>
              <a:rPr lang="sr-Cyrl-RS" sz="2400" b="1" dirty="0" smtClean="0">
                <a:latin typeface="Times New Roman" pitchFamily="18" charset="0"/>
                <a:cs typeface="Times New Roman" pitchFamily="18" charset="0"/>
              </a:rPr>
              <a:t>ГЛАСАЊЕ О ПЛАНУ </a:t>
            </a:r>
            <a:endParaRPr lang="sr-Cyrl-RS" sz="2400" b="1" dirty="0">
              <a:latin typeface="Times New Roman" pitchFamily="18" charset="0"/>
              <a:cs typeface="Times New Roman" pitchFamily="18" charset="0"/>
            </a:endParaRPr>
          </a:p>
          <a:p>
            <a:pPr marL="0" indent="0" algn="ctr">
              <a:buNone/>
            </a:pPr>
            <a:r>
              <a:rPr lang="sr-Cyrl-RS" sz="2400" b="1" dirty="0">
                <a:latin typeface="Times New Roman" pitchFamily="18" charset="0"/>
                <a:cs typeface="Times New Roman" pitchFamily="18" charset="0"/>
              </a:rPr>
              <a:t>- УППР -</a:t>
            </a:r>
            <a:endParaRPr lang="sr-Cyrl-RS" b="1" dirty="0">
              <a:latin typeface="Times New Roman" pitchFamily="18" charset="0"/>
              <a:cs typeface="Times New Roman" pitchFamily="18" charset="0"/>
            </a:endParaRPr>
          </a:p>
          <a:p>
            <a:pPr marL="109728" lvl="0" indent="0" algn="ctr">
              <a:buNone/>
            </a:pPr>
            <a:r>
              <a:rPr lang="sr-Cyrl-RS" b="1" i="1" dirty="0" smtClean="0">
                <a:latin typeface="Times New Roman" pitchFamily="18" charset="0"/>
                <a:cs typeface="Times New Roman" pitchFamily="18" charset="0"/>
              </a:rPr>
              <a:t>ч</a:t>
            </a:r>
            <a:r>
              <a:rPr lang="sr-Latn-RS" b="1" i="1" dirty="0" smtClean="0">
                <a:latin typeface="Times New Roman" pitchFamily="18" charset="0"/>
                <a:cs typeface="Times New Roman" pitchFamily="18" charset="0"/>
              </a:rPr>
              <a:t>л</a:t>
            </a:r>
            <a:r>
              <a:rPr lang="sr-Cyrl-RS" b="1" i="1" dirty="0">
                <a:latin typeface="Times New Roman" pitchFamily="18" charset="0"/>
                <a:cs typeface="Times New Roman" pitchFamily="18" charset="0"/>
              </a:rPr>
              <a:t>ан</a:t>
            </a:r>
            <a:r>
              <a:rPr lang="sr-Latn-RS" b="1" i="1" dirty="0">
                <a:latin typeface="Times New Roman" pitchFamily="18" charset="0"/>
                <a:cs typeface="Times New Roman" pitchFamily="18" charset="0"/>
              </a:rPr>
              <a:t> 160</a:t>
            </a:r>
            <a:r>
              <a:rPr lang="sr-Cyrl-RS" b="1" i="1" dirty="0">
                <a:latin typeface="Times New Roman" pitchFamily="18" charset="0"/>
                <a:cs typeface="Times New Roman" pitchFamily="18" charset="0"/>
              </a:rPr>
              <a:t>. став 2. </a:t>
            </a:r>
            <a:endParaRPr lang="en-US" i="1" dirty="0">
              <a:latin typeface="Times New Roman" pitchFamily="18" charset="0"/>
              <a:cs typeface="Times New Roman" pitchFamily="18" charset="0"/>
            </a:endParaRPr>
          </a:p>
          <a:p>
            <a:pPr algn="just"/>
            <a:r>
              <a:rPr lang="sr-Cyrl-RS" b="1" dirty="0">
                <a:latin typeface="Times New Roman" pitchFamily="18" charset="0"/>
                <a:cs typeface="Times New Roman" pitchFamily="18" charset="0"/>
              </a:rPr>
              <a:t>С</a:t>
            </a:r>
            <a:r>
              <a:rPr lang="sr-Latn-RS" b="1" dirty="0">
                <a:latin typeface="Times New Roman" pitchFamily="18" charset="0"/>
                <a:cs typeface="Times New Roman" pitchFamily="18" charset="0"/>
              </a:rPr>
              <a:t>течајни судија</a:t>
            </a:r>
            <a:r>
              <a:rPr lang="sr-Cyrl-RS" b="1" dirty="0">
                <a:latin typeface="Times New Roman" pitchFamily="18" charset="0"/>
                <a:cs typeface="Times New Roman" pitchFamily="18" charset="0"/>
              </a:rPr>
              <a:t>,</a:t>
            </a:r>
            <a:r>
              <a:rPr lang="sr-Latn-RS" b="1" dirty="0">
                <a:latin typeface="Times New Roman" pitchFamily="18" charset="0"/>
                <a:cs typeface="Times New Roman" pitchFamily="18" charset="0"/>
              </a:rPr>
              <a:t> на захтев заинтересованог лица, МОЖЕ извршити процену висине потраживања за потребе гласања, ако то лице достави доказе да висина потраживања наведена у унапред припремљеном плану реорганизације није тачна</a:t>
            </a:r>
            <a:endParaRPr lang="en-US" dirty="0">
              <a:latin typeface="Times New Roman" pitchFamily="18" charset="0"/>
              <a:cs typeface="Times New Roman" pitchFamily="18" charset="0"/>
            </a:endParaRPr>
          </a:p>
          <a:p>
            <a:pPr algn="just"/>
            <a:r>
              <a:rPr lang="sr-Latn-RS" sz="1600" dirty="0">
                <a:latin typeface="Times New Roman" pitchFamily="18" charset="0"/>
                <a:cs typeface="Times New Roman" pitchFamily="18" charset="0"/>
              </a:rPr>
              <a:t>Раније</a:t>
            </a:r>
            <a:r>
              <a:rPr lang="sr-Cyrl-RS" sz="1600"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gn="just"/>
            <a:r>
              <a:rPr lang="sr-Cyrl-RS" sz="1600" dirty="0">
                <a:latin typeface="Times New Roman" pitchFamily="18" charset="0"/>
                <a:cs typeface="Times New Roman" pitchFamily="18" charset="0"/>
              </a:rPr>
              <a:t>Стечајни судија ће, на захтев заинтересованог лица или по предлогу привременог стечајног управника, извршити процену висине потраживања за потребе гласања. </a:t>
            </a:r>
          </a:p>
          <a:p>
            <a:pPr algn="just"/>
            <a:endParaRPr lang="en-US" sz="1600" dirty="0">
              <a:latin typeface="Times New Roman" pitchFamily="18" charset="0"/>
              <a:cs typeface="Times New Roman" pitchFamily="18" charset="0"/>
            </a:endParaRPr>
          </a:p>
          <a:p>
            <a:pPr algn="just"/>
            <a:r>
              <a:rPr lang="sr-Cyrl-RS" b="1" dirty="0">
                <a:latin typeface="Times New Roman" pitchFamily="18" charset="0"/>
                <a:cs typeface="Times New Roman" pitchFamily="18" charset="0"/>
              </a:rPr>
              <a:t>Процена висине потраживања за потребе гласања врши се преко овлашћеног стручног лица (проценитеља) и не може бити старија од 12 месеци.</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4207707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85103"/>
            <a:ext cx="8596668" cy="4756259"/>
          </a:xfrm>
        </p:spPr>
        <p:txBody>
          <a:bodyPr>
            <a:normAutofit fontScale="62500" lnSpcReduction="20000"/>
          </a:bodyPr>
          <a:lstStyle/>
          <a:p>
            <a:pPr marL="0" indent="0" algn="ctr">
              <a:buNone/>
            </a:pPr>
            <a:r>
              <a:rPr lang="sr-Cyrl-RS" sz="3400" b="1" dirty="0">
                <a:latin typeface="Times New Roman" pitchFamily="18" charset="0"/>
                <a:cs typeface="Times New Roman" pitchFamily="18" charset="0"/>
              </a:rPr>
              <a:t>Изостављено учешће привременог стечајног управника </a:t>
            </a:r>
            <a:endParaRPr lang="sr-Cyrl-RS" sz="3400" b="1" dirty="0" smtClean="0">
              <a:latin typeface="Times New Roman" pitchFamily="18" charset="0"/>
              <a:cs typeface="Times New Roman" pitchFamily="18" charset="0"/>
            </a:endParaRPr>
          </a:p>
          <a:p>
            <a:pPr marL="0" indent="0" algn="ctr">
              <a:buNone/>
            </a:pPr>
            <a:r>
              <a:rPr lang="sr-Cyrl-RS" sz="3400" b="1" dirty="0" smtClean="0">
                <a:latin typeface="Times New Roman" pitchFamily="18" charset="0"/>
                <a:cs typeface="Times New Roman" pitchFamily="18" charset="0"/>
              </a:rPr>
              <a:t>код </a:t>
            </a:r>
            <a:r>
              <a:rPr lang="sr-Cyrl-RS" sz="3400" b="1" dirty="0">
                <a:latin typeface="Times New Roman" pitchFamily="18" charset="0"/>
                <a:cs typeface="Times New Roman" pitchFamily="18" charset="0"/>
              </a:rPr>
              <a:t>процене вероватноће намирења разлучних поверилаца </a:t>
            </a:r>
            <a:endParaRPr lang="sr-Cyrl-RS" sz="3400" b="1" dirty="0" smtClean="0">
              <a:latin typeface="Times New Roman" pitchFamily="18" charset="0"/>
              <a:cs typeface="Times New Roman" pitchFamily="18" charset="0"/>
            </a:endParaRPr>
          </a:p>
          <a:p>
            <a:pPr marL="0" indent="0" algn="ctr">
              <a:buNone/>
            </a:pPr>
            <a:r>
              <a:rPr lang="sr-Cyrl-RS" sz="3400" b="1" dirty="0" smtClean="0">
                <a:latin typeface="Times New Roman" pitchFamily="18" charset="0"/>
                <a:cs typeface="Times New Roman" pitchFamily="18" charset="0"/>
              </a:rPr>
              <a:t>из </a:t>
            </a:r>
            <a:r>
              <a:rPr lang="sr-Cyrl-RS" sz="3400" b="1" dirty="0">
                <a:latin typeface="Times New Roman" pitchFamily="18" charset="0"/>
                <a:cs typeface="Times New Roman" pitchFamily="18" charset="0"/>
              </a:rPr>
              <a:t>оптерећене </a:t>
            </a:r>
            <a:r>
              <a:rPr lang="sr-Cyrl-RS" sz="3400" b="1" dirty="0" smtClean="0">
                <a:latin typeface="Times New Roman" pitchFamily="18" charset="0"/>
                <a:cs typeface="Times New Roman" pitchFamily="18" charset="0"/>
              </a:rPr>
              <a:t>имовине</a:t>
            </a:r>
          </a:p>
          <a:p>
            <a:pPr marL="0" indent="0" algn="ctr">
              <a:buNone/>
            </a:pPr>
            <a:endParaRPr lang="sr-Cyrl-RS" sz="2400" b="1" dirty="0" smtClean="0">
              <a:latin typeface="Times New Roman" pitchFamily="18" charset="0"/>
              <a:cs typeface="Times New Roman" pitchFamily="18" charset="0"/>
            </a:endParaRPr>
          </a:p>
          <a:p>
            <a:pPr marL="0" indent="0" algn="ctr">
              <a:buNone/>
            </a:pPr>
            <a:r>
              <a:rPr lang="sr-Cyrl-RS" sz="2400" b="1" i="1" dirty="0">
                <a:latin typeface="Times New Roman" pitchFamily="18" charset="0"/>
                <a:cs typeface="Times New Roman" pitchFamily="18" charset="0"/>
              </a:rPr>
              <a:t>ч</a:t>
            </a:r>
            <a:r>
              <a:rPr lang="sr-Cyrl-RS" sz="2400" b="1" i="1" dirty="0" smtClean="0">
                <a:latin typeface="Times New Roman" pitchFamily="18" charset="0"/>
                <a:cs typeface="Times New Roman" pitchFamily="18" charset="0"/>
              </a:rPr>
              <a:t>лан </a:t>
            </a:r>
            <a:r>
              <a:rPr lang="sr-Cyrl-RS" sz="2400" b="1" i="1" dirty="0">
                <a:latin typeface="Times New Roman" pitchFamily="18" charset="0"/>
                <a:cs typeface="Times New Roman" pitchFamily="18" charset="0"/>
              </a:rPr>
              <a:t>165. </a:t>
            </a:r>
            <a:endParaRPr lang="en-US" sz="2400" i="1" dirty="0">
              <a:latin typeface="Times New Roman" pitchFamily="18" charset="0"/>
              <a:cs typeface="Times New Roman" pitchFamily="18" charset="0"/>
            </a:endParaRPr>
          </a:p>
          <a:p>
            <a:pPr algn="just"/>
            <a:r>
              <a:rPr lang="sr-Cyrl-RS" sz="2400" dirty="0">
                <a:latin typeface="Times New Roman" pitchFamily="18" charset="0"/>
                <a:cs typeface="Times New Roman" pitchFamily="18" charset="0"/>
              </a:rPr>
              <a:t>Разлучни поверилац, </a:t>
            </a:r>
            <a:r>
              <a:rPr lang="sr-Cyrl-RS" sz="2400" b="1" dirty="0">
                <a:latin typeface="Times New Roman" pitchFamily="18" charset="0"/>
                <a:cs typeface="Times New Roman" pitchFamily="18" charset="0"/>
              </a:rPr>
              <a:t>ОДНОСНО ДРУГО ЗАИНТЕРЕСОВАНО ЛИЦЕ </a:t>
            </a:r>
            <a:r>
              <a:rPr lang="sr-Cyrl-RS" sz="2400" dirty="0">
                <a:latin typeface="Times New Roman" pitchFamily="18" charset="0"/>
                <a:cs typeface="Times New Roman" pitchFamily="18" charset="0"/>
              </a:rPr>
              <a:t>овлашћен је да суду за потребе процене из става 4. овог члана достави процену вредности оптерећене имовине израђену од стране овлашћеног стручног лица (проценитеља).</a:t>
            </a:r>
            <a:endParaRPr lang="en-US" sz="2400" dirty="0">
              <a:latin typeface="Times New Roman" pitchFamily="18" charset="0"/>
              <a:cs typeface="Times New Roman" pitchFamily="18" charset="0"/>
            </a:endParaRPr>
          </a:p>
          <a:p>
            <a:pPr algn="just"/>
            <a:r>
              <a:rPr lang="sr-Cyrl-RS" sz="2400" dirty="0">
                <a:latin typeface="Times New Roman" pitchFamily="18" charset="0"/>
                <a:cs typeface="Times New Roman" pitchFamily="18" charset="0"/>
              </a:rPr>
              <a:t>Ако је суду достављена само једна процена, стечајни судија ће процену вероватноће намирења разлучног потраживања из оптерећене имовине утврдити на основу те процене.</a:t>
            </a:r>
            <a:endParaRPr lang="en-US" sz="2400" dirty="0">
              <a:latin typeface="Times New Roman" pitchFamily="18" charset="0"/>
              <a:cs typeface="Times New Roman" pitchFamily="18" charset="0"/>
            </a:endParaRPr>
          </a:p>
          <a:p>
            <a:pPr algn="just"/>
            <a:r>
              <a:rPr lang="sr-Cyrl-RS" sz="2400" dirty="0">
                <a:latin typeface="Times New Roman" pitchFamily="18" charset="0"/>
                <a:cs typeface="Times New Roman" pitchFamily="18" charset="0"/>
              </a:rPr>
              <a:t>У случају сумње у достављену процену, стечајни судија </a:t>
            </a:r>
            <a:r>
              <a:rPr lang="sr-Cyrl-RS" sz="2400" b="1" dirty="0">
                <a:latin typeface="Times New Roman" pitchFamily="18" charset="0"/>
                <a:cs typeface="Times New Roman" pitchFamily="18" charset="0"/>
              </a:rPr>
              <a:t>може</a:t>
            </a:r>
            <a:r>
              <a:rPr lang="sr-Cyrl-RS" sz="2400" dirty="0">
                <a:latin typeface="Times New Roman" pitchFamily="18" charset="0"/>
                <a:cs typeface="Times New Roman" pitchFamily="18" charset="0"/>
              </a:rPr>
              <a:t> наложити да се ангажује </a:t>
            </a:r>
            <a:r>
              <a:rPr lang="sr-Cyrl-RS" sz="2400" b="1" dirty="0">
                <a:latin typeface="Times New Roman" pitchFamily="18" charset="0"/>
                <a:cs typeface="Times New Roman" pitchFamily="18" charset="0"/>
              </a:rPr>
              <a:t>овлашћено стручно лице (проценитељ)</a:t>
            </a:r>
            <a:r>
              <a:rPr lang="sr-Cyrl-RS" sz="2400" dirty="0">
                <a:latin typeface="Times New Roman" pitchFamily="18" charset="0"/>
                <a:cs typeface="Times New Roman" pitchFamily="18" charset="0"/>
              </a:rPr>
              <a:t> који ће извршити нову процену.</a:t>
            </a:r>
            <a:endParaRPr lang="en-US" sz="2400" dirty="0">
              <a:latin typeface="Times New Roman" pitchFamily="18" charset="0"/>
              <a:cs typeface="Times New Roman" pitchFamily="18" charset="0"/>
            </a:endParaRPr>
          </a:p>
          <a:p>
            <a:pPr algn="just"/>
            <a:r>
              <a:rPr lang="sr-Cyrl-RS" sz="2400" dirty="0">
                <a:latin typeface="Times New Roman" pitchFamily="18" charset="0"/>
                <a:cs typeface="Times New Roman" pitchFamily="18" charset="0"/>
              </a:rPr>
              <a:t>За износ потраживања </a:t>
            </a:r>
            <a:r>
              <a:rPr lang="sr-Cyrl-RS" sz="2400" b="1" dirty="0">
                <a:latin typeface="Times New Roman" pitchFamily="18" charset="0"/>
                <a:cs typeface="Times New Roman" pitchFamily="18" charset="0"/>
              </a:rPr>
              <a:t>који стечајни судија процени, на основу обрзложене оцене свих достављених процена, </a:t>
            </a:r>
            <a:r>
              <a:rPr lang="sr-Cyrl-RS" sz="2400" dirty="0">
                <a:latin typeface="Times New Roman" pitchFamily="18" charset="0"/>
                <a:cs typeface="Times New Roman" pitchFamily="18" charset="0"/>
              </a:rPr>
              <a:t>да се разлучни повериоци не могу намирити из оптерећене имовине, разлучни повериоци остварују право гласа у оквиру класе потраживања у коју би њихово потраживање било разврстано да не постоји предметно обезбеђење.</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4273883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85103"/>
            <a:ext cx="8596668" cy="4756259"/>
          </a:xfrm>
        </p:spPr>
        <p:txBody>
          <a:bodyPr>
            <a:normAutofit/>
          </a:bodyPr>
          <a:lstStyle/>
          <a:p>
            <a:pPr marL="0" indent="0" algn="ctr">
              <a:buNone/>
            </a:pPr>
            <a:r>
              <a:rPr lang="sr-Cyrl-RS" sz="2800" dirty="0">
                <a:latin typeface="Times New Roman" pitchFamily="18" charset="0"/>
                <a:cs typeface="Times New Roman" pitchFamily="18" charset="0"/>
              </a:rPr>
              <a:t>РАНИЈИ члан 165. став 4 и став 5.</a:t>
            </a:r>
            <a:endParaRPr lang="sr-Cyrl-RS" sz="2600" dirty="0" smtClean="0">
              <a:latin typeface="Times New Roman" pitchFamily="18" charset="0"/>
              <a:cs typeface="Times New Roman" pitchFamily="18" charset="0"/>
            </a:endParaRPr>
          </a:p>
          <a:p>
            <a:pPr algn="just"/>
            <a:r>
              <a:rPr lang="sr-Latn-RS" dirty="0" smtClean="0">
                <a:latin typeface="Times New Roman" pitchFamily="18" charset="0"/>
                <a:cs typeface="Times New Roman" pitchFamily="18" charset="0"/>
              </a:rPr>
              <a:t>За </a:t>
            </a:r>
            <a:r>
              <a:rPr lang="sr-Latn-RS" dirty="0">
                <a:latin typeface="Times New Roman" pitchFamily="18" charset="0"/>
                <a:cs typeface="Times New Roman" pitchFamily="18" charset="0"/>
              </a:rPr>
              <a:t>сврху остваривања права гласа разлучних поверилаца стечајни судија врши процену вероватноће намирења њиховог потраживања из оптерећене имовине. </a:t>
            </a:r>
            <a:endParaRPr lang="sr-Cyrl-RS" dirty="0">
              <a:latin typeface="Times New Roman" pitchFamily="18" charset="0"/>
              <a:cs typeface="Times New Roman" pitchFamily="18" charset="0"/>
            </a:endParaRPr>
          </a:p>
          <a:p>
            <a:pPr algn="just"/>
            <a:r>
              <a:rPr lang="sr-Cyrl-RS" dirty="0" smtClean="0">
                <a:latin typeface="Times New Roman" pitchFamily="18" charset="0"/>
                <a:cs typeface="Times New Roman" pitchFamily="18" charset="0"/>
              </a:rPr>
              <a:t>Р</a:t>
            </a:r>
            <a:r>
              <a:rPr lang="sr-Latn-RS" dirty="0" smtClean="0">
                <a:latin typeface="Times New Roman" pitchFamily="18" charset="0"/>
                <a:cs typeface="Times New Roman" pitchFamily="18" charset="0"/>
              </a:rPr>
              <a:t>азлучни </a:t>
            </a:r>
            <a:r>
              <a:rPr lang="sr-Latn-RS" dirty="0">
                <a:latin typeface="Times New Roman" pitchFamily="18" charset="0"/>
                <a:cs typeface="Times New Roman" pitchFamily="18" charset="0"/>
              </a:rPr>
              <a:t>поверилац је овлашћен да суду за потребе процене из става 4. овог члана достави процену вредности оптерећене имовине израђену од стране овлашћеног стручног лица (проценитеља). Суд може </a:t>
            </a:r>
            <a:r>
              <a:rPr lang="sr-Latn-RS" b="1" dirty="0">
                <a:latin typeface="Times New Roman" pitchFamily="18" charset="0"/>
                <a:cs typeface="Times New Roman" pitchFamily="18" charset="0"/>
              </a:rPr>
              <a:t>привременом стечајном управнику наложити и прибављање нове процене вредности </a:t>
            </a:r>
            <a:r>
              <a:rPr lang="sr-Latn-RS" dirty="0">
                <a:latin typeface="Times New Roman" pitchFamily="18" charset="0"/>
                <a:cs typeface="Times New Roman" pitchFamily="18" charset="0"/>
              </a:rPr>
              <a:t>те имовине од стране овлашћеног стручног лица (проценитеља) ангажованог од стране привременог стечајног управника о трошку предлагача плана. За износ потраживања који стечајни судија процени, на основу савесне и образложене оцене свих достављених процена </a:t>
            </a:r>
            <a:r>
              <a:rPr lang="sr-Latn-RS" b="1" dirty="0">
                <a:latin typeface="Times New Roman" pitchFamily="18" charset="0"/>
                <a:cs typeface="Times New Roman" pitchFamily="18" charset="0"/>
              </a:rPr>
              <a:t>и изјашњења привременог стечајног управника </a:t>
            </a:r>
            <a:r>
              <a:rPr lang="sr-Latn-RS" dirty="0">
                <a:latin typeface="Times New Roman" pitchFamily="18" charset="0"/>
                <a:cs typeface="Times New Roman" pitchFamily="18" charset="0"/>
              </a:rPr>
              <a:t>да се разлучни повериоци не могу намирити из оптерећене имовине, разлучни повериоци остварују право гласа у оквиру класе потраживања стечајних поверилаца у које је разврстано њихово </a:t>
            </a:r>
            <a:r>
              <a:rPr lang="sr-Latn-RS" dirty="0" smtClean="0">
                <a:latin typeface="Times New Roman" pitchFamily="18" charset="0"/>
                <a:cs typeface="Times New Roman" pitchFamily="18" charset="0"/>
              </a:rPr>
              <a:t>потраживање</a:t>
            </a:r>
            <a:r>
              <a:rPr lang="sr-Cyrl-R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0360490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48033"/>
            <a:ext cx="8596668" cy="4793330"/>
          </a:xfrm>
        </p:spPr>
        <p:txBody>
          <a:bodyPr/>
          <a:lstStyle/>
          <a:p>
            <a:pPr marL="109728" indent="0" algn="ctr">
              <a:buNone/>
            </a:pPr>
            <a:endParaRPr lang="sr-Cyrl-RS" b="1" i="1" dirty="0" smtClean="0">
              <a:latin typeface="Times New Roman" pitchFamily="18" charset="0"/>
              <a:cs typeface="Times New Roman" pitchFamily="18" charset="0"/>
            </a:endParaRPr>
          </a:p>
          <a:p>
            <a:pPr marL="109728" indent="0" algn="ctr">
              <a:buNone/>
            </a:pPr>
            <a:r>
              <a:rPr lang="sr-Cyrl-RS" sz="2400" b="1" dirty="0" smtClean="0">
                <a:latin typeface="Times New Roman" pitchFamily="18" charset="0"/>
                <a:cs typeface="Times New Roman" pitchFamily="18" charset="0"/>
              </a:rPr>
              <a:t>ГЛАСАЊЕ О ПЛАНУ</a:t>
            </a:r>
            <a:endParaRPr lang="sr-Cyrl-RS" sz="2400" b="1" dirty="0">
              <a:latin typeface="Times New Roman" pitchFamily="18" charset="0"/>
              <a:cs typeface="Times New Roman" pitchFamily="18" charset="0"/>
            </a:endParaRPr>
          </a:p>
          <a:p>
            <a:pPr marL="109728" indent="0" algn="ctr">
              <a:buNone/>
            </a:pPr>
            <a:endParaRPr lang="sr-Cyrl-RS" b="1" i="1" dirty="0" smtClean="0">
              <a:latin typeface="Times New Roman" pitchFamily="18" charset="0"/>
              <a:cs typeface="Times New Roman" pitchFamily="18" charset="0"/>
            </a:endParaRPr>
          </a:p>
          <a:p>
            <a:pPr marL="109728" indent="0" algn="ctr">
              <a:buNone/>
            </a:pPr>
            <a:r>
              <a:rPr lang="sr-Cyrl-RS" b="1" i="1" dirty="0" smtClean="0">
                <a:latin typeface="Times New Roman" pitchFamily="18" charset="0"/>
                <a:cs typeface="Times New Roman" pitchFamily="18" charset="0"/>
              </a:rPr>
              <a:t>члан </a:t>
            </a:r>
            <a:r>
              <a:rPr lang="sr-Cyrl-RS" b="1" i="1" dirty="0">
                <a:latin typeface="Times New Roman" pitchFamily="18" charset="0"/>
                <a:cs typeface="Times New Roman" pitchFamily="18" charset="0"/>
              </a:rPr>
              <a:t>165а став 3. </a:t>
            </a:r>
          </a:p>
          <a:p>
            <a:pPr marL="109728" indent="0" algn="ctr">
              <a:buNone/>
            </a:pPr>
            <a:endParaRPr lang="en-US" i="1" dirty="0">
              <a:latin typeface="Times New Roman" pitchFamily="18" charset="0"/>
              <a:cs typeface="Times New Roman" pitchFamily="18" charset="0"/>
            </a:endParaRPr>
          </a:p>
          <a:p>
            <a:pPr algn="just"/>
            <a:r>
              <a:rPr lang="sr-Cyrl-RS" b="1" dirty="0">
                <a:latin typeface="Times New Roman" pitchFamily="18" charset="0"/>
                <a:cs typeface="Times New Roman" pitchFamily="18" charset="0"/>
              </a:rPr>
              <a:t>Класа поверилаца чија потраживања према плану реорганизације треба да буду у потпуности измирена У НОВЦУ пре почетка примене плана реорганизације не гласа за план реорганиазције, односно сматра се да је план реорганиазције у тој класи усвојен.</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6470944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72747"/>
            <a:ext cx="8596668" cy="4768616"/>
          </a:xfrm>
        </p:spPr>
        <p:txBody>
          <a:bodyPr/>
          <a:lstStyle/>
          <a:p>
            <a:pPr algn="just"/>
            <a:endParaRPr lang="sr-Cyrl-RS" dirty="0" smtClean="0">
              <a:latin typeface="Times New Roman" pitchFamily="18" charset="0"/>
              <a:cs typeface="Times New Roman" pitchFamily="18" charset="0"/>
            </a:endParaRPr>
          </a:p>
          <a:p>
            <a:pPr marL="0" indent="0" algn="ctr">
              <a:buNone/>
            </a:pPr>
            <a:r>
              <a:rPr lang="sr-Latn-RS" sz="2400" b="1" dirty="0">
                <a:latin typeface="Times New Roman" pitchFamily="18" charset="0"/>
                <a:cs typeface="Times New Roman" pitchFamily="18" charset="0"/>
              </a:rPr>
              <a:t>Посебна административна класа потраживања</a:t>
            </a:r>
            <a:endParaRPr lang="sr-Cyrl-RS" sz="2400" b="1" dirty="0">
              <a:latin typeface="Times New Roman" pitchFamily="18" charset="0"/>
              <a:cs typeface="Times New Roman" pitchFamily="18" charset="0"/>
            </a:endParaRPr>
          </a:p>
          <a:p>
            <a:pPr algn="just"/>
            <a:endParaRPr lang="sr-Cyrl-RS" b="1" dirty="0" smtClean="0">
              <a:latin typeface="Times New Roman" pitchFamily="18" charset="0"/>
              <a:cs typeface="Times New Roman" pitchFamily="18" charset="0"/>
            </a:endParaRPr>
          </a:p>
          <a:p>
            <a:pPr algn="just"/>
            <a:endParaRPr lang="sr-Cyrl-RS" dirty="0" smtClean="0">
              <a:latin typeface="Times New Roman" pitchFamily="18" charset="0"/>
              <a:cs typeface="Times New Roman" pitchFamily="18" charset="0"/>
            </a:endParaRPr>
          </a:p>
          <a:p>
            <a:pPr marL="0" indent="0" algn="just">
              <a:buNone/>
            </a:pPr>
            <a:r>
              <a:rPr lang="sr-Latn-RS" dirty="0" smtClean="0">
                <a:latin typeface="Times New Roman" pitchFamily="18" charset="0"/>
                <a:cs typeface="Times New Roman" pitchFamily="18" charset="0"/>
              </a:rPr>
              <a:t>Посебна </a:t>
            </a:r>
            <a:r>
              <a:rPr lang="sr-Latn-RS" dirty="0">
                <a:latin typeface="Times New Roman" pitchFamily="18" charset="0"/>
                <a:cs typeface="Times New Roman" pitchFamily="18" charset="0"/>
              </a:rPr>
              <a:t>административна класа потраживања може бити формирана из административних разлога ако постоји </a:t>
            </a:r>
            <a:endParaRPr lang="sr-Cyrl-RS" dirty="0" smtClean="0">
              <a:latin typeface="Times New Roman" pitchFamily="18" charset="0"/>
              <a:cs typeface="Times New Roman" pitchFamily="18" charset="0"/>
            </a:endParaRPr>
          </a:p>
          <a:p>
            <a:pPr algn="just"/>
            <a:r>
              <a:rPr lang="sr-Latn-RS" dirty="0" smtClean="0">
                <a:latin typeface="Times New Roman" pitchFamily="18" charset="0"/>
                <a:cs typeface="Times New Roman" pitchFamily="18" charset="0"/>
              </a:rPr>
              <a:t>више </a:t>
            </a:r>
            <a:r>
              <a:rPr lang="sr-Latn-RS" dirty="0">
                <a:latin typeface="Times New Roman" pitchFamily="18" charset="0"/>
                <a:cs typeface="Times New Roman" pitchFamily="18" charset="0"/>
              </a:rPr>
              <a:t>од </a:t>
            </a:r>
            <a:r>
              <a:rPr lang="sr-Cyrl-RS" dirty="0">
                <a:latin typeface="Times New Roman" pitchFamily="18" charset="0"/>
                <a:cs typeface="Times New Roman" pitchFamily="18" charset="0"/>
              </a:rPr>
              <a:t>100</a:t>
            </a:r>
            <a:r>
              <a:rPr lang="sr-Latn-RS" dirty="0">
                <a:latin typeface="Times New Roman" pitchFamily="18" charset="0"/>
                <a:cs typeface="Times New Roman" pitchFamily="18" charset="0"/>
              </a:rPr>
              <a:t> потраживања чији износи </a:t>
            </a:r>
            <a:endParaRPr lang="sr-Cyrl-RS" dirty="0" smtClean="0">
              <a:latin typeface="Times New Roman" pitchFamily="18" charset="0"/>
              <a:cs typeface="Times New Roman" pitchFamily="18" charset="0"/>
            </a:endParaRPr>
          </a:p>
          <a:p>
            <a:pPr algn="just"/>
            <a:r>
              <a:rPr lang="sr-Latn-RS" dirty="0" smtClean="0">
                <a:latin typeface="Times New Roman" pitchFamily="18" charset="0"/>
                <a:cs typeface="Times New Roman" pitchFamily="18" charset="0"/>
              </a:rPr>
              <a:t>појединачно </a:t>
            </a:r>
            <a:r>
              <a:rPr lang="sr-Latn-RS" dirty="0">
                <a:latin typeface="Times New Roman" pitchFamily="18" charset="0"/>
                <a:cs typeface="Times New Roman" pitchFamily="18" charset="0"/>
              </a:rPr>
              <a:t>не прелазе </a:t>
            </a:r>
            <a:r>
              <a:rPr lang="sr-Cyrl-RS" dirty="0">
                <a:latin typeface="Times New Roman" pitchFamily="18" charset="0"/>
                <a:cs typeface="Times New Roman" pitchFamily="18" charset="0"/>
              </a:rPr>
              <a:t>5</a:t>
            </a:r>
            <a:r>
              <a:rPr lang="sr-Latn-RS" dirty="0">
                <a:latin typeface="Times New Roman" pitchFamily="18" charset="0"/>
                <a:cs typeface="Times New Roman" pitchFamily="18" charset="0"/>
              </a:rPr>
              <a:t>0.000 динара, </a:t>
            </a:r>
            <a:endParaRPr lang="sr-Cyrl-RS" dirty="0" smtClean="0">
              <a:latin typeface="Times New Roman" pitchFamily="18" charset="0"/>
              <a:cs typeface="Times New Roman" pitchFamily="18" charset="0"/>
            </a:endParaRPr>
          </a:p>
          <a:p>
            <a:pPr algn="just"/>
            <a:r>
              <a:rPr lang="sr-Latn-RS" dirty="0" smtClean="0">
                <a:latin typeface="Times New Roman" pitchFamily="18" charset="0"/>
                <a:cs typeface="Times New Roman" pitchFamily="18" charset="0"/>
              </a:rPr>
              <a:t>под </a:t>
            </a:r>
            <a:r>
              <a:rPr lang="sr-Latn-RS" dirty="0">
                <a:latin typeface="Times New Roman" pitchFamily="18" charset="0"/>
                <a:cs typeface="Times New Roman" pitchFamily="18" charset="0"/>
              </a:rPr>
              <a:t>условом да суд одобри формирање такве класе. </a:t>
            </a:r>
            <a:endParaRPr lang="sr-Cyrl-RS" dirty="0">
              <a:latin typeface="Times New Roman" pitchFamily="18" charset="0"/>
              <a:cs typeface="Times New Roman" pitchFamily="18" charset="0"/>
            </a:endParaRPr>
          </a:p>
        </p:txBody>
      </p:sp>
    </p:spTree>
    <p:extLst>
      <p:ext uri="{BB962C8B-B14F-4D97-AF65-F5344CB8AC3E}">
        <p14:creationId xmlns:p14="http://schemas.microsoft.com/office/powerpoint/2010/main" val="516244818"/>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85103"/>
            <a:ext cx="8596668" cy="4756259"/>
          </a:xfrm>
        </p:spPr>
        <p:txBody>
          <a:bodyPr>
            <a:normAutofit/>
          </a:bodyPr>
          <a:lstStyle/>
          <a:p>
            <a:pPr marL="109728" indent="0" algn="ctr">
              <a:buNone/>
            </a:pPr>
            <a:r>
              <a:rPr lang="sr-Cyrl-RS" sz="2400" b="1" dirty="0">
                <a:latin typeface="Times New Roman" pitchFamily="18" charset="0"/>
                <a:cs typeface="Times New Roman" pitchFamily="18" charset="0"/>
              </a:rPr>
              <a:t>УСВАЈАЊЕ ПЛАНА</a:t>
            </a:r>
            <a:br>
              <a:rPr lang="sr-Cyrl-RS" sz="2400" b="1" dirty="0">
                <a:latin typeface="Times New Roman" pitchFamily="18" charset="0"/>
                <a:cs typeface="Times New Roman" pitchFamily="18" charset="0"/>
              </a:rPr>
            </a:br>
            <a:r>
              <a:rPr lang="sr-Cyrl-RS" sz="2400" b="1" dirty="0">
                <a:latin typeface="Times New Roman" pitchFamily="18" charset="0"/>
                <a:cs typeface="Times New Roman" pitchFamily="18" charset="0"/>
              </a:rPr>
              <a:t>- УППР -</a:t>
            </a:r>
            <a:endParaRPr lang="sr-Cyrl-RS" sz="2400" b="1" dirty="0" smtClean="0">
              <a:latin typeface="Times New Roman" pitchFamily="18" charset="0"/>
              <a:cs typeface="Times New Roman" pitchFamily="18" charset="0"/>
            </a:endParaRPr>
          </a:p>
          <a:p>
            <a:pPr marL="109728" indent="0" algn="ctr">
              <a:buNone/>
            </a:pPr>
            <a:endParaRPr lang="sr-Cyrl-RS" b="1" i="1" dirty="0">
              <a:latin typeface="Times New Roman" pitchFamily="18" charset="0"/>
              <a:cs typeface="Times New Roman" pitchFamily="18" charset="0"/>
            </a:endParaRPr>
          </a:p>
          <a:p>
            <a:pPr marL="109728" indent="0" algn="ctr">
              <a:buNone/>
            </a:pPr>
            <a:r>
              <a:rPr lang="sr-Cyrl-RS" b="1" i="1" dirty="0" smtClean="0">
                <a:latin typeface="Times New Roman" pitchFamily="18" charset="0"/>
                <a:cs typeface="Times New Roman" pitchFamily="18" charset="0"/>
              </a:rPr>
              <a:t>ч</a:t>
            </a:r>
            <a:r>
              <a:rPr lang="sr-Latn-RS" b="1" i="1" dirty="0" smtClean="0">
                <a:latin typeface="Times New Roman" pitchFamily="18" charset="0"/>
                <a:cs typeface="Times New Roman" pitchFamily="18" charset="0"/>
              </a:rPr>
              <a:t>лан </a:t>
            </a:r>
            <a:r>
              <a:rPr lang="sr-Latn-RS" b="1" i="1" dirty="0">
                <a:latin typeface="Times New Roman" pitchFamily="18" charset="0"/>
                <a:cs typeface="Times New Roman" pitchFamily="18" charset="0"/>
              </a:rPr>
              <a:t>160 </a:t>
            </a:r>
            <a:r>
              <a:rPr lang="sr-Cyrl-RS" b="1" i="1" dirty="0">
                <a:latin typeface="Times New Roman" pitchFamily="18" charset="0"/>
                <a:cs typeface="Times New Roman" pitchFamily="18" charset="0"/>
              </a:rPr>
              <a:t>– н</a:t>
            </a:r>
            <a:r>
              <a:rPr lang="sr-Latn-RS" b="1" i="1" dirty="0">
                <a:latin typeface="Times New Roman" pitchFamily="18" charset="0"/>
                <a:cs typeface="Times New Roman" pitchFamily="18" charset="0"/>
              </a:rPr>
              <a:t>е</a:t>
            </a:r>
            <a:r>
              <a:rPr lang="sr-Cyrl-RS" b="1" i="1" dirty="0">
                <a:latin typeface="Times New Roman" pitchFamily="18" charset="0"/>
                <a:cs typeface="Times New Roman" pitchFamily="18" charset="0"/>
              </a:rPr>
              <a:t>ма измена:</a:t>
            </a:r>
            <a:endParaRPr lang="en-US" b="1" i="1"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Ако се унапред припремљени план реорганизације на рочишту усвоји, стечајни судија ће решењем истовремено </a:t>
            </a:r>
            <a:r>
              <a:rPr lang="sr-Latn-RS" b="1" u="sng" dirty="0">
                <a:latin typeface="Times New Roman" pitchFamily="18" charset="0"/>
                <a:cs typeface="Times New Roman" pitchFamily="18" charset="0"/>
              </a:rPr>
              <a:t>отворити</a:t>
            </a:r>
            <a:r>
              <a:rPr lang="sr-Latn-RS" b="1" dirty="0">
                <a:latin typeface="Times New Roman" pitchFamily="18" charset="0"/>
                <a:cs typeface="Times New Roman" pitchFamily="18" charset="0"/>
              </a:rPr>
              <a:t> стечајни поступак, </a:t>
            </a:r>
            <a:r>
              <a:rPr lang="sr-Latn-RS" b="1" u="sng" dirty="0">
                <a:latin typeface="Times New Roman" pitchFamily="18" charset="0"/>
                <a:cs typeface="Times New Roman" pitchFamily="18" charset="0"/>
              </a:rPr>
              <a:t>потврдити</a:t>
            </a:r>
            <a:r>
              <a:rPr lang="sr-Latn-RS" b="1" dirty="0">
                <a:latin typeface="Times New Roman" pitchFamily="18" charset="0"/>
                <a:cs typeface="Times New Roman" pitchFamily="18" charset="0"/>
              </a:rPr>
              <a:t> усвајање унапред припремљеног плана реорганизације и </a:t>
            </a:r>
            <a:r>
              <a:rPr lang="sr-Latn-RS" b="1" u="sng" dirty="0">
                <a:latin typeface="Times New Roman" pitchFamily="18" charset="0"/>
                <a:cs typeface="Times New Roman" pitchFamily="18" charset="0"/>
              </a:rPr>
              <a:t>обуставити </a:t>
            </a:r>
            <a:r>
              <a:rPr lang="sr-Latn-RS" b="1" dirty="0">
                <a:latin typeface="Times New Roman" pitchFamily="18" charset="0"/>
                <a:cs typeface="Times New Roman" pitchFamily="18" charset="0"/>
              </a:rPr>
              <a:t>стечајни поступак. </a:t>
            </a:r>
            <a:endParaRPr lang="en-US"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Ако се на рочишту не усвоји унапред припремљен план реорганизације стечајни судија решењем </a:t>
            </a:r>
            <a:r>
              <a:rPr lang="sr-Latn-RS" b="1" u="sng" dirty="0">
                <a:latin typeface="Times New Roman" pitchFamily="18" charset="0"/>
                <a:cs typeface="Times New Roman" pitchFamily="18" charset="0"/>
              </a:rPr>
              <a:t>одбија предлог </a:t>
            </a:r>
            <a:r>
              <a:rPr lang="sr-Latn-RS" b="1" dirty="0">
                <a:latin typeface="Times New Roman" pitchFamily="18" charset="0"/>
                <a:cs typeface="Times New Roman" pitchFamily="18" charset="0"/>
              </a:rPr>
              <a:t>за покретање стечајног поступка у складу са унапред припремљеним планом реорганизације.</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3252710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35677"/>
            <a:ext cx="8596668" cy="4805686"/>
          </a:xfrm>
        </p:spPr>
        <p:txBody>
          <a:bodyPr>
            <a:normAutofit fontScale="70000" lnSpcReduction="20000"/>
          </a:bodyPr>
          <a:lstStyle/>
          <a:p>
            <a:pPr marL="0" indent="0" algn="ctr">
              <a:buNone/>
            </a:pPr>
            <a:r>
              <a:rPr lang="sr-Cyrl-RS" sz="3100" b="1" dirty="0">
                <a:latin typeface="Times New Roman" pitchFamily="18" charset="0"/>
                <a:cs typeface="Times New Roman" pitchFamily="18" charset="0"/>
              </a:rPr>
              <a:t>УСВАЈАЊЕ ПЛАНА</a:t>
            </a:r>
            <a:br>
              <a:rPr lang="sr-Cyrl-RS" sz="3100" b="1" dirty="0">
                <a:latin typeface="Times New Roman" pitchFamily="18" charset="0"/>
                <a:cs typeface="Times New Roman" pitchFamily="18" charset="0"/>
              </a:rPr>
            </a:br>
            <a:r>
              <a:rPr lang="sr-Cyrl-RS" sz="3100" b="1" dirty="0">
                <a:latin typeface="Times New Roman" pitchFamily="18" charset="0"/>
                <a:cs typeface="Times New Roman" pitchFamily="18" charset="0"/>
              </a:rPr>
              <a:t>-план реорганизације у </a:t>
            </a:r>
            <a:r>
              <a:rPr lang="sr-Cyrl-RS" sz="3100" b="1" dirty="0" smtClean="0">
                <a:latin typeface="Times New Roman" pitchFamily="18" charset="0"/>
                <a:cs typeface="Times New Roman" pitchFamily="18" charset="0"/>
              </a:rPr>
              <a:t>стечају-</a:t>
            </a:r>
          </a:p>
          <a:p>
            <a:pPr marL="0" indent="0" algn="ctr">
              <a:buNone/>
            </a:pPr>
            <a:endParaRPr lang="sr-Cyrl-RS" sz="3100" b="1" dirty="0">
              <a:latin typeface="Times New Roman" pitchFamily="18" charset="0"/>
              <a:cs typeface="Times New Roman" pitchFamily="18" charset="0"/>
            </a:endParaRPr>
          </a:p>
          <a:p>
            <a:r>
              <a:rPr lang="sr-Latn-RS" sz="2400" b="1" dirty="0">
                <a:latin typeface="Times New Roman" pitchFamily="18" charset="0"/>
                <a:cs typeface="Times New Roman" pitchFamily="18" charset="0"/>
              </a:rPr>
              <a:t>Нема измена </a:t>
            </a:r>
            <a:r>
              <a:rPr lang="sr-Cyrl-RS" sz="2400" b="1" dirty="0">
                <a:latin typeface="Times New Roman" pitchFamily="18" charset="0"/>
                <a:cs typeface="Times New Roman" pitchFamily="18" charset="0"/>
              </a:rPr>
              <a:t>у </a:t>
            </a:r>
            <a:r>
              <a:rPr lang="sr-Latn-RS" sz="2400" b="1" dirty="0">
                <a:latin typeface="Times New Roman" pitchFamily="18" charset="0"/>
                <a:cs typeface="Times New Roman" pitchFamily="18" charset="0"/>
              </a:rPr>
              <a:t>став</a:t>
            </a:r>
            <a:r>
              <a:rPr lang="sr-Cyrl-RS" sz="2400" b="1" dirty="0">
                <a:latin typeface="Times New Roman" pitchFamily="18" charset="0"/>
                <a:cs typeface="Times New Roman" pitchFamily="18" charset="0"/>
              </a:rPr>
              <a:t>у</a:t>
            </a:r>
            <a:r>
              <a:rPr lang="sr-Latn-RS" sz="2400" b="1" dirty="0">
                <a:latin typeface="Times New Roman" pitchFamily="18" charset="0"/>
                <a:cs typeface="Times New Roman" pitchFamily="18" charset="0"/>
              </a:rPr>
              <a:t> 1 и </a:t>
            </a:r>
            <a:r>
              <a:rPr lang="sr-Cyrl-RS" sz="2400" b="1" dirty="0">
                <a:latin typeface="Times New Roman" pitchFamily="18" charset="0"/>
                <a:cs typeface="Times New Roman" pitchFamily="18" charset="0"/>
              </a:rPr>
              <a:t>ставу </a:t>
            </a:r>
            <a:r>
              <a:rPr lang="sr-Latn-RS" sz="2400" b="1" dirty="0">
                <a:latin typeface="Times New Roman" pitchFamily="18" charset="0"/>
                <a:cs typeface="Times New Roman" pitchFamily="18" charset="0"/>
              </a:rPr>
              <a:t>2 </a:t>
            </a:r>
            <a:r>
              <a:rPr lang="sr-Cyrl-RS" sz="2400" b="1" dirty="0">
                <a:latin typeface="Times New Roman" pitchFamily="18" charset="0"/>
                <a:cs typeface="Times New Roman" pitchFamily="18" charset="0"/>
              </a:rPr>
              <a:t>. </a:t>
            </a:r>
            <a:r>
              <a:rPr lang="sr-Latn-RS" sz="2400" b="1" dirty="0">
                <a:latin typeface="Times New Roman" pitchFamily="18" charset="0"/>
                <a:cs typeface="Times New Roman" pitchFamily="18" charset="0"/>
              </a:rPr>
              <a:t>члан</a:t>
            </a:r>
            <a:r>
              <a:rPr lang="sr-Cyrl-RS" sz="2400" b="1" dirty="0">
                <a:latin typeface="Times New Roman" pitchFamily="18" charset="0"/>
                <a:cs typeface="Times New Roman" pitchFamily="18" charset="0"/>
              </a:rPr>
              <a:t>а</a:t>
            </a:r>
            <a:r>
              <a:rPr lang="sr-Latn-RS" sz="2400" b="1" dirty="0">
                <a:latin typeface="Times New Roman" pitchFamily="18" charset="0"/>
                <a:cs typeface="Times New Roman" pitchFamily="18" charset="0"/>
              </a:rPr>
              <a:t> 166</a:t>
            </a:r>
            <a:r>
              <a:rPr lang="sr-Cyrl-R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r>
              <a:rPr lang="sr-Cyrl-RS" sz="2400" dirty="0">
                <a:latin typeface="Times New Roman" pitchFamily="18" charset="0"/>
                <a:cs typeface="Times New Roman" pitchFamily="18" charset="0"/>
              </a:rPr>
              <a:t>На рочишту за разматрање предлога пана реорганиазције, стечајни судија доноси решење којим </a:t>
            </a:r>
            <a:r>
              <a:rPr lang="sr-Cyrl-RS" sz="2400" u="sng" dirty="0">
                <a:latin typeface="Times New Roman" pitchFamily="18" charset="0"/>
                <a:cs typeface="Times New Roman" pitchFamily="18" charset="0"/>
              </a:rPr>
              <a:t>потврђује</a:t>
            </a:r>
            <a:r>
              <a:rPr lang="sr-Cyrl-RS" sz="2400" dirty="0">
                <a:latin typeface="Times New Roman" pitchFamily="18" charset="0"/>
                <a:cs typeface="Times New Roman" pitchFamily="18" charset="0"/>
              </a:rPr>
              <a:t> усвајање плана или </a:t>
            </a:r>
            <a:r>
              <a:rPr lang="sr-Cyrl-RS" sz="2400" u="sng" dirty="0">
                <a:latin typeface="Times New Roman" pitchFamily="18" charset="0"/>
                <a:cs typeface="Times New Roman" pitchFamily="18" charset="0"/>
              </a:rPr>
              <a:t>констатује</a:t>
            </a:r>
            <a:r>
              <a:rPr lang="sr-Cyrl-RS" sz="2400" dirty="0">
                <a:latin typeface="Times New Roman" pitchFamily="18" charset="0"/>
                <a:cs typeface="Times New Roman" pitchFamily="18" charset="0"/>
              </a:rPr>
              <a:t> да план није усвојен.</a:t>
            </a:r>
            <a:endParaRPr lang="en-US" sz="2400" dirty="0">
              <a:latin typeface="Times New Roman" pitchFamily="18" charset="0"/>
              <a:cs typeface="Times New Roman" pitchFamily="18" charset="0"/>
            </a:endParaRPr>
          </a:p>
          <a:p>
            <a:pPr algn="just"/>
            <a:r>
              <a:rPr lang="sr-Cyrl-RS" sz="2400" dirty="0">
                <a:latin typeface="Times New Roman" pitchFamily="18" charset="0"/>
                <a:cs typeface="Times New Roman" pitchFamily="18" charset="0"/>
              </a:rPr>
              <a:t>По правноснажности решења о потврђивању уасвајања пана реоргнаиазције стечајни поступак се </a:t>
            </a:r>
            <a:r>
              <a:rPr lang="sr-Cyrl-RS" sz="2400" b="1" dirty="0">
                <a:latin typeface="Times New Roman" pitchFamily="18" charset="0"/>
                <a:cs typeface="Times New Roman" pitchFamily="18" charset="0"/>
              </a:rPr>
              <a:t>обуставља.</a:t>
            </a:r>
            <a:endParaRPr lang="en-US" sz="2400" b="1" dirty="0">
              <a:latin typeface="Times New Roman" pitchFamily="18" charset="0"/>
              <a:cs typeface="Times New Roman" pitchFamily="18" charset="0"/>
            </a:endParaRPr>
          </a:p>
          <a:p>
            <a:pPr marL="109728" indent="0" algn="ctr">
              <a:buNone/>
            </a:pPr>
            <a:endParaRPr lang="sr-Cyrl-RS" sz="2400" b="1" dirty="0">
              <a:latin typeface="Times New Roman" pitchFamily="18" charset="0"/>
              <a:cs typeface="Times New Roman" pitchFamily="18" charset="0"/>
            </a:endParaRPr>
          </a:p>
          <a:p>
            <a:pPr marL="109728" indent="0" algn="ctr">
              <a:buNone/>
            </a:pPr>
            <a:r>
              <a:rPr lang="sr-Cyrl-RS" sz="2400" b="1" dirty="0">
                <a:latin typeface="Times New Roman" pitchFamily="18" charset="0"/>
                <a:cs typeface="Times New Roman" pitchFamily="18" charset="0"/>
              </a:rPr>
              <a:t>ИЗМЕЊЕН с</a:t>
            </a:r>
            <a:r>
              <a:rPr lang="sr-Latn-RS" sz="2400" b="1" dirty="0">
                <a:latin typeface="Times New Roman" pitchFamily="18" charset="0"/>
                <a:cs typeface="Times New Roman" pitchFamily="18" charset="0"/>
              </a:rPr>
              <a:t>тав 3 и </a:t>
            </a:r>
            <a:r>
              <a:rPr lang="sr-Cyrl-RS" sz="2400" b="1" dirty="0">
                <a:latin typeface="Times New Roman" pitchFamily="18" charset="0"/>
                <a:cs typeface="Times New Roman" pitchFamily="18" charset="0"/>
              </a:rPr>
              <a:t>став </a:t>
            </a:r>
            <a:r>
              <a:rPr lang="sr-Latn-RS" sz="2400" b="1" dirty="0">
                <a:latin typeface="Times New Roman" pitchFamily="18" charset="0"/>
                <a:cs typeface="Times New Roman" pitchFamily="18" charset="0"/>
              </a:rPr>
              <a:t>4 </a:t>
            </a:r>
            <a:endParaRPr lang="en-US" sz="2400" dirty="0">
              <a:latin typeface="Times New Roman" pitchFamily="18" charset="0"/>
              <a:cs typeface="Times New Roman" pitchFamily="18" charset="0"/>
            </a:endParaRPr>
          </a:p>
          <a:p>
            <a:pPr algn="just"/>
            <a:r>
              <a:rPr lang="sr-Cyrl-RS" sz="2400" dirty="0">
                <a:latin typeface="Times New Roman" pitchFamily="18" charset="0"/>
                <a:cs typeface="Times New Roman" pitchFamily="18" charset="0"/>
              </a:rPr>
              <a:t>Решење из члана 166. став 1. објављује се на огласној табли суда и доставља стечајним, </a:t>
            </a:r>
            <a:r>
              <a:rPr lang="sr-Cyrl-RS" sz="2400" b="1" dirty="0">
                <a:latin typeface="Times New Roman" pitchFamily="18" charset="0"/>
                <a:cs typeface="Times New Roman" pitchFamily="18" charset="0"/>
              </a:rPr>
              <a:t>разлучним и заложним повериоцима, </a:t>
            </a:r>
            <a:r>
              <a:rPr lang="sr-Cyrl-RS" sz="2400" dirty="0">
                <a:latin typeface="Times New Roman" pitchFamily="18" charset="0"/>
                <a:cs typeface="Times New Roman" pitchFamily="18" charset="0"/>
              </a:rPr>
              <a:t>стечајном дужнику и подносиоцу плана, ако то није стечајни дужник.</a:t>
            </a:r>
            <a:endParaRPr lang="en-US" sz="2400" dirty="0">
              <a:latin typeface="Times New Roman" pitchFamily="18" charset="0"/>
              <a:cs typeface="Times New Roman" pitchFamily="18" charset="0"/>
            </a:endParaRPr>
          </a:p>
          <a:p>
            <a:pPr algn="just"/>
            <a:r>
              <a:rPr lang="sr-Cyrl-RS" sz="2400" dirty="0">
                <a:latin typeface="Times New Roman" pitchFamily="18" charset="0"/>
                <a:cs typeface="Times New Roman" pitchFamily="18" charset="0"/>
              </a:rPr>
              <a:t>Против решења из става 1. овог члана жалбу могу изјавити стечајни дужник, стечајни управник, стечајни повериоци, </a:t>
            </a:r>
            <a:r>
              <a:rPr lang="sr-Cyrl-RS" sz="2400" b="1" dirty="0">
                <a:latin typeface="Times New Roman" pitchFamily="18" charset="0"/>
                <a:cs typeface="Times New Roman" pitchFamily="18" charset="0"/>
              </a:rPr>
              <a:t>разлучни и заложни повериоци</a:t>
            </a:r>
            <a:r>
              <a:rPr lang="sr-Cyrl-R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2398435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161535"/>
            <a:ext cx="8596668" cy="4879827"/>
          </a:xfrm>
        </p:spPr>
        <p:txBody>
          <a:bodyPr>
            <a:normAutofit/>
          </a:bodyPr>
          <a:lstStyle/>
          <a:p>
            <a:pPr marL="0" indent="0" algn="ctr">
              <a:buNone/>
            </a:pPr>
            <a:r>
              <a:rPr lang="sr-Cyrl-RS" sz="2800" dirty="0" smtClean="0">
                <a:latin typeface="Times New Roman" pitchFamily="18" charset="0"/>
                <a:cs typeface="Times New Roman" pitchFamily="18" charset="0"/>
              </a:rPr>
              <a:t>ПРИМЕНА ПЛАНА</a:t>
            </a:r>
            <a:endParaRPr lang="sr-Cyrl-RS" sz="2800" dirty="0">
              <a:latin typeface="Times New Roman" pitchFamily="18" charset="0"/>
              <a:cs typeface="Times New Roman" pitchFamily="18" charset="0"/>
            </a:endParaRPr>
          </a:p>
          <a:p>
            <a:pPr marL="109728" indent="0" algn="ctr">
              <a:buNone/>
            </a:pPr>
            <a:endParaRPr lang="sr-Cyrl-RS" sz="2800" i="1" dirty="0" smtClean="0">
              <a:latin typeface="Times New Roman" pitchFamily="18" charset="0"/>
              <a:cs typeface="Times New Roman" pitchFamily="18" charset="0"/>
            </a:endParaRPr>
          </a:p>
          <a:p>
            <a:pPr marL="109728" indent="0" algn="ctr">
              <a:buNone/>
            </a:pPr>
            <a:r>
              <a:rPr lang="sr-Cyrl-RS" sz="2800" i="1" dirty="0">
                <a:latin typeface="Times New Roman" pitchFamily="18" charset="0"/>
                <a:cs typeface="Times New Roman" pitchFamily="18" charset="0"/>
              </a:rPr>
              <a:t>ч</a:t>
            </a:r>
            <a:r>
              <a:rPr lang="sr-Cyrl-RS" sz="2800" i="1" dirty="0" smtClean="0">
                <a:latin typeface="Times New Roman" pitchFamily="18" charset="0"/>
                <a:cs typeface="Times New Roman" pitchFamily="18" charset="0"/>
              </a:rPr>
              <a:t>лан </a:t>
            </a:r>
            <a:r>
              <a:rPr lang="sr-Cyrl-RS" sz="2800" i="1" dirty="0">
                <a:latin typeface="Times New Roman" pitchFamily="18" charset="0"/>
                <a:cs typeface="Times New Roman" pitchFamily="18" charset="0"/>
              </a:rPr>
              <a:t>165а став 5</a:t>
            </a:r>
          </a:p>
          <a:p>
            <a:pPr algn="just"/>
            <a:r>
              <a:rPr lang="sr-Cyrl-RS" sz="2800" b="1" dirty="0">
                <a:latin typeface="Times New Roman" pitchFamily="18" charset="0"/>
                <a:cs typeface="Times New Roman" pitchFamily="18" charset="0"/>
              </a:rPr>
              <a:t>Даном почетка примене плана рерганизације сматра се дан одређен планом реорганизације, с тим да тај дан не може наступити пре дана правносанжности решења о потврђивању плана реорганиазције нити по истеку рока од </a:t>
            </a:r>
            <a:r>
              <a:rPr lang="sr-Cyrl-RS" sz="3600" b="1" u="sng" dirty="0">
                <a:latin typeface="Times New Roman" pitchFamily="18" charset="0"/>
                <a:cs typeface="Times New Roman" pitchFamily="18" charset="0"/>
              </a:rPr>
              <a:t>30 дана</a:t>
            </a:r>
            <a:r>
              <a:rPr lang="sr-Cyrl-RS" sz="2800" b="1" dirty="0">
                <a:latin typeface="Times New Roman" pitchFamily="18" charset="0"/>
                <a:cs typeface="Times New Roman" pitchFamily="18" charset="0"/>
              </a:rPr>
              <a:t> од дана правносанжности тог решења.</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pPr marL="0" indent="0" algn="ctr">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9753095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60389"/>
            <a:ext cx="8596668" cy="4780973"/>
          </a:xfrm>
        </p:spPr>
        <p:txBody>
          <a:bodyPr>
            <a:normAutofit/>
          </a:bodyPr>
          <a:lstStyle/>
          <a:p>
            <a:pPr marL="0" indent="0" algn="ctr">
              <a:buNone/>
            </a:pPr>
            <a:r>
              <a:rPr lang="sr-Cyrl-RS" sz="2800" dirty="0">
                <a:latin typeface="Times New Roman" pitchFamily="18" charset="0"/>
                <a:cs typeface="Times New Roman" pitchFamily="18" charset="0"/>
              </a:rPr>
              <a:t>ПОСЛЕДИЦЕ УСВАЈАЊА </a:t>
            </a:r>
            <a:r>
              <a:rPr lang="sr-Cyrl-RS" sz="2800" dirty="0" smtClean="0">
                <a:latin typeface="Times New Roman" pitchFamily="18" charset="0"/>
                <a:cs typeface="Times New Roman" pitchFamily="18" charset="0"/>
              </a:rPr>
              <a:t>ПЛАНА</a:t>
            </a:r>
          </a:p>
          <a:p>
            <a:pPr marL="0" indent="0" algn="ctr">
              <a:buNone/>
            </a:pPr>
            <a:endParaRPr lang="sr-Cyrl-RS" sz="2800" dirty="0">
              <a:latin typeface="Times New Roman" pitchFamily="18" charset="0"/>
              <a:cs typeface="Times New Roman" pitchFamily="18" charset="0"/>
            </a:endParaRPr>
          </a:p>
          <a:p>
            <a:pPr marL="109728" indent="0" algn="ctr">
              <a:buNone/>
            </a:pPr>
            <a:r>
              <a:rPr lang="sr-Cyrl-RS" sz="2800" b="1" i="1" dirty="0" smtClean="0">
                <a:latin typeface="Times New Roman" pitchFamily="18" charset="0"/>
                <a:cs typeface="Times New Roman" pitchFamily="18" charset="0"/>
              </a:rPr>
              <a:t>члан </a:t>
            </a:r>
            <a:r>
              <a:rPr lang="sr-Cyrl-RS" sz="2800" b="1" i="1" dirty="0">
                <a:latin typeface="Times New Roman" pitchFamily="18" charset="0"/>
                <a:cs typeface="Times New Roman" pitchFamily="18" charset="0"/>
              </a:rPr>
              <a:t>167 . став 4.</a:t>
            </a:r>
            <a:endParaRPr lang="en-US" sz="2800" i="1" dirty="0">
              <a:latin typeface="Times New Roman" pitchFamily="18" charset="0"/>
              <a:cs typeface="Times New Roman" pitchFamily="18" charset="0"/>
            </a:endParaRPr>
          </a:p>
          <a:p>
            <a:pPr marL="109728" indent="0" algn="just">
              <a:buNone/>
            </a:pPr>
            <a:endParaRPr lang="sr-Cyrl-RS" sz="2800" b="1" dirty="0">
              <a:latin typeface="Times New Roman" pitchFamily="18" charset="0"/>
              <a:cs typeface="Times New Roman" pitchFamily="18" charset="0"/>
            </a:endParaRPr>
          </a:p>
          <a:p>
            <a:pPr marL="109728" indent="0" algn="just">
              <a:buNone/>
            </a:pPr>
            <a:r>
              <a:rPr lang="sr-Cyrl-RS" sz="2400" b="1" dirty="0" smtClean="0">
                <a:latin typeface="Times New Roman" pitchFamily="18" charset="0"/>
                <a:cs typeface="Times New Roman" pitchFamily="18" charset="0"/>
              </a:rPr>
              <a:t>ПРАВНОСНАЖНОШЋУ РЕШЕЊА </a:t>
            </a:r>
            <a:r>
              <a:rPr lang="sr-Cyrl-RS" sz="2400" b="1" dirty="0">
                <a:latin typeface="Times New Roman" pitchFamily="18" charset="0"/>
                <a:cs typeface="Times New Roman" pitchFamily="18" charset="0"/>
              </a:rPr>
              <a:t>о потврђивању усвајања плана реорганизације у стечају, престају све последице отварања стечајног поступка, а  у  називу стечајног дужника брише се ознака „у стечају“.</a:t>
            </a:r>
            <a:endParaRPr lang="en-US" sz="2400" dirty="0">
              <a:latin typeface="Times New Roman" pitchFamily="18" charset="0"/>
              <a:cs typeface="Times New Roman" pitchFamily="18" charset="0"/>
            </a:endParaRPr>
          </a:p>
          <a:p>
            <a:pPr marL="0" indent="0" algn="ctr">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82164433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766119"/>
            <a:ext cx="8596668" cy="5275243"/>
          </a:xfrm>
        </p:spPr>
        <p:txBody>
          <a:bodyPr>
            <a:normAutofit/>
          </a:bodyPr>
          <a:lstStyle/>
          <a:p>
            <a:pPr marL="109728" indent="0" algn="ctr">
              <a:buNone/>
            </a:pPr>
            <a:r>
              <a:rPr lang="sr-Cyrl-RS" sz="2800" b="1" i="1" dirty="0" smtClean="0">
                <a:latin typeface="Times New Roman" pitchFamily="18" charset="0"/>
                <a:cs typeface="Times New Roman" pitchFamily="18" charset="0"/>
              </a:rPr>
              <a:t>ЦИЉ СТЕЧАЈА</a:t>
            </a:r>
          </a:p>
          <a:p>
            <a:pPr marL="109728" indent="0" algn="ctr">
              <a:buNone/>
            </a:pPr>
            <a:endParaRPr lang="sr-Cyrl-RS" b="1" i="1" dirty="0">
              <a:latin typeface="Times New Roman" pitchFamily="18" charset="0"/>
              <a:cs typeface="Times New Roman" pitchFamily="18" charset="0"/>
            </a:endParaRPr>
          </a:p>
          <a:p>
            <a:pPr marL="109728" indent="0" algn="ctr">
              <a:buNone/>
            </a:pPr>
            <a:r>
              <a:rPr lang="sr-Cyrl-RS" b="1" i="1" dirty="0">
                <a:latin typeface="Times New Roman" pitchFamily="18" charset="0"/>
                <a:cs typeface="Times New Roman" pitchFamily="18" charset="0"/>
              </a:rPr>
              <a:t>ч</a:t>
            </a:r>
            <a:r>
              <a:rPr lang="sr-Latn-RS" b="1" i="1" dirty="0" smtClean="0">
                <a:latin typeface="Times New Roman" pitchFamily="18" charset="0"/>
                <a:cs typeface="Times New Roman" pitchFamily="18" charset="0"/>
              </a:rPr>
              <a:t>лан </a:t>
            </a:r>
            <a:r>
              <a:rPr lang="sr-Latn-RS" b="1" i="1" dirty="0">
                <a:latin typeface="Times New Roman" pitchFamily="18" charset="0"/>
                <a:cs typeface="Times New Roman" pitchFamily="18" charset="0"/>
              </a:rPr>
              <a:t>2</a:t>
            </a:r>
            <a:r>
              <a:rPr lang="sr-Cyrl-RS" b="1" i="1" dirty="0">
                <a:latin typeface="Times New Roman" pitchFamily="18" charset="0"/>
                <a:cs typeface="Times New Roman" pitchFamily="18" charset="0"/>
              </a:rPr>
              <a:t>.  </a:t>
            </a:r>
            <a:endParaRPr lang="en-US" i="1" dirty="0">
              <a:latin typeface="Times New Roman" pitchFamily="18" charset="0"/>
              <a:cs typeface="Times New Roman" pitchFamily="18" charset="0"/>
            </a:endParaRPr>
          </a:p>
          <a:p>
            <a:pPr marL="109728" indent="0" algn="just">
              <a:buNone/>
            </a:pPr>
            <a:r>
              <a:rPr lang="sr-Cyrl-RS" b="1" dirty="0">
                <a:latin typeface="Times New Roman" pitchFamily="18" charset="0"/>
                <a:cs typeface="Times New Roman" pitchFamily="18" charset="0"/>
              </a:rPr>
              <a:t>	</a:t>
            </a:r>
            <a:r>
              <a:rPr lang="sr-Latn-RS" b="1" dirty="0">
                <a:latin typeface="Times New Roman" pitchFamily="18" charset="0"/>
                <a:cs typeface="Times New Roman" pitchFamily="18" charset="0"/>
              </a:rPr>
              <a:t>Циљ стечаја јесте </a:t>
            </a:r>
            <a:endParaRPr lang="en-US"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најповољније колективно намирење стечајних поверилаца </a:t>
            </a:r>
            <a:endParaRPr lang="en-US"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остваривањем највеће могуће вредности стечајног дужника, односно његове имовине.</a:t>
            </a:r>
            <a:endParaRPr lang="en-US" dirty="0">
              <a:latin typeface="Times New Roman" pitchFamily="18" charset="0"/>
              <a:cs typeface="Times New Roman" pitchFamily="18" charset="0"/>
            </a:endParaRPr>
          </a:p>
          <a:p>
            <a:endParaRPr lang="sr-Cyrl-RS" b="1" i="1" dirty="0">
              <a:latin typeface="Times New Roman" pitchFamily="18" charset="0"/>
              <a:cs typeface="Times New Roman" pitchFamily="18" charset="0"/>
            </a:endParaRPr>
          </a:p>
          <a:p>
            <a:pPr marL="109728" indent="0" algn="ctr">
              <a:buNone/>
            </a:pPr>
            <a:r>
              <a:rPr lang="sr-Cyrl-RS" b="1" i="1" dirty="0" smtClean="0">
                <a:latin typeface="Times New Roman" pitchFamily="18" charset="0"/>
                <a:cs typeface="Times New Roman" pitchFamily="18" charset="0"/>
              </a:rPr>
              <a:t>члан</a:t>
            </a:r>
            <a:r>
              <a:rPr lang="sr-Latn-RS" b="1" i="1" dirty="0" smtClean="0">
                <a:latin typeface="Times New Roman" pitchFamily="18" charset="0"/>
                <a:cs typeface="Times New Roman" pitchFamily="18" charset="0"/>
              </a:rPr>
              <a:t> </a:t>
            </a:r>
            <a:r>
              <a:rPr lang="sr-Latn-RS" b="1" i="1" dirty="0">
                <a:latin typeface="Times New Roman" pitchFamily="18" charset="0"/>
                <a:cs typeface="Times New Roman" pitchFamily="18" charset="0"/>
              </a:rPr>
              <a:t>155</a:t>
            </a:r>
            <a:r>
              <a:rPr lang="sr-Cyrl-RS" b="1" i="1" dirty="0">
                <a:latin typeface="Times New Roman" pitchFamily="18" charset="0"/>
                <a:cs typeface="Times New Roman" pitchFamily="18" charset="0"/>
              </a:rPr>
              <a:t>. став 1. </a:t>
            </a:r>
            <a:endParaRPr lang="en-US" i="1" dirty="0">
              <a:latin typeface="Times New Roman" pitchFamily="18" charset="0"/>
              <a:cs typeface="Times New Roman" pitchFamily="18" charset="0"/>
            </a:endParaRPr>
          </a:p>
          <a:p>
            <a:pPr algn="just"/>
            <a:r>
              <a:rPr lang="sr-Cyrl-RS" b="1" dirty="0">
                <a:latin typeface="Times New Roman" pitchFamily="18" charset="0"/>
                <a:cs typeface="Times New Roman" pitchFamily="18" charset="0"/>
              </a:rPr>
              <a:t>Р</a:t>
            </a:r>
            <a:r>
              <a:rPr lang="sr-Latn-RS" b="1" dirty="0">
                <a:latin typeface="Times New Roman" pitchFamily="18" charset="0"/>
                <a:cs typeface="Times New Roman" pitchFamily="18" charset="0"/>
              </a:rPr>
              <a:t>еорганизација се спроводи ако се тиме обезбеђује повољније намирење поверилаца у односу на банкротство</a:t>
            </a:r>
            <a:r>
              <a:rPr lang="sr-Cyrl-RS" b="1"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r>
              <a:rPr lang="sr-Cyrl-RS" b="1" dirty="0">
                <a:latin typeface="Times New Roman" pitchFamily="18" charset="0"/>
                <a:cs typeface="Times New Roman" pitchFamily="18" charset="0"/>
              </a:rPr>
              <a:t>Брисано: </a:t>
            </a:r>
            <a:r>
              <a:rPr lang="sr-Cyrl-RS" dirty="0">
                <a:latin typeface="Times New Roman" pitchFamily="18" charset="0"/>
                <a:cs typeface="Times New Roman" pitchFamily="18" charset="0"/>
              </a:rPr>
              <a:t>„</a:t>
            </a:r>
            <a:r>
              <a:rPr lang="sr-Latn-RS" dirty="0">
                <a:latin typeface="Times New Roman" pitchFamily="18" charset="0"/>
                <a:cs typeface="Times New Roman" pitchFamily="18" charset="0"/>
              </a:rPr>
              <a:t>а посебно ако постоје економско оправдани услови за наставак дужниковог пословања.</a:t>
            </a:r>
            <a:r>
              <a:rPr lang="sr-Cyrl-RS"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9800036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72747"/>
            <a:ext cx="8596668" cy="4768616"/>
          </a:xfrm>
        </p:spPr>
        <p:txBody>
          <a:bodyPr/>
          <a:lstStyle/>
          <a:p>
            <a:pPr marL="0" indent="0" algn="ctr">
              <a:buNone/>
            </a:pPr>
            <a:r>
              <a:rPr lang="sr-Cyrl-RS" sz="2800" dirty="0">
                <a:latin typeface="Times New Roman" pitchFamily="18" charset="0"/>
                <a:cs typeface="Times New Roman" pitchFamily="18" charset="0"/>
              </a:rPr>
              <a:t>ПОСЛЕДИЦЕ УСВАЈАЊА ПЛАНА</a:t>
            </a:r>
          </a:p>
          <a:p>
            <a:pPr marL="0" indent="0" algn="ctr">
              <a:buNone/>
            </a:pPr>
            <a:endParaRPr lang="sr-Cyrl-RS" dirty="0">
              <a:latin typeface="Times New Roman" pitchFamily="18" charset="0"/>
              <a:cs typeface="Times New Roman" pitchFamily="18" charset="0"/>
            </a:endParaRPr>
          </a:p>
          <a:p>
            <a:pPr marL="109728" indent="0" algn="ctr">
              <a:buNone/>
            </a:pPr>
            <a:endParaRPr lang="sr-Cyrl-RS" b="1" i="1" dirty="0" smtClean="0">
              <a:latin typeface="Times New Roman" pitchFamily="18" charset="0"/>
              <a:cs typeface="Times New Roman" pitchFamily="18" charset="0"/>
            </a:endParaRPr>
          </a:p>
          <a:p>
            <a:pPr marL="109728" indent="0" algn="ctr">
              <a:buNone/>
            </a:pPr>
            <a:r>
              <a:rPr lang="sr-Cyrl-RS" b="1" i="1" dirty="0">
                <a:latin typeface="Times New Roman" pitchFamily="18" charset="0"/>
                <a:cs typeface="Times New Roman" pitchFamily="18" charset="0"/>
              </a:rPr>
              <a:t>ч</a:t>
            </a:r>
            <a:r>
              <a:rPr lang="sr-Cyrl-RS" b="1" i="1" dirty="0" smtClean="0">
                <a:latin typeface="Times New Roman" pitchFamily="18" charset="0"/>
                <a:cs typeface="Times New Roman" pitchFamily="18" charset="0"/>
              </a:rPr>
              <a:t>лан </a:t>
            </a:r>
            <a:r>
              <a:rPr lang="sr-Cyrl-RS" b="1" i="1" dirty="0">
                <a:latin typeface="Times New Roman" pitchFamily="18" charset="0"/>
                <a:cs typeface="Times New Roman" pitchFamily="18" charset="0"/>
              </a:rPr>
              <a:t>167. став 5. </a:t>
            </a:r>
            <a:endParaRPr lang="en-US" i="1" dirty="0">
              <a:latin typeface="Times New Roman" pitchFamily="18" charset="0"/>
              <a:cs typeface="Times New Roman" pitchFamily="18" charset="0"/>
            </a:endParaRPr>
          </a:p>
          <a:p>
            <a:pPr marL="109728" indent="0" algn="just">
              <a:buNone/>
            </a:pPr>
            <a:endParaRPr lang="sr-Cyrl-RS" b="1" dirty="0">
              <a:latin typeface="Times New Roman" pitchFamily="18" charset="0"/>
              <a:cs typeface="Times New Roman" pitchFamily="18" charset="0"/>
            </a:endParaRPr>
          </a:p>
          <a:p>
            <a:pPr marL="109728" indent="0" algn="just">
              <a:buNone/>
            </a:pPr>
            <a:r>
              <a:rPr lang="sr-Cyrl-RS" b="1" dirty="0">
                <a:latin typeface="Times New Roman" pitchFamily="18" charset="0"/>
                <a:cs typeface="Times New Roman" pitchFamily="18" charset="0"/>
              </a:rPr>
              <a:t>Стечајни дужник је овлашћен </a:t>
            </a:r>
            <a:r>
              <a:rPr lang="sr-Cyrl-RS" sz="2400" b="1" dirty="0" smtClean="0">
                <a:latin typeface="Times New Roman" pitchFamily="18" charset="0"/>
                <a:cs typeface="Times New Roman" pitchFamily="18" charset="0"/>
              </a:rPr>
              <a:t>да </a:t>
            </a:r>
            <a:r>
              <a:rPr lang="sr-Cyrl-RS" sz="2400" b="1" dirty="0">
                <a:latin typeface="Times New Roman" pitchFamily="18" charset="0"/>
                <a:cs typeface="Times New Roman" pitchFamily="18" charset="0"/>
              </a:rPr>
              <a:t>пре или након истека рока </a:t>
            </a:r>
            <a:r>
              <a:rPr lang="sr-Cyrl-RS" b="1" dirty="0">
                <a:latin typeface="Times New Roman" pitchFamily="18" charset="0"/>
                <a:cs typeface="Times New Roman" pitchFamily="18" charset="0"/>
              </a:rPr>
              <a:t>за спровођење плана реорганизације </a:t>
            </a:r>
            <a:r>
              <a:rPr lang="sr-Cyrl-RS" b="1" dirty="0" smtClean="0">
                <a:latin typeface="Times New Roman" pitchFamily="18" charset="0"/>
                <a:cs typeface="Times New Roman" pitchFamily="18" charset="0"/>
              </a:rPr>
              <a:t>поднесе </a:t>
            </a:r>
            <a:r>
              <a:rPr lang="sr-Cyrl-RS" b="1" dirty="0">
                <a:latin typeface="Times New Roman" pitchFamily="18" charset="0"/>
                <a:cs typeface="Times New Roman" pitchFamily="18" charset="0"/>
              </a:rPr>
              <a:t>предлог за покретање стечајног поступка у складу са унапред припремљеним планом реорганизације, </a:t>
            </a:r>
            <a:r>
              <a:rPr lang="sr-Cyrl-RS" b="1" dirty="0" smtClean="0">
                <a:latin typeface="Times New Roman" pitchFamily="18" charset="0"/>
                <a:cs typeface="Times New Roman" pitchFamily="18" charset="0"/>
              </a:rPr>
              <a:t>под </a:t>
            </a:r>
            <a:r>
              <a:rPr lang="sr-Cyrl-RS" b="1" dirty="0">
                <a:latin typeface="Times New Roman" pitchFamily="18" charset="0"/>
                <a:cs typeface="Times New Roman" pitchFamily="18" charset="0"/>
              </a:rPr>
              <a:t>условима прописаним овим законом.</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93372694"/>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48033"/>
            <a:ext cx="8596668" cy="4793330"/>
          </a:xfrm>
        </p:spPr>
        <p:txBody>
          <a:bodyPr>
            <a:normAutofit fontScale="77500" lnSpcReduction="20000"/>
          </a:bodyPr>
          <a:lstStyle/>
          <a:p>
            <a:pPr marL="0" indent="0" algn="ctr">
              <a:buNone/>
            </a:pPr>
            <a:r>
              <a:rPr lang="sr-Cyrl-RS" sz="2800" b="1" dirty="0" smtClean="0">
                <a:latin typeface="Times New Roman" pitchFamily="18" charset="0"/>
                <a:cs typeface="Times New Roman" pitchFamily="18" charset="0"/>
              </a:rPr>
              <a:t>НЕПОСТУПАЊЕ ПО ПЛАНУ</a:t>
            </a:r>
          </a:p>
          <a:p>
            <a:pPr marL="109728" indent="0" algn="ctr">
              <a:buNone/>
            </a:pPr>
            <a:endParaRPr lang="sr-Cyrl-RS" sz="2800" b="1" i="1" dirty="0" smtClean="0">
              <a:latin typeface="Times New Roman" pitchFamily="18" charset="0"/>
              <a:cs typeface="Times New Roman" pitchFamily="18" charset="0"/>
            </a:endParaRPr>
          </a:p>
          <a:p>
            <a:pPr marL="109728" indent="0" algn="ctr">
              <a:buNone/>
            </a:pPr>
            <a:r>
              <a:rPr lang="sr-Cyrl-RS" sz="2800" b="1" i="1" dirty="0">
                <a:latin typeface="Times New Roman" pitchFamily="18" charset="0"/>
                <a:cs typeface="Times New Roman" pitchFamily="18" charset="0"/>
              </a:rPr>
              <a:t>ч</a:t>
            </a:r>
            <a:r>
              <a:rPr lang="sr-Cyrl-RS" sz="2800" b="1" i="1" dirty="0" smtClean="0">
                <a:latin typeface="Times New Roman" pitchFamily="18" charset="0"/>
                <a:cs typeface="Times New Roman" pitchFamily="18" charset="0"/>
              </a:rPr>
              <a:t>лан </a:t>
            </a:r>
            <a:r>
              <a:rPr lang="sr-Latn-RS" sz="2800" b="1" i="1" dirty="0">
                <a:latin typeface="Times New Roman" pitchFamily="18" charset="0"/>
                <a:cs typeface="Times New Roman" pitchFamily="18" charset="0"/>
              </a:rPr>
              <a:t>173</a:t>
            </a:r>
            <a:r>
              <a:rPr lang="sr-Cyrl-RS" sz="2800" b="1" i="1" dirty="0">
                <a:latin typeface="Times New Roman" pitchFamily="18" charset="0"/>
                <a:cs typeface="Times New Roman" pitchFamily="18" charset="0"/>
              </a:rPr>
              <a:t>. </a:t>
            </a:r>
            <a:endParaRPr lang="en-US" sz="2800" i="1" dirty="0">
              <a:latin typeface="Times New Roman" pitchFamily="18" charset="0"/>
              <a:cs typeface="Times New Roman" pitchFamily="18" charset="0"/>
            </a:endParaRPr>
          </a:p>
          <a:p>
            <a:pPr marL="109728" indent="0" algn="just">
              <a:buNone/>
            </a:pPr>
            <a:r>
              <a:rPr lang="sr-Cyrl-RS" sz="2800" b="1" dirty="0">
                <a:latin typeface="Times New Roman" pitchFamily="18" charset="0"/>
                <a:cs typeface="Times New Roman" pitchFamily="18" charset="0"/>
              </a:rPr>
              <a:t>Повериоци обухваћени усвојеним планом као и    повериоци чија су потраживања настала пре усвајања плана а нису обухваћеи планом, могу поднети предлог за покретање стечајног поступка и у случају да:</a:t>
            </a:r>
            <a:endParaRPr lang="en-US" sz="2800" dirty="0">
              <a:latin typeface="Times New Roman" pitchFamily="18" charset="0"/>
              <a:cs typeface="Times New Roman" pitchFamily="18" charset="0"/>
            </a:endParaRPr>
          </a:p>
          <a:p>
            <a:pPr algn="just"/>
            <a:r>
              <a:rPr lang="sr-Cyrl-RS" sz="2800" b="1" dirty="0">
                <a:latin typeface="Times New Roman" pitchFamily="18" charset="0"/>
                <a:cs typeface="Times New Roman" pitchFamily="18" charset="0"/>
              </a:rPr>
              <a:t>1) је план реорганизације издејствован на преваран или незаконит начин;</a:t>
            </a:r>
            <a:endParaRPr lang="en-US" sz="2800" dirty="0">
              <a:latin typeface="Times New Roman" pitchFamily="18" charset="0"/>
              <a:cs typeface="Times New Roman" pitchFamily="18" charset="0"/>
            </a:endParaRPr>
          </a:p>
          <a:p>
            <a:pPr algn="just"/>
            <a:r>
              <a:rPr lang="sr-Cyrl-RS" sz="2800" b="1" dirty="0">
                <a:latin typeface="Times New Roman" pitchFamily="18" charset="0"/>
                <a:cs typeface="Times New Roman" pitchFamily="18" charset="0"/>
              </a:rPr>
              <a:t>2) стечајни дужник не поступа по плану или поступа супротно плану реорганиазције ако се тиме битно угрожава спровођење плана реорганиазције </a:t>
            </a:r>
            <a:r>
              <a:rPr lang="sr-Cyrl-RS" sz="2800" b="1" u="sng" dirty="0">
                <a:latin typeface="Times New Roman" pitchFamily="18" charset="0"/>
                <a:cs typeface="Times New Roman" pitchFamily="18" charset="0"/>
              </a:rPr>
              <a:t>или ако је такво поступање, односно непоступање планом реорганизације утврђено као стечајни разлог</a:t>
            </a:r>
            <a:r>
              <a:rPr lang="sr-Cyrl-R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0" indent="0" algn="ctr">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608566011"/>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48033"/>
            <a:ext cx="8596668" cy="4793330"/>
          </a:xfrm>
        </p:spPr>
        <p:txBody>
          <a:bodyPr/>
          <a:lstStyle/>
          <a:p>
            <a:pPr marL="0" indent="0" algn="ctr">
              <a:buNone/>
            </a:pPr>
            <a:r>
              <a:rPr lang="sr-Cyrl-RS" b="1" dirty="0">
                <a:latin typeface="Times New Roman" pitchFamily="18" charset="0"/>
                <a:cs typeface="Times New Roman" pitchFamily="18" charset="0"/>
              </a:rPr>
              <a:t>НЕПОСТУПАЊЕ ПО ПЛАНУ</a:t>
            </a:r>
          </a:p>
          <a:p>
            <a:pPr marL="109728" indent="0" algn="ctr">
              <a:buNone/>
            </a:pPr>
            <a:endParaRPr lang="sr-Cyrl-RS" b="1" i="1" dirty="0">
              <a:latin typeface="Times New Roman" pitchFamily="18" charset="0"/>
              <a:cs typeface="Times New Roman" pitchFamily="18" charset="0"/>
            </a:endParaRPr>
          </a:p>
          <a:p>
            <a:pPr marL="109728" indent="0" algn="ctr">
              <a:buNone/>
            </a:pPr>
            <a:endParaRPr lang="sr-Cyrl-RS" b="1" i="1" dirty="0" smtClean="0">
              <a:latin typeface="Times New Roman" pitchFamily="18" charset="0"/>
              <a:cs typeface="Times New Roman" pitchFamily="18" charset="0"/>
            </a:endParaRPr>
          </a:p>
          <a:p>
            <a:pPr marL="109728" indent="0" algn="ctr">
              <a:buNone/>
            </a:pPr>
            <a:r>
              <a:rPr lang="sr-Cyrl-RS" b="1" i="1" dirty="0">
                <a:latin typeface="Times New Roman" pitchFamily="18" charset="0"/>
                <a:cs typeface="Times New Roman" pitchFamily="18" charset="0"/>
              </a:rPr>
              <a:t>ч</a:t>
            </a:r>
            <a:r>
              <a:rPr lang="sr-Cyrl-RS" b="1" i="1" dirty="0" smtClean="0">
                <a:latin typeface="Times New Roman" pitchFamily="18" charset="0"/>
                <a:cs typeface="Times New Roman" pitchFamily="18" charset="0"/>
              </a:rPr>
              <a:t>лан </a:t>
            </a:r>
            <a:r>
              <a:rPr lang="sr-Latn-RS" b="1" i="1" dirty="0">
                <a:latin typeface="Times New Roman" pitchFamily="18" charset="0"/>
                <a:cs typeface="Times New Roman" pitchFamily="18" charset="0"/>
              </a:rPr>
              <a:t>173</a:t>
            </a:r>
            <a:r>
              <a:rPr lang="sr-Cyrl-RS" b="1" i="1" dirty="0">
                <a:latin typeface="Times New Roman" pitchFamily="18" charset="0"/>
                <a:cs typeface="Times New Roman" pitchFamily="18" charset="0"/>
              </a:rPr>
              <a:t>. </a:t>
            </a:r>
            <a:endParaRPr lang="en-US" i="1" dirty="0">
              <a:latin typeface="Times New Roman" pitchFamily="18" charset="0"/>
              <a:cs typeface="Times New Roman" pitchFamily="18" charset="0"/>
            </a:endParaRPr>
          </a:p>
          <a:p>
            <a:pPr marL="109728" indent="0" algn="just">
              <a:buNone/>
            </a:pPr>
            <a:r>
              <a:rPr lang="sr-Cyrl-RS" dirty="0">
                <a:latin typeface="Times New Roman" pitchFamily="18" charset="0"/>
                <a:cs typeface="Times New Roman" pitchFamily="18" charset="0"/>
              </a:rPr>
              <a:t>После става 2. додаје се нови став 3, који гласи</a:t>
            </a:r>
            <a:r>
              <a:rPr lang="en-US" dirty="0">
                <a:latin typeface="Times New Roman" pitchFamily="18" charset="0"/>
                <a:cs typeface="Times New Roman" pitchFamily="18" charset="0"/>
              </a:rPr>
              <a:t>:</a:t>
            </a:r>
          </a:p>
          <a:p>
            <a:pPr algn="just"/>
            <a:r>
              <a:rPr lang="en-US" b="1" dirty="0">
                <a:latin typeface="Times New Roman" pitchFamily="18" charset="0"/>
                <a:cs typeface="Times New Roman" pitchFamily="18" charset="0"/>
              </a:rPr>
              <a:t>„</a:t>
            </a:r>
            <a:r>
              <a:rPr lang="sr-Cyrl-RS" b="1" dirty="0">
                <a:latin typeface="Times New Roman" pitchFamily="18" charset="0"/>
                <a:cs typeface="Times New Roman" pitchFamily="18" charset="0"/>
              </a:rPr>
              <a:t>У случају из става </a:t>
            </a:r>
            <a:r>
              <a:rPr lang="en-US" b="1" dirty="0">
                <a:latin typeface="Times New Roman" pitchFamily="18" charset="0"/>
                <a:cs typeface="Times New Roman" pitchFamily="18" charset="0"/>
              </a:rPr>
              <a:t>1. </a:t>
            </a:r>
            <a:r>
              <a:rPr lang="sr-Cyrl-RS" b="1" dirty="0">
                <a:latin typeface="Times New Roman" pitchFamily="18" charset="0"/>
                <a:cs typeface="Times New Roman" pitchFamily="18" charset="0"/>
              </a:rPr>
              <a:t>овог члана, стечајни судија током претходног стечајног поступка може ангажовати стручно лице или именовати привременог стечајног управника ради утврђивања чињеница од значаја за оцену постојања стечајног разлога.</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40224403"/>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sr-Cyrl-RS" sz="3600" b="1" dirty="0">
                <a:latin typeface="Times New Roman" pitchFamily="18" charset="0"/>
                <a:cs typeface="Times New Roman" pitchFamily="18" charset="0"/>
              </a:rPr>
              <a:t>ХВАЛА НА ПАЖЊИ!</a:t>
            </a:r>
          </a:p>
          <a:p>
            <a:pPr marL="109728" indent="0" algn="ctr">
              <a:buNone/>
            </a:pPr>
            <a:endParaRPr lang="sr-Cyrl-RS" sz="3600" dirty="0">
              <a:latin typeface="Times New Roman" pitchFamily="18" charset="0"/>
              <a:cs typeface="Times New Roman" pitchFamily="18" charset="0"/>
            </a:endParaRPr>
          </a:p>
          <a:p>
            <a:pPr marL="109728" indent="0" algn="ctr">
              <a:buNone/>
            </a:pPr>
            <a:endParaRPr lang="sr-Cyrl-RS" sz="3600" dirty="0">
              <a:latin typeface="Times New Roman" pitchFamily="18" charset="0"/>
              <a:cs typeface="Times New Roman" pitchFamily="18" charset="0"/>
            </a:endParaRPr>
          </a:p>
          <a:p>
            <a:pPr marL="109728" indent="0" algn="ctr">
              <a:buNone/>
            </a:pPr>
            <a:r>
              <a:rPr lang="sr-Cyrl-RS" b="1" dirty="0">
                <a:latin typeface="Times New Roman" pitchFamily="18" charset="0"/>
                <a:cs typeface="Times New Roman" pitchFamily="18" charset="0"/>
              </a:rPr>
              <a:t>Душка Илић</a:t>
            </a:r>
          </a:p>
          <a:p>
            <a:pPr marL="109728" indent="0" algn="ctr">
              <a:buNone/>
            </a:pPr>
            <a:r>
              <a:rPr lang="sr-Cyrl-RS" b="1" dirty="0">
                <a:latin typeface="Times New Roman" pitchFamily="18" charset="0"/>
                <a:cs typeface="Times New Roman" pitchFamily="18" charset="0"/>
              </a:rPr>
              <a:t>судија Привредног апелационог суда</a:t>
            </a:r>
            <a:endParaRPr lang="en-US"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3927138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10963"/>
            <a:ext cx="8596668" cy="4830400"/>
          </a:xfrm>
        </p:spPr>
        <p:txBody>
          <a:bodyPr/>
          <a:lstStyle/>
          <a:p>
            <a:pPr marL="109728" indent="0" algn="ctr">
              <a:buNone/>
            </a:pPr>
            <a:r>
              <a:rPr lang="sr-Cyrl-RS" sz="2800" b="1" dirty="0" smtClean="0">
                <a:latin typeface="Times New Roman" pitchFamily="18" charset="0"/>
                <a:cs typeface="Times New Roman" pitchFamily="18" charset="0"/>
              </a:rPr>
              <a:t>ЗАКОН О СТЕЧАЈУ  </a:t>
            </a:r>
            <a:r>
              <a:rPr lang="sr-Cyrl-RS" sz="2800" b="1" dirty="0">
                <a:latin typeface="Times New Roman" pitchFamily="18" charset="0"/>
                <a:cs typeface="Times New Roman" pitchFamily="18" charset="0"/>
              </a:rPr>
              <a:t>- чланови 15</a:t>
            </a:r>
            <a:r>
              <a:rPr lang="sr-Latn-RS" sz="2800" b="1" dirty="0">
                <a:latin typeface="Times New Roman" pitchFamily="18" charset="0"/>
                <a:cs typeface="Times New Roman" pitchFamily="18" charset="0"/>
              </a:rPr>
              <a:t>5</a:t>
            </a:r>
            <a:r>
              <a:rPr lang="sr-Cyrl-RS" sz="2800" b="1" dirty="0">
                <a:latin typeface="Times New Roman" pitchFamily="18" charset="0"/>
                <a:cs typeface="Times New Roman" pitchFamily="18" charset="0"/>
              </a:rPr>
              <a:t> – 173.</a:t>
            </a:r>
          </a:p>
          <a:p>
            <a:pPr marL="109728" indent="0" algn="ctr">
              <a:buNone/>
            </a:pPr>
            <a:r>
              <a:rPr lang="sr-Latn-RS" b="1" dirty="0">
                <a:latin typeface="Times New Roman" pitchFamily="18" charset="0"/>
                <a:cs typeface="Times New Roman" pitchFamily="18" charset="0"/>
              </a:rPr>
              <a:t>("Сл. гласник РС", бр. 104/2009, 99/2011 - др. закон, 71/2012 - одлука УС, 83/2014 и 113/2017)</a:t>
            </a:r>
            <a:endParaRPr lang="en-US" b="1" dirty="0">
              <a:latin typeface="Times New Roman" pitchFamily="18" charset="0"/>
              <a:cs typeface="Times New Roman" pitchFamily="18" charset="0"/>
            </a:endParaRPr>
          </a:p>
          <a:p>
            <a:pPr lvl="2"/>
            <a:endParaRPr lang="sr-Cyrl-RS" dirty="0">
              <a:latin typeface="Times New Roman" pitchFamily="18" charset="0"/>
              <a:cs typeface="Times New Roman" pitchFamily="18" charset="0"/>
            </a:endParaRPr>
          </a:p>
          <a:p>
            <a:pPr marL="109728" indent="0" algn="just">
              <a:buNone/>
            </a:pPr>
            <a:r>
              <a:rPr lang="sr-Cyrl-RS" dirty="0">
                <a:latin typeface="Times New Roman" pitchFamily="18" charset="0"/>
                <a:cs typeface="Times New Roman" pitchFamily="18" charset="0"/>
              </a:rPr>
              <a:t>План реорганизације може се поднети истовремено са предлогом за покретање стечајног поступка или након отварања стечајног поступка.</a:t>
            </a:r>
          </a:p>
          <a:p>
            <a:endParaRPr lang="sr-Cyrl-RS" dirty="0">
              <a:latin typeface="Times New Roman" pitchFamily="18" charset="0"/>
              <a:cs typeface="Times New Roman" pitchFamily="18" charset="0"/>
            </a:endParaRPr>
          </a:p>
          <a:p>
            <a:r>
              <a:rPr lang="sr-Cyrl-RS" b="1" dirty="0">
                <a:latin typeface="Times New Roman" pitchFamily="18" charset="0"/>
                <a:cs typeface="Times New Roman" pitchFamily="18" charset="0"/>
              </a:rPr>
              <a:t>План реорганизације у стечају</a:t>
            </a:r>
          </a:p>
          <a:p>
            <a:endParaRPr lang="sr-Cyrl-RS" b="1" dirty="0">
              <a:latin typeface="Times New Roman" pitchFamily="18" charset="0"/>
              <a:cs typeface="Times New Roman" pitchFamily="18" charset="0"/>
            </a:endParaRPr>
          </a:p>
          <a:p>
            <a:pPr lvl="7"/>
            <a:r>
              <a:rPr lang="sr-Cyrl-RS" sz="1800" b="1" dirty="0">
                <a:latin typeface="Times New Roman" pitchFamily="18" charset="0"/>
                <a:cs typeface="Times New Roman" pitchFamily="18" charset="0"/>
              </a:rPr>
              <a:t>Унапред припремљен план реорганизације</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5588803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087395"/>
            <a:ext cx="8596668" cy="4953967"/>
          </a:xfrm>
        </p:spPr>
        <p:txBody>
          <a:bodyPr>
            <a:normAutofit fontScale="92500" lnSpcReduction="10000"/>
          </a:bodyPr>
          <a:lstStyle/>
          <a:p>
            <a:pPr marL="109728" indent="0" algn="ctr">
              <a:buNone/>
            </a:pPr>
            <a:r>
              <a:rPr lang="sr-Cyrl-RS" sz="3000" b="1" dirty="0">
                <a:latin typeface="Times New Roman" pitchFamily="18" charset="0"/>
                <a:cs typeface="Times New Roman" pitchFamily="18" charset="0"/>
              </a:rPr>
              <a:t>Однос УППР и предлога за покретање стечајног </a:t>
            </a:r>
            <a:r>
              <a:rPr lang="sr-Cyrl-RS" sz="3000" b="1" dirty="0" smtClean="0">
                <a:latin typeface="Times New Roman" pitchFamily="18" charset="0"/>
                <a:cs typeface="Times New Roman" pitchFamily="18" charset="0"/>
              </a:rPr>
              <a:t>поступка</a:t>
            </a:r>
          </a:p>
          <a:p>
            <a:pPr marL="109728" indent="0" algn="ctr">
              <a:buNone/>
            </a:pPr>
            <a:r>
              <a:rPr lang="sr-Cyrl-RS" i="1" dirty="0" smtClean="0">
                <a:latin typeface="Times New Roman" pitchFamily="18" charset="0"/>
                <a:cs typeface="Times New Roman" pitchFamily="18" charset="0"/>
              </a:rPr>
              <a:t>члан 158. ставови 8, 9 и 10.</a:t>
            </a:r>
            <a:endParaRPr lang="en-US" i="1" dirty="0">
              <a:latin typeface="Times New Roman" pitchFamily="18" charset="0"/>
              <a:cs typeface="Times New Roman" pitchFamily="18" charset="0"/>
            </a:endParaRPr>
          </a:p>
          <a:p>
            <a:pPr algn="just"/>
            <a:r>
              <a:rPr lang="sr-Latn-RS" b="1" dirty="0">
                <a:latin typeface="Times New Roman" pitchFamily="18" charset="0"/>
                <a:cs typeface="Times New Roman" pitchFamily="18" charset="0"/>
              </a:rPr>
              <a:t>Ако је пре доношења одлуке по предлогу повериоца за покретање стечајног поступка стечајни дужник поднео предлог за покретање стечајног поступка у складу са унапред припремљеним планом реорганизације, стечајни судија ће прво решавати по предлогу стечајног дужника за покретање стечајног поступка у складу са унапред припремљеним планом реорганизације. </a:t>
            </a:r>
            <a:endParaRPr lang="sr-Cyrl-RS" dirty="0">
              <a:latin typeface="Times New Roman" pitchFamily="18" charset="0"/>
              <a:cs typeface="Times New Roman" pitchFamily="18" charset="0"/>
            </a:endParaRPr>
          </a:p>
          <a:p>
            <a:pPr algn="just"/>
            <a:r>
              <a:rPr lang="sr-Latn-RS" b="1" dirty="0" smtClean="0">
                <a:latin typeface="Times New Roman" pitchFamily="18" charset="0"/>
                <a:cs typeface="Times New Roman" pitchFamily="18" charset="0"/>
              </a:rPr>
              <a:t>Уколико </a:t>
            </a:r>
            <a:r>
              <a:rPr lang="sr-Latn-RS" b="1" dirty="0">
                <a:latin typeface="Times New Roman" pitchFamily="18" charset="0"/>
                <a:cs typeface="Times New Roman" pitchFamily="18" charset="0"/>
              </a:rPr>
              <a:t>је предлог за покретање стечајног поступка у складу са унапред припремљеним планом реорганизације правноснажно одбијен, односно одбачен, стечајни дужник је овлашћен да поднесе нови предлог за покретање стечајног поступка у складу са унапред припремљеним планом реорганизације. </a:t>
            </a:r>
            <a:endParaRPr lang="sr-Cyrl-RS" b="1" dirty="0">
              <a:latin typeface="Times New Roman" pitchFamily="18" charset="0"/>
              <a:cs typeface="Times New Roman" pitchFamily="18" charset="0"/>
            </a:endParaRPr>
          </a:p>
          <a:p>
            <a:pPr algn="just"/>
            <a:r>
              <a:rPr lang="sr-Latn-RS" b="1" dirty="0" smtClean="0">
                <a:latin typeface="Times New Roman" pitchFamily="18" charset="0"/>
                <a:cs typeface="Times New Roman" pitchFamily="18" charset="0"/>
              </a:rPr>
              <a:t>У </a:t>
            </a:r>
            <a:r>
              <a:rPr lang="sr-Latn-RS" b="1" dirty="0">
                <a:latin typeface="Times New Roman" pitchFamily="18" charset="0"/>
                <a:cs typeface="Times New Roman" pitchFamily="18" charset="0"/>
              </a:rPr>
              <a:t>случају да је пре подношења новог предлога из става 9. овог члана против стечајног дужника поднет предлог за покретање стечајног поступка од стране повериоца, суд ће прво решавати по предлогу за покретање стечајног поступка који је поднет од стране повериоца</a:t>
            </a:r>
            <a:r>
              <a:rPr lang="sr-Cyrl-R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23319"/>
            <a:ext cx="8596668" cy="4818043"/>
          </a:xfrm>
        </p:spPr>
        <p:txBody>
          <a:bodyPr/>
          <a:lstStyle/>
          <a:p>
            <a:endParaRPr lang="sr-Cyrl-RS" dirty="0" smtClean="0">
              <a:latin typeface="Times New Roman" pitchFamily="18" charset="0"/>
              <a:cs typeface="Times New Roman" pitchFamily="18" charset="0"/>
            </a:endParaRPr>
          </a:p>
          <a:p>
            <a:pPr marL="0" indent="0" algn="ctr">
              <a:buNone/>
            </a:pPr>
            <a:r>
              <a:rPr lang="sr-Cyrl-RS" sz="3200" b="1" dirty="0">
                <a:latin typeface="Times New Roman" pitchFamily="18" charset="0"/>
                <a:cs typeface="Times New Roman" pitchFamily="18" charset="0"/>
              </a:rPr>
              <a:t>ОВЛАШЋЕНИ ПРЕДЛАГАЧИ</a:t>
            </a:r>
            <a:br>
              <a:rPr lang="sr-Cyrl-RS" sz="3200" b="1" dirty="0">
                <a:latin typeface="Times New Roman" pitchFamily="18" charset="0"/>
                <a:cs typeface="Times New Roman" pitchFamily="18" charset="0"/>
              </a:rPr>
            </a:br>
            <a:r>
              <a:rPr lang="sr-Cyrl-RS" sz="3200" b="1" dirty="0">
                <a:latin typeface="Times New Roman" pitchFamily="18" charset="0"/>
                <a:cs typeface="Times New Roman" pitchFamily="18" charset="0"/>
              </a:rPr>
              <a:t>- УППР -</a:t>
            </a:r>
          </a:p>
          <a:p>
            <a:pPr marL="109728" indent="0" algn="ctr">
              <a:buNone/>
            </a:pPr>
            <a:endParaRPr lang="sr-Cyrl-RS" b="1" i="1" dirty="0" smtClean="0">
              <a:latin typeface="Times New Roman" pitchFamily="18" charset="0"/>
              <a:cs typeface="Times New Roman" pitchFamily="18" charset="0"/>
            </a:endParaRPr>
          </a:p>
          <a:p>
            <a:pPr marL="109728" indent="0" algn="ctr">
              <a:buNone/>
            </a:pPr>
            <a:r>
              <a:rPr lang="sr-Cyrl-RS" b="1" i="1" dirty="0" smtClean="0">
                <a:latin typeface="Times New Roman" pitchFamily="18" charset="0"/>
                <a:cs typeface="Times New Roman" pitchFamily="18" charset="0"/>
              </a:rPr>
              <a:t>н</a:t>
            </a:r>
            <a:r>
              <a:rPr lang="sr-Latn-RS" b="1" i="1" dirty="0">
                <a:latin typeface="Times New Roman" pitchFamily="18" charset="0"/>
                <a:cs typeface="Times New Roman" pitchFamily="18" charset="0"/>
              </a:rPr>
              <a:t>еизмењен члан 158</a:t>
            </a:r>
            <a:r>
              <a:rPr lang="sr-Cyrl-RS" b="1" i="1" dirty="0">
                <a:latin typeface="Times New Roman" pitchFamily="18" charset="0"/>
                <a:cs typeface="Times New Roman" pitchFamily="18" charset="0"/>
              </a:rPr>
              <a:t>.</a:t>
            </a:r>
          </a:p>
          <a:p>
            <a:pPr algn="just"/>
            <a:r>
              <a:rPr lang="en-US" b="1" dirty="0" smtClean="0">
                <a:latin typeface="Times New Roman" pitchFamily="18" charset="0"/>
                <a:cs typeface="Times New Roman" pitchFamily="18" charset="0"/>
              </a:rPr>
              <a:t> </a:t>
            </a:r>
            <a:r>
              <a:rPr lang="sr-Cyrl-RS" b="1" dirty="0">
                <a:latin typeface="Times New Roman" pitchFamily="18" charset="0"/>
                <a:cs typeface="Times New Roman" pitchFamily="18" charset="0"/>
              </a:rPr>
              <a:t>с</a:t>
            </a:r>
            <a:r>
              <a:rPr lang="sr-Latn-RS" b="1" dirty="0">
                <a:latin typeface="Times New Roman" pitchFamily="18" charset="0"/>
                <a:cs typeface="Times New Roman" pitchFamily="18" charset="0"/>
              </a:rPr>
              <a:t>течајни дужник</a:t>
            </a:r>
            <a:endParaRPr lang="sr-Cyrl-RS" b="1" dirty="0">
              <a:latin typeface="Times New Roman" pitchFamily="18" charset="0"/>
              <a:cs typeface="Times New Roman" pitchFamily="18" charset="0"/>
            </a:endParaRPr>
          </a:p>
          <a:p>
            <a:pPr marL="109728" indent="0" algn="just">
              <a:buNone/>
            </a:pPr>
            <a:endParaRPr lang="en-US" b="1"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 </a:t>
            </a:r>
            <a:r>
              <a:rPr lang="sr-Cyrl-RS" b="1" dirty="0">
                <a:latin typeface="Times New Roman" pitchFamily="18" charset="0"/>
                <a:cs typeface="Times New Roman" pitchFamily="18" charset="0"/>
              </a:rPr>
              <a:t>о</a:t>
            </a:r>
            <a:r>
              <a:rPr lang="sr-Latn-RS" b="1" dirty="0">
                <a:latin typeface="Times New Roman" pitchFamily="18" charset="0"/>
                <a:cs typeface="Times New Roman" pitchFamily="18" charset="0"/>
              </a:rPr>
              <a:t>рганизација која је посебним законом одређена да обавља послове стечајног управника из члана 19. став 2. овог закон</a:t>
            </a:r>
            <a:r>
              <a:rPr lang="sr-Cyrl-RS" b="1" dirty="0">
                <a:latin typeface="Times New Roman" pitchFamily="18" charset="0"/>
                <a:cs typeface="Times New Roman" pitchFamily="18" charset="0"/>
              </a:rPr>
              <a:t>а</a:t>
            </a:r>
          </a:p>
          <a:p>
            <a:pPr marL="109728" indent="0" algn="just">
              <a:buNone/>
            </a:pPr>
            <a:r>
              <a:rPr lang="sr-Cyrl-RS" sz="1600" b="1" i="1" dirty="0" smtClean="0">
                <a:latin typeface="Times New Roman" pitchFamily="18" charset="0"/>
                <a:cs typeface="Times New Roman" pitchFamily="18" charset="0"/>
              </a:rPr>
              <a:t>	</a:t>
            </a:r>
            <a:r>
              <a:rPr lang="sr-Latn-RS" sz="1600" b="1" i="1" dirty="0" smtClean="0">
                <a:latin typeface="Times New Roman" pitchFamily="18" charset="0"/>
                <a:cs typeface="Times New Roman" pitchFamily="18" charset="0"/>
              </a:rPr>
              <a:t>Закон </a:t>
            </a:r>
            <a:r>
              <a:rPr lang="sr-Latn-RS" sz="1600" b="1" i="1" dirty="0">
                <a:latin typeface="Times New Roman" pitchFamily="18" charset="0"/>
                <a:cs typeface="Times New Roman" pitchFamily="18" charset="0"/>
              </a:rPr>
              <a:t>о Агенцији за лиценцирање стечајних управника  ("Сл. гласник РС", бр. 84/2004, 104/2009 и 89/2015) члан 3. став 1. тачка 6. и став 4.</a:t>
            </a:r>
            <a:endParaRPr lang="en-US" sz="1600" i="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8790582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26757"/>
            <a:ext cx="8596668" cy="5114605"/>
          </a:xfrm>
        </p:spPr>
        <p:txBody>
          <a:bodyPr>
            <a:normAutofit fontScale="85000" lnSpcReduction="20000"/>
          </a:bodyPr>
          <a:lstStyle/>
          <a:p>
            <a:pPr marL="109728" indent="0" algn="ctr">
              <a:buNone/>
            </a:pPr>
            <a:r>
              <a:rPr lang="sr-Cyrl-RS" sz="3300" b="1" dirty="0">
                <a:latin typeface="Times New Roman" pitchFamily="18" charset="0"/>
                <a:cs typeface="Times New Roman" pitchFamily="18" charset="0"/>
              </a:rPr>
              <a:t>ОВЛАШЋЕНИ ПРЕДЛАГАЧИ</a:t>
            </a:r>
            <a:br>
              <a:rPr lang="sr-Cyrl-RS" sz="3300" b="1" dirty="0">
                <a:latin typeface="Times New Roman" pitchFamily="18" charset="0"/>
                <a:cs typeface="Times New Roman" pitchFamily="18" charset="0"/>
              </a:rPr>
            </a:br>
            <a:r>
              <a:rPr lang="sr-Cyrl-RS" sz="3300" b="1" dirty="0">
                <a:latin typeface="Times New Roman" pitchFamily="18" charset="0"/>
                <a:cs typeface="Times New Roman" pitchFamily="18" charset="0"/>
              </a:rPr>
              <a:t>-план реорганизације у </a:t>
            </a:r>
            <a:r>
              <a:rPr lang="sr-Cyrl-RS" sz="3300" b="1" dirty="0" smtClean="0">
                <a:latin typeface="Times New Roman" pitchFamily="18" charset="0"/>
                <a:cs typeface="Times New Roman" pitchFamily="18" charset="0"/>
              </a:rPr>
              <a:t>стечају-</a:t>
            </a:r>
          </a:p>
          <a:p>
            <a:pPr marL="109728" indent="0" algn="ctr">
              <a:buNone/>
            </a:pPr>
            <a:endParaRPr lang="sr-Cyrl-RS" b="1" i="1" dirty="0">
              <a:latin typeface="Times New Roman" pitchFamily="18" charset="0"/>
              <a:cs typeface="Times New Roman" pitchFamily="18" charset="0"/>
            </a:endParaRPr>
          </a:p>
          <a:p>
            <a:pPr marL="109728" indent="0" algn="ctr">
              <a:buNone/>
            </a:pPr>
            <a:r>
              <a:rPr lang="sr-Cyrl-RS" b="1" i="1" dirty="0" smtClean="0">
                <a:latin typeface="Times New Roman" pitchFamily="18" charset="0"/>
                <a:cs typeface="Times New Roman" pitchFamily="18" charset="0"/>
              </a:rPr>
              <a:t>члан </a:t>
            </a:r>
            <a:r>
              <a:rPr lang="sr-Latn-RS" b="1" i="1" dirty="0">
                <a:latin typeface="Times New Roman" pitchFamily="18" charset="0"/>
                <a:cs typeface="Times New Roman" pitchFamily="18" charset="0"/>
              </a:rPr>
              <a:t>161. став 1. </a:t>
            </a:r>
            <a:endParaRPr lang="sr-Cyrl-RS" b="1" i="1" dirty="0">
              <a:latin typeface="Times New Roman" pitchFamily="18" charset="0"/>
              <a:cs typeface="Times New Roman" pitchFamily="18" charset="0"/>
            </a:endParaRPr>
          </a:p>
          <a:p>
            <a:pPr algn="ctr"/>
            <a:endParaRPr lang="sr-Cyrl-RS" b="1" i="1" dirty="0">
              <a:latin typeface="Times New Roman" pitchFamily="18" charset="0"/>
              <a:cs typeface="Times New Roman" pitchFamily="18" charset="0"/>
            </a:endParaRPr>
          </a:p>
          <a:p>
            <a:pPr algn="just"/>
            <a:r>
              <a:rPr lang="sr-Latn-RS" sz="2000" b="1" dirty="0">
                <a:latin typeface="Times New Roman" pitchFamily="18" charset="0"/>
                <a:cs typeface="Times New Roman" pitchFamily="18" charset="0"/>
              </a:rPr>
              <a:t>избрисан СТЕЧАЈНИ ДУЖНИК као подносилац плана!</a:t>
            </a:r>
            <a:endParaRPr lang="sr-Cyrl-RS" sz="2000" b="1" dirty="0">
              <a:latin typeface="Times New Roman" pitchFamily="18" charset="0"/>
              <a:cs typeface="Times New Roman" pitchFamily="18" charset="0"/>
            </a:endParaRPr>
          </a:p>
          <a:p>
            <a:pPr marL="109728" indent="0" algn="just">
              <a:buNone/>
            </a:pPr>
            <a:endParaRPr lang="en-US" i="1" dirty="0">
              <a:latin typeface="Times New Roman" pitchFamily="18" charset="0"/>
              <a:cs typeface="Times New Roman" pitchFamily="18" charset="0"/>
            </a:endParaRPr>
          </a:p>
          <a:p>
            <a:pPr algn="just"/>
            <a:r>
              <a:rPr lang="sr-Latn-RS" dirty="0">
                <a:latin typeface="Times New Roman" pitchFamily="18" charset="0"/>
                <a:cs typeface="Times New Roman" pitchFamily="18" charset="0"/>
              </a:rPr>
              <a:t>План реорганизације, могу поднети стечајни управник, разлучни повериоци који имају најмање 30% обезбеђених потраживања у односу на укупна потраживања према стечајном дужнику, стечајни повериоци који имају најмање 30% необезбеђених потраживања у односу на укупна потраживања према стечајном дужнику, као и лица која су власници најмање 30% капитала стечајног дужника, </a:t>
            </a:r>
            <a:endParaRPr lang="sr-Cyrl-RS" dirty="0">
              <a:latin typeface="Times New Roman" pitchFamily="18" charset="0"/>
              <a:cs typeface="Times New Roman" pitchFamily="18" charset="0"/>
            </a:endParaRPr>
          </a:p>
          <a:p>
            <a:pPr algn="just"/>
            <a:r>
              <a:rPr lang="sr-Latn-RS" sz="2000" b="1" dirty="0">
                <a:latin typeface="Times New Roman" pitchFamily="18" charset="0"/>
                <a:cs typeface="Times New Roman" pitchFamily="18" charset="0"/>
              </a:rPr>
              <a:t>ако на првом поверилачком рочишту није донето решење о банкротству. </a:t>
            </a:r>
            <a:endParaRPr lang="sr-Cyrl-RS" sz="2000" b="1" dirty="0">
              <a:latin typeface="Times New Roman" pitchFamily="18" charset="0"/>
              <a:cs typeface="Times New Roman" pitchFamily="18" charset="0"/>
            </a:endParaRPr>
          </a:p>
          <a:p>
            <a:pPr algn="just"/>
            <a:endParaRPr lang="sr-Cyrl-RS" sz="2000" b="1" dirty="0">
              <a:latin typeface="Times New Roman" pitchFamily="18" charset="0"/>
              <a:cs typeface="Times New Roman" pitchFamily="18" charset="0"/>
            </a:endParaRPr>
          </a:p>
          <a:p>
            <a:pPr algn="just"/>
            <a:r>
              <a:rPr lang="sr-Latn-RS" dirty="0">
                <a:latin typeface="Times New Roman" pitchFamily="18" charset="0"/>
                <a:cs typeface="Times New Roman" pitchFamily="18" charset="0"/>
              </a:rPr>
              <a:t>Tрошкове сачињавања и подношења плана реорганизације сноси предлагач плана реорганизације. Tрошкови у вези са сачињавањем и подношењем плана реорганизације, који предлож</a:t>
            </a:r>
            <a:r>
              <a:rPr lang="sr-Cyrl-RS" dirty="0">
                <a:latin typeface="Times New Roman" pitchFamily="18" charset="0"/>
                <a:cs typeface="Times New Roman" pitchFamily="18" charset="0"/>
              </a:rPr>
              <a:t>и</a:t>
            </a:r>
            <a:r>
              <a:rPr lang="sr-Latn-RS" dirty="0">
                <a:latin typeface="Times New Roman" pitchFamily="18" charset="0"/>
                <a:cs typeface="Times New Roman" pitchFamily="18" charset="0"/>
              </a:rPr>
              <a:t> </a:t>
            </a:r>
            <a:r>
              <a:rPr lang="sr-Latn-RS" b="1" dirty="0">
                <a:latin typeface="Times New Roman" pitchFamily="18" charset="0"/>
                <a:cs typeface="Times New Roman" pitchFamily="18" charset="0"/>
              </a:rPr>
              <a:t>стечајни управник</a:t>
            </a:r>
            <a:r>
              <a:rPr lang="sr-Latn-RS" dirty="0">
                <a:latin typeface="Times New Roman" pitchFamily="18" charset="0"/>
                <a:cs typeface="Times New Roman" pitchFamily="18" charset="0"/>
              </a:rPr>
              <a:t>, представљају трошак стечајног поступка. </a:t>
            </a:r>
            <a:endParaRPr lang="en-US" dirty="0">
              <a:latin typeface="Times New Roman" pitchFamily="18" charset="0"/>
              <a:cs typeface="Times New Roman" pitchFamily="18" charset="0"/>
            </a:endParaRPr>
          </a:p>
          <a:p>
            <a:pPr marL="109728" indent="0" algn="just">
              <a:buNone/>
            </a:pPr>
            <a:endParaRPr lang="sr-Cyrl-RS"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1075881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35677"/>
            <a:ext cx="8596668" cy="4805686"/>
          </a:xfrm>
        </p:spPr>
        <p:txBody>
          <a:bodyPr>
            <a:normAutofit/>
          </a:bodyPr>
          <a:lstStyle/>
          <a:p>
            <a:pPr marL="109728" indent="0" algn="ctr">
              <a:buNone/>
            </a:pPr>
            <a:r>
              <a:rPr lang="sr-Cyrl-RS" sz="2800" b="1" dirty="0">
                <a:latin typeface="Times New Roman" pitchFamily="18" charset="0"/>
                <a:cs typeface="Times New Roman" pitchFamily="18" charset="0"/>
              </a:rPr>
              <a:t>ОВЛАШЋЕНИ ПРЕДЛАГАЧИ</a:t>
            </a:r>
            <a:br>
              <a:rPr lang="sr-Cyrl-RS" sz="2800" b="1" dirty="0">
                <a:latin typeface="Times New Roman" pitchFamily="18" charset="0"/>
                <a:cs typeface="Times New Roman" pitchFamily="18" charset="0"/>
              </a:rPr>
            </a:br>
            <a:r>
              <a:rPr lang="sr-Cyrl-RS" sz="2800" b="1" dirty="0">
                <a:latin typeface="Times New Roman" pitchFamily="18" charset="0"/>
                <a:cs typeface="Times New Roman" pitchFamily="18" charset="0"/>
              </a:rPr>
              <a:t>-план реорганизације у стечају-</a:t>
            </a:r>
          </a:p>
          <a:p>
            <a:pPr marL="109728" indent="0" algn="ctr">
              <a:buNone/>
            </a:pPr>
            <a:endParaRPr lang="sr-Cyrl-RS" b="1" i="1" dirty="0" smtClean="0">
              <a:latin typeface="Times New Roman" pitchFamily="18" charset="0"/>
              <a:cs typeface="Times New Roman" pitchFamily="18" charset="0"/>
            </a:endParaRPr>
          </a:p>
          <a:p>
            <a:pPr marL="109728" indent="0" algn="ctr">
              <a:buNone/>
            </a:pPr>
            <a:r>
              <a:rPr lang="sr-Cyrl-RS" b="1" i="1" dirty="0">
                <a:latin typeface="Times New Roman" pitchFamily="18" charset="0"/>
                <a:cs typeface="Times New Roman" pitchFamily="18" charset="0"/>
              </a:rPr>
              <a:t>ч</a:t>
            </a:r>
            <a:r>
              <a:rPr lang="sr-Latn-RS" b="1" i="1" dirty="0" smtClean="0">
                <a:latin typeface="Times New Roman" pitchFamily="18" charset="0"/>
                <a:cs typeface="Times New Roman" pitchFamily="18" charset="0"/>
              </a:rPr>
              <a:t>лан </a:t>
            </a:r>
            <a:r>
              <a:rPr lang="sr-Latn-RS" b="1" i="1" dirty="0">
                <a:latin typeface="Times New Roman" pitchFamily="18" charset="0"/>
                <a:cs typeface="Times New Roman" pitchFamily="18" charset="0"/>
              </a:rPr>
              <a:t>161</a:t>
            </a:r>
            <a:r>
              <a:rPr lang="sr-Cyrl-RS" b="1" i="1" dirty="0">
                <a:latin typeface="Times New Roman" pitchFamily="18" charset="0"/>
                <a:cs typeface="Times New Roman" pitchFamily="18" charset="0"/>
              </a:rPr>
              <a:t>. с</a:t>
            </a:r>
            <a:r>
              <a:rPr lang="sr-Latn-RS" b="1" i="1" dirty="0">
                <a:latin typeface="Times New Roman" pitchFamily="18" charset="0"/>
                <a:cs typeface="Times New Roman" pitchFamily="18" charset="0"/>
              </a:rPr>
              <a:t>тав 2</a:t>
            </a:r>
            <a:r>
              <a:rPr lang="sr-Cyrl-RS" b="1" i="1" dirty="0">
                <a:latin typeface="Times New Roman" pitchFamily="18" charset="0"/>
                <a:cs typeface="Times New Roman" pitchFamily="18" charset="0"/>
              </a:rPr>
              <a:t>. </a:t>
            </a:r>
          </a:p>
          <a:p>
            <a:pPr marL="109728" indent="0" algn="ctr">
              <a:buNone/>
            </a:pPr>
            <a:r>
              <a:rPr lang="sr-Latn-RS" b="1" dirty="0">
                <a:latin typeface="Times New Roman" pitchFamily="18" charset="0"/>
                <a:cs typeface="Times New Roman" pitchFamily="18" charset="0"/>
              </a:rPr>
              <a:t>ОБАВЕЗА ДОСТАВЉАЊА ПОДАТАКА ОД ЗНАЧАЈА ЗА ПРИПРЕМУ ПЛАНА РЕОРГАНИЗАЦИЈЕ </a:t>
            </a:r>
            <a:endParaRPr lang="sr-Cyrl-RS" b="1" dirty="0">
              <a:latin typeface="Times New Roman" pitchFamily="18" charset="0"/>
              <a:cs typeface="Times New Roman" pitchFamily="18" charset="0"/>
            </a:endParaRPr>
          </a:p>
          <a:p>
            <a:pPr marL="109728" indent="0" algn="ctr">
              <a:buNone/>
            </a:pPr>
            <a:endParaRPr lang="en-US" dirty="0">
              <a:latin typeface="Times New Roman" pitchFamily="18" charset="0"/>
              <a:cs typeface="Times New Roman" pitchFamily="18" charset="0"/>
            </a:endParaRPr>
          </a:p>
          <a:p>
            <a:pPr marL="109728" indent="0" algn="just">
              <a:buNone/>
            </a:pPr>
            <a:r>
              <a:rPr lang="sr-Latn-RS" b="1" dirty="0">
                <a:latin typeface="Times New Roman" pitchFamily="18" charset="0"/>
                <a:cs typeface="Times New Roman" pitchFamily="18" charset="0"/>
              </a:rPr>
              <a:t>У случају да предлагач плана реорганизације није стечајни управник, стечајни управник има обавезу да активно сарађује са овлашћеним предлагачем и да му пружи податке о имовини и обавезама стечајног дужника, као и све друге податке од значаја за припрему плана реорганизације стечајног дужника.</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8459420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577</TotalTime>
  <Words>1862</Words>
  <Application>Microsoft Office PowerPoint</Application>
  <PresentationFormat>Custom</PresentationFormat>
  <Paragraphs>303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Facet</vt:lpstr>
      <vt:lpstr>РЕОРГАНИЗАЦИЈА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Zorica ZM. Markovic</dc:creator>
  <cp:lastModifiedBy>Tijana</cp:lastModifiedBy>
  <cp:revision>73</cp:revision>
  <dcterms:created xsi:type="dcterms:W3CDTF">2015-04-14T07:41:11Z</dcterms:created>
  <dcterms:modified xsi:type="dcterms:W3CDTF">2018-05-23T23:37:49Z</dcterms:modified>
</cp:coreProperties>
</file>