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775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58" autoAdjust="0"/>
  </p:normalViewPr>
  <p:slideViewPr>
    <p:cSldViewPr snapToGrid="0">
      <p:cViewPr varScale="1">
        <p:scale>
          <a:sx n="111" d="100"/>
          <a:sy n="111" d="100"/>
        </p:scale>
        <p:origin x="-552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0E2A8-4905-4902-8A8A-2BA4E98DA3F5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C5F82-932D-40F2-89E0-A35ECEBB29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25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A2647-172F-44CE-836E-16470CCB816E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8B575-BABA-4566-9771-90FCDF10F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37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6916E-8014-4694-AFB4-6A2787E1F4A0}" type="datetime1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926" y="272906"/>
            <a:ext cx="1997343" cy="801461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3449" y="105509"/>
            <a:ext cx="1471515" cy="94831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597" y="5254251"/>
            <a:ext cx="3415196" cy="1449977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983" y="5192665"/>
            <a:ext cx="2371925" cy="16768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160" y="274778"/>
            <a:ext cx="1890823" cy="756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73146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2954-BBB5-4960-B960-2A80B162E389}" type="datetime1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2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3642C-9507-479F-A4A7-9D6CA00489F9}" type="datetime1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0491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D59C-350D-4B67-B776-FF031A0FE186}" type="datetime1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70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DACC-986B-49E6-B307-9107161B5C9A}" type="datetime1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39689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06153-C241-4993-9580-D5E2BB2B749A}" type="datetime1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255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0C2C-89AD-44E6-B5F3-7BAB59303476}" type="datetime1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839632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32D89-BBE0-4653-8F7D-0B6310D9908F}" type="datetime1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04801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5E371-3DFD-4421-B7DF-C0924380D318}" type="datetime1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97100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EDACE-3E04-4CBD-9FD0-AAA3FF53C1D6}" type="datetime1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023847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C6676-5325-4102-B8DC-7FCBDBE5C0D3}" type="datetime1">
              <a:rPr lang="en-US" smtClean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46686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C851B-C886-4023-B109-76E0856DC1C1}" type="datetime1">
              <a:rPr lang="en-US" smtClean="0"/>
              <a:t>5/23/2017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389613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F0DF0-8202-49DB-AC19-585B295ADBBD}" type="datetime1">
              <a:rPr lang="en-US" smtClean="0"/>
              <a:t>5/23/2017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32432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43569-C1A7-4124-92D2-4B619ADE36B0}" type="datetime1">
              <a:rPr lang="en-US" smtClean="0"/>
              <a:t>5/23/2017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980179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1D669-98A1-445C-AE7C-E66D7C91D3F0}" type="datetime1">
              <a:rPr lang="en-US" smtClean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51761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41150-85E1-405D-8AEB-5458CA42DECC}" type="datetime1">
              <a:rPr lang="en-US" smtClean="0"/>
              <a:t>5/23/2017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24010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55719-5678-4869-A540-9DDD9EFE4F0E}" type="datetime1">
              <a:rPr lang="en-US" smtClean="0"/>
              <a:t>5/23/2017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30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</p:sldLayoutIdLst>
  <p:transition spd="slow">
    <p:wipe/>
  </p:transition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.jpeg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/>
          <p:cNvSpPr>
            <a:spLocks noGrp="1"/>
          </p:cNvSpPr>
          <p:nvPr>
            <p:ph type="ctrTitle"/>
          </p:nvPr>
        </p:nvSpPr>
        <p:spPr>
          <a:xfrm>
            <a:off x="1452786" y="2726108"/>
            <a:ext cx="7821218" cy="1324728"/>
          </a:xfrm>
        </p:spPr>
        <p:txBody>
          <a:bodyPr/>
          <a:lstStyle/>
          <a:p>
            <a:pPr algn="ctr"/>
            <a:r>
              <a:rPr lang="sr-Cyrl-RS" sz="3600" dirty="0" smtClean="0"/>
              <a:t>Приказ Закона о проценитељима вредности непокретности</a:t>
            </a:r>
            <a:endParaRPr lang="en-US" sz="3600" dirty="0"/>
          </a:p>
        </p:txBody>
      </p:sp>
      <p:sp>
        <p:nvSpPr>
          <p:cNvPr id="27" name="Subtitle 2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r-Cyrl-RS" dirty="0" smtClean="0"/>
              <a:t>Дејан Хаџић, виши саветник у Министарству финансија и члан Стручног одбора</a:t>
            </a:r>
          </a:p>
          <a:p>
            <a:pPr algn="ctr"/>
            <a:r>
              <a:rPr lang="sr-Cyrl-RS" dirty="0" smtClean="0"/>
              <a:t>Чачак, 26.05.2017. године</a:t>
            </a:r>
            <a:endParaRPr lang="en-US" dirty="0"/>
          </a:p>
        </p:txBody>
      </p:sp>
      <p:pic>
        <p:nvPicPr>
          <p:cNvPr id="4" name="Picture 3" descr="svajcarska banka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6194" y="5357610"/>
            <a:ext cx="2200863" cy="1171977"/>
          </a:xfrm>
          <a:prstGeom prst="rect">
            <a:avLst/>
          </a:prstGeom>
        </p:spPr>
      </p:pic>
      <p:pic>
        <p:nvPicPr>
          <p:cNvPr id="5" name="Picture 4" descr="Svetska banka logo mal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8936" y="24959"/>
            <a:ext cx="2519490" cy="1416497"/>
          </a:xfrm>
          <a:prstGeom prst="rect">
            <a:avLst/>
          </a:prstGeom>
        </p:spPr>
      </p:pic>
      <p:pic>
        <p:nvPicPr>
          <p:cNvPr id="6" name="Picture 5" descr="untitled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2889" y="5357611"/>
            <a:ext cx="2395471" cy="1199815"/>
          </a:xfrm>
          <a:prstGeom prst="rect">
            <a:avLst/>
          </a:prstGeom>
        </p:spPr>
      </p:pic>
      <p:pic>
        <p:nvPicPr>
          <p:cNvPr id="7" name="Picture 6" descr="untitled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4699" y="6010275"/>
            <a:ext cx="352022" cy="847725"/>
          </a:xfrm>
          <a:prstGeom prst="rect">
            <a:avLst/>
          </a:prstGeom>
        </p:spPr>
      </p:pic>
      <p:pic>
        <p:nvPicPr>
          <p:cNvPr id="8" name="Picture 7" descr="untitled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9132" y="5580912"/>
            <a:ext cx="1648496" cy="884282"/>
          </a:xfrm>
          <a:prstGeom prst="rect">
            <a:avLst/>
          </a:prstGeom>
        </p:spPr>
      </p:pic>
      <p:pic>
        <p:nvPicPr>
          <p:cNvPr id="10" name="Picture 9" descr="alsu mal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3035" y="251348"/>
            <a:ext cx="2331077" cy="966458"/>
          </a:xfrm>
          <a:prstGeom prst="rect">
            <a:avLst/>
          </a:prstGeom>
        </p:spPr>
      </p:pic>
      <p:pic>
        <p:nvPicPr>
          <p:cNvPr id="13" name="Picture 12" descr="untitled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3556" y="0"/>
            <a:ext cx="528319" cy="386365"/>
          </a:xfrm>
          <a:prstGeom prst="rect">
            <a:avLst/>
          </a:prstGeom>
        </p:spPr>
      </p:pic>
      <p:pic>
        <p:nvPicPr>
          <p:cNvPr id="28" name="Picture 27" descr="untitled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41724" y="360207"/>
            <a:ext cx="669702" cy="682982"/>
          </a:xfrm>
          <a:prstGeom prst="rect">
            <a:avLst/>
          </a:prstGeom>
        </p:spPr>
      </p:pic>
      <p:pic>
        <p:nvPicPr>
          <p:cNvPr id="15" name="Picture 14" descr="untitled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490" y="308691"/>
            <a:ext cx="167426" cy="133980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68224" y="146325"/>
            <a:ext cx="2545962" cy="129513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53250" y="251348"/>
            <a:ext cx="3125371" cy="997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604690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324599"/>
            <a:ext cx="8596668" cy="4716764"/>
          </a:xfrm>
        </p:spPr>
        <p:txBody>
          <a:bodyPr/>
          <a:lstStyle/>
          <a:p>
            <a:pPr marL="457200" lvl="1" indent="0" algn="ctr">
              <a:buNone/>
              <a:defRPr/>
            </a:pPr>
            <a:r>
              <a:rPr lang="sr-Cyrl-CS" altLang="en-US" sz="2400" b="1" dirty="0"/>
              <a:t>МЕРЕ ПРОТИВ ЛИЦЕНЦИРАНИХ </a:t>
            </a:r>
            <a:r>
              <a:rPr lang="sr-Cyrl-CS" altLang="en-US" sz="2400" b="1" dirty="0" smtClean="0"/>
              <a:t>ПРОЦЕНИТЕЉА</a:t>
            </a:r>
          </a:p>
          <a:p>
            <a:pPr marL="457200" lvl="1" indent="0" algn="ctr">
              <a:buNone/>
              <a:defRPr/>
            </a:pPr>
            <a:endParaRPr lang="sr-Cyrl-RS" sz="2400" b="1" dirty="0" smtClean="0"/>
          </a:p>
          <a:p>
            <a:pPr lvl="1" algn="just">
              <a:defRPr/>
            </a:pPr>
            <a:r>
              <a:rPr lang="sr-Cyrl-RS" sz="1800" b="1" dirty="0" smtClean="0"/>
              <a:t>Ј</a:t>
            </a:r>
            <a:r>
              <a:rPr lang="sr-Latn-ME" sz="1800" b="1" dirty="0"/>
              <a:t>aвнa oпoмeнa</a:t>
            </a:r>
            <a:r>
              <a:rPr lang="sr-Latn-ME" sz="1800" dirty="0"/>
              <a:t>;</a:t>
            </a:r>
            <a:endParaRPr lang="sr-Cyrl-RS" sz="1800" dirty="0"/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 lvl="1" algn="just">
              <a:defRPr/>
            </a:pPr>
            <a:r>
              <a:rPr lang="sr-Cyrl-RS" sz="1800" dirty="0"/>
              <a:t>Јавна опомена и н</a:t>
            </a:r>
            <a:r>
              <a:rPr lang="sr-Latn-ME" sz="1800" dirty="0"/>
              <a:t>oвчaнa кaзнa у изнoсу oд 20.000 дo 100.000 динaрa</a:t>
            </a:r>
            <a:r>
              <a:rPr lang="sr-Cyrl-RS" sz="1800" dirty="0"/>
              <a:t>;</a:t>
            </a:r>
          </a:p>
          <a:p>
            <a:pPr lvl="1" algn="just">
              <a:buFont typeface="Arial" panose="020B0604020202020204" pitchFamily="34" charset="0"/>
              <a:buChar char="•"/>
              <a:defRPr/>
            </a:pPr>
            <a:endParaRPr lang="en-US" sz="1800" dirty="0"/>
          </a:p>
          <a:p>
            <a:pPr lvl="1" algn="just">
              <a:defRPr/>
            </a:pPr>
            <a:r>
              <a:rPr lang="sr-Cyrl-RS" sz="1800" dirty="0"/>
              <a:t>Ј</a:t>
            </a:r>
            <a:r>
              <a:rPr lang="sr-Latn-ME" sz="1800" dirty="0"/>
              <a:t>aвнa oпoмeнa и нoвчaнa кaзнa у изнoсу oд </a:t>
            </a:r>
            <a:r>
              <a:rPr lang="sr-Cyrl-RS" sz="1800" dirty="0"/>
              <a:t>1</a:t>
            </a:r>
            <a:r>
              <a:rPr lang="sr-Latn-ME" sz="1800" dirty="0"/>
              <a:t>50.000 дo 500.000 динaрa;</a:t>
            </a:r>
            <a:endParaRPr lang="sr-Cyrl-RS" sz="1800" dirty="0"/>
          </a:p>
          <a:p>
            <a:pPr marL="457200" lvl="1" indent="0" algn="just">
              <a:buFont typeface="Arial" charset="0"/>
              <a:buNone/>
              <a:defRPr/>
            </a:pPr>
            <a:endParaRPr lang="sr-Cyrl-RS" sz="1800" dirty="0"/>
          </a:p>
          <a:p>
            <a:pPr lvl="1" algn="just">
              <a:defRPr/>
            </a:pPr>
            <a:r>
              <a:rPr lang="sr-Cyrl-RS" sz="1800" b="1" dirty="0"/>
              <a:t>Одузимање лиценце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3942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752031"/>
            <a:ext cx="8596668" cy="52893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sr-Cyrl-CS" altLang="en-US" sz="2400" b="1" dirty="0" smtClean="0"/>
              <a:t>ЛИЦА КОЈА СУ ДО САДА ВРШИЛА ПРОЦЕНУ ВРЕДНОСТИ </a:t>
            </a:r>
            <a:r>
              <a:rPr lang="sr-Cyrl-CS" altLang="en-US" sz="2400" b="1" dirty="0"/>
              <a:t>НЕПОКРЕТНОСТИ</a:t>
            </a:r>
            <a:endParaRPr lang="sr-Cyrl-CS" sz="2400" dirty="0" smtClean="0"/>
          </a:p>
          <a:p>
            <a:pPr algn="just">
              <a:defRPr/>
            </a:pPr>
            <a:r>
              <a:rPr lang="sr-Cyrl-CS" dirty="0" smtClean="0"/>
              <a:t>Прелазни </a:t>
            </a:r>
            <a:r>
              <a:rPr lang="sr-Cyrl-CS" dirty="0"/>
              <a:t>период за судске вештаке и проценитеље са међународним лиценцама (</a:t>
            </a:r>
            <a:r>
              <a:rPr lang="sr-Latn-RS" dirty="0"/>
              <a:t>REV, MRICS, MAI)</a:t>
            </a:r>
            <a:endParaRPr lang="sr-Latn-RS" dirty="0">
              <a:solidFill>
                <a:srgbClr val="FF0000"/>
              </a:solidFill>
            </a:endParaRPr>
          </a:p>
          <a:p>
            <a:pPr algn="just">
              <a:defRPr/>
            </a:pPr>
            <a:r>
              <a:rPr lang="sr-Cyrl-RS" dirty="0"/>
              <a:t>Судски вештаци – рок од 18 месеци од ступања на снагу закона за стицање лиценце у складу са овим законом</a:t>
            </a:r>
          </a:p>
          <a:p>
            <a:pPr algn="just">
              <a:defRPr/>
            </a:pPr>
            <a:r>
              <a:rPr lang="sr-Cyrl-RS" dirty="0"/>
              <a:t>’’Нулте лиценце’’–рок од 90 дана од дана почетка примене овог закона за:</a:t>
            </a:r>
          </a:p>
          <a:p>
            <a:pPr algn="just">
              <a:buFontTx/>
              <a:buChar char="-"/>
              <a:defRPr/>
            </a:pPr>
            <a:r>
              <a:rPr lang="sr-Cyrl-RS" dirty="0"/>
              <a:t>Лица која су на дан 31. децембра 2015. године поседовала научно звање доктора наука и била уписана у регистар судских вештака </a:t>
            </a:r>
            <a:r>
              <a:rPr lang="sr-Latn-ME" dirty="0"/>
              <a:t>oдгoвaрajућe струкe</a:t>
            </a:r>
            <a:r>
              <a:rPr lang="sr-Cyrl-RS" dirty="0"/>
              <a:t> са регистрованом ужом специјалношћу: „процена грађевинске вредности објеката, процена некретнина, процена вредности непокретности или процена вредности имовине“- </a:t>
            </a:r>
            <a:r>
              <a:rPr lang="sr-Latn-ME" dirty="0"/>
              <a:t>бeз прилaгaњa дoкaзa o испуњeнoсти услoвa из члaнa </a:t>
            </a:r>
            <a:r>
              <a:rPr lang="sr-Cyrl-RS" dirty="0"/>
              <a:t>9</a:t>
            </a:r>
            <a:r>
              <a:rPr lang="sr-Latn-ME" dirty="0"/>
              <a:t>. стaв </a:t>
            </a:r>
            <a:r>
              <a:rPr lang="sr-Cyrl-RS" dirty="0"/>
              <a:t>1</a:t>
            </a:r>
            <a:r>
              <a:rPr lang="sr-Latn-ME" dirty="0"/>
              <a:t>. </a:t>
            </a:r>
            <a:r>
              <a:rPr lang="sr-Cyrl-RS" dirty="0"/>
              <a:t>тачке 2) – 4) </a:t>
            </a:r>
            <a:r>
              <a:rPr lang="sr-Latn-ME" dirty="0"/>
              <a:t>oвoг зaкoнa</a:t>
            </a:r>
            <a:endParaRPr lang="sr-Cyrl-RS" dirty="0"/>
          </a:p>
          <a:p>
            <a:pPr algn="just">
              <a:buFontTx/>
              <a:buChar char="-"/>
              <a:defRPr/>
            </a:pPr>
            <a:r>
              <a:rPr lang="sr-Cyrl-CS" dirty="0"/>
              <a:t>Проценитеље са међународним лиценцама (</a:t>
            </a:r>
            <a:r>
              <a:rPr lang="sr-Latn-RS" dirty="0"/>
              <a:t>REV, MRICS, MAI)</a:t>
            </a:r>
            <a:r>
              <a:rPr lang="sr-Cyrl-RS" dirty="0"/>
              <a:t>, резиденти Републике Србије – без </a:t>
            </a:r>
            <a:r>
              <a:rPr lang="sr-Latn-ME" dirty="0"/>
              <a:t>пoл</a:t>
            </a:r>
            <a:r>
              <a:rPr lang="sr-Cyrl-RS" dirty="0"/>
              <a:t>агања</a:t>
            </a:r>
            <a:r>
              <a:rPr lang="sr-Latn-ME" dirty="0"/>
              <a:t> дoпунск</a:t>
            </a:r>
            <a:r>
              <a:rPr lang="sr-Cyrl-RS" dirty="0"/>
              <a:t>ог</a:t>
            </a:r>
            <a:r>
              <a:rPr lang="sr-Latn-ME" dirty="0"/>
              <a:t> испит</a:t>
            </a:r>
            <a:r>
              <a:rPr lang="sr-Cyrl-RS" dirty="0"/>
              <a:t>а</a:t>
            </a:r>
            <a:r>
              <a:rPr lang="sr-Latn-ME" dirty="0"/>
              <a:t> из пoзнaвaњa прoписa кojимa сe урeђуjу ствaрнoпрaвни oднoси, стaтус, прoмeт</a:t>
            </a:r>
            <a:r>
              <a:rPr lang="sr-Cyrl-RS" dirty="0"/>
              <a:t>, порески аспекти </a:t>
            </a:r>
            <a:r>
              <a:rPr lang="sr-Latn-ME" dirty="0"/>
              <a:t>и другa питaњa oд знaчaja зa нeпoкрeтнoсти</a:t>
            </a:r>
            <a:endParaRPr lang="sr-Latn-R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79503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042587"/>
            <a:ext cx="8596668" cy="4998775"/>
          </a:xfrm>
        </p:spPr>
        <p:txBody>
          <a:bodyPr/>
          <a:lstStyle/>
          <a:p>
            <a:pPr marL="457200" lvl="1" indent="0" algn="ctr">
              <a:buNone/>
              <a:defRPr/>
            </a:pPr>
            <a:r>
              <a:rPr lang="sr-Cyrl-RS" altLang="en-US" sz="2400" b="1" dirty="0" smtClean="0"/>
              <a:t>ОЧЕКИВАЊА</a:t>
            </a:r>
          </a:p>
          <a:p>
            <a:pPr marL="457200" lvl="1" indent="0" algn="ctr">
              <a:buNone/>
              <a:defRPr/>
            </a:pPr>
            <a:endParaRPr lang="sr-Cyrl-RS" sz="2400" dirty="0" smtClean="0"/>
          </a:p>
          <a:p>
            <a:pPr lvl="1" algn="just">
              <a:defRPr/>
            </a:pPr>
            <a:r>
              <a:rPr lang="sr-Cyrl-RS" sz="1800" dirty="0" smtClean="0"/>
              <a:t>Реалније </a:t>
            </a:r>
            <a:r>
              <a:rPr lang="sr-Cyrl-RS" sz="1800" dirty="0"/>
              <a:t>процене вредности непокретности што ће утицати на: </a:t>
            </a:r>
            <a:r>
              <a:rPr lang="sr-Cyrl-RS" sz="1800" b="1" i="1" dirty="0"/>
              <a:t>смањење </a:t>
            </a:r>
            <a:r>
              <a:rPr lang="sr-Latn-RS" sz="1800" b="1" i="1" dirty="0"/>
              <a:t>NPL-ova, </a:t>
            </a:r>
            <a:r>
              <a:rPr lang="sr-Cyrl-RS" sz="1800" b="1" i="1" dirty="0"/>
              <a:t>раст тржишта проблематичних кредита, раст тржишта непокретности, ефикасније поступке стечаја и поступке вансудског намирења</a:t>
            </a:r>
          </a:p>
          <a:p>
            <a:pPr marL="457200" lvl="1" indent="0" algn="just">
              <a:buFont typeface="Arial" charset="0"/>
              <a:buNone/>
              <a:defRPr/>
            </a:pPr>
            <a:endParaRPr lang="sr-Cyrl-RS" sz="1800" dirty="0"/>
          </a:p>
          <a:p>
            <a:pPr lvl="1" algn="just">
              <a:defRPr/>
            </a:pPr>
            <a:r>
              <a:rPr lang="sr-Cyrl-RS" sz="1800" b="1" dirty="0"/>
              <a:t>Проширење примене</a:t>
            </a:r>
            <a:r>
              <a:rPr lang="sr-Cyrl-RS" sz="1800" dirty="0"/>
              <a:t>: коришћења услуга лиценцираних проценитеља и за друге потребе – нпр. финансијског извештавања, поступку судског намирења, пореском поступку итд.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20810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999859"/>
            <a:ext cx="8596668" cy="5041504"/>
          </a:xfrm>
        </p:spPr>
        <p:txBody>
          <a:bodyPr/>
          <a:lstStyle/>
          <a:p>
            <a:pPr marL="0" indent="0" algn="ctr">
              <a:buNone/>
            </a:pPr>
            <a:endParaRPr lang="sr-Cyrl-RS" altLang="en-US" sz="4400" b="1" dirty="0" smtClean="0"/>
          </a:p>
          <a:p>
            <a:pPr marL="0" indent="0" algn="ctr">
              <a:buNone/>
            </a:pPr>
            <a:r>
              <a:rPr lang="sr-Cyrl-RS" altLang="en-US" sz="4400" b="1" dirty="0" smtClean="0"/>
              <a:t>ХВАЛА </a:t>
            </a:r>
            <a:r>
              <a:rPr lang="sr-Cyrl-RS" altLang="en-US" sz="4400" b="1" dirty="0"/>
              <a:t>НА ПАЖЊИ</a:t>
            </a:r>
            <a:br>
              <a:rPr lang="sr-Cyrl-RS" altLang="en-US" sz="4400" b="1" dirty="0"/>
            </a:br>
            <a:endParaRPr lang="sr-Cyrl-RS" altLang="en-US" sz="4400" b="1" dirty="0" smtClean="0"/>
          </a:p>
          <a:p>
            <a:pPr marL="0" indent="0" algn="ctr">
              <a:buNone/>
            </a:pPr>
            <a:r>
              <a:rPr lang="sr-Cyrl-RS" altLang="en-US" sz="4400" b="1" dirty="0"/>
              <a:t/>
            </a:r>
            <a:br>
              <a:rPr lang="sr-Cyrl-RS" altLang="en-US" sz="4400" b="1" dirty="0"/>
            </a:br>
            <a:r>
              <a:rPr lang="sr-Cyrl-RS" altLang="en-US" sz="4400" b="1" dirty="0"/>
              <a:t>ПИТАЊА?</a:t>
            </a:r>
            <a:r>
              <a:rPr lang="sr-Cyrl-CS" altLang="en-US" sz="1400" b="1" dirty="0"/>
              <a:t/>
            </a:r>
            <a:br>
              <a:rPr lang="sr-Cyrl-CS" altLang="en-US" sz="1400" b="1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97032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734939"/>
            <a:ext cx="8596668" cy="5306424"/>
          </a:xfrm>
        </p:spPr>
        <p:txBody>
          <a:bodyPr>
            <a:normAutofit fontScale="85000" lnSpcReduction="20000"/>
          </a:bodyPr>
          <a:lstStyle/>
          <a:p>
            <a:pPr algn="just">
              <a:defRPr/>
            </a:pPr>
            <a:endParaRPr lang="sr-Cyrl-RS" b="1" u="sng" dirty="0" smtClean="0"/>
          </a:p>
          <a:p>
            <a:pPr marL="0" indent="0" algn="ctr">
              <a:buNone/>
              <a:defRPr/>
            </a:pPr>
            <a:r>
              <a:rPr lang="sr-Cyrl-RS" sz="2800" b="1" dirty="0" smtClean="0"/>
              <a:t>РАЗЛОЗИ ЗА ДОНОШЕЊЕ ЗАКОНА</a:t>
            </a:r>
            <a:endParaRPr lang="sr-Cyrl-RS" sz="2800" b="1" dirty="0"/>
          </a:p>
          <a:p>
            <a:pPr algn="just">
              <a:defRPr/>
            </a:pPr>
            <a:endParaRPr lang="sr-Cyrl-RS" b="1" u="sng" dirty="0" smtClean="0"/>
          </a:p>
          <a:p>
            <a:pPr algn="just">
              <a:defRPr/>
            </a:pPr>
            <a:r>
              <a:rPr lang="en-US" b="1" u="sng" dirty="0" err="1" smtClean="0"/>
              <a:t>Одржавање</a:t>
            </a:r>
            <a:r>
              <a:rPr lang="en-US" b="1" u="sng" dirty="0" smtClean="0"/>
              <a:t> </a:t>
            </a:r>
            <a:r>
              <a:rPr lang="en-US" b="1" u="sng" dirty="0" err="1"/>
              <a:t>финансијске</a:t>
            </a:r>
            <a:r>
              <a:rPr lang="en-US" b="1" u="sng" dirty="0"/>
              <a:t> </a:t>
            </a:r>
            <a:r>
              <a:rPr lang="en-US" b="1" u="sng" dirty="0" err="1"/>
              <a:t>стабилности</a:t>
            </a:r>
            <a:r>
              <a:rPr lang="en-US" b="1" u="sng" dirty="0"/>
              <a:t> и </a:t>
            </a:r>
            <a:r>
              <a:rPr lang="en-US" b="1" u="sng" dirty="0" err="1"/>
              <a:t>избегавање</a:t>
            </a:r>
            <a:r>
              <a:rPr lang="en-US" b="1" u="sng" dirty="0"/>
              <a:t> </a:t>
            </a:r>
            <a:r>
              <a:rPr lang="en-US" b="1" u="sng" dirty="0" err="1"/>
              <a:t>системског</a:t>
            </a:r>
            <a:r>
              <a:rPr lang="en-US" b="1" u="sng" dirty="0"/>
              <a:t> </a:t>
            </a:r>
            <a:r>
              <a:rPr lang="en-US" b="1" u="sng" dirty="0" err="1"/>
              <a:t>ризика</a:t>
            </a:r>
            <a:r>
              <a:rPr lang="sr-Cyrl-RS" b="1" u="sng" dirty="0"/>
              <a:t> – део </a:t>
            </a:r>
            <a:r>
              <a:rPr lang="sr-Latn-RS" b="1" u="sng" dirty="0"/>
              <a:t>NPL</a:t>
            </a:r>
            <a:r>
              <a:rPr lang="sr-Cyrl-RS" b="1" u="sng" dirty="0"/>
              <a:t> Стратегије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n-US" i="1" dirty="0" err="1"/>
              <a:t>Тачност</a:t>
            </a:r>
            <a:r>
              <a:rPr lang="en-US" i="1" dirty="0"/>
              <a:t> </a:t>
            </a:r>
            <a:r>
              <a:rPr lang="en-US" i="1" dirty="0" err="1"/>
              <a:t>процене</a:t>
            </a:r>
            <a:r>
              <a:rPr lang="en-US" i="1" dirty="0"/>
              <a:t> </a:t>
            </a:r>
            <a:r>
              <a:rPr lang="en-US" i="1" dirty="0" err="1"/>
              <a:t>вредности</a:t>
            </a:r>
            <a:r>
              <a:rPr lang="en-US" i="1" dirty="0"/>
              <a:t> </a:t>
            </a:r>
            <a:r>
              <a:rPr lang="en-US" i="1" dirty="0" err="1"/>
              <a:t>непокретне</a:t>
            </a:r>
            <a:r>
              <a:rPr lang="en-US" i="1" dirty="0"/>
              <a:t> </a:t>
            </a:r>
            <a:r>
              <a:rPr lang="en-US" i="1" dirty="0" err="1"/>
              <a:t>имовине</a:t>
            </a:r>
            <a:r>
              <a:rPr lang="en-US" i="1" dirty="0"/>
              <a:t> </a:t>
            </a:r>
            <a:r>
              <a:rPr lang="en-US" i="1" dirty="0" err="1"/>
              <a:t>представља</a:t>
            </a:r>
            <a:r>
              <a:rPr lang="en-US" i="1" dirty="0"/>
              <a:t> </a:t>
            </a:r>
            <a:r>
              <a:rPr lang="en-US" i="1" dirty="0" err="1"/>
              <a:t>значајан</a:t>
            </a:r>
            <a:r>
              <a:rPr lang="en-US" i="1" dirty="0"/>
              <a:t> </a:t>
            </a:r>
            <a:r>
              <a:rPr lang="en-US" i="1" dirty="0" err="1"/>
              <a:t>елемент</a:t>
            </a:r>
            <a:r>
              <a:rPr lang="en-US" i="1" dirty="0"/>
              <a:t> </a:t>
            </a:r>
            <a:r>
              <a:rPr lang="en-US" i="1" dirty="0" err="1"/>
              <a:t>финансијске</a:t>
            </a:r>
            <a:r>
              <a:rPr lang="en-US" i="1" dirty="0"/>
              <a:t> </a:t>
            </a:r>
            <a:r>
              <a:rPr lang="en-US" i="1" dirty="0" err="1"/>
              <a:t>стабилности</a:t>
            </a:r>
            <a:r>
              <a:rPr lang="en-US" i="1" dirty="0"/>
              <a:t> </a:t>
            </a:r>
            <a:r>
              <a:rPr lang="en-US" i="1" dirty="0" err="1"/>
              <a:t>банкарског</a:t>
            </a:r>
            <a:r>
              <a:rPr lang="en-US" i="1" dirty="0"/>
              <a:t> </a:t>
            </a:r>
            <a:r>
              <a:rPr lang="en-US" i="1" dirty="0" err="1"/>
              <a:t>система</a:t>
            </a:r>
            <a:r>
              <a:rPr lang="sr-Cyrl-CS" dirty="0"/>
              <a:t>.</a:t>
            </a:r>
          </a:p>
          <a:p>
            <a:pPr algn="just">
              <a:defRPr/>
            </a:pPr>
            <a:r>
              <a:rPr lang="en-US" b="1" u="sng" dirty="0" err="1"/>
              <a:t>Усклађивање</a:t>
            </a:r>
            <a:r>
              <a:rPr lang="en-US" b="1" u="sng" dirty="0"/>
              <a:t> </a:t>
            </a:r>
            <a:r>
              <a:rPr lang="en-US" b="1" u="sng" dirty="0" err="1"/>
              <a:t>са</a:t>
            </a:r>
            <a:r>
              <a:rPr lang="en-US" b="1" u="sng" dirty="0"/>
              <a:t> </a:t>
            </a:r>
            <a:r>
              <a:rPr lang="en-US" b="1" u="sng" dirty="0" err="1"/>
              <a:t>захтевима</a:t>
            </a:r>
            <a:r>
              <a:rPr lang="en-US" b="1" u="sng" dirty="0"/>
              <a:t> ЕУ </a:t>
            </a:r>
            <a:r>
              <a:rPr lang="en-US" b="1" u="sng" dirty="0" err="1"/>
              <a:t>Директиве</a:t>
            </a:r>
            <a:r>
              <a:rPr lang="en-US" b="1" u="sng" dirty="0"/>
              <a:t> о </a:t>
            </a:r>
            <a:r>
              <a:rPr lang="en-US" b="1" u="sng" dirty="0" err="1"/>
              <a:t>хипотекарним</a:t>
            </a:r>
            <a:r>
              <a:rPr lang="en-US" b="1" u="sng" dirty="0"/>
              <a:t> </a:t>
            </a:r>
            <a:r>
              <a:rPr lang="en-US" b="1" u="sng" dirty="0" err="1"/>
              <a:t>кредитима</a:t>
            </a:r>
            <a:r>
              <a:rPr lang="sr-Cyrl-RS" b="1" u="sng" dirty="0"/>
              <a:t> (2014/17/ЕУ)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en-US" i="1" dirty="0" err="1"/>
              <a:t>Директивом</a:t>
            </a:r>
            <a:r>
              <a:rPr lang="en-US" i="1" dirty="0"/>
              <a:t> о </a:t>
            </a:r>
            <a:r>
              <a:rPr lang="en-US" i="1" dirty="0" err="1"/>
              <a:t>хипотекарним</a:t>
            </a:r>
            <a:r>
              <a:rPr lang="en-US" i="1" dirty="0"/>
              <a:t> </a:t>
            </a:r>
            <a:r>
              <a:rPr lang="en-US" i="1" dirty="0" err="1"/>
              <a:t>кредитима</a:t>
            </a:r>
            <a:r>
              <a:rPr lang="en-US" i="1" dirty="0"/>
              <a:t> </a:t>
            </a:r>
            <a:r>
              <a:rPr lang="en-US" i="1" dirty="0" err="1"/>
              <a:t>се</a:t>
            </a:r>
            <a:r>
              <a:rPr lang="en-US" i="1" dirty="0"/>
              <a:t> </a:t>
            </a:r>
            <a:r>
              <a:rPr lang="en-US" i="1" dirty="0" err="1"/>
              <a:t>јасно</a:t>
            </a:r>
            <a:r>
              <a:rPr lang="en-US" i="1" dirty="0"/>
              <a:t> </a:t>
            </a:r>
            <a:r>
              <a:rPr lang="en-US" i="1" dirty="0" err="1"/>
              <a:t>утврђује</a:t>
            </a:r>
            <a:r>
              <a:rPr lang="en-US" i="1" dirty="0"/>
              <a:t> </a:t>
            </a:r>
            <a:r>
              <a:rPr lang="en-US" i="1" dirty="0" err="1"/>
              <a:t>одговорност</a:t>
            </a:r>
            <a:r>
              <a:rPr lang="en-US" i="1" dirty="0"/>
              <a:t> </a:t>
            </a:r>
            <a:r>
              <a:rPr lang="en-US" i="1" dirty="0" err="1"/>
              <a:t>сваке</a:t>
            </a:r>
            <a:r>
              <a:rPr lang="en-US" i="1" dirty="0"/>
              <a:t> </a:t>
            </a:r>
            <a:r>
              <a:rPr lang="en-US" i="1" dirty="0" err="1"/>
              <a:t>државе</a:t>
            </a:r>
            <a:r>
              <a:rPr lang="en-US" i="1" dirty="0"/>
              <a:t>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изради</a:t>
            </a:r>
            <a:r>
              <a:rPr lang="en-US" i="1" dirty="0"/>
              <a:t> </a:t>
            </a:r>
            <a:r>
              <a:rPr lang="en-US" i="1" dirty="0" err="1"/>
              <a:t>поуздане</a:t>
            </a:r>
            <a:r>
              <a:rPr lang="en-US" i="1" dirty="0"/>
              <a:t> </a:t>
            </a:r>
            <a:r>
              <a:rPr lang="en-US" i="1" dirty="0" err="1"/>
              <a:t>националне</a:t>
            </a:r>
            <a:r>
              <a:rPr lang="en-US" i="1" dirty="0"/>
              <a:t> </a:t>
            </a:r>
            <a:r>
              <a:rPr lang="en-US" i="1" dirty="0" err="1"/>
              <a:t>стандарде</a:t>
            </a:r>
            <a:r>
              <a:rPr lang="en-US" i="1" dirty="0"/>
              <a:t> и </a:t>
            </a:r>
            <a:r>
              <a:rPr lang="en-US" i="1" dirty="0" err="1"/>
              <a:t>да</a:t>
            </a:r>
            <a:r>
              <a:rPr lang="en-US" i="1" dirty="0"/>
              <a:t> </a:t>
            </a:r>
            <a:r>
              <a:rPr lang="en-US" i="1" dirty="0" err="1"/>
              <a:t>обезбеди</a:t>
            </a:r>
            <a:r>
              <a:rPr lang="en-US" i="1" dirty="0"/>
              <a:t> </a:t>
            </a:r>
            <a:r>
              <a:rPr lang="en-US" i="1" dirty="0" err="1"/>
              <a:t>стручност</a:t>
            </a:r>
            <a:r>
              <a:rPr lang="en-US" i="1" dirty="0"/>
              <a:t> и </a:t>
            </a:r>
            <a:r>
              <a:rPr lang="en-US" i="1" dirty="0" err="1"/>
              <a:t>одговарајуће</a:t>
            </a:r>
            <a:r>
              <a:rPr lang="en-US" i="1" dirty="0"/>
              <a:t> </a:t>
            </a:r>
            <a:r>
              <a:rPr lang="en-US" i="1" dirty="0" err="1"/>
              <a:t>образовање</a:t>
            </a:r>
            <a:r>
              <a:rPr lang="en-US" i="1" dirty="0"/>
              <a:t> </a:t>
            </a:r>
            <a:r>
              <a:rPr lang="en-US" i="1" dirty="0" err="1"/>
              <a:t>проценитеља</a:t>
            </a:r>
            <a:endParaRPr lang="sr-Cyrl-RS" i="1" dirty="0"/>
          </a:p>
          <a:p>
            <a:pPr algn="just">
              <a:defRPr/>
            </a:pPr>
            <a:r>
              <a:rPr lang="en-US" b="1" u="sng" dirty="0" err="1"/>
              <a:t>Побољшање</a:t>
            </a:r>
            <a:r>
              <a:rPr lang="en-US" b="1" u="sng" dirty="0"/>
              <a:t> </a:t>
            </a:r>
            <a:r>
              <a:rPr lang="en-US" b="1" u="sng" dirty="0" err="1"/>
              <a:t>приступа</a:t>
            </a:r>
            <a:r>
              <a:rPr lang="en-US" b="1" u="sng" dirty="0"/>
              <a:t> </a:t>
            </a:r>
            <a:r>
              <a:rPr lang="en-US" b="1" u="sng" dirty="0" err="1"/>
              <a:t>финансијама</a:t>
            </a:r>
            <a:r>
              <a:rPr lang="en-US" b="1" u="sng" dirty="0"/>
              <a:t> и </a:t>
            </a:r>
            <a:r>
              <a:rPr lang="en-US" b="1" u="sng" dirty="0" err="1"/>
              <a:t>повећан</a:t>
            </a:r>
            <a:r>
              <a:rPr lang="en-US" b="1" u="sng" dirty="0"/>
              <a:t> </a:t>
            </a:r>
            <a:r>
              <a:rPr lang="en-US" b="1" u="sng" dirty="0" err="1"/>
              <a:t>развој</a:t>
            </a:r>
            <a:r>
              <a:rPr lang="en-US" b="1" u="sng" dirty="0"/>
              <a:t> </a:t>
            </a:r>
            <a:r>
              <a:rPr lang="en-US" b="1" u="sng" dirty="0" err="1"/>
              <a:t>привредне</a:t>
            </a:r>
            <a:r>
              <a:rPr lang="en-US" b="1" u="sng" dirty="0"/>
              <a:t> </a:t>
            </a:r>
            <a:r>
              <a:rPr lang="en-US" b="1" u="sng" dirty="0" err="1"/>
              <a:t>активности</a:t>
            </a:r>
            <a:endParaRPr lang="sr-Cyrl-RS" b="1" u="sng" dirty="0"/>
          </a:p>
          <a:p>
            <a:pPr marL="0" indent="0" algn="just">
              <a:buFont typeface="Arial" charset="0"/>
              <a:buNone/>
              <a:defRPr/>
            </a:pPr>
            <a:r>
              <a:rPr lang="sr-Cyrl-RS" i="1" dirty="0"/>
              <a:t>Неадекватна процена вредности непокретности може пресудно да утиче на одлуку банке у погледу кредитирања клијената</a:t>
            </a:r>
            <a:endParaRPr lang="ru-RU" i="1" dirty="0"/>
          </a:p>
          <a:p>
            <a:pPr algn="just">
              <a:defRPr/>
            </a:pPr>
            <a:r>
              <a:rPr lang="en-US" b="1" u="sng" dirty="0" err="1"/>
              <a:t>Развој</a:t>
            </a:r>
            <a:r>
              <a:rPr lang="en-US" b="1" u="sng" dirty="0"/>
              <a:t> </a:t>
            </a:r>
            <a:r>
              <a:rPr lang="en-US" b="1" u="sng" dirty="0" err="1"/>
              <a:t>професије</a:t>
            </a:r>
            <a:r>
              <a:rPr lang="en-US" b="1" u="sng" dirty="0"/>
              <a:t> </a:t>
            </a:r>
            <a:r>
              <a:rPr lang="en-US" b="1" u="sng" dirty="0" err="1"/>
              <a:t>проценитеља</a:t>
            </a:r>
            <a:r>
              <a:rPr lang="en-US" b="1" u="sng" dirty="0"/>
              <a:t> </a:t>
            </a:r>
            <a:r>
              <a:rPr lang="en-US" b="1" u="sng" dirty="0" err="1"/>
              <a:t>са</a:t>
            </a:r>
            <a:r>
              <a:rPr lang="en-US" b="1" u="sng" dirty="0"/>
              <a:t> </a:t>
            </a:r>
            <a:r>
              <a:rPr lang="en-US" b="1" u="sng" dirty="0" err="1"/>
              <a:t>циљем</a:t>
            </a:r>
            <a:r>
              <a:rPr lang="en-US" b="1" u="sng" dirty="0"/>
              <a:t> </a:t>
            </a:r>
            <a:r>
              <a:rPr lang="en-US" b="1" u="sng" dirty="0" err="1"/>
              <a:t>јачања</a:t>
            </a:r>
            <a:r>
              <a:rPr lang="en-US" b="1" u="sng" dirty="0"/>
              <a:t> </a:t>
            </a:r>
            <a:r>
              <a:rPr lang="en-US" b="1" u="sng" dirty="0" err="1"/>
              <a:t>стручности</a:t>
            </a:r>
            <a:r>
              <a:rPr lang="en-US" b="1" u="sng" dirty="0"/>
              <a:t> и </a:t>
            </a:r>
            <a:r>
              <a:rPr lang="en-US" b="1" u="sng" dirty="0" err="1"/>
              <a:t>кредибилитета</a:t>
            </a:r>
            <a:r>
              <a:rPr lang="en-US" b="1" u="sng" dirty="0"/>
              <a:t> </a:t>
            </a:r>
            <a:r>
              <a:rPr lang="en-US" b="1" u="sng" dirty="0" err="1"/>
              <a:t>професије</a:t>
            </a:r>
            <a:endParaRPr lang="sr-Cyrl-RS" b="1" u="sng" dirty="0"/>
          </a:p>
          <a:p>
            <a:pPr marL="0" indent="0" algn="just">
              <a:buFont typeface="Arial" charset="0"/>
              <a:buNone/>
              <a:defRPr/>
            </a:pPr>
            <a:r>
              <a:rPr lang="sr-Cyrl-RS" b="1" i="1" u="sng" dirty="0"/>
              <a:t>До сада</a:t>
            </a:r>
            <a:r>
              <a:rPr lang="sr-Cyrl-RS" i="1" dirty="0"/>
              <a:t>: Поступак именовања неадекватан; нема обавезе сталног стручног усавршавања; не постоји регулаторно тело за санкционисање непрофесионалног и неетичког поступања; методологије процене вредности -  неодговарајуће или без одговарајућег правног основа</a:t>
            </a:r>
            <a:endParaRPr lang="sr-Cyrl-CS" i="1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905855"/>
            <a:ext cx="8596668" cy="513550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defRPr/>
            </a:pPr>
            <a:endParaRPr lang="sr-Cyrl-RS" dirty="0" smtClean="0"/>
          </a:p>
          <a:p>
            <a:pPr marL="0" indent="0" algn="ctr">
              <a:buNone/>
              <a:defRPr/>
            </a:pPr>
            <a:r>
              <a:rPr lang="sr-Cyrl-CS" altLang="en-US" sz="2600" b="1" dirty="0"/>
              <a:t>СТРАТЕГИЈА ЗА РЕШАВАЊЕ ПРОБЛЕМАТИЧНИХ КРЕДИТА – </a:t>
            </a:r>
            <a:r>
              <a:rPr lang="sr-Latn-RS" altLang="en-US" sz="2600" b="1" dirty="0"/>
              <a:t>NPL </a:t>
            </a:r>
            <a:r>
              <a:rPr lang="sr-Cyrl-RS" altLang="en-US" sz="2600" b="1" dirty="0"/>
              <a:t>СТРАТЕГИЈА</a:t>
            </a:r>
            <a:r>
              <a:rPr lang="sr-Cyrl-CS" altLang="en-US" b="1" dirty="0"/>
              <a:t/>
            </a:r>
            <a:br>
              <a:rPr lang="sr-Cyrl-CS" altLang="en-US" b="1" dirty="0"/>
            </a:br>
            <a:endParaRPr lang="sr-Cyrl-RS" dirty="0"/>
          </a:p>
          <a:p>
            <a:pPr algn="just">
              <a:defRPr/>
            </a:pPr>
            <a:r>
              <a:rPr lang="sr-Cyrl-RS" dirty="0" smtClean="0"/>
              <a:t>Усвојена </a:t>
            </a:r>
            <a:r>
              <a:rPr lang="sr-Cyrl-RS" dirty="0"/>
              <a:t>у августу 2015.г.</a:t>
            </a:r>
          </a:p>
          <a:p>
            <a:pPr algn="just">
              <a:defRPr/>
            </a:pPr>
            <a:r>
              <a:rPr lang="sr-Cyrl-RS" dirty="0" smtClean="0"/>
              <a:t>Крајем </a:t>
            </a:r>
            <a:r>
              <a:rPr lang="sr-Cyrl-RS" dirty="0"/>
              <a:t>априла 2015.г. ниво проблематичних кредита износио 23% (3,7 млрд евра)</a:t>
            </a:r>
          </a:p>
          <a:p>
            <a:pPr algn="just">
              <a:defRPr/>
            </a:pPr>
            <a:r>
              <a:rPr lang="sr-Cyrl-RS" u="sng" dirty="0" smtClean="0"/>
              <a:t>Разлози </a:t>
            </a:r>
            <a:r>
              <a:rPr lang="sr-Cyrl-RS" u="sng" dirty="0"/>
              <a:t>за такав ниво проблематичних кредита</a:t>
            </a:r>
            <a:r>
              <a:rPr lang="sr-Cyrl-RS" dirty="0"/>
              <a:t>: макроекономски фактори, раст кредита базиран на мање конзервативним моделима процене ризика, </a:t>
            </a:r>
            <a:r>
              <a:rPr lang="sr-Cyrl-RS" b="1" i="1" dirty="0"/>
              <a:t>лоша процена колатерала</a:t>
            </a:r>
            <a:r>
              <a:rPr lang="sr-Cyrl-RS" dirty="0"/>
              <a:t>, неразвијено тржиште проблематичних кредита</a:t>
            </a:r>
          </a:p>
          <a:p>
            <a:pPr algn="just">
              <a:defRPr/>
            </a:pPr>
            <a:r>
              <a:rPr lang="sr-Cyrl-RS" dirty="0" smtClean="0"/>
              <a:t>Као </a:t>
            </a:r>
            <a:r>
              <a:rPr lang="sr-Cyrl-RS" dirty="0"/>
              <a:t>активности које ће спровести Министарство финансија, између осталих, је утврђено </a:t>
            </a:r>
            <a:r>
              <a:rPr lang="sr-Cyrl-RS" b="1" i="1" dirty="0"/>
              <a:t>унапређење струке проценитеља вредности непокретности, са циљем јачања експертизе, искуства, кредибилитета и интегритета ове струке, као и унапредити прецизност процеса процене вредности непокретности, у складу са међународном најбољом праксом, тако што ће поставити транспарентне критеријуме и стандарде за процену вредности, у складу са међународном најбољом </a:t>
            </a:r>
            <a:r>
              <a:rPr lang="sr-Cyrl-RS" b="1" i="1" dirty="0" smtClean="0"/>
              <a:t>праксом</a:t>
            </a:r>
            <a:endParaRPr lang="en-US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52572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298961"/>
            <a:ext cx="8596668" cy="4742401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sr-Cyrl-CS" altLang="en-US" sz="2400" b="1" dirty="0" smtClean="0"/>
              <a:t>ПРЕГОВОРИ </a:t>
            </a:r>
            <a:r>
              <a:rPr lang="sr-Cyrl-CS" altLang="en-US" sz="2400" b="1" dirty="0"/>
              <a:t>О ПРИСТУПАЊУ ЕВРОПСКОЈ </a:t>
            </a:r>
            <a:r>
              <a:rPr lang="sr-Cyrl-CS" altLang="en-US" sz="2400" b="1" dirty="0" smtClean="0"/>
              <a:t>УНИЈИ</a:t>
            </a:r>
          </a:p>
          <a:p>
            <a:pPr marL="0" indent="0" algn="ctr">
              <a:buNone/>
              <a:defRPr/>
            </a:pPr>
            <a:endParaRPr lang="sr-Cyrl-RS" sz="2400" dirty="0"/>
          </a:p>
          <a:p>
            <a:pPr algn="just">
              <a:defRPr/>
            </a:pPr>
            <a:r>
              <a:rPr lang="sr-Cyrl-RS" dirty="0" smtClean="0"/>
              <a:t>Припремљен </a:t>
            </a:r>
            <a:r>
              <a:rPr lang="sr-Cyrl-RS" dirty="0"/>
              <a:t>је Нацрт Преговарачке позиције за Поглавље 9 – Финансијске услуге</a:t>
            </a:r>
          </a:p>
          <a:p>
            <a:pPr algn="just">
              <a:defRPr/>
            </a:pPr>
            <a:r>
              <a:rPr lang="sr-Cyrl-RS" dirty="0" smtClean="0"/>
              <a:t>У </a:t>
            </a:r>
            <a:r>
              <a:rPr lang="sr-Cyrl-RS" dirty="0"/>
              <a:t>оквиру овог поглавља је и </a:t>
            </a:r>
            <a:r>
              <a:rPr lang="en-US" dirty="0" err="1"/>
              <a:t>Директив</a:t>
            </a:r>
            <a:r>
              <a:rPr lang="sr-Cyrl-RS" dirty="0"/>
              <a:t>а</a:t>
            </a:r>
            <a:r>
              <a:rPr lang="en-US" dirty="0"/>
              <a:t> о </a:t>
            </a:r>
            <a:r>
              <a:rPr lang="en-US" dirty="0" err="1"/>
              <a:t>хипотекарним</a:t>
            </a:r>
            <a:r>
              <a:rPr lang="en-US" dirty="0"/>
              <a:t> </a:t>
            </a:r>
            <a:r>
              <a:rPr lang="en-US" dirty="0" err="1"/>
              <a:t>кредитима</a:t>
            </a:r>
            <a:r>
              <a:rPr lang="sr-Cyrl-RS" dirty="0"/>
              <a:t> (2014/17/ЕУ) – Закон је у потпуности усклађен са овом Директивом</a:t>
            </a:r>
          </a:p>
          <a:p>
            <a:pPr algn="just">
              <a:defRPr/>
            </a:pPr>
            <a:r>
              <a:rPr lang="sr-Cyrl-RS" dirty="0" smtClean="0"/>
              <a:t>До </a:t>
            </a:r>
            <a:r>
              <a:rPr lang="sr-Cyrl-RS" dirty="0"/>
              <a:t>приступања Републике Србије Европској унији потребно је имплементирати одређене одредбе из две директиве нису део Поглавља 9 и то: </a:t>
            </a:r>
            <a:r>
              <a:rPr lang="sr-Latn-CS" dirty="0"/>
              <a:t>Директив</a:t>
            </a:r>
            <a:r>
              <a:rPr lang="sr-Cyrl-RS" dirty="0"/>
              <a:t>е</a:t>
            </a:r>
            <a:r>
              <a:rPr lang="sr-Latn-CS" dirty="0"/>
              <a:t> </a:t>
            </a:r>
            <a:r>
              <a:rPr lang="sr-Latn-RS" dirty="0"/>
              <a:t>о услугама на унутрашњем тржишту </a:t>
            </a:r>
            <a:r>
              <a:rPr lang="sr-Cyrl-RS" dirty="0"/>
              <a:t>(</a:t>
            </a:r>
            <a:r>
              <a:rPr lang="sr-Latn-CS" dirty="0"/>
              <a:t>2006/123/Е</a:t>
            </a:r>
            <a:r>
              <a:rPr lang="sr-Cyrl-RS" dirty="0"/>
              <a:t>З) и </a:t>
            </a:r>
            <a:r>
              <a:rPr lang="sr-Latn-CS" dirty="0"/>
              <a:t>Директив</a:t>
            </a:r>
            <a:r>
              <a:rPr lang="sr-Cyrl-RS" dirty="0"/>
              <a:t>е</a:t>
            </a:r>
            <a:r>
              <a:rPr lang="sr-Latn-CS" dirty="0"/>
              <a:t> о признавању стручних квалификација </a:t>
            </a:r>
            <a:r>
              <a:rPr lang="sr-Cyrl-RS" dirty="0"/>
              <a:t>(</a:t>
            </a:r>
            <a:r>
              <a:rPr lang="sr-Latn-CS" dirty="0"/>
              <a:t>2005/36/Е</a:t>
            </a:r>
            <a:r>
              <a:rPr lang="sr-Cyrl-RS" dirty="0"/>
              <a:t>З)</a:t>
            </a:r>
          </a:p>
          <a:p>
            <a:pPr algn="just">
              <a:defRPr/>
            </a:pPr>
            <a:r>
              <a:rPr lang="sr-Cyrl-RS" dirty="0" smtClean="0"/>
              <a:t>Основни </a:t>
            </a:r>
            <a:r>
              <a:rPr lang="sr-Cyrl-RS" dirty="0"/>
              <a:t>принципи ових директива су већ имплементирани у Закон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00036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846035"/>
            <a:ext cx="8596668" cy="5195328"/>
          </a:xfrm>
        </p:spPr>
        <p:txBody>
          <a:bodyPr>
            <a:normAutofit fontScale="55000" lnSpcReduction="20000"/>
          </a:bodyPr>
          <a:lstStyle/>
          <a:p>
            <a:pPr algn="just">
              <a:defRPr/>
            </a:pPr>
            <a:endParaRPr lang="sr-Cyrl-RS" b="1" u="sng" dirty="0" smtClean="0"/>
          </a:p>
          <a:p>
            <a:pPr marL="0" indent="0" algn="ctr">
              <a:buNone/>
              <a:defRPr/>
            </a:pPr>
            <a:r>
              <a:rPr lang="sr-Cyrl-CS" altLang="en-US" sz="4400" b="1" dirty="0"/>
              <a:t>НАЈВАЖНИЈА РЕШЕЊА У ЗАКОНУ</a:t>
            </a:r>
            <a:endParaRPr lang="sr-Cyrl-RS" sz="4400" b="1" u="sng" dirty="0" smtClean="0"/>
          </a:p>
          <a:p>
            <a:pPr algn="just">
              <a:defRPr/>
            </a:pPr>
            <a:endParaRPr lang="sr-Cyrl-RS" b="1" u="sng" dirty="0"/>
          </a:p>
          <a:p>
            <a:pPr algn="just">
              <a:defRPr/>
            </a:pPr>
            <a:r>
              <a:rPr lang="sr-Cyrl-RS" sz="3300" b="1" u="sng" dirty="0" smtClean="0"/>
              <a:t>Лиценца </a:t>
            </a:r>
            <a:r>
              <a:rPr lang="sr-Cyrl-RS" sz="3300" b="1" u="sng" dirty="0"/>
              <a:t>за вршење процене вредности непокретности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sr-Cyrl-RS" sz="3300" i="1" dirty="0"/>
              <a:t>Услови, стручна оспособљеност, искуство, континуирано </a:t>
            </a:r>
            <a:r>
              <a:rPr lang="sr-Cyrl-RS" sz="3300" i="1" dirty="0" smtClean="0"/>
              <a:t>усавршавање</a:t>
            </a:r>
            <a:endParaRPr lang="sr-Cyrl-RS" sz="3300" i="1" dirty="0"/>
          </a:p>
          <a:p>
            <a:pPr algn="just">
              <a:defRPr/>
            </a:pPr>
            <a:r>
              <a:rPr lang="sr-Cyrl-RS" sz="3300" b="1" u="sng" dirty="0"/>
              <a:t>Институционални оквир за спровођење надзора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sr-Cyrl-RS" sz="3300" i="1" dirty="0"/>
              <a:t>Министарство финансија, Стручни одбор, Акредитована удружења </a:t>
            </a:r>
            <a:r>
              <a:rPr lang="sr-Cyrl-RS" sz="3300" i="1" dirty="0" smtClean="0"/>
              <a:t>проценитеља</a:t>
            </a:r>
            <a:endParaRPr lang="sr-Cyrl-RS" sz="3300" dirty="0"/>
          </a:p>
          <a:p>
            <a:pPr algn="just">
              <a:defRPr/>
            </a:pPr>
            <a:r>
              <a:rPr lang="sr-Latn-ME" sz="3300" b="1" u="sng" dirty="0"/>
              <a:t>Нaциoнaлни стaндaрди и кoдeкс eтикe </a:t>
            </a:r>
            <a:endParaRPr lang="sr-Cyrl-RS" sz="3300" b="1" u="sng" dirty="0"/>
          </a:p>
          <a:p>
            <a:pPr marL="0" indent="0" algn="just">
              <a:buFont typeface="Arial" charset="0"/>
              <a:buNone/>
              <a:defRPr/>
            </a:pPr>
            <a:r>
              <a:rPr lang="sr-Cyrl-RS" sz="3300" i="1" dirty="0"/>
              <a:t>Доноси Министарство финансија - </a:t>
            </a:r>
            <a:r>
              <a:rPr lang="sr-Latn-ME" sz="3300" i="1" dirty="0"/>
              <a:t>oснoви прoцeнe врeднoсти нeпoкрeтнoсти, пoступaк вршeњa прoцeнe, прeтпoстaвкe и чињeницe oд знaчaja кoje сe мoрajу узeти у oбзир приликoм изрaдe извeштaja прoцeнe, минимaлни сaдржaj извeштaja o прoцeни и прaвилa прoфeсиoнaлнoг пoнaшaњa лицeнцирaнoг </a:t>
            </a:r>
            <a:r>
              <a:rPr lang="sr-Latn-ME" sz="3300" i="1" dirty="0" smtClean="0"/>
              <a:t>прoцeнитeљa</a:t>
            </a:r>
            <a:endParaRPr lang="sr-Cyrl-RS" sz="3300" i="1" dirty="0"/>
          </a:p>
          <a:p>
            <a:pPr algn="just">
              <a:defRPr/>
            </a:pPr>
            <a:r>
              <a:rPr lang="sr-Cyrl-RS" sz="3300" b="1" u="sng" dirty="0"/>
              <a:t>Обавезна примена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sr-Cyrl-RS" sz="3300" i="1" dirty="0"/>
              <a:t>Хипотекарни кредити, стечај, поступак вансудског намирења</a:t>
            </a:r>
          </a:p>
          <a:p>
            <a:endParaRPr lang="en-US" sz="33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88803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683664"/>
            <a:ext cx="8596668" cy="535769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Font typeface="Arial" charset="0"/>
              <a:buNone/>
              <a:defRPr/>
            </a:pPr>
            <a:endParaRPr lang="sr-Cyrl-RS" b="1" u="sng" dirty="0" smtClean="0"/>
          </a:p>
          <a:p>
            <a:pPr marL="0" indent="0" algn="ctr">
              <a:buFont typeface="Arial" charset="0"/>
              <a:buNone/>
              <a:defRPr/>
            </a:pPr>
            <a:r>
              <a:rPr lang="sr-Cyrl-CS" altLang="en-US" sz="2800" b="1" dirty="0"/>
              <a:t>’’ПРАВАЦ’’ ЗАКОНА</a:t>
            </a:r>
            <a:r>
              <a:rPr lang="sr-Cyrl-CS" altLang="en-US" b="1" dirty="0"/>
              <a:t/>
            </a:r>
            <a:br>
              <a:rPr lang="sr-Cyrl-CS" altLang="en-US" b="1" dirty="0"/>
            </a:br>
            <a:endParaRPr lang="sr-Cyrl-RS" b="1" u="sng" dirty="0"/>
          </a:p>
          <a:p>
            <a:pPr marL="0" indent="0" algn="just">
              <a:buFont typeface="Arial" charset="0"/>
              <a:buNone/>
              <a:defRPr/>
            </a:pPr>
            <a:r>
              <a:rPr lang="sr-Cyrl-RS" sz="1900" b="1" u="sng" dirty="0" smtClean="0"/>
              <a:t>Стручни </a:t>
            </a:r>
            <a:r>
              <a:rPr lang="sr-Cyrl-RS" sz="1900" b="1" u="sng" dirty="0"/>
              <a:t>одбор</a:t>
            </a:r>
          </a:p>
          <a:p>
            <a:pPr algn="just">
              <a:defRPr/>
            </a:pPr>
            <a:r>
              <a:rPr lang="sr-Cyrl-RS" sz="1900" dirty="0"/>
              <a:t>’’Кровно тело професије’’</a:t>
            </a:r>
          </a:p>
          <a:p>
            <a:pPr algn="just">
              <a:defRPr/>
            </a:pPr>
            <a:r>
              <a:rPr lang="sr-Cyrl-RS" sz="1900" dirty="0"/>
              <a:t>Двострука улога: </a:t>
            </a:r>
            <a:r>
              <a:rPr lang="sr-Cyrl-RS" sz="1900" b="1" i="1" dirty="0"/>
              <a:t>развој професије и едукације + надзор</a:t>
            </a:r>
          </a:p>
          <a:p>
            <a:pPr algn="just">
              <a:defRPr/>
            </a:pPr>
            <a:r>
              <a:rPr lang="sr-Cyrl-RS" sz="1900" dirty="0"/>
              <a:t>6 представника професионалаца + 3 представника ’’државе’’ </a:t>
            </a:r>
          </a:p>
          <a:p>
            <a:pPr marL="0" indent="0" algn="just">
              <a:buFont typeface="Arial" charset="0"/>
              <a:buNone/>
              <a:defRPr/>
            </a:pPr>
            <a:r>
              <a:rPr lang="sr-Cyrl-RS" sz="1900" b="1" u="sng" dirty="0"/>
              <a:t>Индивидуални приступ</a:t>
            </a:r>
          </a:p>
          <a:p>
            <a:pPr algn="just">
              <a:defRPr/>
            </a:pPr>
            <a:r>
              <a:rPr lang="sr-Cyrl-RS" sz="1900" dirty="0"/>
              <a:t>Закон се бави појединцима – лиценцираним проценитељима, а не компанијама за процену вредности </a:t>
            </a:r>
            <a:r>
              <a:rPr lang="sr-Cyrl-RS" sz="1900" dirty="0" smtClean="0"/>
              <a:t>непокретности</a:t>
            </a:r>
            <a:endParaRPr lang="en-US" sz="1900" b="1" u="sng" dirty="0"/>
          </a:p>
          <a:p>
            <a:pPr marL="0" indent="0" algn="just">
              <a:buFont typeface="Arial" charset="0"/>
              <a:buNone/>
              <a:defRPr/>
            </a:pPr>
            <a:r>
              <a:rPr lang="sr-Cyrl-CS" sz="1900" b="1" u="sng" dirty="0"/>
              <a:t>Тржишни приступ</a:t>
            </a:r>
          </a:p>
          <a:p>
            <a:pPr algn="just">
              <a:defRPr/>
            </a:pPr>
            <a:r>
              <a:rPr lang="sr-Cyrl-CS" sz="1900" dirty="0"/>
              <a:t>Нема ’’ексклузивности’’ нити ограничења броја</a:t>
            </a:r>
          </a:p>
          <a:p>
            <a:pPr algn="just">
              <a:defRPr/>
            </a:pPr>
            <a:r>
              <a:rPr lang="sr-Cyrl-CS" sz="1900" dirty="0"/>
              <a:t>Лиценцирани проценитељ, Акредитовано удружење, Организатор стручне обуке, Организатор континуираног професионалног усавршавања - </a:t>
            </a:r>
            <a:r>
              <a:rPr lang="sr-Cyrl-CS" sz="1900" b="1" i="1" dirty="0"/>
              <a:t>Свако ко задовољава услове прописане Законом </a:t>
            </a:r>
          </a:p>
          <a:p>
            <a:pPr algn="just">
              <a:defRPr/>
            </a:pPr>
            <a:r>
              <a:rPr lang="sr-Cyrl-CS" sz="1900" dirty="0"/>
              <a:t>Нема прописане форме за обављање послова процене вредности непокретности (може физичко лице, предузетник, д.о.о, а.д. итд)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982767"/>
            <a:ext cx="8596668" cy="5058596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sr-Cyrl-CS" altLang="en-US" sz="2400" b="1" dirty="0"/>
              <a:t>ЛИЦЕНЦИРАНИ ПРОЦЕНИТЕЉ</a:t>
            </a:r>
            <a:endParaRPr lang="sr-Cyrl-RS" sz="2400" dirty="0" smtClean="0"/>
          </a:p>
          <a:p>
            <a:pPr algn="just">
              <a:defRPr/>
            </a:pPr>
            <a:endParaRPr lang="sr-Cyrl-RS" dirty="0" smtClean="0"/>
          </a:p>
          <a:p>
            <a:pPr marL="0" indent="0" algn="just">
              <a:buNone/>
              <a:defRPr/>
            </a:pPr>
            <a:endParaRPr lang="sr-Cyrl-RS" dirty="0"/>
          </a:p>
          <a:p>
            <a:pPr algn="just">
              <a:defRPr/>
            </a:pPr>
            <a:r>
              <a:rPr lang="sr-Cyrl-RS" dirty="0" smtClean="0"/>
              <a:t>Одређен </a:t>
            </a:r>
            <a:r>
              <a:rPr lang="sr-Cyrl-RS" dirty="0"/>
              <a:t>ниво </a:t>
            </a:r>
            <a:r>
              <a:rPr lang="sr-Cyrl-RS" dirty="0" smtClean="0"/>
              <a:t>образовања</a:t>
            </a:r>
            <a:endParaRPr lang="sr-Cyrl-RS" dirty="0"/>
          </a:p>
          <a:p>
            <a:pPr algn="just">
              <a:defRPr/>
            </a:pPr>
            <a:r>
              <a:rPr lang="sr-Cyrl-RS" dirty="0"/>
              <a:t>Адекватно радно </a:t>
            </a:r>
            <a:r>
              <a:rPr lang="sr-Cyrl-RS" dirty="0" smtClean="0"/>
              <a:t>искуство</a:t>
            </a:r>
            <a:endParaRPr lang="sr-Cyrl-RS" dirty="0"/>
          </a:p>
          <a:p>
            <a:pPr algn="just">
              <a:defRPr/>
            </a:pPr>
            <a:r>
              <a:rPr lang="sr-Cyrl-RS" dirty="0"/>
              <a:t>Стручна </a:t>
            </a:r>
            <a:r>
              <a:rPr lang="sr-Cyrl-RS" dirty="0" smtClean="0"/>
              <a:t>обука</a:t>
            </a:r>
            <a:endParaRPr lang="sr-Cyrl-RS" dirty="0"/>
          </a:p>
          <a:p>
            <a:pPr algn="just">
              <a:defRPr/>
            </a:pPr>
            <a:r>
              <a:rPr lang="sr-Cyrl-RS" dirty="0"/>
              <a:t>Положен испит за </a:t>
            </a:r>
            <a:r>
              <a:rPr lang="sr-Cyrl-RS" dirty="0" smtClean="0"/>
              <a:t>лиценцу</a:t>
            </a:r>
            <a:endParaRPr lang="sr-Cyrl-RS" dirty="0"/>
          </a:p>
          <a:p>
            <a:pPr algn="just">
              <a:defRPr/>
            </a:pPr>
            <a:r>
              <a:rPr lang="sr-Cyrl-RS" dirty="0"/>
              <a:t>Континуирано стручно усавршавање</a:t>
            </a:r>
          </a:p>
          <a:p>
            <a:pPr algn="just">
              <a:defRPr/>
            </a:pPr>
            <a:r>
              <a:rPr lang="sr-Cyrl-RS" dirty="0" smtClean="0"/>
              <a:t>Обавезно осигурање од професионалне одговорности</a:t>
            </a:r>
            <a:endParaRPr lang="sr-Cyrl-RS" dirty="0"/>
          </a:p>
          <a:p>
            <a:pPr algn="just">
              <a:defRPr/>
            </a:pPr>
            <a:r>
              <a:rPr lang="sr-Cyrl-RS" dirty="0"/>
              <a:t>Члан Акредитованог удружења проценитеља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614484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076771"/>
            <a:ext cx="8596668" cy="496459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sr-Cyrl-CS" altLang="en-US" sz="2400" b="1" dirty="0" smtClean="0"/>
              <a:t>СТРУЧНИ </a:t>
            </a:r>
            <a:r>
              <a:rPr lang="sr-Cyrl-CS" altLang="en-US" sz="2400" b="1" dirty="0"/>
              <a:t>ОДБОР</a:t>
            </a:r>
            <a:endParaRPr lang="sr-Cyrl-RS" sz="2400" dirty="0"/>
          </a:p>
          <a:p>
            <a:pPr algn="just">
              <a:defRPr/>
            </a:pPr>
            <a:r>
              <a:rPr lang="sr-Cyrl-RS" dirty="0" smtClean="0"/>
              <a:t>’</a:t>
            </a:r>
            <a:r>
              <a:rPr lang="sr-Cyrl-RS" dirty="0"/>
              <a:t>’Кровно тело професије’’ </a:t>
            </a:r>
          </a:p>
          <a:p>
            <a:pPr algn="just">
              <a:defRPr/>
            </a:pPr>
            <a:r>
              <a:rPr lang="sr-Latn-ME" dirty="0"/>
              <a:t>прeдлaжe Нaциoнaлн</a:t>
            </a:r>
            <a:r>
              <a:rPr lang="sr-Cyrl-RS" dirty="0"/>
              <a:t>е</a:t>
            </a:r>
            <a:r>
              <a:rPr lang="sr-Latn-ME" dirty="0"/>
              <a:t> стaндaрд</a:t>
            </a:r>
            <a:r>
              <a:rPr lang="sr-Cyrl-RS" dirty="0"/>
              <a:t>е</a:t>
            </a:r>
            <a:r>
              <a:rPr lang="sr-Latn-ME" dirty="0"/>
              <a:t> и кoдeкс eтикe лицeнцирaних прoцeнитeљa</a:t>
            </a:r>
            <a:r>
              <a:rPr lang="sr-Cyrl-RS" dirty="0"/>
              <a:t>, као и њихове измене и допуне</a:t>
            </a:r>
            <a:r>
              <a:rPr lang="sr-Latn-ME" dirty="0" smtClean="0"/>
              <a:t>;</a:t>
            </a:r>
            <a:endParaRPr lang="en-US" dirty="0"/>
          </a:p>
          <a:p>
            <a:pPr algn="just">
              <a:defRPr/>
            </a:pPr>
            <a:r>
              <a:rPr lang="sr-Latn-ME" dirty="0"/>
              <a:t>прeдлaжe сaдржaj прoгрaмa испитa, спрoвoди испитe и oцeњуje кaндидaтe</a:t>
            </a:r>
            <a:r>
              <a:rPr lang="sr-Latn-ME" dirty="0" smtClean="0"/>
              <a:t>;</a:t>
            </a:r>
            <a:endParaRPr lang="en-US" dirty="0"/>
          </a:p>
          <a:p>
            <a:pPr algn="just">
              <a:defRPr/>
            </a:pPr>
            <a:r>
              <a:rPr lang="sr-Latn-ME" dirty="0"/>
              <a:t>прeдлaжe сaдржaj и oбим прoгрaмa стручнe oбукe</a:t>
            </a:r>
            <a:r>
              <a:rPr lang="sr-Cyrl-RS" dirty="0"/>
              <a:t> </a:t>
            </a:r>
            <a:r>
              <a:rPr lang="sr-Latn-ME" dirty="0"/>
              <a:t>и нaчин нa кojи oргaнизaтoр стручнe oбукe дoкaзуje дa испуњaвa услoвe зa спрoвoђeњe стручнe oбукe</a:t>
            </a:r>
            <a:r>
              <a:rPr lang="sr-Latn-ME" dirty="0" smtClean="0"/>
              <a:t>;</a:t>
            </a:r>
            <a:endParaRPr lang="en-US" dirty="0"/>
          </a:p>
          <a:p>
            <a:pPr algn="just">
              <a:defRPr/>
            </a:pPr>
            <a:r>
              <a:rPr lang="en-US" dirty="0" err="1"/>
              <a:t>прeдлaжe</a:t>
            </a:r>
            <a:r>
              <a:rPr lang="en-US" dirty="0"/>
              <a:t> </a:t>
            </a:r>
            <a:r>
              <a:rPr lang="en-US" dirty="0" err="1"/>
              <a:t>гoдишњи</a:t>
            </a:r>
            <a:r>
              <a:rPr lang="en-US" dirty="0"/>
              <a:t> </a:t>
            </a:r>
            <a:r>
              <a:rPr lang="en-US" dirty="0" err="1"/>
              <a:t>прoгрaм</a:t>
            </a:r>
            <a:r>
              <a:rPr lang="en-US" dirty="0"/>
              <a:t> </a:t>
            </a:r>
            <a:r>
              <a:rPr lang="en-US" dirty="0" err="1"/>
              <a:t>кoнтинуирaнoг</a:t>
            </a:r>
            <a:r>
              <a:rPr lang="en-US" dirty="0"/>
              <a:t> </a:t>
            </a:r>
            <a:r>
              <a:rPr lang="en-US" dirty="0" err="1"/>
              <a:t>прoфeсиoнaлнoг</a:t>
            </a:r>
            <a:r>
              <a:rPr lang="en-US" dirty="0"/>
              <a:t> </a:t>
            </a:r>
            <a:r>
              <a:rPr lang="en-US" dirty="0" err="1"/>
              <a:t>усaвршaвaњa</a:t>
            </a:r>
            <a:r>
              <a:rPr lang="en-US" dirty="0"/>
              <a:t>, </a:t>
            </a:r>
            <a:r>
              <a:rPr lang="en-US" dirty="0" err="1"/>
              <a:t>брoj</a:t>
            </a:r>
            <a:r>
              <a:rPr lang="en-US" dirty="0"/>
              <a:t> </a:t>
            </a:r>
            <a:r>
              <a:rPr lang="en-US" dirty="0" err="1"/>
              <a:t>чaсoвa</a:t>
            </a:r>
            <a:r>
              <a:rPr lang="en-US" dirty="0"/>
              <a:t>, </a:t>
            </a:r>
            <a:r>
              <a:rPr lang="en-US" dirty="0" err="1"/>
              <a:t>нaчин</a:t>
            </a:r>
            <a:r>
              <a:rPr lang="en-US" dirty="0"/>
              <a:t> </a:t>
            </a:r>
            <a:r>
              <a:rPr lang="en-US" dirty="0" err="1"/>
              <a:t>нa</a:t>
            </a:r>
            <a:r>
              <a:rPr lang="en-US" dirty="0"/>
              <a:t> </a:t>
            </a:r>
            <a:r>
              <a:rPr lang="en-US" dirty="0" err="1"/>
              <a:t>кojи</a:t>
            </a:r>
            <a:r>
              <a:rPr lang="en-US" dirty="0"/>
              <a:t> </a:t>
            </a:r>
            <a:r>
              <a:rPr lang="en-US" dirty="0" err="1"/>
              <a:t>oргaнизaтoр</a:t>
            </a:r>
            <a:r>
              <a:rPr lang="en-US" dirty="0"/>
              <a:t> </a:t>
            </a:r>
            <a:r>
              <a:rPr lang="en-US" dirty="0" err="1"/>
              <a:t>кoнтинуирaнoг</a:t>
            </a:r>
            <a:r>
              <a:rPr lang="en-US" dirty="0"/>
              <a:t> </a:t>
            </a:r>
            <a:r>
              <a:rPr lang="en-US" dirty="0" err="1"/>
              <a:t>прoфeсиoнaлнoг</a:t>
            </a:r>
            <a:r>
              <a:rPr lang="en-US" dirty="0"/>
              <a:t> </a:t>
            </a:r>
            <a:r>
              <a:rPr lang="en-US" dirty="0" err="1"/>
              <a:t>усaвршaвaњa</a:t>
            </a:r>
            <a:r>
              <a:rPr lang="en-US" dirty="0"/>
              <a:t> </a:t>
            </a:r>
            <a:r>
              <a:rPr lang="en-US" dirty="0" err="1"/>
              <a:t>дoкaзуje</a:t>
            </a:r>
            <a:r>
              <a:rPr lang="en-US" dirty="0"/>
              <a:t> </a:t>
            </a:r>
            <a:r>
              <a:rPr lang="sr-Latn-ME" dirty="0"/>
              <a:t>дa испуњaвa услoвe зa спрoвoђeњe кoнтинуирaнoг прoфeсиoнaлнoг усaвршaвaњa</a:t>
            </a:r>
            <a:r>
              <a:rPr lang="en-US" dirty="0" smtClean="0"/>
              <a:t>;</a:t>
            </a:r>
            <a:endParaRPr lang="en-US" dirty="0"/>
          </a:p>
          <a:p>
            <a:pPr algn="just">
              <a:defRPr/>
            </a:pPr>
            <a:r>
              <a:rPr lang="sr-Cyrl-RS" dirty="0"/>
              <a:t>врши проверу </a:t>
            </a:r>
            <a:r>
              <a:rPr lang="sr-Latn-ME" dirty="0"/>
              <a:t>дa ли oргaнизaтoри стручнe oбукe и oргaнизaтoри кoнтинуирaнoг прoфeсиoнaлнoг усaвршaвaњa испуњaвajу </a:t>
            </a:r>
            <a:r>
              <a:rPr lang="sr-Cyrl-RS" dirty="0"/>
              <a:t>прописане </a:t>
            </a:r>
            <a:r>
              <a:rPr lang="sr-Latn-ME" dirty="0"/>
              <a:t>услoвe</a:t>
            </a:r>
            <a:endParaRPr lang="sr-Cyrl-C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256918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7334" y="1085317"/>
            <a:ext cx="8596668" cy="4956046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sr-Cyrl-CS" altLang="en-US" sz="2400" b="1" dirty="0"/>
              <a:t>АКРЕДИТОВАНА УДРУЖЕЊА ПРОЦЕНИТЕЉА</a:t>
            </a:r>
            <a:endParaRPr lang="sr-Cyrl-RS" sz="2400" b="1" i="1" dirty="0" smtClean="0"/>
          </a:p>
          <a:p>
            <a:pPr algn="just">
              <a:defRPr/>
            </a:pPr>
            <a:endParaRPr lang="sr-Cyrl-RS" b="1" i="1" dirty="0"/>
          </a:p>
          <a:p>
            <a:pPr algn="just">
              <a:defRPr/>
            </a:pPr>
            <a:r>
              <a:rPr lang="sr-Cyrl-RS" b="1" i="1" dirty="0" smtClean="0"/>
              <a:t>П</a:t>
            </a:r>
            <a:r>
              <a:rPr lang="sr-Latn-ME" b="1" i="1" dirty="0"/>
              <a:t>рoвeрa усaглaшeнoст</a:t>
            </a:r>
            <a:r>
              <a:rPr lang="sr-Cyrl-RS" b="1" i="1" dirty="0"/>
              <a:t>и</a:t>
            </a:r>
            <a:r>
              <a:rPr lang="sr-Latn-ME" b="1" i="1" dirty="0"/>
              <a:t> рaдa </a:t>
            </a:r>
            <a:r>
              <a:rPr lang="sr-Cyrl-RS" b="1" i="1" dirty="0"/>
              <a:t>лиценцираних </a:t>
            </a:r>
            <a:r>
              <a:rPr lang="sr-Latn-ME" b="1" i="1" dirty="0"/>
              <a:t>прoцeнитeљa</a:t>
            </a:r>
            <a:r>
              <a:rPr lang="sr-Latn-ME" dirty="0"/>
              <a:t> сa Нaциoнaлним стaндaрдимa и кoдeксoм </a:t>
            </a:r>
            <a:r>
              <a:rPr lang="sr-Latn-ME" dirty="0" smtClean="0"/>
              <a:t>eтикe</a:t>
            </a:r>
            <a:endParaRPr lang="sr-Cyrl-RS" dirty="0"/>
          </a:p>
          <a:p>
            <a:pPr algn="just">
              <a:defRPr/>
            </a:pPr>
            <a:r>
              <a:rPr lang="sr-Cyrl-RS" b="1" i="1" dirty="0"/>
              <a:t>Покретање и спровођење дисциплинског поступка </a:t>
            </a:r>
            <a:r>
              <a:rPr lang="sr-Cyrl-RS" dirty="0"/>
              <a:t>(Дисциплинска комисија акредитованог удружења</a:t>
            </a:r>
            <a:r>
              <a:rPr lang="sr-Cyrl-RS" dirty="0" smtClean="0"/>
              <a:t>)</a:t>
            </a:r>
            <a:endParaRPr lang="en-US" dirty="0"/>
          </a:p>
          <a:p>
            <a:pPr algn="just">
              <a:defRPr/>
            </a:pPr>
            <a:r>
              <a:rPr lang="sr-Cyrl-RS" dirty="0"/>
              <a:t>О</a:t>
            </a:r>
            <a:r>
              <a:rPr lang="sr-Latn-ME" dirty="0"/>
              <a:t>бaвљa другe пoслoвe вeзaнe зa </a:t>
            </a:r>
            <a:r>
              <a:rPr lang="sr-Latn-ME" b="1" i="1" dirty="0"/>
              <a:t>рaзвoj прoфeсиje лицeнцирaних прoцeнитeљa </a:t>
            </a:r>
            <a:r>
              <a:rPr lang="sr-Latn-ME" dirty="0"/>
              <a:t>у склaду сa oвим зaкoнoм, пoдзaкoнским aктимa и интeрним aктимa удружeњa</a:t>
            </a:r>
            <a:r>
              <a:rPr lang="sr-Latn-ME" dirty="0" smtClean="0"/>
              <a:t>.</a:t>
            </a:r>
            <a:endParaRPr lang="sr-Cyrl-RS" dirty="0"/>
          </a:p>
          <a:p>
            <a:pPr algn="just">
              <a:defRPr/>
            </a:pPr>
            <a:r>
              <a:rPr lang="sr-Cyrl-RS" dirty="0"/>
              <a:t>Може да с</a:t>
            </a:r>
            <a:r>
              <a:rPr lang="sr-Latn-ME" dirty="0"/>
              <a:t>прoвoди </a:t>
            </a:r>
            <a:r>
              <a:rPr lang="sr-Latn-ME" b="1" i="1" dirty="0"/>
              <a:t>стручну oбуку</a:t>
            </a:r>
            <a:r>
              <a:rPr lang="sr-Cyrl-RS" b="1" i="1" dirty="0"/>
              <a:t> </a:t>
            </a:r>
            <a:endParaRPr lang="en-US" dirty="0"/>
          </a:p>
          <a:p>
            <a:pPr algn="just">
              <a:defRPr/>
            </a:pPr>
            <a:r>
              <a:rPr lang="sr-Cyrl-RS" dirty="0" smtClean="0"/>
              <a:t>С</a:t>
            </a:r>
            <a:r>
              <a:rPr lang="sr-Latn-ME" dirty="0" smtClean="0"/>
              <a:t>прoвoди </a:t>
            </a:r>
            <a:r>
              <a:rPr lang="sr-Latn-ME" dirty="0"/>
              <a:t>прoгрaм </a:t>
            </a:r>
            <a:r>
              <a:rPr lang="sr-Latn-ME" b="1" i="1" dirty="0"/>
              <a:t>кoнтинуирaнoг прoфeсиoнaлнoг усaвршaвaњa</a:t>
            </a:r>
            <a:endParaRPr lang="sr-Cyrl-RS" b="1" i="1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45022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acet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</TotalTime>
  <Words>815</Words>
  <Application>Microsoft Office PowerPoint</Application>
  <PresentationFormat>Custom</PresentationFormat>
  <Paragraphs>108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Приказ Закона о проценитељима вредности непокретности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Zorica ZM. Markovic</dc:creator>
  <cp:lastModifiedBy>Dejan Hadzic</cp:lastModifiedBy>
  <cp:revision>76</cp:revision>
  <dcterms:created xsi:type="dcterms:W3CDTF">2015-04-14T07:41:11Z</dcterms:created>
  <dcterms:modified xsi:type="dcterms:W3CDTF">2017-05-23T14:30:23Z</dcterms:modified>
</cp:coreProperties>
</file>