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58" autoAdjust="0"/>
  </p:normalViewPr>
  <p:slideViewPr>
    <p:cSldViewPr snapToGrid="0">
      <p:cViewPr varScale="1">
        <p:scale>
          <a:sx n="80" d="100"/>
          <a:sy n="80" d="100"/>
        </p:scale>
        <p:origin x="-108" y="-6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DDF381D-7DBD-4588-9F5A-D1C533A6D5BE}" type="datetimeFigureOut">
              <a:rPr lang="en-US"/>
              <a:pPr>
                <a:defRPr/>
              </a:pPr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4E940A-9F06-4A01-9F53-4D4D4FB03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4BAF1F67-0F11-492B-A841-A644C22E4377}" type="datetimeFigureOut">
              <a:rPr lang="en-US"/>
              <a:pPr/>
              <a:t>5/24/2017</a:t>
            </a:fld>
            <a:endParaRPr lang="en-US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i uredite stilove teksta mastera</a:t>
            </a:r>
          </a:p>
          <a:p>
            <a:pPr lvl="1"/>
            <a:r>
              <a:rPr lang="en-US" smtClean="0"/>
              <a:t>Drugi nivo</a:t>
            </a:r>
          </a:p>
          <a:p>
            <a:pPr lvl="2"/>
            <a:r>
              <a:rPr lang="en-US" smtClean="0"/>
              <a:t>Treći nivo</a:t>
            </a:r>
          </a:p>
          <a:p>
            <a:pPr lvl="3"/>
            <a:r>
              <a:rPr lang="en-US" smtClean="0"/>
              <a:t>Četvrti nivo</a:t>
            </a:r>
          </a:p>
          <a:p>
            <a:pPr lvl="4"/>
            <a:r>
              <a:rPr lang="en-US" smtClean="0"/>
              <a:t>Peti nivo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rebuchet MS" pitchFamily="34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5025B5D1-E663-4455-8448-D18450075A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Picture 3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73050"/>
            <a:ext cx="1997075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5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32700" y="104775"/>
            <a:ext cx="147161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836738" y="5254625"/>
            <a:ext cx="3414712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8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5984875" y="5192713"/>
            <a:ext cx="23717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8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4094163" y="274638"/>
            <a:ext cx="1890712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2EB66-4BEC-4808-8F13-12C1E3673CD0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CFAA1-E2B8-48F2-9C02-0CAB6FAAB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A2C39-A751-4ADB-B72D-37D2109D735F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9D4D-CD9E-4D8B-8188-1025C009E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A1581-F893-4D6D-9A7E-4D1A7DCCD1A5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8203-2B87-4FF9-A757-AD8810F6F4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69F9B-BDB7-4E3E-BD27-6FA7BA923CC9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B4965-F902-411E-897B-A69989D5CA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C2A1-A0A6-49D2-88C0-F77711D60E31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EF52-55D9-481C-AA71-8C3593835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B0EDE-BF1C-4651-9975-521AF1EA6A79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4D792-C57C-4D63-8620-3463149BF6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F8AAB-10F3-412B-BECB-3455FE973D61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B78F1-C8E6-4476-9F78-082CF46E29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F9E44-6939-425D-B316-6817E9A4273F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C697-9CDA-46C5-A50C-FFF5E3D6BE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2F38A-C1BA-4BD7-8F8A-DBF1248777D2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9DC5D-0A5B-4B9C-B875-483881D0F8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29898-B954-4416-B160-817587EC679A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37028-BA00-46EB-AA60-29F733330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0068-BE28-4B9C-954E-9BD6986E1C8A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A66F5-4534-436C-92CD-2EF302C1A0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078BF-099C-422C-9E62-D136BB0D0E37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5E609-D3A3-4403-8BC6-E6F3F5975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994D7-52A0-4EED-9460-A820FEE7D5B7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818C2-3536-4CD5-A585-4470CE1C31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AD50-5E4B-4A9B-BE65-8A033E6F0DEB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01B03-D2E6-4DA4-9AB1-A08314D75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744E3-D784-48DA-A9E9-EE25C13B5F1A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9A35A-B1B8-400A-A1B7-CEE1E9923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D8021-57F3-4497-B30A-C80126CB36D5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B858-2C1A-4D7A-8D73-89569B1D0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7FE9BB-F627-41C4-BD2A-E88195AF23DE}" type="datetimeFigureOut">
              <a:rPr lang="en-US"/>
              <a:pPr>
                <a:defRPr/>
              </a:pPr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81B20-A276-4003-AD40-0B07BA388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0" r:id="rId3"/>
    <p:sldLayoutId id="2147483789" r:id="rId4"/>
    <p:sldLayoutId id="2147483788" r:id="rId5"/>
    <p:sldLayoutId id="2147483787" r:id="rId6"/>
    <p:sldLayoutId id="2147483786" r:id="rId7"/>
    <p:sldLayoutId id="2147483785" r:id="rId8"/>
    <p:sldLayoutId id="2147483784" r:id="rId9"/>
    <p:sldLayoutId id="2147483783" r:id="rId10"/>
    <p:sldLayoutId id="2147483793" r:id="rId11"/>
    <p:sldLayoutId id="2147483782" r:id="rId12"/>
    <p:sldLayoutId id="2147483794" r:id="rId13"/>
    <p:sldLayoutId id="2147483781" r:id="rId14"/>
    <p:sldLayoutId id="2147483780" r:id="rId15"/>
    <p:sldLayoutId id="2147483779" r:id="rId16"/>
  </p:sldLayoutIdLst>
  <p:transition spd="slow">
    <p:wipe/>
  </p:transition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25"/>
          <p:cNvSpPr>
            <a:spLocks noGrp="1"/>
          </p:cNvSpPr>
          <p:nvPr>
            <p:ph type="ctrTitle"/>
          </p:nvPr>
        </p:nvSpPr>
        <p:spPr>
          <a:xfrm>
            <a:off x="1352550" y="1466850"/>
            <a:ext cx="7767638" cy="1254125"/>
          </a:xfrm>
        </p:spPr>
        <p:txBody>
          <a:bodyPr/>
          <a:lstStyle/>
          <a:p>
            <a:pPr algn="ctr"/>
            <a:r>
              <a:rPr lang="en-US" sz="2000" smtClean="0">
                <a:latin typeface="Arial" charset="0"/>
              </a:rPr>
              <a:t>ПОДНЕСЦИ У СТЕЧАЈНОМ ПОСТУПКУ КОЈИ СЕ СПРОВОДИ БАНКРОТСТВОМ СТЕЧАЈНОГ ДУЖНИКА</a:t>
            </a:r>
            <a:r>
              <a:rPr lang="en-US" smtClean="0">
                <a:latin typeface="Arial" charset="0"/>
              </a:rPr>
              <a:t> </a:t>
            </a:r>
          </a:p>
        </p:txBody>
      </p:sp>
      <p:sp>
        <p:nvSpPr>
          <p:cNvPr id="27" name="Subtitle 26"/>
          <p:cNvSpPr>
            <a:spLocks noGrp="1"/>
          </p:cNvSpPr>
          <p:nvPr>
            <p:ph type="subTitle" idx="1"/>
          </p:nvPr>
        </p:nvSpPr>
        <p:spPr>
          <a:xfrm>
            <a:off x="1374775" y="2624138"/>
            <a:ext cx="7886700" cy="2733675"/>
          </a:xfrm>
        </p:spPr>
        <p:txBody>
          <a:bodyPr/>
          <a:lstStyle/>
          <a:p>
            <a:pPr marL="342900" indent="-342900" algn="l">
              <a:lnSpc>
                <a:spcPct val="80000"/>
              </a:lnSpc>
              <a:buFont typeface="Wingdings 3" pitchFamily="18" charset="2"/>
              <a:buChar char=""/>
            </a:pPr>
            <a:r>
              <a:rPr lang="en-US" sz="1400" smtClean="0">
                <a:solidFill>
                  <a:schemeClr val="tx1"/>
                </a:solidFill>
                <a:latin typeface="Arial" charset="0"/>
              </a:rPr>
              <a:t>Предлог за покретање стечајног поступка над дужником</a:t>
            </a:r>
          </a:p>
          <a:p>
            <a:pPr marL="342900" indent="-342900" algn="l">
              <a:lnSpc>
                <a:spcPct val="80000"/>
              </a:lnSpc>
              <a:buFont typeface="Wingdings 3" pitchFamily="18" charset="2"/>
              <a:buChar char=""/>
            </a:pPr>
            <a:r>
              <a:rPr lang="en-US" sz="1400" smtClean="0">
                <a:solidFill>
                  <a:schemeClr val="tx1"/>
                </a:solidFill>
                <a:latin typeface="Arial" charset="0"/>
              </a:rPr>
              <a:t>Почетни стечајни биланс уз истовремено достављање извештаја о економско-финансијском положају стечајног дужника</a:t>
            </a:r>
          </a:p>
          <a:p>
            <a:pPr marL="342900" indent="-342900" algn="l">
              <a:lnSpc>
                <a:spcPct val="80000"/>
              </a:lnSpc>
              <a:buFont typeface="Wingdings 3" pitchFamily="18" charset="2"/>
              <a:buChar char=""/>
            </a:pPr>
            <a:r>
              <a:rPr lang="en-US" sz="1400" smtClean="0">
                <a:solidFill>
                  <a:schemeClr val="tx1"/>
                </a:solidFill>
                <a:latin typeface="Arial" charset="0"/>
              </a:rPr>
              <a:t>Коначна листа признатих и оспорених потраживања</a:t>
            </a:r>
          </a:p>
          <a:p>
            <a:pPr marL="342900" indent="-342900" algn="l">
              <a:lnSpc>
                <a:spcPct val="80000"/>
              </a:lnSpc>
              <a:buFont typeface="Wingdings 3" pitchFamily="18" charset="2"/>
              <a:buChar char=""/>
            </a:pPr>
            <a:r>
              <a:rPr lang="en-US" sz="1400" smtClean="0">
                <a:solidFill>
                  <a:schemeClr val="tx1"/>
                </a:solidFill>
                <a:latin typeface="Arial" charset="0"/>
              </a:rPr>
              <a:t>Обавештење о продаји(имовине или капитала стечајног дужника)</a:t>
            </a:r>
          </a:p>
          <a:p>
            <a:pPr marL="342900" indent="-342900" algn="l">
              <a:lnSpc>
                <a:spcPct val="80000"/>
              </a:lnSpc>
              <a:buFont typeface="Wingdings 3" pitchFamily="18" charset="2"/>
              <a:buChar char=""/>
            </a:pPr>
            <a:r>
              <a:rPr lang="en-US" sz="1400" smtClean="0">
                <a:solidFill>
                  <a:schemeClr val="tx1"/>
                </a:solidFill>
                <a:latin typeface="Arial" charset="0"/>
              </a:rPr>
              <a:t>Захтев да се спроведена продаја констатује и бришу терети на имовини дужника</a:t>
            </a:r>
          </a:p>
          <a:p>
            <a:pPr marL="342900" indent="-342900" algn="l">
              <a:lnSpc>
                <a:spcPct val="80000"/>
              </a:lnSpc>
              <a:buFont typeface="Wingdings 3" pitchFamily="18" charset="2"/>
              <a:buChar char=""/>
            </a:pPr>
            <a:r>
              <a:rPr lang="en-US" sz="1400" smtClean="0">
                <a:solidFill>
                  <a:schemeClr val="tx1"/>
                </a:solidFill>
                <a:latin typeface="Arial" charset="0"/>
              </a:rPr>
              <a:t>Предлог обрачуна стечајног управника у сврху исплате различитих поверилаца</a:t>
            </a:r>
          </a:p>
          <a:p>
            <a:pPr marL="342900" indent="-342900" algn="l">
              <a:lnSpc>
                <a:spcPct val="80000"/>
              </a:lnSpc>
              <a:buFont typeface="Wingdings 3" pitchFamily="18" charset="2"/>
              <a:buChar char=""/>
            </a:pPr>
            <a:r>
              <a:rPr lang="en-US" sz="1400" smtClean="0">
                <a:solidFill>
                  <a:schemeClr val="tx1"/>
                </a:solidFill>
                <a:latin typeface="Arial" charset="0"/>
              </a:rPr>
              <a:t>Предлог нацрта главне деобе стечајне масе (предлог нацрта делимичне и предлог нацрта завршне деобе)</a:t>
            </a:r>
          </a:p>
          <a:p>
            <a:pPr marL="342900" indent="-342900" algn="l">
              <a:lnSpc>
                <a:spcPct val="80000"/>
              </a:lnSpc>
              <a:buFont typeface="Wingdings 3" pitchFamily="18" charset="2"/>
              <a:buChar char=""/>
            </a:pPr>
            <a:r>
              <a:rPr lang="en-US" sz="1400" smtClean="0">
                <a:solidFill>
                  <a:schemeClr val="tx1"/>
                </a:solidFill>
                <a:latin typeface="Arial" charset="0"/>
              </a:rPr>
              <a:t>Завршни рачун (закључење стечаја)</a:t>
            </a:r>
          </a:p>
          <a:p>
            <a:pPr marL="342900" indent="-342900" algn="l">
              <a:lnSpc>
                <a:spcPct val="80000"/>
              </a:lnSpc>
              <a:buFont typeface="Wingdings 3" pitchFamily="18" charset="2"/>
              <a:buAutoNum type="arabicPeriod"/>
            </a:pPr>
            <a:endParaRPr lang="en-US" sz="1400" smtClean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lnSpc>
                <a:spcPct val="80000"/>
              </a:lnSpc>
              <a:buFont typeface="Wingdings 3" pitchFamily="18" charset="2"/>
              <a:buAutoNum type="arabicPeriod"/>
            </a:pPr>
            <a:endParaRPr lang="en-US" sz="1400" smtClean="0">
              <a:solidFill>
                <a:srgbClr val="7F7F7F"/>
              </a:solidFill>
              <a:latin typeface="Arial" charset="0"/>
            </a:endParaRPr>
          </a:p>
        </p:txBody>
      </p:sp>
      <p:pic>
        <p:nvPicPr>
          <p:cNvPr id="19459" name="Picture 3" descr="svajcarska banka 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0" y="5357813"/>
            <a:ext cx="2201863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Svetska banka logo mal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8375" y="25400"/>
            <a:ext cx="2519363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untitled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2913" y="5357813"/>
            <a:ext cx="23955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untitled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64475" y="6010275"/>
            <a:ext cx="3524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untitled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59513" y="5581650"/>
            <a:ext cx="164782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alsu mali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2500" y="250825"/>
            <a:ext cx="2332038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2" descr="untitled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04200" y="0"/>
            <a:ext cx="527050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27" descr="untitled.bmp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42350" y="360363"/>
            <a:ext cx="6683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14" descr="untitled.bmp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8513" y="307975"/>
            <a:ext cx="166687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1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67488" y="146050"/>
            <a:ext cx="25463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1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53163" y="250825"/>
            <a:ext cx="3125787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>
          <a:xfrm>
            <a:off x="592138" y="674688"/>
            <a:ext cx="8585200" cy="4854575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en-US" smtClean="0">
                <a:latin typeface="Arial" charset="0"/>
              </a:rPr>
              <a:t>    </a:t>
            </a:r>
            <a:r>
              <a:rPr lang="en-US" smtClean="0">
                <a:solidFill>
                  <a:schemeClr val="accent1"/>
                </a:solidFill>
                <a:latin typeface="Arial" charset="0"/>
              </a:rPr>
              <a:t>ПОДНЕСЦИ У СТЕЧАЈНОМ ПОСТУПКУ КОЈИ СЕ СПРОВОДИ РЕОРГАНИЗАЦИЈОМ СТЕЧАЈНОГ ДУЖНИКА НАКОН ОТВАРАЊА ПОСТУПКА СТЕЧАЈА НАД ИСТИМ </a:t>
            </a:r>
          </a:p>
          <a:p>
            <a:pPr algn="ctr">
              <a:buFont typeface="Wingdings 3" pitchFamily="18" charset="2"/>
              <a:buNone/>
            </a:pPr>
            <a:endParaRPr lang="en-US" smtClean="0">
              <a:solidFill>
                <a:schemeClr val="accent1"/>
              </a:solidFill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Предлог за покретање стечајног поступка над дужником</a:t>
            </a:r>
          </a:p>
          <a:p>
            <a:r>
              <a:rPr lang="en-US" smtClean="0">
                <a:latin typeface="Arial" charset="0"/>
              </a:rPr>
              <a:t>Почетни стечајни биланс уз истовремено достављање извештаја о економско-финансијском положају стечајног дужника</a:t>
            </a:r>
          </a:p>
          <a:p>
            <a:r>
              <a:rPr lang="en-US" smtClean="0"/>
              <a:t>План реорганизације стечајног дужника  </a:t>
            </a:r>
          </a:p>
          <a:p>
            <a:r>
              <a:rPr lang="en-US" smtClean="0"/>
              <a:t>Примедбе на план</a:t>
            </a:r>
          </a:p>
          <a:p>
            <a:r>
              <a:rPr lang="en-US" smtClean="0"/>
              <a:t>Мишљење стечајног управника о предложеном плану  </a:t>
            </a:r>
          </a:p>
          <a:p>
            <a:r>
              <a:rPr lang="en-US" smtClean="0"/>
              <a:t>Изјашњење предлагача плана о поднетим примедбама на план </a:t>
            </a:r>
          </a:p>
          <a:p>
            <a:r>
              <a:rPr lang="en-US" smtClean="0"/>
              <a:t>Гласачки листићи  </a:t>
            </a:r>
          </a:p>
          <a:p>
            <a:r>
              <a:rPr lang="en-US" smtClean="0"/>
              <a:t>Предлог за обуставу стечаја због усвајања плана реорганизације </a:t>
            </a:r>
            <a:endParaRPr lang="en-US" smtClean="0">
              <a:latin typeface="Arial" charset="0"/>
            </a:endParaRPr>
          </a:p>
          <a:p>
            <a:pPr>
              <a:buFont typeface="Wingdings 3" pitchFamily="18" charset="2"/>
              <a:buAutoNum type="arabicPeriod"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>
          <a:xfrm>
            <a:off x="439738" y="401638"/>
            <a:ext cx="8691562" cy="6456362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en-US" smtClean="0">
                <a:solidFill>
                  <a:schemeClr val="accent1"/>
                </a:solidFill>
              </a:rPr>
              <a:t>ПОДНЕСЦИ У СТЕЧАЈНОМ ПОСТУПКУ ПО ПРЕДЛОГУ ЗА ОТВАРАЊЕ СТЕЧАЈА ПОДНОШЕЊЕМ УНАПРЕД ПРИПРЕМЉЕНОГ ПЛАНА РЕОРГАНИЗАЦИЈЕ СТЕЧАЈНОГ ДУЖНИКА </a:t>
            </a:r>
          </a:p>
          <a:p>
            <a:r>
              <a:rPr lang="en-US" smtClean="0"/>
              <a:t>Предлог за покретање претходног поступка по поднетом УППР</a:t>
            </a:r>
          </a:p>
          <a:p>
            <a:r>
              <a:rPr lang="en-US" smtClean="0"/>
              <a:t>Достављање и изјава већинских поверилаца да су сагласни са планом </a:t>
            </a:r>
          </a:p>
          <a:p>
            <a:r>
              <a:rPr lang="en-US" smtClean="0"/>
              <a:t>Изјава подносиоца плана о веродостојности плана и информација наведених у плану</a:t>
            </a:r>
          </a:p>
          <a:p>
            <a:r>
              <a:rPr lang="en-US" smtClean="0"/>
              <a:t>Ванредни извештај ревизора</a:t>
            </a:r>
          </a:p>
          <a:p>
            <a:r>
              <a:rPr lang="en-US" smtClean="0"/>
              <a:t>Изјава ревизора или стечајног управника о изводљивости плана реорганизације </a:t>
            </a:r>
          </a:p>
          <a:p>
            <a:r>
              <a:rPr lang="en-US" smtClean="0"/>
              <a:t>Обавештења достављена повериоцима домаћим и страним </a:t>
            </a:r>
          </a:p>
          <a:p>
            <a:r>
              <a:rPr lang="en-US" smtClean="0"/>
              <a:t>Информација да је план достављен свим повериоцима обухваћеним планом </a:t>
            </a:r>
          </a:p>
          <a:p>
            <a:r>
              <a:rPr lang="en-US" smtClean="0"/>
              <a:t>Примедбе на план</a:t>
            </a:r>
          </a:p>
          <a:p>
            <a:r>
              <a:rPr lang="en-US" smtClean="0"/>
              <a:t>Изјашњење подносиоца плана по примедбама </a:t>
            </a:r>
          </a:p>
          <a:p>
            <a:r>
              <a:rPr lang="en-US" smtClean="0"/>
              <a:t>Гласачки листићи</a:t>
            </a:r>
          </a:p>
          <a:p>
            <a:r>
              <a:rPr lang="en-US" smtClean="0"/>
              <a:t>Усвајање предлога предлагача да се над дужником отвори и истовремено обустави поступак стечаја усвајањем УППР-а од поверилаца истог </a:t>
            </a: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247</Words>
  <Application>Microsoft Office PowerPoint</Application>
  <PresentationFormat>Custom</PresentationFormat>
  <Paragraphs>31</Paragraphs>
  <Slides>5</Slides>
  <Notes>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Predložak dizajna</vt:lpstr>
      </vt:variant>
      <vt:variant>
        <vt:i4>4</vt:i4>
      </vt:variant>
      <vt:variant>
        <vt:lpstr>Naslovi slajdova</vt:lpstr>
      </vt:variant>
      <vt:variant>
        <vt:i4>5</vt:i4>
      </vt:variant>
    </vt:vector>
  </HeadingPairs>
  <TitlesOfParts>
    <vt:vector size="13" baseType="lpstr">
      <vt:lpstr>Trebuchet MS</vt:lpstr>
      <vt:lpstr>Arial</vt:lpstr>
      <vt:lpstr>Wingdings 3</vt:lpstr>
      <vt:lpstr>Calibri</vt:lpstr>
      <vt:lpstr>Facet</vt:lpstr>
      <vt:lpstr>Facet</vt:lpstr>
      <vt:lpstr>Facet</vt:lpstr>
      <vt:lpstr>Facet</vt:lpstr>
      <vt:lpstr>ПОДНЕСЦИ У СТЕЧАЈНОМ ПОСТУПКУ КОЈИ СЕ СПРОВОДИ БАНКРОТСТВОМ СТЕЧАЈНОГ ДУЖНИКА 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Zorica ZM. Markovic</dc:creator>
  <cp:lastModifiedBy>JelenaPC</cp:lastModifiedBy>
  <cp:revision>73</cp:revision>
  <dcterms:created xsi:type="dcterms:W3CDTF">2015-04-14T07:41:11Z</dcterms:created>
  <dcterms:modified xsi:type="dcterms:W3CDTF">2017-05-24T11:38:20Z</dcterms:modified>
</cp:coreProperties>
</file>