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5" r:id="rId1"/>
  </p:sldMasterIdLst>
  <p:handoutMasterIdLst>
    <p:handoutMasterId r:id="rId21"/>
  </p:handout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58" autoAdjust="0"/>
  </p:normalViewPr>
  <p:slideViewPr>
    <p:cSldViewPr snapToGrid="0">
      <p:cViewPr varScale="1">
        <p:scale>
          <a:sx n="99" d="100"/>
          <a:sy n="99" d="100"/>
        </p:scale>
        <p:origin x="491" y="3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0E2A8-4905-4902-8A8A-2BA4E98DA3F5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C5F82-932D-40F2-89E0-A35ECEBB29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25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26" y="272906"/>
            <a:ext cx="1997343" cy="80146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449" y="105509"/>
            <a:ext cx="1471515" cy="94831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97" y="5254251"/>
            <a:ext cx="3415196" cy="144997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983" y="5192665"/>
            <a:ext cx="2371925" cy="16768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160" y="274778"/>
            <a:ext cx="1890823" cy="75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7314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2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0491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670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3968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255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839632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04801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97100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02384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54668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38961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3243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98017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5176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12401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30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ctrTitle"/>
          </p:nvPr>
        </p:nvSpPr>
        <p:spPr>
          <a:xfrm>
            <a:off x="1507067" y="1378037"/>
            <a:ext cx="7766936" cy="3979573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/>
            </a:r>
            <a:br>
              <a:rPr lang="en-US" sz="2800" b="1" dirty="0" smtClean="0">
                <a:solidFill>
                  <a:srgbClr val="0070C0"/>
                </a:solidFill>
              </a:rPr>
            </a:br>
            <a:r>
              <a:rPr lang="en-US" sz="2800" b="1" dirty="0">
                <a:solidFill>
                  <a:srgbClr val="0070C0"/>
                </a:solidFill>
              </a:rPr>
              <a:t/>
            </a:r>
            <a:br>
              <a:rPr lang="en-US" sz="2800" b="1" dirty="0">
                <a:solidFill>
                  <a:srgbClr val="0070C0"/>
                </a:solidFill>
              </a:rPr>
            </a:br>
            <a:r>
              <a:rPr lang="en-US" sz="2800" b="1" dirty="0" smtClean="0">
                <a:solidFill>
                  <a:srgbClr val="0070C0"/>
                </a:solidFill>
              </a:rPr>
              <a:t/>
            </a:r>
            <a:br>
              <a:rPr lang="en-US" sz="2800" b="1" dirty="0" smtClean="0">
                <a:solidFill>
                  <a:srgbClr val="0070C0"/>
                </a:solidFill>
              </a:rPr>
            </a:br>
            <a:r>
              <a:rPr lang="en-US" sz="2800" b="1" dirty="0">
                <a:solidFill>
                  <a:srgbClr val="0070C0"/>
                </a:solidFill>
              </a:rPr>
              <a:t/>
            </a:r>
            <a:br>
              <a:rPr lang="en-US" sz="2800" b="1" dirty="0">
                <a:solidFill>
                  <a:srgbClr val="0070C0"/>
                </a:solidFill>
              </a:rPr>
            </a:br>
            <a:r>
              <a:rPr lang="en-US" sz="2800" b="1" dirty="0" smtClean="0">
                <a:solidFill>
                  <a:srgbClr val="0070C0"/>
                </a:solidFill>
              </a:rPr>
              <a:t/>
            </a:r>
            <a:br>
              <a:rPr lang="en-US" sz="2800" b="1" dirty="0" smtClean="0">
                <a:solidFill>
                  <a:srgbClr val="0070C0"/>
                </a:solidFill>
              </a:rPr>
            </a:br>
            <a:r>
              <a:rPr lang="en-US" sz="2800" b="1" dirty="0">
                <a:solidFill>
                  <a:srgbClr val="0070C0"/>
                </a:solidFill>
              </a:rPr>
              <a:t/>
            </a:r>
            <a:br>
              <a:rPr lang="en-US" sz="2800" b="1" dirty="0">
                <a:solidFill>
                  <a:srgbClr val="0070C0"/>
                </a:solidFill>
              </a:rPr>
            </a:br>
            <a:r>
              <a:rPr lang="en-US" sz="2800" b="1" dirty="0" err="1" smtClean="0">
                <a:solidFill>
                  <a:srgbClr val="0070C0"/>
                </a:solidFill>
              </a:rPr>
              <a:t>Последице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примене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Закона</a:t>
            </a:r>
            <a:r>
              <a:rPr lang="en-US" sz="2800" b="1" dirty="0">
                <a:solidFill>
                  <a:srgbClr val="0070C0"/>
                </a:solidFill>
              </a:rPr>
              <a:t> о </a:t>
            </a:r>
            <a:r>
              <a:rPr lang="en-US" sz="2800" b="1" dirty="0" err="1" smtClean="0">
                <a:solidFill>
                  <a:srgbClr val="0070C0"/>
                </a:solidFill>
              </a:rPr>
              <a:t>озакоњењ</a:t>
            </a:r>
            <a:r>
              <a:rPr lang="sr-Cyrl-RS" sz="2800" b="1" dirty="0">
                <a:solidFill>
                  <a:srgbClr val="0070C0"/>
                </a:solidFill>
              </a:rPr>
              <a:t>у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објек</a:t>
            </a:r>
            <a:r>
              <a:rPr lang="sr-Cyrl-RS" sz="2800" b="1" dirty="0" smtClean="0">
                <a:solidFill>
                  <a:srgbClr val="0070C0"/>
                </a:solidFill>
              </a:rPr>
              <a:t>а</a:t>
            </a:r>
            <a:r>
              <a:rPr lang="en-US" sz="2800" b="1" dirty="0" err="1" smtClean="0">
                <a:solidFill>
                  <a:srgbClr val="0070C0"/>
                </a:solidFill>
              </a:rPr>
              <a:t>та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("</a:t>
            </a:r>
            <a:r>
              <a:rPr lang="en-US" sz="2800" b="1" dirty="0" err="1">
                <a:solidFill>
                  <a:srgbClr val="0070C0"/>
                </a:solidFill>
              </a:rPr>
              <a:t>Сл</a:t>
            </a:r>
            <a:r>
              <a:rPr lang="en-US" sz="2800" b="1" dirty="0">
                <a:solidFill>
                  <a:srgbClr val="0070C0"/>
                </a:solidFill>
              </a:rPr>
              <a:t>. </a:t>
            </a:r>
            <a:r>
              <a:rPr lang="en-US" sz="2800" b="1" dirty="0" err="1">
                <a:solidFill>
                  <a:srgbClr val="0070C0"/>
                </a:solidFill>
              </a:rPr>
              <a:t>гласник</a:t>
            </a:r>
            <a:r>
              <a:rPr lang="en-US" sz="2800" b="1" dirty="0">
                <a:solidFill>
                  <a:srgbClr val="0070C0"/>
                </a:solidFill>
              </a:rPr>
              <a:t> РС", </a:t>
            </a:r>
            <a:r>
              <a:rPr lang="en-US" sz="2800" b="1" dirty="0" err="1">
                <a:solidFill>
                  <a:srgbClr val="0070C0"/>
                </a:solidFill>
              </a:rPr>
              <a:t>бр</a:t>
            </a:r>
            <a:r>
              <a:rPr lang="en-US" sz="2800" b="1" dirty="0">
                <a:solidFill>
                  <a:srgbClr val="0070C0"/>
                </a:solidFill>
              </a:rPr>
              <a:t>. 96/2015 и 83/2018) </a:t>
            </a:r>
            <a:r>
              <a:rPr lang="en-US" sz="2800" b="1" dirty="0" err="1">
                <a:solidFill>
                  <a:srgbClr val="0070C0"/>
                </a:solidFill>
              </a:rPr>
              <a:t>на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уновчење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имовине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стечајног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дужника</a:t>
            </a:r>
            <a:r>
              <a:rPr lang="sr-Cyrl-RS" sz="2800" b="1" dirty="0">
                <a:solidFill>
                  <a:srgbClr val="0070C0"/>
                </a:solidFill>
              </a:rPr>
              <a:t> у складу са одредбама </a:t>
            </a:r>
            <a:r>
              <a:rPr lang="en-US" sz="2800" b="1" dirty="0" err="1">
                <a:solidFill>
                  <a:srgbClr val="0070C0"/>
                </a:solidFill>
              </a:rPr>
              <a:t>Закона</a:t>
            </a:r>
            <a:r>
              <a:rPr lang="en-US" sz="2800" b="1" dirty="0">
                <a:solidFill>
                  <a:srgbClr val="0070C0"/>
                </a:solidFill>
              </a:rPr>
              <a:t> о </a:t>
            </a:r>
            <a:r>
              <a:rPr lang="en-US" sz="2800" b="1" dirty="0" err="1">
                <a:solidFill>
                  <a:srgbClr val="0070C0"/>
                </a:solidFill>
              </a:rPr>
              <a:t>стечају</a:t>
            </a:r>
            <a:r>
              <a:rPr lang="en-US" sz="2800" b="1" dirty="0">
                <a:solidFill>
                  <a:srgbClr val="0070C0"/>
                </a:solidFill>
              </a:rPr>
              <a:t> ("</a:t>
            </a:r>
            <a:r>
              <a:rPr lang="en-US" sz="2800" b="1" dirty="0" err="1">
                <a:solidFill>
                  <a:srgbClr val="0070C0"/>
                </a:solidFill>
              </a:rPr>
              <a:t>Сл</a:t>
            </a:r>
            <a:r>
              <a:rPr lang="en-US" sz="2800" b="1" dirty="0">
                <a:solidFill>
                  <a:srgbClr val="0070C0"/>
                </a:solidFill>
              </a:rPr>
              <a:t>. </a:t>
            </a:r>
            <a:r>
              <a:rPr lang="en-US" sz="2800" b="1" dirty="0" err="1">
                <a:solidFill>
                  <a:srgbClr val="0070C0"/>
                </a:solidFill>
              </a:rPr>
              <a:t>гласник</a:t>
            </a:r>
            <a:r>
              <a:rPr lang="en-US" sz="2800" b="1" dirty="0">
                <a:solidFill>
                  <a:srgbClr val="0070C0"/>
                </a:solidFill>
              </a:rPr>
              <a:t> РС", </a:t>
            </a:r>
            <a:r>
              <a:rPr lang="en-US" sz="2800" b="1" dirty="0" err="1">
                <a:solidFill>
                  <a:srgbClr val="0070C0"/>
                </a:solidFill>
              </a:rPr>
              <a:t>бр</a:t>
            </a:r>
            <a:r>
              <a:rPr lang="en-US" sz="2800" b="1" dirty="0">
                <a:solidFill>
                  <a:srgbClr val="0070C0"/>
                </a:solidFill>
              </a:rPr>
              <a:t>. 104/2009, 99/2011 - </a:t>
            </a:r>
            <a:r>
              <a:rPr lang="en-US" sz="2800" b="1" dirty="0" err="1">
                <a:solidFill>
                  <a:srgbClr val="0070C0"/>
                </a:solidFill>
              </a:rPr>
              <a:t>др</a:t>
            </a:r>
            <a:r>
              <a:rPr lang="en-US" sz="2800" b="1" dirty="0">
                <a:solidFill>
                  <a:srgbClr val="0070C0"/>
                </a:solidFill>
              </a:rPr>
              <a:t>. </a:t>
            </a:r>
            <a:r>
              <a:rPr lang="en-US" sz="2800" b="1" dirty="0" err="1">
                <a:solidFill>
                  <a:srgbClr val="0070C0"/>
                </a:solidFill>
              </a:rPr>
              <a:t>закон</a:t>
            </a:r>
            <a:r>
              <a:rPr lang="en-US" sz="2800" b="1" dirty="0">
                <a:solidFill>
                  <a:srgbClr val="0070C0"/>
                </a:solidFill>
              </a:rPr>
              <a:t>, 71/2012 - </a:t>
            </a:r>
            <a:r>
              <a:rPr lang="en-US" sz="2800" b="1" dirty="0" err="1">
                <a:solidFill>
                  <a:srgbClr val="0070C0"/>
                </a:solidFill>
              </a:rPr>
              <a:t>одлука</a:t>
            </a:r>
            <a:r>
              <a:rPr lang="en-US" sz="2800" b="1" dirty="0">
                <a:solidFill>
                  <a:srgbClr val="0070C0"/>
                </a:solidFill>
              </a:rPr>
              <a:t> УС, 83/2014, 113/2017, 44/2018 и </a:t>
            </a:r>
            <a:r>
              <a:rPr lang="en-US" sz="2800" b="1" dirty="0" smtClean="0">
                <a:solidFill>
                  <a:srgbClr val="0070C0"/>
                </a:solidFill>
              </a:rPr>
              <a:t>95/2018</a:t>
            </a:r>
            <a:r>
              <a:rPr lang="sr-Cyrl-RS" sz="2800" b="1" dirty="0" smtClean="0">
                <a:solidFill>
                  <a:srgbClr val="0070C0"/>
                </a:solidFill>
              </a:rPr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7" name="Subtitle 26"/>
          <p:cNvSpPr>
            <a:spLocks noGrp="1"/>
          </p:cNvSpPr>
          <p:nvPr>
            <p:ph type="subTitle" idx="1"/>
          </p:nvPr>
        </p:nvSpPr>
        <p:spPr>
          <a:xfrm>
            <a:off x="1507067" y="5102013"/>
            <a:ext cx="7766936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4" name="Picture 3" descr="svajcarska banka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194" y="5357610"/>
            <a:ext cx="2200863" cy="1171977"/>
          </a:xfrm>
          <a:prstGeom prst="rect">
            <a:avLst/>
          </a:prstGeom>
        </p:spPr>
      </p:pic>
      <p:pic>
        <p:nvPicPr>
          <p:cNvPr id="5" name="Picture 4" descr="Svetska banka logo mal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505" y="218938"/>
            <a:ext cx="2197516" cy="1098758"/>
          </a:xfrm>
          <a:prstGeom prst="rect">
            <a:avLst/>
          </a:prstGeom>
        </p:spPr>
      </p:pic>
      <p:pic>
        <p:nvPicPr>
          <p:cNvPr id="6" name="Picture 5" descr="untitled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889" y="5357611"/>
            <a:ext cx="2395471" cy="1199815"/>
          </a:xfrm>
          <a:prstGeom prst="rect">
            <a:avLst/>
          </a:prstGeom>
        </p:spPr>
      </p:pic>
      <p:pic>
        <p:nvPicPr>
          <p:cNvPr id="7" name="Picture 6" descr="untitled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4699" y="6010275"/>
            <a:ext cx="352022" cy="847725"/>
          </a:xfrm>
          <a:prstGeom prst="rect">
            <a:avLst/>
          </a:prstGeom>
        </p:spPr>
      </p:pic>
      <p:pic>
        <p:nvPicPr>
          <p:cNvPr id="8" name="Picture 7" descr="untitled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132" y="5580912"/>
            <a:ext cx="1648496" cy="884282"/>
          </a:xfrm>
          <a:prstGeom prst="rect">
            <a:avLst/>
          </a:prstGeom>
        </p:spPr>
      </p:pic>
      <p:pic>
        <p:nvPicPr>
          <p:cNvPr id="10" name="Picture 9" descr="alsu mal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036" y="296103"/>
            <a:ext cx="2215166" cy="888865"/>
          </a:xfrm>
          <a:prstGeom prst="rect">
            <a:avLst/>
          </a:prstGeom>
        </p:spPr>
      </p:pic>
      <p:pic>
        <p:nvPicPr>
          <p:cNvPr id="13" name="Picture 12" descr="untitled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556" y="0"/>
            <a:ext cx="528319" cy="386365"/>
          </a:xfrm>
          <a:prstGeom prst="rect">
            <a:avLst/>
          </a:prstGeom>
        </p:spPr>
      </p:pic>
      <p:pic>
        <p:nvPicPr>
          <p:cNvPr id="28" name="Picture 27" descr="untitled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1724" y="360207"/>
            <a:ext cx="669702" cy="682982"/>
          </a:xfrm>
          <a:prstGeom prst="rect">
            <a:avLst/>
          </a:prstGeom>
        </p:spPr>
      </p:pic>
      <p:pic>
        <p:nvPicPr>
          <p:cNvPr id="15" name="Picture 14" descr="untitled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490" y="308691"/>
            <a:ext cx="167426" cy="1339805"/>
          </a:xfrm>
          <a:prstGeom prst="rect">
            <a:avLst/>
          </a:prstGeom>
        </p:spPr>
      </p:pic>
      <p:pic>
        <p:nvPicPr>
          <p:cNvPr id="2" name="Picture 2" descr="C:\Documents and Settings\marija\Desktop\9ec15154581310b83bca37f2cbaec18f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-1"/>
            <a:ext cx="2897747" cy="1378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260469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444843"/>
            <a:ext cx="8596668" cy="5596519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0070C0"/>
                </a:solidFill>
              </a:rPr>
              <a:t>Закон о враћању одузете имовине и обештећењу је управни поступак враћања одузете имовине и обештећења за одузету имовину.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Предмет денационализације је имовина под којом се подразумевају одузете покретне и непокретне ствари, као и одузета предузећа од њихових власника у периоду од 9. марта 1945. године, применом прописа који су таксативно побројани у члану 2. наведеног закона. Реч је о различитим облицима одузимања, међу којима је најбројнији, свакако, била национализација, затим конфискација, секвестар, аграрна реформа и колонизација, експропријација…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Обзиром да је законом Законом о враћању одузете имовине и обештећењу прописан преклузиван рок од две године за подношење захтева за реституцију, рачунајући од дана објављивања јавног позива на сајту Министарства финансија, данас код Агенције за реституцију постоји прецизна евиденција о свим поднетим захтевима, односно подносиоцима и имовину на коју се односе, као и решеним захтевима, због чега препоручујемо стечајним управницима да се писаним путем обрати Агенцији за реституцију ради провере да ли је у односу на имовину стечајног дужника поднет захтев за реституцију.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9575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444843"/>
            <a:ext cx="8596668" cy="5596519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0070C0"/>
                </a:solidFill>
              </a:rPr>
              <a:t>Уколико јесте, стечајни дужник на основу члана 9 у вези члана 39 Закона о враћању одузете имовине   и обештећењу као обвезник враћања или као лице које има правни интерес има право да учествује у поступку пред Агенцијом за реституцијом, и истиче све чињеничне и правне разлоге везано за заштиту интереса стечајног дужника у наведеном управном поступку, посебно водећи рачуна да Закон о враћању одузете имовине и обештећењу прописује посебна правила враћања пољопривредног, шумског, грађевинског земљишта, затим код враћања стамбених зграда и станова, пословних објеката и просторија итд, да ли је на земљишту изграђен објекат и да ли је тај објекат предмет враћања,  да ли је у току поступак легализације односно озакоњења или рехабилитације,  да ли је дошло до увећања објекта дограђивањем или надзиђивањем,  те да ли је подносилац захтева у међувремену обештећен, </a:t>
            </a:r>
            <a:r>
              <a:rPr lang="ru-RU" dirty="0" smtClean="0">
                <a:solidFill>
                  <a:srgbClr val="0070C0"/>
                </a:solidFill>
              </a:rPr>
              <a:t>јер </a:t>
            </a:r>
            <a:r>
              <a:rPr lang="ru-RU" dirty="0">
                <a:solidFill>
                  <a:srgbClr val="0070C0"/>
                </a:solidFill>
              </a:rPr>
              <a:t>се од 1990 у Републици Србији спроводила делимична денационализација када је враћена имовина сељацима, задругама и верским организацијама, начин на који је  стечајни дужник стекао одређено право на подржављеној имовини….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1831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457201"/>
            <a:ext cx="8596668" cy="5584162"/>
          </a:xfrm>
        </p:spPr>
        <p:txBody>
          <a:bodyPr/>
          <a:lstStyle/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pPr algn="just"/>
            <a:r>
              <a:rPr lang="en-US" dirty="0" err="1" smtClean="0">
                <a:solidFill>
                  <a:srgbClr val="0070C0"/>
                </a:solidFill>
              </a:rPr>
              <a:t>За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стечајни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поступак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су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од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значаја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sr-Cyrl-RS" dirty="0">
                <a:solidFill>
                  <a:srgbClr val="0070C0"/>
                </a:solidFill>
              </a:rPr>
              <a:t>одредбе чл. 62 </a:t>
            </a:r>
            <a:r>
              <a:rPr lang="en-US" dirty="0" err="1">
                <a:solidFill>
                  <a:srgbClr val="0070C0"/>
                </a:solidFill>
              </a:rPr>
              <a:t>Закон</a:t>
            </a:r>
            <a:r>
              <a:rPr lang="sr-Cyrl-RS" dirty="0">
                <a:solidFill>
                  <a:srgbClr val="0070C0"/>
                </a:solidFill>
              </a:rPr>
              <a:t>а </a:t>
            </a:r>
            <a:r>
              <a:rPr lang="en-US" dirty="0">
                <a:solidFill>
                  <a:srgbClr val="0070C0"/>
                </a:solidFill>
              </a:rPr>
              <a:t>о </a:t>
            </a:r>
            <a:r>
              <a:rPr lang="en-US" dirty="0" err="1">
                <a:solidFill>
                  <a:srgbClr val="0070C0"/>
                </a:solidFill>
              </a:rPr>
              <a:t>враћању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одузете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имовине</a:t>
            </a:r>
            <a:r>
              <a:rPr lang="en-US" dirty="0">
                <a:solidFill>
                  <a:srgbClr val="0070C0"/>
                </a:solidFill>
              </a:rPr>
              <a:t> и </a:t>
            </a:r>
            <a:r>
              <a:rPr lang="en-US" dirty="0" err="1">
                <a:solidFill>
                  <a:srgbClr val="0070C0"/>
                </a:solidFill>
              </a:rPr>
              <a:t>обештећењу</a:t>
            </a:r>
            <a:r>
              <a:rPr lang="sr-Cyrl-RS" dirty="0">
                <a:solidFill>
                  <a:srgbClr val="0070C0"/>
                </a:solidFill>
              </a:rPr>
              <a:t> које прописује да од </a:t>
            </a:r>
            <a:r>
              <a:rPr lang="en-US" dirty="0" err="1">
                <a:solidFill>
                  <a:srgbClr val="0070C0"/>
                </a:solidFill>
              </a:rPr>
              <a:t>ступања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на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снагу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овог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закона</a:t>
            </a:r>
            <a:r>
              <a:rPr lang="sr-Cyrl-R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имовина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која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је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одузета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бившим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власницима</a:t>
            </a:r>
            <a:r>
              <a:rPr lang="en-US" dirty="0">
                <a:solidFill>
                  <a:srgbClr val="0070C0"/>
                </a:solidFill>
              </a:rPr>
              <a:t>, а </a:t>
            </a:r>
            <a:r>
              <a:rPr lang="en-US" dirty="0" err="1">
                <a:solidFill>
                  <a:srgbClr val="0070C0"/>
                </a:solidFill>
              </a:rPr>
              <a:t>за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коју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је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поднета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пријава</a:t>
            </a:r>
            <a:r>
              <a:rPr lang="en-US" dirty="0">
                <a:solidFill>
                  <a:srgbClr val="0070C0"/>
                </a:solidFill>
              </a:rPr>
              <a:t> у </a:t>
            </a:r>
            <a:r>
              <a:rPr lang="en-US" dirty="0" err="1">
                <a:solidFill>
                  <a:srgbClr val="0070C0"/>
                </a:solidFill>
              </a:rPr>
              <a:t>складу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са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Законом</a:t>
            </a:r>
            <a:r>
              <a:rPr lang="en-US" dirty="0">
                <a:solidFill>
                  <a:srgbClr val="0070C0"/>
                </a:solidFill>
              </a:rPr>
              <a:t> о </a:t>
            </a:r>
            <a:r>
              <a:rPr lang="en-US" dirty="0" err="1">
                <a:solidFill>
                  <a:srgbClr val="0070C0"/>
                </a:solidFill>
              </a:rPr>
              <a:t>пријављивању</a:t>
            </a:r>
            <a:r>
              <a:rPr lang="en-US" dirty="0">
                <a:solidFill>
                  <a:srgbClr val="0070C0"/>
                </a:solidFill>
              </a:rPr>
              <a:t> и </a:t>
            </a:r>
            <a:r>
              <a:rPr lang="en-US" dirty="0" err="1">
                <a:solidFill>
                  <a:srgbClr val="0070C0"/>
                </a:solidFill>
              </a:rPr>
              <a:t>евидентирању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одузете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имовине</a:t>
            </a:r>
            <a:r>
              <a:rPr lang="en-US" dirty="0">
                <a:solidFill>
                  <a:srgbClr val="0070C0"/>
                </a:solidFill>
              </a:rPr>
              <a:t> ("</a:t>
            </a:r>
            <a:r>
              <a:rPr lang="en-US" dirty="0" err="1">
                <a:solidFill>
                  <a:srgbClr val="0070C0"/>
                </a:solidFill>
              </a:rPr>
              <a:t>Службени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гласник</a:t>
            </a:r>
            <a:r>
              <a:rPr lang="en-US" dirty="0">
                <a:solidFill>
                  <a:srgbClr val="0070C0"/>
                </a:solidFill>
              </a:rPr>
              <a:t> РС", </a:t>
            </a:r>
            <a:r>
              <a:rPr lang="en-US" dirty="0" err="1">
                <a:solidFill>
                  <a:srgbClr val="0070C0"/>
                </a:solidFill>
              </a:rPr>
              <a:t>број</a:t>
            </a:r>
            <a:r>
              <a:rPr lang="en-US" dirty="0">
                <a:solidFill>
                  <a:srgbClr val="0070C0"/>
                </a:solidFill>
              </a:rPr>
              <a:t> 45/05), а </a:t>
            </a:r>
            <a:r>
              <a:rPr lang="en-US" dirty="0" err="1">
                <a:solidFill>
                  <a:srgbClr val="0070C0"/>
                </a:solidFill>
              </a:rPr>
              <a:t>по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одредбама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овог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закона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може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бити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враћена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не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може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бити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предмет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отуђивања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хипотеке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или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залоге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до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правноснажног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окончања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поступка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по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захтеву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за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враћање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као</a:t>
            </a:r>
            <a:r>
              <a:rPr lang="en-US" dirty="0">
                <a:solidFill>
                  <a:srgbClr val="0070C0"/>
                </a:solidFill>
              </a:rPr>
              <a:t> и </a:t>
            </a:r>
            <a:r>
              <a:rPr lang="en-US" dirty="0" err="1">
                <a:solidFill>
                  <a:srgbClr val="0070C0"/>
                </a:solidFill>
              </a:rPr>
              <a:t>да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је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акт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отуђења</a:t>
            </a:r>
            <a:r>
              <a:rPr lang="en-US" dirty="0">
                <a:solidFill>
                  <a:srgbClr val="0070C0"/>
                </a:solidFill>
              </a:rPr>
              <a:t> и </a:t>
            </a:r>
            <a:r>
              <a:rPr lang="en-US" dirty="0" err="1">
                <a:solidFill>
                  <a:srgbClr val="0070C0"/>
                </a:solidFill>
              </a:rPr>
              <a:t>оптерећења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имовине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који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је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супротан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одредбама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овог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члана</a:t>
            </a:r>
            <a:r>
              <a:rPr lang="en-US" dirty="0">
                <a:solidFill>
                  <a:srgbClr val="0070C0"/>
                </a:solidFill>
              </a:rPr>
              <a:t>  </a:t>
            </a:r>
            <a:r>
              <a:rPr lang="en-US" dirty="0" err="1">
                <a:solidFill>
                  <a:srgbClr val="0070C0"/>
                </a:solidFill>
              </a:rPr>
              <a:t>ништав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sr-Cyrl-RS" dirty="0">
                <a:solidFill>
                  <a:srgbClr val="0070C0"/>
                </a:solidFill>
              </a:rPr>
              <a:t>Основни облици д</a:t>
            </a:r>
            <a:r>
              <a:rPr lang="en-US" dirty="0" err="1">
                <a:solidFill>
                  <a:srgbClr val="0070C0"/>
                </a:solidFill>
              </a:rPr>
              <a:t>енационализације</a:t>
            </a:r>
            <a:r>
              <a:rPr lang="sr-Cyrl-RS" dirty="0">
                <a:solidFill>
                  <a:srgbClr val="0070C0"/>
                </a:solidFill>
              </a:rPr>
              <a:t> су враћање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имовине</a:t>
            </a:r>
            <a:r>
              <a:rPr lang="en-US" dirty="0">
                <a:solidFill>
                  <a:srgbClr val="0070C0"/>
                </a:solidFill>
              </a:rPr>
              <a:t> у </a:t>
            </a:r>
            <a:r>
              <a:rPr lang="en-US" dirty="0" err="1">
                <a:solidFill>
                  <a:srgbClr val="0070C0"/>
                </a:solidFill>
              </a:rPr>
              <a:t>натуралном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облику</a:t>
            </a:r>
            <a:r>
              <a:rPr lang="sr-Cyrl-RS" dirty="0">
                <a:solidFill>
                  <a:srgbClr val="0070C0"/>
                </a:solidFill>
              </a:rPr>
              <a:t>, који облик представља основни вид и спроводи се увек када је то могуће</a:t>
            </a:r>
            <a:r>
              <a:rPr lang="en-US" dirty="0">
                <a:solidFill>
                  <a:srgbClr val="0070C0"/>
                </a:solidFill>
              </a:rPr>
              <a:t>, и </a:t>
            </a:r>
            <a:r>
              <a:rPr lang="sr-Cyrl-RS" dirty="0">
                <a:solidFill>
                  <a:srgbClr val="0070C0"/>
                </a:solidFill>
              </a:rPr>
              <a:t>враћање </a:t>
            </a:r>
            <a:r>
              <a:rPr lang="en-US" dirty="0">
                <a:solidFill>
                  <a:srgbClr val="0070C0"/>
                </a:solidFill>
              </a:rPr>
              <a:t>у </a:t>
            </a:r>
            <a:r>
              <a:rPr lang="en-US" dirty="0" err="1">
                <a:solidFill>
                  <a:srgbClr val="0070C0"/>
                </a:solidFill>
              </a:rPr>
              <a:t>облику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накнаде</a:t>
            </a:r>
            <a:r>
              <a:rPr lang="en-US" dirty="0">
                <a:solidFill>
                  <a:srgbClr val="0070C0"/>
                </a:solidFill>
              </a:rPr>
              <a:t> у </a:t>
            </a:r>
            <a:r>
              <a:rPr lang="en-US" dirty="0" err="1">
                <a:solidFill>
                  <a:srgbClr val="0070C0"/>
                </a:solidFill>
              </a:rPr>
              <a:t>новцу</a:t>
            </a:r>
            <a:r>
              <a:rPr lang="en-US" dirty="0">
                <a:solidFill>
                  <a:srgbClr val="0070C0"/>
                </a:solidFill>
              </a:rPr>
              <a:t> (</a:t>
            </a:r>
            <a:r>
              <a:rPr lang="en-US" dirty="0" err="1">
                <a:solidFill>
                  <a:srgbClr val="0070C0"/>
                </a:solidFill>
              </a:rPr>
              <a:t>обештећења</a:t>
            </a:r>
            <a:r>
              <a:rPr lang="en-US" dirty="0">
                <a:solidFill>
                  <a:srgbClr val="0070C0"/>
                </a:solidFill>
              </a:rPr>
              <a:t>) </a:t>
            </a:r>
            <a:r>
              <a:rPr lang="en-US" dirty="0" err="1">
                <a:solidFill>
                  <a:srgbClr val="0070C0"/>
                </a:solidFill>
              </a:rPr>
              <a:t>када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враћање</a:t>
            </a:r>
            <a:r>
              <a:rPr lang="en-US" dirty="0">
                <a:solidFill>
                  <a:srgbClr val="0070C0"/>
                </a:solidFill>
              </a:rPr>
              <a:t> у </a:t>
            </a:r>
            <a:r>
              <a:rPr lang="en-US" dirty="0" err="1">
                <a:solidFill>
                  <a:srgbClr val="0070C0"/>
                </a:solidFill>
              </a:rPr>
              <a:t>натури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није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могуће</a:t>
            </a:r>
            <a:r>
              <a:rPr lang="en-US" dirty="0">
                <a:solidFill>
                  <a:srgbClr val="0070C0"/>
                </a:solidFill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26074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494271"/>
            <a:ext cx="8596668" cy="5547092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0070C0"/>
                </a:solidFill>
              </a:rPr>
              <a:t>Како је Република Србија једини обвезник исплате накнаде у новцу, за стечајни поступак су од значаја одредбе које регулишу поступак враћање имовине у натуралном облику. Наведено са разлога што поред Републике Србије, аутономна покрајина, јединица локалне самоуправе,  обвезници могу бити и привредно друштво или друго правно лице чији је оснивач држава, покрајина или јединица локалне самоуправе, као и  правна лица чији оснивач није неки од субјеката јавне својине - привредно друштво са већинским друштвеним капиталом и задруга, чак и ако су у поступку стечаја или ликвидације, ако су на дан ступања Закона на снагу власници, држаоци или носиоци права коришћења или располагања на подржављеној имовини. 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Основни услов за враћање у натури јесте да се ствар налази у јавној својини Републике, покрајине или јединице локалне самоуправе или да је још увек у државној својини, друштвеној или задружној својини, на дан ступања Закона на снагу. 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За стечајни поступак је од значаја да се не враћају  добра која су у приватној својини, тј. у својини привредних друштава и других правних лица.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02086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308919"/>
            <a:ext cx="8596668" cy="573244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solidFill>
                  <a:srgbClr val="0070C0"/>
                </a:solidFill>
              </a:rPr>
              <a:t>Не враћају се у натури ни добра која су у друштвеној или задружној својини, а која је ималац стекао уз накнаду.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 Ако су добра у друштвеној или задружној својини стечена без накнаде (доброчино, бестеретно) она могу бити предмет враћања под општим условима који важе за враћање. 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Ако је реч о непокретности, правило је да враћају у натури све непокретности, осим оних за које је Законом предвиђено да се не враћају. Ако није могуће враћање непокретности у целости, вратиће се део непокретности за који је враћања могуће, док ће се за остатак дати накнада у новцу. То се нарочито односи на непокретности које су "увећане" (дограђене или надзидане у складу са законом), тако да је дошло до увећања бруто површине. 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За стечајни поступак је од значаја да се у складу са чланом 18 Законом о враћању одузете имовине и обештећењу, не враћају се ни у својину ни у државину непокретности које на дан ступања на снагу овог закона имају следећу намену, односно статус: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тачка 5) непокретности субјекта који се продаје у поступку стечаја као правно лице а у чијој се имовини налазе. 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тачка 10) непокретности које су продате у поступку стечаја над предузећима у већинској друштвеној, односно државној својини, као и непокретности које представљају имовину стечајних дужника у већинској друштвеној, односно државној својини која су као правна лица продати у поступку стечаја.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92399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284205"/>
            <a:ext cx="8596668" cy="5757157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0070C0"/>
                </a:solidFill>
              </a:rPr>
              <a:t>Када је реч о стечајном дужнику, само добра која су у државној или друштвеној својини могу бити предмет враћања на дан ступања на снагу Закона о враћању одузете имовине и обештећењу.  Добра која су припадала стечајном дужнику и која су продата у том поступку не могу бити предмет враћања. 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За покретне ствари важи обрнуто правило - враћају се у натури само оне покретне ствари за које је изричито предвиђено да се враћају, а у супротном се не враћају у натури. Предвиђено је да се враћају само оне покретне ствари које су уписане у јавни регистар ( возила, оружје) , као и добра која се сматрају културним добрима у смислу Закон о културним добрима ("Сл. гласник РС", бр. 71/94 и 52/2011 - др. закони).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Решење Агенције се може побијати жалбом у року од 15 дана од дана пријема. О жалби решава Министарство финансија у року од 90 дана од дана пријема. Против другостепеног решења може се покренути управни спор. 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За стечајни поступак је значајно да правноснажно решење о враћању у натури, представља  основ  за упис права својине у јавне регистре,  као и за излучење ствари из стечајне масе.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5838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407773"/>
            <a:ext cx="8596668" cy="56335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70C0"/>
                </a:solidFill>
              </a:rPr>
              <a:t>Закон </a:t>
            </a:r>
            <a:r>
              <a:rPr lang="ru-RU" sz="4400" b="1" dirty="0">
                <a:solidFill>
                  <a:srgbClr val="0070C0"/>
                </a:solidFill>
              </a:rPr>
              <a:t>о проценитељима вредности непокретности ("Сл. гласник РС", бр. 108/2016 и 113/2017 - др. закон)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3191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308919"/>
            <a:ext cx="8596668" cy="5732443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0070C0"/>
                </a:solidFill>
              </a:rPr>
              <a:t>Одредном члана 53а став 1 Закона о стечају ("Сл. гласник РС", бр. 104/2009, 99/2011 - др. закон, 71/2012 - одлука УС, 83/2014, 113/2017, 44/2018 и 95/2018) прописано је да овлашћено стручно лице (проценитељ) у поступку стечаја мора бити лице које поседује лиценцу за вршење одговарајуће врсте процена у складу са посебним законом. 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Чланом 3 Закона о проценитељима вредности непокретности прописано је да се одредбе наведеног закона примењују  на процене вредности непокретности које се врше за потребе: 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1) закључења уговора о кредиту обезбеђених хипотеком и закључења других послова финансијских институција обезбеђених хипотеком; 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2) утврђивања вредности непокретности у поступку стечаја, у складу са законом којим се уређује стечај; 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3) продаје непокретности у поступку вансудског намирења, у складу са законом којим се уређује хипотека. 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Уговори из става 1. тач. 2) и 3) овог члана у којима вредност непокретности није проценио лиценцирани проценитељ ништави су.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451646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407773"/>
            <a:ext cx="8596668" cy="5633589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Ако </a:t>
            </a:r>
            <a:r>
              <a:rPr lang="ru-RU" dirty="0">
                <a:solidFill>
                  <a:srgbClr val="0070C0"/>
                </a:solidFill>
              </a:rPr>
              <a:t>јавни бележник, односно други орган који је законом овлашћен за оверу или закључење уговора о промету непокретности из става 1. тач. 2) и 3) овог члана на основу извршеног увида у именик лиценцираних проценитеља утврди да процена вредности непокретности није претходно урађена од стране лиценцираног проценитеља, дужан је да одбије да предузме тражену службену радњу. 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Лиценцирани проценитељ може вршити процену вредности непокретности која је предмет извршења у извршном поступку који се спроводи у складу са законом којим се уређује извршење и обезбеђење. 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Лиценцирани проценитељ може вршити процене вредности непокретности, као и верификацију података из регистра цена непокретности у поступку масовне процене вредности непокретности у складу са законом и подзаконским актима који регулишу утврђивање тржишне вредности непокретности уписаних у катастар непокретности.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220182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222191"/>
            <a:ext cx="8596668" cy="581917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RS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Наглашавам да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основу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прелазних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завршних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одредби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</a:t>
            </a:r>
            <a:r>
              <a:rPr lang="sr-Cyrl-R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проценитељима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вредности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непокретности</a:t>
            </a:r>
            <a:r>
              <a:rPr lang="sr-Cyrl-R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почев од 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јула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2018.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године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 лица која </a:t>
            </a:r>
            <a:r>
              <a:rPr lang="sr-Cyrl-RS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посудују</a:t>
            </a:r>
            <a:r>
              <a:rPr lang="sr-Cyrl-R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лиценцу Министарства финансија су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овлашћени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врше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процене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вредности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непокретности</a:t>
            </a:r>
            <a:r>
              <a:rPr lang="sr-Cyrl-R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Када се одредба чл. 53 а Закона о стечају доведе у везу да Законом о проценитељима непокретности, произилази да почев од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јула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2018.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године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 у свакој ситуацији када је неопходно да се у току стечајног поступка врши процена вредности имовине </a:t>
            </a:r>
            <a:r>
              <a:rPr lang="sr-Cyrl-R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због </a:t>
            </a:r>
            <a:r>
              <a:rPr lang="sr-Cyrl-R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процене целисходности начина продаје, због утврђења степена намирења </a:t>
            </a:r>
            <a:r>
              <a:rPr lang="sr-Cyrl-RS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разлучног</a:t>
            </a:r>
            <a:r>
              <a:rPr lang="sr-Cyrl-R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повериоца односно вероватност </a:t>
            </a:r>
            <a:r>
              <a:rPr lang="sr-Cyrl-RS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необезбеђености</a:t>
            </a:r>
            <a:r>
              <a:rPr lang="sr-Cyrl-R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потраживања </a:t>
            </a:r>
            <a:r>
              <a:rPr lang="sr-Cyrl-RS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разлучног</a:t>
            </a:r>
            <a:r>
              <a:rPr lang="sr-Cyrl-R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повериоца, код плана реорганизације…..</a:t>
            </a:r>
            <a:r>
              <a:rPr lang="sr-Cyrl-RS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итд</a:t>
            </a:r>
            <a:r>
              <a:rPr lang="sr-Cyrl-R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наведена процена имовине мора бити извршена од стране стручног лица-проценитеља које поседује лиценцу Министарства </a:t>
            </a:r>
            <a:r>
              <a:rPr lang="sr-Cyrl-R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финансија,  те да свака радња у стечајном поступку  која није заснована на процени извршеној од стране проценитеља са наведеном лиценцом, може бити одговарајућом одлуком стављена ван снаге од стане стечајног судије или другостепеног суда.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sr-Cyrl-RS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sr-Cyrl-RS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еограду, 30.05.2019. г     </a:t>
            </a:r>
            <a:r>
              <a:rPr lang="sr-Cyrl-RS" sz="4000" b="1" dirty="0" smtClean="0">
                <a:solidFill>
                  <a:srgbClr val="0070C0"/>
                </a:solidFill>
              </a:rPr>
              <a:t>             </a:t>
            </a:r>
            <a:r>
              <a:rPr lang="sr-Cyrl-RS" b="1" dirty="0" smtClean="0">
                <a:solidFill>
                  <a:srgbClr val="0070C0"/>
                </a:solidFill>
              </a:rPr>
              <a:t>Адвокат </a:t>
            </a:r>
            <a:r>
              <a:rPr lang="sr-Cyrl-RS" b="1" dirty="0">
                <a:solidFill>
                  <a:srgbClr val="0070C0"/>
                </a:solidFill>
              </a:rPr>
              <a:t>Александар Мајкић</a:t>
            </a:r>
            <a:r>
              <a:rPr lang="sr-Cyrl-RS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6446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247135"/>
            <a:ext cx="8596668" cy="5794227"/>
          </a:xfrm>
        </p:spPr>
        <p:txBody>
          <a:bodyPr/>
          <a:lstStyle/>
          <a:p>
            <a:pPr algn="just"/>
            <a:r>
              <a:rPr lang="sr-Cyrl-RS" dirty="0">
                <a:solidFill>
                  <a:srgbClr val="0070C0"/>
                </a:solidFill>
              </a:rPr>
              <a:t>На основу одредбе члана </a:t>
            </a:r>
            <a:r>
              <a:rPr lang="en-US" dirty="0">
                <a:solidFill>
                  <a:srgbClr val="0070C0"/>
                </a:solidFill>
              </a:rPr>
              <a:t> 133 </a:t>
            </a:r>
            <a:r>
              <a:rPr lang="en-US" dirty="0" err="1">
                <a:solidFill>
                  <a:srgbClr val="0070C0"/>
                </a:solidFill>
              </a:rPr>
              <a:t>став</a:t>
            </a:r>
            <a:r>
              <a:rPr lang="en-US" dirty="0">
                <a:solidFill>
                  <a:srgbClr val="0070C0"/>
                </a:solidFill>
              </a:rPr>
              <a:t> 13 </a:t>
            </a:r>
            <a:r>
              <a:rPr lang="en-US" dirty="0" err="1">
                <a:solidFill>
                  <a:srgbClr val="0070C0"/>
                </a:solidFill>
              </a:rPr>
              <a:t>Закона</a:t>
            </a:r>
            <a:r>
              <a:rPr lang="en-US" dirty="0">
                <a:solidFill>
                  <a:srgbClr val="0070C0"/>
                </a:solidFill>
              </a:rPr>
              <a:t> о </a:t>
            </a:r>
            <a:r>
              <a:rPr lang="en-US" dirty="0" err="1">
                <a:solidFill>
                  <a:srgbClr val="0070C0"/>
                </a:solidFill>
              </a:rPr>
              <a:t>стечају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када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купац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исплати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цену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на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купца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се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преноси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право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својине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на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купљеној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имовини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без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обзира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на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раније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уписе</a:t>
            </a:r>
            <a:r>
              <a:rPr lang="en-US" dirty="0">
                <a:solidFill>
                  <a:srgbClr val="0070C0"/>
                </a:solidFill>
              </a:rPr>
              <a:t> и </a:t>
            </a:r>
            <a:r>
              <a:rPr lang="en-US" dirty="0" err="1">
                <a:solidFill>
                  <a:srgbClr val="0070C0"/>
                </a:solidFill>
              </a:rPr>
              <a:t>без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терета</a:t>
            </a:r>
            <a:r>
              <a:rPr lang="en-US" dirty="0">
                <a:solidFill>
                  <a:srgbClr val="0070C0"/>
                </a:solidFill>
              </a:rPr>
              <a:t>, и </a:t>
            </a:r>
            <a:r>
              <a:rPr lang="en-US" dirty="0" err="1">
                <a:solidFill>
                  <a:srgbClr val="0070C0"/>
                </a:solidFill>
              </a:rPr>
              <a:t>без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било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каквих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обавеза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насталих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пре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извршене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купопродаје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укључујући</a:t>
            </a:r>
            <a:r>
              <a:rPr lang="en-US" dirty="0">
                <a:solidFill>
                  <a:srgbClr val="0070C0"/>
                </a:solidFill>
              </a:rPr>
              <a:t> и </a:t>
            </a:r>
            <a:r>
              <a:rPr lang="en-US" dirty="0" err="1">
                <a:solidFill>
                  <a:srgbClr val="0070C0"/>
                </a:solidFill>
              </a:rPr>
              <a:t>пореске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обавезе</a:t>
            </a:r>
            <a:r>
              <a:rPr lang="en-US" dirty="0">
                <a:solidFill>
                  <a:srgbClr val="0070C0"/>
                </a:solidFill>
              </a:rPr>
              <a:t> и </a:t>
            </a:r>
            <a:r>
              <a:rPr lang="en-US" dirty="0" err="1">
                <a:solidFill>
                  <a:srgbClr val="0070C0"/>
                </a:solidFill>
              </a:rPr>
              <a:t>обавезе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према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привредн</a:t>
            </a:r>
            <a:r>
              <a:rPr lang="sr-Cyrl-RS" dirty="0">
                <a:solidFill>
                  <a:srgbClr val="0070C0"/>
                </a:solidFill>
              </a:rPr>
              <a:t>и</a:t>
            </a:r>
            <a:r>
              <a:rPr lang="en-US" dirty="0">
                <a:solidFill>
                  <a:srgbClr val="0070C0"/>
                </a:solidFill>
              </a:rPr>
              <a:t>м </a:t>
            </a:r>
            <a:r>
              <a:rPr lang="en-US" dirty="0" err="1">
                <a:solidFill>
                  <a:srgbClr val="0070C0"/>
                </a:solidFill>
              </a:rPr>
              <a:t>субјектима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пружаоцима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услуга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од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општег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интереса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које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се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односе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на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купљену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имовину</a:t>
            </a:r>
            <a:r>
              <a:rPr lang="en-US" dirty="0">
                <a:solidFill>
                  <a:srgbClr val="0070C0"/>
                </a:solidFill>
              </a:rPr>
              <a:t>. </a:t>
            </a:r>
            <a:r>
              <a:rPr lang="en-US" dirty="0" err="1">
                <a:solidFill>
                  <a:srgbClr val="0070C0"/>
                </a:solidFill>
              </a:rPr>
              <a:t>Стечајни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судија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ће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решењем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констатовати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да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је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продаја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извршена</a:t>
            </a:r>
            <a:r>
              <a:rPr lang="en-US" dirty="0">
                <a:solidFill>
                  <a:srgbClr val="0070C0"/>
                </a:solidFill>
              </a:rPr>
              <a:t> и </a:t>
            </a:r>
            <a:r>
              <a:rPr lang="en-US" dirty="0" err="1">
                <a:solidFill>
                  <a:srgbClr val="0070C0"/>
                </a:solidFill>
              </a:rPr>
              <a:t>наложити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по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правнос</a:t>
            </a:r>
            <a:r>
              <a:rPr lang="sr-Cyrl-RS" dirty="0" smtClean="0">
                <a:solidFill>
                  <a:srgbClr val="0070C0"/>
                </a:solidFill>
              </a:rPr>
              <a:t>н</a:t>
            </a:r>
            <a:r>
              <a:rPr lang="en-US" dirty="0" err="1" smtClean="0">
                <a:solidFill>
                  <a:srgbClr val="0070C0"/>
                </a:solidFill>
              </a:rPr>
              <a:t>ажности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решења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одго</a:t>
            </a:r>
            <a:r>
              <a:rPr lang="sr-Cyrl-RS" dirty="0">
                <a:solidFill>
                  <a:srgbClr val="0070C0"/>
                </a:solidFill>
              </a:rPr>
              <a:t>в</a:t>
            </a:r>
            <a:r>
              <a:rPr lang="en-US" dirty="0" err="1">
                <a:solidFill>
                  <a:srgbClr val="0070C0"/>
                </a:solidFill>
              </a:rPr>
              <a:t>арајућем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регистру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упис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права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својине</a:t>
            </a:r>
            <a:r>
              <a:rPr lang="en-US" dirty="0">
                <a:solidFill>
                  <a:srgbClr val="0070C0"/>
                </a:solidFill>
              </a:rPr>
              <a:t> и </a:t>
            </a:r>
            <a:r>
              <a:rPr lang="en-US" dirty="0" err="1">
                <a:solidFill>
                  <a:srgbClr val="0070C0"/>
                </a:solidFill>
              </a:rPr>
              <a:t>брисање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терета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насталих</a:t>
            </a:r>
            <a:r>
              <a:rPr lang="en-US" dirty="0">
                <a:solidFill>
                  <a:srgbClr val="0070C0"/>
                </a:solidFill>
              </a:rPr>
              <a:t>  </a:t>
            </a:r>
            <a:r>
              <a:rPr lang="en-US" dirty="0" err="1">
                <a:solidFill>
                  <a:srgbClr val="0070C0"/>
                </a:solidFill>
              </a:rPr>
              <a:t>пре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извршене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продаје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односно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упис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другах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права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стечених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продајом</a:t>
            </a:r>
            <a:r>
              <a:rPr lang="en-US" dirty="0">
                <a:solidFill>
                  <a:srgbClr val="0070C0"/>
                </a:solidFill>
              </a:rPr>
              <a:t>. </a:t>
            </a:r>
            <a:r>
              <a:rPr lang="sr-Cyrl-RS" dirty="0">
                <a:solidFill>
                  <a:srgbClr val="0070C0"/>
                </a:solidFill>
              </a:rPr>
              <a:t>Наведено решење се </a:t>
            </a:r>
            <a:r>
              <a:rPr lang="en-US" dirty="0" err="1">
                <a:solidFill>
                  <a:srgbClr val="0070C0"/>
                </a:solidFill>
              </a:rPr>
              <a:t>објављује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на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огласној</a:t>
            </a:r>
            <a:r>
              <a:rPr lang="en-US" dirty="0">
                <a:solidFill>
                  <a:srgbClr val="0070C0"/>
                </a:solidFill>
              </a:rPr>
              <a:t> и </a:t>
            </a:r>
            <a:r>
              <a:rPr lang="en-US" dirty="0" err="1">
                <a:solidFill>
                  <a:srgbClr val="0070C0"/>
                </a:solidFill>
              </a:rPr>
              <a:t>електронској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табли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суда</a:t>
            </a:r>
            <a:r>
              <a:rPr lang="en-US" dirty="0">
                <a:solidFill>
                  <a:srgbClr val="0070C0"/>
                </a:solidFill>
              </a:rPr>
              <a:t> и </a:t>
            </a:r>
            <a:r>
              <a:rPr lang="en-US" dirty="0" err="1">
                <a:solidFill>
                  <a:srgbClr val="0070C0"/>
                </a:solidFill>
              </a:rPr>
              <a:t>доставља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разлучном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односно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заложном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повериоцу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који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има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разлучно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односно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заложно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право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на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имовини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која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је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обухваћена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продајом</a:t>
            </a:r>
            <a:r>
              <a:rPr lang="en-US" dirty="0">
                <a:solidFill>
                  <a:srgbClr val="0070C0"/>
                </a:solidFill>
              </a:rPr>
              <a:t> и </a:t>
            </a:r>
            <a:r>
              <a:rPr lang="en-US" dirty="0" err="1">
                <a:solidFill>
                  <a:srgbClr val="0070C0"/>
                </a:solidFill>
              </a:rPr>
              <a:t>на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њега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жалбу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могу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поднети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сва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заинтересована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лица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en-US" dirty="0" err="1">
                <a:solidFill>
                  <a:srgbClr val="0070C0"/>
                </a:solidFill>
              </a:rPr>
              <a:t>Из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наведеног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sr-Cyrl-RS" dirty="0">
                <a:solidFill>
                  <a:srgbClr val="0070C0"/>
                </a:solidFill>
              </a:rPr>
              <a:t>јасно </a:t>
            </a:r>
            <a:r>
              <a:rPr lang="en-US" dirty="0" err="1">
                <a:solidFill>
                  <a:srgbClr val="0070C0"/>
                </a:solidFill>
              </a:rPr>
              <a:t>следи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да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Закон</a:t>
            </a:r>
            <a:r>
              <a:rPr lang="en-US" dirty="0">
                <a:solidFill>
                  <a:srgbClr val="0070C0"/>
                </a:solidFill>
              </a:rPr>
              <a:t> о </a:t>
            </a:r>
            <a:r>
              <a:rPr lang="en-US" dirty="0" err="1">
                <a:solidFill>
                  <a:srgbClr val="0070C0"/>
                </a:solidFill>
              </a:rPr>
              <a:t>стечају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прописује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sr-Cyrl-RS" dirty="0">
                <a:solidFill>
                  <a:srgbClr val="0070C0"/>
                </a:solidFill>
              </a:rPr>
              <a:t>да је стечајни судија дужан да донесе </a:t>
            </a:r>
            <a:r>
              <a:rPr lang="en-US" dirty="0" err="1">
                <a:solidFill>
                  <a:srgbClr val="0070C0"/>
                </a:solidFill>
              </a:rPr>
              <a:t>судску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одлуку</a:t>
            </a:r>
            <a:r>
              <a:rPr lang="en-US" dirty="0">
                <a:solidFill>
                  <a:srgbClr val="0070C0"/>
                </a:solidFill>
              </a:rPr>
              <a:t> о </a:t>
            </a:r>
            <a:r>
              <a:rPr lang="en-US" dirty="0" err="1">
                <a:solidFill>
                  <a:srgbClr val="0070C0"/>
                </a:solidFill>
              </a:rPr>
              <a:t>извршеној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продаји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sr-Cyrl-RS" dirty="0">
                <a:solidFill>
                  <a:srgbClr val="0070C0"/>
                </a:solidFill>
              </a:rPr>
              <a:t>на основу које </a:t>
            </a:r>
            <a:r>
              <a:rPr lang="en-US" dirty="0" err="1">
                <a:solidFill>
                  <a:srgbClr val="0070C0"/>
                </a:solidFill>
              </a:rPr>
              <a:t>купац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sr-Cyrl-RS" dirty="0">
                <a:solidFill>
                  <a:srgbClr val="0070C0"/>
                </a:solidFill>
              </a:rPr>
              <a:t>имовине стечајног дужника </a:t>
            </a:r>
            <a:r>
              <a:rPr lang="en-US" dirty="0" err="1">
                <a:solidFill>
                  <a:srgbClr val="0070C0"/>
                </a:solidFill>
              </a:rPr>
              <a:t>стиче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sr-Cyrl-RS" dirty="0">
                <a:solidFill>
                  <a:srgbClr val="0070C0"/>
                </a:solidFill>
              </a:rPr>
              <a:t>право </a:t>
            </a:r>
            <a:r>
              <a:rPr lang="en-US" dirty="0" err="1">
                <a:solidFill>
                  <a:srgbClr val="0070C0"/>
                </a:solidFill>
              </a:rPr>
              <a:t>својине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sr-Cyrl-RS" dirty="0">
                <a:solidFill>
                  <a:srgbClr val="0070C0"/>
                </a:solidFill>
              </a:rPr>
              <a:t>на купљеној имовини </a:t>
            </a:r>
            <a:r>
              <a:rPr lang="en-US" dirty="0" err="1">
                <a:solidFill>
                  <a:srgbClr val="0070C0"/>
                </a:solidFill>
              </a:rPr>
              <a:t>изво</a:t>
            </a:r>
            <a:r>
              <a:rPr lang="sr-Cyrl-RS" dirty="0">
                <a:solidFill>
                  <a:srgbClr val="0070C0"/>
                </a:solidFill>
              </a:rPr>
              <a:t>р</a:t>
            </a:r>
            <a:r>
              <a:rPr lang="en-US" dirty="0" err="1">
                <a:solidFill>
                  <a:srgbClr val="0070C0"/>
                </a:solidFill>
              </a:rPr>
              <a:t>но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тј</a:t>
            </a:r>
            <a:r>
              <a:rPr lang="en-US" dirty="0">
                <a:solidFill>
                  <a:srgbClr val="0070C0"/>
                </a:solidFill>
              </a:rPr>
              <a:t>. </a:t>
            </a:r>
            <a:r>
              <a:rPr lang="en-US" dirty="0" err="1">
                <a:solidFill>
                  <a:srgbClr val="0070C0"/>
                </a:solidFill>
              </a:rPr>
              <a:t>оригинарним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путем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односно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своје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прево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не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sr-Cyrl-RS" dirty="0">
                <a:solidFill>
                  <a:srgbClr val="0070C0"/>
                </a:solidFill>
              </a:rPr>
              <a:t>ц</a:t>
            </a:r>
            <a:r>
              <a:rPr lang="en-US" dirty="0" err="1">
                <a:solidFill>
                  <a:srgbClr val="0070C0"/>
                </a:solidFill>
              </a:rPr>
              <a:t>рпи</a:t>
            </a:r>
            <a:r>
              <a:rPr lang="en-US" dirty="0">
                <a:solidFill>
                  <a:srgbClr val="0070C0"/>
                </a:solidFill>
              </a:rPr>
              <a:t>,</a:t>
            </a:r>
            <a:r>
              <a:rPr lang="sr-Cyrl-RS" dirty="0">
                <a:solidFill>
                  <a:srgbClr val="0070C0"/>
                </a:solidFill>
              </a:rPr>
              <a:t> односно</a:t>
            </a:r>
            <a:r>
              <a:rPr lang="en-US" dirty="0">
                <a:solidFill>
                  <a:srgbClr val="0070C0"/>
                </a:solidFill>
              </a:rPr>
              <a:t>,</a:t>
            </a:r>
            <a:r>
              <a:rPr lang="sr-Cyrl-RS" dirty="0">
                <a:solidFill>
                  <a:srgbClr val="0070C0"/>
                </a:solidFill>
              </a:rPr>
              <a:t> не деривира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из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права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претходн</a:t>
            </a:r>
            <a:r>
              <a:rPr lang="sr-Cyrl-RS" dirty="0">
                <a:solidFill>
                  <a:srgbClr val="0070C0"/>
                </a:solidFill>
              </a:rPr>
              <a:t>и</a:t>
            </a:r>
            <a:r>
              <a:rPr lang="en-US" dirty="0" err="1">
                <a:solidFill>
                  <a:srgbClr val="0070C0"/>
                </a:solidFill>
              </a:rPr>
              <a:t>ка</a:t>
            </a:r>
            <a:r>
              <a:rPr lang="en-US" dirty="0">
                <a:solidFill>
                  <a:srgbClr val="0070C0"/>
                </a:solidFill>
              </a:rPr>
              <a:t>. 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481915"/>
            <a:ext cx="8596668" cy="5559448"/>
          </a:xfrm>
        </p:spPr>
        <p:txBody>
          <a:bodyPr/>
          <a:lstStyle/>
          <a:p>
            <a:pPr algn="just"/>
            <a:r>
              <a:rPr lang="sr-Cyrl-RS" dirty="0">
                <a:solidFill>
                  <a:srgbClr val="0070C0"/>
                </a:solidFill>
              </a:rPr>
              <a:t>Одредбе члана </a:t>
            </a:r>
            <a:r>
              <a:rPr lang="en-US" dirty="0">
                <a:solidFill>
                  <a:srgbClr val="0070C0"/>
                </a:solidFill>
              </a:rPr>
              <a:t>133 </a:t>
            </a:r>
            <a:r>
              <a:rPr lang="en-US" dirty="0" err="1">
                <a:solidFill>
                  <a:srgbClr val="0070C0"/>
                </a:solidFill>
              </a:rPr>
              <a:t>став</a:t>
            </a:r>
            <a:r>
              <a:rPr lang="en-US" dirty="0">
                <a:solidFill>
                  <a:srgbClr val="0070C0"/>
                </a:solidFill>
              </a:rPr>
              <a:t> 13 </a:t>
            </a:r>
            <a:r>
              <a:rPr lang="en-US" dirty="0" err="1">
                <a:solidFill>
                  <a:srgbClr val="0070C0"/>
                </a:solidFill>
              </a:rPr>
              <a:t>Закона</a:t>
            </a:r>
            <a:r>
              <a:rPr lang="en-US" dirty="0">
                <a:solidFill>
                  <a:srgbClr val="0070C0"/>
                </a:solidFill>
              </a:rPr>
              <a:t> о </a:t>
            </a:r>
            <a:r>
              <a:rPr lang="en-US" dirty="0" err="1">
                <a:solidFill>
                  <a:srgbClr val="0070C0"/>
                </a:solidFill>
              </a:rPr>
              <a:t>стечају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не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прописује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обавезу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стечајног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упра</a:t>
            </a:r>
            <a:r>
              <a:rPr lang="sr-Cyrl-RS" dirty="0">
                <a:solidFill>
                  <a:srgbClr val="0070C0"/>
                </a:solidFill>
              </a:rPr>
              <a:t>в</a:t>
            </a:r>
            <a:r>
              <a:rPr lang="en-US" dirty="0" err="1">
                <a:solidFill>
                  <a:srgbClr val="0070C0"/>
                </a:solidFill>
              </a:rPr>
              <a:t>ника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да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уз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продајну</a:t>
            </a:r>
            <a:r>
              <a:rPr lang="en-US" dirty="0">
                <a:solidFill>
                  <a:srgbClr val="0070C0"/>
                </a:solidFill>
              </a:rPr>
              <a:t> д</a:t>
            </a:r>
            <a:r>
              <a:rPr lang="sr-Cyrl-RS" dirty="0">
                <a:solidFill>
                  <a:srgbClr val="0070C0"/>
                </a:solidFill>
              </a:rPr>
              <a:t>окументацију </a:t>
            </a:r>
            <a:r>
              <a:rPr lang="en-US" dirty="0">
                <a:solidFill>
                  <a:srgbClr val="0070C0"/>
                </a:solidFill>
              </a:rPr>
              <a:t>и </a:t>
            </a:r>
            <a:r>
              <a:rPr lang="en-US" dirty="0" err="1">
                <a:solidFill>
                  <a:srgbClr val="0070C0"/>
                </a:solidFill>
              </a:rPr>
              <a:t>доказе</a:t>
            </a:r>
            <a:r>
              <a:rPr lang="en-US" dirty="0">
                <a:solidFill>
                  <a:srgbClr val="0070C0"/>
                </a:solidFill>
              </a:rPr>
              <a:t> о </a:t>
            </a:r>
            <a:r>
              <a:rPr lang="en-US" dirty="0" err="1">
                <a:solidFill>
                  <a:srgbClr val="0070C0"/>
                </a:solidFill>
              </a:rPr>
              <a:t>исплати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цене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достави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уговор</a:t>
            </a:r>
            <a:r>
              <a:rPr lang="en-US" dirty="0">
                <a:solidFill>
                  <a:srgbClr val="0070C0"/>
                </a:solidFill>
              </a:rPr>
              <a:t> о </a:t>
            </a:r>
            <a:r>
              <a:rPr lang="en-US" dirty="0" err="1">
                <a:solidFill>
                  <a:srgbClr val="0070C0"/>
                </a:solidFill>
              </a:rPr>
              <a:t>купопродаји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sr-Cyrl-RS" dirty="0">
                <a:solidFill>
                  <a:srgbClr val="0070C0"/>
                </a:solidFill>
              </a:rPr>
              <a:t>који </a:t>
            </a:r>
            <a:r>
              <a:rPr lang="en-US" dirty="0" err="1">
                <a:solidFill>
                  <a:srgbClr val="0070C0"/>
                </a:solidFill>
              </a:rPr>
              <a:t>је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оверен</a:t>
            </a:r>
            <a:r>
              <a:rPr lang="sr-Cyrl-RS" dirty="0">
                <a:solidFill>
                  <a:srgbClr val="0070C0"/>
                </a:solidFill>
              </a:rPr>
              <a:t> односно солемнизован </a:t>
            </a:r>
            <a:r>
              <a:rPr lang="en-US" dirty="0" err="1">
                <a:solidFill>
                  <a:srgbClr val="0070C0"/>
                </a:solidFill>
              </a:rPr>
              <a:t>код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надлежног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јавног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бележника</a:t>
            </a:r>
            <a:r>
              <a:rPr lang="en-US" dirty="0">
                <a:solidFill>
                  <a:srgbClr val="0070C0"/>
                </a:solidFill>
              </a:rPr>
              <a:t>. </a:t>
            </a:r>
          </a:p>
          <a:p>
            <a:pPr algn="just"/>
            <a:r>
              <a:rPr lang="en-US" dirty="0" err="1">
                <a:solidFill>
                  <a:srgbClr val="0070C0"/>
                </a:solidFill>
              </a:rPr>
              <a:t>Ово</a:t>
            </a:r>
            <a:r>
              <a:rPr lang="en-US" dirty="0">
                <a:solidFill>
                  <a:srgbClr val="0070C0"/>
                </a:solidFill>
              </a:rPr>
              <a:t> и </a:t>
            </a:r>
            <a:r>
              <a:rPr lang="en-US" dirty="0" err="1">
                <a:solidFill>
                  <a:srgbClr val="0070C0"/>
                </a:solidFill>
              </a:rPr>
              <a:t>из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разлога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што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је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основ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уписа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права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својине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купца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судско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решење</a:t>
            </a:r>
            <a:r>
              <a:rPr lang="en-US" dirty="0">
                <a:solidFill>
                  <a:srgbClr val="0070C0"/>
                </a:solidFill>
              </a:rPr>
              <a:t>, а </a:t>
            </a:r>
            <a:r>
              <a:rPr lang="en-US" dirty="0" err="1">
                <a:solidFill>
                  <a:srgbClr val="0070C0"/>
                </a:solidFill>
              </a:rPr>
              <a:t>не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уговор</a:t>
            </a:r>
            <a:r>
              <a:rPr lang="en-US" dirty="0">
                <a:solidFill>
                  <a:srgbClr val="0070C0"/>
                </a:solidFill>
              </a:rPr>
              <a:t> о </a:t>
            </a:r>
            <a:r>
              <a:rPr lang="en-US" dirty="0" err="1">
                <a:solidFill>
                  <a:srgbClr val="0070C0"/>
                </a:solidFill>
              </a:rPr>
              <a:t>купопродаји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који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би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морао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бити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оверен</a:t>
            </a:r>
            <a:r>
              <a:rPr lang="sr-Cyrl-RS" dirty="0">
                <a:solidFill>
                  <a:srgbClr val="0070C0"/>
                </a:solidFill>
              </a:rPr>
              <a:t> односно солемнизован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код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надлежног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јавног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бележника</a:t>
            </a:r>
            <a:r>
              <a:rPr lang="en-US" dirty="0">
                <a:solidFill>
                  <a:srgbClr val="0070C0"/>
                </a:solidFill>
              </a:rPr>
              <a:t> у </a:t>
            </a:r>
            <a:r>
              <a:rPr lang="en-US" dirty="0" err="1">
                <a:solidFill>
                  <a:srgbClr val="0070C0"/>
                </a:solidFill>
              </a:rPr>
              <a:t>смислу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одредбе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члана</a:t>
            </a:r>
            <a:r>
              <a:rPr lang="en-US" dirty="0">
                <a:solidFill>
                  <a:srgbClr val="0070C0"/>
                </a:solidFill>
              </a:rPr>
              <a:t> 4 </a:t>
            </a:r>
            <a:r>
              <a:rPr lang="en-US" dirty="0" err="1">
                <a:solidFill>
                  <a:srgbClr val="0070C0"/>
                </a:solidFill>
              </a:rPr>
              <a:t>Закона</a:t>
            </a:r>
            <a:r>
              <a:rPr lang="en-US" dirty="0">
                <a:solidFill>
                  <a:srgbClr val="0070C0"/>
                </a:solidFill>
              </a:rPr>
              <a:t> о </a:t>
            </a:r>
            <a:r>
              <a:rPr lang="en-US" dirty="0" err="1">
                <a:solidFill>
                  <a:srgbClr val="0070C0"/>
                </a:solidFill>
              </a:rPr>
              <a:t>промету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непокретности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sr-Cyrl-RS" dirty="0">
                <a:solidFill>
                  <a:srgbClr val="0070C0"/>
                </a:solidFill>
              </a:rPr>
              <a:t>Наведено правно схватање се поред законских одредби заснива и на правном схватању Привредно апелационог суда заузет у већем броју одлука. </a:t>
            </a:r>
            <a:endParaRPr lang="en-US" dirty="0">
              <a:solidFill>
                <a:srgbClr val="0070C0"/>
              </a:solidFill>
            </a:endParaRPr>
          </a:p>
          <a:p>
            <a:pPr algn="just"/>
            <a:r>
              <a:rPr lang="en-US" dirty="0" err="1">
                <a:solidFill>
                  <a:srgbClr val="0070C0"/>
                </a:solidFill>
              </a:rPr>
              <a:t>Описано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се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sr-Cyrl-RS" dirty="0">
                <a:solidFill>
                  <a:srgbClr val="0070C0"/>
                </a:solidFill>
              </a:rPr>
              <a:t>односило и на објекте који су предмет озакоњења у складу са одредбама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Закона</a:t>
            </a:r>
            <a:r>
              <a:rPr lang="en-US" dirty="0">
                <a:solidFill>
                  <a:srgbClr val="0070C0"/>
                </a:solidFill>
              </a:rPr>
              <a:t> о </a:t>
            </a:r>
            <a:r>
              <a:rPr lang="en-US" dirty="0" err="1">
                <a:solidFill>
                  <a:srgbClr val="0070C0"/>
                </a:solidFill>
              </a:rPr>
              <a:t>озакоњењу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објеката</a:t>
            </a:r>
            <a:r>
              <a:rPr lang="en-US" dirty="0">
                <a:solidFill>
                  <a:srgbClr val="0070C0"/>
                </a:solidFill>
              </a:rPr>
              <a:t> ("</a:t>
            </a:r>
            <a:r>
              <a:rPr lang="en-US" dirty="0" err="1">
                <a:solidFill>
                  <a:srgbClr val="0070C0"/>
                </a:solidFill>
              </a:rPr>
              <a:t>Сл</a:t>
            </a:r>
            <a:r>
              <a:rPr lang="en-US" dirty="0">
                <a:solidFill>
                  <a:srgbClr val="0070C0"/>
                </a:solidFill>
              </a:rPr>
              <a:t>. </a:t>
            </a:r>
            <a:r>
              <a:rPr lang="en-US" dirty="0" err="1">
                <a:solidFill>
                  <a:srgbClr val="0070C0"/>
                </a:solidFill>
              </a:rPr>
              <a:t>гласник</a:t>
            </a:r>
            <a:r>
              <a:rPr lang="en-US" dirty="0">
                <a:solidFill>
                  <a:srgbClr val="0070C0"/>
                </a:solidFill>
              </a:rPr>
              <a:t> РС", </a:t>
            </a:r>
            <a:r>
              <a:rPr lang="en-US" dirty="0" err="1">
                <a:solidFill>
                  <a:srgbClr val="0070C0"/>
                </a:solidFill>
              </a:rPr>
              <a:t>бр</a:t>
            </a:r>
            <a:r>
              <a:rPr lang="en-US" dirty="0">
                <a:solidFill>
                  <a:srgbClr val="0070C0"/>
                </a:solidFill>
              </a:rPr>
              <a:t>. 96/2015</a:t>
            </a:r>
            <a:r>
              <a:rPr lang="sr-Cyrl-RS" dirty="0">
                <a:solidFill>
                  <a:srgbClr val="0070C0"/>
                </a:solidFill>
              </a:rPr>
              <a:t>).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52572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556055"/>
            <a:ext cx="8596668" cy="5485308"/>
          </a:xfrm>
        </p:spPr>
        <p:txBody>
          <a:bodyPr/>
          <a:lstStyle/>
          <a:p>
            <a:pPr algn="just"/>
            <a:r>
              <a:rPr lang="en-US" dirty="0" err="1">
                <a:solidFill>
                  <a:srgbClr val="0070C0"/>
                </a:solidFill>
              </a:rPr>
              <a:t>Стечајни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управник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је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прибављао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уверење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органа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надлежног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за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озакоњење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да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је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за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објекат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који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је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предмет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продаје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sr-Cyrl-RS" dirty="0">
                <a:solidFill>
                  <a:srgbClr val="0070C0"/>
                </a:solidFill>
              </a:rPr>
              <a:t>у стечајном поступку </a:t>
            </a:r>
            <a:r>
              <a:rPr lang="en-US" dirty="0" err="1">
                <a:solidFill>
                  <a:srgbClr val="0070C0"/>
                </a:solidFill>
              </a:rPr>
              <a:t>покренут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поступак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озакоњења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који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је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још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увек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није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окончан</a:t>
            </a:r>
            <a:r>
              <a:rPr lang="en-US" dirty="0">
                <a:solidFill>
                  <a:srgbClr val="0070C0"/>
                </a:solidFill>
              </a:rPr>
              <a:t>. </a:t>
            </a:r>
            <a:r>
              <a:rPr lang="sr-Cyrl-RS" dirty="0">
                <a:solidFill>
                  <a:srgbClr val="0070C0"/>
                </a:solidFill>
              </a:rPr>
              <a:t>Након продаје спроведене у складу са Законом о стечају, </a:t>
            </a:r>
            <a:r>
              <a:rPr lang="en-US" dirty="0" err="1">
                <a:solidFill>
                  <a:srgbClr val="0070C0"/>
                </a:solidFill>
              </a:rPr>
              <a:t>купац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се</a:t>
            </a:r>
            <a:r>
              <a:rPr lang="sr-Cyrl-RS" dirty="0">
                <a:solidFill>
                  <a:srgbClr val="0070C0"/>
                </a:solidFill>
              </a:rPr>
              <a:t> на основу  Решења о констатацији продаје донетим у складу са одредбама </a:t>
            </a:r>
            <a:r>
              <a:rPr lang="en-US" dirty="0" err="1">
                <a:solidFill>
                  <a:srgbClr val="0070C0"/>
                </a:solidFill>
              </a:rPr>
              <a:t>из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sr-Cyrl-RS" dirty="0">
                <a:solidFill>
                  <a:srgbClr val="0070C0"/>
                </a:solidFill>
              </a:rPr>
              <a:t>члана </a:t>
            </a:r>
            <a:r>
              <a:rPr lang="en-US" dirty="0">
                <a:solidFill>
                  <a:srgbClr val="0070C0"/>
                </a:solidFill>
              </a:rPr>
              <a:t> 133 </a:t>
            </a:r>
            <a:r>
              <a:rPr lang="en-US" dirty="0" err="1">
                <a:solidFill>
                  <a:srgbClr val="0070C0"/>
                </a:solidFill>
              </a:rPr>
              <a:t>став</a:t>
            </a:r>
            <a:r>
              <a:rPr lang="en-US" dirty="0">
                <a:solidFill>
                  <a:srgbClr val="0070C0"/>
                </a:solidFill>
              </a:rPr>
              <a:t> 13 </a:t>
            </a:r>
            <a:r>
              <a:rPr lang="en-US" dirty="0" err="1">
                <a:solidFill>
                  <a:srgbClr val="0070C0"/>
                </a:solidFill>
              </a:rPr>
              <a:t>Закона</a:t>
            </a:r>
            <a:r>
              <a:rPr lang="en-US" dirty="0">
                <a:solidFill>
                  <a:srgbClr val="0070C0"/>
                </a:solidFill>
              </a:rPr>
              <a:t> о </a:t>
            </a:r>
            <a:r>
              <a:rPr lang="en-US" dirty="0" err="1">
                <a:solidFill>
                  <a:srgbClr val="0070C0"/>
                </a:solidFill>
              </a:rPr>
              <a:t>стечају</a:t>
            </a:r>
            <a:r>
              <a:rPr lang="en-US" dirty="0">
                <a:solidFill>
                  <a:srgbClr val="0070C0"/>
                </a:solidFill>
              </a:rPr>
              <a:t> у </a:t>
            </a:r>
            <a:r>
              <a:rPr lang="en-US" dirty="0" err="1">
                <a:solidFill>
                  <a:srgbClr val="0070C0"/>
                </a:solidFill>
              </a:rPr>
              <a:t>поступку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озакоњења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легитимисао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као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нови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власник</a:t>
            </a:r>
            <a:r>
              <a:rPr lang="en-US" dirty="0">
                <a:solidFill>
                  <a:srgbClr val="0070C0"/>
                </a:solidFill>
              </a:rPr>
              <a:t> и </a:t>
            </a:r>
            <a:r>
              <a:rPr lang="en-US" dirty="0" err="1">
                <a:solidFill>
                  <a:srgbClr val="0070C0"/>
                </a:solidFill>
              </a:rPr>
              <a:t>ступао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на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место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sr-Cyrl-RS" dirty="0">
                <a:solidFill>
                  <a:srgbClr val="0070C0"/>
                </a:solidFill>
              </a:rPr>
              <a:t>стечајног дужника </a:t>
            </a:r>
            <a:r>
              <a:rPr lang="en-US" dirty="0" err="1">
                <a:solidFill>
                  <a:srgbClr val="0070C0"/>
                </a:solidFill>
              </a:rPr>
              <a:t>као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дотадашњег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власника</a:t>
            </a:r>
            <a:r>
              <a:rPr lang="en-US" dirty="0">
                <a:solidFill>
                  <a:srgbClr val="0070C0"/>
                </a:solidFill>
              </a:rPr>
              <a:t>. </a:t>
            </a:r>
            <a:endParaRPr lang="en-US" dirty="0" smtClean="0">
              <a:solidFill>
                <a:srgbClr val="0070C0"/>
              </a:solidFill>
            </a:endParaRPr>
          </a:p>
          <a:p>
            <a:pPr algn="just"/>
            <a:r>
              <a:rPr lang="ru-RU" dirty="0">
                <a:solidFill>
                  <a:srgbClr val="0070C0"/>
                </a:solidFill>
              </a:rPr>
              <a:t>Ово се смислу чл. 6 Закона о озакоњењу објеката, односи на све објекте за које је поднет захтев за легализацију до 29. јануара 2014. године и који су видљиви на сателитском снимку територије Републике Србије из 2015. године, односно и објекте за који није поднет захтев за легализацију у складу са раније важећим законом којим је била уређена легализација објеката, а који су видљиви на сателитском снимку територије Републике Србије из 2015. године, за који је надлежни грађевински инспектор донео решење о рушењу, у складу са одредбама Закона о озакоњењу објеката ("Службени гласник РС", број 96/15).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00036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383059"/>
            <a:ext cx="8596668" cy="5658303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0070C0"/>
                </a:solidFill>
              </a:rPr>
              <a:t>Међутим, чланом 28 Законом о изменама и допунама Закона о озакоњењу објеката ("Сл. гласник РС", бр. 83/2018) са почетком примене од 6. новембра 2018. године, прописано је да је надлежни орган за озакоњење дужан да у року од шест месеци од дана ступања на снагу овог Закона, за све објекте који су у поступку озакоњења по службеној дужности достави органу надлежном за послове државног премера и катастра потврду да је објекат у поступку озакоњења, а у циљу уписа забране отуђења за те објекте у виду забележбе.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Из наведеног разлога, у пракси се поставило питање да ли објекти који су у поступку озакоњења могу бити предмет продаје у складу са одредбама Закона о стечају.  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Сматрамо да могу из разлога што је одредба из чл. 28 Законом о изменама и допунама Закона о озакоњењу објеката ("Сл. гласник РС", бр. 83/2018) у директној супротности са циљем и основним начелима стечајног поступка, као што су начело економичности из чл. 5, начелом императивности из члана 7 и начелом хитности из чл. 8 Закона о стечају, као и дужности стечајног управника из чл. 27 став 1 тачка 13 Закона о стечају да уновчи ствари и права стечајног дужника, у складу са  Законом о стечају.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88803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308919"/>
            <a:ext cx="8596668" cy="5732443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Изнету </a:t>
            </a:r>
            <a:r>
              <a:rPr lang="ru-RU" dirty="0">
                <a:solidFill>
                  <a:srgbClr val="0070C0"/>
                </a:solidFill>
              </a:rPr>
              <a:t>тезу потврђује и свакодневна пракса која се одвија након ступања на снагу Закона о изменама и допунама Закона о озакоњењу објеката ("Сл. гласник РС", бр. 83/2018) приликом промета објекта који су у поступку озакоњења мимо Закона о стечају, односно на основу солемизованих уговора о промету непокретности од стране надлежног јавног бележника.  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Наиме,  Јавнобележничка комора је јавним саопштењем од 04. септембра 2018. године навела да су јавни бележници у обавези, по Закону о промету непокретности, да упозоре грађане уколико утврде да је предмет купопродајног уговора непокретност без употребне дозволе или у поступку легализације, али да су исто тако у обавези да такав уговор овере уколико се уговорне стране томе не противе, као и да ће уколико евентуално дође до измене Закона о промету непокретности, јавни бележници ће поступати на начин и у складу са тим изменама.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457201"/>
            <a:ext cx="8596668" cy="5584162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0070C0"/>
                </a:solidFill>
              </a:rPr>
              <a:t>Наведни промет промет објекта који су у поступку озакоњења одвија се  на основу данас важећег члана  4а Закона о промету непокретностима ("Сл. гласник РС", бр. 93/2014, 121/2014 и 6/2015)  којим је прописано да је јавни бележник дужан да, уколико утврди да је предмет уговора о промету непокретности објекат или посебан део зграде за који није издата употребна дозвола или у погледу кога је у току поступак легализације, о томе упозори уговорнике и да о томе унесе упозорење у складу са правилима којима је уређена јавнобележничка делатност, а да ће одбити да предузме тражену службену радњу само уколико се уговорници противе уношењу упозорења. 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Дакле, овим Законом прописано је да је јавни бележник овлашћен да одбије оверу уговора о продаји непокретности једино ако се уговорне стране противе уношењу упозорења у уговор. Уколико уговорне стране пристају да се такво упозорење унесе, јавни бележник не може да одбије да овери уговор.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93091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531341"/>
            <a:ext cx="8596668" cy="5510021"/>
          </a:xfrm>
        </p:spPr>
        <p:txBody>
          <a:bodyPr/>
          <a:lstStyle/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Из </a:t>
            </a:r>
            <a:r>
              <a:rPr lang="ru-RU" dirty="0">
                <a:solidFill>
                  <a:srgbClr val="0070C0"/>
                </a:solidFill>
              </a:rPr>
              <a:t>наведених разлога, сматрамо да најновије измене поступка озакоњења објекта не треба да представљају правну сметњу досадашњој пракси продаји објекта који су предмет озакоњења, односно сматрамо да би стечајни судија  у смислу чл. 133 чл. 13 Закона о стечају и даље требало да донесе решење о извршеној продаји на основу које купац имовине стечајног дужника стиче право својине на купљеној имовини.</a:t>
            </a:r>
          </a:p>
          <a:p>
            <a:pPr algn="just"/>
            <a:r>
              <a:rPr lang="ru-RU" dirty="0">
                <a:solidFill>
                  <a:srgbClr val="0070C0"/>
                </a:solidFill>
              </a:rPr>
              <a:t>Сматрам да би у продајној документацији и огласу о продаји требало да стоји јасна напомена да куповина непокретности без одобрења за изградњу не може имати утицај на статус објекта као бесправно подигнутог и без укњижбе права својине, односно купац ће имати сва права која припада власнику грађевинског објекта до озакоњења или рушења истог на основу одлуке надлежног органа.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969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481914"/>
            <a:ext cx="8596668" cy="5559448"/>
          </a:xfrm>
        </p:spPr>
        <p:txBody>
          <a:bodyPr/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sr-Cyrl-RS" sz="2800" b="1" dirty="0" smtClean="0">
                <a:solidFill>
                  <a:srgbClr val="0070C0"/>
                </a:solidFill>
              </a:rPr>
              <a:t>Последице </a:t>
            </a:r>
            <a:r>
              <a:rPr lang="sr-Cyrl-RS" sz="2800" b="1" dirty="0">
                <a:solidFill>
                  <a:srgbClr val="0070C0"/>
                </a:solidFill>
              </a:rPr>
              <a:t>примене </a:t>
            </a:r>
            <a:r>
              <a:rPr lang="en-US" sz="2800" b="1" dirty="0" err="1">
                <a:solidFill>
                  <a:srgbClr val="0070C0"/>
                </a:solidFill>
              </a:rPr>
              <a:t>закон</a:t>
            </a:r>
            <a:r>
              <a:rPr lang="sr-Cyrl-RS" sz="2800" b="1" dirty="0">
                <a:solidFill>
                  <a:srgbClr val="0070C0"/>
                </a:solidFill>
              </a:rPr>
              <a:t>а </a:t>
            </a:r>
            <a:r>
              <a:rPr lang="en-US" sz="2800" b="1" dirty="0">
                <a:solidFill>
                  <a:srgbClr val="0070C0"/>
                </a:solidFill>
              </a:rPr>
              <a:t>о </a:t>
            </a:r>
            <a:r>
              <a:rPr lang="en-US" sz="2800" b="1" dirty="0" err="1">
                <a:solidFill>
                  <a:srgbClr val="0070C0"/>
                </a:solidFill>
              </a:rPr>
              <a:t>враћању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одузете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имовине</a:t>
            </a:r>
            <a:r>
              <a:rPr lang="en-US" sz="2800" b="1" dirty="0">
                <a:solidFill>
                  <a:srgbClr val="0070C0"/>
                </a:solidFill>
              </a:rPr>
              <a:t> и </a:t>
            </a:r>
            <a:r>
              <a:rPr lang="en-US" sz="2800" b="1" dirty="0" err="1">
                <a:solidFill>
                  <a:srgbClr val="0070C0"/>
                </a:solidFill>
              </a:rPr>
              <a:t>обештећењу</a:t>
            </a:r>
            <a:r>
              <a:rPr lang="en-US" sz="2800" b="1" dirty="0">
                <a:solidFill>
                  <a:srgbClr val="0070C0"/>
                </a:solidFill>
              </a:rPr>
              <a:t> ("</a:t>
            </a:r>
            <a:r>
              <a:rPr lang="en-US" sz="2800" b="1" dirty="0" err="1">
                <a:solidFill>
                  <a:srgbClr val="0070C0"/>
                </a:solidFill>
              </a:rPr>
              <a:t>сл</a:t>
            </a:r>
            <a:r>
              <a:rPr lang="en-US" sz="2800" b="1" dirty="0">
                <a:solidFill>
                  <a:srgbClr val="0070C0"/>
                </a:solidFill>
              </a:rPr>
              <a:t>. </a:t>
            </a:r>
            <a:r>
              <a:rPr lang="en-US" sz="2800" b="1" dirty="0" err="1">
                <a:solidFill>
                  <a:srgbClr val="0070C0"/>
                </a:solidFill>
              </a:rPr>
              <a:t>гласник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рс</a:t>
            </a:r>
            <a:r>
              <a:rPr lang="en-US" sz="2800" b="1" dirty="0">
                <a:solidFill>
                  <a:srgbClr val="0070C0"/>
                </a:solidFill>
              </a:rPr>
              <a:t>", </a:t>
            </a:r>
            <a:r>
              <a:rPr lang="en-US" sz="2800" b="1" dirty="0" err="1">
                <a:solidFill>
                  <a:srgbClr val="0070C0"/>
                </a:solidFill>
              </a:rPr>
              <a:t>бр</a:t>
            </a:r>
            <a:r>
              <a:rPr lang="en-US" sz="2800" b="1" dirty="0">
                <a:solidFill>
                  <a:srgbClr val="0070C0"/>
                </a:solidFill>
              </a:rPr>
              <a:t>. 72/2011, 108/2013, 142/2014, 88/2015 - </a:t>
            </a:r>
            <a:r>
              <a:rPr lang="en-US" sz="2800" b="1" dirty="0" err="1">
                <a:solidFill>
                  <a:srgbClr val="0070C0"/>
                </a:solidFill>
              </a:rPr>
              <a:t>одлука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ус</a:t>
            </a:r>
            <a:r>
              <a:rPr lang="en-US" sz="2800" b="1" dirty="0">
                <a:solidFill>
                  <a:srgbClr val="0070C0"/>
                </a:solidFill>
              </a:rPr>
              <a:t> и 95/2018) </a:t>
            </a:r>
            <a:r>
              <a:rPr lang="en-US" sz="2800" b="1" dirty="0" err="1">
                <a:solidFill>
                  <a:srgbClr val="0070C0"/>
                </a:solidFill>
              </a:rPr>
              <a:t>на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уновчење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имовине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стечајног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дужника</a:t>
            </a:r>
            <a:r>
              <a:rPr lang="sr-Cyrl-RS" sz="2800" b="1" dirty="0">
                <a:solidFill>
                  <a:srgbClr val="0070C0"/>
                </a:solidFill>
              </a:rPr>
              <a:t> у складу са одредбама </a:t>
            </a:r>
            <a:r>
              <a:rPr lang="en-US" sz="2800" b="1" dirty="0" err="1">
                <a:solidFill>
                  <a:srgbClr val="0070C0"/>
                </a:solidFill>
              </a:rPr>
              <a:t>Закона</a:t>
            </a:r>
            <a:r>
              <a:rPr lang="en-US" sz="2800" b="1" dirty="0">
                <a:solidFill>
                  <a:srgbClr val="0070C0"/>
                </a:solidFill>
              </a:rPr>
              <a:t> о </a:t>
            </a:r>
            <a:r>
              <a:rPr lang="en-US" sz="2800" b="1" dirty="0" err="1">
                <a:solidFill>
                  <a:srgbClr val="0070C0"/>
                </a:solidFill>
              </a:rPr>
              <a:t>стечају</a:t>
            </a:r>
            <a:r>
              <a:rPr lang="en-US" sz="2800" b="1" dirty="0">
                <a:solidFill>
                  <a:srgbClr val="0070C0"/>
                </a:solidFill>
              </a:rPr>
              <a:t> ("</a:t>
            </a:r>
            <a:r>
              <a:rPr lang="en-US" sz="2800" b="1" dirty="0" err="1">
                <a:solidFill>
                  <a:srgbClr val="0070C0"/>
                </a:solidFill>
              </a:rPr>
              <a:t>Сл</a:t>
            </a:r>
            <a:r>
              <a:rPr lang="en-US" sz="2800" b="1" dirty="0">
                <a:solidFill>
                  <a:srgbClr val="0070C0"/>
                </a:solidFill>
              </a:rPr>
              <a:t>. </a:t>
            </a:r>
            <a:r>
              <a:rPr lang="en-US" sz="2800" b="1" dirty="0" err="1">
                <a:solidFill>
                  <a:srgbClr val="0070C0"/>
                </a:solidFill>
              </a:rPr>
              <a:t>гласник</a:t>
            </a:r>
            <a:r>
              <a:rPr lang="en-US" sz="2800" b="1" dirty="0">
                <a:solidFill>
                  <a:srgbClr val="0070C0"/>
                </a:solidFill>
              </a:rPr>
              <a:t> РС", </a:t>
            </a:r>
            <a:r>
              <a:rPr lang="en-US" sz="2800" b="1" dirty="0" err="1">
                <a:solidFill>
                  <a:srgbClr val="0070C0"/>
                </a:solidFill>
              </a:rPr>
              <a:t>бр</a:t>
            </a:r>
            <a:r>
              <a:rPr lang="en-US" sz="2800" b="1" dirty="0">
                <a:solidFill>
                  <a:srgbClr val="0070C0"/>
                </a:solidFill>
              </a:rPr>
              <a:t>. 104/2009, 99/2011 - </a:t>
            </a:r>
            <a:r>
              <a:rPr lang="en-US" sz="2800" b="1" dirty="0" err="1">
                <a:solidFill>
                  <a:srgbClr val="0070C0"/>
                </a:solidFill>
              </a:rPr>
              <a:t>др</a:t>
            </a:r>
            <a:r>
              <a:rPr lang="en-US" sz="2800" b="1" dirty="0">
                <a:solidFill>
                  <a:srgbClr val="0070C0"/>
                </a:solidFill>
              </a:rPr>
              <a:t>. </a:t>
            </a:r>
            <a:r>
              <a:rPr lang="en-US" sz="2800" b="1" dirty="0" err="1">
                <a:solidFill>
                  <a:srgbClr val="0070C0"/>
                </a:solidFill>
              </a:rPr>
              <a:t>закон</a:t>
            </a:r>
            <a:r>
              <a:rPr lang="en-US" sz="2800" b="1" dirty="0">
                <a:solidFill>
                  <a:srgbClr val="0070C0"/>
                </a:solidFill>
              </a:rPr>
              <a:t>, 71/2012 - </a:t>
            </a:r>
            <a:r>
              <a:rPr lang="en-US" sz="2800" b="1" dirty="0" err="1">
                <a:solidFill>
                  <a:srgbClr val="0070C0"/>
                </a:solidFill>
              </a:rPr>
              <a:t>одлука</a:t>
            </a:r>
            <a:r>
              <a:rPr lang="en-US" sz="2800" b="1" dirty="0">
                <a:solidFill>
                  <a:srgbClr val="0070C0"/>
                </a:solidFill>
              </a:rPr>
              <a:t> УС, 83/2014, 113/2017, 44/2018 и 95/2018)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562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Face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</TotalTime>
  <Words>2897</Words>
  <Application>Microsoft Office PowerPoint</Application>
  <PresentationFormat>Widescreen</PresentationFormat>
  <Paragraphs>64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Wingdings 3</vt:lpstr>
      <vt:lpstr>Facet</vt:lpstr>
      <vt:lpstr>      Последице примене Закона о озакоњењу објеката ("Сл. гласник РС", бр. 96/2015 и 83/2018) на уновчење имовине стечајног дужника у складу са одредбама Закона о стечају ("Сл. гласник РС", бр. 104/2009, 99/2011 - др. закон, 71/2012 - одлука УС, 83/2014, 113/2017, 44/2018 и 95/2018)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Zorica ZM. Markovic</dc:creator>
  <cp:lastModifiedBy>Aleksandar Majkic</cp:lastModifiedBy>
  <cp:revision>70</cp:revision>
  <dcterms:created xsi:type="dcterms:W3CDTF">2015-04-14T07:41:11Z</dcterms:created>
  <dcterms:modified xsi:type="dcterms:W3CDTF">2019-05-29T13:26:22Z</dcterms:modified>
</cp:coreProperties>
</file>