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72" r:id="rId3"/>
    <p:sldMasterId id="2147483660" r:id="rId4"/>
  </p:sldMasterIdLst>
  <p:notesMasterIdLst>
    <p:notesMasterId r:id="rId26"/>
  </p:notesMasterIdLst>
  <p:sldIdLst>
    <p:sldId id="272" r:id="rId5"/>
    <p:sldId id="300" r:id="rId6"/>
    <p:sldId id="301" r:id="rId7"/>
    <p:sldId id="302" r:id="rId8"/>
    <p:sldId id="303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</p:sldIdLst>
  <p:sldSz cx="9144000" cy="6858000" type="screen4x3"/>
  <p:notesSz cx="6858000" cy="9947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3" userDrawn="1">
          <p15:clr>
            <a:srgbClr val="A4A3A4"/>
          </p15:clr>
        </p15:guide>
        <p15:guide id="2" pos="215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99"/>
    <a:srgbClr val="3333CC"/>
    <a:srgbClr val="0083E6"/>
    <a:srgbClr val="159BFF"/>
    <a:srgbClr val="C2E7F0"/>
    <a:srgbClr val="008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60" autoAdjust="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64" y="-96"/>
      </p:cViewPr>
      <p:guideLst>
        <p:guide orient="horz" pos="3133"/>
        <p:guide pos="215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92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50AC5B1-2FDD-488B-AC14-D9F28D1B05E1}" type="datetimeFigureOut">
              <a:rPr lang="x-none"/>
              <a:pPr>
                <a:defRPr/>
              </a:pPr>
              <a:t>26.5.2022.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2" tIns="46081" rIns="92162" bIns="46081" rtlCol="0" anchor="ctr"/>
          <a:lstStyle/>
          <a:p>
            <a:pPr lvl="0"/>
            <a:endParaRPr lang="x-non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963" y="4725076"/>
            <a:ext cx="5486078" cy="4475717"/>
          </a:xfrm>
          <a:prstGeom prst="rect">
            <a:avLst/>
          </a:prstGeom>
        </p:spPr>
        <p:txBody>
          <a:bodyPr vert="horz" lIns="92162" tIns="46081" rIns="92162" bIns="4608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x-non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92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A2E65FE-5207-443C-83DB-20FE5EC210A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214823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237D50F-9DEB-4560-9497-847623C50053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7AB6BA1-B091-476B-B7C1-1318077F4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255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2BF1699-3682-4C64-8FAD-49A61A42FC96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84E157E-4C91-4D02-A02F-7193184C9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199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CA809C3-FDFF-4504-AEAD-5EE3AE30FED2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7523153-9BDC-42B4-AAC1-D49E753FE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1777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22D9A-AD86-4CFF-80D8-2CE88266D7E8}" type="datetimeFigureOut">
              <a:rPr lang="x-none"/>
              <a:pPr>
                <a:defRPr/>
              </a:pPr>
              <a:t>26.5.2022.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EB05-EC27-4543-A5FC-E4167542157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96013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E4461-8618-4B40-A730-3878DEE8E4F1}" type="datetimeFigureOut">
              <a:rPr lang="x-none"/>
              <a:pPr>
                <a:defRPr/>
              </a:pPr>
              <a:t>26.5.2022.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50239-8F77-4D32-8C2B-25B579288CA7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920638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D462-36AB-45CF-9AB0-87DF742FAD96}" type="datetimeFigureOut">
              <a:rPr lang="x-none"/>
              <a:pPr>
                <a:defRPr/>
              </a:pPr>
              <a:t>26.5.2022.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29F20-5200-4AD6-AA87-057E77A8120F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617739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8F09F-BCFA-42C7-BB87-F217A1E0D256}" type="datetimeFigureOut">
              <a:rPr lang="x-none"/>
              <a:pPr>
                <a:defRPr/>
              </a:pPr>
              <a:t>26.5.2022.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0E508-9E80-451E-A1ED-E52DF4DE843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229465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B9F3-D6E5-434B-823F-3D32B3504E6B}" type="datetimeFigureOut">
              <a:rPr lang="x-none"/>
              <a:pPr>
                <a:defRPr/>
              </a:pPr>
              <a:t>26.5.2022.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41D2F-0E3A-46BF-980F-D706C32DD81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375190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916A2-C3BE-4666-B7BB-C20C24B6C9B2}" type="datetimeFigureOut">
              <a:rPr lang="x-none"/>
              <a:pPr>
                <a:defRPr/>
              </a:pPr>
              <a:t>26.5.2022.</a:t>
            </a:fld>
            <a:endParaRPr 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05CE-E82E-4E50-9CC8-BAEC652CB7C6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635271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516F7-9F08-4AF4-B8E5-BBB51D4C1B5B}" type="datetimeFigureOut">
              <a:rPr lang="x-none"/>
              <a:pPr>
                <a:defRPr/>
              </a:pPr>
              <a:t>26.5.2022.</a:t>
            </a:fld>
            <a:endParaRPr 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1D62-818B-442D-90E2-D0F7F3D9F82C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778027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1FF8C-599B-4153-A75C-AF9ED5038515}" type="datetimeFigureOut">
              <a:rPr lang="x-none"/>
              <a:pPr>
                <a:defRPr/>
              </a:pPr>
              <a:t>26.5.2022.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D9FFC-F892-4C05-AB86-204985097F6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89489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 userDrawn="1"/>
        </p:nvGrpSpPr>
        <p:grpSpPr bwMode="auto">
          <a:xfrm>
            <a:off x="0" y="0"/>
            <a:ext cx="9148763" cy="6781800"/>
            <a:chOff x="0" y="0"/>
            <a:chExt cx="9147976" cy="6781801"/>
          </a:xfrm>
        </p:grpSpPr>
        <p:pic>
          <p:nvPicPr>
            <p:cNvPr id="5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85800"/>
              <a:ext cx="9147976" cy="609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alsu logo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211627"/>
              <a:ext cx="1751400" cy="702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447990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6EDE5-CD73-4BFA-A43D-378C608C05C3}" type="datetimeFigureOut">
              <a:rPr lang="x-none"/>
              <a:pPr>
                <a:defRPr/>
              </a:pPr>
              <a:t>26.5.2022.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FEB84-38EA-4737-90CD-B6263BC6CDD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037147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3E824-548C-4895-ADCC-F82FF6360051}" type="datetimeFigureOut">
              <a:rPr lang="x-none"/>
              <a:pPr>
                <a:defRPr/>
              </a:pPr>
              <a:t>26.5.2022.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4356F-DBC2-4B58-A412-5DDDE786C7BE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9603727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C8D1D-7564-42FB-B339-F0302B8368A8}" type="datetimeFigureOut">
              <a:rPr lang="x-none"/>
              <a:pPr>
                <a:defRPr/>
              </a:pPr>
              <a:t>26.5.2022.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2DBD2-F90E-4A80-96FB-A89822503C8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3211349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2A9A9-F399-4A54-9283-406AA9F4DB3F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3615C-29BD-4356-99B9-3599A29E9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70548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E927A-D1B6-4751-ACF9-EFD8EDEB6662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092E-BD93-45D3-A17C-DBBE3FB4F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42662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80295-F250-42F8-B5FE-F66FA0AE1C97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4E90-3720-4902-A551-4193DC2FD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14956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EBC4B-F659-4BFA-81B6-F14B588D3415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F2C31-862F-4B1A-A573-52C7BD634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9909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9C10F-F5D9-433D-AE95-6CF94CD50DE4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8E73F-CCF4-484A-87AC-6BBDCBC91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93247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0CDA8-AE35-4B56-967C-C82A397D5C1F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33BB4-4820-4907-840E-30E0D9CAA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4957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D581-8938-4C66-B8C5-BBB7A9C9B8D1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874AE-ECDE-446C-BC5E-858BFFB77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947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460AE9F-9CD0-49CE-840F-B46AA03ADC55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13E86E9-BFC0-4EF4-A1CE-5ABE1174E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7758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36629-B802-4428-88EC-07D4EAC38A0E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631F6-3C98-4013-9D8F-54DB7B6D7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61186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1085-8176-4DCC-9683-E1ADC9EE16BA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B8B6-6F7E-4D76-BF4B-393DCAD11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46791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EC64C-7BFC-4884-AB3F-F2B996B81E45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3DA3D-9D1D-4265-B211-A49D502B4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24559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330401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0095D-D9E2-4F58-ACA4-E648CC3B7CB8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C8B9-31C4-4B25-BC03-F1772B18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19097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F231A-D580-4AB8-92B9-ED3B2C8F17ED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327C7-B134-4DD9-B46C-36B9DDBA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11309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ABB9E-0A48-4A39-B9B9-9B3382E4E7F4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192E5-AFE0-4EBE-94E4-A2F218A55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77009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A315-6DA0-4442-AA50-1B4B5C775630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3478A-5F42-4FE7-B292-0947BD0F5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66435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30232-EEE0-4686-B87B-E10383673274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24EE-7D69-4107-A9E5-33F2CCE07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400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3960C-79AD-4EE7-AF0E-05E8AFFAB466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F1650-9AB0-4BBC-9385-46D5ECCF0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720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7DE2861-55CC-40A2-BF43-CA52895A3F37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F48886E-47DA-4B86-8026-39F16707C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12956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3004-2F0E-4750-B5D5-0F3C0D84AAE9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9522E-C9BB-4E73-AFD1-3239EE607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85747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416A7-99A7-46BB-B075-51C9814D6D72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F39C5-68BF-4940-BAE0-B5B6190B2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12219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47BD-1787-46BB-B96F-D0441A58232C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DBD23-7254-4785-AACF-09AE300BC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21312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8A2FF-93CC-4424-A041-ADA03771F1F6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BF44-2512-4843-8A77-1B42C1DCA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65774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9429-4DDD-472D-83A9-7164D4BD97FC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CADDE-560F-499C-91BF-C47535684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199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B258B43-C00B-4627-BF89-FA7CB236B2CA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994E8DD-9829-4F70-A45F-4616B2CBE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832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385D1BD-4163-406F-AF6E-CA2F8C5EC84B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3273289-7382-4E0A-9B0D-E5CD3C4DF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415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1EAEDED-9EFE-4612-8E20-18BFCA9CB80A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D48AB54-C048-492B-8554-E329C92EB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239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88D6C50-0420-46CB-A423-BADE458945D6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01038F65-4BA7-4989-B165-40E3D48DD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367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39401C4-B75D-4011-A4C8-2FBF4E8C39EC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E7F5839-6599-4BA0-9DBE-6E394EE23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953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R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R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5190434-DA73-4D6E-B3CA-504AC9760760}" type="datetimeFigureOut">
              <a:rPr lang="x-none"/>
              <a:pPr>
                <a:defRPr/>
              </a:pPr>
              <a:t>26.5.2022.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36EA92C-AFB6-4352-8A57-402AA734D6B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3AB508-F78B-4382-8C90-617FDD9F1B21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A2F4AE-BCAE-4BBF-AF63-606F3333F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28B7CC-0737-4499-8BD5-4CD847526806}" type="datetimeFigureOut">
              <a:rPr lang="en-US"/>
              <a:pPr>
                <a:defRPr/>
              </a:pPr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34524D-47BC-4EA5-AEB1-14C706CE0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1774388"/>
            <a:ext cx="7772400" cy="1483673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85800" y="3551117"/>
            <a:ext cx="7772400" cy="91848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x-none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5896" y="5517232"/>
            <a:ext cx="2279758" cy="11076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0232" y="5278679"/>
            <a:ext cx="2235454" cy="11903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4AFD2D1C-6F4B-4E21-BA4C-D51D590F6FA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5278679"/>
            <a:ext cx="1875580" cy="1040605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   ПРЕБИЈАЊЕ ПОТРАЖИВАЊА У СТЕЧАЈУ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txBody>
          <a:bodyPr/>
          <a:lstStyle/>
          <a:p>
            <a:r>
              <a:rPr lang="sr-Cyrl-RS" dirty="0" smtClean="0"/>
              <a:t>О потраживању стављеном у пребој приговором почиње да тече парница онда када тужилац о истом буде обавештен  што значи да, због литиспенденције, није дозвољено  након тога о истом потраживању водити другу парницу.</a:t>
            </a:r>
          </a:p>
          <a:p>
            <a:r>
              <a:rPr lang="sr-Cyrl-RS" dirty="0" smtClean="0"/>
              <a:t>Приговором се у пребој може ставити потраживање до висине потраживања из тужбе а за износ преко тога морала би бити поднета противтужба.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Приговор се даје у форми која важи за тужбу.</a:t>
            </a:r>
          </a:p>
          <a:p>
            <a:r>
              <a:rPr lang="sr-Cyrl-RS" dirty="0" smtClean="0"/>
              <a:t>Компензациона противтужба је самостална диспозитивна парнична радња  и у погледу форме мора испуњавати све услове који се траже за сваку тужбу.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Изрека пресуде садржи одлуку о тужбеном захтеву и потраживању стављеном у пребој односно и  о противтужбеном захтеву  ако је поднета противтужба.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Закон о стечају – чл. 82</a:t>
            </a:r>
          </a:p>
          <a:p>
            <a:pPr>
              <a:buNone/>
            </a:pPr>
            <a:r>
              <a:rPr lang="sr-Cyrl-RS" sz="2800" dirty="0" smtClean="0"/>
              <a:t>     Ако је поверилац </a:t>
            </a:r>
            <a:r>
              <a:rPr lang="sr-Cyrl-RS" sz="2800" b="1" dirty="0" smtClean="0"/>
              <a:t>пре подношења предлога </a:t>
            </a:r>
            <a:r>
              <a:rPr lang="sr-Cyrl-RS" sz="2800" dirty="0" smtClean="0"/>
              <a:t>за покретање стечаја стекао право на пребијање отварањем стечајног поступка то право не губи. Поверилац је дужан да до истека рока за пријаву потраживања суду достави пријаву на целокупан износ и изјаву о пребијању. У супротном губи право на пребијање. </a:t>
            </a:r>
          </a:p>
          <a:p>
            <a:pPr>
              <a:buNone/>
            </a:pPr>
            <a:r>
              <a:rPr lang="sr-Cyrl-RS" sz="2800" dirty="0" smtClean="0"/>
              <a:t>    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У формалном смислу изјава о  пребијању може бити дата у самој  пријави или посебним поднеском – свакако до истека рока за пријаву потраживања.</a:t>
            </a:r>
          </a:p>
          <a:p>
            <a:pPr>
              <a:buFont typeface="Wingdings" pitchFamily="2" charset="2"/>
              <a:buChar char="ü"/>
            </a:pPr>
            <a:r>
              <a:rPr lang="sr-Cyrl-RS" dirty="0" smtClean="0"/>
              <a:t>Изјава мора садржати све елементе које изјава о пребоју мора да садржи у смислу чл. 336 Закона о облигационим односима    (идентификација потраживања и изјава-захтев за пребој).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sz="2800" dirty="0" smtClean="0"/>
              <a:t>Чл.83</a:t>
            </a:r>
          </a:p>
          <a:p>
            <a:r>
              <a:rPr lang="sr-Cyrl-RS" sz="2800" dirty="0" smtClean="0"/>
              <a:t>Пребијање није допуштено:  </a:t>
            </a:r>
            <a:r>
              <a:rPr lang="en-US" sz="2800" dirty="0" smtClean="0"/>
              <a:t>1)</a:t>
            </a:r>
            <a:r>
              <a:rPr lang="sr-Cyrl-RS" sz="2800" i="1" dirty="0" smtClean="0"/>
              <a:t> </a:t>
            </a:r>
            <a:r>
              <a:rPr lang="sr-Cyrl-RS" sz="2800" dirty="0" smtClean="0"/>
              <a:t>ако је поверилац потраживање стекао  6 месеци пре подношења предлога за покретање стечаја а знао је или је морао знати да је стечајни дужник неспособан за плаћање или је презадужен и </a:t>
            </a:r>
          </a:p>
          <a:p>
            <a:r>
              <a:rPr lang="sr-Cyrl-RS" sz="2800" dirty="0" smtClean="0"/>
              <a:t>ако су се услови за пребијање стекли правним послом или радњом која је подобна побијању. 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Након што истекне рок за пријаву потраживања и благовремене пријаве буду достављене управнику управник исте испитује  у смислу чл. 113 ЗОС и изјашњава се о приговору.</a:t>
            </a:r>
          </a:p>
          <a:p>
            <a:r>
              <a:rPr lang="sr-Cyrl-RS" dirty="0" smtClean="0"/>
              <a:t>Оспоравање потраживања        оспоравање приговора  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5652120" y="4365104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управник може признати потраживање и прихватити изјаву о пребоју те ће у коначну листу унети потраживање које остане/ако остане/након пребоја.</a:t>
            </a:r>
          </a:p>
          <a:p>
            <a:pPr>
              <a:buFont typeface="Wingdings" pitchFamily="2" charset="2"/>
              <a:buChar char="ü"/>
            </a:pPr>
            <a:r>
              <a:rPr lang="sr-Cyrl-RS" dirty="0" smtClean="0"/>
              <a:t>управник може оспорити пребијање признатог потраживања из разлога прописаних одредбом чл.83 ЗОС.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r>
              <a:rPr lang="sr-Cyrl-RS" sz="2800" dirty="0" smtClean="0"/>
              <a:t>Ако му се оспори право на пребијање поверилац има право на приговор стечајном судији. О приговору се одлучује закључком. </a:t>
            </a:r>
          </a:p>
          <a:p>
            <a:r>
              <a:rPr lang="sr-Cyrl-RS" sz="2800" dirty="0" smtClean="0"/>
              <a:t> Тужба за утврђење ‘’права на пребијање’’ није допуштена. </a:t>
            </a:r>
          </a:p>
          <a:p>
            <a:r>
              <a:rPr lang="sr-Cyrl-RS" sz="2800" dirty="0" smtClean="0"/>
              <a:t> Поверилац ће у парници коју стечајни дужник покрене ради наплате свог противпотраживања истицати захтев за пребој, те ће се у истој утврдити да ли поднео благовремено изјаву о пребоју и да ли су испуњени услови за исти.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2800" dirty="0" smtClean="0"/>
              <a:t>Уколико поверилац успе у парници  по тужби стечајног дужника, пресуда ће бити основ за измену коначне листе.</a:t>
            </a:r>
          </a:p>
          <a:p>
            <a:r>
              <a:rPr lang="sr-Cyrl-RS" sz="2800" dirty="0" smtClean="0"/>
              <a:t>Тужбом за утврђење оспореног потраживања поверилац може захтевати и да се изврши пребој са потраживањем које стечајни дужник има према њему.</a:t>
            </a:r>
          </a:p>
          <a:p>
            <a:r>
              <a:rPr lang="sr-Cyrl-RS" sz="2800" dirty="0" smtClean="0"/>
              <a:t>Ако то и не учини не губи право да се о изјави о пребоју, за случај да се потраживање утврди основаним,  одлучи у стечајном поступку.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5696" y="2060848"/>
            <a:ext cx="8075240" cy="3917032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/>
              <a:t>Нормативни оквир:</a:t>
            </a:r>
          </a:p>
          <a:p>
            <a:pPr marL="0" indent="0">
              <a:buNone/>
            </a:pPr>
            <a:r>
              <a:rPr lang="sr-Cyrl-RS" dirty="0" smtClean="0"/>
              <a:t>-Закон о облигационим односима</a:t>
            </a:r>
          </a:p>
          <a:p>
            <a:pPr marL="0" indent="0">
              <a:buNone/>
            </a:pPr>
            <a:r>
              <a:rPr lang="sr-Cyrl-RS" dirty="0" smtClean="0"/>
              <a:t>-Закон о парничном поступку</a:t>
            </a:r>
          </a:p>
          <a:p>
            <a:pPr marL="0" indent="0">
              <a:buNone/>
            </a:pPr>
            <a:r>
              <a:rPr lang="sr-Cyrl-RS" dirty="0" smtClean="0"/>
              <a:t>-Закон о стечају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650369894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sr-Cyrl-RS" dirty="0" smtClean="0"/>
              <a:t>За правилну одлуку о пребоју неопходно је да стечајни управник  јасно наведе разлоге из којих оспорава пребијање.</a:t>
            </a:r>
          </a:p>
          <a:p>
            <a:pPr>
              <a:buNone/>
            </a:pPr>
            <a:endParaRPr lang="sr-Cyrl-RS" dirty="0" smtClean="0"/>
          </a:p>
          <a:p>
            <a:r>
              <a:rPr lang="sr-Cyrl-RS" dirty="0" smtClean="0"/>
              <a:t>Успешно пребијање увек води измени коначне листе.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endParaRPr lang="sr-Cyrl-RS" dirty="0" smtClean="0"/>
          </a:p>
          <a:p>
            <a:pPr>
              <a:buNone/>
            </a:pPr>
            <a:r>
              <a:rPr lang="sr-Cyrl-RS" smtClean="0"/>
              <a:t> </a:t>
            </a:r>
            <a:r>
              <a:rPr lang="sr-Cyrl-RS" smtClean="0"/>
              <a:t>                       ХВАЛА НА ПАЖЊИ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Пребијање је начин престанка обавеза.</a:t>
            </a:r>
          </a:p>
          <a:p>
            <a:r>
              <a:rPr lang="sr-Cyrl-RS" dirty="0" smtClean="0"/>
              <a:t>Дужник може пребити дуговање које има према повериоцу са оним што поверилац потражује од њега, ако оба потраживања гласе на новац или друге заменљиве ствари истог рода и исте каквоће и ако су оба доспела.</a:t>
            </a:r>
          </a:p>
          <a:p>
            <a:pPr>
              <a:buNone/>
            </a:pPr>
            <a:endParaRPr lang="sr-Cyrl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1069060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Пребијање не настаје чим се стекну услови за исто већ је потребно да једна страна изјави другој да врши пребијање.</a:t>
            </a:r>
          </a:p>
          <a:p>
            <a:r>
              <a:rPr lang="sr-Cyrl-RS" dirty="0" smtClean="0"/>
              <a:t>Изјава о пребијању мора испуњавати опште услове ваљаности (да је дата слободно, јасно, од стране овлашћеног лица...).</a:t>
            </a:r>
          </a:p>
          <a:p>
            <a:r>
              <a:rPr lang="sr-Cyrl-RS" dirty="0" smtClean="0"/>
              <a:t>После изјаве о пребијању сматра се да је оно настало оног часа када су се стекли услови за то (</a:t>
            </a:r>
            <a:r>
              <a:rPr lang="sr-Cyrl-RS" b="1" dirty="0" smtClean="0"/>
              <a:t>када су се сусрела</a:t>
            </a:r>
            <a:r>
              <a:rPr lang="sr-Cyrl-R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2800" dirty="0" smtClean="0"/>
              <a:t>Дуг се може пребити и са застарелим потраживањем ако оно није било застарело у моменту када су се стекли услови за пребијање (у мометну сусрета).</a:t>
            </a:r>
            <a:endParaRPr lang="en-GB" sz="2800" dirty="0" smtClean="0"/>
          </a:p>
          <a:p>
            <a:r>
              <a:rPr lang="sr-Cyrl-RS" sz="2800" dirty="0" smtClean="0"/>
              <a:t>Ако су услови за пребијање настали по застарелости једног потраживања, пребијање се неће спровести ако је дужник истакао приговор застарелости.</a:t>
            </a:r>
          </a:p>
          <a:p>
            <a:r>
              <a:rPr lang="sr-Cyrl-RS" sz="2800" dirty="0" smtClean="0"/>
              <a:t>Пребијање се врши по правилима која важе за урачунавање.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sr-Cyrl-RS" dirty="0" smtClean="0"/>
              <a:t>                                 </a:t>
            </a:r>
            <a:r>
              <a:rPr lang="sr-Cyrl-RS" sz="2000" dirty="0" smtClean="0"/>
              <a:t>Пример:</a:t>
            </a:r>
          </a:p>
          <a:p>
            <a:pPr>
              <a:buNone/>
            </a:pPr>
            <a:r>
              <a:rPr lang="sr-Cyrl-RS" sz="2000" dirty="0" smtClean="0"/>
              <a:t>-Потраживање лица А  према лицу Б од 100 дин доспело је 03.01.2019.г.</a:t>
            </a:r>
          </a:p>
          <a:p>
            <a:pPr>
              <a:buNone/>
            </a:pPr>
            <a:r>
              <a:rPr lang="sr-Cyrl-RS" sz="2000" dirty="0" smtClean="0"/>
              <a:t>-Потраживање лица Б према лицу А од 80 дин доспело је 08.08.2020. г.  док је друго   потраживање од 800 дин доспело 01.09.2020.године.</a:t>
            </a:r>
          </a:p>
          <a:p>
            <a:pPr>
              <a:buNone/>
            </a:pPr>
            <a:r>
              <a:rPr lang="sr-Cyrl-RS" sz="2000" dirty="0" smtClean="0"/>
              <a:t>-Први дан сусрета потраживања је 08.08.2020.године што значи да:</a:t>
            </a:r>
          </a:p>
          <a:p>
            <a:pPr>
              <a:buNone/>
            </a:pPr>
            <a:r>
              <a:rPr lang="sr-Cyrl-RS" sz="2000" dirty="0" smtClean="0"/>
              <a:t>На износ од 100 динара тече законска затезна камата до дана сусрета 08.08.2020.г  затим се пребија (нпр. износ главног дуга+камата =120дин) са износом од 80 динара  те на преостали износ  од 40 дин потраживања лица А даље тече камата до 01.09.2020. године када се остатак главног дуга са каматом на исти пребија са противпотраживањем од 800 динара те сада на остатак потраживања лица Б даље тече камата до наредног сусрета.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Компензациони приговор</a:t>
            </a:r>
          </a:p>
          <a:p>
            <a:pPr>
              <a:buNone/>
            </a:pPr>
            <a:r>
              <a:rPr lang="sr-Cyrl-RS" dirty="0" smtClean="0"/>
              <a:t>    (материјално правни приговор да је потраживање престало пребијањем)</a:t>
            </a:r>
          </a:p>
          <a:p>
            <a:r>
              <a:rPr lang="sr-Cyrl-RS" b="1" dirty="0" smtClean="0"/>
              <a:t>Приговор</a:t>
            </a:r>
            <a:r>
              <a:rPr lang="sr-Cyrl-RS" dirty="0" smtClean="0"/>
              <a:t> противтражбине </a:t>
            </a:r>
            <a:r>
              <a:rPr lang="sr-Cyrl-RS" b="1" dirty="0" smtClean="0"/>
              <a:t>ради пребоја</a:t>
            </a:r>
          </a:p>
          <a:p>
            <a:pPr>
              <a:buNone/>
            </a:pPr>
            <a:r>
              <a:rPr lang="sr-Cyrl-RS" dirty="0" smtClean="0"/>
              <a:t>    (диспозитивна парнична радња којом тужени тражи да суд изврши пребијање својом одлуком).</a:t>
            </a:r>
          </a:p>
          <a:p>
            <a:pPr>
              <a:buNone/>
            </a:pPr>
            <a:r>
              <a:rPr lang="sr-Cyrl-RS" dirty="0" smtClean="0"/>
              <a:t>    Дакле нису синоними!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Приговор (противтражбине) ради пребијања може бити непосредна и евентуална одбрамбена радња.</a:t>
            </a:r>
          </a:p>
          <a:p>
            <a:pPr>
              <a:buNone/>
            </a:pPr>
            <a:r>
              <a:rPr lang="sr-Cyrl-RS" dirty="0" smtClean="0"/>
              <a:t>   -Непосредна када тужени признаје потраживање тужиоца али тражи да се оно пребије.</a:t>
            </a:r>
          </a:p>
          <a:p>
            <a:pPr>
              <a:buNone/>
            </a:pPr>
            <a:r>
              <a:rPr lang="sr-Cyrl-RS" dirty="0" smtClean="0"/>
              <a:t>   -Евентуална када тужени оспорава потраживање тужиоца а приговор истиче за случај да суд захтев тужбе нађе основаним.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Тужени захтев за пребијање може поставити приговором у постојећој парници или противтужбом (побојном).</a:t>
            </a:r>
          </a:p>
          <a:p>
            <a:r>
              <a:rPr lang="sr-Cyrl-RS" dirty="0" smtClean="0"/>
              <a:t>Приговор је стога несамостална парнична радња упућена суду која се може повући  без пристанка тужиоца као друге стране.</a:t>
            </a:r>
          </a:p>
          <a:p>
            <a:r>
              <a:rPr lang="sr-Cyrl-RS" dirty="0" smtClean="0"/>
              <a:t>Приговор се може истаћи до закључења главне расправе.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lsu septembar2015 [Autosaved].potx" id="{B6545AD1-23D3-4CF9-8F23-AA68CCDA3D8C}" vid="{035FCCA6-F6E5-42DD-AEAA-74FC3105D0E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lsu septembar2015 [Autosaved].potx" id="{B6545AD1-23D3-4CF9-8F23-AA68CCDA3D8C}" vid="{4790AC05-C553-4FBC-B3CB-2FAEEE995CB4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lsu septembar2015 [Autosaved].potx" id="{B6545AD1-23D3-4CF9-8F23-AA68CCDA3D8C}" vid="{7F1158AD-7947-479B-9608-D93E4D35D877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lsu septembar2015 [Autosaved].potx" id="{B6545AD1-23D3-4CF9-8F23-AA68CCDA3D8C}" vid="{1F936631-154B-4790-B39B-FC686499E99C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alsu septembar2015</Template>
  <TotalTime>1550</TotalTime>
  <Words>966</Words>
  <Application>Microsoft Office PowerPoint</Application>
  <PresentationFormat>On-screen Show (4:3)</PresentationFormat>
  <Paragraphs>60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Office Theme</vt:lpstr>
      <vt:lpstr>Custom Design</vt:lpstr>
      <vt:lpstr>2_Office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Danijela DV. Vazura</dc:creator>
  <cp:lastModifiedBy>tatjana.djurica@pa.sud.rs</cp:lastModifiedBy>
  <cp:revision>95</cp:revision>
  <cp:lastPrinted>2017-11-03T10:02:26Z</cp:lastPrinted>
  <dcterms:created xsi:type="dcterms:W3CDTF">2015-09-21T07:03:01Z</dcterms:created>
  <dcterms:modified xsi:type="dcterms:W3CDTF">2022-05-26T15:14:34Z</dcterms:modified>
</cp:coreProperties>
</file>