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71" r:id="rId4"/>
    <p:sldId id="292" r:id="rId5"/>
    <p:sldId id="272" r:id="rId6"/>
    <p:sldId id="273" r:id="rId7"/>
    <p:sldId id="274" r:id="rId8"/>
    <p:sldId id="294" r:id="rId9"/>
    <p:sldId id="298" r:id="rId10"/>
    <p:sldId id="275" r:id="rId11"/>
    <p:sldId id="276" r:id="rId12"/>
    <p:sldId id="299" r:id="rId13"/>
    <p:sldId id="300" r:id="rId14"/>
    <p:sldId id="301" r:id="rId15"/>
    <p:sldId id="277" r:id="rId16"/>
    <p:sldId id="295" r:id="rId17"/>
    <p:sldId id="278" r:id="rId18"/>
    <p:sldId id="296" r:id="rId19"/>
    <p:sldId id="279"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6600CC"/>
    <a:srgbClr val="666699"/>
    <a:srgbClr val="006600"/>
    <a:srgbClr val="990099"/>
    <a:srgbClr val="CC99FF"/>
    <a:srgbClr val="CC66FF"/>
    <a:srgbClr val="CC00FF"/>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79DEF-23C9-4315-B47F-A4C02E843146}" type="datetimeFigureOut">
              <a:rPr lang="en-US" smtClean="0"/>
              <a:pPr/>
              <a:t>3/9/2014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81A98A-15BE-4271-9FD8-32D45810843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99FF"/>
            </a:gs>
            <a:gs pos="50000">
              <a:schemeClr val="accent2">
                <a:lumMod val="40000"/>
                <a:lumOff val="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79DEF-23C9-4315-B47F-A4C02E843146}" type="datetimeFigureOut">
              <a:rPr lang="en-US" smtClean="0"/>
              <a:pPr/>
              <a:t>3/9/2014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1A98A-15BE-4271-9FD8-32D45810843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2667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sr-Cyrl-CS" b="1" dirty="0" smtClean="0">
                <a:solidFill>
                  <a:srgbClr val="7030A0"/>
                </a:solidFill>
              </a:rPr>
              <a:t>НАЦИОНАЛНИ СТАНДАРД БРОЈ 5</a:t>
            </a:r>
            <a:r>
              <a:rPr lang="sr-Latn-CS" b="1" dirty="0" smtClean="0">
                <a:solidFill>
                  <a:srgbClr val="7030A0"/>
                </a:solidFill>
              </a:rPr>
              <a:t/>
            </a:r>
            <a:br>
              <a:rPr lang="sr-Latn-CS" b="1" dirty="0" smtClean="0">
                <a:solidFill>
                  <a:srgbClr val="7030A0"/>
                </a:solidFill>
              </a:rPr>
            </a:br>
            <a:r>
              <a:rPr lang="sr-Latn-CS" b="1" dirty="0" smtClean="0">
                <a:solidFill>
                  <a:srgbClr val="7030A0"/>
                </a:solidFill>
              </a:rPr>
              <a:t/>
            </a:r>
            <a:br>
              <a:rPr lang="sr-Latn-CS" b="1" dirty="0" smtClean="0">
                <a:solidFill>
                  <a:srgbClr val="7030A0"/>
                </a:solidFill>
              </a:rPr>
            </a:br>
            <a:r>
              <a:rPr lang="sr-Cyrl-CS" sz="2700" b="1" dirty="0" smtClean="0"/>
              <a:t>НАЦИОНАЛНИ СТАНДАРД </a:t>
            </a:r>
            <a:r>
              <a:rPr lang="ru-RU" sz="2700" b="1" dirty="0" smtClean="0"/>
              <a:t>О НАЧИНУ И ПОСТУПКУ УНОВЧЕЊА ИМОВИНЕ СТЕЧАЈНОГ </a:t>
            </a:r>
            <a:r>
              <a:rPr lang="sr-Cyrl-CS" sz="2700" b="1" dirty="0" smtClean="0"/>
              <a:t>ДУЖНИКА</a:t>
            </a:r>
            <a:br>
              <a:rPr lang="sr-Cyrl-CS" sz="2700" b="1" dirty="0" smtClean="0"/>
            </a:br>
            <a:endParaRPr lang="en-US" sz="2700" b="1" dirty="0">
              <a:solidFill>
                <a:srgbClr val="7030A0"/>
              </a:solidFill>
            </a:endParaRPr>
          </a:p>
        </p:txBody>
      </p:sp>
      <p:sp>
        <p:nvSpPr>
          <p:cNvPr id="3" name="Subtitle 2"/>
          <p:cNvSpPr>
            <a:spLocks noGrp="1"/>
          </p:cNvSpPr>
          <p:nvPr>
            <p:ph type="subTitle" idx="1"/>
          </p:nvPr>
        </p:nvSpPr>
        <p:spPr>
          <a:xfrm>
            <a:off x="1371600" y="4191000"/>
            <a:ext cx="6400800" cy="1752600"/>
          </a:xfrm>
        </p:spPr>
        <p:style>
          <a:lnRef idx="1">
            <a:schemeClr val="dk1"/>
          </a:lnRef>
          <a:fillRef idx="2">
            <a:schemeClr val="dk1"/>
          </a:fillRef>
          <a:effectRef idx="1">
            <a:schemeClr val="dk1"/>
          </a:effectRef>
          <a:fontRef idx="minor">
            <a:schemeClr val="dk1"/>
          </a:fontRef>
        </p:style>
        <p:txBody>
          <a:bodyPr/>
          <a:lstStyle/>
          <a:p>
            <a:endParaRPr lang="sr-Cyrl-CS" sz="2000" dirty="0" smtClean="0"/>
          </a:p>
          <a:p>
            <a:r>
              <a:rPr lang="sr-Cyrl-CS" sz="3000" b="1" dirty="0" smtClean="0">
                <a:solidFill>
                  <a:schemeClr val="accent5">
                    <a:lumMod val="50000"/>
                  </a:schemeClr>
                </a:solidFill>
              </a:rPr>
              <a:t>Стечајни управник</a:t>
            </a:r>
          </a:p>
          <a:p>
            <a:r>
              <a:rPr lang="sr-Cyrl-CS" sz="3000" b="1" dirty="0" smtClean="0">
                <a:solidFill>
                  <a:schemeClr val="accent5">
                    <a:lumMod val="50000"/>
                  </a:schemeClr>
                </a:solidFill>
              </a:rPr>
              <a:t>мр Јелена Несторов Бизоњ</a:t>
            </a:r>
          </a:p>
          <a:p>
            <a:endParaRPr lang="en-US"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304800" y="914400"/>
            <a:ext cx="8534400" cy="5791200"/>
          </a:xfrm>
        </p:spPr>
        <p:txBody>
          <a:bodyPr>
            <a:normAutofit fontScale="85000" lnSpcReduction="10000"/>
          </a:bodyPr>
          <a:lstStyle/>
          <a:p>
            <a:pPr algn="ctr">
              <a:buNone/>
            </a:pPr>
            <a:r>
              <a:rPr lang="sr-Cyrl-CS" sz="2100" b="1" dirty="0" smtClean="0">
                <a:solidFill>
                  <a:srgbClr val="9900CC"/>
                </a:solidFill>
              </a:rPr>
              <a:t>ПРОДАЈА ЈАВНИМ ПРИКУПЉАЊЕМ ПОНУДА</a:t>
            </a:r>
          </a:p>
          <a:p>
            <a:pPr algn="ctr">
              <a:buNone/>
            </a:pPr>
            <a:r>
              <a:rPr lang="sr-Cyrl-CS" sz="2100" b="1" dirty="0" smtClean="0">
                <a:solidFill>
                  <a:srgbClr val="9900CC"/>
                </a:solidFill>
              </a:rPr>
              <a:t>- Основне обавезе стечајног управника -</a:t>
            </a:r>
          </a:p>
          <a:p>
            <a:pPr algn="ctr">
              <a:buNone/>
            </a:pPr>
            <a:endParaRPr lang="sr-Cyrl-CS" sz="2000" b="1" dirty="0" smtClean="0"/>
          </a:p>
          <a:p>
            <a:r>
              <a:rPr lang="ru-RU" sz="2000" b="1" u="sng" dirty="0" smtClean="0"/>
              <a:t>Обавештење </a:t>
            </a:r>
            <a:r>
              <a:rPr lang="ru-RU" sz="2000" b="1" dirty="0" smtClean="0"/>
              <a:t>о намери, плану продаје, начину и роковима продаје (чл. 133. ст. 1. Закона о стечају)</a:t>
            </a:r>
          </a:p>
          <a:p>
            <a:pPr algn="ctr">
              <a:buNone/>
            </a:pPr>
            <a:endParaRPr lang="sr-Cyrl-CS" sz="2000" b="1" dirty="0" smtClean="0"/>
          </a:p>
          <a:p>
            <a:r>
              <a:rPr lang="ru-RU" sz="2000" b="1" dirty="0" smtClean="0"/>
              <a:t>У поступку продаје имовине јавним прикупљањем понуда стечајни </a:t>
            </a:r>
            <a:r>
              <a:rPr lang="sr-Cyrl-CS" sz="2000" b="1" dirty="0" smtClean="0"/>
              <a:t>управник:</a:t>
            </a:r>
          </a:p>
          <a:p>
            <a:pPr>
              <a:buNone/>
            </a:pPr>
            <a:r>
              <a:rPr lang="ru-RU" sz="2000" b="1" dirty="0" smtClean="0"/>
              <a:t>1) оглашава продају имовине јавним прикупљањем понуда;</a:t>
            </a:r>
          </a:p>
          <a:p>
            <a:pPr>
              <a:buNone/>
            </a:pPr>
            <a:r>
              <a:rPr lang="sr-Cyrl-CS" sz="2000" b="1" dirty="0" smtClean="0"/>
              <a:t>2) прикупља понуде;</a:t>
            </a:r>
          </a:p>
          <a:p>
            <a:pPr>
              <a:buNone/>
            </a:pPr>
            <a:r>
              <a:rPr lang="sr-Cyrl-CS" sz="2000" b="1" dirty="0" smtClean="0"/>
              <a:t>3) отвара понуде;</a:t>
            </a:r>
          </a:p>
          <a:p>
            <a:pPr>
              <a:buNone/>
            </a:pPr>
            <a:r>
              <a:rPr lang="ru-RU" sz="2000" b="1" dirty="0" smtClean="0"/>
              <a:t>4) рангира понуђаче према висини достављених понуда;</a:t>
            </a:r>
          </a:p>
          <a:p>
            <a:pPr>
              <a:buNone/>
            </a:pPr>
            <a:r>
              <a:rPr lang="ru-RU" sz="2000" b="1" dirty="0" smtClean="0"/>
              <a:t>5) проглашава најбољег понуђача, уколико је понуђена цена изнад 50% од процењене вредности предмета продаје;</a:t>
            </a:r>
          </a:p>
          <a:p>
            <a:pPr>
              <a:buNone/>
            </a:pPr>
            <a:r>
              <a:rPr lang="ru-RU" sz="2000" b="1" dirty="0" smtClean="0"/>
              <a:t>6) доставља понуду најбољег понуђача одбору поверилаца на изјашњење уколико је иста нижа од 50% од процењене вредности предмета </a:t>
            </a:r>
            <a:r>
              <a:rPr lang="sr-Cyrl-CS" sz="2000" b="1" dirty="0" smtClean="0"/>
              <a:t>продаје;</a:t>
            </a:r>
          </a:p>
          <a:p>
            <a:pPr>
              <a:buNone/>
            </a:pPr>
            <a:r>
              <a:rPr lang="ru-RU" sz="2000" b="1" dirty="0" smtClean="0"/>
              <a:t>7) закључује купопродајни уговор са проглашеним купцем;</a:t>
            </a:r>
          </a:p>
          <a:p>
            <a:pPr>
              <a:buNone/>
            </a:pPr>
            <a:r>
              <a:rPr lang="ru-RU" sz="2000" b="1" dirty="0" smtClean="0"/>
              <a:t>8) информише понуђаче о резултатима јавног прикупљања понуда.</a:t>
            </a:r>
          </a:p>
          <a:p>
            <a:pPr>
              <a:buNone/>
            </a:pPr>
            <a:endParaRPr lang="ru-RU" sz="2000" b="1" dirty="0" smtClean="0"/>
          </a:p>
          <a:p>
            <a:r>
              <a:rPr lang="ru-RU" sz="2000" b="1" u="sng" dirty="0" smtClean="0"/>
              <a:t>Обавештење</a:t>
            </a:r>
            <a:r>
              <a:rPr lang="ru-RU" sz="2000" b="1" dirty="0" smtClean="0"/>
              <a:t> о извршеној продаји, условима и постигнутој цени (чл. 133. ст. 8. Закона о стечају) </a:t>
            </a:r>
          </a:p>
          <a:p>
            <a:r>
              <a:rPr lang="ru-RU" sz="2000" b="1" u="sng" dirty="0" smtClean="0"/>
              <a:t>Примопредаја</a:t>
            </a:r>
            <a:r>
              <a:rPr lang="ru-RU" sz="2000" b="1" dirty="0" smtClean="0"/>
              <a:t> продате имовине када купац уплати купопродајну цену.</a:t>
            </a:r>
            <a:endParaRPr lang="en-US" sz="1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15962"/>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533400" y="1143000"/>
            <a:ext cx="8382000" cy="5715000"/>
          </a:xfrm>
        </p:spPr>
        <p:txBody>
          <a:bodyPr>
            <a:normAutofit fontScale="92500" lnSpcReduction="10000"/>
          </a:bodyPr>
          <a:lstStyle/>
          <a:p>
            <a:pPr algn="ctr">
              <a:buNone/>
            </a:pPr>
            <a:r>
              <a:rPr lang="sr-Cyrl-CS" sz="2400" b="1" dirty="0" smtClean="0">
                <a:solidFill>
                  <a:srgbClr val="9900CC"/>
                </a:solidFill>
              </a:rPr>
              <a:t>ПРОДАЈА ЈАВНИМ ПРИКУПЉАЊЕМ ПОНУДА</a:t>
            </a:r>
          </a:p>
          <a:p>
            <a:pPr algn="ctr">
              <a:buNone/>
            </a:pPr>
            <a:r>
              <a:rPr lang="ru-RU" sz="2400" b="1" dirty="0" smtClean="0">
                <a:solidFill>
                  <a:srgbClr val="9900CC"/>
                </a:solidFill>
              </a:rPr>
              <a:t>- Прописани услови -</a:t>
            </a:r>
          </a:p>
          <a:p>
            <a:pPr algn="ctr">
              <a:buNone/>
            </a:pPr>
            <a:endParaRPr lang="ru-RU" sz="2400" b="1" dirty="0" smtClean="0"/>
          </a:p>
          <a:p>
            <a:r>
              <a:rPr lang="ru-RU" sz="2200" b="1" u="sng" dirty="0" smtClean="0"/>
              <a:t>Садржина огласа </a:t>
            </a:r>
            <a:r>
              <a:rPr lang="ru-RU" sz="2200" b="1" dirty="0" smtClean="0"/>
              <a:t>- прописана Националним стандардом бр. 5</a:t>
            </a:r>
          </a:p>
          <a:p>
            <a:endParaRPr lang="ru-RU" sz="2200" b="1" u="sng" dirty="0" smtClean="0"/>
          </a:p>
          <a:p>
            <a:r>
              <a:rPr lang="ru-RU" sz="2200" b="1" u="sng" dirty="0" smtClean="0"/>
              <a:t>Депозит</a:t>
            </a:r>
            <a:r>
              <a:rPr lang="ru-RU" sz="2200" b="1" dirty="0" smtClean="0"/>
              <a:t> за учешће на јавном прикупљању понуда износи </a:t>
            </a:r>
            <a:r>
              <a:rPr lang="ru-RU" sz="2200" b="1" u="sng" dirty="0" smtClean="0"/>
              <a:t>20%</a:t>
            </a:r>
            <a:r>
              <a:rPr lang="ru-RU" sz="2200" b="1" dirty="0" smtClean="0"/>
              <a:t> од процењене </a:t>
            </a:r>
            <a:r>
              <a:rPr lang="sr-Cyrl-CS" sz="2200" b="1" dirty="0" smtClean="0"/>
              <a:t>вредности предмета продаје. Прописани су услови под којима подносилац депозита губи право на повраћај депозита.</a:t>
            </a:r>
          </a:p>
          <a:p>
            <a:endParaRPr lang="sr-Cyrl-CS" sz="2200" b="1" dirty="0" smtClean="0"/>
          </a:p>
          <a:p>
            <a:r>
              <a:rPr lang="sr-Cyrl-CS" sz="2200" b="1" dirty="0" smtClean="0"/>
              <a:t>Оглашава се </a:t>
            </a:r>
            <a:r>
              <a:rPr lang="sr-Cyrl-CS" sz="2200" b="1" u="sng" dirty="0" smtClean="0"/>
              <a:t>процењена вредност имовине </a:t>
            </a:r>
            <a:r>
              <a:rPr lang="sr-Cyrl-CS" sz="2200" b="1" dirty="0" smtClean="0"/>
              <a:t>(нема почетне цене као код јавног надметања).</a:t>
            </a:r>
          </a:p>
          <a:p>
            <a:endParaRPr lang="sr-Cyrl-CS" sz="2200" b="1" dirty="0" smtClean="0"/>
          </a:p>
          <a:p>
            <a:r>
              <a:rPr lang="sr-Cyrl-CS" sz="2200" b="1" dirty="0" smtClean="0"/>
              <a:t>У огласу се наводи позив понуђачима и </a:t>
            </a:r>
            <a:r>
              <a:rPr lang="ru-RU" sz="2200" b="1" dirty="0" smtClean="0"/>
              <a:t>члановима одбора поверилаца да присуствују отварању понуда.</a:t>
            </a:r>
          </a:p>
          <a:p>
            <a:endParaRPr lang="ru-RU" sz="2400" dirty="0" smtClean="0"/>
          </a:p>
          <a:p>
            <a:r>
              <a:rPr lang="sr-Cyrl-CS" sz="2200" b="1" dirty="0" smtClean="0"/>
              <a:t>Прописан је </a:t>
            </a:r>
            <a:r>
              <a:rPr lang="sr-Cyrl-CS" sz="2200" b="1" u="sng" dirty="0" smtClean="0"/>
              <a:t>процес продаје</a:t>
            </a:r>
            <a:r>
              <a:rPr lang="sr-Cyrl-CS" sz="2200" b="1" dirty="0" smtClean="0"/>
              <a:t> јавним прикупљањем понуда.</a:t>
            </a:r>
          </a:p>
          <a:p>
            <a:endParaRPr lang="sr-Cyrl-CS" sz="2200" b="1" dirty="0" smtClean="0"/>
          </a:p>
          <a:p>
            <a:endParaRPr lang="sr-Cyrl-CS" sz="1800" b="1" dirty="0" smtClean="0"/>
          </a:p>
          <a:p>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sr-Latn-CS" sz="3200" b="1" dirty="0" smtClean="0">
              <a:solidFill>
                <a:srgbClr val="7030A0"/>
              </a:solidFill>
            </a:endParaRPr>
          </a:p>
        </p:txBody>
      </p:sp>
      <p:sp>
        <p:nvSpPr>
          <p:cNvPr id="3" name="Content Placeholder 2"/>
          <p:cNvSpPr>
            <a:spLocks noGrp="1"/>
          </p:cNvSpPr>
          <p:nvPr>
            <p:ph idx="1"/>
          </p:nvPr>
        </p:nvSpPr>
        <p:spPr>
          <a:xfrm>
            <a:off x="457200" y="1219200"/>
            <a:ext cx="8229600" cy="5638800"/>
          </a:xfrm>
        </p:spPr>
        <p:txBody>
          <a:bodyPr>
            <a:normAutofit fontScale="92500" lnSpcReduction="20000"/>
          </a:bodyPr>
          <a:lstStyle/>
          <a:p>
            <a:pPr algn="ctr">
              <a:buNone/>
            </a:pPr>
            <a:r>
              <a:rPr lang="sr-Cyrl-CS" sz="2400" b="1" dirty="0" smtClean="0">
                <a:solidFill>
                  <a:srgbClr val="9900CC"/>
                </a:solidFill>
              </a:rPr>
              <a:t>ПРОДАЈА ЈАВНИМ ПРИКУПЉАЊЕМ ПОНУДА </a:t>
            </a:r>
          </a:p>
          <a:p>
            <a:pPr algn="ctr">
              <a:buNone/>
            </a:pPr>
            <a:r>
              <a:rPr lang="ru-RU" sz="2400" b="1" dirty="0" smtClean="0">
                <a:solidFill>
                  <a:srgbClr val="9900CC"/>
                </a:solidFill>
              </a:rPr>
              <a:t>- Продаја -</a:t>
            </a:r>
          </a:p>
          <a:p>
            <a:endParaRPr lang="ru-RU" sz="2400" b="1" dirty="0" smtClean="0"/>
          </a:p>
          <a:p>
            <a:r>
              <a:rPr lang="ru-RU" sz="2400" b="1" u="sng" dirty="0" smtClean="0"/>
              <a:t>Испуњени су услови за спровођење јавног прикупљања понуда </a:t>
            </a:r>
            <a:r>
              <a:rPr lang="ru-RU" sz="2400" b="1" dirty="0" smtClean="0"/>
              <a:t>ако је </a:t>
            </a:r>
            <a:r>
              <a:rPr lang="ru-RU" sz="2400" b="1" u="sng" dirty="0" smtClean="0"/>
              <a:t>најмање једно лице </a:t>
            </a:r>
            <a:r>
              <a:rPr lang="ru-RU" sz="2400" b="1" dirty="0" smtClean="0"/>
              <a:t>:</a:t>
            </a:r>
            <a:r>
              <a:rPr lang="sr-Cyrl-CS" sz="2400" b="1" dirty="0" smtClean="0"/>
              <a:t> откупило продајну документацију;</a:t>
            </a:r>
            <a:r>
              <a:rPr lang="ru-RU" sz="2400" b="1" dirty="0" smtClean="0"/>
              <a:t> у  предвиђеном року уплатило износ депозита; потписало изјаву о губитку права на повраћај депозита; и доставило понуду.</a:t>
            </a:r>
          </a:p>
          <a:p>
            <a:endParaRPr lang="ru-RU" sz="2400" b="1" dirty="0" smtClean="0"/>
          </a:p>
          <a:p>
            <a:r>
              <a:rPr lang="ru-RU" sz="2400" b="1" dirty="0" smtClean="0"/>
              <a:t>Стечајни управник је дужан да прихвати </a:t>
            </a:r>
            <a:r>
              <a:rPr lang="ru-RU" sz="2400" b="1" u="sng" dirty="0" smtClean="0"/>
              <a:t>највишу достављену понуду</a:t>
            </a:r>
            <a:r>
              <a:rPr lang="ru-RU" sz="2400" b="1" dirty="0" smtClean="0"/>
              <a:t>, уколико је иста </a:t>
            </a:r>
            <a:r>
              <a:rPr lang="ru-RU" sz="2400" b="1" u="sng" dirty="0" smtClean="0"/>
              <a:t>изнад 50% </a:t>
            </a:r>
            <a:r>
              <a:rPr lang="ru-RU" sz="2400" b="1" dirty="0" smtClean="0"/>
              <a:t>од процењене вредности предмета продаје. </a:t>
            </a:r>
          </a:p>
          <a:p>
            <a:endParaRPr lang="ru-RU" sz="2400" b="1" dirty="0" smtClean="0"/>
          </a:p>
          <a:p>
            <a:r>
              <a:rPr lang="ru-RU" sz="2400" b="1" dirty="0" smtClean="0"/>
              <a:t>Ако највиша достављена понуда износи </a:t>
            </a:r>
            <a:r>
              <a:rPr lang="ru-RU" sz="2400" b="1" u="sng" dirty="0" smtClean="0"/>
              <a:t>мање од 50% </a:t>
            </a:r>
            <a:r>
              <a:rPr lang="ru-RU" sz="2400" b="1" dirty="0" smtClean="0"/>
              <a:t>од процењене вредности предмета продаје, стечајни управник је дужан да пре прихватања такве понуде </a:t>
            </a:r>
            <a:r>
              <a:rPr lang="sr-Cyrl-CS" sz="2400" b="1" dirty="0" smtClean="0"/>
              <a:t>добије сагласност одбора поверилаца.</a:t>
            </a:r>
          </a:p>
          <a:p>
            <a:endParaRPr lang="ru-RU" sz="2200" b="1" dirty="0" smtClean="0"/>
          </a:p>
          <a:p>
            <a:endParaRPr lang="sr-Latn-C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sr-Latn-CS" sz="3200" b="1" dirty="0" smtClean="0">
              <a:solidFill>
                <a:srgbClr val="7030A0"/>
              </a:solidFill>
            </a:endParaRPr>
          </a:p>
        </p:txBody>
      </p:sp>
      <p:sp>
        <p:nvSpPr>
          <p:cNvPr id="3" name="Content Placeholder 2"/>
          <p:cNvSpPr>
            <a:spLocks noGrp="1"/>
          </p:cNvSpPr>
          <p:nvPr>
            <p:ph idx="1"/>
          </p:nvPr>
        </p:nvSpPr>
        <p:spPr>
          <a:xfrm>
            <a:off x="457200" y="838200"/>
            <a:ext cx="8229600" cy="5867400"/>
          </a:xfrm>
        </p:spPr>
        <p:txBody>
          <a:bodyPr>
            <a:normAutofit fontScale="85000" lnSpcReduction="10000"/>
          </a:bodyPr>
          <a:lstStyle/>
          <a:p>
            <a:pPr algn="ctr">
              <a:buNone/>
            </a:pPr>
            <a:r>
              <a:rPr lang="sr-Cyrl-CS" sz="2100" b="1" dirty="0" smtClean="0">
                <a:solidFill>
                  <a:srgbClr val="9900CC"/>
                </a:solidFill>
              </a:rPr>
              <a:t>ПРОДАЈА ЈАВНИМ ПРИКУПЉАЊЕМ ПОНУДА </a:t>
            </a:r>
          </a:p>
          <a:p>
            <a:pPr algn="ctr">
              <a:buFontTx/>
              <a:buChar char="-"/>
            </a:pPr>
            <a:r>
              <a:rPr lang="ru-RU" sz="2100" b="1" dirty="0" smtClean="0">
                <a:solidFill>
                  <a:srgbClr val="9900CC"/>
                </a:solidFill>
              </a:rPr>
              <a:t>После продаје –</a:t>
            </a:r>
          </a:p>
          <a:p>
            <a:pPr>
              <a:buFontTx/>
              <a:buChar char="-"/>
            </a:pPr>
            <a:endParaRPr lang="sr-Cyrl-CS" sz="1600" b="1" dirty="0" smtClean="0"/>
          </a:p>
          <a:p>
            <a:r>
              <a:rPr lang="ru-RU" sz="2100" b="1" dirty="0" smtClean="0"/>
              <a:t>Стечајни управник ће вратити депозит </a:t>
            </a:r>
            <a:r>
              <a:rPr lang="ru-RU" sz="2100" b="1" u="sng" dirty="0" smtClean="0"/>
              <a:t>сваком понуђачу чија понуда не буде прихваћена у року од 3 радна дана</a:t>
            </a:r>
            <a:r>
              <a:rPr lang="ru-RU" sz="2100" b="1" dirty="0" smtClean="0"/>
              <a:t> од одржавања јавног </a:t>
            </a:r>
            <a:r>
              <a:rPr lang="sr-Cyrl-CS" sz="2100" b="1" dirty="0" smtClean="0"/>
              <a:t>прикупљања понуда (или одбацивања понуде од стране одбора поверилаца).</a:t>
            </a:r>
          </a:p>
          <a:p>
            <a:endParaRPr lang="sr-Cyrl-CS" sz="2100" b="1" dirty="0" smtClean="0"/>
          </a:p>
          <a:p>
            <a:r>
              <a:rPr lang="ru-RU" sz="2100" b="1" dirty="0" smtClean="0"/>
              <a:t>Са проглашеним купцем закључује се и оверава </a:t>
            </a:r>
            <a:r>
              <a:rPr lang="ru-RU" sz="2100" b="1" u="sng" dirty="0" smtClean="0"/>
              <a:t>уговор о купопродаји</a:t>
            </a:r>
            <a:r>
              <a:rPr lang="ru-RU" sz="2100" b="1" dirty="0" smtClean="0"/>
              <a:t>.</a:t>
            </a:r>
          </a:p>
          <a:p>
            <a:endParaRPr lang="ru-RU" sz="2100" b="1" dirty="0" smtClean="0"/>
          </a:p>
          <a:p>
            <a:r>
              <a:rPr lang="ru-RU" sz="2100" b="1" dirty="0" smtClean="0"/>
              <a:t>Проглашени купац је дужан да уплати цео износ купопродајне цене у року од 8 до 30 дана од дана </a:t>
            </a:r>
            <a:r>
              <a:rPr lang="sr-Cyrl-CS" sz="2100" b="1" dirty="0" smtClean="0"/>
              <a:t>потписивања уговора о купопродаји.</a:t>
            </a:r>
          </a:p>
          <a:p>
            <a:endParaRPr lang="sr-Cyrl-CS" sz="2100" b="1" dirty="0" smtClean="0"/>
          </a:p>
          <a:p>
            <a:r>
              <a:rPr lang="ru-RU" sz="2100" b="1" dirty="0" smtClean="0"/>
              <a:t>Стечајни управник </a:t>
            </a:r>
            <a:r>
              <a:rPr lang="ru-RU" sz="2100" b="1" u="sng" dirty="0" smtClean="0"/>
              <a:t>у року од 15 дана од дана отварања понуда</a:t>
            </a:r>
            <a:r>
              <a:rPr lang="ru-RU" sz="2100" b="1" dirty="0" smtClean="0"/>
              <a:t>, свим понуђачима доставља </a:t>
            </a:r>
            <a:r>
              <a:rPr lang="ru-RU" sz="2100" b="1" u="sng" dirty="0" smtClean="0"/>
              <a:t>обавештење</a:t>
            </a:r>
            <a:r>
              <a:rPr lang="ru-RU" sz="2100" b="1" dirty="0" smtClean="0"/>
              <a:t> о проглашеном најуспешнијем понуђачу и </a:t>
            </a:r>
            <a:r>
              <a:rPr lang="sr-Cyrl-CS" sz="2100" b="1" dirty="0" smtClean="0"/>
              <a:t>висини прихваћене понуде.</a:t>
            </a:r>
          </a:p>
          <a:p>
            <a:endParaRPr lang="sr-Cyrl-CS" sz="2100" b="1" dirty="0" smtClean="0"/>
          </a:p>
          <a:p>
            <a:r>
              <a:rPr lang="ru-RU" sz="2100" b="1" dirty="0" smtClean="0"/>
              <a:t>Ако проглашени купац не закључи купопродајни уговор или не уплати купопродајну цену у прописаним роковима, губи право на повраћај депозита, а продаја се проглашава неуспелом.</a:t>
            </a:r>
          </a:p>
          <a:p>
            <a:endParaRPr lang="sr-Cyrl-CS" sz="2000" b="1" dirty="0" smtClean="0"/>
          </a:p>
          <a:p>
            <a:endParaRPr lang="sr-Latn-C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lstStyle/>
          <a:p>
            <a:r>
              <a:rPr lang="sr-Cyrl-CS" sz="2000" b="1" dirty="0" smtClean="0">
                <a:solidFill>
                  <a:srgbClr val="9900CC"/>
                </a:solidFill>
              </a:rPr>
              <a:t>Разлике између метода јавног надметања и јавног прикупљања понуда:</a:t>
            </a:r>
          </a:p>
          <a:p>
            <a:endParaRPr lang="sr-Cyrl-CS" sz="2000" dirty="0" smtClean="0"/>
          </a:p>
          <a:p>
            <a:endParaRPr lang="sr-Cyrl-CS" sz="2000" dirty="0" smtClean="0"/>
          </a:p>
          <a:p>
            <a:endParaRPr lang="sr-Latn-CS" dirty="0"/>
          </a:p>
        </p:txBody>
      </p:sp>
      <p:graphicFrame>
        <p:nvGraphicFramePr>
          <p:cNvPr id="5" name="Table 4"/>
          <p:cNvGraphicFramePr>
            <a:graphicFrameLocks noGrp="1"/>
          </p:cNvGraphicFramePr>
          <p:nvPr/>
        </p:nvGraphicFramePr>
        <p:xfrm>
          <a:off x="457200" y="609600"/>
          <a:ext cx="8305800" cy="5948680"/>
        </p:xfrm>
        <a:graphic>
          <a:graphicData uri="http://schemas.openxmlformats.org/drawingml/2006/table">
            <a:tbl>
              <a:tblPr firstRow="1" bandRow="1">
                <a:effectLst>
                  <a:innerShdw blurRad="114300">
                    <a:prstClr val="black"/>
                  </a:innerShdw>
                </a:effectLst>
                <a:tableStyleId>{775DCB02-9BB8-47FD-8907-85C794F793BA}</a:tableStyleId>
              </a:tblPr>
              <a:tblGrid>
                <a:gridCol w="4152900"/>
                <a:gridCol w="4152900"/>
              </a:tblGrid>
              <a:tr h="370840">
                <a:tc>
                  <a:txBody>
                    <a:bodyPr/>
                    <a:lstStyle/>
                    <a:p>
                      <a:r>
                        <a:rPr lang="sr-Cyrl-CS" dirty="0" smtClean="0"/>
                        <a:t>ЈАВНО НАДМЕТАЊЕ</a:t>
                      </a:r>
                      <a:endParaRPr lang="sr-Latn-CS" dirty="0"/>
                    </a:p>
                  </a:txBody>
                  <a:tcPr/>
                </a:tc>
                <a:tc>
                  <a:txBody>
                    <a:bodyPr/>
                    <a:lstStyle/>
                    <a:p>
                      <a:r>
                        <a:rPr lang="sr-Cyrl-CS" dirty="0" smtClean="0"/>
                        <a:t>ЈАВНО ПРИКУПЉАЊЕ</a:t>
                      </a:r>
                      <a:r>
                        <a:rPr lang="sr-Cyrl-CS" baseline="0" dirty="0" smtClean="0"/>
                        <a:t> ПОНУДА</a:t>
                      </a:r>
                      <a:endParaRPr lang="sr-Latn-CS" dirty="0"/>
                    </a:p>
                  </a:txBody>
                  <a:tcPr/>
                </a:tc>
              </a:tr>
              <a:tr h="370840">
                <a:tc>
                  <a:txBody>
                    <a:bodyPr/>
                    <a:lstStyle/>
                    <a:p>
                      <a:r>
                        <a:rPr lang="sr-Cyrl-CS" b="1" dirty="0" smtClean="0"/>
                        <a:t>Обавештење</a:t>
                      </a:r>
                      <a:r>
                        <a:rPr lang="sr-Cyrl-CS" baseline="0" dirty="0" smtClean="0"/>
                        <a:t> о плану продаје (чл. 133. Закона о стечају) – најкасније </a:t>
                      </a:r>
                      <a:r>
                        <a:rPr lang="sr-Cyrl-CS" b="1" baseline="0" dirty="0" smtClean="0"/>
                        <a:t>30 дана </a:t>
                      </a:r>
                      <a:r>
                        <a:rPr lang="sr-Cyrl-CS" baseline="0" dirty="0" smtClean="0"/>
                        <a:t>пре продаје</a:t>
                      </a:r>
                      <a:endParaRPr lang="sr-Latn-CS" dirty="0"/>
                    </a:p>
                  </a:txBody>
                  <a:tcPr/>
                </a:tc>
                <a:tc>
                  <a:txBody>
                    <a:bodyPr/>
                    <a:lstStyle/>
                    <a:p>
                      <a:r>
                        <a:rPr lang="sr-Cyrl-CS" b="1" dirty="0" smtClean="0"/>
                        <a:t>Обавештење </a:t>
                      </a:r>
                      <a:r>
                        <a:rPr lang="sr-Cyrl-CS" dirty="0" smtClean="0"/>
                        <a:t>о плану продаје (чл. 133. Закона о стечају) – најкасније </a:t>
                      </a:r>
                      <a:r>
                        <a:rPr lang="sr-Cyrl-CS" b="1" dirty="0" smtClean="0"/>
                        <a:t>15 дана </a:t>
                      </a:r>
                      <a:r>
                        <a:rPr lang="sr-Cyrl-CS" dirty="0" smtClean="0"/>
                        <a:t>пре продаје</a:t>
                      </a:r>
                      <a:endParaRPr lang="sr-Latn-CS" dirty="0"/>
                    </a:p>
                  </a:txBody>
                  <a:tcPr/>
                </a:tc>
              </a:tr>
              <a:tr h="370840">
                <a:tc>
                  <a:txBody>
                    <a:bodyPr/>
                    <a:lstStyle/>
                    <a:p>
                      <a:r>
                        <a:rPr lang="sr-Cyrl-CS" b="1" dirty="0" smtClean="0"/>
                        <a:t>Оглас о продаји </a:t>
                      </a:r>
                      <a:r>
                        <a:rPr lang="sr-Cyrl-CS" dirty="0" smtClean="0"/>
                        <a:t>– садржина за јавно надметање</a:t>
                      </a:r>
                      <a:endParaRPr lang="sr-Latn-CS" dirty="0"/>
                    </a:p>
                  </a:txBody>
                  <a:tcPr/>
                </a:tc>
                <a:tc>
                  <a:txBody>
                    <a:bodyPr/>
                    <a:lstStyle/>
                    <a:p>
                      <a:r>
                        <a:rPr lang="sr-Cyrl-CS" b="1" dirty="0" smtClean="0"/>
                        <a:t>Оглас о продаји </a:t>
                      </a:r>
                      <a:r>
                        <a:rPr lang="sr-Cyrl-CS" dirty="0" smtClean="0"/>
                        <a:t>– садржина за јавно прикупљање понуда</a:t>
                      </a:r>
                      <a:endParaRPr lang="sr-Latn-CS" dirty="0"/>
                    </a:p>
                  </a:txBody>
                  <a:tcPr/>
                </a:tc>
              </a:tr>
              <a:tr h="370840">
                <a:tc>
                  <a:txBody>
                    <a:bodyPr/>
                    <a:lstStyle/>
                    <a:p>
                      <a:r>
                        <a:rPr lang="sr-Cyrl-CS" dirty="0" smtClean="0"/>
                        <a:t>Региструју се </a:t>
                      </a:r>
                      <a:r>
                        <a:rPr lang="sr-Cyrl-CS" b="1" dirty="0" smtClean="0"/>
                        <a:t>учесници</a:t>
                      </a:r>
                      <a:r>
                        <a:rPr lang="sr-Cyrl-CS" dirty="0" smtClean="0"/>
                        <a:t> на јавном надметању</a:t>
                      </a:r>
                      <a:endParaRPr lang="sr-Latn-CS" dirty="0"/>
                    </a:p>
                  </a:txBody>
                  <a:tcPr/>
                </a:tc>
                <a:tc>
                  <a:txBody>
                    <a:bodyPr/>
                    <a:lstStyle/>
                    <a:p>
                      <a:r>
                        <a:rPr lang="sr-Cyrl-CS" dirty="0" smtClean="0"/>
                        <a:t>Региструју</a:t>
                      </a:r>
                      <a:r>
                        <a:rPr lang="sr-Cyrl-CS" baseline="0" dirty="0" smtClean="0"/>
                        <a:t> </a:t>
                      </a:r>
                      <a:r>
                        <a:rPr lang="sr-Cyrl-CS" dirty="0" smtClean="0"/>
                        <a:t>се</a:t>
                      </a:r>
                      <a:r>
                        <a:rPr lang="sr-Latn-CS" dirty="0" smtClean="0"/>
                        <a:t> </a:t>
                      </a:r>
                      <a:r>
                        <a:rPr lang="sr-Cyrl-CS" dirty="0" smtClean="0"/>
                        <a:t>поднете </a:t>
                      </a:r>
                      <a:r>
                        <a:rPr lang="sr-Cyrl-CS" b="1" dirty="0" smtClean="0"/>
                        <a:t>понуде</a:t>
                      </a:r>
                      <a:r>
                        <a:rPr lang="sr-Latn-CS" dirty="0" smtClean="0"/>
                        <a:t> </a:t>
                      </a:r>
                      <a:r>
                        <a:rPr lang="sr-Cyrl-CS" dirty="0" smtClean="0"/>
                        <a:t>на</a:t>
                      </a:r>
                      <a:r>
                        <a:rPr lang="sr-Latn-CS" dirty="0" smtClean="0"/>
                        <a:t> </a:t>
                      </a:r>
                      <a:r>
                        <a:rPr lang="sr-Cyrl-CS" baseline="0" dirty="0" smtClean="0"/>
                        <a:t>јавном </a:t>
                      </a:r>
                      <a:r>
                        <a:rPr lang="sr-Cyrl-CS" baseline="0" dirty="0" smtClean="0"/>
                        <a:t>прикупљању </a:t>
                      </a:r>
                      <a:r>
                        <a:rPr lang="sr-Cyrl-CS" baseline="0" dirty="0" smtClean="0"/>
                        <a:t>понуда</a:t>
                      </a:r>
                      <a:endParaRPr lang="sr-Latn-CS" b="0" dirty="0"/>
                    </a:p>
                  </a:txBody>
                  <a:tcPr/>
                </a:tc>
              </a:tr>
              <a:tr h="370840">
                <a:tc>
                  <a:txBody>
                    <a:bodyPr/>
                    <a:lstStyle/>
                    <a:p>
                      <a:r>
                        <a:rPr lang="sr-Cyrl-CS" dirty="0" smtClean="0"/>
                        <a:t>Проглашава</a:t>
                      </a:r>
                      <a:r>
                        <a:rPr lang="sr-Cyrl-CS" baseline="0" dirty="0" smtClean="0"/>
                        <a:t> се </a:t>
                      </a:r>
                      <a:r>
                        <a:rPr lang="sr-Cyrl-CS" b="1" baseline="0" dirty="0" smtClean="0"/>
                        <a:t>купац и други најбољи понуђач </a:t>
                      </a:r>
                      <a:r>
                        <a:rPr lang="sr-Cyrl-CS" baseline="0" dirty="0" smtClean="0"/>
                        <a:t>на продаји (или неуспела продаја)</a:t>
                      </a:r>
                      <a:endParaRPr lang="sr-Latn-CS" dirty="0"/>
                    </a:p>
                  </a:txBody>
                  <a:tcPr/>
                </a:tc>
                <a:tc>
                  <a:txBody>
                    <a:bodyPr/>
                    <a:lstStyle/>
                    <a:p>
                      <a:r>
                        <a:rPr lang="sr-Cyrl-CS" dirty="0" smtClean="0"/>
                        <a:t>Проглашава се </a:t>
                      </a:r>
                      <a:r>
                        <a:rPr lang="sr-Cyrl-CS" b="1" dirty="0" smtClean="0"/>
                        <a:t>купац,</a:t>
                      </a:r>
                      <a:r>
                        <a:rPr lang="sr-Cyrl-CS" b="1" baseline="0" dirty="0" smtClean="0"/>
                        <a:t> или најбољи понуђач</a:t>
                      </a:r>
                      <a:r>
                        <a:rPr lang="sr-Cyrl-CS" baseline="0" dirty="0" smtClean="0"/>
                        <a:t> и понуда доставља одбору поверилаца на сагласност</a:t>
                      </a:r>
                      <a:endParaRPr lang="sr-Latn-CS" dirty="0"/>
                    </a:p>
                  </a:txBody>
                  <a:tcPr/>
                </a:tc>
              </a:tr>
              <a:tr h="370840">
                <a:tc>
                  <a:txBody>
                    <a:bodyPr/>
                    <a:lstStyle/>
                    <a:p>
                      <a:r>
                        <a:rPr lang="sr-Cyrl-CS" b="1" dirty="0" smtClean="0"/>
                        <a:t>Депозит</a:t>
                      </a:r>
                      <a:r>
                        <a:rPr lang="sr-Cyrl-CS" baseline="0" dirty="0" smtClean="0"/>
                        <a:t> се враћа свим понуђачима, осим проглашеном купцу и другом најбољем понуђачу</a:t>
                      </a:r>
                      <a:endParaRPr lang="sr-Latn-CS" b="1" dirty="0"/>
                    </a:p>
                  </a:txBody>
                  <a:tcPr/>
                </a:tc>
                <a:tc>
                  <a:txBody>
                    <a:bodyPr/>
                    <a:lstStyle/>
                    <a:p>
                      <a:r>
                        <a:rPr lang="sr-Cyrl-CS" b="1" dirty="0" smtClean="0"/>
                        <a:t>Депозит</a:t>
                      </a:r>
                      <a:r>
                        <a:rPr lang="sr-Cyrl-CS" dirty="0" smtClean="0"/>
                        <a:t> се враћа свим понуђачима, осим проглашеном купцу</a:t>
                      </a:r>
                      <a:endParaRPr lang="sr-Latn-CS" b="1" dirty="0"/>
                    </a:p>
                  </a:txBody>
                  <a:tcPr/>
                </a:tc>
              </a:tr>
              <a:tr h="370840">
                <a:tc>
                  <a:txBody>
                    <a:bodyPr/>
                    <a:lstStyle/>
                    <a:p>
                      <a:r>
                        <a:rPr lang="sr-Cyrl-CS" dirty="0" smtClean="0"/>
                        <a:t>Депозит се враћа у року од </a:t>
                      </a:r>
                      <a:r>
                        <a:rPr lang="sr-Cyrl-CS" b="1" dirty="0" smtClean="0"/>
                        <a:t>8 дана</a:t>
                      </a:r>
                      <a:r>
                        <a:rPr lang="sr-Cyrl-CS" baseline="0" dirty="0" smtClean="0"/>
                        <a:t> од продаје</a:t>
                      </a:r>
                      <a:endParaRPr lang="sr-Latn-CS" dirty="0"/>
                    </a:p>
                  </a:txBody>
                  <a:tcPr/>
                </a:tc>
                <a:tc>
                  <a:txBody>
                    <a:bodyPr/>
                    <a:lstStyle/>
                    <a:p>
                      <a:r>
                        <a:rPr lang="sr-Cyrl-CS" dirty="0" smtClean="0"/>
                        <a:t>Депозит</a:t>
                      </a:r>
                      <a:r>
                        <a:rPr lang="sr-Cyrl-CS" baseline="0" dirty="0" smtClean="0"/>
                        <a:t> се враћа у року од </a:t>
                      </a:r>
                      <a:r>
                        <a:rPr lang="sr-Cyrl-CS" b="1" baseline="0" dirty="0" smtClean="0"/>
                        <a:t>3 дана</a:t>
                      </a:r>
                      <a:r>
                        <a:rPr lang="sr-Cyrl-CS" baseline="0" dirty="0" smtClean="0"/>
                        <a:t> од продаје</a:t>
                      </a:r>
                      <a:endParaRPr lang="sr-Latn-CS" dirty="0"/>
                    </a:p>
                  </a:txBody>
                  <a:tcPr/>
                </a:tc>
              </a:tr>
              <a:tr h="370840">
                <a:tc>
                  <a:txBody>
                    <a:bodyPr/>
                    <a:lstStyle/>
                    <a:p>
                      <a:r>
                        <a:rPr lang="sr-Cyrl-CS" b="1" dirty="0" smtClean="0"/>
                        <a:t>Нема обавештавања учесника </a:t>
                      </a:r>
                      <a:r>
                        <a:rPr lang="sr-Cyrl-CS" dirty="0" smtClean="0"/>
                        <a:t>о купцу и висини купопродајне</a:t>
                      </a:r>
                      <a:r>
                        <a:rPr lang="sr-Cyrl-CS" baseline="0" dirty="0" smtClean="0"/>
                        <a:t> цене</a:t>
                      </a:r>
                      <a:endParaRPr lang="sr-Latn-CS" dirty="0"/>
                    </a:p>
                  </a:txBody>
                  <a:tcPr/>
                </a:tc>
                <a:tc>
                  <a:txBody>
                    <a:bodyPr/>
                    <a:lstStyle/>
                    <a:p>
                      <a:r>
                        <a:rPr lang="sr-Cyrl-CS" b="1" dirty="0" smtClean="0"/>
                        <a:t>Обавезно обавештавање учесника </a:t>
                      </a:r>
                      <a:r>
                        <a:rPr lang="sr-Cyrl-CS" dirty="0" smtClean="0"/>
                        <a:t>о проглашеним купцима и висини прихваћене понуде</a:t>
                      </a:r>
                      <a:endParaRPr lang="sr-Latn-C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228600" y="990600"/>
            <a:ext cx="8686800" cy="5715000"/>
          </a:xfrm>
        </p:spPr>
        <p:txBody>
          <a:bodyPr>
            <a:normAutofit/>
          </a:bodyPr>
          <a:lstStyle/>
          <a:p>
            <a:pPr algn="ctr">
              <a:buNone/>
            </a:pPr>
            <a:r>
              <a:rPr lang="sr-Cyrl-CS" sz="2000" b="1" dirty="0" smtClean="0">
                <a:solidFill>
                  <a:srgbClr val="9900CC"/>
                </a:solidFill>
              </a:rPr>
              <a:t>ПРОДАЈА ИМОВИНЕ НЕПОСРЕДНОМ ПОГОДБОМ</a:t>
            </a:r>
          </a:p>
          <a:p>
            <a:pPr algn="ctr">
              <a:buNone/>
            </a:pPr>
            <a:endParaRPr lang="sr-Cyrl-CS" sz="2000" b="1" dirty="0" smtClean="0"/>
          </a:p>
          <a:p>
            <a:r>
              <a:rPr lang="ru-RU" sz="2000" b="1" u="sng" dirty="0" smtClean="0"/>
              <a:t>Пре продаје </a:t>
            </a:r>
            <a:r>
              <a:rPr lang="ru-RU" sz="2000" b="1" dirty="0" smtClean="0"/>
              <a:t>имовине стечајног дужника или стечајног дужника као правног лица непосредном погодбом, стечајни управник мора имати </a:t>
            </a:r>
            <a:r>
              <a:rPr lang="ru-RU" sz="2000" b="1" u="sng" dirty="0" smtClean="0"/>
              <a:t>сагласност одбора поверилаца за овај начин продаје.</a:t>
            </a:r>
            <a:endParaRPr lang="ru-RU" sz="2000" b="1" dirty="0" smtClean="0"/>
          </a:p>
          <a:p>
            <a:endParaRPr lang="ru-RU" sz="2000" b="1" dirty="0" smtClean="0"/>
          </a:p>
          <a:p>
            <a:r>
              <a:rPr lang="ru-RU" sz="2000" b="1" dirty="0" smtClean="0"/>
              <a:t>По добијању сагласности од стране одбора поверилаца за продају непосредном погодбом, стечајни управник </a:t>
            </a:r>
            <a:r>
              <a:rPr lang="ru-RU" sz="2000" b="1" u="sng" dirty="0" smtClean="0"/>
              <a:t>директно обавештава потенцијалне купце</a:t>
            </a:r>
            <a:r>
              <a:rPr lang="ru-RU" sz="2000" b="1" dirty="0" smtClean="0"/>
              <a:t> о условима продаје и по обављеним преговорима закључује </a:t>
            </a:r>
            <a:r>
              <a:rPr lang="sr-Cyrl-CS" sz="2000" b="1" dirty="0" smtClean="0"/>
              <a:t>купопродајни уговор.</a:t>
            </a:r>
          </a:p>
          <a:p>
            <a:r>
              <a:rPr lang="ru-RU" sz="2000" b="1" dirty="0" smtClean="0"/>
              <a:t>У случају продаје непосредном погодбом </a:t>
            </a:r>
            <a:r>
              <a:rPr lang="ru-RU" sz="2000" b="1" u="sng" dirty="0" smtClean="0"/>
              <a:t>одбор поверилаца даје </a:t>
            </a:r>
            <a:r>
              <a:rPr lang="sr-Cyrl-CS" sz="2000" b="1" u="sng" dirty="0" smtClean="0"/>
              <a:t>сагласност и на:</a:t>
            </a:r>
          </a:p>
          <a:p>
            <a:pPr>
              <a:buAutoNum type="arabicParenR"/>
            </a:pPr>
            <a:r>
              <a:rPr lang="ru-RU" sz="2000" b="1" u="sng" dirty="0" smtClean="0"/>
              <a:t>минималну цену</a:t>
            </a:r>
            <a:r>
              <a:rPr lang="ru-RU" sz="2000" b="1" dirty="0" smtClean="0"/>
              <a:t> коју предлаже стечајни управник, ако је износ минималне цене нижи од 50 % од процењене вредности предмета продаје;</a:t>
            </a:r>
          </a:p>
          <a:p>
            <a:pPr>
              <a:buAutoNum type="arabicParenR"/>
            </a:pPr>
            <a:r>
              <a:rPr lang="ru-RU" sz="2000" b="1" u="sng" dirty="0" smtClean="0"/>
              <a:t>конкретну понуду </a:t>
            </a:r>
            <a:r>
              <a:rPr lang="ru-RU" sz="2000" b="1" dirty="0" smtClean="0"/>
              <a:t>достављену од стране потенцијалног купца, уколико је та понуда нижа од 50% од процењене вредности предмета продаје.</a:t>
            </a:r>
            <a:endParaRPr lang="en-US" sz="2000" b="1" dirty="0" smtClean="0"/>
          </a:p>
          <a:p>
            <a:endParaRPr lang="sr-Cyrl-CS" sz="1600" b="1" dirty="0" smtClean="0"/>
          </a:p>
          <a:p>
            <a:endParaRPr lang="sr-Cyrl-CS" sz="16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2"/>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sr-Latn-CS" sz="3200" dirty="0"/>
          </a:p>
        </p:txBody>
      </p:sp>
      <p:sp>
        <p:nvSpPr>
          <p:cNvPr id="3" name="Content Placeholder 2"/>
          <p:cNvSpPr>
            <a:spLocks noGrp="1"/>
          </p:cNvSpPr>
          <p:nvPr>
            <p:ph idx="1"/>
          </p:nvPr>
        </p:nvSpPr>
        <p:spPr>
          <a:xfrm>
            <a:off x="457200" y="1143000"/>
            <a:ext cx="8229600" cy="4983163"/>
          </a:xfrm>
        </p:spPr>
        <p:txBody>
          <a:bodyPr>
            <a:normAutofit/>
          </a:bodyPr>
          <a:lstStyle/>
          <a:p>
            <a:pPr algn="ctr">
              <a:buNone/>
            </a:pPr>
            <a:r>
              <a:rPr lang="sr-Cyrl-CS" sz="2000" b="1" dirty="0" smtClean="0">
                <a:solidFill>
                  <a:srgbClr val="9900CC"/>
                </a:solidFill>
              </a:rPr>
              <a:t>ПРОДАЈА ИМОВИНЕ НЕПОСРЕДНОМ ПОГОДБОМ</a:t>
            </a:r>
          </a:p>
          <a:p>
            <a:pPr algn="ctr">
              <a:buFontTx/>
              <a:buChar char="-"/>
            </a:pPr>
            <a:r>
              <a:rPr lang="ru-RU" sz="2000" b="1" dirty="0" smtClean="0">
                <a:solidFill>
                  <a:srgbClr val="9900CC"/>
                </a:solidFill>
              </a:rPr>
              <a:t>Могућност комбиновања више метода продаје –</a:t>
            </a:r>
          </a:p>
          <a:p>
            <a:pPr algn="ctr">
              <a:buFontTx/>
              <a:buChar char="-"/>
            </a:pPr>
            <a:endParaRPr lang="ru-RU" sz="2000" b="1" dirty="0" smtClean="0"/>
          </a:p>
          <a:p>
            <a:r>
              <a:rPr lang="sr-Cyrl-CS" sz="2000" b="1" dirty="0" smtClean="0"/>
              <a:t>У пракси веома често се продаја имовине стечајног дужника непосредном погодбом обавља </a:t>
            </a:r>
            <a:r>
              <a:rPr lang="sr-Cyrl-CS" sz="2000" b="1" u="sng" dirty="0" smtClean="0"/>
              <a:t>уз оглашавање</a:t>
            </a:r>
            <a:r>
              <a:rPr lang="sr-Cyrl-CS" sz="2000" b="1" dirty="0" smtClean="0"/>
              <a:t>, при чему се огласом предвиђа </a:t>
            </a:r>
            <a:r>
              <a:rPr lang="sr-Cyrl-CS" sz="2000" b="1" u="sng" dirty="0" smtClean="0"/>
              <a:t>прикупљање писмених понуда и могућност повећања дате понуде </a:t>
            </a:r>
            <a:r>
              <a:rPr lang="sr-Cyrl-CS" sz="2000" b="1" dirty="0" smtClean="0"/>
              <a:t>на продаји.</a:t>
            </a:r>
          </a:p>
          <a:p>
            <a:endParaRPr lang="sr-Cyrl-CS" sz="2000" b="1" dirty="0" smtClean="0"/>
          </a:p>
          <a:p>
            <a:r>
              <a:rPr lang="sr-Cyrl-CS" sz="2000" b="1" dirty="0" smtClean="0"/>
              <a:t>Битно је </a:t>
            </a:r>
            <a:r>
              <a:rPr lang="sr-Cyrl-CS" sz="2000" b="1" u="sng" dirty="0" smtClean="0"/>
              <a:t>предвидети детаљно све услове продаје</a:t>
            </a:r>
            <a:r>
              <a:rPr lang="sr-Cyrl-CS" sz="2000" b="1" dirty="0" smtClean="0"/>
              <a:t>, по могућности огласити продају, односно обавезно обезбедити транспарентност продаје. </a:t>
            </a:r>
          </a:p>
          <a:p>
            <a:endParaRPr lang="sr-Cyrl-CS" sz="2000" b="1" dirty="0" smtClean="0"/>
          </a:p>
          <a:p>
            <a:r>
              <a:rPr lang="sr-Cyrl-CS" sz="2000" b="1" dirty="0" smtClean="0"/>
              <a:t>Сви методи продаје имовине су равноправни.</a:t>
            </a:r>
          </a:p>
          <a:p>
            <a:pPr>
              <a:buNone/>
            </a:pPr>
            <a:endParaRPr lang="sr-Latn-C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381000" y="990600"/>
            <a:ext cx="8458200" cy="5562600"/>
          </a:xfrm>
        </p:spPr>
        <p:txBody>
          <a:bodyPr>
            <a:normAutofit/>
          </a:bodyPr>
          <a:lstStyle/>
          <a:p>
            <a:pPr algn="ctr">
              <a:buNone/>
            </a:pPr>
            <a:r>
              <a:rPr lang="ru-RU" sz="2000" b="1" dirty="0" smtClean="0">
                <a:solidFill>
                  <a:srgbClr val="9900CC"/>
                </a:solidFill>
              </a:rPr>
              <a:t>ПРОДАЈА СТЕЧАЈНОГ ДУЖНИКА КАО ПРАВНОГ ЛИЦА</a:t>
            </a:r>
          </a:p>
          <a:p>
            <a:pPr algn="ctr">
              <a:buNone/>
            </a:pPr>
            <a:endParaRPr lang="ru-RU" sz="2000" b="1" dirty="0" smtClean="0"/>
          </a:p>
          <a:p>
            <a:r>
              <a:rPr lang="ru-RU" sz="2000" b="1" dirty="0" smtClean="0"/>
              <a:t>За продају стечајног дужника као правног лица, стечајни управник мора имати претходну  </a:t>
            </a:r>
            <a:r>
              <a:rPr lang="ru-RU" sz="2000" b="1" u="sng" dirty="0" smtClean="0"/>
              <a:t>сагласност одбора поверилаца</a:t>
            </a:r>
            <a:r>
              <a:rPr lang="ru-RU" sz="2000" b="1" dirty="0" smtClean="0"/>
              <a:t>.</a:t>
            </a:r>
          </a:p>
          <a:p>
            <a:endParaRPr lang="ru-RU" sz="2000" b="1" dirty="0" smtClean="0"/>
          </a:p>
          <a:p>
            <a:r>
              <a:rPr lang="ru-RU" sz="2000" b="1" dirty="0" smtClean="0"/>
              <a:t>У случају продаје стечајног дужника као правног лица процена мора да прикаже да је овај вид продаје </a:t>
            </a:r>
            <a:r>
              <a:rPr lang="ru-RU" sz="2000" b="1" u="sng" dirty="0" smtClean="0"/>
              <a:t>повољнији</a:t>
            </a:r>
            <a:r>
              <a:rPr lang="ru-RU" sz="2000" b="1" dirty="0" smtClean="0"/>
              <a:t>, односно да је </a:t>
            </a:r>
            <a:r>
              <a:rPr lang="ru-RU" sz="2000" b="1" u="sng" dirty="0" smtClean="0"/>
              <a:t>процењена вредност правног лица већа од процене укупне вредности појединачних делова </a:t>
            </a:r>
            <a:r>
              <a:rPr lang="sr-Cyrl-CS" sz="2000" b="1" u="sng" dirty="0" smtClean="0"/>
              <a:t>имовине</a:t>
            </a:r>
            <a:r>
              <a:rPr lang="sr-Cyrl-CS" sz="2000" b="1" dirty="0" smtClean="0"/>
              <a:t>.</a:t>
            </a:r>
          </a:p>
          <a:p>
            <a:endParaRPr lang="sr-Cyrl-CS" sz="2000" b="1" dirty="0" smtClean="0"/>
          </a:p>
          <a:p>
            <a:r>
              <a:rPr lang="ru-RU" sz="2000" b="1" dirty="0" smtClean="0"/>
              <a:t>У случају продаје стечајног дужника на чијој имовини постоје </a:t>
            </a:r>
            <a:r>
              <a:rPr lang="ru-RU" sz="2000" b="1" u="sng" dirty="0" smtClean="0"/>
              <a:t>разлучна права</a:t>
            </a:r>
            <a:r>
              <a:rPr lang="ru-RU" sz="2000" b="1" dirty="0" smtClean="0"/>
              <a:t>, стечајни управник ће ангажовати лице стручно да изврши </a:t>
            </a:r>
            <a:r>
              <a:rPr lang="ru-RU" sz="2000" b="1" u="sng" dirty="0" smtClean="0"/>
              <a:t>процену вредности стечајног дужника као правног лица и процену вредности имовине стечајног дужника која је предмет разлучног права</a:t>
            </a:r>
            <a:r>
              <a:rPr lang="ru-RU" sz="2000" b="1" dirty="0" smtClean="0"/>
              <a:t>. </a:t>
            </a:r>
          </a:p>
          <a:p>
            <a:endParaRPr lang="en-US" sz="1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sr-Latn-CS" sz="3200" dirty="0"/>
          </a:p>
        </p:txBody>
      </p:sp>
      <p:sp>
        <p:nvSpPr>
          <p:cNvPr id="3" name="Content Placeholder 2"/>
          <p:cNvSpPr>
            <a:spLocks noGrp="1"/>
          </p:cNvSpPr>
          <p:nvPr>
            <p:ph idx="1"/>
          </p:nvPr>
        </p:nvSpPr>
        <p:spPr>
          <a:xfrm>
            <a:off x="304800" y="990600"/>
            <a:ext cx="8534400" cy="5486400"/>
          </a:xfrm>
        </p:spPr>
        <p:txBody>
          <a:bodyPr>
            <a:noAutofit/>
          </a:bodyPr>
          <a:lstStyle/>
          <a:p>
            <a:pPr algn="ctr">
              <a:buNone/>
            </a:pPr>
            <a:r>
              <a:rPr lang="ru-RU" sz="2000" b="1" dirty="0" smtClean="0">
                <a:solidFill>
                  <a:srgbClr val="9900CC"/>
                </a:solidFill>
              </a:rPr>
              <a:t>ПРОДАЈА СТЕЧАЈНОГ ДУЖНИКА КАО ПРАВНОГ ЛИЦА</a:t>
            </a:r>
          </a:p>
          <a:p>
            <a:endParaRPr lang="ru-RU" sz="2000" b="1" dirty="0" smtClean="0"/>
          </a:p>
          <a:p>
            <a:r>
              <a:rPr lang="ru-RU" sz="2000" b="1" dirty="0" smtClean="0"/>
              <a:t>Стечајни управник је дужан да </a:t>
            </a:r>
            <a:r>
              <a:rPr lang="ru-RU" sz="2000" b="1" u="sng" dirty="0" smtClean="0"/>
              <a:t>објави оглас којим позива стручна лица да доставе понуде </a:t>
            </a:r>
            <a:r>
              <a:rPr lang="ru-RU" sz="2000" b="1" dirty="0" smtClean="0"/>
              <a:t>за вршење процене у најмање једном високотиражном листу који се дистрибуира на територији Републике Србије. </a:t>
            </a:r>
          </a:p>
          <a:p>
            <a:endParaRPr lang="ru-RU" sz="1600" b="1" dirty="0" smtClean="0"/>
          </a:p>
          <a:p>
            <a:r>
              <a:rPr lang="ru-RU" sz="2000" b="1" dirty="0" smtClean="0"/>
              <a:t>Листу свих достављених понуда стечајни управник доставља одбору поверилаца који у року од 15 дана одлучује о избору понуђача.  Ако одбор поверилаца не донесе одлуку у прописаном року избор </a:t>
            </a:r>
            <a:r>
              <a:rPr lang="sr-Cyrl-CS" sz="2000" b="1" dirty="0" smtClean="0"/>
              <a:t>понуђача врши стечајни управник.</a:t>
            </a:r>
          </a:p>
          <a:p>
            <a:endParaRPr lang="sr-Cyrl-CS" sz="1600" b="1" dirty="0" smtClean="0"/>
          </a:p>
          <a:p>
            <a:r>
              <a:rPr lang="sr-Cyrl-CS" sz="2000" b="1" u="sng" dirty="0" smtClean="0"/>
              <a:t>Метод продаје</a:t>
            </a:r>
            <a:r>
              <a:rPr lang="sr-Cyrl-CS" sz="2000" b="1" dirty="0" smtClean="0"/>
              <a:t>: јавно надметање, јавно прикупљање понуда, или непосредна погодба.</a:t>
            </a:r>
          </a:p>
          <a:p>
            <a:endParaRPr lang="sr-Cyrl-CS" sz="1600" b="1" dirty="0" smtClean="0"/>
          </a:p>
          <a:p>
            <a:r>
              <a:rPr lang="sr-Cyrl-CS" sz="2000" b="1" dirty="0" smtClean="0"/>
              <a:t>Уговор о чувању поверљивих података - закључити без обзира на метод.</a:t>
            </a:r>
            <a:endParaRPr lang="sr-Latn-C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style>
          <a:lnRef idx="1">
            <a:schemeClr val="accent2"/>
          </a:lnRef>
          <a:fillRef idx="2">
            <a:schemeClr val="accent2"/>
          </a:fillRef>
          <a:effectRef idx="1">
            <a:schemeClr val="accent2"/>
          </a:effectRef>
          <a:fontRef idx="minor">
            <a:schemeClr val="dk1"/>
          </a:fontRef>
        </p:style>
        <p:txBody>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457200" y="990600"/>
            <a:ext cx="8229600" cy="5562600"/>
          </a:xfrm>
        </p:spPr>
        <p:txBody>
          <a:bodyPr>
            <a:normAutofit fontScale="85000" lnSpcReduction="10000"/>
          </a:bodyPr>
          <a:lstStyle/>
          <a:p>
            <a:pPr algn="ctr">
              <a:buNone/>
            </a:pPr>
            <a:r>
              <a:rPr lang="ru-RU" sz="2400" b="1" dirty="0" smtClean="0">
                <a:solidFill>
                  <a:srgbClr val="9900CC"/>
                </a:solidFill>
              </a:rPr>
              <a:t>УНОВЧЕЊЕ У СЛУЧАЈУ ДА ЈЕ ИМОВИНА СТЕЧАЈНОГ ДУЖНИКА МАЊА ОД ВИСИНЕ ТРОШКОВА СТЕЧАЈНОГ ПОСТУПКА ИЛИ ЈЕ </a:t>
            </a:r>
            <a:r>
              <a:rPr lang="sr-Cyrl-CS" sz="2400" b="1" dirty="0" smtClean="0">
                <a:solidFill>
                  <a:srgbClr val="9900CC"/>
                </a:solidFill>
              </a:rPr>
              <a:t>ИМОВИНА НЕЗНАТНЕ ВРЕДНОСТИ</a:t>
            </a:r>
          </a:p>
          <a:p>
            <a:pPr algn="ctr">
              <a:buNone/>
            </a:pPr>
            <a:endParaRPr lang="sr-Cyrl-CS" sz="2000" b="1" dirty="0" smtClean="0"/>
          </a:p>
          <a:p>
            <a:r>
              <a:rPr lang="ru-RU" sz="2400" b="1" dirty="0" smtClean="0"/>
              <a:t>Уколико се по отварању стечајног поступка утврди да је </a:t>
            </a:r>
            <a:r>
              <a:rPr lang="ru-RU" sz="2400" b="1" u="sng" dirty="0" smtClean="0"/>
              <a:t>вредност имовине стечајног дужника мања од висине трошкова стечајног поступка или је имовина стечајног дужника незнатне вредности</a:t>
            </a:r>
            <a:r>
              <a:rPr lang="ru-RU" sz="2400" b="1" dirty="0" smtClean="0"/>
              <a:t>, стечајни управник о томе без одлагања </a:t>
            </a:r>
            <a:r>
              <a:rPr lang="ru-RU" sz="2400" b="1" u="sng" dirty="0" smtClean="0"/>
              <a:t>обавештава стечајног судију уз предлог за закључење стечајног поступка </a:t>
            </a:r>
            <a:r>
              <a:rPr lang="ru-RU" sz="2400" b="1" dirty="0" smtClean="0"/>
              <a:t>у складу са чланом 13. став 2. Закона о стечају. </a:t>
            </a:r>
          </a:p>
          <a:p>
            <a:endParaRPr lang="ru-RU" sz="2400" b="1" dirty="0" smtClean="0"/>
          </a:p>
          <a:p>
            <a:r>
              <a:rPr lang="ru-RU" sz="2400" b="1" u="sng" dirty="0" smtClean="0"/>
              <a:t>Уз предлог за </a:t>
            </a:r>
            <a:r>
              <a:rPr lang="sr-Cyrl-CS" sz="2400" b="1" u="sng" dirty="0" smtClean="0"/>
              <a:t>закључење, стечајни управник доставља</a:t>
            </a:r>
            <a:r>
              <a:rPr lang="sr-Cyrl-CS" sz="2400" b="1" dirty="0" smtClean="0"/>
              <a:t>:</a:t>
            </a:r>
          </a:p>
          <a:p>
            <a:pPr>
              <a:buNone/>
            </a:pPr>
            <a:r>
              <a:rPr lang="ru-RU" sz="2400" b="1" dirty="0" smtClean="0"/>
              <a:t>1) процену вредности имовине стечајног дужника;</a:t>
            </a:r>
          </a:p>
          <a:p>
            <a:pPr>
              <a:buNone/>
            </a:pPr>
            <a:r>
              <a:rPr lang="ru-RU" sz="2400" b="1" dirty="0" smtClean="0"/>
              <a:t>2) план тока стечајног поступка са предрачуном трошкова, којим доказује да је имовина стечајног дужника недовољна за спровођење стечајног </a:t>
            </a:r>
            <a:r>
              <a:rPr lang="sr-Cyrl-CS" sz="2400" b="1" dirty="0" smtClean="0"/>
              <a:t>поступка;</a:t>
            </a:r>
          </a:p>
          <a:p>
            <a:pPr>
              <a:buNone/>
            </a:pPr>
            <a:r>
              <a:rPr lang="ru-RU" sz="2400" b="1" dirty="0" smtClean="0"/>
              <a:t>3) предлог начина, рокова и услова за уновчење имовине стечајног </a:t>
            </a:r>
            <a:r>
              <a:rPr lang="sr-Cyrl-CS" sz="2400" b="1" dirty="0" smtClean="0"/>
              <a:t>дужника.</a:t>
            </a:r>
            <a:endParaRPr lang="en-US" sz="2400" b="1" dirty="0" smtClean="0"/>
          </a:p>
          <a:p>
            <a:endParaRPr lang="ru-RU" sz="2400" b="1" dirty="0" smtClean="0"/>
          </a:p>
          <a:p>
            <a:endParaRPr lang="ru-RU" sz="2400" b="1" dirty="0" smtClean="0"/>
          </a:p>
          <a:p>
            <a:endParaRPr lang="ru-RU" sz="16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sr-Cyrl-CS" b="1" dirty="0" smtClean="0">
                <a:solidFill>
                  <a:srgbClr val="7030A0"/>
                </a:solidFill>
              </a:rPr>
              <a:t>Национални стандарди</a:t>
            </a:r>
            <a:endParaRPr lang="en-US" b="1" dirty="0">
              <a:solidFill>
                <a:srgbClr val="7030A0"/>
              </a:solidFill>
            </a:endParaRPr>
          </a:p>
        </p:txBody>
      </p:sp>
      <p:sp>
        <p:nvSpPr>
          <p:cNvPr id="3" name="Content Placeholder 2"/>
          <p:cNvSpPr>
            <a:spLocks noGrp="1"/>
          </p:cNvSpPr>
          <p:nvPr>
            <p:ph idx="1"/>
          </p:nvPr>
        </p:nvSpPr>
        <p:spPr>
          <a:xfrm>
            <a:off x="457200" y="1066800"/>
            <a:ext cx="8229600" cy="5562600"/>
          </a:xfrm>
        </p:spPr>
        <p:txBody>
          <a:bodyPr>
            <a:noAutofit/>
          </a:bodyPr>
          <a:lstStyle/>
          <a:p>
            <a:r>
              <a:rPr lang="sr-Cyrl-CS" sz="2200" b="1" dirty="0" smtClean="0"/>
              <a:t>Национални стандарди за управљање стечајном масом утврђени су:</a:t>
            </a:r>
          </a:p>
          <a:p>
            <a:endParaRPr lang="sr-Cyrl-CS" sz="2200" b="1" dirty="0" smtClean="0"/>
          </a:p>
          <a:p>
            <a:pPr algn="ctr">
              <a:buNone/>
            </a:pPr>
            <a:r>
              <a:rPr lang="sr-Cyrl-CS" sz="2200" b="1" dirty="0" smtClean="0"/>
              <a:t> </a:t>
            </a:r>
            <a:r>
              <a:rPr lang="sr-Cyrl-CS" sz="2200" b="1" u="sng" dirty="0" smtClean="0"/>
              <a:t>Правилником о утврђивању националних стандарда за управљање стечајном масом </a:t>
            </a:r>
          </a:p>
          <a:p>
            <a:pPr algn="ctr">
              <a:buNone/>
            </a:pPr>
            <a:r>
              <a:rPr lang="ru-RU" sz="2200" b="1" dirty="0" smtClean="0"/>
              <a:t>( „Службени </a:t>
            </a:r>
            <a:r>
              <a:rPr lang="ru-RU" sz="2200" b="1" dirty="0"/>
              <a:t>гласник РС</a:t>
            </a:r>
            <a:r>
              <a:rPr lang="ru-RU" sz="2200" b="1" dirty="0" smtClean="0"/>
              <a:t>“ бр</a:t>
            </a:r>
            <a:r>
              <a:rPr lang="ru-RU" sz="2200" b="1" dirty="0"/>
              <a:t>. 13 </a:t>
            </a:r>
            <a:r>
              <a:rPr lang="ru-RU" sz="2200" b="1" dirty="0" smtClean="0"/>
              <a:t>од </a:t>
            </a:r>
            <a:r>
              <a:rPr lang="ru-RU" sz="2200" b="1" dirty="0"/>
              <a:t>12.марта </a:t>
            </a:r>
            <a:r>
              <a:rPr lang="ru-RU" sz="2200" b="1" dirty="0" smtClean="0"/>
              <a:t>2010</a:t>
            </a:r>
            <a:r>
              <a:rPr lang="ru-RU" sz="2200" b="1" dirty="0"/>
              <a:t>. године</a:t>
            </a:r>
            <a:r>
              <a:rPr lang="ru-RU" sz="2200" b="1" dirty="0" smtClean="0"/>
              <a:t>)</a:t>
            </a:r>
          </a:p>
          <a:p>
            <a:pPr algn="ctr">
              <a:buNone/>
            </a:pPr>
            <a:endParaRPr lang="sr-Cyrl-CS" sz="2200" b="1" dirty="0" smtClean="0"/>
          </a:p>
          <a:p>
            <a:r>
              <a:rPr lang="sr-Cyrl-CS" sz="2200" b="1" dirty="0" smtClean="0"/>
              <a:t>Делокруг послова стечајног управника: члан 27. став 4. Закона о стечају: “Стечајни управник обавља своје послове самостално и с пажњом доброг стручњака</a:t>
            </a:r>
            <a:r>
              <a:rPr lang="de-DE" sz="2200" b="1" dirty="0" smtClean="0"/>
              <a:t>, </a:t>
            </a:r>
            <a:r>
              <a:rPr lang="sr-Cyrl-CS" sz="2200" b="1" dirty="0" smtClean="0"/>
              <a:t>у складу са овим законом, националним стандардима за управљање стечајном масом и кодексом етике</a:t>
            </a:r>
            <a:r>
              <a:rPr lang="de-DE" sz="2200" b="1" cap="small" dirty="0" smtClean="0"/>
              <a:t>.</a:t>
            </a:r>
            <a:r>
              <a:rPr lang="sr-Cyrl-CS" sz="2200" b="1" cap="small" dirty="0" smtClean="0"/>
              <a:t>”</a:t>
            </a:r>
            <a:r>
              <a:rPr lang="de-DE" sz="2200" b="1" cap="small" dirty="0" smtClean="0"/>
              <a:t> </a:t>
            </a:r>
            <a:endParaRPr lang="sr-Cyrl-CS" sz="2200" b="1" cap="small" dirty="0" smtClean="0"/>
          </a:p>
          <a:p>
            <a:endParaRPr lang="en-US" sz="2200" b="1" cap="small" dirty="0"/>
          </a:p>
          <a:p>
            <a:r>
              <a:rPr lang="sr-Cyrl-CS" sz="2200" b="1" dirty="0" smtClean="0"/>
              <a:t>Рад у складу са Националним стандардима – је </a:t>
            </a:r>
            <a:r>
              <a:rPr lang="sr-Cyrl-CS" sz="2200" b="1" u="sng" dirty="0" smtClean="0"/>
              <a:t>ОБАВЕЗА </a:t>
            </a:r>
            <a:r>
              <a:rPr lang="sr-Cyrl-CS" sz="2200" b="1" dirty="0" smtClean="0"/>
              <a:t>стечајног управника. </a:t>
            </a:r>
            <a:endParaRPr lang="ru-RU" sz="22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lstStyle/>
          <a:p>
            <a:pPr>
              <a:buNone/>
            </a:pPr>
            <a:endParaRPr lang="sr-Cyrl-CS" b="1" dirty="0" smtClean="0"/>
          </a:p>
          <a:p>
            <a:pPr>
              <a:buNone/>
            </a:pPr>
            <a:endParaRPr lang="sr-Cyrl-CS" b="1" dirty="0" smtClean="0"/>
          </a:p>
          <a:p>
            <a:pPr algn="ctr">
              <a:buNone/>
            </a:pPr>
            <a:r>
              <a:rPr lang="sr-Cyrl-CS" sz="4000" b="1" dirty="0" smtClean="0">
                <a:solidFill>
                  <a:srgbClr val="7030A0"/>
                </a:solidFill>
              </a:rPr>
              <a:t>ХВАЛА НА ПАЖЊИ!</a:t>
            </a:r>
            <a:endParaRPr lang="en-US" sz="4000"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style>
          <a:lnRef idx="1">
            <a:schemeClr val="accent2"/>
          </a:lnRef>
          <a:fillRef idx="2">
            <a:schemeClr val="accent2"/>
          </a:fillRef>
          <a:effectRef idx="1">
            <a:schemeClr val="accent2"/>
          </a:effectRef>
          <a:fontRef idx="minor">
            <a:schemeClr val="dk1"/>
          </a:fontRef>
        </p:style>
        <p:txBody>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457200" y="1066800"/>
            <a:ext cx="8229600" cy="5257800"/>
          </a:xfrm>
        </p:spPr>
        <p:txBody>
          <a:bodyPr>
            <a:normAutofit/>
          </a:bodyPr>
          <a:lstStyle/>
          <a:p>
            <a:pPr algn="ctr">
              <a:buNone/>
            </a:pPr>
            <a:endParaRPr lang="sr-Cyrl-CS" sz="2400" b="1" dirty="0" smtClean="0"/>
          </a:p>
          <a:p>
            <a:pPr algn="ctr">
              <a:buNone/>
            </a:pPr>
            <a:r>
              <a:rPr lang="sr-Cyrl-CS" sz="2400" b="1" dirty="0" smtClean="0"/>
              <a:t>НАЦИОНАЛНИ СТАНДАРД </a:t>
            </a:r>
            <a:r>
              <a:rPr lang="ru-RU" sz="2400" b="1" dirty="0" smtClean="0"/>
              <a:t>О НАЧИНУ И ПОСТУПКУ УНОВЧЕЊА ИМОВИНЕ СТЕЧАЈНОГ </a:t>
            </a:r>
            <a:r>
              <a:rPr lang="sr-Cyrl-CS" sz="2400" b="1" dirty="0" smtClean="0"/>
              <a:t>ДУЖНИКА</a:t>
            </a:r>
          </a:p>
          <a:p>
            <a:pPr algn="ctr">
              <a:buNone/>
            </a:pPr>
            <a:endParaRPr lang="sr-Cyrl-CS" sz="2400" b="1" dirty="0" smtClean="0"/>
          </a:p>
          <a:p>
            <a:r>
              <a:rPr lang="sr-Cyrl-CS" sz="2400" b="1" dirty="0" smtClean="0"/>
              <a:t>ПРЕДМЕТ И ЦИЉ СТАНДАРДА</a:t>
            </a:r>
          </a:p>
          <a:p>
            <a:endParaRPr lang="sr-Cyrl-CS" sz="2400" b="1" dirty="0" smtClean="0"/>
          </a:p>
          <a:p>
            <a:r>
              <a:rPr lang="ru-RU" sz="2400" b="1" dirty="0" smtClean="0"/>
              <a:t>Овим националним стандардом утврђују се смернице за поступање и дају упутства стечајним управницима да на што ефикаснији и транспарентнији начин изврше продају </a:t>
            </a:r>
          </a:p>
          <a:p>
            <a:pPr>
              <a:buNone/>
            </a:pPr>
            <a:r>
              <a:rPr lang="ru-RU" sz="2400" b="1" dirty="0" smtClean="0"/>
              <a:t>     имовине стечајног дужника или стечајног дужника као правног лица у поступку који обезбеђује исти третман свих учесника у продаји.</a:t>
            </a:r>
          </a:p>
          <a:p>
            <a:pPr>
              <a:buNone/>
            </a:pPr>
            <a:endParaRPr lang="ru-RU" sz="2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CC99FF"/>
            </a:gs>
            <a:gs pos="50000">
              <a:schemeClr val="accent2">
                <a:lumMod val="40000"/>
                <a:lumOff val="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sr-Latn-CS" sz="3200" b="1" dirty="0"/>
          </a:p>
        </p:txBody>
      </p:sp>
      <p:sp>
        <p:nvSpPr>
          <p:cNvPr id="3" name="Content Placeholder 2"/>
          <p:cNvSpPr>
            <a:spLocks noGrp="1"/>
          </p:cNvSpPr>
          <p:nvPr>
            <p:ph idx="1"/>
          </p:nvPr>
        </p:nvSpPr>
        <p:spPr>
          <a:xfrm>
            <a:off x="457200" y="1371600"/>
            <a:ext cx="8229600" cy="4953000"/>
          </a:xfrm>
        </p:spPr>
        <p:txBody>
          <a:bodyPr>
            <a:normAutofit fontScale="92500"/>
          </a:bodyPr>
          <a:lstStyle/>
          <a:p>
            <a:r>
              <a:rPr lang="ru-RU" sz="2400" b="1" u="sng" dirty="0" smtClean="0"/>
              <a:t>ОДЛУКА О НАЧИНУ УНОВЧЕЊА</a:t>
            </a:r>
          </a:p>
          <a:p>
            <a:endParaRPr lang="ru-RU" sz="2400" b="1" dirty="0" smtClean="0"/>
          </a:p>
          <a:p>
            <a:r>
              <a:rPr lang="ru-RU" sz="2400" b="1" dirty="0" smtClean="0"/>
              <a:t>Закон о стечају предвиђа три начина уновчења имовине стечајног дужника или стечајног дужника као правног лица:</a:t>
            </a:r>
            <a:endParaRPr lang="sr-Latn-CS" sz="2400" b="1" dirty="0" smtClean="0"/>
          </a:p>
          <a:p>
            <a:endParaRPr lang="ru-RU" sz="2400" b="1" dirty="0" smtClean="0"/>
          </a:p>
          <a:p>
            <a:pPr>
              <a:buNone/>
            </a:pPr>
            <a:r>
              <a:rPr lang="sr-Cyrl-CS" sz="2400" b="1" dirty="0" smtClean="0"/>
              <a:t>1. продају јавним надметањем;</a:t>
            </a:r>
          </a:p>
          <a:p>
            <a:pPr>
              <a:buNone/>
            </a:pPr>
            <a:r>
              <a:rPr lang="ru-RU" sz="2400" b="1" dirty="0" smtClean="0"/>
              <a:t>2. продају јавним прикупљањем понуда;</a:t>
            </a:r>
          </a:p>
          <a:p>
            <a:pPr>
              <a:buNone/>
            </a:pPr>
            <a:r>
              <a:rPr lang="sr-Cyrl-CS" sz="2400" b="1" dirty="0" smtClean="0"/>
              <a:t>3. продају непосредном погодбом.</a:t>
            </a:r>
          </a:p>
          <a:p>
            <a:pPr>
              <a:buNone/>
            </a:pPr>
            <a:endParaRPr lang="sr-Cyrl-CS" sz="2400" b="1" dirty="0" smtClean="0"/>
          </a:p>
          <a:p>
            <a:r>
              <a:rPr lang="ru-RU" sz="2400" b="1" dirty="0" smtClean="0"/>
              <a:t>Одлуку о начину уновчења доноси стечајни управник, уважавајући специфичности предмета продаје у оквирима конкретног тржишта.</a:t>
            </a:r>
            <a:endParaRPr lang="en-US" sz="2400" b="1" dirty="0" smtClean="0"/>
          </a:p>
          <a:p>
            <a:endParaRPr lang="sr-Latn-C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457200" y="990600"/>
            <a:ext cx="8229600" cy="5486400"/>
          </a:xfrm>
        </p:spPr>
        <p:txBody>
          <a:bodyPr>
            <a:noAutofit/>
          </a:bodyPr>
          <a:lstStyle/>
          <a:p>
            <a:endParaRPr lang="sr-Latn-CS" sz="2400" b="1" u="sng" dirty="0" smtClean="0"/>
          </a:p>
          <a:p>
            <a:r>
              <a:rPr lang="ru-RU" sz="2400" b="1" u="sng" dirty="0" smtClean="0"/>
              <a:t>АКТИВНОСТИ КОЈЕ ПРЕТХОДЕ ПРОДАЈИ НЕЗАВИСНО ОД </a:t>
            </a:r>
            <a:r>
              <a:rPr lang="sr-Cyrl-CS" sz="2400" b="1" u="sng" dirty="0" smtClean="0"/>
              <a:t>НАЧИНА УНОВЧЕЊА</a:t>
            </a:r>
          </a:p>
          <a:p>
            <a:endParaRPr lang="sr-Cyrl-CS" sz="2400" b="1" dirty="0" smtClean="0"/>
          </a:p>
          <a:p>
            <a:r>
              <a:rPr lang="sr-Cyrl-CS" sz="2000" b="1" dirty="0" smtClean="0"/>
              <a:t>П</a:t>
            </a:r>
            <a:r>
              <a:rPr lang="ru-RU" sz="2000" b="1" dirty="0" smtClean="0"/>
              <a:t>роцена вредности имовине или стечајног дужника као правног лица</a:t>
            </a:r>
            <a:r>
              <a:rPr lang="sr-Cyrl-CS" sz="2000" b="1" dirty="0" smtClean="0"/>
              <a:t>.</a:t>
            </a:r>
          </a:p>
          <a:p>
            <a:endParaRPr lang="sr-Cyrl-CS" sz="1800" b="1" dirty="0" smtClean="0"/>
          </a:p>
          <a:p>
            <a:r>
              <a:rPr lang="sr-Cyrl-CS" sz="2400" b="1" dirty="0" smtClean="0"/>
              <a:t>ПЛАНИРАЊЕ ПРОДАЈЕ:</a:t>
            </a:r>
          </a:p>
          <a:p>
            <a:r>
              <a:rPr lang="ru-RU" sz="2000" b="1" dirty="0" smtClean="0"/>
              <a:t>Припрема стратегије продаје (подела имовине, груписање имовине) којом се предвиђа остваривање </a:t>
            </a:r>
            <a:r>
              <a:rPr lang="sr-Cyrl-CS" sz="2000" b="1" dirty="0" smtClean="0"/>
              <a:t>највеће вредности.</a:t>
            </a:r>
          </a:p>
          <a:p>
            <a:r>
              <a:rPr lang="sr-Cyrl-CS" sz="2000" b="1" dirty="0" smtClean="0"/>
              <a:t>Разматрање и избор метода продаје и израда продајне документације.</a:t>
            </a:r>
          </a:p>
          <a:p>
            <a:r>
              <a:rPr lang="sr-Cyrl-CS" sz="2000" b="1" dirty="0" smtClean="0"/>
              <a:t>Планирање оглашавања продаје - са циљем информисања што ширег круга потенцијалних купаца.</a:t>
            </a:r>
          </a:p>
          <a:p>
            <a:pPr>
              <a:buNone/>
            </a:pPr>
            <a:endParaRPr lang="sr-Cyrl-CS" sz="2000" b="1" dirty="0" smtClean="0"/>
          </a:p>
          <a:p>
            <a:endParaRPr lang="sr-Cyrl-CS" sz="2400" b="1" dirty="0" smtClean="0"/>
          </a:p>
          <a:p>
            <a:endParaRPr lang="sr-Cyrl-CS" sz="2400" b="1" dirty="0" smtClean="0"/>
          </a:p>
          <a:p>
            <a:pPr>
              <a:buNone/>
            </a:pPr>
            <a:endParaRPr 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304800" y="838200"/>
            <a:ext cx="8534400" cy="5867400"/>
          </a:xfrm>
        </p:spPr>
        <p:txBody>
          <a:bodyPr>
            <a:normAutofit/>
          </a:bodyPr>
          <a:lstStyle/>
          <a:p>
            <a:pPr algn="ctr">
              <a:buNone/>
            </a:pPr>
            <a:r>
              <a:rPr lang="sr-Cyrl-CS" sz="2200" b="1" dirty="0" smtClean="0">
                <a:solidFill>
                  <a:srgbClr val="9900CC"/>
                </a:solidFill>
              </a:rPr>
              <a:t>ПРОДАЈА ЈАВНИМ НАДМЕТАЊЕМ</a:t>
            </a:r>
          </a:p>
          <a:p>
            <a:pPr algn="ctr">
              <a:buNone/>
            </a:pPr>
            <a:r>
              <a:rPr lang="sr-Cyrl-CS" sz="2000" b="1" dirty="0" smtClean="0">
                <a:solidFill>
                  <a:srgbClr val="9900CC"/>
                </a:solidFill>
              </a:rPr>
              <a:t>- Основне обавезе стечајног управника -</a:t>
            </a:r>
          </a:p>
          <a:p>
            <a:pPr algn="ctr">
              <a:buNone/>
            </a:pPr>
            <a:endParaRPr lang="sr-Cyrl-CS" sz="2000" b="1" dirty="0" smtClean="0"/>
          </a:p>
          <a:p>
            <a:r>
              <a:rPr lang="ru-RU" sz="2000" b="1" u="sng" dirty="0" smtClean="0"/>
              <a:t>Обавештење </a:t>
            </a:r>
            <a:r>
              <a:rPr lang="ru-RU" sz="2000" b="1" dirty="0" smtClean="0"/>
              <a:t>о намери, плану продаје, начину и роковима продаје (чл. 133. ст. 1. Закона о стечају)</a:t>
            </a:r>
          </a:p>
          <a:p>
            <a:r>
              <a:rPr lang="ru-RU" sz="2000" b="1" u="sng" dirty="0" smtClean="0"/>
              <a:t>Обавезе стечајног управника </a:t>
            </a:r>
            <a:r>
              <a:rPr lang="ru-RU" sz="2000" b="1" dirty="0" smtClean="0"/>
              <a:t>приликом продаје имовине јавним надметањем </a:t>
            </a:r>
            <a:r>
              <a:rPr lang="sr-Cyrl-CS" sz="2000" b="1" dirty="0" smtClean="0"/>
              <a:t>:</a:t>
            </a:r>
          </a:p>
          <a:p>
            <a:pPr>
              <a:buNone/>
            </a:pPr>
            <a:r>
              <a:rPr lang="sr-Cyrl-CS" sz="2000" b="1" dirty="0" smtClean="0"/>
              <a:t>1. огласити продају;</a:t>
            </a:r>
          </a:p>
          <a:p>
            <a:pPr>
              <a:buNone/>
            </a:pPr>
            <a:r>
              <a:rPr lang="ru-RU" sz="2000" b="1" dirty="0" smtClean="0"/>
              <a:t>2. регистровати учеснике јавног надметања;</a:t>
            </a:r>
          </a:p>
          <a:p>
            <a:pPr>
              <a:buNone/>
            </a:pPr>
            <a:r>
              <a:rPr lang="sr-Cyrl-CS" sz="2000" b="1" dirty="0" smtClean="0"/>
              <a:t>3. спровести јавно надметање;</a:t>
            </a:r>
          </a:p>
          <a:p>
            <a:pPr>
              <a:buNone/>
            </a:pPr>
            <a:r>
              <a:rPr lang="sr-Cyrl-CS" sz="2000" b="1" dirty="0" smtClean="0"/>
              <a:t>4. водити записник;</a:t>
            </a:r>
          </a:p>
          <a:p>
            <a:pPr>
              <a:buNone/>
            </a:pPr>
            <a:r>
              <a:rPr lang="ru-RU" sz="2000" b="1" dirty="0" smtClean="0"/>
              <a:t>5. прогласити за купца учесника који је прихватио највишу понуђену цену;</a:t>
            </a:r>
          </a:p>
          <a:p>
            <a:pPr>
              <a:buNone/>
            </a:pPr>
            <a:r>
              <a:rPr lang="ru-RU" sz="2000" b="1" dirty="0" smtClean="0"/>
              <a:t>6. закључити купопродајни уговор са најбољим понуђачем.</a:t>
            </a:r>
          </a:p>
          <a:p>
            <a:r>
              <a:rPr lang="ru-RU" sz="2000" b="1" u="sng" dirty="0" smtClean="0"/>
              <a:t>Обавештење</a:t>
            </a:r>
            <a:r>
              <a:rPr lang="ru-RU" sz="2000" b="1" dirty="0" smtClean="0"/>
              <a:t> о извршеној продаји, условима и постигнутој цени (чл. 133. ст. 8. Закона о стечају) </a:t>
            </a:r>
          </a:p>
          <a:p>
            <a:r>
              <a:rPr lang="ru-RU" sz="2000" b="1" u="sng" dirty="0" smtClean="0"/>
              <a:t>Примопредаја</a:t>
            </a:r>
            <a:r>
              <a:rPr lang="ru-RU" sz="2000" b="1" dirty="0" smtClean="0"/>
              <a:t> продате имовине када купац уплати купопродајну цену.</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457200" y="990600"/>
            <a:ext cx="8229600" cy="5638800"/>
          </a:xfrm>
        </p:spPr>
        <p:txBody>
          <a:bodyPr>
            <a:normAutofit lnSpcReduction="10000"/>
          </a:bodyPr>
          <a:lstStyle/>
          <a:p>
            <a:pPr algn="ctr">
              <a:buNone/>
            </a:pPr>
            <a:r>
              <a:rPr lang="sr-Cyrl-CS" sz="2400" b="1" dirty="0" smtClean="0">
                <a:solidFill>
                  <a:srgbClr val="9900CC"/>
                </a:solidFill>
              </a:rPr>
              <a:t>ПРОДАЈА ЈАВНИМ НАДМЕТАЊЕМ</a:t>
            </a:r>
          </a:p>
          <a:p>
            <a:pPr algn="ctr">
              <a:buNone/>
            </a:pPr>
            <a:r>
              <a:rPr lang="ru-RU" sz="2400" b="1" dirty="0" smtClean="0">
                <a:solidFill>
                  <a:srgbClr val="9900CC"/>
                </a:solidFill>
              </a:rPr>
              <a:t>- Прописани услови -</a:t>
            </a:r>
          </a:p>
          <a:p>
            <a:pPr algn="ctr">
              <a:buNone/>
            </a:pPr>
            <a:endParaRPr lang="ru-RU" sz="2400" b="1" dirty="0" smtClean="0"/>
          </a:p>
          <a:p>
            <a:r>
              <a:rPr lang="ru-RU" sz="2200" b="1" u="sng" dirty="0" smtClean="0"/>
              <a:t>Садржина огласа </a:t>
            </a:r>
            <a:r>
              <a:rPr lang="ru-RU" sz="2200" b="1" dirty="0" smtClean="0"/>
              <a:t>- прописана Националним стандардом бр. 5</a:t>
            </a:r>
          </a:p>
          <a:p>
            <a:endParaRPr lang="ru-RU" sz="2200" b="1" u="sng" dirty="0" smtClean="0"/>
          </a:p>
          <a:p>
            <a:r>
              <a:rPr lang="ru-RU" sz="2200" b="1" u="sng" dirty="0" smtClean="0"/>
              <a:t>Депозит</a:t>
            </a:r>
            <a:r>
              <a:rPr lang="ru-RU" sz="2200" b="1" dirty="0" smtClean="0"/>
              <a:t> за учешће на јавном надметању износи </a:t>
            </a:r>
            <a:r>
              <a:rPr lang="ru-RU" sz="2200" b="1" u="sng" dirty="0" smtClean="0"/>
              <a:t>20% од процењене </a:t>
            </a:r>
            <a:r>
              <a:rPr lang="sr-Cyrl-CS" sz="2200" b="1" u="sng" dirty="0" smtClean="0"/>
              <a:t>вредности</a:t>
            </a:r>
            <a:r>
              <a:rPr lang="sr-Cyrl-CS" sz="2200" b="1" dirty="0" smtClean="0"/>
              <a:t> предмета продаје. Прописани су услови под којима подносилац депозита губи право на повраћај депозита.</a:t>
            </a:r>
          </a:p>
          <a:p>
            <a:endParaRPr lang="sr-Cyrl-CS" sz="2200" b="1" dirty="0" smtClean="0"/>
          </a:p>
          <a:p>
            <a:r>
              <a:rPr lang="ru-RU" sz="2200" b="1" u="sng" dirty="0" smtClean="0"/>
              <a:t>Почетна цена </a:t>
            </a:r>
            <a:r>
              <a:rPr lang="ru-RU" sz="2200" b="1" dirty="0" smtClean="0"/>
              <a:t>на првом јавном надметању износи </a:t>
            </a:r>
            <a:r>
              <a:rPr lang="ru-RU" sz="2200" b="1" u="sng" dirty="0" smtClean="0"/>
              <a:t>50%</a:t>
            </a:r>
            <a:r>
              <a:rPr lang="ru-RU" sz="2200" b="1" dirty="0" smtClean="0"/>
              <a:t> од процењене вредности</a:t>
            </a:r>
            <a:r>
              <a:rPr lang="sr-Cyrl-CS" sz="2200" b="1" dirty="0" smtClean="0"/>
              <a:t>.</a:t>
            </a:r>
          </a:p>
          <a:p>
            <a:endParaRPr lang="sr-Cyrl-CS" sz="2200" b="1" dirty="0" smtClean="0"/>
          </a:p>
          <a:p>
            <a:r>
              <a:rPr lang="sr-Cyrl-CS" sz="2200" b="1" dirty="0" smtClean="0"/>
              <a:t>Прописан је </a:t>
            </a:r>
            <a:r>
              <a:rPr lang="sr-Cyrl-CS" sz="2200" b="1" u="sng" dirty="0" smtClean="0"/>
              <a:t>процес продаје </a:t>
            </a:r>
            <a:r>
              <a:rPr lang="sr-Cyrl-CS" sz="2200" b="1" dirty="0" smtClean="0"/>
              <a:t>јавним надметањем (од регистрације учесника, до проглашења купца и потписивања записника).</a:t>
            </a:r>
          </a:p>
          <a:p>
            <a:endParaRPr lang="sr-Cyrl-CS" sz="2400" b="1" dirty="0" smtClean="0"/>
          </a:p>
          <a:p>
            <a:endParaRPr lang="sr-Cyrl-CS" sz="24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style>
          <a:lnRef idx="1">
            <a:schemeClr val="accent2"/>
          </a:lnRef>
          <a:fillRef idx="2">
            <a:schemeClr val="accent2"/>
          </a:fillRef>
          <a:effectRef idx="1">
            <a:schemeClr val="accent2"/>
          </a:effectRef>
          <a:fontRef idx="minor">
            <a:schemeClr val="dk1"/>
          </a:fontRef>
        </p:style>
        <p:txBody>
          <a:bodyPr>
            <a:normAutofit/>
          </a:bodyPr>
          <a:lstStyle/>
          <a:p>
            <a:r>
              <a:rPr lang="sr-Cyrl-CS" sz="3200" b="1" dirty="0" smtClean="0">
                <a:solidFill>
                  <a:srgbClr val="7030A0"/>
                </a:solidFill>
              </a:rPr>
              <a:t>НАЦИОНАЛНИ СТАНДАРД БРОЈ 5</a:t>
            </a:r>
            <a:endParaRPr lang="sr-Latn-CS" sz="3200" dirty="0"/>
          </a:p>
        </p:txBody>
      </p:sp>
      <p:sp>
        <p:nvSpPr>
          <p:cNvPr id="3" name="Content Placeholder 2"/>
          <p:cNvSpPr>
            <a:spLocks noGrp="1"/>
          </p:cNvSpPr>
          <p:nvPr>
            <p:ph idx="1"/>
          </p:nvPr>
        </p:nvSpPr>
        <p:spPr>
          <a:xfrm>
            <a:off x="228600" y="914400"/>
            <a:ext cx="8686800" cy="5791200"/>
          </a:xfrm>
        </p:spPr>
        <p:txBody>
          <a:bodyPr>
            <a:normAutofit fontScale="55000" lnSpcReduction="20000"/>
          </a:bodyPr>
          <a:lstStyle/>
          <a:p>
            <a:pPr algn="ctr">
              <a:buNone/>
            </a:pPr>
            <a:r>
              <a:rPr lang="sr-Cyrl-CS" sz="3600" b="1" dirty="0" smtClean="0">
                <a:solidFill>
                  <a:srgbClr val="9900CC"/>
                </a:solidFill>
              </a:rPr>
              <a:t>ПРОДАЈА ЈАВНИМ НАДМЕТАЊЕМ</a:t>
            </a:r>
          </a:p>
          <a:p>
            <a:pPr algn="ctr">
              <a:buNone/>
            </a:pPr>
            <a:r>
              <a:rPr lang="ru-RU" sz="3600" b="1" dirty="0" smtClean="0">
                <a:solidFill>
                  <a:srgbClr val="9900CC"/>
                </a:solidFill>
              </a:rPr>
              <a:t>- Продаја -</a:t>
            </a:r>
          </a:p>
          <a:p>
            <a:endParaRPr lang="ru-RU" sz="3500" b="1" dirty="0" smtClean="0"/>
          </a:p>
          <a:p>
            <a:r>
              <a:rPr lang="ru-RU" sz="3300" b="1" u="sng" dirty="0" smtClean="0"/>
              <a:t>Испуњени су услови за спровођење јавног надметања </a:t>
            </a:r>
            <a:r>
              <a:rPr lang="ru-RU" sz="3300" b="1" dirty="0" smtClean="0"/>
              <a:t>ако је </a:t>
            </a:r>
            <a:r>
              <a:rPr lang="ru-RU" sz="3300" b="1" u="sng" dirty="0" smtClean="0"/>
              <a:t>најмање једно лице </a:t>
            </a:r>
            <a:r>
              <a:rPr lang="ru-RU" sz="3300" b="1" dirty="0" smtClean="0"/>
              <a:t>:</a:t>
            </a:r>
            <a:r>
              <a:rPr lang="sr-Cyrl-CS" sz="3300" b="1" dirty="0" smtClean="0"/>
              <a:t> откупило продајну документацију;</a:t>
            </a:r>
            <a:r>
              <a:rPr lang="ru-RU" sz="3300" b="1" dirty="0" smtClean="0"/>
              <a:t> у  предвиђеном року уплатило износ депозита; потписало изјаву о губитку права на повраћај депозита; и регистровано као учесник на јавном надметању.</a:t>
            </a:r>
          </a:p>
          <a:p>
            <a:pPr>
              <a:buNone/>
            </a:pPr>
            <a:endParaRPr lang="ru-RU" sz="3300" b="1" dirty="0" smtClean="0"/>
          </a:p>
          <a:p>
            <a:r>
              <a:rPr lang="ru-RU" sz="3300" b="1" dirty="0" smtClean="0"/>
              <a:t>Ако је само </a:t>
            </a:r>
            <a:r>
              <a:rPr lang="ru-RU" sz="3300" b="1" u="sng" dirty="0" smtClean="0"/>
              <a:t>једно лице </a:t>
            </a:r>
            <a:r>
              <a:rPr lang="ru-RU" sz="3300" b="1" dirty="0" smtClean="0"/>
              <a:t>стекло статус учесника на јавном надметању и то лице прихвати почетну цену, проглашава се </a:t>
            </a:r>
            <a:r>
              <a:rPr lang="ru-RU" sz="3300" b="1" u="sng" dirty="0" smtClean="0"/>
              <a:t>купцем</a:t>
            </a:r>
            <a:r>
              <a:rPr lang="ru-RU" sz="3300" b="1" dirty="0" smtClean="0"/>
              <a:t>, а почетна цена се </a:t>
            </a:r>
            <a:r>
              <a:rPr lang="sr-Cyrl-CS" sz="3300" b="1" dirty="0" smtClean="0"/>
              <a:t>проглашава купопродајном ценом.</a:t>
            </a:r>
          </a:p>
          <a:p>
            <a:endParaRPr lang="sr-Cyrl-CS" sz="3300" b="1" dirty="0" smtClean="0"/>
          </a:p>
          <a:p>
            <a:r>
              <a:rPr lang="ru-RU" sz="3300" b="1" dirty="0" smtClean="0"/>
              <a:t>Ако је </a:t>
            </a:r>
            <a:r>
              <a:rPr lang="ru-RU" sz="3300" b="1" u="sng" dirty="0" smtClean="0"/>
              <a:t>више од једног лица </a:t>
            </a:r>
            <a:r>
              <a:rPr lang="ru-RU" sz="3300" b="1" dirty="0" smtClean="0"/>
              <a:t>стекло статус учесника јавног надметања, стечајни управник оглашава почетну цену и утврђује свако наредно увећање које не може бити веће од износа депозита. Утврђивање нове цене понавља се све док учесници истичу понуде на увећане цене. Стечајни управник оглашава да је јавно надметање завршено </a:t>
            </a:r>
            <a:r>
              <a:rPr lang="ru-RU" sz="3300" b="1" u="sng" dirty="0" smtClean="0"/>
              <a:t>када ни после трећег позива није истакнута понуда на увећану цену, а купцем проглашава учесника који је први понудио највишу цену</a:t>
            </a:r>
            <a:r>
              <a:rPr lang="ru-RU" sz="3300" b="1" dirty="0" smtClean="0"/>
              <a:t>, а прихваћена цена се </a:t>
            </a:r>
            <a:r>
              <a:rPr lang="sr-Cyrl-CS" sz="3300" b="1" dirty="0" smtClean="0"/>
              <a:t>проглашава купопродајном.</a:t>
            </a:r>
          </a:p>
          <a:p>
            <a:endParaRPr lang="sr-Cyrl-CS" sz="3300" b="1" dirty="0" smtClean="0"/>
          </a:p>
          <a:p>
            <a:r>
              <a:rPr lang="ru-RU" sz="3300" b="1" dirty="0" smtClean="0"/>
              <a:t>Ако </a:t>
            </a:r>
            <a:r>
              <a:rPr lang="ru-RU" sz="3300" b="1" u="sng" dirty="0" smtClean="0"/>
              <a:t>нико од учесника не прихвати почетну цену</a:t>
            </a:r>
            <a:r>
              <a:rPr lang="ru-RU" sz="3300" b="1" dirty="0" smtClean="0"/>
              <a:t>, јавно надметање се проглашава </a:t>
            </a:r>
            <a:r>
              <a:rPr lang="ru-RU" sz="3300" b="1" u="sng" dirty="0" smtClean="0"/>
              <a:t>неуспелим</a:t>
            </a:r>
            <a:r>
              <a:rPr lang="ru-RU" sz="3300" b="1" dirty="0" smtClean="0"/>
              <a:t>, а учесници губе право на враћање депозита.</a:t>
            </a:r>
          </a:p>
          <a:p>
            <a:endParaRPr lang="ru-RU" sz="3600" b="1" dirty="0" smtClean="0"/>
          </a:p>
          <a:p>
            <a:endParaRPr lang="sr-Cyrl-CS" sz="3600" b="1" dirty="0" smtClean="0"/>
          </a:p>
          <a:p>
            <a:endParaRPr lang="sr-Latn-C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563562"/>
          </a:xfrm>
        </p:spPr>
        <p:style>
          <a:lnRef idx="1">
            <a:schemeClr val="accent2"/>
          </a:lnRef>
          <a:fillRef idx="2">
            <a:schemeClr val="accent2"/>
          </a:fillRef>
          <a:effectRef idx="1">
            <a:schemeClr val="accent2"/>
          </a:effectRef>
          <a:fontRef idx="minor">
            <a:schemeClr val="dk1"/>
          </a:fontRef>
        </p:style>
        <p:txBody>
          <a:bodyPr>
            <a:noAutofit/>
          </a:bodyPr>
          <a:lstStyle/>
          <a:p>
            <a:r>
              <a:rPr lang="sr-Cyrl-CS" sz="3200" b="1" dirty="0" smtClean="0">
                <a:solidFill>
                  <a:srgbClr val="7030A0"/>
                </a:solidFill>
              </a:rPr>
              <a:t>НАЦИОНАЛНИ СТАНДАРД БРОЈ 5</a:t>
            </a:r>
            <a:endParaRPr lang="en-US" sz="3200" b="1" dirty="0">
              <a:solidFill>
                <a:srgbClr val="7030A0"/>
              </a:solidFill>
            </a:endParaRPr>
          </a:p>
        </p:txBody>
      </p:sp>
      <p:sp>
        <p:nvSpPr>
          <p:cNvPr id="3" name="Content Placeholder 2"/>
          <p:cNvSpPr>
            <a:spLocks noGrp="1"/>
          </p:cNvSpPr>
          <p:nvPr>
            <p:ph idx="1"/>
          </p:nvPr>
        </p:nvSpPr>
        <p:spPr>
          <a:xfrm>
            <a:off x="457200" y="838200"/>
            <a:ext cx="8229600" cy="5867400"/>
          </a:xfrm>
        </p:spPr>
        <p:txBody>
          <a:bodyPr>
            <a:normAutofit fontScale="77500" lnSpcReduction="20000"/>
          </a:bodyPr>
          <a:lstStyle/>
          <a:p>
            <a:pPr algn="ctr">
              <a:buNone/>
            </a:pPr>
            <a:r>
              <a:rPr lang="sr-Cyrl-CS" sz="2600" b="1" dirty="0" smtClean="0">
                <a:solidFill>
                  <a:srgbClr val="9900CC"/>
                </a:solidFill>
              </a:rPr>
              <a:t>ПРОДАЈА ЈАВНИМ НАДМЕТАЊЕМ</a:t>
            </a:r>
          </a:p>
          <a:p>
            <a:pPr algn="ctr">
              <a:buNone/>
            </a:pPr>
            <a:r>
              <a:rPr lang="ru-RU" sz="2600" b="1" dirty="0" smtClean="0">
                <a:solidFill>
                  <a:srgbClr val="9900CC"/>
                </a:solidFill>
              </a:rPr>
              <a:t>- П</a:t>
            </a:r>
            <a:r>
              <a:rPr lang="sr-Cyrl-CS" sz="2600" b="1" dirty="0" smtClean="0">
                <a:solidFill>
                  <a:srgbClr val="9900CC"/>
                </a:solidFill>
              </a:rPr>
              <a:t>осле п</a:t>
            </a:r>
            <a:r>
              <a:rPr lang="ru-RU" sz="2600" b="1" dirty="0" smtClean="0">
                <a:solidFill>
                  <a:srgbClr val="9900CC"/>
                </a:solidFill>
              </a:rPr>
              <a:t>родаје -</a:t>
            </a:r>
          </a:p>
          <a:p>
            <a:endParaRPr lang="sr-Latn-CS" sz="2000" b="1" dirty="0" smtClean="0">
              <a:solidFill>
                <a:srgbClr val="FF0000"/>
              </a:solidFill>
            </a:endParaRPr>
          </a:p>
          <a:p>
            <a:r>
              <a:rPr lang="ru-RU" sz="2300" b="1" dirty="0" smtClean="0"/>
              <a:t>Стечајни управник </a:t>
            </a:r>
            <a:r>
              <a:rPr lang="ru-RU" sz="2300" b="1" u="sng" dirty="0" smtClean="0"/>
              <a:t>враћа депозит </a:t>
            </a:r>
            <a:r>
              <a:rPr lang="ru-RU" sz="2300" b="1" dirty="0" smtClean="0"/>
              <a:t>свим учесницима јавног надметања </a:t>
            </a:r>
            <a:r>
              <a:rPr lang="ru-RU" sz="2300" b="1" u="sng" dirty="0" smtClean="0"/>
              <a:t>осим проглашеном купцу и другом најбољем понуђачу у року од 8 дана</a:t>
            </a:r>
            <a:r>
              <a:rPr lang="sr-Cyrl-CS" sz="2300" b="1" dirty="0" smtClean="0"/>
              <a:t>.</a:t>
            </a:r>
          </a:p>
          <a:p>
            <a:endParaRPr lang="sr-Cyrl-CS" sz="2300" b="1" dirty="0" smtClean="0"/>
          </a:p>
          <a:p>
            <a:r>
              <a:rPr lang="ru-RU" sz="2300" b="1" dirty="0" smtClean="0"/>
              <a:t>Са проглашеним купцем закључује се и оверава уговор о купопродаји.</a:t>
            </a:r>
          </a:p>
          <a:p>
            <a:endParaRPr lang="ru-RU" sz="2300" b="1" dirty="0" smtClean="0"/>
          </a:p>
          <a:p>
            <a:r>
              <a:rPr lang="ru-RU" sz="2300" b="1" dirty="0" smtClean="0"/>
              <a:t>Проглашени купац је дужан да уплати цео износ купопродајне цене у року од 8 до 30 дана од дана </a:t>
            </a:r>
            <a:r>
              <a:rPr lang="sr-Cyrl-CS" sz="2300" b="1" dirty="0" smtClean="0"/>
              <a:t>потписивања уговора о купопродаји.</a:t>
            </a:r>
          </a:p>
          <a:p>
            <a:endParaRPr lang="sr-Cyrl-CS" sz="2300" b="1" dirty="0" smtClean="0"/>
          </a:p>
          <a:p>
            <a:r>
              <a:rPr lang="ru-RU" sz="2300" b="1" dirty="0" smtClean="0"/>
              <a:t>Ако проглашени купац не закључи купопродајни уговор или не уплати купопродајну цену у прописаним роковима, губи право на повраћај депозита, а за купца се проглашава други најбољи понуђач.</a:t>
            </a:r>
          </a:p>
          <a:p>
            <a:endParaRPr lang="ru-RU" sz="2300" b="1" dirty="0" smtClean="0"/>
          </a:p>
          <a:p>
            <a:r>
              <a:rPr lang="ru-RU" sz="2300" b="1" dirty="0" smtClean="0"/>
              <a:t>Ако продаја на првом јавном надметању буде неуспешна, </a:t>
            </a:r>
            <a:r>
              <a:rPr lang="sr-Cyrl-CS" sz="2300" b="1" dirty="0" smtClean="0"/>
              <a:t>стечајни </a:t>
            </a:r>
            <a:r>
              <a:rPr lang="ru-RU" sz="2300" b="1" dirty="0" smtClean="0"/>
              <a:t>управник може, без сагласности одбора поверилаца, да прода имовину на </a:t>
            </a:r>
            <a:r>
              <a:rPr lang="sr-Cyrl-CS" sz="2300" b="1" dirty="0" smtClean="0"/>
              <a:t>поновљеном јавном надметању . </a:t>
            </a:r>
            <a:endParaRPr lang="sr-Latn-CS" sz="2300" b="1" dirty="0" smtClean="0"/>
          </a:p>
          <a:p>
            <a:endParaRPr lang="sr-Cyrl-CS" sz="2300" b="1" dirty="0" smtClean="0"/>
          </a:p>
          <a:p>
            <a:r>
              <a:rPr lang="ru-RU" sz="2300" b="1" dirty="0" smtClean="0"/>
              <a:t>Почетну цену поновљеног јавног надметања одређује стечајни управник и она не може бити нижа од износа депозита.</a:t>
            </a:r>
          </a:p>
          <a:p>
            <a:endParaRPr lang="ru-RU" sz="2000" b="1"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1059</TotalTime>
  <Words>2010</Words>
  <Application>Microsoft Office PowerPoint</Application>
  <PresentationFormat>On-screen Show (4:3)</PresentationFormat>
  <Paragraphs>216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НАЦИОНАЛНИ СТАНДАРД БРОЈ 5  НАЦИОНАЛНИ СТАНДАРД О НАЧИНУ И ПОСТУПКУ УНОВЧЕЊА ИМОВИНЕ СТЕЧАЈНОГ ДУЖНИКА </vt:lpstr>
      <vt:lpstr>Национални стандарди</vt:lpstr>
      <vt:lpstr>НАЦИОНАЛНИ СТАНДАРД БРОЈ 5</vt:lpstr>
      <vt:lpstr>НАЦИОНАЛНИ СТАНДАРД БРОЈ 5</vt:lpstr>
      <vt:lpstr>НАЦИОНАЛНИ СТАНДАРД БРОЈ 5</vt:lpstr>
      <vt:lpstr>НАЦИОНАЛНИ СТАНДАРД БРОЈ 5</vt:lpstr>
      <vt:lpstr>НАЦИОНАЛНИ СТАНДАРД БРОЈ 5</vt:lpstr>
      <vt:lpstr>НАЦИОНАЛНИ СТАНДАРД БРОЈ 5</vt:lpstr>
      <vt:lpstr>НАЦИОНАЛНИ СТАНДАРД БРОЈ 5</vt:lpstr>
      <vt:lpstr>НАЦИОНАЛНИ СТАНДАРД БРОЈ 5</vt:lpstr>
      <vt:lpstr>НАЦИОНАЛНИ СТАНДАРД БРОЈ 5</vt:lpstr>
      <vt:lpstr>НАЦИОНАЛНИ СТАНДАРД БРОЈ 5</vt:lpstr>
      <vt:lpstr>НАЦИОНАЛНИ СТАНДАРД БРОЈ 5</vt:lpstr>
      <vt:lpstr>Slide 14</vt:lpstr>
      <vt:lpstr>НАЦИОНАЛНИ СТАНДАРД БРОЈ 5</vt:lpstr>
      <vt:lpstr>НАЦИОНАЛНИ СТАНДАРД БРОЈ 5</vt:lpstr>
      <vt:lpstr>НАЦИОНАЛНИ СТАНДАРД БРОЈ 5</vt:lpstr>
      <vt:lpstr>НАЦИОНАЛНИ СТАНДАРД БРОЈ 5</vt:lpstr>
      <vt:lpstr>НАЦИОНАЛНИ СТАНДАРД БРОЈ 5</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НАЦИОНАЛНИ СТАНДАРДИ</dc:title>
  <dc:creator>Jelena</dc:creator>
  <cp:lastModifiedBy>Jelena</cp:lastModifiedBy>
  <cp:revision>117</cp:revision>
  <dcterms:created xsi:type="dcterms:W3CDTF">2013-04-14T21:52:57Z</dcterms:created>
  <dcterms:modified xsi:type="dcterms:W3CDTF">2014-03-09T20:41:18Z</dcterms:modified>
</cp:coreProperties>
</file>