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DACEC-B1B0-4A9F-9543-365BFF91B8B6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8FDEC-AF53-4220-AEE6-862F8DCD8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69002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D7C5-36B4-4F7E-B98F-F59340C1149C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B9550-DE6D-440F-8B81-2C0E1A2DE5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44282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B9550-DE6D-440F-8B81-2C0E1A2DE52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130E-49E8-4D28-98AA-E4608FDD1EDA}" type="datetime1">
              <a:rPr lang="en-US" smtClean="0"/>
              <a:pPr/>
              <a:t>3/13/2014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Лиценцирани стечајни управник Драгана Тодоровић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8347-686A-4710-9DB9-9B20CCFE8109}" type="datetime1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Лиценцирани стечајни управник Драгана Тодоровић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3D18-E1F5-441E-B041-FA41532DCC1A}" type="datetime1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Лиценцирани стечајни управник Драгана Тодоровић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7C87-D535-410F-9393-6880632E4B9E}" type="datetime1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Лиценцирани стечајни управник Драгана Тодоровић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5C46-553E-485F-B9FE-041A7815590A}" type="datetime1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Лиценцирани стечајни управник Драгана Тодоровић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409B-D81C-428C-A3E3-C88EB9C982D7}" type="datetime1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Лиценцирани стечајни управник Драгана Тодоровић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792-92B3-4E47-9D83-3774C7CDC940}" type="datetime1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Лиценцирани стечајни управник Драгана Тодоровић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33E4-BCC1-4207-BEDF-30F9A2C23046}" type="datetime1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Лиценцирани стечајни управник Драгана Тодоровић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608-C0E2-42FD-AEC8-0D566C09F6E7}" type="datetime1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Лиценцирани стечајни управник Драгана Тодоровић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D0D-63D1-4BC6-AE2A-F52C70BD898F}" type="datetime1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Лиценцирани стечајни управник Драгана Тодоровић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3517-50D2-4A65-8DEE-18BF711C3FB8}" type="datetime1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Лиценцирани стечајни управник Драгана Тодоровић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FB8243-9F45-4DDE-9FCC-E51B5F43B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E248EA-2D09-4B80-A5F9-002EAB57C06F}" type="datetime1">
              <a:rPr lang="en-US" smtClean="0"/>
              <a:pPr/>
              <a:t>3/13/2014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Лиценцирани стечајни управник Драгана Тодоровић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FB8243-9F45-4DDE-9FCC-E51B5F43B62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Уновчење имовине стечајног дужника</a:t>
            </a:r>
            <a:r>
              <a:rPr lang="sr-Cyrl-C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br>
              <a:rPr lang="sr-Cyrl-C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r-Latn-C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C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r-Latn-C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C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ПРОДАЈА У СТЕЧАЈНОМ ПОСТУПКУ ИЗ УГЛА СТЕЧАЈНОГ УПРАВНИКА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984" y="5143512"/>
            <a:ext cx="6400800" cy="1143008"/>
          </a:xfrm>
        </p:spPr>
        <p:txBody>
          <a:bodyPr>
            <a:normAutofit/>
          </a:bodyPr>
          <a:lstStyle/>
          <a:p>
            <a:r>
              <a:rPr lang="en-US" sz="1600" b="1" i="1" dirty="0" err="1" smtClean="0"/>
              <a:t>Лиценцирани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стечајни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управник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Драгана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Тодоровић</a:t>
            </a:r>
            <a:endParaRPr lang="sr-Latn-CS" sz="1600" b="1" i="1" dirty="0" smtClean="0"/>
          </a:p>
          <a:p>
            <a:endParaRPr lang="sr-Latn-CS" sz="16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CS" sz="1600" dirty="0" smtClean="0"/>
              <a:t>Март </a:t>
            </a:r>
            <a:r>
              <a:rPr lang="en-US" sz="1600" dirty="0" smtClean="0"/>
              <a:t> 201</a:t>
            </a:r>
            <a:r>
              <a:rPr lang="sr-Cyrl-CS" sz="1600" dirty="0" smtClean="0"/>
              <a:t>4</a:t>
            </a:r>
            <a:r>
              <a:rPr lang="en-US" sz="1600" dirty="0" smtClean="0"/>
              <a:t>. </a:t>
            </a:r>
            <a:r>
              <a:rPr lang="en-US" sz="1600" dirty="0" err="1" smtClean="0"/>
              <a:t>године</a:t>
            </a:r>
            <a:endParaRPr lang="en-US" sz="1600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време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одређено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као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време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почетка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јавног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стечајни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управник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отвара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и:</a:t>
            </a:r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оглашава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имовину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која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нуди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оглашава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почетну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објашњава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даљи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поступак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спровођења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јавног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позива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учеснике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траже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објашњење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вези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имовином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која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предмет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почетне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као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даљег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поступка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отпочињања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јавног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FB8243-9F45-4DDE-9FCC-E51B5F43B62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1800" dirty="0" smtClean="0"/>
              <a:t>	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Ј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едно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лице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стек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статус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учесника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прихвати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почетну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цену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проглашава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купцем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почетна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проглашава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купопродајном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В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ише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једног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лица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стек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статус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учесника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јавног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стечајни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управник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оглашава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почетну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утврђује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свако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наредно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увећање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може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бити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веће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износа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депозита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Ј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авно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завршено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када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после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трећег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позива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није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истакнута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увећану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купцем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проглашава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учесника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који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први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понудио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највишу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прихваћена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проглашава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купопродајном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Ако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нико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учесника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прихвати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почетну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проглашава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неуспелим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учесници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губе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право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враћање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депозита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FB8243-9F45-4DDE-9FCC-E51B5F43B62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Стечајни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управник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одређује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лице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води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записник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Записник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садржи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списак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регистрованих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учесника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почетну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ток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јавног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коначну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постигнуту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податке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проглашеном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купцу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6)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податке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другом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најбољем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понуђачу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износу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понуђене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7)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презиме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име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стечајног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управника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записничара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8)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датум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време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почетка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завршетка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јавног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FB8243-9F45-4DDE-9FCC-E51B5F43B62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Стечајни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управник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враћа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депозит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свим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учесницима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јавног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осим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проглашеном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купцу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другом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најбољем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понуђачу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року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осам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С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проглашеним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купцем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говор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купопродаји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након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тога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З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аписник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примопредаји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предмета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купопродаје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Ц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ео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износ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купопродајне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року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који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може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бити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краћи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осам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нити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дужи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30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потписивања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уговора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купопродаји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дужи рок – сагласност Одбора поверилаца.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FB8243-9F45-4DDE-9FCC-E51B5F43B62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Cyrl-CS" sz="1800" b="1" i="1" u="sng" dirty="0" smtClean="0">
                <a:latin typeface="Arial" pitchFamily="34" charset="0"/>
                <a:cs typeface="Arial" pitchFamily="34" charset="0"/>
              </a:rPr>
              <a:t>2. Јавно прикупљање понуда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Оглас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 у најмање два високотиражна дневна листа - најкасније 30 дана пре дана одређеног </a:t>
            </a:r>
            <a:r>
              <a:rPr lang="sr-Latn-C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достављање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понуда 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Обавештење стечајног управника о намери, плану продаје, начину продаје, роковима продаје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и обавештење о процени целисходности продаје стечајног дужника као правног лица, односно целокупне имовине стечајног дужника у односу на продају имовине стечајног дужника у деловима мора да садржи: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1) место и адресу на којој се имовина налази;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2) детаљан опис имовине и њене функције;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3) процену вредности имовине;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4) процедуру и услове за избор понуда.</a:t>
            </a:r>
          </a:p>
          <a:p>
            <a:pPr>
              <a:buNone/>
            </a:pPr>
            <a:r>
              <a:rPr lang="ru-RU" sz="1800" dirty="0" smtClean="0"/>
              <a:t>	</a:t>
            </a:r>
          </a:p>
          <a:p>
            <a:pPr>
              <a:buNone/>
            </a:pPr>
            <a:r>
              <a:rPr lang="ru-RU" sz="1800" dirty="0" smtClean="0"/>
              <a:t>	Стечајни управник је дужан да </a:t>
            </a:r>
            <a:r>
              <a:rPr lang="sr-Cyrl-CS" sz="1800" dirty="0" smtClean="0"/>
              <a:t>наведено </a:t>
            </a:r>
            <a:r>
              <a:rPr lang="ru-RU" sz="1800" dirty="0" smtClean="0"/>
              <a:t>обавештење достави најкасније 15 дана пре дана одржавања продаје јавним прикупљањем понуда </a:t>
            </a:r>
            <a:r>
              <a:rPr lang="sr-Cyrl-CS" sz="1800" dirty="0" smtClean="0"/>
              <a:t>.</a:t>
            </a:r>
            <a:endParaRPr lang="en-US" sz="1800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FB8243-9F45-4DDE-9FCC-E51B5F43B62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поступку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имовине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јавним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прикупљањем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стечајни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управник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оглашава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имовине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јавним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прикупљањем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прикупља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отвара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рангира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понуђаче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према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висини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достављених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проглашава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најбољег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понуђача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уколико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понуђена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изнад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50%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процењене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вредности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предмета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6)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доставља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најбољег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понуђача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одбору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поверилаца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изјашњење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уколико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иста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нижа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50%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процењене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вредности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предмета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 </a:t>
            </a:r>
          </a:p>
          <a:p>
            <a:pPr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7)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закључује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купопродајни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уговор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проглашеним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купцем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8)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информише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понуђаче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резултатима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јавног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прикупљања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FB8243-9F45-4DDE-9FCC-E51B5F43B62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Оглас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садржи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назив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стечајног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дужника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spcAft>
                <a:spcPts val="600"/>
              </a:spcAft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кратак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опис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предмета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spcAft>
                <a:spcPts val="600"/>
              </a:spcAft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начин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услове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spcAft>
                <a:spcPts val="600"/>
              </a:spcAft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време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место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коме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имовина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може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разгледати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spcAft>
                <a:spcPts val="600"/>
              </a:spcAft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место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рок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достављање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spcAft>
                <a:spcPts val="600"/>
              </a:spcAft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6)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процењену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вредност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предмета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назнаком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процењена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вредност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није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минимално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п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рихватљива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вредност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нити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било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који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други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начин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обавезујућа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или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опредељујућа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понуђача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приликом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одређивања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висине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FB8243-9F45-4DDE-9FCC-E51B5F43B62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7)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износ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депозита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или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банкарске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гаранције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који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понуђачи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дужни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положе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најкасније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три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одржавања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као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датум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полагања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депозита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или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банкарске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гаранције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детаљним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условима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укључујући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обавештење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начину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месту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преузимања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документације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8)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обавезне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елементе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9)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обавештење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отварање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врши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15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минута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истеку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рока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достављање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азначеном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месту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као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позив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понуђачима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члановима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одбора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поверилаца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присуствују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тварању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приспелих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10)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име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презиме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стечајног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управника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контакт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особу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контакт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подацима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 </a:t>
            </a:r>
          </a:p>
          <a:p>
            <a:pPr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1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друге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податке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стечајни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управник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сматра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битни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успешну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имовине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јавним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прикупљањем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FB8243-9F45-4DDE-9FCC-E51B5F43B62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sz="1900" dirty="0" smtClean="0">
                <a:latin typeface="Arial" pitchFamily="34" charset="0"/>
                <a:cs typeface="Arial" pitchFamily="34" charset="0"/>
              </a:rPr>
              <a:t>П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онуде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достављају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писаној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форми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, у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запечаћеним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ковертама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уз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назнаку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понуда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односи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продају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имовине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одређеног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стечајног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дужника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коју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односи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оглас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прикупљање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понуда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sr-Cyrl-CS" sz="19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Стечајни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управник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свакој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коверти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уписује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тачно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време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пријема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издаје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потврду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потенцијалном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купцу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пријему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sr-Cyrl-CS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900" dirty="0" smtClean="0">
                <a:latin typeface="Arial" pitchFamily="34" charset="0"/>
                <a:cs typeface="Arial" pitchFamily="34" charset="0"/>
              </a:rPr>
              <a:t>	И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спуњени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услови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спровођење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јавног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прикупљања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понуда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ако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најмање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једно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лице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испунило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све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наведене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услове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откупило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продајну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документацију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spcAft>
                <a:spcPts val="600"/>
              </a:spcAft>
              <a:buNone/>
            </a:pPr>
            <a:r>
              <a:rPr lang="sr-Cyrl-CS" sz="17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2) у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предвиђеном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року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уплатило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износ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депозита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spcAft>
                <a:spcPts val="600"/>
              </a:spcAft>
              <a:buNone/>
            </a:pPr>
            <a:r>
              <a:rPr lang="sr-Cyrl-CS" sz="17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потписало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уговор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чувању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поверљивих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података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уколико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неопходно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стечајни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управник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поступку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открије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поверљиве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информације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spcAft>
                <a:spcPts val="600"/>
              </a:spcAft>
              <a:buNone/>
            </a:pPr>
            <a:r>
              <a:rPr lang="sr-Cyrl-CS" sz="17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потписало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изјаву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губитку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права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повраћај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депозита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spcAft>
                <a:spcPts val="600"/>
              </a:spcAft>
              <a:buNone/>
            </a:pPr>
            <a:r>
              <a:rPr lang="sr-Cyrl-CS" sz="17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доставило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понуду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FB8243-9F45-4DDE-9FCC-E51B5F43B62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Депозит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износи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20%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процењене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вредности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предмета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Понуђач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губи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право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повраћај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депозита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уколико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поднесе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или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поднесе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која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садржи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обавезне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елементе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потпише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купопродајни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уговор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или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буде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проглашен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купцем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уплати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купопродајну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предвиђеном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року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прописан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начин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Понуде се отварају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време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месту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начин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као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што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то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прецизирано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јавним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огласом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прикупљању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води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записник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отварању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УНОВЧЕЊ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 ИМОВИНЕ СТЕЧАЈНОГ ДУЖНИКА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- Закон о стечају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(„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Службени гласник РС", бр. 104/09, 99/11 - др. закон и 71/12 - одлука УС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Правилник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утврђивању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нацоналних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стандарда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управљање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стечајном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масом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Сл. гл. РС", број13/10 од 12. марта 2010. године),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Кодекс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етике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стечајне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управнике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(„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Службени гласник РС",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бр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ој 11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10 од 05.марта 2010. године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- Правноснажно Решење стечајног судије о банкротству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- П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роцен</a:t>
            </a: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целисходности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стечајног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дужника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као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правног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лица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односно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целокупне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имовине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стечајног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дужника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односу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имовине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стечајног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дужника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деловима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91016" cy="365125"/>
          </a:xfrm>
        </p:spPr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FB8243-9F45-4DDE-9FCC-E51B5F43B62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Стечајни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управник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ће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вратити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депозит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сваком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понуђачу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чија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буде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прихваћена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року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три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радна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одржавања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јавног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прикупљања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4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Стечајни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управник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дужан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прихвати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највишу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достављену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уколико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иста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изнад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50%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процењене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вредности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предмета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4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Ако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највиша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достављена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износи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мање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50%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процењене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вредности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предмета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стечајни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управник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дужан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прихватања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такве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добије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сагласност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одбора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поверилаца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Стечајни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управник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року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15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отварања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свим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понуђачима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доставља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обавештење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проглашеном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најуспешнијем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понуђачу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висини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прихваћене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Ц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ео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износ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купопродајне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року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који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може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бити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краћи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осам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нити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дужи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30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потписивања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уговора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купопродаји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дужи рок – сагласност Одбора поверилаца.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Cyrl-CS" sz="1800" b="1" i="1" u="sng" dirty="0" smtClean="0">
                <a:latin typeface="Arial" pitchFamily="34" charset="0"/>
                <a:cs typeface="Arial" pitchFamily="34" charset="0"/>
              </a:rPr>
              <a:t>3. Н</a:t>
            </a:r>
            <a:r>
              <a:rPr lang="en-US" sz="1800" b="1" i="1" u="sng" dirty="0" err="1" smtClean="0">
                <a:latin typeface="Arial" pitchFamily="34" charset="0"/>
                <a:cs typeface="Arial" pitchFamily="34" charset="0"/>
              </a:rPr>
              <a:t>епосредн</a:t>
            </a:r>
            <a:r>
              <a:rPr lang="sr-Cyrl-CS" sz="1800" b="1" i="1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sz="1800" b="1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i="1" u="sng" dirty="0" err="1" smtClean="0">
                <a:latin typeface="Arial" pitchFamily="34" charset="0"/>
                <a:cs typeface="Arial" pitchFamily="34" charset="0"/>
              </a:rPr>
              <a:t>погодб</a:t>
            </a:r>
            <a:r>
              <a:rPr lang="sr-Cyrl-CS" sz="1800" b="1" i="1" u="sng" dirty="0" smtClean="0">
                <a:latin typeface="Arial" pitchFamily="34" charset="0"/>
                <a:cs typeface="Arial" pitchFamily="34" charset="0"/>
              </a:rPr>
              <a:t>а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Продаја непосредном погодбом може се извршити искључиво ако је такав начин продаје унапред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одобрен од стране Одбора поверилаца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Обавештење стечајног управника о намери, плану продаје, начину продаје, роковима продаје и обавештење о процени целисходности продаје стечајног дужника као правног лица, односно целокупне имовине стечајног дужника у односу на продају имовине стечајног дужника у деловима мора да садржи: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1) место и адресу на којој се имовина налази;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2) детаљан опис имовине и њене функције;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3) процену вредности имовине;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4) податке о купцу који се предлаже;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5) све услове продаје која се предлаже, укључивши и цену и начин плаћања.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Стечајни управник је дужан да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наведено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Обавештење достави најкасније 15 дана пре дана одржавања продаје непосредном погодбом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случају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непосредном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погодбом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дбор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поверилаца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сагласност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минималну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коју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предлаже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стечајни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управник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ако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износ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минималне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нижи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50 %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процењене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вредности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предмета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конкретну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достављену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стране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потенцијалног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купца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уколико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нижа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50%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процењене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вредности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предмета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r-Cyrl-CS" sz="1800" b="1" i="1" u="sng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CS" sz="1800" b="1" i="1" u="sng" dirty="0" smtClean="0">
                <a:latin typeface="Arial" pitchFamily="34" charset="0"/>
                <a:cs typeface="Arial" pitchFamily="34" charset="0"/>
              </a:rPr>
              <a:t>4. Берзанска продаја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Берзанска (тржишна) продаја -  д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рагоцени метали, минерали, хартије од вредности и друге ствари које имају берзанску односно тржишну цену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Ако у време продаје немају берзанску односно тржишну цену, продају се непосредном погодбом уз сагласност Одбора поверилаца.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sr-Cyrl-CS" sz="1800" b="1" i="1" u="sng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CS" sz="1900" b="1" i="1" u="sng" dirty="0" smtClean="0">
                <a:latin typeface="Arial" pitchFamily="34" charset="0"/>
                <a:cs typeface="Arial" pitchFamily="34" charset="0"/>
              </a:rPr>
              <a:t>5. П</a:t>
            </a:r>
            <a:r>
              <a:rPr lang="ru-RU" sz="1900" b="1" i="1" u="sng" dirty="0" smtClean="0">
                <a:latin typeface="Arial" pitchFamily="34" charset="0"/>
                <a:cs typeface="Arial" pitchFamily="34" charset="0"/>
              </a:rPr>
              <a:t>родаја стечајног дужника као правног лица</a:t>
            </a:r>
            <a:r>
              <a:rPr lang="sr-Cyrl-CS" sz="19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9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900" dirty="0" smtClean="0">
                <a:latin typeface="Arial" pitchFamily="34" charset="0"/>
                <a:cs typeface="Arial" pitchFamily="34" charset="0"/>
              </a:rPr>
              <a:t>	П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родаја стечајног дужника као правног лица</a:t>
            </a:r>
            <a:r>
              <a:rPr lang="sr-Cyrl-CS" sz="1900" dirty="0" smtClean="0">
                <a:latin typeface="Arial" pitchFamily="34" charset="0"/>
                <a:cs typeface="Arial" pitchFamily="34" charset="0"/>
              </a:rPr>
              <a:t> се може вршити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уз сагласност Одбора поверилаца и уз претходно обавештавање разлучних поверилаца </a:t>
            </a:r>
            <a:r>
              <a:rPr lang="sr-Cyrl-CS" sz="19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У случају усвајања предлога разлучног повериоца стечајни судија закључком може наложити стечајном управнику предузимање једне или више од следећих мера:</a:t>
            </a:r>
          </a:p>
          <a:p>
            <a:pPr>
              <a:buNone/>
            </a:pP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1) одлагање продаје;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2) вршење нове процене целисходности из члана 132. став 2. овог Закона или процене вредности стечајног дужника као правног лица, односно имовине која је предмет разлучног права;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3) издвајање имовине на којој постоји разлучно право из имовине стечајног дужника који се продаје као правно лице и њену одвојену продају;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4) друге мере у циљу адекватне заштите интереса разлучног повериоца.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r-Cyrl-CS" sz="1800" b="1" i="1" u="sng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CS" sz="1800" b="1" i="1" u="sng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CS" sz="1800" b="1" i="1" u="sng" dirty="0" smtClean="0">
                <a:latin typeface="Arial" pitchFamily="34" charset="0"/>
                <a:cs typeface="Arial" pitchFamily="34" charset="0"/>
              </a:rPr>
              <a:t>6. П</a:t>
            </a:r>
            <a:r>
              <a:rPr lang="en-US" sz="1800" b="1" i="1" u="sng" dirty="0" err="1" smtClean="0">
                <a:latin typeface="Arial" pitchFamily="34" charset="0"/>
                <a:cs typeface="Arial" pitchFamily="34" charset="0"/>
              </a:rPr>
              <a:t>родаја</a:t>
            </a:r>
            <a:r>
              <a:rPr lang="sr-Cyrl-CS" sz="1800" b="1" i="1" u="sng" dirty="0" smtClean="0">
                <a:latin typeface="Arial" pitchFamily="34" charset="0"/>
                <a:cs typeface="Arial" pitchFamily="34" charset="0"/>
              </a:rPr>
              <a:t> кварљиве робе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Обавештавање стечајном судији о намераваној продаји.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Уколико стечајни судија у року од 24 сата од пријема обавештења не донесе Закључак о уновчењу кварљиве робе, стечајни управник може приступити продаји.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r-Cyrl-CS" sz="1800" b="1" i="1" u="sng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CS" sz="1800" b="1" u="sng" dirty="0" smtClean="0">
                <a:latin typeface="Arial" pitchFamily="34" charset="0"/>
                <a:cs typeface="Arial" pitchFamily="34" charset="0"/>
              </a:rPr>
              <a:t>- Продајна документација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документација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садржи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О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бавештење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потенцијалним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купцима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имовина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купује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ви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ђ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еном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стању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без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пружања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било каквих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гаранција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</a:p>
          <a:p>
            <a:pPr lvl="0"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Обавештење потенцијалним купцима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стечајни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управник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одговара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недостатке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купци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утврде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извршеној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продаји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О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бразац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пријаве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учешће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поступку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 ( за домаћа и страна правна лица и за домаћа и страна физичка лица)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lvl="0"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И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зјава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губитку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права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повраћај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депозита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и </a:t>
            </a: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Н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ацрт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купопродајног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говора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sr-Cyrl-CS" sz="1800" b="1" i="1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- Поред обавезних делова продајна документација треба да садржи 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12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Процену вредности имовине која је предмет продаје (посебно имовине која под разлучним правом, а посебно имовине на којој не постоји установљено разлучно право),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12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Сву имовинско правну документацију (Листове непокретности или власничке листове, Копије плана катастарских парцела, Уверења у кретању катастарских парцела, Мишљење Комисије за заштиту конкуренције уколико је исто било потребно прибавити, Захтев упућен Републичкој дирекцији за имовину у вези поднетих Захтева за враћање одузете имовине и Одговор Републичке дирекције за имовину по напред наведеном Захтеву и др.),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12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Сву документацију о успостављању заложног права на непокретним и покретним стварима и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Урбанистичко-пројектну документацију  уколико иста постоји за одређене непокретности, које су  предмет продаје и др.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r-Cyrl-CS" sz="1800" b="1" i="1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Продајна документација треба да садржи и све потребне податке  о имовини ради несметане примопредаје имовине, након продаје исте и то: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12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Податке о мерним местима за потрошњу електричне енергије, гаса, воде и других енергената, као и телефонских и других прикључака,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12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Податке о евентуалним Закупцима на појединим деловима имовине предмет продаје,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12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Податке о осигурању имовине предмет продаје и друго.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r-Cyrl-CS" sz="1800" b="1" i="1" u="sng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CS" sz="1800" b="1" u="sng" dirty="0" smtClean="0">
                <a:latin typeface="Arial" pitchFamily="34" charset="0"/>
                <a:cs typeface="Arial" pitchFamily="34" charset="0"/>
              </a:rPr>
              <a:t>Одлука о образовању  Комисије за спровођење поступка продаје имовине стечајног дужника,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Задатак формиране Комисије је да: </a:t>
            </a: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- води евиденцију о откупљеној продајној документацији,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- води евиденцију о уплаћеним депозитима,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- води евиденцију о пријему пријава за учешће у поступку продаје имовине,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- води евиденцију о пријему изјава о гибитку права на повраћај депозита и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- води записник о  спровођењу поступка продаје имовине јавним надметањем или јавним прикупљањем писмених понуда (стечајни управник може да одреди одређено лице уместо комисије).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Продаја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имовине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стечајног дужника: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sr-Cyrl-CS" sz="1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јавним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надметањем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lvl="1">
              <a:buNone/>
            </a:pPr>
            <a:r>
              <a:rPr lang="sr-Cyrl-CS" sz="16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јавним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прикупљањем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понуда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или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None/>
            </a:pPr>
            <a:r>
              <a:rPr lang="sr-Cyrl-CS" sz="16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непосредном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погодбом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- Други начини продаје имовине стечајног дужника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sr-Cyrl-CS" sz="1600" dirty="0" smtClean="0">
                <a:latin typeface="Arial" pitchFamily="34" charset="0"/>
                <a:cs typeface="Arial" pitchFamily="34" charset="0"/>
              </a:rPr>
              <a:t>- берзанска продаја,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sr-Cyrl-CS" sz="1600" dirty="0" smtClean="0">
                <a:latin typeface="Arial" pitchFamily="34" charset="0"/>
                <a:cs typeface="Arial" pitchFamily="34" charset="0"/>
              </a:rPr>
              <a:t>- п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родаја стечајног дужника као правног лица</a:t>
            </a:r>
            <a:r>
              <a:rPr lang="sr-Cyrl-CS" sz="1600" dirty="0" smtClean="0">
                <a:latin typeface="Arial" pitchFamily="34" charset="0"/>
                <a:cs typeface="Arial" pitchFamily="34" charset="0"/>
              </a:rPr>
              <a:t>  и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sr-Cyrl-CS" sz="1600" dirty="0" smtClean="0">
                <a:latin typeface="Arial" pitchFamily="34" charset="0"/>
                <a:cs typeface="Arial" pitchFamily="34" charset="0"/>
              </a:rPr>
              <a:t>- п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родаја</a:t>
            </a:r>
            <a:r>
              <a:rPr lang="sr-Cyrl-CS" sz="1600" dirty="0" smtClean="0">
                <a:latin typeface="Arial" pitchFamily="34" charset="0"/>
                <a:cs typeface="Arial" pitchFamily="34" charset="0"/>
              </a:rPr>
              <a:t> кварљиве робе.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FB8243-9F45-4DDE-9FCC-E51B5F43B62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sr-Cyrl-CS" sz="1800" b="1" i="1" u="sng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CS" sz="2100" b="1" i="1" u="sng" dirty="0" smtClean="0">
                <a:latin typeface="Arial" pitchFamily="34" charset="0"/>
                <a:cs typeface="Arial" pitchFamily="34" charset="0"/>
              </a:rPr>
              <a:t>Потписивање и овера купопродајног Уговора</a:t>
            </a: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2100" b="1" dirty="0" smtClean="0">
                <a:latin typeface="Arial" pitchFamily="34" charset="0"/>
                <a:cs typeface="Arial" pitchFamily="34" charset="0"/>
              </a:rPr>
              <a:t>Документација</a:t>
            </a:r>
            <a:r>
              <a:rPr lang="sr-Cyrl-CS" sz="2100" dirty="0" smtClean="0">
                <a:latin typeface="Arial" pitchFamily="34" charset="0"/>
                <a:cs typeface="Arial" pitchFamily="34" charset="0"/>
              </a:rPr>
              <a:t> потребна приликом потписивања купопродајног Уговора:</a:t>
            </a: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Уговор о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купопродаји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имовине стечајног дужника ( укупно 7 примерака, од којих 3 примерка за потребе надлежног суда  и по 2 примерка за продавца и купца),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Решење о отварању стечајног поступка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и именовању стечајног управника,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Решење АПР о регистрацији стечајног дужника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 у Регистру привредних субјеката,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Решење АПР о регистрацији купца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у Регистру привредних субјеката, ако се ради о правном лицу,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ОП образац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са овереним потписом стечајног управника као заступника стечајног дужника,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Правноснажно Решење стечајног судије о банкротству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Записник Одбора поверилаца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, са одобрењем за предметну продају – уколико је иста потребна, а у зависности од начина продаје,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Записник о спровођењу поступка продаје имовине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стечајног дужника и проглашењу купца,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Имовинско правну документацију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за непокретности предмет продаје (листове непокретности или власничке листове),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Личне карте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 стечајног управника и заступника Купца и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Печат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 стечајног дужника и друго.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r-Cyrl-CS" sz="1800" b="1" i="1" u="sng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CS" sz="1800" b="1" u="sng" dirty="0" smtClean="0">
                <a:latin typeface="Arial" pitchFamily="34" charset="0"/>
                <a:cs typeface="Arial" pitchFamily="34" charset="0"/>
              </a:rPr>
              <a:t>Исплата преосталог дела купопродајне цене и потврда о исплати купопродајне цене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Ц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ео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износ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купопродајне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року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који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може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бити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краћи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осам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нити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дужи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30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потписивања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говора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купопродаји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уплату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купопродајне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року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дужем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30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потписивања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уговора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стечајни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управник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мора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имати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сагласност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дбора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поверилаца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Потврда о исплати купопродајне цене ради укњижбе непокретности на име купца, којом стечајни дужник као продавац исте имовине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издаје дозволу за укњижбу као власник на зградама (објектима) и/или земљишту који  су предмет купопродаје - (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lausula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intabulandi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r-Cyrl-CS" sz="1800" b="1" i="1" u="sng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CS" sz="1800" b="1" u="sng" dirty="0" smtClean="0">
                <a:latin typeface="Arial" pitchFamily="34" charset="0"/>
                <a:cs typeface="Arial" pitchFamily="34" charset="0"/>
              </a:rPr>
              <a:t>Записник о примопредаји имовине стечајног дужника која је била предмет продаје, увођење купца у посед имовине стечајног дужника и плаћање пореза на пренос апсолутних права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Након исплате</a:t>
            </a: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лог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износ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купопродајне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прописаном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року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, стечајни управник: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Сачињава и потписује </a:t>
            </a:r>
            <a:r>
              <a:rPr lang="sr-Cyrl-CS" sz="1800" u="sng" dirty="0" smtClean="0">
                <a:latin typeface="Arial" pitchFamily="34" charset="0"/>
                <a:cs typeface="Arial" pitchFamily="34" charset="0"/>
              </a:rPr>
              <a:t>Записник о примопредаји продате имовине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стечајног дужника и </a:t>
            </a:r>
            <a:r>
              <a:rPr lang="sr-Cyrl-CS" sz="1800" u="sng" dirty="0" smtClean="0">
                <a:latin typeface="Arial" pitchFamily="34" charset="0"/>
                <a:cs typeface="Arial" pitchFamily="34" charset="0"/>
              </a:rPr>
              <a:t>увођењу купца у посед имовине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стечајног дужника и</a:t>
            </a:r>
          </a:p>
          <a:p>
            <a:pPr lvl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sz="1800" u="sng" dirty="0" smtClean="0">
                <a:latin typeface="Arial" pitchFamily="34" charset="0"/>
                <a:cs typeface="Arial" pitchFamily="34" charset="0"/>
              </a:rPr>
              <a:t>Подноси пореску пријаву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за утврђивање пореза на пренос апсолутних права, који  по правилу, плаћа купац.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sr-Cyrl-CS" sz="1800" b="1" i="1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Приликом примопредаје продате имовине стечајног дужника и увођења купца у посед имовине стечајног дужника, потребно је да се изврши и </a:t>
            </a:r>
            <a:r>
              <a:rPr lang="sr-Cyrl-CS" sz="1800" u="sng" dirty="0" smtClean="0">
                <a:latin typeface="Arial" pitchFamily="34" charset="0"/>
                <a:cs typeface="Arial" pitchFamily="34" charset="0"/>
              </a:rPr>
              <a:t>примопредаја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Постојећих кључева од свих просторија,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Целокупне имовинско правне документације (листови непокретности или власнички листови уколико се ради о непокретности, саобраћајне дозволе уколико се ради о моторним возилима и др.),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600"/>
              </a:spcAft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Постојеће урбанистичко-пројектне документације, уколико исте постоје за одређене непокретности, које су  предмет продаје и друге документације,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И евентуалну сву другу документацију која се односи на предмет продаје.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Приликом примопредаје имовине која је била предмет продаје, потребно је  да се попише стање на мерним местима енергената који су коришћени: електрична енергија, гас, вода и друго.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sr-Cyrl-CS" sz="1800" b="1" i="1" u="sng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CS" sz="1900" b="1" u="sng" dirty="0" smtClean="0">
                <a:latin typeface="Arial" pitchFamily="34" charset="0"/>
                <a:cs typeface="Arial" pitchFamily="34" charset="0"/>
              </a:rPr>
              <a:t>Обавештење о извршеној продаји, условима и цени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После извршене продаје стечајни управник је дужан да о извршеној продаји, условима и цени обавести стечајног судију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одбор поверилаца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и Агенцију за лиценцирање стечајних управника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у року од десет дана од дана извршене продаје 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Поред напред наведених,  стечајни управник треба да обавести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 извршеној продаји, условима и цени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и: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	Разлучног повериоца,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	Надлежну Пореску управу,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	Надлежну јединицу локалне самоуправе - општинску (градску) управу,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	Сва јавна предузећа и друге институције које пружају услуге од општег интереса – дистрибуцију електричне енергије, гаса, воде, изношење смећа, наплату коришћења градског земљишта, телефонских услуга  и друге.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Приговор на извршену продају.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Приговор не утиче на извршену продају.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r-Cyrl-CS" sz="1800" b="1" i="1" u="sng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CS" sz="1800" b="1" i="1" u="sng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CS" sz="1800" b="1" u="sng" dirty="0" smtClean="0">
                <a:latin typeface="Arial" pitchFamily="34" charset="0"/>
                <a:cs typeface="Arial" pitchFamily="34" charset="0"/>
              </a:rPr>
              <a:t>Решење о извршеној продаји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Члан 133. Закона о стечају - стечајни судија доноси Решење којим констатује  да је продаја извршена и налаже по правноснажности Решења одговарајућем регистру упис права својине и брисање терета насталих пре извршене продаје, односно упис других права стечених продајом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 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8243-9F45-4DDE-9FCC-E51B5F43B62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CS" sz="1800" b="1" i="1" u="sng" dirty="0" smtClean="0">
                <a:latin typeface="Arial" pitchFamily="34" charset="0"/>
                <a:cs typeface="Arial" pitchFamily="34" charset="0"/>
              </a:rPr>
              <a:t>1.  Продаја ј</a:t>
            </a:r>
            <a:r>
              <a:rPr lang="ru-RU" sz="1800" b="1" i="1" u="sng" dirty="0" smtClean="0">
                <a:latin typeface="Arial" pitchFamily="34" charset="0"/>
                <a:cs typeface="Arial" pitchFamily="34" charset="0"/>
              </a:rPr>
              <a:t>авн</a:t>
            </a:r>
            <a:r>
              <a:rPr lang="sr-Cyrl-CS" sz="1800" b="1" i="1" u="sng" dirty="0" smtClean="0">
                <a:latin typeface="Arial" pitchFamily="34" charset="0"/>
                <a:cs typeface="Arial" pitchFamily="34" charset="0"/>
              </a:rPr>
              <a:t>им </a:t>
            </a:r>
            <a:r>
              <a:rPr lang="ru-RU" sz="1800" b="1" i="1" u="sng" dirty="0" smtClean="0">
                <a:latin typeface="Arial" pitchFamily="34" charset="0"/>
                <a:cs typeface="Arial" pitchFamily="34" charset="0"/>
              </a:rPr>
              <a:t> надметањем: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Оглас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-  најмање два високотиражна дневна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листа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- најкасније 30 дана пре дана одређеног за јавно надметање.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Обавештење о намери, плану продаје, начину продаје, роковима продаје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и обавештење о процени целисходности продаје стечајног дужника као правног лица, односно целокупне имовине стечајног дужника у односу на продају имовине стечајног дужника у деловима мора да садржи: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1) место и адресу на којој се налази имовина која се продаје;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2) детаљан опис имовине са подацима о намени имовине;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3) почетну цену и услове под којима ће се извршити јавно надметање.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Стечајни управник је дужан да 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наведено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обавештење достави најкасније 30 дана пре предложеног датума јавног надметања</a:t>
            </a:r>
            <a:r>
              <a:rPr lang="sr-Cyrl-CS" sz="1800" dirty="0" smtClean="0">
                <a:latin typeface="Arial" pitchFamily="34" charset="0"/>
                <a:cs typeface="Arial" pitchFamily="34" charset="0"/>
              </a:rPr>
              <a:t> 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FB8243-9F45-4DDE-9FCC-E51B5F43B62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Приликом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имовине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јавним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надметањем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стечајни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управник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дужан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огласи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продају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 lvl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региструје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учеснике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јавног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надметања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 lvl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спроведе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јавно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надметање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 lvl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води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записник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 lvl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прогласи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купца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учесника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који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прихватио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највишу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понуђену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цену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 lvl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закључи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купопродајни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уговор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најбољим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понуђачем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FB8243-9F45-4DDE-9FCC-E51B5F43B62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r-Cyrl-CS" sz="19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1900" b="1" dirty="0" err="1" smtClean="0">
                <a:latin typeface="Arial" pitchFamily="34" charset="0"/>
                <a:cs typeface="Arial" pitchFamily="34" charset="0"/>
              </a:rPr>
              <a:t>Оглас</a:t>
            </a:r>
            <a:r>
              <a:rPr lang="en-US" sz="1900" b="1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900" b="1" dirty="0" err="1" smtClean="0">
                <a:latin typeface="Arial" pitchFamily="34" charset="0"/>
                <a:cs typeface="Arial" pitchFamily="34" charset="0"/>
              </a:rPr>
              <a:t>продаји</a:t>
            </a:r>
            <a:r>
              <a:rPr lang="en-US" sz="1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latin typeface="Arial" pitchFamily="34" charset="0"/>
                <a:cs typeface="Arial" pitchFamily="34" charset="0"/>
              </a:rPr>
              <a:t>садржи</a:t>
            </a:r>
            <a:r>
              <a:rPr lang="en-US" sz="19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назив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стечајног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дужника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 lvl="1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кратак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опис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предмета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 lvl="1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начин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услове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 lvl="1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време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место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коме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имовина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може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разгледати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 lvl="1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време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место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одржавања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јавног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надметања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 lvl="1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6)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почетну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цену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јавног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надметања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 lvl="1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7)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износ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депозита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који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су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заинтересовани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купци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дужни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положе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најкасније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три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пре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одржавања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као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датум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полагања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депозита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новцу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или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полагањем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банкарске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гаранције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детаљним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условима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укључујући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обавештење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начину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месту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преузимања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Продајне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документације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 lvl="1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8)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опис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поступка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 lvl="1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9)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рок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коме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купац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дужан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плати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купопродајну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цену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 lvl="1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10)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рок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повраћај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депозита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 lvl="1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11)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име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презиме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стечајног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управника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контакт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особу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контакт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подацима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 lvl="1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12)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друге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податке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које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стечајни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управник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сматра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битним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успешну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продају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имовине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јавном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надметању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FB8243-9F45-4DDE-9FCC-E51B5F43B62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	И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спуњени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услови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ако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најмање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једно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лице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испунило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све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наведене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услове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, и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то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откупило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документацију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2) у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предвиђеном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року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уплатило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износ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депозита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потписало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изјаву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губитку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права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повраћај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депозита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потписало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уговор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чувању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поверљивих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података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уколико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неопходно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стечајни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управник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поступку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открије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поверљиве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информације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регистровано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као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учесник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FB8243-9F45-4DDE-9FCC-E51B5F43B62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1800" dirty="0" smtClean="0"/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Депозит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учешће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износи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20%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процењене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вредности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предмета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Подносилац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депозита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губи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право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повраћај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депозита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уколико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региструје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или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приступи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продаји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или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као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једини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учесник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надметању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прихвати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почетну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цену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или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ако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нико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учесника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јавног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надметања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прихвати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почетну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цену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или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потпише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записник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јавном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надметању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или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као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проглашени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купац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закључи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купопродајни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уговор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прописаном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року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или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по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прописаној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процедури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или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6)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као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проглашени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купац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уплати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купопродајну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цену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назначеном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року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или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7)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као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други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најбољи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понуђач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након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одустајања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проглашеног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купца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закључи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купопродајни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CS" sz="1600" dirty="0" smtClean="0">
                <a:latin typeface="Arial" pitchFamily="34" charset="0"/>
                <a:cs typeface="Arial" pitchFamily="34" charset="0"/>
              </a:rPr>
              <a:t> У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говор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назначеном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року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или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8)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као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други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најбољи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понуђач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након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одустајања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проглашеног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купца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уплати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купопродајну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цену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назначеном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року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FB8243-9F45-4DDE-9FCC-E51B5F43B62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i="1" dirty="0" err="1" smtClean="0"/>
              <a:t>Стечајни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поступак</a:t>
            </a:r>
            <a:r>
              <a:rPr lang="en-US" sz="1800" i="1" dirty="0" smtClean="0"/>
              <a:t> у </a:t>
            </a:r>
            <a:r>
              <a:rPr lang="en-US" sz="1800" i="1" dirty="0" err="1" smtClean="0"/>
              <a:t>пракси</a:t>
            </a:r>
            <a:r>
              <a:rPr lang="en-US" sz="1800" i="1" dirty="0" smtClean="0"/>
              <a:t> – </a:t>
            </a:r>
            <a:r>
              <a:rPr lang="sr-Cyrl-CS" sz="1800" i="1" dirty="0" smtClean="0"/>
              <a:t>Продаја у стечајном поступку из угла стечајног управника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првом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почетна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износи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50%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процењене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вредности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предмета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продаје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sr-Cyrl-C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С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течајни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управник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спроводи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тако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што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региструје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лица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која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имају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право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учешћа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отвара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читајући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правила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позива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учеснике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прихвате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понуђену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према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унапред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утврђеним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корацима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увећања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чему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апсолутни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износ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увећања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може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бити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већи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износа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депозита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одржава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ред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јавном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надметању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;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проглашава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купца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учесника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који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прихватио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највишу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понуђену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цену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6)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потписује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записник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Лиценцирани стечајни управник Драгана Тодоровић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FB8243-9F45-4DDE-9FCC-E51B5F43B62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880</Words>
  <Application>Microsoft Office PowerPoint</Application>
  <PresentationFormat>On-screen Show (4:3)</PresentationFormat>
  <Paragraphs>443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Flow</vt:lpstr>
      <vt:lpstr>Уновчење имовине стечајног дужника    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  <vt:lpstr>Стечајни поступак у пракси – Продаја у стечајном поступку из угла стечајног управника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НАЦИОНАЛНИ СТАНДАРД БРОЈ  5.   О НАЧИНУ И ПОСТУПКУ УНОВЧЕЊА ИМОВИНЕ СТЕЧАЈНОГ  ДУЖНИКА </dc:title>
  <dc:creator>CompaQue</dc:creator>
  <cp:lastModifiedBy>brankica</cp:lastModifiedBy>
  <cp:revision>25</cp:revision>
  <dcterms:created xsi:type="dcterms:W3CDTF">2014-03-09T15:07:27Z</dcterms:created>
  <dcterms:modified xsi:type="dcterms:W3CDTF">2014-03-13T09:58:36Z</dcterms:modified>
</cp:coreProperties>
</file>