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notesMasterIdLst>
    <p:notesMasterId r:id="rId40"/>
  </p:notesMasterIdLst>
  <p:handoutMasterIdLst>
    <p:handoutMasterId r:id="rId41"/>
  </p:handoutMasterIdLst>
  <p:sldIdLst>
    <p:sldId id="256" r:id="rId2"/>
    <p:sldId id="341" r:id="rId3"/>
    <p:sldId id="343" r:id="rId4"/>
    <p:sldId id="342" r:id="rId5"/>
    <p:sldId id="352" r:id="rId6"/>
    <p:sldId id="349" r:id="rId7"/>
    <p:sldId id="344" r:id="rId8"/>
    <p:sldId id="345" r:id="rId9"/>
    <p:sldId id="259" r:id="rId10"/>
    <p:sldId id="260" r:id="rId11"/>
    <p:sldId id="262" r:id="rId12"/>
    <p:sldId id="263" r:id="rId13"/>
    <p:sldId id="264" r:id="rId14"/>
    <p:sldId id="265" r:id="rId15"/>
    <p:sldId id="298" r:id="rId16"/>
    <p:sldId id="277" r:id="rId17"/>
    <p:sldId id="351" r:id="rId18"/>
    <p:sldId id="267" r:id="rId19"/>
    <p:sldId id="269" r:id="rId20"/>
    <p:sldId id="270" r:id="rId21"/>
    <p:sldId id="268" r:id="rId22"/>
    <p:sldId id="271" r:id="rId23"/>
    <p:sldId id="272" r:id="rId24"/>
    <p:sldId id="273" r:id="rId25"/>
    <p:sldId id="274" r:id="rId26"/>
    <p:sldId id="300" r:id="rId27"/>
    <p:sldId id="305" r:id="rId28"/>
    <p:sldId id="306" r:id="rId29"/>
    <p:sldId id="307" r:id="rId30"/>
    <p:sldId id="308" r:id="rId31"/>
    <p:sldId id="299" r:id="rId32"/>
    <p:sldId id="301" r:id="rId33"/>
    <p:sldId id="312" r:id="rId34"/>
    <p:sldId id="313" r:id="rId35"/>
    <p:sldId id="314" r:id="rId36"/>
    <p:sldId id="302" r:id="rId37"/>
    <p:sldId id="363" r:id="rId38"/>
    <p:sldId id="36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58" autoAdjust="0"/>
  </p:normalViewPr>
  <p:slideViewPr>
    <p:cSldViewPr snapToGrid="0">
      <p:cViewPr varScale="1">
        <p:scale>
          <a:sx n="81" d="100"/>
          <a:sy n="81" d="100"/>
        </p:scale>
        <p:origin x="-108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E348C-D479-4C53-A7B1-66413E8D5A7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5FD10-D2E6-47A0-BD6D-D1A67EEC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5FD10-D2E6-47A0-BD6D-D1A67EEC711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926" y="272906"/>
            <a:ext cx="1997343" cy="8014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33449" y="105509"/>
            <a:ext cx="1471515" cy="9483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6597" y="5254251"/>
            <a:ext cx="3415196" cy="144997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4983" y="5192665"/>
            <a:ext cx="2371925" cy="16768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4160" y="274778"/>
            <a:ext cx="1890823" cy="75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827314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62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49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670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03968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0255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83963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6048012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971007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97100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97100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02384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54668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538961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2324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98017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85176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112401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smtClean="0"/>
              <a:t>Управљање ризиком путем осигурања </a:t>
            </a:r>
            <a:endParaRPr lang="en-US" dirty="0"/>
          </a:p>
        </p:txBody>
      </p:sp>
      <p:sp>
        <p:nvSpPr>
          <p:cNvPr id="27" name="Subtitle 26"/>
          <p:cNvSpPr>
            <a:spLocks noGrp="1"/>
          </p:cNvSpPr>
          <p:nvPr>
            <p:ph type="subTitle" idx="1"/>
          </p:nvPr>
        </p:nvSpPr>
        <p:spPr>
          <a:xfrm>
            <a:off x="1507067" y="4185138"/>
            <a:ext cx="7766936" cy="962594"/>
          </a:xfrm>
        </p:spPr>
        <p:txBody>
          <a:bodyPr/>
          <a:lstStyle/>
          <a:p>
            <a:r>
              <a:rPr lang="x-none" dirty="0" smtClean="0"/>
              <a:t>Проф др Катарина Иванчевић</a:t>
            </a:r>
          </a:p>
          <a:p>
            <a:r>
              <a:rPr lang="x-none" dirty="0" smtClean="0"/>
              <a:t>28. март 2017.</a:t>
            </a:r>
            <a:endParaRPr lang="en-US" dirty="0"/>
          </a:p>
        </p:txBody>
      </p:sp>
      <p:pic>
        <p:nvPicPr>
          <p:cNvPr id="4" name="Picture 3" descr="svajcarska bank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194" y="5357610"/>
            <a:ext cx="2200863" cy="1171977"/>
          </a:xfrm>
          <a:prstGeom prst="rect">
            <a:avLst/>
          </a:prstGeom>
        </p:spPr>
      </p:pic>
      <p:pic>
        <p:nvPicPr>
          <p:cNvPr id="5" name="Picture 4" descr="Svetska banka logo ma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423" y="-1"/>
            <a:ext cx="2747256" cy="1416497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2889" y="5357611"/>
            <a:ext cx="2395471" cy="1199815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699" y="6010275"/>
            <a:ext cx="352022" cy="847725"/>
          </a:xfrm>
          <a:prstGeom prst="rect">
            <a:avLst/>
          </a:prstGeom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132" y="5580912"/>
            <a:ext cx="1648496" cy="884282"/>
          </a:xfrm>
          <a:prstGeom prst="rect">
            <a:avLst/>
          </a:prstGeom>
        </p:spPr>
      </p:pic>
      <p:pic>
        <p:nvPicPr>
          <p:cNvPr id="10" name="Picture 9" descr="alsu mal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035" y="251348"/>
            <a:ext cx="2558843" cy="1056290"/>
          </a:xfrm>
          <a:prstGeom prst="rect">
            <a:avLst/>
          </a:prstGeom>
        </p:spPr>
      </p:pic>
      <p:pic>
        <p:nvPicPr>
          <p:cNvPr id="13" name="Picture 12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3556" y="0"/>
            <a:ext cx="528319" cy="386365"/>
          </a:xfrm>
          <a:prstGeom prst="rect">
            <a:avLst/>
          </a:prstGeom>
        </p:spPr>
      </p:pic>
      <p:pic>
        <p:nvPicPr>
          <p:cNvPr id="28" name="Picture 27" descr="untitled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1724" y="360207"/>
            <a:ext cx="669702" cy="682982"/>
          </a:xfrm>
          <a:prstGeom prst="rect">
            <a:avLst/>
          </a:prstGeom>
        </p:spPr>
      </p:pic>
      <p:pic>
        <p:nvPicPr>
          <p:cNvPr id="15" name="Picture 14" descr="untitled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490" y="308691"/>
            <a:ext cx="167426" cy="133980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6568224" y="296103"/>
            <a:ext cx="2788277" cy="1120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2260469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x-none" smtClean="0"/>
              <a:t>ОГРАНИЧАВАЊЕ ПОКРИЋА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Обавеза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осигуравача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зависи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обима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покрића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Осигуравачи</a:t>
            </a:r>
            <a:r>
              <a:rPr lang="en-US" sz="2400" dirty="0" smtClean="0"/>
              <a:t> </a:t>
            </a:r>
            <a:r>
              <a:rPr lang="en-US" sz="2400" dirty="0" err="1" smtClean="0"/>
              <a:t>своде</a:t>
            </a:r>
            <a:r>
              <a:rPr lang="en-US" sz="2400" dirty="0" smtClean="0"/>
              <a:t> </a:t>
            </a:r>
            <a:r>
              <a:rPr lang="en-US" sz="2400" dirty="0" err="1" smtClean="0"/>
              <a:t>обим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покрића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меру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њих</a:t>
            </a:r>
            <a:r>
              <a:rPr lang="en-US" sz="2400" dirty="0" smtClean="0"/>
              <a:t> </a:t>
            </a:r>
            <a:r>
              <a:rPr lang="en-US" sz="2400" dirty="0" err="1" smtClean="0"/>
              <a:t>економски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прихватљива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Одредбе</a:t>
            </a:r>
            <a:r>
              <a:rPr lang="en-US" sz="2400" dirty="0" smtClean="0"/>
              <a:t> о </a:t>
            </a:r>
            <a:r>
              <a:rPr lang="en-US" sz="2400" dirty="0" err="1" smtClean="0"/>
              <a:t>искључењима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из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ограничавају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покриће</a:t>
            </a:r>
            <a:endParaRPr lang="en-US" sz="24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условима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, у </a:t>
            </a:r>
            <a:r>
              <a:rPr lang="en-US" sz="2400" dirty="0" err="1" smtClean="0"/>
              <a:t>уговору</a:t>
            </a:r>
            <a:r>
              <a:rPr lang="en-US" sz="2400" dirty="0" smtClean="0"/>
              <a:t> (</a:t>
            </a:r>
            <a:r>
              <a:rPr lang="en-US" sz="2400" dirty="0" err="1" smtClean="0"/>
              <a:t>полиси</a:t>
            </a:r>
            <a:r>
              <a:rPr lang="en-US" sz="2400" dirty="0" smtClean="0"/>
              <a:t>), </a:t>
            </a:r>
            <a:r>
              <a:rPr lang="en-US" sz="2400" dirty="0" err="1" smtClean="0"/>
              <a:t>законске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одредбе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Искључења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апсолутна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релативна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77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x-none" sz="3100" dirty="0" smtClean="0"/>
              <a:t>Ограничавање осигуравајућег покрића одредбама ЗОО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Ако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намерно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или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преваром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изазван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осигурани</a:t>
            </a:r>
            <a:r>
              <a:rPr lang="en-US" sz="2400" dirty="0" smtClean="0"/>
              <a:t> </a:t>
            </a:r>
            <a:r>
              <a:rPr lang="en-US" sz="2400" dirty="0" err="1" smtClean="0"/>
              <a:t>случај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стране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уговарача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осигураника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корисника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нема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обавезе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осигуравача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smtClean="0"/>
              <a:t>У </a:t>
            </a:r>
            <a:r>
              <a:rPr lang="en-US" sz="2400" dirty="0" err="1" smtClean="0"/>
              <a:t>осигурању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имовине</a:t>
            </a:r>
            <a:r>
              <a:rPr lang="en-US" sz="2400" dirty="0" smtClean="0"/>
              <a:t> 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осигуравач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може</a:t>
            </a:r>
            <a:r>
              <a:rPr lang="en-US" sz="2400" dirty="0" smtClean="0"/>
              <a:t> </a:t>
            </a:r>
            <a:r>
              <a:rPr lang="en-US" sz="2400" b="1" dirty="0" err="1" smtClean="0"/>
              <a:t>уговором</a:t>
            </a:r>
            <a:r>
              <a:rPr lang="en-US" sz="2400" dirty="0" smtClean="0"/>
              <a:t> </a:t>
            </a:r>
            <a:r>
              <a:rPr lang="en-US" sz="2400" dirty="0" err="1" smtClean="0"/>
              <a:t>искључити</a:t>
            </a:r>
            <a:r>
              <a:rPr lang="en-US" sz="2400" dirty="0" smtClean="0"/>
              <a:t> </a:t>
            </a:r>
            <a:r>
              <a:rPr lang="en-US" sz="2400" dirty="0" err="1" smtClean="0"/>
              <a:t>своју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обавезу</a:t>
            </a:r>
            <a:r>
              <a:rPr lang="en-US" sz="2400" dirty="0" smtClean="0"/>
              <a:t> у </a:t>
            </a:r>
            <a:r>
              <a:rPr lang="en-US" sz="2400" dirty="0" err="1" smtClean="0"/>
              <a:t>погледу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одређене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штете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настале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случајно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или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кривицом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уговарача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осигураника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корисника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endParaRPr lang="en-US" sz="24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покриће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штету</a:t>
            </a:r>
            <a:r>
              <a:rPr lang="en-US" sz="2400" dirty="0" smtClean="0"/>
              <a:t> </a:t>
            </a:r>
            <a:r>
              <a:rPr lang="en-US" sz="2400" dirty="0" err="1" smtClean="0"/>
              <a:t>насталу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осигураној</a:t>
            </a:r>
            <a:r>
              <a:rPr lang="en-US" sz="2400" dirty="0" smtClean="0"/>
              <a:t> </a:t>
            </a:r>
            <a:r>
              <a:rPr lang="en-US" sz="2400" dirty="0" err="1" smtClean="0"/>
              <a:t>ствари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потиче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њених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недостатака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</a:t>
            </a:r>
            <a:r>
              <a:rPr lang="en-US" sz="2400" dirty="0" err="1" smtClean="0"/>
              <a:t>штете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проузроковане</a:t>
            </a:r>
            <a:r>
              <a:rPr lang="en-US" sz="2400" dirty="0" smtClean="0"/>
              <a:t> </a:t>
            </a:r>
            <a:r>
              <a:rPr lang="en-US" sz="2400" dirty="0" err="1" smtClean="0"/>
              <a:t>ратним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операцијама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побунама</a:t>
            </a:r>
            <a:r>
              <a:rPr lang="en-US" sz="2400" dirty="0" smtClean="0"/>
              <a:t> – </a:t>
            </a:r>
            <a:r>
              <a:rPr lang="en-US" sz="2400" b="1" dirty="0" err="1" smtClean="0"/>
              <a:t>мора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посебно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уговорити</a:t>
            </a:r>
            <a:endParaRPr lang="en-US" sz="2400" b="1" dirty="0" smtClean="0"/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x-none" sz="2400" dirty="0" smtClean="0"/>
              <a:t>Покриће може бити ограничено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одређен</a:t>
            </a:r>
            <a:r>
              <a:rPr lang="en-US" sz="2000" dirty="0" smtClean="0"/>
              <a:t> </a:t>
            </a:r>
            <a:r>
              <a:rPr lang="en-US" sz="2000" dirty="0" err="1" smtClean="0"/>
              <a:t>период</a:t>
            </a:r>
            <a:r>
              <a:rPr lang="en-US" sz="2000" dirty="0" smtClean="0"/>
              <a:t> у </a:t>
            </a:r>
            <a:r>
              <a:rPr lang="en-US" sz="2000" dirty="0" err="1" smtClean="0"/>
              <a:t>коме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покриће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траје</a:t>
            </a:r>
            <a:r>
              <a:rPr lang="en-US" sz="2000" dirty="0" smtClean="0"/>
              <a:t>, </a:t>
            </a:r>
            <a:endParaRPr lang="sr-Cyrl-CS" sz="20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000" dirty="0" err="1" smtClean="0"/>
              <a:t>односно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када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почиње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период</a:t>
            </a:r>
            <a:r>
              <a:rPr lang="en-US" sz="2000" dirty="0" smtClean="0"/>
              <a:t> у </a:t>
            </a:r>
            <a:r>
              <a:rPr lang="en-US" sz="2000" dirty="0" err="1" smtClean="0"/>
              <a:t>коме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покриће</a:t>
            </a:r>
            <a:r>
              <a:rPr lang="en-US" sz="2000" dirty="0" smtClean="0"/>
              <a:t> </a:t>
            </a:r>
            <a:r>
              <a:rPr lang="en-US" sz="2000" dirty="0" err="1" smtClean="0"/>
              <a:t>искључује</a:t>
            </a:r>
            <a:endParaRPr lang="en-US" sz="20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000" dirty="0" err="1" smtClean="0"/>
              <a:t>само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одређене</a:t>
            </a:r>
            <a:r>
              <a:rPr lang="en-US" sz="2000" dirty="0" smtClean="0"/>
              <a:t> </a:t>
            </a:r>
            <a:r>
              <a:rPr lang="en-US" sz="2000" dirty="0" err="1" smtClean="0"/>
              <a:t>ризике</a:t>
            </a:r>
            <a:endParaRPr lang="en-US" sz="20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000" dirty="0" smtClean="0"/>
              <a:t>у </a:t>
            </a:r>
            <a:r>
              <a:rPr lang="en-US" sz="2000" dirty="0" err="1" smtClean="0"/>
              <a:t>погледу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старости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лица</a:t>
            </a:r>
            <a:endParaRPr lang="en-US" sz="20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000" dirty="0" err="1" smtClean="0"/>
              <a:t>обима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последице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наступила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остварењем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ризика</a:t>
            </a:r>
            <a:endParaRPr lang="en-US" sz="20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000" dirty="0" err="1" smtClean="0"/>
              <a:t>искључењем</a:t>
            </a:r>
            <a:r>
              <a:rPr lang="en-US" sz="2000" dirty="0" smtClean="0"/>
              <a:t>  </a:t>
            </a:r>
            <a:r>
              <a:rPr lang="en-US" sz="2000" dirty="0" err="1" smtClean="0"/>
              <a:t>ризика</a:t>
            </a:r>
            <a:r>
              <a:rPr lang="en-US" sz="2000" dirty="0" smtClean="0"/>
              <a:t> </a:t>
            </a:r>
            <a:r>
              <a:rPr lang="en-US" sz="2000" dirty="0" err="1" smtClean="0"/>
              <a:t>чије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наступање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дозу</a:t>
            </a:r>
            <a:r>
              <a:rPr lang="en-US" sz="2000" dirty="0" smtClean="0"/>
              <a:t> </a:t>
            </a:r>
            <a:r>
              <a:rPr lang="en-US" sz="2000" dirty="0" err="1" smtClean="0"/>
              <a:t>извесности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x-none" sz="2400" dirty="0" smtClean="0"/>
              <a:t>Покриће може бити ограничено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одредбама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поједини</a:t>
            </a:r>
            <a:r>
              <a:rPr lang="en-US" sz="2400" dirty="0" smtClean="0"/>
              <a:t> </a:t>
            </a:r>
            <a:r>
              <a:rPr lang="en-US" sz="2400" dirty="0" err="1" smtClean="0"/>
              <a:t>извори</a:t>
            </a:r>
            <a:r>
              <a:rPr lang="en-US" sz="2400" dirty="0" smtClean="0"/>
              <a:t> </a:t>
            </a:r>
            <a:r>
              <a:rPr lang="en-US" sz="2400" dirty="0" err="1" smtClean="0"/>
              <a:t>опасности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проширују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сужавају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до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износа</a:t>
            </a:r>
            <a:r>
              <a:rPr lang="en-US" sz="2400" dirty="0" smtClean="0"/>
              <a:t> </a:t>
            </a:r>
            <a:r>
              <a:rPr lang="en-US" sz="2400" dirty="0" err="1" smtClean="0"/>
              <a:t>суме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 (</a:t>
            </a:r>
            <a:r>
              <a:rPr lang="en-US" sz="2400" dirty="0" err="1" smtClean="0"/>
              <a:t>осигуране</a:t>
            </a:r>
            <a:r>
              <a:rPr lang="en-US" sz="2400" dirty="0" smtClean="0"/>
              <a:t> </a:t>
            </a:r>
            <a:r>
              <a:rPr lang="en-US" sz="2400" dirty="0" err="1" smtClean="0"/>
              <a:t>своте</a:t>
            </a:r>
            <a:r>
              <a:rPr lang="en-US" sz="2400" dirty="0" smtClean="0"/>
              <a:t>)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ширином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покрића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местом</a:t>
            </a:r>
            <a:r>
              <a:rPr lang="en-US" sz="2400" dirty="0" smtClean="0"/>
              <a:t> у </a:t>
            </a:r>
            <a:r>
              <a:rPr lang="en-US" sz="2400" dirty="0" err="1" smtClean="0"/>
              <a:t>коме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реализован</a:t>
            </a:r>
            <a:r>
              <a:rPr lang="en-US" sz="2400" dirty="0" smtClean="0"/>
              <a:t> </a:t>
            </a:r>
            <a:r>
              <a:rPr lang="en-US" sz="2400" dirty="0" err="1" smtClean="0"/>
              <a:t>ризик</a:t>
            </a:r>
            <a:r>
              <a:rPr lang="en-US" sz="2400" dirty="0" smtClean="0"/>
              <a:t> 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искључењем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појединих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начина</a:t>
            </a:r>
            <a:r>
              <a:rPr lang="en-US" sz="2400" dirty="0" smtClean="0"/>
              <a:t> </a:t>
            </a:r>
            <a:r>
              <a:rPr lang="en-US" sz="2400" dirty="0" err="1" smtClean="0"/>
              <a:t>настанка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штете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искључењем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појединих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штета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smtClean="0"/>
              <a:t>У </a:t>
            </a:r>
            <a:r>
              <a:rPr lang="en-US" sz="2400" dirty="0" err="1" smtClean="0"/>
              <a:t>полиси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мора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наведено</a:t>
            </a:r>
            <a:r>
              <a:rPr lang="en-US" sz="2400" dirty="0" smtClean="0"/>
              <a:t> </a:t>
            </a:r>
            <a:endParaRPr lang="sr-Cyrl-CS" sz="24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200" dirty="0" err="1" smtClean="0"/>
              <a:t>трајање</a:t>
            </a:r>
            <a:r>
              <a:rPr lang="en-US" sz="2200" dirty="0" smtClean="0"/>
              <a:t> </a:t>
            </a:r>
            <a:r>
              <a:rPr lang="en-US" sz="2200" dirty="0" err="1" smtClean="0"/>
              <a:t>осигурања</a:t>
            </a:r>
            <a:r>
              <a:rPr lang="en-US" sz="2200" dirty="0" smtClean="0"/>
              <a:t> и </a:t>
            </a:r>
            <a:endParaRPr lang="sr-Cyrl-CS" sz="22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200" dirty="0" err="1" smtClean="0"/>
              <a:t>период</a:t>
            </a:r>
            <a:r>
              <a:rPr lang="en-US" sz="2200" dirty="0" smtClean="0"/>
              <a:t> </a:t>
            </a:r>
            <a:r>
              <a:rPr lang="en-US" sz="2200" dirty="0" err="1" smtClean="0"/>
              <a:t>покрића</a:t>
            </a:r>
            <a:endParaRPr lang="en-US" sz="22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Моменат</a:t>
            </a:r>
            <a:r>
              <a:rPr lang="en-US" sz="2400" dirty="0" smtClean="0"/>
              <a:t> </a:t>
            </a:r>
            <a:r>
              <a:rPr lang="en-US" sz="2400" dirty="0" err="1" smtClean="0"/>
              <a:t>закључења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уговора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разликује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момента</a:t>
            </a:r>
            <a:r>
              <a:rPr lang="en-US" sz="2400" dirty="0" smtClean="0"/>
              <a:t> </a:t>
            </a:r>
            <a:r>
              <a:rPr lang="en-US" sz="2400" dirty="0" err="1" smtClean="0"/>
              <a:t>када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уговор</a:t>
            </a:r>
            <a:r>
              <a:rPr lang="en-US" sz="2400" dirty="0" smtClean="0"/>
              <a:t> о </a:t>
            </a:r>
            <a:r>
              <a:rPr lang="en-US" sz="2400" dirty="0" err="1" smtClean="0"/>
              <a:t>осигурању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почиње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производи</a:t>
            </a:r>
            <a:r>
              <a:rPr lang="en-US" sz="2400" dirty="0" smtClean="0"/>
              <a:t> </a:t>
            </a:r>
            <a:r>
              <a:rPr lang="en-US" sz="2400" dirty="0" err="1" smtClean="0"/>
              <a:t>своја</a:t>
            </a:r>
            <a:r>
              <a:rPr lang="en-US" sz="2400" dirty="0" smtClean="0"/>
              <a:t> </a:t>
            </a:r>
            <a:r>
              <a:rPr lang="en-US" sz="2400" dirty="0" err="1" smtClean="0"/>
              <a:t>дејства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sr-Cyrl-CS" sz="2400" dirty="0" smtClean="0"/>
              <a:t>По правилу уговор о осигурању делује за будућност  </a:t>
            </a:r>
          </a:p>
          <a:p>
            <a:pPr lvl="2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sr-Cyrl-CS" sz="2000" dirty="0" smtClean="0"/>
              <a:t>изузетак ретроактивно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r>
              <a:rPr lang="x-none" sz="4000" dirty="0" smtClean="0"/>
              <a:t>ДУЖНОСТ ОБАВЕШТАВАЊА</a:t>
            </a:r>
            <a:endParaRPr lang="en-US" sz="4000" dirty="0"/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x-none" smtClean="0"/>
              <a:t>ДУЖНОСТ ОБАВЕШТАВАЊА</a:t>
            </a: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400" dirty="0" smtClean="0"/>
              <a:t>Обавеза информисања, односно обавештавања уговарача осигурања уређена је одредбама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400" b="1" dirty="0" smtClean="0"/>
              <a:t>Закона о осигурању </a:t>
            </a:r>
            <a:r>
              <a:rPr lang="sr-Cyrl-CS" sz="2400" dirty="0" smtClean="0"/>
              <a:t>- </a:t>
            </a:r>
            <a:r>
              <a:rPr lang="en-US" sz="2400" dirty="0" err="1" smtClean="0"/>
              <a:t>Глава</a:t>
            </a:r>
            <a:r>
              <a:rPr lang="en-US" sz="2400" dirty="0" smtClean="0"/>
              <a:t> III, </a:t>
            </a:r>
            <a:r>
              <a:rPr lang="en-US" sz="2400" dirty="0" err="1" smtClean="0"/>
              <a:t>Информације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уговарача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чл</a:t>
            </a:r>
            <a:r>
              <a:rPr lang="en-US" sz="2400" dirty="0" smtClean="0"/>
              <a:t>. 82-84.</a:t>
            </a:r>
            <a:endParaRPr lang="sr-Cyrl-CS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400" b="1" dirty="0" smtClean="0"/>
              <a:t>Закона о облигационим односима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200" b="1" dirty="0" smtClean="0"/>
              <a:t>Закона о заштити потрошача </a:t>
            </a:r>
            <a:r>
              <a:rPr lang="sr-Cyrl-CS" sz="2200" dirty="0" smtClean="0"/>
              <a:t>– чл. 13, 27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400" b="1" i="1" dirty="0" smtClean="0"/>
              <a:t>Смерницом 1</a:t>
            </a:r>
            <a:r>
              <a:rPr lang="sr-Cyrl-CS" sz="2400" b="1" dirty="0" smtClean="0"/>
              <a:t> </a:t>
            </a:r>
            <a:r>
              <a:rPr lang="en-US" sz="2400" i="1" dirty="0" smtClean="0"/>
              <a:t>о </a:t>
            </a:r>
            <a:r>
              <a:rPr lang="en-US" sz="2400" i="1" dirty="0" err="1" smtClean="0"/>
              <a:t>доступности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података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информација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финансијској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јавности</a:t>
            </a:r>
            <a:r>
              <a:rPr lang="en-US" sz="2400" i="1" dirty="0" smtClean="0"/>
              <a:t> и о </a:t>
            </a:r>
            <a:r>
              <a:rPr lang="en-US" sz="2400" i="1" dirty="0" err="1" smtClean="0"/>
              <a:t>транспарентности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на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тржишту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осигурања</a:t>
            </a:r>
            <a:r>
              <a:rPr lang="sr-Cyrl-CS" sz="2400" dirty="0" smtClean="0"/>
              <a:t>  - Народна банка Србије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 smtClean="0"/>
              <a:t>Дужност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обавештавања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подразумева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пружање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инфомација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описују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производ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услугу</a:t>
            </a:r>
            <a:r>
              <a:rPr lang="en-US" sz="2400" dirty="0" smtClean="0"/>
              <a:t> </a:t>
            </a:r>
            <a:endParaRPr lang="sr-Cyrl-CS" sz="2400" dirty="0" smtClean="0"/>
          </a:p>
          <a:p>
            <a:pPr marL="742950" lvl="2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 smtClean="0"/>
              <a:t>презентација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чињеница</a:t>
            </a:r>
            <a:endParaRPr lang="sr-Cyrl-C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r-Cyrl-C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 smtClean="0"/>
              <a:t>Обавезу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обавештавања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уговарача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имају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осигуравач</a:t>
            </a:r>
            <a:r>
              <a:rPr lang="en-US" sz="2400" dirty="0" smtClean="0"/>
              <a:t>,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 smtClean="0"/>
              <a:t>заступник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 smtClean="0"/>
              <a:t>посредник</a:t>
            </a:r>
            <a:r>
              <a:rPr lang="en-US" sz="2400" dirty="0" smtClean="0"/>
              <a:t> у </a:t>
            </a:r>
            <a:r>
              <a:rPr lang="en-US" sz="2400" dirty="0" err="1" smtClean="0"/>
              <a:t>осигурању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sr-Cyrl-CS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2407298"/>
            <a:ext cx="8596668" cy="3634064"/>
          </a:xfrm>
        </p:spPr>
        <p:txBody>
          <a:bodyPr>
            <a:normAutofit/>
          </a:bodyPr>
          <a:lstStyle/>
          <a:p>
            <a:pPr algn="ctr"/>
            <a:r>
              <a:rPr lang="x-none" smtClean="0"/>
              <a:t>ОБАВЕЗА </a:t>
            </a:r>
            <a:r>
              <a:rPr lang="sr-Cyrl-CS" dirty="0" smtClean="0"/>
              <a:t>ПРЕДУГОВОРНОГ </a:t>
            </a:r>
            <a:r>
              <a:rPr lang="x-none" smtClean="0"/>
              <a:t>ОБАВЕШТАВАЊА </a:t>
            </a:r>
            <a:r>
              <a:rPr lang="x-none" dirty="0" smtClean="0"/>
              <a:t>ПРЕМА ЗОО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x-none" sz="2400" dirty="0" smtClean="0"/>
              <a:t>Свака</a:t>
            </a:r>
            <a:r>
              <a:rPr lang="sr-Latn-CS" sz="2400" dirty="0" smtClean="0"/>
              <a:t> </a:t>
            </a:r>
            <a:r>
              <a:rPr lang="x-none" sz="2400" dirty="0" smtClean="0"/>
              <a:t>страна</a:t>
            </a:r>
            <a:r>
              <a:rPr lang="sr-Latn-CS" sz="2400" dirty="0" smtClean="0"/>
              <a:t> </a:t>
            </a:r>
            <a:r>
              <a:rPr lang="x-none" sz="2400" dirty="0" smtClean="0"/>
              <a:t>је дужна</a:t>
            </a:r>
            <a:r>
              <a:rPr lang="sr-Latn-CS" sz="2400" dirty="0" smtClean="0"/>
              <a:t> </a:t>
            </a:r>
            <a:r>
              <a:rPr lang="x-none" sz="2400" dirty="0" smtClean="0"/>
              <a:t>да</a:t>
            </a:r>
            <a:r>
              <a:rPr lang="sr-Latn-CS" sz="2400" dirty="0" smtClean="0"/>
              <a:t> </a:t>
            </a:r>
            <a:endParaRPr lang="x-none" sz="2400" dirty="0" smtClean="0"/>
          </a:p>
          <a:p>
            <a:pPr lvl="2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x-none" sz="2400" dirty="0" smtClean="0"/>
              <a:t>обавести</a:t>
            </a:r>
            <a:r>
              <a:rPr lang="sr-Latn-CS" sz="2400" dirty="0" smtClean="0"/>
              <a:t> </a:t>
            </a:r>
            <a:r>
              <a:rPr lang="x-none" sz="2400" dirty="0" smtClean="0"/>
              <a:t>о</a:t>
            </a:r>
            <a:r>
              <a:rPr lang="sr-Latn-CS" sz="2400" dirty="0" smtClean="0"/>
              <a:t> </a:t>
            </a:r>
            <a:r>
              <a:rPr lang="x-none" sz="2400" dirty="0" smtClean="0"/>
              <a:t>свим</a:t>
            </a:r>
            <a:r>
              <a:rPr lang="sr-Latn-CS" sz="2400" dirty="0" smtClean="0"/>
              <a:t> </a:t>
            </a:r>
            <a:r>
              <a:rPr lang="x-none" sz="2400" dirty="0" smtClean="0"/>
              <a:t>чињеницама</a:t>
            </a:r>
            <a:r>
              <a:rPr lang="sr-Latn-CS" sz="2400" dirty="0" smtClean="0"/>
              <a:t>  </a:t>
            </a:r>
            <a:r>
              <a:rPr lang="x-none" sz="2400" dirty="0" smtClean="0"/>
              <a:t>које</a:t>
            </a:r>
            <a:r>
              <a:rPr lang="sr-Latn-CS" sz="2400" dirty="0" smtClean="0"/>
              <a:t> </a:t>
            </a:r>
            <a:r>
              <a:rPr lang="x-none" sz="2400" dirty="0" smtClean="0"/>
              <a:t>стоје</a:t>
            </a:r>
            <a:r>
              <a:rPr lang="sr-Latn-CS" sz="2400" dirty="0" smtClean="0"/>
              <a:t> </a:t>
            </a:r>
            <a:r>
              <a:rPr lang="x-none" sz="2400" dirty="0" smtClean="0"/>
              <a:t>на</a:t>
            </a:r>
            <a:r>
              <a:rPr lang="sr-Latn-CS" sz="2400" dirty="0" smtClean="0"/>
              <a:t> </a:t>
            </a:r>
            <a:r>
              <a:rPr lang="x-none" sz="2400" dirty="0" smtClean="0"/>
              <a:t>путу</a:t>
            </a:r>
            <a:r>
              <a:rPr lang="sr-Latn-CS" sz="2400" dirty="0" smtClean="0"/>
              <a:t> </a:t>
            </a:r>
            <a:r>
              <a:rPr lang="x-none" sz="2400" dirty="0" smtClean="0"/>
              <a:t>да</a:t>
            </a:r>
            <a:r>
              <a:rPr lang="sr-Latn-CS" sz="2400" dirty="0" smtClean="0"/>
              <a:t> </a:t>
            </a:r>
            <a:r>
              <a:rPr lang="x-none" sz="2400" dirty="0" smtClean="0"/>
              <a:t>се</a:t>
            </a:r>
            <a:r>
              <a:rPr lang="sr-Latn-CS" sz="2400" dirty="0" smtClean="0"/>
              <a:t> </a:t>
            </a:r>
            <a:r>
              <a:rPr lang="x-none" sz="2400" dirty="0" smtClean="0"/>
              <a:t>склопи</a:t>
            </a:r>
            <a:r>
              <a:rPr lang="sr-Latn-CS" sz="2400" dirty="0" smtClean="0"/>
              <a:t> </a:t>
            </a:r>
            <a:r>
              <a:rPr lang="x-none" sz="2400" dirty="0" smtClean="0"/>
              <a:t>пуноважан</a:t>
            </a:r>
            <a:r>
              <a:rPr lang="sr-Latn-CS" sz="2400" dirty="0" smtClean="0"/>
              <a:t> </a:t>
            </a:r>
            <a:r>
              <a:rPr lang="x-none" sz="2400" dirty="0" smtClean="0"/>
              <a:t>уговор</a:t>
            </a:r>
            <a:endParaRPr lang="sr-Latn-CS" sz="2400" dirty="0" smtClean="0"/>
          </a:p>
          <a:p>
            <a:pPr lvl="2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x-none" sz="2400" dirty="0" smtClean="0"/>
              <a:t>предузме</a:t>
            </a:r>
            <a:r>
              <a:rPr lang="sr-Latn-CS" sz="2400" dirty="0" smtClean="0"/>
              <a:t> </a:t>
            </a:r>
            <a:r>
              <a:rPr lang="x-none" sz="2400" dirty="0" smtClean="0"/>
              <a:t>све</a:t>
            </a:r>
            <a:r>
              <a:rPr lang="sr-Latn-CS" sz="2400" dirty="0" smtClean="0"/>
              <a:t> </a:t>
            </a:r>
            <a:r>
              <a:rPr lang="x-none" sz="2400" dirty="0" smtClean="0"/>
              <a:t>потребне</a:t>
            </a:r>
            <a:r>
              <a:rPr lang="sr-Latn-CS" sz="2400" dirty="0" smtClean="0"/>
              <a:t> </a:t>
            </a:r>
            <a:r>
              <a:rPr lang="x-none" sz="2400" dirty="0" smtClean="0"/>
              <a:t>мере</a:t>
            </a:r>
            <a:r>
              <a:rPr lang="sr-Latn-CS" sz="2400" dirty="0" smtClean="0"/>
              <a:t> </a:t>
            </a:r>
            <a:r>
              <a:rPr lang="x-none" sz="2400" dirty="0" smtClean="0"/>
              <a:t>заштите</a:t>
            </a:r>
            <a:r>
              <a:rPr lang="sr-Latn-CS" sz="2400" dirty="0" smtClean="0"/>
              <a:t> </a:t>
            </a:r>
            <a:r>
              <a:rPr lang="x-none" sz="2400" dirty="0" smtClean="0"/>
              <a:t>како</a:t>
            </a:r>
            <a:r>
              <a:rPr lang="sr-Latn-CS" sz="2400" dirty="0" smtClean="0"/>
              <a:t> </a:t>
            </a:r>
            <a:r>
              <a:rPr lang="x-none" sz="2400" dirty="0" smtClean="0"/>
              <a:t>би</a:t>
            </a:r>
            <a:r>
              <a:rPr lang="sr-Latn-CS" sz="2400" dirty="0" smtClean="0"/>
              <a:t> </a:t>
            </a:r>
            <a:r>
              <a:rPr lang="x-none" sz="2400" dirty="0" smtClean="0"/>
              <a:t>се</a:t>
            </a:r>
            <a:r>
              <a:rPr lang="sr-Latn-CS" sz="2400" dirty="0" smtClean="0"/>
              <a:t> </a:t>
            </a:r>
            <a:r>
              <a:rPr lang="x-none" sz="2400" dirty="0" smtClean="0"/>
              <a:t>избегло</a:t>
            </a:r>
            <a:r>
              <a:rPr lang="sr-Latn-CS" sz="2400" dirty="0" smtClean="0"/>
              <a:t> </a:t>
            </a:r>
            <a:r>
              <a:rPr lang="x-none" sz="2400" dirty="0" smtClean="0"/>
              <a:t>оштећење</a:t>
            </a:r>
            <a:r>
              <a:rPr lang="sr-Latn-CS" sz="2400" dirty="0" smtClean="0"/>
              <a:t> </a:t>
            </a:r>
            <a:r>
              <a:rPr lang="x-none" sz="2400" dirty="0" smtClean="0"/>
              <a:t>правних</a:t>
            </a:r>
            <a:r>
              <a:rPr lang="sr-Latn-CS" sz="2400" dirty="0" smtClean="0"/>
              <a:t> </a:t>
            </a:r>
            <a:r>
              <a:rPr lang="x-none" sz="2400" dirty="0" smtClean="0"/>
              <a:t>добара</a:t>
            </a:r>
            <a:r>
              <a:rPr lang="sr-Latn-CS" sz="2400" dirty="0" smtClean="0"/>
              <a:t> </a:t>
            </a:r>
            <a:r>
              <a:rPr lang="x-none" sz="2400" dirty="0" smtClean="0"/>
              <a:t>друге</a:t>
            </a:r>
            <a:r>
              <a:rPr lang="sr-Latn-CS" sz="2400" dirty="0" smtClean="0"/>
              <a:t> </a:t>
            </a:r>
            <a:r>
              <a:rPr lang="x-none" sz="2400" dirty="0" smtClean="0"/>
              <a:t>стране</a:t>
            </a:r>
            <a:r>
              <a:rPr lang="sr-Latn-CS" sz="2400" dirty="0" smtClean="0"/>
              <a:t> </a:t>
            </a:r>
            <a:r>
              <a:rPr lang="x-none" sz="2400" dirty="0" smtClean="0"/>
              <a:t>док</a:t>
            </a:r>
            <a:r>
              <a:rPr lang="sr-Latn-CS" sz="2400" dirty="0" smtClean="0"/>
              <a:t> </a:t>
            </a:r>
            <a:r>
              <a:rPr lang="x-none" sz="2400" dirty="0" smtClean="0"/>
              <a:t>трају</a:t>
            </a:r>
            <a:r>
              <a:rPr lang="sr-Latn-CS" sz="2400" dirty="0" smtClean="0"/>
              <a:t> </a:t>
            </a:r>
            <a:r>
              <a:rPr lang="x-none" sz="2400" dirty="0" smtClean="0"/>
              <a:t>преговори</a:t>
            </a:r>
          </a:p>
          <a:p>
            <a:pPr lvl="1">
              <a:lnSpc>
                <a:spcPct val="80000"/>
              </a:lnSpc>
              <a:defRPr/>
            </a:pPr>
            <a:endParaRPr lang="sr-Latn-CS" sz="2400" dirty="0" smtClean="0"/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2090057"/>
            <a:ext cx="9063825" cy="4170066"/>
          </a:xfrm>
        </p:spPr>
        <p:txBody>
          <a:bodyPr>
            <a:normAutofit/>
          </a:bodyPr>
          <a:lstStyle/>
          <a:p>
            <a:r>
              <a:rPr lang="x-none" sz="2000" dirty="0" smtClean="0"/>
              <a:t>Информације према </a:t>
            </a:r>
            <a:r>
              <a:rPr lang="x-none" sz="2000" b="1" dirty="0" smtClean="0"/>
              <a:t>Закону о осигурању </a:t>
            </a:r>
            <a:r>
              <a:rPr lang="x-none" sz="2000" dirty="0" smtClean="0"/>
              <a:t>мора да садржи податке о: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1) </a:t>
            </a:r>
            <a:r>
              <a:rPr lang="en-US" sz="2000" dirty="0" err="1" smtClean="0"/>
              <a:t>пословном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имену</a:t>
            </a:r>
            <a:r>
              <a:rPr lang="en-US" sz="2000" dirty="0" smtClean="0"/>
              <a:t>, </a:t>
            </a:r>
            <a:r>
              <a:rPr lang="en-US" sz="2000" dirty="0" err="1" smtClean="0"/>
              <a:t>правној</a:t>
            </a:r>
            <a:r>
              <a:rPr lang="en-US" sz="2000" dirty="0" smtClean="0"/>
              <a:t> </a:t>
            </a:r>
            <a:r>
              <a:rPr lang="en-US" sz="2000" dirty="0" err="1" smtClean="0"/>
              <a:t>форми</a:t>
            </a:r>
            <a:r>
              <a:rPr lang="en-US" sz="2000" dirty="0" smtClean="0"/>
              <a:t>, </a:t>
            </a:r>
            <a:r>
              <a:rPr lang="en-US" sz="2000" dirty="0" err="1" smtClean="0"/>
              <a:t>седишту</a:t>
            </a:r>
            <a:r>
              <a:rPr lang="en-US" sz="2000" dirty="0" smtClean="0"/>
              <a:t> и </a:t>
            </a:r>
            <a:r>
              <a:rPr lang="en-US" sz="2000" dirty="0" err="1" smtClean="0"/>
              <a:t>адреси</a:t>
            </a:r>
            <a:r>
              <a:rPr lang="en-US" sz="2000" dirty="0" smtClean="0"/>
              <a:t> </a:t>
            </a:r>
            <a:r>
              <a:rPr lang="en-US" sz="2000" dirty="0" err="1" smtClean="0"/>
              <a:t>седишта</a:t>
            </a:r>
            <a:r>
              <a:rPr lang="en-US" sz="2000" dirty="0" smtClean="0"/>
              <a:t> </a:t>
            </a:r>
            <a:r>
              <a:rPr lang="en-US" sz="2000" dirty="0" err="1" smtClean="0"/>
              <a:t>друштва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осигурање</a:t>
            </a:r>
            <a:r>
              <a:rPr lang="en-US" sz="2000" dirty="0" smtClean="0"/>
              <a:t> с </a:t>
            </a:r>
            <a:r>
              <a:rPr lang="en-US" sz="2000" dirty="0" err="1" smtClean="0"/>
              <a:t>којим</a:t>
            </a:r>
            <a:r>
              <a:rPr lang="en-US" sz="2000" dirty="0" smtClean="0"/>
              <a:t> </a:t>
            </a:r>
            <a:r>
              <a:rPr lang="en-US" sz="2000" dirty="0" err="1" smtClean="0"/>
              <a:t>закључује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уговор</a:t>
            </a:r>
            <a:r>
              <a:rPr lang="en-US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2) </a:t>
            </a:r>
            <a:r>
              <a:rPr lang="en-US" sz="2000" b="1" dirty="0" err="1" smtClean="0"/>
              <a:t>условима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осигурања</a:t>
            </a:r>
            <a:r>
              <a:rPr lang="en-US" sz="2000" b="1" dirty="0" smtClean="0"/>
              <a:t> </a:t>
            </a:r>
            <a:r>
              <a:rPr lang="en-US" sz="2000" dirty="0" smtClean="0"/>
              <a:t>и </a:t>
            </a:r>
            <a:r>
              <a:rPr lang="en-US" sz="2000" dirty="0" err="1" smtClean="0"/>
              <a:t>праву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примењује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уговор</a:t>
            </a:r>
            <a:r>
              <a:rPr lang="en-US" sz="2000" dirty="0" smtClean="0"/>
              <a:t> о </a:t>
            </a:r>
            <a:r>
              <a:rPr lang="en-US" sz="2000" dirty="0" err="1" smtClean="0"/>
              <a:t>осигурању</a:t>
            </a:r>
            <a:r>
              <a:rPr lang="en-US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3) </a:t>
            </a:r>
            <a:r>
              <a:rPr lang="en-US" sz="2000" b="1" dirty="0" err="1" smtClean="0"/>
              <a:t>времену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важења</a:t>
            </a:r>
            <a:r>
              <a:rPr lang="en-US" sz="2000" b="1" dirty="0" smtClean="0"/>
              <a:t> </a:t>
            </a:r>
            <a:r>
              <a:rPr lang="en-US" sz="2000" dirty="0" err="1" smtClean="0"/>
              <a:t>уговора</a:t>
            </a:r>
            <a:r>
              <a:rPr lang="en-US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4) </a:t>
            </a:r>
            <a:r>
              <a:rPr lang="en-US" sz="2000" b="1" dirty="0" err="1" smtClean="0"/>
              <a:t>ризицима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покривеним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осигурањем</a:t>
            </a:r>
            <a:r>
              <a:rPr lang="en-US" sz="2000" dirty="0" smtClean="0"/>
              <a:t> и </a:t>
            </a:r>
            <a:r>
              <a:rPr lang="en-US" sz="2000" b="1" dirty="0" err="1" smtClean="0"/>
              <a:t>искључењима</a:t>
            </a:r>
            <a:r>
              <a:rPr lang="en-US" sz="2000" dirty="0" smtClean="0"/>
              <a:t> у </a:t>
            </a:r>
            <a:r>
              <a:rPr lang="en-US" sz="2000" dirty="0" err="1" smtClean="0"/>
              <a:t>вези</a:t>
            </a:r>
            <a:r>
              <a:rPr lang="en-US" sz="2000" dirty="0" smtClean="0"/>
              <a:t> с </a:t>
            </a:r>
            <a:r>
              <a:rPr lang="en-US" sz="2000" dirty="0" err="1" smtClean="0"/>
              <a:t>тим</a:t>
            </a:r>
            <a:r>
              <a:rPr lang="en-US" sz="2000" dirty="0" smtClean="0"/>
              <a:t> </a:t>
            </a:r>
            <a:r>
              <a:rPr lang="en-US" sz="2000" dirty="0" err="1" smtClean="0"/>
              <a:t>ризицима</a:t>
            </a:r>
            <a:r>
              <a:rPr lang="en-US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5) </a:t>
            </a:r>
            <a:r>
              <a:rPr lang="en-US" sz="2000" dirty="0" err="1" smtClean="0"/>
              <a:t>висини</a:t>
            </a:r>
            <a:r>
              <a:rPr lang="en-US" sz="2000" dirty="0" smtClean="0"/>
              <a:t> </a:t>
            </a:r>
            <a:r>
              <a:rPr lang="en-US" sz="2000" b="1" dirty="0" err="1" smtClean="0"/>
              <a:t>премије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осигурања</a:t>
            </a:r>
            <a:r>
              <a:rPr lang="en-US" sz="2000" dirty="0" smtClean="0"/>
              <a:t>, </a:t>
            </a:r>
            <a:r>
              <a:rPr lang="en-US" sz="2000" dirty="0" err="1" smtClean="0"/>
              <a:t>начину</a:t>
            </a:r>
            <a:r>
              <a:rPr lang="en-US" sz="2000" dirty="0" smtClean="0"/>
              <a:t> </a:t>
            </a:r>
            <a:r>
              <a:rPr lang="en-US" sz="2000" dirty="0" err="1" smtClean="0"/>
              <a:t>плаћања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премије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осигурања</a:t>
            </a:r>
            <a:r>
              <a:rPr lang="en-US" sz="2000" dirty="0" smtClean="0"/>
              <a:t>, </a:t>
            </a:r>
            <a:r>
              <a:rPr lang="en-US" sz="2000" dirty="0" err="1" smtClean="0"/>
              <a:t>висини</a:t>
            </a:r>
            <a:r>
              <a:rPr lang="en-US" sz="2000" dirty="0" smtClean="0"/>
              <a:t> </a:t>
            </a:r>
            <a:r>
              <a:rPr lang="en-US" sz="2000" dirty="0" err="1" smtClean="0"/>
              <a:t>доприноса</a:t>
            </a:r>
            <a:r>
              <a:rPr lang="en-US" sz="2000" dirty="0" smtClean="0"/>
              <a:t>, </a:t>
            </a:r>
            <a:r>
              <a:rPr lang="en-US" sz="2000" dirty="0" err="1" smtClean="0"/>
              <a:t>пореза</a:t>
            </a:r>
            <a:r>
              <a:rPr lang="en-US" sz="2000" dirty="0" smtClean="0"/>
              <a:t> и </a:t>
            </a:r>
            <a:r>
              <a:rPr lang="en-US" sz="2000" dirty="0" err="1" smtClean="0"/>
              <a:t>других</a:t>
            </a:r>
            <a:r>
              <a:rPr lang="en-US" sz="2000" dirty="0" smtClean="0"/>
              <a:t> </a:t>
            </a:r>
            <a:r>
              <a:rPr lang="en-US" sz="2000" dirty="0" err="1" smtClean="0"/>
              <a:t>трошкова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обрачунавају</a:t>
            </a:r>
            <a:r>
              <a:rPr lang="en-US" sz="2000" dirty="0" smtClean="0"/>
              <a:t> </a:t>
            </a:r>
            <a:r>
              <a:rPr lang="en-US" sz="2000" dirty="0" err="1" smtClean="0"/>
              <a:t>поред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премије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осигурања</a:t>
            </a:r>
            <a:r>
              <a:rPr lang="en-US" sz="2000" dirty="0" smtClean="0"/>
              <a:t>,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и о </a:t>
            </a:r>
            <a:r>
              <a:rPr lang="en-US" sz="2000" dirty="0" err="1" smtClean="0"/>
              <a:t>укупном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износу</a:t>
            </a:r>
            <a:r>
              <a:rPr lang="en-US" sz="2000" dirty="0" smtClean="0"/>
              <a:t> </a:t>
            </a:r>
            <a:r>
              <a:rPr lang="en-US" sz="2000" dirty="0" err="1" smtClean="0"/>
              <a:t>плаћања</a:t>
            </a:r>
            <a:r>
              <a:rPr lang="en-US" sz="2000" dirty="0" smtClean="0"/>
              <a:t>;</a:t>
            </a:r>
            <a:endParaRPr lang="x-none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4226" y="2254374"/>
            <a:ext cx="8596668" cy="38807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x-none" dirty="0" smtClean="0"/>
              <a:t>ОРГАНИЗАЦИЈА</a:t>
            </a:r>
            <a:r>
              <a:rPr lang="en-US" dirty="0" smtClean="0"/>
              <a:t> </a:t>
            </a:r>
            <a:r>
              <a:rPr lang="x-none" dirty="0" smtClean="0"/>
              <a:t>УПРАВЉАЊА</a:t>
            </a:r>
            <a:r>
              <a:rPr lang="en-US" dirty="0" smtClean="0"/>
              <a:t> </a:t>
            </a:r>
            <a:r>
              <a:rPr lang="x-none" dirty="0" smtClean="0"/>
              <a:t>РИЗИКОМ</a:t>
            </a:r>
          </a:p>
          <a:p>
            <a:r>
              <a:rPr lang="x-none" smtClean="0"/>
              <a:t>ИДЕНТИФИКАЦИЈА</a:t>
            </a:r>
            <a:r>
              <a:rPr lang="en-US" dirty="0" smtClean="0"/>
              <a:t> </a:t>
            </a:r>
            <a:r>
              <a:rPr lang="x-none" dirty="0" smtClean="0"/>
              <a:t>ризика</a:t>
            </a:r>
            <a:r>
              <a:rPr lang="en-US" dirty="0" smtClean="0"/>
              <a:t> </a:t>
            </a:r>
            <a:r>
              <a:rPr lang="x-none" dirty="0" smtClean="0"/>
              <a:t>подразумева</a:t>
            </a:r>
            <a:r>
              <a:rPr lang="en-US" dirty="0" smtClean="0"/>
              <a:t> </a:t>
            </a:r>
            <a:r>
              <a:rPr lang="x-none" dirty="0" smtClean="0"/>
              <a:t>откривање</a:t>
            </a:r>
            <a:r>
              <a:rPr lang="en-US" dirty="0" smtClean="0"/>
              <a:t> </a:t>
            </a:r>
            <a:r>
              <a:rPr lang="x-none" dirty="0" smtClean="0"/>
              <a:t>ризика</a:t>
            </a:r>
            <a:r>
              <a:rPr lang="en-US" dirty="0" smtClean="0"/>
              <a:t> </a:t>
            </a:r>
            <a:r>
              <a:rPr lang="x-none" dirty="0" smtClean="0"/>
              <a:t>којима</a:t>
            </a:r>
            <a:r>
              <a:rPr lang="en-US" dirty="0" smtClean="0"/>
              <a:t> </a:t>
            </a:r>
            <a:r>
              <a:rPr lang="x-none" dirty="0" smtClean="0"/>
              <a:t>је</a:t>
            </a:r>
            <a:r>
              <a:rPr lang="en-US" dirty="0" smtClean="0"/>
              <a:t> </a:t>
            </a:r>
            <a:r>
              <a:rPr lang="x-none" dirty="0" smtClean="0"/>
              <a:t>субјект</a:t>
            </a:r>
            <a:r>
              <a:rPr lang="en-US" dirty="0" smtClean="0"/>
              <a:t> </a:t>
            </a:r>
            <a:r>
              <a:rPr lang="x-none" smtClean="0"/>
              <a:t>изложен</a:t>
            </a:r>
            <a:r>
              <a:rPr lang="en-US" dirty="0" smtClean="0"/>
              <a:t> </a:t>
            </a:r>
            <a:endParaRPr lang="sr-Cyrl-CS" dirty="0" smtClean="0"/>
          </a:p>
          <a:p>
            <a:pPr lvl="1"/>
            <a:r>
              <a:rPr lang="x-none" smtClean="0"/>
              <a:t>оних</a:t>
            </a:r>
            <a:r>
              <a:rPr lang="en-US" dirty="0" smtClean="0"/>
              <a:t> </a:t>
            </a:r>
            <a:r>
              <a:rPr lang="x-none" smtClean="0"/>
              <a:t>који</a:t>
            </a:r>
            <a:r>
              <a:rPr lang="en-US" dirty="0" smtClean="0"/>
              <a:t> </a:t>
            </a:r>
            <a:r>
              <a:rPr lang="x-none" smtClean="0"/>
              <a:t>су</a:t>
            </a:r>
            <a:r>
              <a:rPr lang="en-US" dirty="0" smtClean="0"/>
              <a:t> </a:t>
            </a:r>
            <a:r>
              <a:rPr lang="x-none" smtClean="0"/>
              <a:t>очигледни</a:t>
            </a:r>
            <a:r>
              <a:rPr lang="en-US" dirty="0" smtClean="0"/>
              <a:t> </a:t>
            </a:r>
            <a:endParaRPr lang="sr-Latn-CS" dirty="0" smtClean="0"/>
          </a:p>
          <a:p>
            <a:pPr lvl="1"/>
            <a:r>
              <a:rPr lang="x-none" smtClean="0"/>
              <a:t>оних</a:t>
            </a:r>
            <a:r>
              <a:rPr lang="en-US" dirty="0" smtClean="0"/>
              <a:t> </a:t>
            </a:r>
            <a:r>
              <a:rPr lang="x-none" smtClean="0"/>
              <a:t>који</a:t>
            </a:r>
            <a:r>
              <a:rPr lang="en-US" dirty="0" smtClean="0"/>
              <a:t> </a:t>
            </a:r>
            <a:r>
              <a:rPr lang="x-none" smtClean="0"/>
              <a:t>су</a:t>
            </a:r>
            <a:r>
              <a:rPr lang="en-US" dirty="0" smtClean="0"/>
              <a:t> </a:t>
            </a:r>
            <a:r>
              <a:rPr lang="x-none" smtClean="0"/>
              <a:t>прикривени</a:t>
            </a:r>
            <a:r>
              <a:rPr lang="en-US" dirty="0" smtClean="0"/>
              <a:t> </a:t>
            </a:r>
            <a:r>
              <a:rPr lang="x-none" smtClean="0"/>
              <a:t>или</a:t>
            </a:r>
            <a:r>
              <a:rPr lang="en-US" dirty="0" smtClean="0"/>
              <a:t> </a:t>
            </a:r>
            <a:r>
              <a:rPr lang="x-none" smtClean="0"/>
              <a:t>се</a:t>
            </a:r>
            <a:r>
              <a:rPr lang="en-US" dirty="0" smtClean="0"/>
              <a:t> </a:t>
            </a:r>
            <a:r>
              <a:rPr lang="x-none" smtClean="0"/>
              <a:t>могу</a:t>
            </a:r>
            <a:r>
              <a:rPr lang="en-US" dirty="0" smtClean="0"/>
              <a:t> </a:t>
            </a:r>
            <a:r>
              <a:rPr lang="x-none" smtClean="0"/>
              <a:t>само</a:t>
            </a:r>
            <a:r>
              <a:rPr lang="en-US" dirty="0" smtClean="0"/>
              <a:t> </a:t>
            </a:r>
            <a:r>
              <a:rPr lang="x-none" smtClean="0"/>
              <a:t>претпоставити</a:t>
            </a:r>
            <a:endParaRPr lang="sr-Cyrl-CS" dirty="0" smtClean="0"/>
          </a:p>
          <a:p>
            <a:r>
              <a:rPr lang="sr-Cyrl-RS" dirty="0" smtClean="0"/>
              <a:t>АНАЛИЗА ризика</a:t>
            </a:r>
          </a:p>
          <a:p>
            <a:r>
              <a:rPr lang="sr-Cyrl-CS" dirty="0" smtClean="0"/>
              <a:t>ПРОЦЕНА ризика</a:t>
            </a:r>
            <a:endParaRPr lang="sr-Latn-CS" dirty="0" smtClean="0"/>
          </a:p>
          <a:p>
            <a:pPr lvl="1">
              <a:buFont typeface="Wingdings" pitchFamily="2" charset="2"/>
              <a:buChar char="v"/>
            </a:pPr>
            <a:r>
              <a:rPr lang="x-none" smtClean="0"/>
              <a:t>Рангирање</a:t>
            </a:r>
            <a:r>
              <a:rPr lang="en-US" dirty="0" smtClean="0"/>
              <a:t> </a:t>
            </a:r>
            <a:r>
              <a:rPr lang="x-none" smtClean="0"/>
              <a:t>ризика</a:t>
            </a:r>
            <a:r>
              <a:rPr lang="en-US" dirty="0" smtClean="0"/>
              <a:t> </a:t>
            </a:r>
            <a:r>
              <a:rPr lang="x-none" smtClean="0"/>
              <a:t>и</a:t>
            </a:r>
            <a:r>
              <a:rPr lang="en-US" dirty="0" smtClean="0"/>
              <a:t> </a:t>
            </a:r>
            <a:r>
              <a:rPr lang="x-none" smtClean="0"/>
              <a:t>штета</a:t>
            </a:r>
            <a:r>
              <a:rPr lang="en-US" dirty="0" smtClean="0"/>
              <a:t> </a:t>
            </a:r>
            <a:r>
              <a:rPr lang="x-none" smtClean="0"/>
              <a:t>које</a:t>
            </a:r>
            <a:r>
              <a:rPr lang="en-US" dirty="0" smtClean="0"/>
              <a:t> </a:t>
            </a:r>
            <a:r>
              <a:rPr lang="x-none" smtClean="0"/>
              <a:t>могу</a:t>
            </a:r>
            <a:r>
              <a:rPr lang="en-US" dirty="0" smtClean="0"/>
              <a:t> </a:t>
            </a:r>
            <a:r>
              <a:rPr lang="x-none" smtClean="0"/>
              <a:t>настати</a:t>
            </a:r>
            <a:r>
              <a:rPr lang="en-US" dirty="0" smtClean="0"/>
              <a:t> </a:t>
            </a:r>
            <a:r>
              <a:rPr lang="x-none" smtClean="0"/>
              <a:t>помаже</a:t>
            </a:r>
            <a:r>
              <a:rPr lang="en-US" dirty="0" smtClean="0"/>
              <a:t> </a:t>
            </a:r>
            <a:r>
              <a:rPr lang="x-none" smtClean="0"/>
              <a:t>ризик</a:t>
            </a:r>
            <a:r>
              <a:rPr lang="en-US" dirty="0" smtClean="0"/>
              <a:t> </a:t>
            </a:r>
            <a:r>
              <a:rPr lang="x-none" smtClean="0"/>
              <a:t>менаџеру</a:t>
            </a:r>
            <a:r>
              <a:rPr lang="en-US" dirty="0" smtClean="0"/>
              <a:t> </a:t>
            </a:r>
            <a:r>
              <a:rPr lang="x-none" smtClean="0"/>
              <a:t>да</a:t>
            </a:r>
            <a:r>
              <a:rPr lang="en-US" dirty="0" smtClean="0"/>
              <a:t> </a:t>
            </a:r>
            <a:r>
              <a:rPr lang="x-none" smtClean="0"/>
              <a:t>изабере</a:t>
            </a:r>
            <a:r>
              <a:rPr lang="en-US" dirty="0" smtClean="0"/>
              <a:t> </a:t>
            </a:r>
            <a:r>
              <a:rPr lang="x-none" smtClean="0"/>
              <a:t>најприкладније</a:t>
            </a:r>
            <a:r>
              <a:rPr lang="en-US" dirty="0" smtClean="0"/>
              <a:t> </a:t>
            </a:r>
            <a:r>
              <a:rPr lang="x-none" smtClean="0"/>
              <a:t>методе</a:t>
            </a:r>
            <a:r>
              <a:rPr lang="en-US" dirty="0" smtClean="0"/>
              <a:t>, </a:t>
            </a:r>
            <a:r>
              <a:rPr lang="x-none" smtClean="0"/>
              <a:t>или</a:t>
            </a:r>
            <a:r>
              <a:rPr lang="en-US" dirty="0" smtClean="0"/>
              <a:t> </a:t>
            </a:r>
            <a:r>
              <a:rPr lang="x-none" smtClean="0"/>
              <a:t>њихову</a:t>
            </a:r>
            <a:r>
              <a:rPr lang="en-US" dirty="0" smtClean="0"/>
              <a:t> </a:t>
            </a:r>
            <a:r>
              <a:rPr lang="x-none" smtClean="0"/>
              <a:t>комбинацију</a:t>
            </a:r>
            <a:r>
              <a:rPr lang="en-US" dirty="0" smtClean="0"/>
              <a:t>, </a:t>
            </a:r>
            <a:r>
              <a:rPr lang="x-none" smtClean="0"/>
              <a:t>у</a:t>
            </a:r>
            <a:r>
              <a:rPr lang="en-US" dirty="0" smtClean="0"/>
              <a:t> </a:t>
            </a:r>
            <a:r>
              <a:rPr lang="x-none" smtClean="0"/>
              <a:t>управљању</a:t>
            </a:r>
            <a:r>
              <a:rPr lang="en-US" dirty="0" smtClean="0"/>
              <a:t> </a:t>
            </a:r>
            <a:r>
              <a:rPr lang="x-none" smtClean="0"/>
              <a:t>ризиком</a:t>
            </a:r>
            <a:endParaRPr lang="sr-Latn-CS" dirty="0" smtClean="0"/>
          </a:p>
          <a:p>
            <a:pPr lvl="1"/>
            <a:endParaRPr lang="sr-Cyrl-CS" dirty="0" smtClean="0"/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Обавештење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треба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садржи</a:t>
            </a:r>
            <a:r>
              <a:rPr lang="en-US" sz="2000" dirty="0" smtClean="0"/>
              <a:t> </a:t>
            </a:r>
            <a:r>
              <a:rPr lang="en-US" sz="2000" dirty="0" err="1" smtClean="0"/>
              <a:t>додатне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податке</a:t>
            </a:r>
            <a:r>
              <a:rPr lang="en-US" sz="2000" dirty="0" smtClean="0"/>
              <a:t> у </a:t>
            </a:r>
            <a:r>
              <a:rPr lang="en-US" sz="2000" dirty="0" err="1" smtClean="0"/>
              <a:t>случају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ради</a:t>
            </a:r>
            <a:r>
              <a:rPr lang="en-US" sz="2000" dirty="0" smtClean="0"/>
              <a:t> о </a:t>
            </a:r>
            <a:r>
              <a:rPr lang="en-US" sz="2000" dirty="0" err="1" smtClean="0"/>
              <a:t>закључењу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уговора</a:t>
            </a:r>
            <a:r>
              <a:rPr lang="en-US" sz="2000" dirty="0" smtClean="0"/>
              <a:t> о </a:t>
            </a:r>
            <a:r>
              <a:rPr lang="en-US" sz="2000" dirty="0" err="1" smtClean="0"/>
              <a:t>животном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</a:t>
            </a:r>
            <a:r>
              <a:rPr lang="x-none" sz="2000" dirty="0" smtClean="0"/>
              <a:t>њу</a:t>
            </a:r>
          </a:p>
          <a:p>
            <a:pPr>
              <a:buFont typeface="Wingdings" pitchFamily="2" charset="2"/>
              <a:buChar char="v"/>
            </a:pPr>
            <a:endParaRPr lang="x-none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Осигуравач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дужан</a:t>
            </a:r>
            <a:r>
              <a:rPr lang="en-US" sz="2000" dirty="0" smtClean="0"/>
              <a:t> </a:t>
            </a:r>
            <a:r>
              <a:rPr lang="en-US" sz="2000" b="1" dirty="0" err="1" smtClean="0"/>
              <a:t>да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осигуранику</a:t>
            </a:r>
            <a:r>
              <a:rPr lang="en-US" sz="2000" b="1" dirty="0" smtClean="0"/>
              <a:t> </a:t>
            </a:r>
            <a:endParaRPr lang="x-none" sz="2000" b="1" dirty="0" smtClean="0"/>
          </a:p>
          <a:p>
            <a:pPr lvl="1">
              <a:buFont typeface="Wingdings" pitchFamily="2" charset="2"/>
              <a:buChar char="v"/>
            </a:pPr>
            <a:r>
              <a:rPr lang="en-US" sz="2000" b="1" dirty="0" err="1" smtClean="0"/>
              <a:t>обезбеди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услове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осигурања</a:t>
            </a:r>
            <a:r>
              <a:rPr lang="en-US" sz="2000" b="1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примењују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конкретан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уговор</a:t>
            </a:r>
            <a:r>
              <a:rPr lang="en-US" sz="2000" dirty="0" smtClean="0"/>
              <a:t> о </a:t>
            </a:r>
            <a:r>
              <a:rPr lang="en-US" sz="2000" dirty="0" err="1" smtClean="0"/>
              <a:t>осигурању</a:t>
            </a:r>
            <a:r>
              <a:rPr lang="en-US" sz="2000" dirty="0" smtClean="0"/>
              <a:t> и </a:t>
            </a:r>
            <a:endParaRPr lang="x-none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/>
              <a:t>достави</a:t>
            </a:r>
            <a:r>
              <a:rPr lang="en-US" sz="2000" dirty="0" smtClean="0"/>
              <a:t> </a:t>
            </a:r>
            <a:r>
              <a:rPr lang="en-US" sz="2000" dirty="0" err="1" smtClean="0"/>
              <a:t>му</a:t>
            </a:r>
            <a:r>
              <a:rPr lang="en-US" sz="2000" dirty="0" smtClean="0"/>
              <a:t> </a:t>
            </a:r>
            <a:r>
              <a:rPr lang="en-US" sz="2000" b="1" dirty="0" err="1" smtClean="0"/>
              <a:t>прописане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инфо</a:t>
            </a:r>
            <a:r>
              <a:rPr lang="x-none" sz="2000" b="1" dirty="0" smtClean="0"/>
              <a:t>рмације у</a:t>
            </a:r>
            <a:r>
              <a:rPr lang="en-US" sz="2000" dirty="0" err="1" smtClean="0"/>
              <a:t>колико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уговарач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осигурања</a:t>
            </a:r>
            <a:r>
              <a:rPr lang="en-US" sz="2000" dirty="0" smtClean="0"/>
              <a:t> и </a:t>
            </a:r>
            <a:r>
              <a:rPr lang="en-US" sz="2000" dirty="0" err="1" smtClean="0"/>
              <a:t>осигураник</a:t>
            </a:r>
            <a:r>
              <a:rPr lang="en-US" sz="2000" dirty="0" smtClean="0"/>
              <a:t> </a:t>
            </a:r>
            <a:r>
              <a:rPr lang="en-US" sz="2000" dirty="0" err="1" smtClean="0"/>
              <a:t>нису</a:t>
            </a:r>
            <a:r>
              <a:rPr lang="en-US" sz="2000" dirty="0" smtClean="0"/>
              <a:t> </a:t>
            </a:r>
            <a:r>
              <a:rPr lang="en-US" sz="2000" dirty="0" err="1" smtClean="0"/>
              <a:t>исто</a:t>
            </a:r>
            <a:r>
              <a:rPr lang="en-US" sz="2000" dirty="0" smtClean="0"/>
              <a:t> </a:t>
            </a:r>
            <a:r>
              <a:rPr lang="en-US" sz="2000" dirty="0" err="1" smtClean="0"/>
              <a:t>лице</a:t>
            </a:r>
            <a:endParaRPr lang="en-US" sz="2000" dirty="0" smtClean="0"/>
          </a:p>
          <a:p>
            <a:pPr lvl="2">
              <a:buFont typeface="Wingdings" pitchFamily="2" charset="2"/>
              <a:buChar char="v"/>
            </a:pPr>
            <a:r>
              <a:rPr lang="x-none" sz="2000" smtClean="0"/>
              <a:t>када </a:t>
            </a:r>
            <a:r>
              <a:rPr lang="x-none" sz="2000" dirty="0" smtClean="0"/>
              <a:t>је реч о </a:t>
            </a:r>
            <a:r>
              <a:rPr lang="en-US" sz="2000" dirty="0" err="1" smtClean="0"/>
              <a:t>колективном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осигурању</a:t>
            </a:r>
            <a:r>
              <a:rPr lang="sr-Cyrl-RS" sz="2000" dirty="0" smtClean="0"/>
              <a:t> ...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2258009"/>
            <a:ext cx="8596668" cy="378335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 err="1" smtClean="0"/>
              <a:t>Текст</a:t>
            </a:r>
            <a:r>
              <a:rPr lang="en-US" sz="2200" dirty="0" smtClean="0"/>
              <a:t> и </a:t>
            </a:r>
            <a:r>
              <a:rPr lang="en-US" sz="2200" dirty="0" err="1" smtClean="0"/>
              <a:t>садржај</a:t>
            </a:r>
            <a:r>
              <a:rPr lang="en-US" sz="2200" dirty="0" smtClean="0"/>
              <a:t> </a:t>
            </a:r>
            <a:r>
              <a:rPr lang="en-US" sz="2200" dirty="0" err="1" smtClean="0"/>
              <a:t>обавештења</a:t>
            </a:r>
            <a:r>
              <a:rPr lang="en-US" sz="2200" dirty="0" smtClean="0"/>
              <a:t> </a:t>
            </a:r>
            <a:r>
              <a:rPr lang="en-US" sz="2200" dirty="0" err="1" smtClean="0"/>
              <a:t>морају</a:t>
            </a:r>
            <a:r>
              <a:rPr lang="en-US" sz="2200" dirty="0" smtClean="0"/>
              <a:t> </a:t>
            </a:r>
            <a:r>
              <a:rPr lang="en-US" sz="2200" dirty="0" err="1" smtClean="0"/>
              <a:t>бити</a:t>
            </a:r>
            <a:r>
              <a:rPr lang="en-US" sz="2200" dirty="0" smtClean="0"/>
              <a:t> </a:t>
            </a:r>
            <a:r>
              <a:rPr lang="en-US" sz="2200" dirty="0" err="1" smtClean="0"/>
              <a:t>написани</a:t>
            </a:r>
            <a:r>
              <a:rPr lang="en-US" sz="2200" dirty="0" smtClean="0"/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err="1" smtClean="0"/>
              <a:t>прегледно</a:t>
            </a:r>
            <a:r>
              <a:rPr lang="en-US" sz="2200" dirty="0" smtClean="0"/>
              <a:t> и </a:t>
            </a:r>
            <a:r>
              <a:rPr lang="en-US" sz="2200" dirty="0" err="1" smtClean="0"/>
              <a:t>разумљиво</a:t>
            </a:r>
            <a:r>
              <a:rPr lang="en-US" sz="2200" dirty="0" smtClean="0"/>
              <a:t> и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err="1" smtClean="0"/>
              <a:t>састављени</a:t>
            </a:r>
            <a:r>
              <a:rPr lang="en-US" sz="2200" dirty="0" smtClean="0"/>
              <a:t> </a:t>
            </a:r>
            <a:r>
              <a:rPr lang="en-US" sz="2200" dirty="0" err="1" smtClean="0"/>
              <a:t>на</a:t>
            </a:r>
            <a:r>
              <a:rPr lang="en-US" sz="2200" dirty="0" smtClean="0"/>
              <a:t> </a:t>
            </a:r>
            <a:r>
              <a:rPr lang="en-US" sz="2200" dirty="0" err="1" smtClean="0"/>
              <a:t>српском</a:t>
            </a:r>
            <a:r>
              <a:rPr lang="en-US" sz="2200" dirty="0" smtClean="0"/>
              <a:t> </a:t>
            </a:r>
            <a:r>
              <a:rPr lang="en-US" sz="2200" dirty="0" err="1" smtClean="0"/>
              <a:t>језику</a:t>
            </a:r>
            <a:endParaRPr lang="en-US" sz="2200" dirty="0" smtClean="0"/>
          </a:p>
          <a:p>
            <a:pPr>
              <a:lnSpc>
                <a:spcPct val="120000"/>
              </a:lnSpc>
              <a:buClr>
                <a:srgbClr val="C80000"/>
              </a:buClr>
            </a:pPr>
            <a:r>
              <a:rPr lang="en-US" sz="2200" dirty="0" err="1" smtClean="0"/>
              <a:t>Обавештење</a:t>
            </a:r>
            <a:r>
              <a:rPr lang="en-US" sz="2200" dirty="0" smtClean="0"/>
              <a:t> </a:t>
            </a:r>
            <a:r>
              <a:rPr lang="en-US" sz="2200" dirty="0" err="1" smtClean="0"/>
              <a:t>може</a:t>
            </a:r>
            <a:r>
              <a:rPr lang="en-US" sz="2200" dirty="0" smtClean="0"/>
              <a:t> </a:t>
            </a:r>
            <a:r>
              <a:rPr lang="en-US" sz="2200" dirty="0" err="1" smtClean="0"/>
              <a:t>бити</a:t>
            </a:r>
            <a:r>
              <a:rPr lang="en-US" sz="2200" dirty="0" smtClean="0"/>
              <a:t> </a:t>
            </a:r>
            <a:r>
              <a:rPr lang="en-US" sz="2200" dirty="0" err="1" smtClean="0"/>
              <a:t>дато</a:t>
            </a:r>
            <a:r>
              <a:rPr lang="en-US" sz="2200" dirty="0" smtClean="0"/>
              <a:t> 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Courier New" pitchFamily="49" charset="0"/>
              <a:buChar char="o"/>
            </a:pPr>
            <a:r>
              <a:rPr lang="en-US" sz="2200" dirty="0" smtClean="0"/>
              <a:t>у </a:t>
            </a:r>
            <a:r>
              <a:rPr lang="en-US" sz="2200" dirty="0" err="1" smtClean="0"/>
              <a:t>писаној</a:t>
            </a:r>
            <a:r>
              <a:rPr lang="en-US" sz="2200" dirty="0" smtClean="0"/>
              <a:t> </a:t>
            </a:r>
            <a:r>
              <a:rPr lang="en-US" sz="2200" dirty="0" err="1" smtClean="0"/>
              <a:t>форми</a:t>
            </a:r>
            <a:r>
              <a:rPr lang="en-US" sz="2200" dirty="0" smtClean="0"/>
              <a:t> </a:t>
            </a:r>
            <a:r>
              <a:rPr lang="en-US" sz="2200" dirty="0" err="1" smtClean="0"/>
              <a:t>или</a:t>
            </a:r>
            <a:r>
              <a:rPr lang="en-US" sz="2200" dirty="0" smtClean="0"/>
              <a:t> 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Courier New" pitchFamily="49" charset="0"/>
              <a:buChar char="o"/>
            </a:pPr>
            <a:r>
              <a:rPr lang="en-US" sz="2200" dirty="0" err="1" smtClean="0"/>
              <a:t>на</a:t>
            </a:r>
            <a:r>
              <a:rPr lang="en-US" sz="2200" dirty="0" smtClean="0"/>
              <a:t> </a:t>
            </a:r>
            <a:r>
              <a:rPr lang="en-US" sz="2200" dirty="0" err="1" smtClean="0"/>
              <a:t>другом</a:t>
            </a:r>
            <a:r>
              <a:rPr lang="en-US" sz="2200" dirty="0" smtClean="0"/>
              <a:t> </a:t>
            </a:r>
            <a:r>
              <a:rPr lang="en-US" sz="2200" dirty="0" err="1" smtClean="0"/>
              <a:t>трајном</a:t>
            </a:r>
            <a:r>
              <a:rPr lang="en-US" sz="2200" dirty="0" smtClean="0"/>
              <a:t> </a:t>
            </a:r>
            <a:r>
              <a:rPr lang="en-US" sz="2200" dirty="0" err="1" smtClean="0"/>
              <a:t>носачу</a:t>
            </a:r>
            <a:r>
              <a:rPr lang="en-US" sz="2200" dirty="0" smtClean="0"/>
              <a:t> </a:t>
            </a:r>
            <a:r>
              <a:rPr lang="en-US" sz="2200" dirty="0" err="1" smtClean="0"/>
              <a:t>података</a:t>
            </a:r>
            <a:endParaRPr lang="en-US" sz="22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Ø"/>
            </a:pPr>
            <a:r>
              <a:rPr lang="en-US" sz="2200" dirty="0" err="1" smtClean="0"/>
              <a:t>Све</a:t>
            </a:r>
            <a:r>
              <a:rPr lang="en-US" sz="2200" dirty="0" smtClean="0"/>
              <a:t> </a:t>
            </a:r>
            <a:r>
              <a:rPr lang="en-US" sz="2200" dirty="0" err="1" smtClean="0"/>
              <a:t>трошкове</a:t>
            </a:r>
            <a:r>
              <a:rPr lang="en-US" sz="2200" dirty="0" smtClean="0"/>
              <a:t> </a:t>
            </a:r>
            <a:r>
              <a:rPr lang="en-US" sz="2200" dirty="0" err="1" smtClean="0"/>
              <a:t>који</a:t>
            </a:r>
            <a:r>
              <a:rPr lang="en-US" sz="2200" dirty="0" smtClean="0"/>
              <a:t> </a:t>
            </a:r>
            <a:r>
              <a:rPr lang="en-US" sz="2200" dirty="0" err="1" smtClean="0"/>
              <a:t>настану</a:t>
            </a:r>
            <a:r>
              <a:rPr lang="en-US" sz="2200" dirty="0" smtClean="0"/>
              <a:t> у </a:t>
            </a:r>
            <a:r>
              <a:rPr lang="en-US" sz="2200" dirty="0" err="1" smtClean="0"/>
              <a:t>вези</a:t>
            </a:r>
            <a:r>
              <a:rPr lang="en-US" sz="2200" dirty="0" smtClean="0"/>
              <a:t> </a:t>
            </a:r>
            <a:r>
              <a:rPr lang="en-US" sz="2200" dirty="0" err="1" smtClean="0"/>
              <a:t>са</a:t>
            </a:r>
            <a:r>
              <a:rPr lang="en-US" sz="2200" dirty="0" smtClean="0"/>
              <a:t> </a:t>
            </a:r>
            <a:r>
              <a:rPr lang="en-US" sz="2200" dirty="0" err="1" smtClean="0"/>
              <a:t>испуњењем</a:t>
            </a:r>
            <a:r>
              <a:rPr lang="en-US" sz="2200" dirty="0" smtClean="0"/>
              <a:t> </a:t>
            </a:r>
            <a:r>
              <a:rPr lang="en-US" sz="2200" dirty="0" err="1" smtClean="0"/>
              <a:t>обавезе</a:t>
            </a:r>
            <a:r>
              <a:rPr lang="en-US" sz="2200" dirty="0" smtClean="0"/>
              <a:t> </a:t>
            </a:r>
            <a:r>
              <a:rPr lang="en-US" sz="2200" dirty="0" err="1" smtClean="0"/>
              <a:t>обавештавања</a:t>
            </a:r>
            <a:r>
              <a:rPr lang="en-US" sz="2200" dirty="0" smtClean="0"/>
              <a:t> </a:t>
            </a:r>
            <a:r>
              <a:rPr lang="en-US" sz="2200" dirty="0" err="1" smtClean="0"/>
              <a:t>сноси</a:t>
            </a:r>
            <a:r>
              <a:rPr lang="en-US" sz="2200" dirty="0" smtClean="0"/>
              <a:t> </a:t>
            </a:r>
            <a:r>
              <a:rPr lang="en-US" sz="2200" dirty="0" err="1" smtClean="0"/>
              <a:t>друштво</a:t>
            </a:r>
            <a:r>
              <a:rPr lang="en-US" sz="2200" dirty="0" smtClean="0"/>
              <a:t> </a:t>
            </a:r>
            <a:r>
              <a:rPr lang="en-US" sz="2200" dirty="0" err="1" smtClean="0"/>
              <a:t>за</a:t>
            </a:r>
            <a:r>
              <a:rPr lang="en-US" sz="2200" dirty="0" smtClean="0"/>
              <a:t> </a:t>
            </a:r>
            <a:r>
              <a:rPr lang="en-US" sz="2200" dirty="0" err="1" smtClean="0"/>
              <a:t>осигурање</a:t>
            </a:r>
            <a:endParaRPr lang="en-US" sz="2200" dirty="0" smtClean="0"/>
          </a:p>
          <a:p>
            <a:pPr>
              <a:buFont typeface="Wingdings" pitchFamily="2" charset="2"/>
              <a:buChar char="v"/>
            </a:pPr>
            <a:endParaRPr lang="x-none" dirty="0" smtClean="0"/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2160589"/>
            <a:ext cx="9193498" cy="427753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err="1" smtClean="0"/>
              <a:t>Посредник</a:t>
            </a:r>
            <a:r>
              <a:rPr lang="sr-Cyrl-CS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односно</a:t>
            </a:r>
            <a:r>
              <a:rPr lang="en-US" sz="2400" dirty="0" smtClean="0"/>
              <a:t> </a:t>
            </a:r>
            <a:r>
              <a:rPr lang="en-US" sz="2400" dirty="0" err="1" smtClean="0"/>
              <a:t>заступник</a:t>
            </a:r>
            <a:r>
              <a:rPr lang="en-US" sz="2400" dirty="0" smtClean="0"/>
              <a:t> у </a:t>
            </a:r>
            <a:r>
              <a:rPr lang="en-US" sz="2400" dirty="0" err="1" smtClean="0"/>
              <a:t>осигурању</a:t>
            </a:r>
            <a:r>
              <a:rPr lang="sr-Cyrl-CS" sz="2400" dirty="0" smtClean="0"/>
              <a:t> је 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sr-Cyrl-CS" sz="2400" dirty="0" smtClean="0"/>
              <a:t> </a:t>
            </a:r>
            <a:r>
              <a:rPr lang="en-US" sz="2400" dirty="0" smtClean="0"/>
              <a:t>у </a:t>
            </a:r>
            <a:r>
              <a:rPr lang="en-US" sz="2400" dirty="0" err="1" smtClean="0"/>
              <a:t>обавези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пружи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информације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мора</a:t>
            </a:r>
            <a:r>
              <a:rPr lang="en-US" sz="2400" dirty="0" smtClean="0"/>
              <a:t> </a:t>
            </a:r>
            <a:r>
              <a:rPr lang="en-US" sz="2400" dirty="0" err="1" smtClean="0"/>
              <a:t>дати</a:t>
            </a:r>
            <a:r>
              <a:rPr lang="en-US" sz="2400" dirty="0" smtClean="0"/>
              <a:t> </a:t>
            </a:r>
            <a:r>
              <a:rPr lang="sr-Cyrl-RS" sz="2400" dirty="0" smtClean="0"/>
              <a:t>осигуравач </a:t>
            </a:r>
            <a:r>
              <a:rPr lang="en-US" sz="2400" dirty="0" smtClean="0"/>
              <a:t>и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додатне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информације</a:t>
            </a:r>
            <a:r>
              <a:rPr lang="en-US" sz="2400" dirty="0" smtClean="0"/>
              <a:t> у </a:t>
            </a:r>
            <a:r>
              <a:rPr lang="en-US" sz="2400" dirty="0" err="1" smtClean="0"/>
              <a:t>складу</a:t>
            </a:r>
            <a:r>
              <a:rPr lang="en-US" sz="2400" dirty="0" smtClean="0"/>
              <a:t>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законском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обавезом</a:t>
            </a:r>
            <a:r>
              <a:rPr lang="en-US" sz="2400" dirty="0" smtClean="0"/>
              <a:t> о </a:t>
            </a:r>
            <a:r>
              <a:rPr lang="en-US" sz="2400" dirty="0" err="1" smtClean="0"/>
              <a:t>предуговорном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информисању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уговарача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endParaRPr lang="en-US" sz="2400" b="1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Обавеза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информисања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постоји</a:t>
            </a:r>
            <a:r>
              <a:rPr lang="en-US" sz="2400" dirty="0" smtClean="0"/>
              <a:t> и </a:t>
            </a:r>
            <a:r>
              <a:rPr lang="en-US" sz="2400" dirty="0" err="1" smtClean="0"/>
              <a:t>истог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обима</a:t>
            </a:r>
            <a:r>
              <a:rPr lang="en-US" sz="2400" dirty="0" smtClean="0"/>
              <a:t> и </a:t>
            </a:r>
            <a:r>
              <a:rPr lang="en-US" sz="2400" dirty="0" err="1" smtClean="0"/>
              <a:t>садржаја</a:t>
            </a:r>
            <a:r>
              <a:rPr lang="en-US" sz="2400" dirty="0" smtClean="0"/>
              <a:t> и </a:t>
            </a:r>
            <a:r>
              <a:rPr lang="en-US" sz="2400" b="1" dirty="0" err="1" smtClean="0"/>
              <a:t>приликом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измене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или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допуне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уговора</a:t>
            </a:r>
            <a:r>
              <a:rPr lang="en-US" sz="2400" dirty="0" smtClean="0"/>
              <a:t>, </a:t>
            </a:r>
            <a:r>
              <a:rPr lang="en-US" sz="2400" dirty="0" err="1" smtClean="0"/>
              <a:t>односно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продужењу</a:t>
            </a:r>
            <a:r>
              <a:rPr lang="en-US" sz="2400" dirty="0" smtClean="0"/>
              <a:t> </a:t>
            </a:r>
            <a:r>
              <a:rPr lang="en-US" sz="2400" dirty="0" err="1" smtClean="0"/>
              <a:t>већ</a:t>
            </a:r>
            <a:r>
              <a:rPr lang="en-US" sz="2400" dirty="0" smtClean="0"/>
              <a:t> </a:t>
            </a:r>
            <a:r>
              <a:rPr lang="en-US" sz="2400" dirty="0" err="1" smtClean="0"/>
              <a:t>закљученог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уговора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Санкција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пропуштање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обавезе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новчана</a:t>
            </a:r>
            <a:r>
              <a:rPr lang="en-US" sz="2400" dirty="0" smtClean="0"/>
              <a:t> </a:t>
            </a:r>
            <a:r>
              <a:rPr lang="en-US" sz="2400" dirty="0" err="1" smtClean="0"/>
              <a:t>казна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посредника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односно</a:t>
            </a:r>
            <a:r>
              <a:rPr lang="en-US" sz="2400" dirty="0" smtClean="0"/>
              <a:t> </a:t>
            </a:r>
            <a:r>
              <a:rPr lang="en-US" sz="2400" dirty="0" err="1" smtClean="0"/>
              <a:t>заступника</a:t>
            </a:r>
            <a:endParaRPr lang="en-US" sz="24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обавеза</a:t>
            </a:r>
            <a:r>
              <a:rPr lang="en-US" sz="2400" dirty="0" smtClean="0"/>
              <a:t> </a:t>
            </a:r>
            <a:r>
              <a:rPr lang="en-US" sz="2400" dirty="0" err="1" smtClean="0"/>
              <a:t>накнаде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штете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уговарачу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2160589"/>
            <a:ext cx="8933197" cy="388077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x-none" sz="2900" dirty="0" smtClean="0"/>
              <a:t>ОБАВЕЗА ПРУЖАЊА САВЕТА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/>
              <a:t>Наставља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обавезу</a:t>
            </a:r>
            <a:r>
              <a:rPr lang="en-US" sz="3200" dirty="0" smtClean="0"/>
              <a:t> </a:t>
            </a:r>
            <a:r>
              <a:rPr lang="en-US" sz="3200" dirty="0" err="1" smtClean="0"/>
              <a:t>обавештавања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err="1" smtClean="0"/>
              <a:t>Онај</a:t>
            </a:r>
            <a:r>
              <a:rPr lang="en-US" sz="3200" dirty="0" smtClean="0"/>
              <a:t> </a:t>
            </a:r>
            <a:r>
              <a:rPr lang="en-US" sz="3200" dirty="0" err="1" smtClean="0"/>
              <a:t>ко</a:t>
            </a:r>
            <a:r>
              <a:rPr lang="en-US" sz="3200" dirty="0" smtClean="0"/>
              <a:t> </a:t>
            </a:r>
            <a:r>
              <a:rPr lang="en-US" sz="3200" dirty="0" err="1" smtClean="0"/>
              <a:t>саветује</a:t>
            </a:r>
            <a:r>
              <a:rPr lang="en-US" sz="3200" dirty="0" smtClean="0"/>
              <a:t> </a:t>
            </a:r>
            <a:r>
              <a:rPr lang="en-US" sz="3200" dirty="0" err="1" smtClean="0"/>
              <a:t>има</a:t>
            </a:r>
            <a:r>
              <a:rPr lang="en-US" sz="3200" dirty="0" smtClean="0"/>
              <a:t> </a:t>
            </a:r>
            <a:r>
              <a:rPr lang="en-US" sz="3200" dirty="0" err="1" smtClean="0"/>
              <a:t>задатак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err="1" smtClean="0"/>
              <a:t>анализира</a:t>
            </a:r>
            <a:r>
              <a:rPr lang="en-US" sz="3200" dirty="0" smtClean="0"/>
              <a:t> </a:t>
            </a:r>
            <a:r>
              <a:rPr lang="en-US" sz="3200" dirty="0" err="1" smtClean="0"/>
              <a:t>чињенице</a:t>
            </a:r>
            <a:r>
              <a:rPr lang="en-US" sz="3200" dirty="0" smtClean="0"/>
              <a:t> </a:t>
            </a:r>
            <a:r>
              <a:rPr lang="en-US" sz="3200" dirty="0" err="1" smtClean="0"/>
              <a:t>из</a:t>
            </a:r>
            <a:r>
              <a:rPr lang="en-US" sz="3200" dirty="0" smtClean="0"/>
              <a:t> </a:t>
            </a:r>
            <a:r>
              <a:rPr lang="en-US" sz="3200" dirty="0" err="1" smtClean="0"/>
              <a:t>информације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које</a:t>
            </a:r>
            <a:r>
              <a:rPr lang="en-US" sz="3200" dirty="0" smtClean="0"/>
              <a:t> </a:t>
            </a:r>
            <a:r>
              <a:rPr lang="en-US" sz="3200" dirty="0" err="1" smtClean="0"/>
              <a:t>пружа</a:t>
            </a:r>
            <a:r>
              <a:rPr lang="en-US" sz="3200" dirty="0" smtClean="0"/>
              <a:t> </a:t>
            </a:r>
            <a:r>
              <a:rPr lang="en-US" sz="3200" dirty="0" err="1" smtClean="0"/>
              <a:t>или</a:t>
            </a:r>
            <a:r>
              <a:rPr lang="en-US" sz="3200" dirty="0" smtClean="0"/>
              <a:t> </a:t>
            </a:r>
            <a:r>
              <a:rPr lang="en-US" sz="3200" dirty="0" err="1" smtClean="0"/>
              <a:t>прикупља</a:t>
            </a:r>
            <a:r>
              <a:rPr lang="en-US" sz="3200" dirty="0" smtClean="0"/>
              <a:t>, </a:t>
            </a:r>
            <a:r>
              <a:rPr lang="en-US" sz="3200" dirty="0" err="1" smtClean="0"/>
              <a:t>као</a:t>
            </a:r>
            <a:r>
              <a:rPr lang="en-US" sz="32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и </a:t>
            </a:r>
            <a:r>
              <a:rPr lang="en-US" sz="3200" dirty="0" err="1" smtClean="0"/>
              <a:t>личне</a:t>
            </a:r>
            <a:r>
              <a:rPr lang="en-US" sz="3200" dirty="0" smtClean="0"/>
              <a:t> </a:t>
            </a:r>
            <a:r>
              <a:rPr lang="en-US" sz="3200" dirty="0" err="1" smtClean="0"/>
              <a:t>потребе</a:t>
            </a:r>
            <a:r>
              <a:rPr lang="en-US" sz="3200" dirty="0" smtClean="0"/>
              <a:t> и </a:t>
            </a:r>
            <a:r>
              <a:rPr lang="en-US" sz="3200" dirty="0" err="1" smtClean="0"/>
              <a:t>ситуацију</a:t>
            </a:r>
            <a:r>
              <a:rPr lang="en-US" sz="3200" dirty="0" smtClean="0"/>
              <a:t> </a:t>
            </a:r>
            <a:r>
              <a:rPr lang="en-US" sz="3200" dirty="0" err="1" smtClean="0"/>
              <a:t>онога</a:t>
            </a:r>
            <a:r>
              <a:rPr lang="en-US" sz="3200" dirty="0" smtClean="0"/>
              <a:t> </a:t>
            </a:r>
            <a:r>
              <a:rPr lang="en-US" sz="3200" dirty="0" err="1" smtClean="0"/>
              <a:t>коме</a:t>
            </a:r>
            <a:r>
              <a:rPr lang="en-US" sz="3200" dirty="0" smtClean="0"/>
              <a:t> </a:t>
            </a:r>
            <a:r>
              <a:rPr lang="en-US" sz="3200" dirty="0" err="1" smtClean="0"/>
              <a:t>савет</a:t>
            </a:r>
            <a:r>
              <a:rPr lang="en-US" sz="3200" dirty="0" smtClean="0"/>
              <a:t> </a:t>
            </a:r>
            <a:r>
              <a:rPr lang="en-US" sz="3200" dirty="0" err="1" smtClean="0"/>
              <a:t>даје</a:t>
            </a:r>
            <a:r>
              <a:rPr lang="en-US" sz="3200" dirty="0" smtClean="0"/>
              <a:t> и 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err="1" smtClean="0"/>
              <a:t>своју</a:t>
            </a:r>
            <a:r>
              <a:rPr lang="en-US" sz="3200" dirty="0" smtClean="0"/>
              <a:t> </a:t>
            </a:r>
            <a:r>
              <a:rPr lang="en-US" sz="3200" dirty="0" err="1" smtClean="0"/>
              <a:t>препоруку</a:t>
            </a:r>
            <a:r>
              <a:rPr lang="en-US" sz="3200" dirty="0" smtClean="0"/>
              <a:t> </a:t>
            </a:r>
            <a:r>
              <a:rPr lang="en-US" sz="3200" dirty="0" err="1" smtClean="0"/>
              <a:t>конципира</a:t>
            </a:r>
            <a:r>
              <a:rPr lang="en-US" sz="3200" dirty="0" smtClean="0"/>
              <a:t> </a:t>
            </a:r>
            <a:r>
              <a:rPr lang="en-US" sz="3200" dirty="0" err="1" smtClean="0"/>
              <a:t>тако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саветом</a:t>
            </a:r>
            <a:r>
              <a:rPr lang="en-US" sz="3200" dirty="0" smtClean="0"/>
              <a:t> </a:t>
            </a:r>
            <a:r>
              <a:rPr lang="en-US" sz="3200" dirty="0" err="1" smtClean="0"/>
              <a:t>упућује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доношење</a:t>
            </a:r>
            <a:r>
              <a:rPr lang="en-US" sz="3200" dirty="0" smtClean="0"/>
              <a:t> </a:t>
            </a:r>
            <a:r>
              <a:rPr lang="en-US" sz="3200" dirty="0" err="1" smtClean="0"/>
              <a:t>одлуке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која</a:t>
            </a:r>
            <a:r>
              <a:rPr lang="en-US" sz="3200" dirty="0" smtClean="0"/>
              <a:t> </a:t>
            </a:r>
            <a:r>
              <a:rPr lang="en-US" sz="3200" dirty="0" err="1" smtClean="0"/>
              <a:t>је</a:t>
            </a:r>
            <a:r>
              <a:rPr lang="en-US" sz="3200" dirty="0" smtClean="0"/>
              <a:t> у </a:t>
            </a:r>
            <a:r>
              <a:rPr lang="en-US" sz="3200" dirty="0" err="1" smtClean="0"/>
              <a:t>интересу</a:t>
            </a:r>
            <a:r>
              <a:rPr lang="en-US" sz="3200" dirty="0" smtClean="0"/>
              <a:t> </a:t>
            </a:r>
            <a:r>
              <a:rPr lang="en-US" sz="3200" dirty="0" err="1" smtClean="0"/>
              <a:t>саветованог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Савети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дају</a:t>
            </a:r>
            <a:r>
              <a:rPr lang="en-US" sz="2800" dirty="0" smtClean="0"/>
              <a:t> </a:t>
            </a:r>
            <a:r>
              <a:rPr lang="en-US" sz="2800" dirty="0" err="1" smtClean="0"/>
              <a:t>другој</a:t>
            </a:r>
            <a:r>
              <a:rPr lang="en-US" sz="2800" dirty="0" smtClean="0"/>
              <a:t> </a:t>
            </a:r>
            <a:r>
              <a:rPr lang="en-US" sz="2800" dirty="0" err="1" smtClean="0"/>
              <a:t>страни</a:t>
            </a:r>
            <a:r>
              <a:rPr lang="en-US" sz="2800" dirty="0" smtClean="0"/>
              <a:t> у </a:t>
            </a:r>
            <a:r>
              <a:rPr lang="en-US" sz="2800" dirty="0" err="1" smtClean="0"/>
              <a:t>току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преговора</a:t>
            </a:r>
            <a:r>
              <a:rPr lang="en-US" sz="2800" dirty="0" smtClean="0"/>
              <a:t>, </a:t>
            </a:r>
            <a:r>
              <a:rPr lang="en-US" sz="2800" dirty="0" err="1" smtClean="0"/>
              <a:t>морају</a:t>
            </a:r>
            <a:r>
              <a:rPr lang="en-US" sz="2800" dirty="0" smtClean="0"/>
              <a:t> </a:t>
            </a:r>
            <a:r>
              <a:rPr lang="en-US" sz="2800" dirty="0" err="1" smtClean="0"/>
              <a:t>бити</a:t>
            </a:r>
            <a:r>
              <a:rPr lang="en-US" sz="2800" dirty="0" smtClean="0"/>
              <a:t> </a:t>
            </a:r>
            <a:r>
              <a:rPr lang="sr-Latn-CS" sz="2800" dirty="0" smtClean="0"/>
              <a:t> </a:t>
            </a: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sz="2800" dirty="0" err="1" smtClean="0"/>
              <a:t>адекватни</a:t>
            </a:r>
            <a:r>
              <a:rPr lang="en-US" sz="2800" dirty="0" smtClean="0"/>
              <a:t> и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err="1" smtClean="0"/>
              <a:t>пружени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најбољем</a:t>
            </a:r>
            <a:r>
              <a:rPr lang="en-US" sz="2800" dirty="0" smtClean="0"/>
              <a:t> </a:t>
            </a:r>
            <a:r>
              <a:rPr lang="x-none" sz="2800" dirty="0" smtClean="0"/>
              <a:t>сопственом </a:t>
            </a:r>
            <a:r>
              <a:rPr lang="en-US" sz="2800" dirty="0" err="1" smtClean="0"/>
              <a:t>уверењу</a:t>
            </a:r>
            <a:r>
              <a:rPr lang="en-US" sz="2800" dirty="0" smtClean="0"/>
              <a:t> – </a:t>
            </a:r>
            <a:r>
              <a:rPr lang="en-US" sz="2800" dirty="0" err="1" smtClean="0"/>
              <a:t>начело</a:t>
            </a:r>
            <a:r>
              <a:rPr lang="en-US" sz="2800" dirty="0" smtClean="0"/>
              <a:t> </a:t>
            </a:r>
            <a:r>
              <a:rPr lang="en-US" sz="2800" dirty="0" err="1" smtClean="0"/>
              <a:t>савесности</a:t>
            </a:r>
            <a:r>
              <a:rPr lang="en-US" sz="2800" dirty="0" smtClean="0"/>
              <a:t> и </a:t>
            </a:r>
            <a:r>
              <a:rPr lang="en-US" sz="2800" dirty="0" err="1" smtClean="0"/>
              <a:t>поштења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x-none" sz="3100" b="1" smtClean="0">
                <a:solidFill>
                  <a:srgbClr val="FF0000"/>
                </a:solidFill>
              </a:rPr>
              <a:t>Стручни савети </a:t>
            </a:r>
            <a:r>
              <a:rPr lang="x-none" sz="3100" smtClean="0"/>
              <a:t>и савети који се пружају у вези са склапањем уговора </a:t>
            </a:r>
            <a:r>
              <a:rPr lang="sr-Cyrl-RS" sz="3100" dirty="0" smtClean="0"/>
              <a:t>су посебно значајни</a:t>
            </a:r>
            <a:endParaRPr lang="x-none" sz="3100" smtClean="0"/>
          </a:p>
          <a:p>
            <a:pPr lvl="1">
              <a:buFont typeface="Wingdings" pitchFamily="2" charset="2"/>
              <a:buChar char="§"/>
            </a:pPr>
            <a:r>
              <a:rPr lang="en-US" sz="2800" dirty="0" err="1" smtClean="0"/>
              <a:t>независно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тога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ли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дати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захтев</a:t>
            </a:r>
            <a:r>
              <a:rPr lang="en-US" sz="2800" dirty="0" smtClean="0"/>
              <a:t> </a:t>
            </a:r>
            <a:r>
              <a:rPr lang="en-US" sz="2800" dirty="0" err="1" smtClean="0"/>
              <a:t>друге</a:t>
            </a:r>
            <a:r>
              <a:rPr lang="en-US" sz="2800" dirty="0" smtClean="0"/>
              <a:t> </a:t>
            </a:r>
            <a:r>
              <a:rPr lang="en-US" sz="2800" dirty="0" err="1" smtClean="0"/>
              <a:t>стране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по</a:t>
            </a:r>
            <a:r>
              <a:rPr lang="en-US" sz="2800" dirty="0" smtClean="0"/>
              <a:t> </a:t>
            </a:r>
            <a:r>
              <a:rPr lang="en-US" sz="2800" dirty="0" err="1" smtClean="0"/>
              <a:t>сопственој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процени</a:t>
            </a:r>
            <a:endParaRPr lang="x-none" sz="2800" smtClean="0"/>
          </a:p>
          <a:p>
            <a:pPr lvl="1">
              <a:buFont typeface="Wingdings" pitchFamily="2" charset="2"/>
              <a:buChar char="§"/>
            </a:pPr>
            <a:r>
              <a:rPr lang="x-none" sz="2800" smtClean="0"/>
              <a:t>п</a:t>
            </a:r>
            <a:r>
              <a:rPr lang="en-US" sz="2800" dirty="0" err="1" smtClean="0"/>
              <a:t>осебно</a:t>
            </a:r>
            <a:r>
              <a:rPr lang="en-US" sz="2800" dirty="0" smtClean="0"/>
              <a:t> </a:t>
            </a:r>
            <a:r>
              <a:rPr lang="en-US" sz="2800" dirty="0" err="1" smtClean="0"/>
              <a:t>када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b="1" dirty="0" err="1" smtClean="0"/>
              <a:t>уговорне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стране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неравноправне</a:t>
            </a:r>
            <a:r>
              <a:rPr lang="en-US" sz="2800" b="1" dirty="0" smtClean="0"/>
              <a:t> </a:t>
            </a:r>
            <a:r>
              <a:rPr lang="en-US" sz="2800" dirty="0" smtClean="0"/>
              <a:t>у </a:t>
            </a:r>
            <a:r>
              <a:rPr lang="en-US" sz="2800" dirty="0" err="1" smtClean="0"/>
              <a:t>погледу</a:t>
            </a:r>
            <a:r>
              <a:rPr lang="en-US" sz="2800" dirty="0" smtClean="0"/>
              <a:t> </a:t>
            </a:r>
            <a:r>
              <a:rPr lang="en-US" sz="2800" dirty="0" err="1" smtClean="0"/>
              <a:t>стручних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знања</a:t>
            </a:r>
            <a:r>
              <a:rPr lang="en-US" sz="28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x-none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x-none" sz="2800" dirty="0" smtClean="0"/>
              <a:t>Друштво за посредовање је у</a:t>
            </a:r>
            <a:r>
              <a:rPr lang="en-US" sz="2800" dirty="0" smtClean="0"/>
              <a:t> </a:t>
            </a:r>
            <a:r>
              <a:rPr lang="en-US" sz="2800" dirty="0" err="1" smtClean="0"/>
              <a:t>обавези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пружи</a:t>
            </a: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 </a:t>
            </a:r>
            <a:r>
              <a:rPr lang="en-US" sz="2600" dirty="0" err="1" smtClean="0"/>
              <a:t>уговарачу</a:t>
            </a:r>
            <a:r>
              <a:rPr lang="en-US" sz="2600" dirty="0" smtClean="0"/>
              <a:t> </a:t>
            </a:r>
            <a:r>
              <a:rPr lang="en-US" sz="2600" dirty="0" err="1" smtClean="0"/>
              <a:t>осигурања</a:t>
            </a:r>
            <a:r>
              <a:rPr lang="en-US" sz="2600" dirty="0" smtClean="0"/>
              <a:t>, </a:t>
            </a:r>
            <a:r>
              <a:rPr lang="en-US" sz="2600" dirty="0" err="1" smtClean="0"/>
              <a:t>односно</a:t>
            </a:r>
            <a:r>
              <a:rPr lang="en-US" sz="2600" dirty="0" smtClean="0"/>
              <a:t> </a:t>
            </a:r>
            <a:r>
              <a:rPr lang="en-US" sz="2600" dirty="0" err="1" smtClean="0"/>
              <a:t>осигуранику</a:t>
            </a:r>
            <a:r>
              <a:rPr lang="sr-Cyrl-CS" sz="2600" dirty="0" smtClean="0"/>
              <a:t>,</a:t>
            </a:r>
            <a:r>
              <a:rPr lang="en-US" sz="26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/>
              <a:t>објашњења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савете</a:t>
            </a:r>
            <a:r>
              <a:rPr lang="en-US" sz="2800" b="1" dirty="0" smtClean="0"/>
              <a:t> </a:t>
            </a:r>
            <a:r>
              <a:rPr lang="en-US" sz="2800" dirty="0" smtClean="0"/>
              <a:t>о </a:t>
            </a:r>
            <a:r>
              <a:rPr lang="en-US" sz="2800" dirty="0" err="1" smtClean="0"/>
              <a:t>околностима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значајним</a:t>
            </a:r>
            <a:r>
              <a:rPr lang="en-US" sz="2800" dirty="0" smtClean="0"/>
              <a:t> </a:t>
            </a:r>
            <a:r>
              <a:rPr lang="en-US" sz="2800" b="1" dirty="0" err="1" smtClean="0"/>
              <a:t>за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закључење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спровођење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уговора</a:t>
            </a:r>
            <a:r>
              <a:rPr lang="en-US" sz="2800" b="1" dirty="0" smtClean="0"/>
              <a:t> </a:t>
            </a:r>
            <a:r>
              <a:rPr lang="en-US" sz="2800" dirty="0" smtClean="0"/>
              <a:t>о </a:t>
            </a:r>
            <a:r>
              <a:rPr lang="en-US" sz="2800" dirty="0" err="1" smtClean="0"/>
              <a:t>осигурању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Прописано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активности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посредник</a:t>
            </a:r>
            <a:r>
              <a:rPr lang="en-US" sz="2800" dirty="0" smtClean="0"/>
              <a:t> </a:t>
            </a:r>
            <a:r>
              <a:rPr lang="en-US" sz="2800" dirty="0" err="1" smtClean="0"/>
              <a:t>треба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предузме</a:t>
            </a:r>
            <a:r>
              <a:rPr lang="en-US" sz="2800" dirty="0" smtClean="0"/>
              <a:t> </a:t>
            </a:r>
            <a:r>
              <a:rPr lang="en-US" sz="2800" dirty="0" err="1" smtClean="0"/>
              <a:t>како</a:t>
            </a:r>
            <a:r>
              <a:rPr lang="en-US" sz="2800" dirty="0" smtClean="0"/>
              <a:t> </a:t>
            </a:r>
            <a:r>
              <a:rPr lang="en-US" sz="2800" dirty="0" err="1" smtClean="0"/>
              <a:t>би</a:t>
            </a:r>
            <a:r>
              <a:rPr lang="en-US" sz="2800" dirty="0" smtClean="0"/>
              <a:t> </a:t>
            </a:r>
            <a:r>
              <a:rPr lang="en-US" sz="2800" dirty="0" err="1" smtClean="0"/>
              <a:t>испоштовао</a:t>
            </a:r>
            <a:r>
              <a:rPr lang="en-US" sz="2800" dirty="0" smtClean="0"/>
              <a:t> </a:t>
            </a:r>
            <a:r>
              <a:rPr lang="en-US" sz="2800" dirty="0" err="1" smtClean="0"/>
              <a:t>ову</a:t>
            </a:r>
            <a:r>
              <a:rPr lang="en-US" sz="2800" dirty="0" smtClean="0"/>
              <a:t> </a:t>
            </a:r>
            <a:r>
              <a:rPr lang="en-US" sz="2800" dirty="0" err="1" smtClean="0"/>
              <a:t>своју</a:t>
            </a:r>
            <a:r>
              <a:rPr lang="en-US" sz="2800" dirty="0" smtClean="0"/>
              <a:t> </a:t>
            </a:r>
            <a:r>
              <a:rPr lang="en-US" sz="2800" dirty="0" err="1" smtClean="0"/>
              <a:t>обавезу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непоштовање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ове</a:t>
            </a:r>
            <a:r>
              <a:rPr lang="en-US" sz="2800" dirty="0" smtClean="0"/>
              <a:t> </a:t>
            </a:r>
            <a:r>
              <a:rPr lang="en-US" sz="2800" dirty="0" err="1" smtClean="0"/>
              <a:t>обавезе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предвиђена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санкција</a:t>
            </a:r>
            <a:r>
              <a:rPr lang="en-US" sz="2800" dirty="0" smtClean="0"/>
              <a:t> у </a:t>
            </a:r>
            <a:r>
              <a:rPr lang="en-US" sz="2800" dirty="0" err="1" smtClean="0"/>
              <a:t>виду</a:t>
            </a:r>
            <a:r>
              <a:rPr lang="en-US" sz="2800" dirty="0" smtClean="0"/>
              <a:t> </a:t>
            </a:r>
            <a:r>
              <a:rPr lang="en-US" sz="2800" dirty="0" err="1" smtClean="0"/>
              <a:t>новчане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казне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2160589"/>
            <a:ext cx="9322451" cy="3880773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ОБАВЕЗА УГОВАРАЧА ОСИГУРАЊА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dirty="0" smtClean="0">
                <a:latin typeface="Calibri" pitchFamily="34" charset="0"/>
                <a:ea typeface="MS PGothic" pitchFamily="34" charset="-128"/>
              </a:rPr>
              <a:t>ПРИЈАВИ</a:t>
            </a:r>
            <a:r>
              <a:rPr lang="sl-SI" sz="20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dirty="0" smtClean="0">
                <a:latin typeface="Calibri" pitchFamily="34" charset="0"/>
                <a:ea typeface="MS PGothic" pitchFamily="34" charset="-128"/>
              </a:rPr>
              <a:t>СВЕ</a:t>
            </a:r>
            <a:r>
              <a:rPr lang="sl-SI" sz="20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dirty="0" smtClean="0">
                <a:latin typeface="Calibri" pitchFamily="34" charset="0"/>
                <a:ea typeface="MS PGothic" pitchFamily="34" charset="-128"/>
              </a:rPr>
              <a:t>ОКОЛНОСТИ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које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су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му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познате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му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нису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могле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остати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непознате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а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које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могу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бити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20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dirty="0" smtClean="0">
                <a:latin typeface="Calibri" pitchFamily="34" charset="0"/>
                <a:ea typeface="MS PGothic" pitchFamily="34" charset="-128"/>
              </a:rPr>
              <a:t>утицаја</a:t>
            </a:r>
            <a:r>
              <a:rPr lang="sl-SI" sz="20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sl-SI" sz="20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dirty="0" smtClean="0">
                <a:latin typeface="Calibri" pitchFamily="34" charset="0"/>
                <a:ea typeface="MS PGothic" pitchFamily="34" charset="-128"/>
              </a:rPr>
              <a:t>оцену</a:t>
            </a:r>
            <a:r>
              <a:rPr lang="sl-SI" sz="20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b="1" smtClean="0">
                <a:latin typeface="Calibri" pitchFamily="34" charset="0"/>
                <a:ea typeface="MS PGothic" pitchFamily="34" charset="-128"/>
              </a:rPr>
              <a:t>ризика</a:t>
            </a:r>
            <a:r>
              <a:rPr lang="sl-SI" sz="20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smtClean="0">
                <a:latin typeface="Calibri" pitchFamily="34" charset="0"/>
                <a:ea typeface="MS PGothic" pitchFamily="34" charset="-128"/>
              </a:rPr>
              <a:t>ЗОО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чл</a:t>
            </a:r>
            <a:r>
              <a:rPr lang="sl-SI" sz="2000" dirty="0" smtClean="0">
                <a:latin typeface="Calibri" pitchFamily="34" charset="0"/>
                <a:ea typeface="MS PGothic" pitchFamily="34" charset="-128"/>
              </a:rPr>
              <a:t>. 907</a:t>
            </a:r>
          </a:p>
          <a:p>
            <a:pPr marL="1009650" lvl="1" indent="-609600">
              <a:buFont typeface="Wingdings" pitchFamily="2" charset="2"/>
              <a:buChar char="§"/>
            </a:pP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упитник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smtClean="0">
                <a:latin typeface="Calibri" pitchFamily="34" charset="0"/>
                <a:ea typeface="MS PGothic" pitchFamily="34" charset="-128"/>
              </a:rPr>
              <a:t>осигуравача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1009650" lvl="1" indent="-609600">
              <a:buFont typeface="Wingdings" pitchFamily="2" charset="2"/>
              <a:buChar char="§"/>
            </a:pP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друга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smtClean="0">
                <a:latin typeface="Calibri" pitchFamily="34" charset="0"/>
                <a:ea typeface="MS PGothic" pitchFamily="34" charset="-128"/>
              </a:rPr>
              <a:t>додатна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smtClean="0">
                <a:latin typeface="Calibri" pitchFamily="34" charset="0"/>
                <a:ea typeface="MS PGothic" pitchFamily="34" charset="-128"/>
              </a:rPr>
              <a:t>обавештења</a:t>
            </a:r>
            <a:r>
              <a:rPr lang="sr-Cyrl-RS" sz="2000" dirty="0" smtClean="0">
                <a:latin typeface="Calibri" pitchFamily="34" charset="0"/>
                <a:ea typeface="MS PGothic" pitchFamily="34" charset="-128"/>
              </a:rPr>
              <a:t> – спонтана пријава</a:t>
            </a:r>
            <a:endParaRPr lang="en-US" sz="2000" dirty="0" smtClean="0">
              <a:latin typeface="Calibri" pitchFamily="34" charset="0"/>
              <a:ea typeface="MS PGothic" pitchFamily="34" charset="-128"/>
            </a:endParaRPr>
          </a:p>
          <a:p>
            <a:pPr marL="609600" indent="-609600"/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Активности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осигуравача</a:t>
            </a:r>
            <a:endParaRPr lang="en-US" sz="2000" dirty="0" smtClean="0">
              <a:latin typeface="Calibri" pitchFamily="34" charset="0"/>
              <a:ea typeface="MS PGothic" pitchFamily="34" charset="-128"/>
            </a:endParaRPr>
          </a:p>
          <a:p>
            <a:pPr marL="1009650" lvl="1" indent="-609600">
              <a:buFont typeface="Wingdings" pitchFamily="2" charset="2"/>
              <a:buChar char="§"/>
            </a:pP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могућа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провера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навода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осигураника</a:t>
            </a:r>
            <a:endParaRPr lang="en-US" sz="2000" dirty="0" smtClean="0">
              <a:latin typeface="Calibri" pitchFamily="34" charset="0"/>
              <a:ea typeface="MS PGothic" pitchFamily="34" charset="-128"/>
            </a:endParaRPr>
          </a:p>
          <a:p>
            <a:pPr marL="1009650" lvl="1" indent="-609600">
              <a:buFont typeface="Wingdings" pitchFamily="2" charset="2"/>
              <a:buChar char="§"/>
            </a:pP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снимање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процена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ризика</a:t>
            </a:r>
            <a:endParaRPr lang="en-US" sz="2000" dirty="0" smtClean="0">
              <a:latin typeface="Calibri" pitchFamily="34" charset="0"/>
              <a:ea typeface="MS PGothic" pitchFamily="34" charset="-128"/>
            </a:endParaRPr>
          </a:p>
          <a:p>
            <a:pPr marL="609600" indent="-609600">
              <a:buFont typeface="Wingdings" pitchFamily="2" charset="2"/>
              <a:buChar char="v"/>
            </a:pP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Правне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последице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зависе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тога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ли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учињен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пропуст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са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намером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без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000" dirty="0" smtClean="0">
                <a:latin typeface="Calibri" pitchFamily="34" charset="0"/>
                <a:ea typeface="MS PGothic" pitchFamily="34" charset="-128"/>
              </a:rPr>
              <a:t>намере</a:t>
            </a:r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3517"/>
          </a:xfrm>
        </p:spPr>
        <p:txBody>
          <a:bodyPr>
            <a:normAutofit/>
          </a:bodyPr>
          <a:lstStyle/>
          <a:p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Ако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уговарач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НАМЕРНО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en-US" sz="19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717550" lvl="1" indent="-358775">
              <a:buFont typeface="Wingdings" pitchFamily="2" charset="2"/>
              <a:buChar char="§"/>
            </a:pP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учини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нетачну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пријаву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прећути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неку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околност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717550" lvl="1" indent="-358775">
              <a:buFont typeface="Wingdings" pitchFamily="2" charset="2"/>
              <a:buChar char="§"/>
            </a:pP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која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би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била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утицаја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осигуравач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не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прихвати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ризик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уговор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РУШЉИВ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717550" lvl="1" indent="-358775"/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Осигуравач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има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право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тражи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1117600" lvl="2" indent="-358775">
              <a:buFont typeface="Wingdings" pitchFamily="2" charset="2"/>
              <a:buChar char="§"/>
            </a:pPr>
            <a:r>
              <a:rPr lang="x-none" sz="1700" b="1" smtClean="0">
                <a:latin typeface="Calibri" pitchFamily="34" charset="0"/>
                <a:ea typeface="MS PGothic" pitchFamily="34" charset="-128"/>
              </a:rPr>
              <a:t>ПОНИШТАЈ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smtClean="0">
                <a:latin typeface="Calibri" pitchFamily="34" charset="0"/>
                <a:ea typeface="MS PGothic" pitchFamily="34" charset="-128"/>
              </a:rPr>
              <a:t>уговора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у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року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ТРИ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МЕСЕЦА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дана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сазнања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нетачност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пријаве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1117600" lvl="2" indent="-358775">
              <a:buFont typeface="Wingdings" pitchFamily="2" charset="2"/>
              <a:buChar char="§"/>
            </a:pPr>
            <a:r>
              <a:rPr lang="x-none" sz="17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17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задржи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наплаћену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премију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односно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тражи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плаћање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700" b="1" dirty="0" smtClean="0">
                <a:latin typeface="Calibri" pitchFamily="34" charset="0"/>
                <a:ea typeface="MS PGothic" pitchFamily="34" charset="-128"/>
              </a:rPr>
              <a:t>премије</a:t>
            </a:r>
            <a:r>
              <a:rPr lang="sl-SI" sz="1700" b="1" dirty="0" smtClean="0">
                <a:latin typeface="Calibri" pitchFamily="34" charset="0"/>
                <a:ea typeface="MS PGothic" pitchFamily="34" charset="-128"/>
              </a:rPr>
              <a:t> </a:t>
            </a:r>
            <a:endParaRPr lang="sl-SI" sz="1700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buFont typeface="Wingdings" pitchFamily="2" charset="2"/>
              <a:buChar char="v"/>
            </a:pP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Ако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осигуравач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не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искористи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ово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овлашћење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наступа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конвалидација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уговора</a:t>
            </a:r>
            <a:endParaRPr lang="sl-SI" sz="1900" b="1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buFont typeface="Wingdings" pitchFamily="2" charset="2"/>
              <a:buChar char="§"/>
            </a:pP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Терет</a:t>
            </a:r>
            <a:r>
              <a:rPr lang="sl-SI" sz="19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доказивања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у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питању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намера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-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превара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sl-SI" sz="19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1900" b="1" dirty="0" smtClean="0">
                <a:latin typeface="Calibri" pitchFamily="34" charset="0"/>
                <a:ea typeface="MS PGothic" pitchFamily="34" charset="-128"/>
              </a:rPr>
              <a:t>осигура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Ако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учини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НЕНАМЕРНА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нетачност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непотпуност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пријаве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x-none" sz="2200" smtClean="0">
                <a:latin typeface="Calibri" pitchFamily="34" charset="0"/>
                <a:ea typeface="MS PGothic" pitchFamily="34" charset="-128"/>
              </a:rPr>
              <a:t>осигуравач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има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право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у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року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месец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дана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сазнања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исто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изјави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717550" lvl="1" indent="-358775">
              <a:lnSpc>
                <a:spcPct val="80000"/>
              </a:lnSpc>
              <a:buFont typeface="Wingdings" pitchFamily="2" charset="2"/>
              <a:buChar char="§"/>
            </a:pPr>
            <a:r>
              <a:rPr lang="x-none" sz="2200" b="1" smtClean="0">
                <a:latin typeface="Calibri" pitchFamily="34" charset="0"/>
                <a:ea typeface="MS PGothic" pitchFamily="34" charset="-128"/>
              </a:rPr>
              <a:t>РАСКИДА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уговор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717550" lvl="1" indent="-358775">
              <a:lnSpc>
                <a:spcPct val="80000"/>
              </a:lnSpc>
              <a:buFont typeface="Wingdings" pitchFamily="2" charset="2"/>
              <a:buChar char="§"/>
            </a:pP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тражи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повећање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премије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сразмерно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ризику</a:t>
            </a:r>
            <a:endParaRPr lang="sl-SI" sz="2200" dirty="0" smtClean="0">
              <a:latin typeface="Calibri" pitchFamily="34" charset="0"/>
              <a:ea typeface="MS PGothic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Уговор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раскида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по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протеку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рока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14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дана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717550" lvl="1" indent="-358775">
              <a:lnSpc>
                <a:spcPct val="80000"/>
              </a:lnSpc>
              <a:buFont typeface="Wingdings" pitchFamily="2" charset="2"/>
              <a:buChar char="§"/>
            </a:pP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ако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предлог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повећање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премије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не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буде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у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овом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року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прихваћен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717550" lvl="1" indent="-358775">
              <a:lnSpc>
                <a:spcPct val="80000"/>
              </a:lnSpc>
              <a:buFont typeface="Wingdings" pitchFamily="2" charset="2"/>
              <a:buChar char="§"/>
            </a:pP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дана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давања</a:t>
            </a:r>
            <a:r>
              <a:rPr lang="sl-SI" sz="22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b="1" dirty="0" smtClean="0">
                <a:latin typeface="Calibri" pitchFamily="34" charset="0"/>
                <a:ea typeface="MS PGothic" pitchFamily="34" charset="-128"/>
              </a:rPr>
              <a:t>изјаве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sl-SI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раскиду</a:t>
            </a:r>
            <a:endParaRPr lang="sl-SI" sz="2200" dirty="0" smtClean="0">
              <a:latin typeface="Calibri" pitchFamily="34" charset="0"/>
              <a:ea typeface="MS PGothic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сигуравач је у обавези </a:t>
            </a:r>
            <a:r>
              <a:rPr lang="sr-Cyrl-CS" sz="2200" b="1" dirty="0" smtClean="0">
                <a:latin typeface="Calibri" pitchFamily="34" charset="0"/>
                <a:ea typeface="MS PGothic" pitchFamily="34" charset="-128"/>
              </a:rPr>
              <a:t>да осигуранику врати део премије 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која се односи на период за који се уговор раскида </a:t>
            </a:r>
            <a:endParaRPr lang="en-US" sz="2200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lnSpc>
                <a:spcPct val="80000"/>
              </a:lnSpc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2160589"/>
            <a:ext cx="9567679" cy="3880773"/>
          </a:xfrm>
        </p:spPr>
        <p:txBody>
          <a:bodyPr>
            <a:normAutofit/>
          </a:bodyPr>
          <a:lstStyle/>
          <a:p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Ако</a:t>
            </a:r>
            <a:r>
              <a:rPr lang="sl-SI" sz="26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sl-SI" sz="26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учини</a:t>
            </a:r>
            <a:r>
              <a:rPr lang="sl-SI" sz="26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НЕНАМЕРНА</a:t>
            </a:r>
            <a:r>
              <a:rPr lang="sl-SI" sz="26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нетачност</a:t>
            </a:r>
            <a:r>
              <a:rPr lang="sl-SI" sz="26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sl-SI" sz="26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непотпуност</a:t>
            </a:r>
            <a:r>
              <a:rPr lang="sl-SI" sz="26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600" dirty="0" smtClean="0">
                <a:latin typeface="Calibri" pitchFamily="34" charset="0"/>
                <a:ea typeface="MS PGothic" pitchFamily="34" charset="-128"/>
              </a:rPr>
              <a:t>пријаве</a:t>
            </a:r>
            <a:endParaRPr lang="sl-SI" sz="2600" dirty="0" smtClean="0">
              <a:latin typeface="Calibri" pitchFamily="34" charset="0"/>
              <a:ea typeface="MS PGothic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Н</a:t>
            </a:r>
            <a:r>
              <a:rPr lang="sr-Cyrl-CS" sz="2400" b="1" dirty="0" smtClean="0">
                <a:latin typeface="Calibri" pitchFamily="34" charset="0"/>
                <a:ea typeface="MS PGothic" pitchFamily="34" charset="-128"/>
              </a:rPr>
              <a:t>акнад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а</a:t>
            </a:r>
            <a:r>
              <a:rPr lang="sr-Cyrl-CS" sz="2400" b="1" dirty="0" smtClean="0">
                <a:latin typeface="Calibri" pitchFamily="34" charset="0"/>
                <a:ea typeface="MS PGothic" pitchFamily="34" charset="-128"/>
              </a:rPr>
              <a:t> се смањује </a:t>
            </a:r>
            <a:endParaRPr lang="en-US" sz="2400" b="1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lnSpc>
                <a:spcPct val="80000"/>
              </a:lnSpc>
              <a:buFont typeface="Arial" charset="0"/>
              <a:buChar char="•"/>
            </a:pPr>
            <a:r>
              <a:rPr lang="sr-Cyrl-CS" sz="2400" b="1" dirty="0" smtClean="0">
                <a:latin typeface="Calibri" pitchFamily="34" charset="0"/>
                <a:ea typeface="MS PGothic" pitchFamily="34" charset="-128"/>
              </a:rPr>
              <a:t>у сразмери</a:t>
            </a: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 између стопе плаћене премије и премије коју је требало платити према стварном ризику</a:t>
            </a:r>
            <a:endParaRPr lang="en-US" sz="2400" dirty="0" smtClean="0">
              <a:latin typeface="Calibri" pitchFamily="34" charset="0"/>
              <a:ea typeface="MS PGothic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400" b="1" dirty="0" smtClean="0">
                <a:latin typeface="Calibri" pitchFamily="34" charset="0"/>
                <a:ea typeface="MS PGothic" pitchFamily="34" charset="-128"/>
              </a:rPr>
              <a:t>ако се догоди осигурани случај </a:t>
            </a:r>
            <a:endParaRPr lang="en-US" sz="2400" b="1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lnSpc>
                <a:spcPct val="80000"/>
              </a:lnSpc>
              <a:buFont typeface="Arial" charset="0"/>
              <a:buChar char="•"/>
            </a:pP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пре него што је утврђена нетачност или непотпуност пријаве или </a:t>
            </a:r>
            <a:endParaRPr lang="en-US" sz="2400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lnSpc>
                <a:spcPct val="80000"/>
              </a:lnSpc>
              <a:buFont typeface="Arial" charset="0"/>
              <a:buChar char="•"/>
            </a:pP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после тога али пре раскида уговора, односно</a:t>
            </a:r>
            <a:endParaRPr lang="en-US" sz="2400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lnSpc>
                <a:spcPct val="80000"/>
              </a:lnSpc>
              <a:buFont typeface="Arial" charset="0"/>
              <a:buChar char="•"/>
            </a:pP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пре постигнутог споразума о повећању премије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За</a:t>
            </a:r>
            <a:r>
              <a:rPr lang="en-US" dirty="0" smtClean="0"/>
              <a:t> </a:t>
            </a:r>
            <a:r>
              <a:rPr lang="x-none" smtClean="0"/>
              <a:t>сваки</a:t>
            </a:r>
            <a:r>
              <a:rPr lang="en-US" dirty="0" smtClean="0"/>
              <a:t> </a:t>
            </a:r>
            <a:r>
              <a:rPr lang="x-none" smtClean="0"/>
              <a:t>поједини</a:t>
            </a:r>
            <a:r>
              <a:rPr lang="en-US" dirty="0" smtClean="0"/>
              <a:t> </a:t>
            </a:r>
            <a:r>
              <a:rPr lang="x-none" smtClean="0"/>
              <a:t>ризик</a:t>
            </a:r>
            <a:r>
              <a:rPr lang="en-US" dirty="0" smtClean="0"/>
              <a:t>  </a:t>
            </a:r>
            <a:r>
              <a:rPr lang="x-none" smtClean="0"/>
              <a:t>треба</a:t>
            </a:r>
            <a:r>
              <a:rPr lang="en-US" dirty="0" smtClean="0"/>
              <a:t> </a:t>
            </a:r>
            <a:r>
              <a:rPr lang="x-none" smtClean="0"/>
              <a:t>оценити</a:t>
            </a:r>
            <a:r>
              <a:rPr lang="en-US" dirty="0" smtClean="0"/>
              <a:t> </a:t>
            </a:r>
            <a:endParaRPr lang="sr-Cyrl-CS" dirty="0" smtClean="0"/>
          </a:p>
          <a:p>
            <a:pPr lvl="1"/>
            <a:r>
              <a:rPr lang="x-none" smtClean="0"/>
              <a:t>учесталост</a:t>
            </a:r>
            <a:r>
              <a:rPr lang="en-US" dirty="0" smtClean="0"/>
              <a:t> </a:t>
            </a:r>
            <a:r>
              <a:rPr lang="x-none" smtClean="0"/>
              <a:t>и</a:t>
            </a:r>
            <a:r>
              <a:rPr lang="en-US" dirty="0" smtClean="0"/>
              <a:t> </a:t>
            </a:r>
            <a:r>
              <a:rPr lang="x-none" smtClean="0"/>
              <a:t>интезитет</a:t>
            </a:r>
            <a:r>
              <a:rPr lang="en-US" dirty="0" smtClean="0"/>
              <a:t> </a:t>
            </a:r>
            <a:r>
              <a:rPr lang="x-none" smtClean="0"/>
              <a:t>штете</a:t>
            </a:r>
            <a:r>
              <a:rPr lang="en-US" dirty="0" smtClean="0"/>
              <a:t> </a:t>
            </a:r>
            <a:endParaRPr lang="sr-Cyrl-CS" dirty="0" smtClean="0"/>
          </a:p>
          <a:p>
            <a:pPr lvl="1"/>
            <a:r>
              <a:rPr lang="x-none" smtClean="0"/>
              <a:t>максимални</a:t>
            </a:r>
            <a:r>
              <a:rPr lang="en-US" dirty="0" smtClean="0"/>
              <a:t> </a:t>
            </a:r>
            <a:r>
              <a:rPr lang="x-none" smtClean="0"/>
              <a:t>износ</a:t>
            </a:r>
            <a:r>
              <a:rPr lang="en-US" dirty="0" smtClean="0"/>
              <a:t> </a:t>
            </a:r>
            <a:r>
              <a:rPr lang="x-none" smtClean="0"/>
              <a:t>штете</a:t>
            </a:r>
            <a:r>
              <a:rPr lang="en-US" dirty="0" smtClean="0"/>
              <a:t> </a:t>
            </a:r>
            <a:r>
              <a:rPr lang="x-none" smtClean="0"/>
              <a:t>која</a:t>
            </a:r>
            <a:r>
              <a:rPr lang="en-US" dirty="0" smtClean="0"/>
              <a:t> </a:t>
            </a:r>
            <a:r>
              <a:rPr lang="x-none" smtClean="0"/>
              <a:t>може</a:t>
            </a:r>
            <a:r>
              <a:rPr lang="en-US" dirty="0" smtClean="0"/>
              <a:t> </a:t>
            </a:r>
            <a:r>
              <a:rPr lang="x-none" smtClean="0"/>
              <a:t>настати</a:t>
            </a:r>
          </a:p>
          <a:p>
            <a:endParaRPr lang="sr-Cyrl-CS" dirty="0" smtClean="0"/>
          </a:p>
          <a:p>
            <a:r>
              <a:rPr lang="x-none" smtClean="0"/>
              <a:t>У</a:t>
            </a:r>
            <a:r>
              <a:rPr lang="en-US" dirty="0" smtClean="0"/>
              <a:t> </a:t>
            </a:r>
            <a:r>
              <a:rPr lang="x-none" smtClean="0"/>
              <a:t>фази</a:t>
            </a:r>
            <a:r>
              <a:rPr lang="en-US" dirty="0" smtClean="0"/>
              <a:t> </a:t>
            </a:r>
            <a:r>
              <a:rPr lang="x-none" smtClean="0"/>
              <a:t>процене</a:t>
            </a:r>
            <a:r>
              <a:rPr lang="en-US" dirty="0" smtClean="0"/>
              <a:t> </a:t>
            </a:r>
            <a:r>
              <a:rPr lang="x-none" smtClean="0"/>
              <a:t>ризика</a:t>
            </a:r>
            <a:r>
              <a:rPr lang="en-US" dirty="0" smtClean="0"/>
              <a:t> </a:t>
            </a:r>
            <a:r>
              <a:rPr lang="x-none" smtClean="0"/>
              <a:t>врши</a:t>
            </a:r>
            <a:r>
              <a:rPr lang="en-US" dirty="0" smtClean="0"/>
              <a:t> </a:t>
            </a:r>
            <a:r>
              <a:rPr lang="x-none" smtClean="0"/>
              <a:t>се</a:t>
            </a:r>
            <a:r>
              <a:rPr lang="en-US" dirty="0" smtClean="0"/>
              <a:t> </a:t>
            </a:r>
            <a:r>
              <a:rPr lang="x-none" smtClean="0"/>
              <a:t>класификација</a:t>
            </a:r>
            <a:r>
              <a:rPr lang="en-US" dirty="0" smtClean="0"/>
              <a:t> </a:t>
            </a:r>
            <a:r>
              <a:rPr lang="x-none" smtClean="0"/>
              <a:t>на</a:t>
            </a:r>
          </a:p>
          <a:p>
            <a:pPr lvl="1"/>
            <a:r>
              <a:rPr lang="sr-Cyrl-CS" dirty="0" smtClean="0"/>
              <a:t>к</a:t>
            </a:r>
            <a:r>
              <a:rPr lang="x-none" smtClean="0"/>
              <a:t>ритичн</a:t>
            </a:r>
            <a:r>
              <a:rPr lang="sr-Cyrl-CS" dirty="0" smtClean="0"/>
              <a:t>е</a:t>
            </a:r>
            <a:r>
              <a:rPr lang="en-US" dirty="0" smtClean="0"/>
              <a:t> </a:t>
            </a:r>
            <a:r>
              <a:rPr lang="x-none" smtClean="0"/>
              <a:t>ризи</a:t>
            </a:r>
            <a:r>
              <a:rPr lang="sr-Cyrl-CS" dirty="0" smtClean="0"/>
              <a:t>ке</a:t>
            </a:r>
            <a:r>
              <a:rPr lang="en-US" dirty="0" smtClean="0"/>
              <a:t> </a:t>
            </a:r>
            <a:r>
              <a:rPr lang="sr-Cyrl-CS" dirty="0" smtClean="0"/>
              <a:t>-</a:t>
            </a:r>
            <a:r>
              <a:rPr lang="en-US" dirty="0" smtClean="0"/>
              <a:t> </a:t>
            </a:r>
            <a:r>
              <a:rPr lang="x-none" smtClean="0"/>
              <a:t>они</a:t>
            </a:r>
            <a:r>
              <a:rPr lang="en-US" dirty="0" smtClean="0"/>
              <a:t> </a:t>
            </a:r>
            <a:r>
              <a:rPr lang="x-none" smtClean="0"/>
              <a:t>који</a:t>
            </a:r>
            <a:r>
              <a:rPr lang="en-US" dirty="0" smtClean="0"/>
              <a:t> </a:t>
            </a:r>
            <a:r>
              <a:rPr lang="x-none" smtClean="0"/>
              <a:t>могу</a:t>
            </a:r>
            <a:r>
              <a:rPr lang="en-US" dirty="0" smtClean="0"/>
              <a:t> </a:t>
            </a:r>
            <a:r>
              <a:rPr lang="x-none" smtClean="0"/>
              <a:t>довести</a:t>
            </a:r>
            <a:r>
              <a:rPr lang="en-US" dirty="0" smtClean="0"/>
              <a:t> </a:t>
            </a:r>
            <a:r>
              <a:rPr lang="x-none" smtClean="0"/>
              <a:t>до</a:t>
            </a:r>
            <a:r>
              <a:rPr lang="en-US" dirty="0" smtClean="0"/>
              <a:t> </a:t>
            </a:r>
            <a:r>
              <a:rPr lang="x-none" smtClean="0"/>
              <a:t>банкротства</a:t>
            </a:r>
            <a:r>
              <a:rPr lang="en-US" dirty="0" smtClean="0"/>
              <a:t> </a:t>
            </a:r>
            <a:r>
              <a:rPr lang="x-none" smtClean="0"/>
              <a:t>привредног</a:t>
            </a:r>
            <a:r>
              <a:rPr lang="en-US" dirty="0" smtClean="0"/>
              <a:t> </a:t>
            </a:r>
            <a:r>
              <a:rPr lang="x-none" smtClean="0"/>
              <a:t>субјекта</a:t>
            </a:r>
            <a:r>
              <a:rPr lang="en-US" dirty="0" smtClean="0"/>
              <a:t> </a:t>
            </a:r>
            <a:endParaRPr lang="sr-Latn-CS" dirty="0" smtClean="0"/>
          </a:p>
          <a:p>
            <a:pPr lvl="1"/>
            <a:r>
              <a:rPr lang="x-none" smtClean="0"/>
              <a:t>важн</a:t>
            </a:r>
            <a:r>
              <a:rPr lang="sr-Cyrl-CS" dirty="0" smtClean="0"/>
              <a:t>е</a:t>
            </a:r>
            <a:r>
              <a:rPr lang="en-US" dirty="0" smtClean="0"/>
              <a:t> </a:t>
            </a:r>
            <a:r>
              <a:rPr lang="x-none" smtClean="0"/>
              <a:t>ризи</a:t>
            </a:r>
            <a:r>
              <a:rPr lang="sr-Cyrl-CS" dirty="0" smtClean="0"/>
              <a:t>ке -</a:t>
            </a:r>
            <a:r>
              <a:rPr lang="en-US" dirty="0" smtClean="0"/>
              <a:t> </a:t>
            </a:r>
            <a:r>
              <a:rPr lang="x-none" smtClean="0"/>
              <a:t>они</a:t>
            </a:r>
            <a:r>
              <a:rPr lang="en-US" dirty="0" smtClean="0"/>
              <a:t> </a:t>
            </a:r>
            <a:r>
              <a:rPr lang="x-none" smtClean="0"/>
              <a:t>који</a:t>
            </a:r>
            <a:r>
              <a:rPr lang="en-US" dirty="0" smtClean="0"/>
              <a:t> </a:t>
            </a:r>
            <a:r>
              <a:rPr lang="x-none" smtClean="0"/>
              <a:t>би</a:t>
            </a:r>
            <a:r>
              <a:rPr lang="en-US" dirty="0" smtClean="0"/>
              <a:t> </a:t>
            </a:r>
            <a:r>
              <a:rPr lang="x-none" smtClean="0"/>
              <a:t>довели</a:t>
            </a:r>
            <a:r>
              <a:rPr lang="en-US" dirty="0" smtClean="0"/>
              <a:t> </a:t>
            </a:r>
            <a:r>
              <a:rPr lang="x-none" smtClean="0"/>
              <a:t>до</a:t>
            </a:r>
            <a:r>
              <a:rPr lang="en-US" dirty="0" smtClean="0"/>
              <a:t> </a:t>
            </a:r>
            <a:r>
              <a:rPr lang="x-none" smtClean="0"/>
              <a:t>задуживање</a:t>
            </a:r>
            <a:r>
              <a:rPr lang="sr-Latn-CS" dirty="0" smtClean="0"/>
              <a:t>a</a:t>
            </a:r>
            <a:r>
              <a:rPr lang="en-US" dirty="0" smtClean="0"/>
              <a:t>, </a:t>
            </a:r>
            <a:r>
              <a:rPr lang="x-none" smtClean="0"/>
              <a:t>али</a:t>
            </a:r>
            <a:r>
              <a:rPr lang="en-US" dirty="0" smtClean="0"/>
              <a:t> </a:t>
            </a:r>
            <a:r>
              <a:rPr lang="x-none" smtClean="0"/>
              <a:t>не</a:t>
            </a:r>
            <a:r>
              <a:rPr lang="en-US" dirty="0" smtClean="0"/>
              <a:t> </a:t>
            </a:r>
            <a:r>
              <a:rPr lang="x-none" smtClean="0"/>
              <a:t>и</a:t>
            </a:r>
            <a:r>
              <a:rPr lang="en-US" dirty="0" smtClean="0"/>
              <a:t> </a:t>
            </a:r>
            <a:r>
              <a:rPr lang="x-none" smtClean="0"/>
              <a:t>до</a:t>
            </a:r>
            <a:r>
              <a:rPr lang="en-US" dirty="0" smtClean="0"/>
              <a:t> </a:t>
            </a:r>
            <a:r>
              <a:rPr lang="x-none" smtClean="0"/>
              <a:t>банкротства</a:t>
            </a:r>
            <a:r>
              <a:rPr lang="en-US" dirty="0" smtClean="0"/>
              <a:t> </a:t>
            </a:r>
            <a:endParaRPr lang="sr-Latn-CS" dirty="0" smtClean="0"/>
          </a:p>
          <a:p>
            <a:pPr lvl="1"/>
            <a:r>
              <a:rPr lang="sr-Cyrl-CS" dirty="0" smtClean="0"/>
              <a:t>н</a:t>
            </a:r>
            <a:r>
              <a:rPr lang="x-none" smtClean="0"/>
              <a:t>еважн</a:t>
            </a:r>
            <a:r>
              <a:rPr lang="sr-Cyrl-CS" dirty="0" smtClean="0"/>
              <a:t>е </a:t>
            </a:r>
            <a:r>
              <a:rPr lang="x-none" smtClean="0"/>
              <a:t>ризи</a:t>
            </a:r>
            <a:r>
              <a:rPr lang="sr-Cyrl-CS" dirty="0" smtClean="0"/>
              <a:t>ке</a:t>
            </a:r>
            <a:r>
              <a:rPr lang="en-US" dirty="0" smtClean="0"/>
              <a:t> </a:t>
            </a:r>
            <a:r>
              <a:rPr lang="sr-Cyrl-CS" dirty="0" smtClean="0"/>
              <a:t>- </a:t>
            </a:r>
            <a:r>
              <a:rPr lang="x-none" smtClean="0"/>
              <a:t>они</a:t>
            </a:r>
            <a:r>
              <a:rPr lang="en-US" dirty="0" smtClean="0"/>
              <a:t> </a:t>
            </a:r>
            <a:r>
              <a:rPr lang="x-none" smtClean="0"/>
              <a:t>код</a:t>
            </a:r>
            <a:r>
              <a:rPr lang="en-US" dirty="0" smtClean="0"/>
              <a:t> </a:t>
            </a:r>
            <a:r>
              <a:rPr lang="x-none" smtClean="0"/>
              <a:t>којих</a:t>
            </a:r>
            <a:r>
              <a:rPr lang="en-US" dirty="0" smtClean="0"/>
              <a:t> </a:t>
            </a:r>
            <a:r>
              <a:rPr lang="x-none" smtClean="0"/>
              <a:t>се</a:t>
            </a:r>
            <a:r>
              <a:rPr lang="en-US" dirty="0" smtClean="0"/>
              <a:t> </a:t>
            </a:r>
            <a:r>
              <a:rPr lang="x-none" smtClean="0"/>
              <a:t>евентуална</a:t>
            </a:r>
            <a:r>
              <a:rPr lang="en-US" dirty="0" smtClean="0"/>
              <a:t> </a:t>
            </a:r>
            <a:r>
              <a:rPr lang="x-none" smtClean="0"/>
              <a:t>штета</a:t>
            </a:r>
            <a:r>
              <a:rPr lang="en-US" dirty="0" smtClean="0"/>
              <a:t> </a:t>
            </a:r>
            <a:r>
              <a:rPr lang="x-none" smtClean="0"/>
              <a:t>може</a:t>
            </a:r>
            <a:r>
              <a:rPr lang="en-US" dirty="0" smtClean="0"/>
              <a:t> </a:t>
            </a:r>
            <a:r>
              <a:rPr lang="x-none" smtClean="0"/>
              <a:t>надокнадити</a:t>
            </a:r>
            <a:r>
              <a:rPr lang="en-US" dirty="0" smtClean="0"/>
              <a:t> </a:t>
            </a:r>
            <a:r>
              <a:rPr lang="x-none" smtClean="0"/>
              <a:t>из</a:t>
            </a:r>
            <a:r>
              <a:rPr lang="en-US" dirty="0" smtClean="0"/>
              <a:t> </a:t>
            </a:r>
            <a:r>
              <a:rPr lang="x-none" smtClean="0"/>
              <a:t>постојеће</a:t>
            </a:r>
            <a:r>
              <a:rPr lang="en-US" dirty="0" smtClean="0"/>
              <a:t> </a:t>
            </a:r>
            <a:r>
              <a:rPr lang="x-none" smtClean="0"/>
              <a:t>активе</a:t>
            </a:r>
            <a:r>
              <a:rPr lang="en-US" dirty="0" smtClean="0"/>
              <a:t> </a:t>
            </a:r>
            <a:r>
              <a:rPr lang="x-none" smtClean="0"/>
              <a:t>или</a:t>
            </a:r>
            <a:r>
              <a:rPr lang="en-US" dirty="0" smtClean="0"/>
              <a:t> </a:t>
            </a:r>
            <a:r>
              <a:rPr lang="x-none" smtClean="0"/>
              <a:t>текућег</a:t>
            </a:r>
            <a:r>
              <a:rPr lang="en-US" dirty="0" smtClean="0"/>
              <a:t> </a:t>
            </a:r>
            <a:r>
              <a:rPr lang="x-none" smtClean="0"/>
              <a:t>пословања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Нетачна</a:t>
            </a:r>
            <a:r>
              <a:rPr lang="sr-Latn-CS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пријава</a:t>
            </a:r>
            <a:endParaRPr lang="sr-Cyrl-CS" sz="2400" dirty="0" smtClean="0">
              <a:solidFill>
                <a:srgbClr val="00377B"/>
              </a:solidFill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buFont typeface="Wingdings" pitchFamily="2" charset="2"/>
              <a:buChar char="§"/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Осигуравач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не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може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користи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наведеним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правима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ако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био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несавестан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>
              <a:buFont typeface="Wingdings" pitchFamily="2" charset="2"/>
              <a:buChar char="§"/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може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одређене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околности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позивати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осигуравач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коме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су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ове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околности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pPr lvl="2">
              <a:buFont typeface="Wingdings" pitchFamily="2" charset="2"/>
              <a:buChar char="§"/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биле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познате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су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му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могле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бити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познате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pPr lvl="2">
              <a:buFont typeface="Wingdings" pitchFamily="2" charset="2"/>
              <a:buChar char="§"/>
            </a:pPr>
            <a:r>
              <a:rPr lang="sr-Cyrl-RS" sz="2400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x-none" sz="2400" smtClean="0">
                <a:latin typeface="Calibri" pitchFamily="34" charset="0"/>
                <a:ea typeface="MS PGothic" pitchFamily="34" charset="-128"/>
              </a:rPr>
              <a:t>ли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их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сазнао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у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време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трајања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није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користио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законским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овлашћењима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x-none" sz="2800" dirty="0" smtClean="0"/>
              <a:t>Обавеза осигуравача у моменту закључења уговора је да </a:t>
            </a:r>
          </a:p>
          <a:p>
            <a:pPr marL="609600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x-none" sz="2800" dirty="0" smtClean="0"/>
              <a:t>осигураника</a:t>
            </a:r>
            <a:r>
              <a:rPr lang="sl-SI" sz="2800" dirty="0" smtClean="0"/>
              <a:t> </a:t>
            </a:r>
            <a:r>
              <a:rPr lang="x-none" sz="2800" b="1" dirty="0" smtClean="0">
                <a:solidFill>
                  <a:srgbClr val="FF0000"/>
                </a:solidFill>
              </a:rPr>
              <a:t>упозори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x-none" sz="2800" b="1" dirty="0" smtClean="0">
                <a:solidFill>
                  <a:srgbClr val="FF0000"/>
                </a:solidFill>
              </a:rPr>
              <a:t>да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x-none" sz="2800" b="1" dirty="0" smtClean="0">
                <a:solidFill>
                  <a:srgbClr val="FF0000"/>
                </a:solidFill>
              </a:rPr>
              <a:t>су</a:t>
            </a:r>
            <a:r>
              <a:rPr lang="sl-SI" sz="2800" dirty="0" smtClean="0">
                <a:solidFill>
                  <a:srgbClr val="FF0000"/>
                </a:solidFill>
              </a:rPr>
              <a:t> </a:t>
            </a:r>
            <a:r>
              <a:rPr lang="x-none" sz="2800" dirty="0" smtClean="0"/>
              <a:t>општи</a:t>
            </a:r>
            <a:r>
              <a:rPr lang="sl-SI" sz="2800" dirty="0" smtClean="0"/>
              <a:t> </a:t>
            </a:r>
            <a:r>
              <a:rPr lang="x-none" sz="2800" dirty="0" smtClean="0"/>
              <a:t>и</a:t>
            </a:r>
            <a:r>
              <a:rPr lang="sl-SI" sz="2800" dirty="0" smtClean="0"/>
              <a:t> </a:t>
            </a:r>
            <a:r>
              <a:rPr lang="x-none" sz="2800" dirty="0" smtClean="0"/>
              <a:t>посебни</a:t>
            </a:r>
            <a:r>
              <a:rPr lang="sl-SI" sz="2800" dirty="0" smtClean="0"/>
              <a:t> </a:t>
            </a:r>
            <a:r>
              <a:rPr lang="x-none" sz="2800" b="1" dirty="0" smtClean="0">
                <a:solidFill>
                  <a:srgbClr val="FF0000"/>
                </a:solidFill>
              </a:rPr>
              <a:t>услови</a:t>
            </a:r>
            <a:r>
              <a:rPr lang="sl-SI" sz="2800" b="1" dirty="0" smtClean="0"/>
              <a:t> </a:t>
            </a:r>
            <a:r>
              <a:rPr lang="x-none" sz="2800" dirty="0" smtClean="0"/>
              <a:t>осигурања</a:t>
            </a:r>
            <a:r>
              <a:rPr lang="en-US" sz="2800" dirty="0" smtClean="0"/>
              <a:t> </a:t>
            </a:r>
            <a:r>
              <a:rPr lang="x-none" sz="2800" dirty="0" smtClean="0"/>
              <a:t>саставни</a:t>
            </a:r>
            <a:r>
              <a:rPr lang="en-US" sz="2800" dirty="0" smtClean="0"/>
              <a:t> </a:t>
            </a:r>
            <a:r>
              <a:rPr lang="x-none" sz="2800" dirty="0" smtClean="0"/>
              <a:t>део</a:t>
            </a:r>
            <a:r>
              <a:rPr lang="en-US" sz="2800" dirty="0" smtClean="0"/>
              <a:t> </a:t>
            </a:r>
            <a:r>
              <a:rPr lang="x-none" sz="2800" dirty="0" smtClean="0"/>
              <a:t>уговора</a:t>
            </a:r>
            <a:r>
              <a:rPr lang="sl-SI" sz="2800" dirty="0" smtClean="0"/>
              <a:t>;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spcBef>
                <a:spcPts val="0"/>
              </a:spcBef>
              <a:defRPr/>
            </a:pPr>
            <a:endParaRPr lang="sl-SI" sz="2800" dirty="0" smtClean="0"/>
          </a:p>
          <a:p>
            <a:pPr marL="609600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x-none" sz="2800" dirty="0" smtClean="0"/>
              <a:t>осигуранику</a:t>
            </a:r>
            <a:r>
              <a:rPr lang="sl-SI" sz="2800" dirty="0" smtClean="0"/>
              <a:t> </a:t>
            </a:r>
            <a:r>
              <a:rPr lang="x-none" sz="2800" b="1" dirty="0" smtClean="0">
                <a:solidFill>
                  <a:srgbClr val="FF0000"/>
                </a:solidFill>
              </a:rPr>
              <a:t>уручи</a:t>
            </a:r>
            <a:r>
              <a:rPr lang="sl-SI" sz="2800" b="1" dirty="0" smtClean="0">
                <a:solidFill>
                  <a:srgbClr val="FF0000"/>
                </a:solidFill>
              </a:rPr>
              <a:t> </a:t>
            </a:r>
            <a:r>
              <a:rPr lang="x-none" sz="2800" b="1" dirty="0" smtClean="0">
                <a:solidFill>
                  <a:srgbClr val="FF0000"/>
                </a:solidFill>
              </a:rPr>
              <a:t>услове</a:t>
            </a:r>
            <a:r>
              <a:rPr lang="sl-SI" sz="2800" dirty="0" smtClean="0">
                <a:solidFill>
                  <a:srgbClr val="FF0000"/>
                </a:solidFill>
              </a:rPr>
              <a:t> </a:t>
            </a:r>
            <a:r>
              <a:rPr lang="x-none" sz="2800" dirty="0" smtClean="0"/>
              <a:t>осигурања</a:t>
            </a:r>
            <a:r>
              <a:rPr lang="sl-SI" sz="2800" dirty="0" smtClean="0"/>
              <a:t> </a:t>
            </a:r>
            <a:r>
              <a:rPr lang="x-none" sz="2800" dirty="0" smtClean="0"/>
              <a:t>приликом</a:t>
            </a:r>
            <a:r>
              <a:rPr lang="sl-SI" sz="2800" dirty="0" smtClean="0"/>
              <a:t> </a:t>
            </a:r>
            <a:r>
              <a:rPr lang="x-none" sz="2800" dirty="0" smtClean="0"/>
              <a:t>потписивања</a:t>
            </a:r>
            <a:r>
              <a:rPr lang="sl-SI" sz="2800" dirty="0" smtClean="0"/>
              <a:t> </a:t>
            </a:r>
            <a:r>
              <a:rPr lang="x-none" sz="2800" dirty="0" smtClean="0"/>
              <a:t>полисе</a:t>
            </a:r>
            <a:r>
              <a:rPr lang="en-US" sz="2800" dirty="0" smtClean="0"/>
              <a:t>, </a:t>
            </a:r>
            <a:endParaRPr lang="x-none" sz="2800" dirty="0" smtClean="0"/>
          </a:p>
          <a:p>
            <a:pPr marL="1752600" lvl="2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x-none" sz="2800" dirty="0" smtClean="0"/>
              <a:t>ако</a:t>
            </a:r>
            <a:r>
              <a:rPr lang="en-US" sz="2800" dirty="0" smtClean="0"/>
              <a:t> </a:t>
            </a:r>
            <a:r>
              <a:rPr lang="x-none" sz="2800" dirty="0" smtClean="0"/>
              <a:t>нису</a:t>
            </a:r>
            <a:r>
              <a:rPr lang="en-US" sz="2800" dirty="0" smtClean="0"/>
              <a:t> </a:t>
            </a:r>
            <a:r>
              <a:rPr lang="x-none" sz="2800" dirty="0" smtClean="0"/>
              <a:t>штампани</a:t>
            </a:r>
            <a:r>
              <a:rPr lang="en-US" sz="2800" dirty="0" smtClean="0"/>
              <a:t> </a:t>
            </a:r>
            <a:r>
              <a:rPr lang="x-none" sz="2800" dirty="0" smtClean="0"/>
              <a:t>на</a:t>
            </a:r>
            <a:r>
              <a:rPr lang="en-US" sz="2800" dirty="0" smtClean="0"/>
              <a:t> </a:t>
            </a:r>
            <a:r>
              <a:rPr lang="x-none" sz="2800" dirty="0" smtClean="0"/>
              <a:t>самој</a:t>
            </a:r>
            <a:r>
              <a:rPr lang="en-US" sz="2800" dirty="0" smtClean="0"/>
              <a:t> </a:t>
            </a:r>
            <a:r>
              <a:rPr lang="x-none" sz="2800" dirty="0" smtClean="0"/>
              <a:t>полиси</a:t>
            </a:r>
            <a:r>
              <a:rPr lang="sl-SI" sz="2800" dirty="0" smtClean="0"/>
              <a:t> 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sl-SI" sz="2800" dirty="0" smtClean="0"/>
              <a:t> </a:t>
            </a:r>
            <a:r>
              <a:rPr lang="x-none" sz="2800" dirty="0" smtClean="0"/>
              <a:t>На</a:t>
            </a:r>
            <a:r>
              <a:rPr lang="sl-SI" sz="2800" dirty="0" smtClean="0"/>
              <a:t> </a:t>
            </a:r>
            <a:r>
              <a:rPr lang="x-none" sz="2800" dirty="0" smtClean="0"/>
              <a:t>полиси</a:t>
            </a:r>
            <a:r>
              <a:rPr lang="sl-SI" sz="2800" dirty="0" smtClean="0"/>
              <a:t> </a:t>
            </a:r>
            <a:r>
              <a:rPr lang="x-none" sz="2800" dirty="0" smtClean="0"/>
              <a:t>мора</a:t>
            </a:r>
            <a:r>
              <a:rPr lang="sl-SI" sz="2800" dirty="0" smtClean="0"/>
              <a:t> </a:t>
            </a:r>
            <a:r>
              <a:rPr lang="x-none" sz="2800" dirty="0" smtClean="0"/>
              <a:t>бити</a:t>
            </a:r>
            <a:r>
              <a:rPr lang="sl-SI" sz="2800" dirty="0" smtClean="0"/>
              <a:t> </a:t>
            </a:r>
            <a:r>
              <a:rPr lang="x-none" sz="2800" dirty="0" smtClean="0"/>
              <a:t>наведено</a:t>
            </a:r>
            <a:r>
              <a:rPr lang="sl-SI" sz="2800" dirty="0" smtClean="0"/>
              <a:t> </a:t>
            </a:r>
            <a:r>
              <a:rPr lang="x-none" sz="2800" dirty="0" smtClean="0"/>
              <a:t>да</a:t>
            </a:r>
            <a:r>
              <a:rPr lang="sl-SI" sz="2800" dirty="0" smtClean="0"/>
              <a:t> </a:t>
            </a:r>
            <a:r>
              <a:rPr lang="x-none" sz="2800" dirty="0" smtClean="0"/>
              <a:t>је</a:t>
            </a:r>
            <a:r>
              <a:rPr lang="sl-SI" sz="2800" dirty="0" smtClean="0"/>
              <a:t> </a:t>
            </a:r>
            <a:r>
              <a:rPr lang="x-none" sz="2800" dirty="0" smtClean="0"/>
              <a:t>ова</a:t>
            </a:r>
            <a:r>
              <a:rPr lang="sl-SI" sz="2800" dirty="0" smtClean="0"/>
              <a:t> </a:t>
            </a:r>
            <a:r>
              <a:rPr lang="x-none" sz="2800" dirty="0" smtClean="0"/>
              <a:t>обавеза</a:t>
            </a:r>
            <a:r>
              <a:rPr lang="sl-SI" sz="2800" dirty="0" smtClean="0"/>
              <a:t> </a:t>
            </a:r>
            <a:r>
              <a:rPr lang="x-none" sz="2800" dirty="0" smtClean="0"/>
              <a:t>извршена</a:t>
            </a:r>
            <a:endParaRPr lang="sl-SI" sz="28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x-none" sz="2400" dirty="0" smtClean="0"/>
              <a:t>САДРЖАЈ</a:t>
            </a:r>
            <a:r>
              <a:rPr lang="sl-SI" sz="2400" dirty="0" smtClean="0"/>
              <a:t> </a:t>
            </a:r>
            <a:r>
              <a:rPr lang="x-none" sz="2400" dirty="0" smtClean="0"/>
              <a:t>УСЛОВА</a:t>
            </a:r>
            <a:r>
              <a:rPr lang="sl-SI" sz="2400" dirty="0" smtClean="0"/>
              <a:t> </a:t>
            </a:r>
            <a:r>
              <a:rPr lang="x-none" sz="2400" dirty="0" smtClean="0"/>
              <a:t>ОСИГУРАЊА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spcBef>
                <a:spcPts val="0"/>
              </a:spcBef>
              <a:defRPr/>
            </a:pPr>
            <a:endParaRPr lang="en-US" sz="2800" dirty="0" smtClean="0"/>
          </a:p>
          <a:p>
            <a:pPr>
              <a:buBlip>
                <a:blip r:embed="rId2"/>
              </a:buBlip>
              <a:defRPr/>
            </a:pPr>
            <a:r>
              <a:rPr lang="x-none" dirty="0" smtClean="0"/>
              <a:t>ПРАВА</a:t>
            </a:r>
            <a:r>
              <a:rPr lang="sl-SI" dirty="0" smtClean="0"/>
              <a:t> </a:t>
            </a:r>
            <a:r>
              <a:rPr lang="x-none" dirty="0" smtClean="0"/>
              <a:t>И</a:t>
            </a:r>
            <a:r>
              <a:rPr lang="sl-SI" dirty="0" smtClean="0"/>
              <a:t> </a:t>
            </a:r>
            <a:r>
              <a:rPr lang="x-none" dirty="0" smtClean="0"/>
              <a:t>ОБАВЕЗЕ</a:t>
            </a:r>
            <a:r>
              <a:rPr lang="en-US" dirty="0" smtClean="0"/>
              <a:t> </a:t>
            </a:r>
            <a:r>
              <a:rPr lang="x-none" dirty="0" smtClean="0"/>
              <a:t>осигураника</a:t>
            </a:r>
            <a:r>
              <a:rPr lang="sl-SI" dirty="0" smtClean="0"/>
              <a:t> </a:t>
            </a:r>
            <a:r>
              <a:rPr lang="x-none" dirty="0" smtClean="0"/>
              <a:t>и</a:t>
            </a:r>
            <a:r>
              <a:rPr lang="sl-SI" dirty="0" smtClean="0"/>
              <a:t> </a:t>
            </a:r>
            <a:r>
              <a:rPr lang="x-none" dirty="0" smtClean="0"/>
              <a:t>осигуравача</a:t>
            </a:r>
            <a:endParaRPr lang="sl-SI" dirty="0" smtClean="0"/>
          </a:p>
          <a:p>
            <a:pPr>
              <a:defRPr/>
            </a:pPr>
            <a:endParaRPr lang="sl-SI" dirty="0" smtClean="0"/>
          </a:p>
          <a:p>
            <a:pPr>
              <a:buBlip>
                <a:blip r:embed="rId2"/>
              </a:buBlip>
              <a:defRPr/>
            </a:pPr>
            <a:r>
              <a:rPr lang="x-none" dirty="0" smtClean="0"/>
              <a:t>ИСКЉУЧЕЊЕ</a:t>
            </a:r>
            <a:r>
              <a:rPr lang="sl-SI" dirty="0" smtClean="0"/>
              <a:t> </a:t>
            </a:r>
            <a:r>
              <a:rPr lang="x-none" dirty="0" smtClean="0"/>
              <a:t>ОБАВЕЗЕ</a:t>
            </a:r>
            <a:r>
              <a:rPr lang="sl-SI" dirty="0" smtClean="0"/>
              <a:t> </a:t>
            </a:r>
            <a:r>
              <a:rPr lang="x-none" dirty="0" smtClean="0"/>
              <a:t>ОСИГУРАВАЧА</a:t>
            </a:r>
            <a:endParaRPr lang="sl-SI" dirty="0" smtClean="0"/>
          </a:p>
          <a:p>
            <a:pPr>
              <a:defRPr/>
            </a:pPr>
            <a:endParaRPr lang="sl-SI" dirty="0" smtClean="0"/>
          </a:p>
          <a:p>
            <a:pPr>
              <a:buBlip>
                <a:blip r:embed="rId2"/>
              </a:buBlip>
              <a:defRPr/>
            </a:pPr>
            <a:r>
              <a:rPr lang="x-none" dirty="0" smtClean="0"/>
              <a:t>УСЛОВИ</a:t>
            </a:r>
            <a:r>
              <a:rPr lang="sl-SI" dirty="0" smtClean="0"/>
              <a:t> </a:t>
            </a:r>
            <a:r>
              <a:rPr lang="x-none" dirty="0" smtClean="0"/>
              <a:t>ЗА</a:t>
            </a:r>
            <a:r>
              <a:rPr lang="sl-SI" dirty="0" smtClean="0"/>
              <a:t> </a:t>
            </a:r>
            <a:r>
              <a:rPr lang="x-none" dirty="0" smtClean="0"/>
              <a:t>РАСКИД</a:t>
            </a:r>
            <a:r>
              <a:rPr lang="sl-SI" dirty="0" smtClean="0"/>
              <a:t> </a:t>
            </a:r>
            <a:r>
              <a:rPr lang="x-none" dirty="0" smtClean="0"/>
              <a:t>ИЛИ</a:t>
            </a:r>
            <a:r>
              <a:rPr lang="sl-SI" dirty="0" smtClean="0"/>
              <a:t> </a:t>
            </a:r>
            <a:r>
              <a:rPr lang="x-none" dirty="0" smtClean="0"/>
              <a:t>ОТКАЗ</a:t>
            </a:r>
            <a:r>
              <a:rPr lang="sl-SI" dirty="0" smtClean="0"/>
              <a:t> </a:t>
            </a:r>
            <a:r>
              <a:rPr lang="x-none" dirty="0" smtClean="0"/>
              <a:t>УГОВОРА</a:t>
            </a:r>
            <a:r>
              <a:rPr lang="sl-SI" dirty="0" smtClean="0"/>
              <a:t> </a:t>
            </a:r>
            <a:r>
              <a:rPr lang="x-none" smtClean="0"/>
              <a:t>о</a:t>
            </a:r>
            <a:r>
              <a:rPr lang="sl-SI" dirty="0" smtClean="0"/>
              <a:t> </a:t>
            </a:r>
            <a:r>
              <a:rPr lang="x-none" smtClean="0"/>
              <a:t>осигурању</a:t>
            </a:r>
            <a:endParaRPr lang="sr-Cyrl-CS" dirty="0" smtClean="0"/>
          </a:p>
          <a:p>
            <a:pPr>
              <a:buBlip>
                <a:blip r:embed="rId2"/>
              </a:buBlip>
              <a:defRPr/>
            </a:pPr>
            <a:endParaRPr lang="sr-Cyrl-CS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sr-Cyrl-CS" sz="2400" dirty="0" smtClean="0"/>
              <a:t>Оцена правичности услова осигурања</a:t>
            </a:r>
            <a:endParaRPr lang="en-US" sz="2400" dirty="0"/>
          </a:p>
        </p:txBody>
      </p:sp>
    </p:spTree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Уговарач осигурања/осигураник је у току трајања уговора у обавези да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обавести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осигуравача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свакој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промени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околности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која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може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бити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утицаја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оцену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ризика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pPr marL="609600" indent="-609600">
              <a:buFont typeface="Wingdings" pitchFamily="2" charset="2"/>
              <a:buAutoNum type="arabicPeriod"/>
            </a:pPr>
            <a:endParaRPr lang="sl-SI" dirty="0" smtClean="0">
              <a:latin typeface="Calibri" pitchFamily="34" charset="0"/>
              <a:ea typeface="MS PGothic" pitchFamily="34" charset="-128"/>
            </a:endParaRPr>
          </a:p>
          <a:p>
            <a:pPr marL="609600" indent="-609600">
              <a:buFont typeface="Wingdings" pitchFamily="2" charset="2"/>
              <a:buChar char="§"/>
            </a:pP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Ако је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пове</a:t>
            </a:r>
            <a:r>
              <a:rPr lang="sr-Cyrl-CS" sz="2200" b="1" dirty="0" smtClean="0">
                <a:latin typeface="Calibri" pitchFamily="34" charset="0"/>
                <a:ea typeface="MS PGothic" pitchFamily="34" charset="-128"/>
              </a:rPr>
              <a:t>ћ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ање ризика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 такво да осигурава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ч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не би закљу</a:t>
            </a:r>
            <a:r>
              <a:rPr lang="sr-Cyrl-CS" sz="2200" b="1" dirty="0" smtClean="0">
                <a:latin typeface="Calibri" pitchFamily="34" charset="0"/>
                <a:ea typeface="MS PGothic" pitchFamily="34" charset="-128"/>
              </a:rPr>
              <a:t>ч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ио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уговор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 да је такво стање постојало у моменту закљу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ч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ења уговора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он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мо</a:t>
            </a:r>
            <a:r>
              <a:rPr lang="sr-Cyrl-CS" sz="2200" b="1" dirty="0" smtClean="0">
                <a:latin typeface="Calibri" pitchFamily="34" charset="0"/>
                <a:ea typeface="MS PGothic" pitchFamily="34" charset="-128"/>
              </a:rPr>
              <a:t>ж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е раскинути уговор</a:t>
            </a:r>
            <a:endParaRPr lang="sl-SI" sz="2200" dirty="0" smtClean="0">
              <a:latin typeface="Calibri" pitchFamily="34" charset="0"/>
              <a:ea typeface="MS PGothic" pitchFamily="34" charset="-128"/>
            </a:endParaRPr>
          </a:p>
          <a:p>
            <a:pPr marL="1327150" lvl="1" indent="-609600">
              <a:buFont typeface="Wingdings" pitchFamily="2" charset="2"/>
              <a:buChar char="§"/>
            </a:pPr>
            <a:r>
              <a:rPr lang="x-none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дноси 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на промену вредности осигуране ствари, премештање ствари са једног места на друго, промене на стварним правима на стварима, промена начина коришћења ствари и друго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–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код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имовинских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endParaRPr lang="sr-Latn-CS" dirty="0" smtClean="0">
              <a:latin typeface="Calibri" pitchFamily="34" charset="0"/>
              <a:ea typeface="MS PGothic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Повећање</a:t>
            </a:r>
            <a:r>
              <a:rPr lang="en-US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ризика</a:t>
            </a:r>
            <a:r>
              <a:rPr lang="en-US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ЗОО</a:t>
            </a:r>
            <a:r>
              <a:rPr lang="en-US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чл</a:t>
            </a:r>
            <a:r>
              <a:rPr lang="en-US" sz="2200" dirty="0" smtClean="0">
                <a:solidFill>
                  <a:srgbClr val="00377B"/>
                </a:solidFill>
                <a:latin typeface="Calibri" pitchFamily="34" charset="0"/>
                <a:ea typeface="MS PGothic" pitchFamily="34" charset="-128"/>
              </a:rPr>
              <a:t>. 914.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Уколико је пове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ћ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ање ризика такво да би осигурава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ч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преузео исти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 али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уз ве</a:t>
            </a:r>
            <a:r>
              <a:rPr lang="sr-Cyrl-CS" sz="2200" b="1" dirty="0" smtClean="0">
                <a:latin typeface="Calibri" pitchFamily="34" charset="0"/>
                <a:ea typeface="MS PGothic" pitchFamily="34" charset="-128"/>
              </a:rPr>
              <a:t>ћ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у премију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, </a:t>
            </a:r>
            <a:endParaRPr lang="en-US" sz="2200" dirty="0" smtClean="0">
              <a:latin typeface="Calibri" pitchFamily="34" charset="0"/>
              <a:ea typeface="MS PGothic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мо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ж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е уговара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ч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у да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предло</a:t>
            </a:r>
            <a:r>
              <a:rPr lang="sr-Cyrl-CS" sz="2200" b="1" dirty="0" smtClean="0">
                <a:latin typeface="Calibri" pitchFamily="34" charset="0"/>
                <a:ea typeface="MS PGothic" pitchFamily="34" charset="-128"/>
              </a:rPr>
              <a:t>ж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и нову стопу премије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, </a:t>
            </a:r>
            <a:endParaRPr lang="en-US" sz="2200" dirty="0" smtClean="0">
              <a:latin typeface="Calibri" pitchFamily="34" charset="0"/>
              <a:ea typeface="MS PGothic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ако овај то не прихвати уговор се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раскида 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по самом закону</a:t>
            </a:r>
            <a:endParaRPr lang="sr-Latn-CS" sz="2200" dirty="0" smtClean="0">
              <a:latin typeface="Calibri" pitchFamily="34" charset="0"/>
              <a:ea typeface="MS PGothic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сигурава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ч 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има право да користи ове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могу</a:t>
            </a:r>
            <a:r>
              <a:rPr lang="sr-Cyrl-CS" sz="2200" b="1" dirty="0" smtClean="0">
                <a:latin typeface="Calibri" pitchFamily="34" charset="0"/>
                <a:ea typeface="MS PGothic" pitchFamily="34" charset="-128"/>
              </a:rPr>
              <a:t>ћ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ности у року од месец дана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 од када је сазнао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ма на који на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ч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ин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за пове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ћ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ање ризика</a:t>
            </a:r>
            <a:endParaRPr lang="en-US" sz="2200" dirty="0" smtClean="0">
              <a:latin typeface="Calibri" pitchFamily="34" charset="0"/>
              <a:ea typeface="MS PGothic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 уколико ово право не искористи </a:t>
            </a:r>
            <a:r>
              <a:rPr lang="ru-RU" sz="2200" b="1" dirty="0" smtClean="0">
                <a:latin typeface="Calibri" pitchFamily="34" charset="0"/>
                <a:ea typeface="MS PGothic" pitchFamily="34" charset="-128"/>
              </a:rPr>
              <a:t>уговор остаје</a:t>
            </a:r>
            <a:r>
              <a:rPr lang="ru-RU" sz="2200" dirty="0" smtClean="0">
                <a:latin typeface="Calibri" pitchFamily="34" charset="0"/>
                <a:ea typeface="MS PGothic" pitchFamily="34" charset="-128"/>
              </a:rPr>
              <a:t> на снази</a:t>
            </a:r>
            <a:endParaRPr lang="sr-Latn-CS" sz="2200" dirty="0" smtClean="0">
              <a:latin typeface="Calibri" pitchFamily="34" charset="0"/>
              <a:ea typeface="MS PGothic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Осигураник је у обавези д</a:t>
            </a:r>
            <a:r>
              <a:rPr lang="x-none" sz="2400" smtClean="0">
                <a:latin typeface="Calibri" pitchFamily="34" charset="0"/>
                <a:ea typeface="MS PGothic" pitchFamily="34" charset="-128"/>
              </a:rPr>
              <a:t>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у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циљу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заштите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осигуране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имовине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предузима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заштитне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мере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као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добар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привредник</a:t>
            </a:r>
            <a:r>
              <a:rPr lang="sl-SI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стара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smtClean="0">
                <a:latin typeface="Calibri" pitchFamily="34" charset="0"/>
                <a:ea typeface="MS PGothic" pitchFamily="34" charset="-128"/>
              </a:rPr>
              <a:t>својој</a:t>
            </a:r>
            <a:r>
              <a:rPr lang="sl-SI" sz="2400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b="1" smtClean="0">
                <a:latin typeface="Calibri" pitchFamily="34" charset="0"/>
                <a:ea typeface="MS PGothic" pitchFamily="34" charset="-128"/>
              </a:rPr>
              <a:t>имовини</a:t>
            </a: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sl-SI" sz="2400" dirty="0" smtClean="0">
              <a:latin typeface="Calibri" pitchFamily="34" charset="0"/>
              <a:ea typeface="MS PGothic" pitchFamily="34" charset="-128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x-none" sz="2400" smtClean="0">
                <a:latin typeface="Calibri" pitchFamily="34" charset="0"/>
                <a:ea typeface="MS PGothic" pitchFamily="34" charset="-128"/>
              </a:rPr>
              <a:t>Уколико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не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пона</a:t>
            </a: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ш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а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тај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ч</a:t>
            </a:r>
            <a:r>
              <a:rPr lang="x-none" sz="2400" smtClean="0">
                <a:latin typeface="Calibri" pitchFamily="34" charset="0"/>
                <a:ea typeface="MS PGothic" pitchFamily="34" charset="-128"/>
              </a:rPr>
              <a:t>ин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smtClean="0">
                <a:latin typeface="Calibri" pitchFamily="34" charset="0"/>
                <a:ea typeface="MS PGothic" pitchFamily="34" charset="-128"/>
              </a:rPr>
              <a:t>осигураник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мо</a:t>
            </a:r>
            <a:r>
              <a:rPr lang="sr-Cyrl-CS" sz="2400" dirty="0" smtClean="0">
                <a:latin typeface="Calibri" pitchFamily="34" charset="0"/>
                <a:ea typeface="MS PGothic" pitchFamily="34" charset="-128"/>
              </a:rPr>
              <a:t>ж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е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изгуби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право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накнаду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dirty="0" smtClean="0">
                <a:latin typeface="Calibri" pitchFamily="34" charset="0"/>
                <a:ea typeface="MS PGothic" pitchFamily="34" charset="-128"/>
              </a:rPr>
              <a:t>из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40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en-GB" sz="2400" dirty="0" smtClean="0">
                <a:latin typeface="Calibri" pitchFamily="34" charset="0"/>
                <a:ea typeface="MS PGothic" pitchFamily="34" charset="-128"/>
              </a:rPr>
              <a:t> </a:t>
            </a:r>
            <a:endParaRPr lang="sr-Cyrl-CS" sz="2400" dirty="0" smtClean="0">
              <a:latin typeface="Calibri" pitchFamily="34" charset="0"/>
              <a:ea typeface="MS PGothic" pitchFamily="34" charset="-128"/>
            </a:endParaRPr>
          </a:p>
          <a:p>
            <a:pPr marL="1009650" lvl="1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x-none" sz="2200" smtClean="0">
                <a:latin typeface="Calibri" pitchFamily="34" charset="0"/>
                <a:ea typeface="MS PGothic" pitchFamily="34" charset="-128"/>
              </a:rPr>
              <a:t>потпуно</a:t>
            </a:r>
            <a:r>
              <a:rPr lang="en-GB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или</a:t>
            </a:r>
            <a:r>
              <a:rPr lang="en-GB" sz="22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делими</a:t>
            </a:r>
            <a:r>
              <a:rPr lang="sr-Cyrl-CS" sz="2200" dirty="0" smtClean="0">
                <a:latin typeface="Calibri" pitchFamily="34" charset="0"/>
                <a:ea typeface="MS PGothic" pitchFamily="34" charset="-128"/>
              </a:rPr>
              <a:t>ч</a:t>
            </a:r>
            <a:r>
              <a:rPr lang="x-none" sz="2200" dirty="0" smtClean="0">
                <a:latin typeface="Calibri" pitchFamily="34" charset="0"/>
                <a:ea typeface="MS PGothic" pitchFamily="34" charset="-128"/>
              </a:rPr>
              <a:t>но</a:t>
            </a:r>
            <a:endParaRPr lang="sr-Latn-CS" sz="2200" dirty="0" smtClean="0">
              <a:latin typeface="Calibri" pitchFamily="34" charset="0"/>
              <a:ea typeface="MS PGothic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0" hangingPunct="0"/>
            <a:r>
              <a:rPr lang="x-none" dirty="0" smtClean="0">
                <a:latin typeface="Calibri" pitchFamily="34" charset="0"/>
                <a:ea typeface="MS PGothic" pitchFamily="34" charset="-128"/>
              </a:rPr>
              <a:t>Друштво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осигурање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дужно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да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уговарача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sr-Latn-R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sr-Cyrl-RS" smtClean="0">
                <a:latin typeface="Calibri" pitchFamily="34" charset="0"/>
                <a:ea typeface="MS PGothic" pitchFamily="34" charset="-128"/>
              </a:rPr>
              <a:t>у току трајања уговора о осигурању </a:t>
            </a:r>
            <a:r>
              <a:rPr lang="x-none" smtClean="0">
                <a:latin typeface="Calibri" pitchFamily="34" charset="0"/>
                <a:ea typeface="MS PGothic" pitchFamily="34" charset="-128"/>
              </a:rPr>
              <a:t>обавести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: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pPr eaLnBrk="0" hangingPunct="0"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  <a:ea typeface="MS PGothic" pitchFamily="34" charset="-128"/>
              </a:rPr>
              <a:t>1)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промени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пословног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имена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правне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форме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седишта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адресе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седишта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друштва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осигурање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с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којим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је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закључен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уговор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; 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pPr eaLnBrk="0" hangingPunct="0"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  <a:ea typeface="MS PGothic" pitchFamily="34" charset="-128"/>
              </a:rPr>
              <a:t>2)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променама</a:t>
            </a:r>
            <a:r>
              <a:rPr lang="sr-Cyrl-CS" b="1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b="1" dirty="0" smtClean="0">
                <a:latin typeface="Calibri" pitchFamily="34" charset="0"/>
                <a:ea typeface="MS PGothic" pitchFamily="34" charset="-128"/>
              </a:rPr>
              <a:t>података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односно</a:t>
            </a:r>
            <a:r>
              <a:rPr lang="sr-Cyrl-C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информација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 eaLnBrk="0" hangingPunct="0"/>
            <a:r>
              <a:rPr lang="x-none" dirty="0" smtClean="0">
                <a:latin typeface="Calibri" pitchFamily="34" charset="0"/>
                <a:ea typeface="MS PGothic" pitchFamily="34" charset="-128"/>
              </a:rPr>
              <a:t>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)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условима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праву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које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примењује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уговор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;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 eaLnBrk="0" hangingPunct="0"/>
            <a:r>
              <a:rPr lang="x-none" dirty="0" smtClean="0">
                <a:latin typeface="Calibri" pitchFamily="34" charset="0"/>
                <a:ea typeface="MS PGothic" pitchFamily="34" charset="-128"/>
              </a:rPr>
              <a:t>б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)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времену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важења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уговора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; 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 eaLnBrk="0" hangingPunct="0"/>
            <a:r>
              <a:rPr lang="x-none" dirty="0" smtClean="0">
                <a:latin typeface="Calibri" pitchFamily="34" charset="0"/>
                <a:ea typeface="MS PGothic" pitchFamily="34" charset="-128"/>
              </a:rPr>
              <a:t>в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)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ризицима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покривеним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осигурањем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искључењима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вези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с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тим</a:t>
            </a:r>
            <a:r>
              <a:rPr lang="en-US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ризицима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; 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 eaLnBrk="0" hangingPunct="0"/>
            <a:r>
              <a:rPr lang="x-none" dirty="0" smtClean="0">
                <a:latin typeface="Calibri" pitchFamily="34" charset="0"/>
                <a:ea typeface="MS PGothic" pitchFamily="34" charset="-128"/>
              </a:rPr>
              <a:t>г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)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висини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премије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начину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плаћања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премије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висини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доприноса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пореза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других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трошкова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који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се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обрачунавају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поред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премије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осигурања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као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укупном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износу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плаћања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; 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pPr marL="717550" lvl="1" indent="-358775" eaLnBrk="0" hangingPunct="0"/>
            <a:r>
              <a:rPr lang="x-none" dirty="0" smtClean="0">
                <a:latin typeface="Calibri" pitchFamily="34" charset="0"/>
                <a:ea typeface="MS PGothic" pitchFamily="34" charset="-128"/>
              </a:rPr>
              <a:t>д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)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праву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раскид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уговора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и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условима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за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раскид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,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односно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праву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на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одустанак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од</a:t>
            </a:r>
            <a:r>
              <a:rPr lang="en-GB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x-none" dirty="0" smtClean="0">
                <a:latin typeface="Calibri" pitchFamily="34" charset="0"/>
                <a:ea typeface="MS PGothic" pitchFamily="34" charset="-128"/>
              </a:rPr>
              <a:t>уговора</a:t>
            </a:r>
            <a:endParaRPr lang="en-US" dirty="0" smtClean="0">
              <a:latin typeface="Calibri" pitchFamily="34" charset="0"/>
              <a:ea typeface="MS PGothic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 algn="ctr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sr-Cyrl-CS" sz="2400" dirty="0" smtClean="0">
                <a:solidFill>
                  <a:schemeClr val="tx1"/>
                </a:solidFill>
              </a:rPr>
              <a:t>О</a:t>
            </a:r>
            <a:r>
              <a:rPr lang="en-US" sz="2400" dirty="0" smtClean="0">
                <a:solidFill>
                  <a:schemeClr val="tx1"/>
                </a:solidFill>
              </a:rPr>
              <a:t>БАВЕЗ</a:t>
            </a:r>
            <a:r>
              <a:rPr lang="sr-Cyrl-CS" sz="2400" dirty="0" smtClean="0">
                <a:solidFill>
                  <a:schemeClr val="tx1"/>
                </a:solidFill>
              </a:rPr>
              <a:t>А</a:t>
            </a:r>
            <a:r>
              <a:rPr lang="en-US" sz="2400" dirty="0" smtClean="0">
                <a:solidFill>
                  <a:schemeClr val="tx1"/>
                </a:solidFill>
              </a:rPr>
              <a:t> ПОСРЕДНИК</a:t>
            </a:r>
            <a:r>
              <a:rPr lang="sr-Cyrl-CS" sz="2400" dirty="0" smtClean="0">
                <a:solidFill>
                  <a:schemeClr val="tx1"/>
                </a:solidFill>
              </a:rPr>
              <a:t>А</a:t>
            </a:r>
            <a:r>
              <a:rPr lang="en-US" sz="2400" dirty="0" smtClean="0">
                <a:solidFill>
                  <a:schemeClr val="tx1"/>
                </a:solidFill>
              </a:rPr>
              <a:t> У ОСИГУРАЊУ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процена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анализа</a:t>
            </a:r>
            <a:r>
              <a:rPr lang="en-US" sz="2400" dirty="0" smtClean="0"/>
              <a:t> </a:t>
            </a:r>
            <a:r>
              <a:rPr lang="en-US" sz="2400" dirty="0" err="1" smtClean="0"/>
              <a:t>ризика</a:t>
            </a:r>
            <a:r>
              <a:rPr lang="en-US" sz="2400" dirty="0" smtClean="0"/>
              <a:t> </a:t>
            </a:r>
            <a:r>
              <a:rPr lang="sr-Cyrl-CS" sz="2400" dirty="0" smtClean="0"/>
              <a:t>којима је осигураник изложен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sr-Cyrl-CS" sz="2400" dirty="0" smtClean="0"/>
              <a:t>да утврди потребе за осигурањем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sr-Cyrl-CS" sz="2400" dirty="0" smtClean="0"/>
              <a:t>да предложи одговарајуће покриће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sr-Cyrl-CS" sz="2400" dirty="0" smtClean="0"/>
              <a:t>да образложи своје савете и предлог за закључење уговора са одређеним осигуравачем</a:t>
            </a:r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sr-Cyrl-CS" sz="2400" dirty="0" smtClean="0"/>
              <a:t>да посредује у закључењу уговора о осигурању  са осигуравачем који нуди најбоље осигуравајуће покриће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r-Cyrl-CS" dirty="0" smtClean="0">
                <a:solidFill>
                  <a:schemeClr val="tx1"/>
                </a:solidFill>
              </a:rPr>
              <a:t>О</a:t>
            </a:r>
            <a:r>
              <a:rPr lang="en-US" dirty="0" smtClean="0">
                <a:solidFill>
                  <a:schemeClr val="tx1"/>
                </a:solidFill>
              </a:rPr>
              <a:t>БАВЕЗ</a:t>
            </a:r>
            <a:r>
              <a:rPr lang="sr-Cyrl-C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ПОСРЕДНИК</a:t>
            </a:r>
            <a:r>
              <a:rPr lang="sr-Cyrl-C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У ОСИГУРАЊУ </a:t>
            </a:r>
            <a:r>
              <a:rPr lang="sr-Cyrl-CS" dirty="0" smtClean="0">
                <a:solidFill>
                  <a:schemeClr val="tx1"/>
                </a:solidFill>
              </a:rPr>
              <a:t>по закључењу уговора</a:t>
            </a:r>
          </a:p>
          <a:p>
            <a:r>
              <a:rPr lang="sr-Cyrl-CS" sz="2000" dirty="0" smtClean="0"/>
              <a:t>да провери садржај полисе</a:t>
            </a:r>
          </a:p>
          <a:p>
            <a:r>
              <a:rPr lang="sr-Cyrl-CS" sz="2000" dirty="0" smtClean="0"/>
              <a:t>да прати извршавање уговора</a:t>
            </a:r>
          </a:p>
          <a:p>
            <a:r>
              <a:rPr lang="sr-Cyrl-CS" sz="2000" dirty="0" smtClean="0"/>
              <a:t>да изради предлог измене уговора у циљу заштите осигураника</a:t>
            </a:r>
          </a:p>
          <a:p>
            <a:pPr lvl="1"/>
            <a:r>
              <a:rPr lang="en-US" sz="2000" dirty="0" err="1" smtClean="0"/>
              <a:t>измена</a:t>
            </a:r>
            <a:r>
              <a:rPr lang="en-US" sz="2000" dirty="0" smtClean="0"/>
              <a:t> </a:t>
            </a:r>
            <a:r>
              <a:rPr lang="sr-Cyrl-CS" sz="2000" dirty="0" smtClean="0"/>
              <a:t>покрића </a:t>
            </a:r>
            <a:r>
              <a:rPr lang="en-US" sz="2000" dirty="0" smtClean="0"/>
              <a:t>у </a:t>
            </a:r>
            <a:r>
              <a:rPr lang="en-US" sz="2000" dirty="0" err="1" smtClean="0"/>
              <a:t>току</a:t>
            </a:r>
            <a:r>
              <a:rPr lang="en-US" sz="2000" dirty="0" smtClean="0"/>
              <a:t> </a:t>
            </a:r>
            <a:r>
              <a:rPr lang="en-US" sz="2000" dirty="0" err="1" smtClean="0"/>
              <a:t>трајања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уговора</a:t>
            </a:r>
            <a:r>
              <a:rPr lang="en-US" sz="2000" dirty="0" smtClean="0"/>
              <a:t> о </a:t>
            </a:r>
            <a:r>
              <a:rPr lang="en-US" sz="2000" dirty="0" err="1" smtClean="0"/>
              <a:t>осигурању</a:t>
            </a:r>
            <a:endParaRPr lang="en-US" sz="2000" dirty="0" smtClean="0"/>
          </a:p>
          <a:p>
            <a:r>
              <a:rPr lang="sr-Cyrl-CS" sz="2000" dirty="0" smtClean="0"/>
              <a:t>да понуди одговарајућу помоћ у току трајања уговора</a:t>
            </a:r>
          </a:p>
          <a:p>
            <a:pPr lvl="1"/>
            <a:r>
              <a:rPr lang="sr-Cyrl-CS" sz="2000" dirty="0" smtClean="0"/>
              <a:t>пре наступања осигураног случаја</a:t>
            </a:r>
          </a:p>
          <a:p>
            <a:pPr lvl="1"/>
            <a:r>
              <a:rPr lang="sr-Cyrl-CS" sz="2000" dirty="0" smtClean="0"/>
              <a:t>када наступи осигурани случај </a:t>
            </a:r>
          </a:p>
          <a:p>
            <a:r>
              <a:rPr lang="sr-Cyrl-CS" sz="2000" dirty="0" smtClean="0"/>
              <a:t>ПОСЕБНО: да води рачуна да осигураник предузме све радње које су од значаја за остваривање односно очување права</a:t>
            </a:r>
            <a:endParaRPr lang="en-US" sz="2000" dirty="0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2160589"/>
            <a:ext cx="9052820" cy="3880773"/>
          </a:xfrm>
        </p:spPr>
        <p:txBody>
          <a:bodyPr>
            <a:normAutofit/>
          </a:bodyPr>
          <a:lstStyle/>
          <a:p>
            <a:r>
              <a:rPr lang="x-none" sz="2200" smtClean="0"/>
              <a:t>Од</a:t>
            </a:r>
            <a:r>
              <a:rPr lang="en-US" sz="2200" dirty="0" smtClean="0"/>
              <a:t> </a:t>
            </a:r>
            <a:r>
              <a:rPr lang="x-none" sz="2200" dirty="0" smtClean="0"/>
              <a:t>појединих</a:t>
            </a:r>
            <a:r>
              <a:rPr lang="en-US" sz="2200" dirty="0" smtClean="0"/>
              <a:t> </a:t>
            </a:r>
            <a:r>
              <a:rPr lang="x-none" sz="2200" dirty="0" smtClean="0"/>
              <a:t>ризика</a:t>
            </a:r>
            <a:r>
              <a:rPr lang="en-US" sz="2200" dirty="0" smtClean="0"/>
              <a:t> </a:t>
            </a:r>
            <a:r>
              <a:rPr lang="x-none" sz="2200" dirty="0" smtClean="0"/>
              <a:t>се</a:t>
            </a:r>
            <a:r>
              <a:rPr lang="en-US" sz="2200" dirty="0" smtClean="0"/>
              <a:t> </a:t>
            </a:r>
            <a:r>
              <a:rPr lang="x-none" sz="2200" dirty="0" smtClean="0"/>
              <a:t>може</a:t>
            </a:r>
            <a:r>
              <a:rPr lang="en-US" sz="2200" dirty="0" smtClean="0"/>
              <a:t> </a:t>
            </a:r>
            <a:r>
              <a:rPr lang="x-none" sz="2200" smtClean="0"/>
              <a:t>заштитити</a:t>
            </a:r>
            <a:r>
              <a:rPr lang="en-US" sz="2200" dirty="0" smtClean="0"/>
              <a:t> </a:t>
            </a:r>
            <a:r>
              <a:rPr lang="sr-Cyrl-RS" sz="2200" dirty="0" smtClean="0"/>
              <a:t>преносом – закључењем уговора о </a:t>
            </a:r>
            <a:r>
              <a:rPr lang="x-none" sz="2200" smtClean="0"/>
              <a:t>осигурањ</a:t>
            </a:r>
            <a:r>
              <a:rPr lang="sr-Cyrl-RS" sz="2200" dirty="0" smtClean="0"/>
              <a:t>у</a:t>
            </a:r>
            <a:endParaRPr lang="x-none" sz="2200" dirty="0" smtClean="0"/>
          </a:p>
          <a:p>
            <a:r>
              <a:rPr lang="x-none" sz="2200" smtClean="0"/>
              <a:t>Осигурање</a:t>
            </a:r>
            <a:r>
              <a:rPr lang="en-US" sz="2200" dirty="0" smtClean="0"/>
              <a:t> </a:t>
            </a:r>
            <a:r>
              <a:rPr lang="x-none" sz="2200" smtClean="0"/>
              <a:t>обезбеђује</a:t>
            </a:r>
            <a:r>
              <a:rPr lang="en-US" sz="2200" dirty="0" smtClean="0"/>
              <a:t> </a:t>
            </a:r>
            <a:endParaRPr lang="sr-Latn-CS" sz="2200" dirty="0" smtClean="0"/>
          </a:p>
          <a:p>
            <a:pPr lvl="1"/>
            <a:r>
              <a:rPr lang="x-none" sz="2200" smtClean="0"/>
              <a:t>одређену</a:t>
            </a:r>
            <a:r>
              <a:rPr lang="en-US" sz="2200" dirty="0" smtClean="0"/>
              <a:t> </a:t>
            </a:r>
            <a:r>
              <a:rPr lang="x-none" sz="2200" smtClean="0"/>
              <a:t>дозу</a:t>
            </a:r>
            <a:r>
              <a:rPr lang="en-US" sz="2200" dirty="0" smtClean="0"/>
              <a:t> </a:t>
            </a:r>
            <a:r>
              <a:rPr lang="x-none" sz="2200" smtClean="0"/>
              <a:t>сигурности</a:t>
            </a:r>
            <a:r>
              <a:rPr lang="en-US" sz="2200" dirty="0" smtClean="0"/>
              <a:t> </a:t>
            </a:r>
            <a:r>
              <a:rPr lang="x-none" sz="2200" smtClean="0"/>
              <a:t>у</a:t>
            </a:r>
            <a:r>
              <a:rPr lang="en-US" sz="2200" dirty="0" smtClean="0"/>
              <a:t> </a:t>
            </a:r>
            <a:r>
              <a:rPr lang="x-none" sz="2200" smtClean="0"/>
              <a:t>погледу</a:t>
            </a:r>
            <a:r>
              <a:rPr lang="en-US" sz="2200" dirty="0" smtClean="0"/>
              <a:t> </a:t>
            </a:r>
            <a:r>
              <a:rPr lang="x-none" sz="2200" smtClean="0"/>
              <a:t>смањења</a:t>
            </a:r>
            <a:r>
              <a:rPr lang="en-US" sz="2200" dirty="0" smtClean="0"/>
              <a:t> </a:t>
            </a:r>
            <a:r>
              <a:rPr lang="x-none" sz="2200" smtClean="0"/>
              <a:t>потенцијалног</a:t>
            </a:r>
            <a:r>
              <a:rPr lang="en-US" sz="2200" dirty="0" smtClean="0"/>
              <a:t> </a:t>
            </a:r>
            <a:r>
              <a:rPr lang="x-none" sz="2200" smtClean="0"/>
              <a:t>губитка</a:t>
            </a:r>
          </a:p>
          <a:p>
            <a:pPr lvl="1"/>
            <a:r>
              <a:rPr lang="x-none" sz="2200" smtClean="0"/>
              <a:t>подршку</a:t>
            </a:r>
            <a:r>
              <a:rPr lang="en-US" sz="2200" dirty="0" smtClean="0"/>
              <a:t>, </a:t>
            </a:r>
            <a:r>
              <a:rPr lang="x-none" sz="2200" smtClean="0"/>
              <a:t>стимулише</a:t>
            </a:r>
            <a:r>
              <a:rPr lang="en-US" sz="2200" dirty="0" smtClean="0"/>
              <a:t> </a:t>
            </a:r>
            <a:r>
              <a:rPr lang="x-none" sz="2200" smtClean="0"/>
              <a:t>боље</a:t>
            </a:r>
            <a:r>
              <a:rPr lang="en-US" sz="2200" dirty="0" smtClean="0"/>
              <a:t> </a:t>
            </a:r>
            <a:r>
              <a:rPr lang="x-none" sz="2200" smtClean="0"/>
              <a:t>и</a:t>
            </a:r>
            <a:r>
              <a:rPr lang="en-US" sz="2200" dirty="0" smtClean="0"/>
              <a:t> </a:t>
            </a:r>
            <a:r>
              <a:rPr lang="x-none" sz="2200" smtClean="0"/>
              <a:t>сигурније</a:t>
            </a:r>
            <a:r>
              <a:rPr lang="en-US" sz="2200" dirty="0" smtClean="0"/>
              <a:t> </a:t>
            </a:r>
            <a:r>
              <a:rPr lang="x-none" sz="2200" smtClean="0"/>
              <a:t>пословање</a:t>
            </a:r>
            <a:r>
              <a:rPr lang="sr-Latn-CS" sz="2200" dirty="0" smtClean="0"/>
              <a:t> - </a:t>
            </a:r>
            <a:r>
              <a:rPr lang="sr-Cyrl-CS" sz="2200" dirty="0" smtClean="0"/>
              <a:t> бонус</a:t>
            </a:r>
            <a:endParaRPr lang="x-none" sz="2200" dirty="0" smtClean="0"/>
          </a:p>
          <a:p>
            <a:r>
              <a:rPr lang="sr-Cyrl-CS" sz="2200" dirty="0" smtClean="0"/>
              <a:t>Не треба осигурати </a:t>
            </a:r>
          </a:p>
          <a:p>
            <a:pPr lvl="1"/>
            <a:r>
              <a:rPr lang="sr-Cyrl-CS" sz="2200" dirty="0" smtClean="0"/>
              <a:t>све ризике који су подобни за осигурање  </a:t>
            </a:r>
          </a:p>
          <a:p>
            <a:pPr lvl="1"/>
            <a:r>
              <a:rPr lang="sr-Cyrl-CS" sz="2200" dirty="0" smtClean="0"/>
              <a:t>ризике у пуном обиму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z="2200" smtClean="0"/>
              <a:t>Осигурати</a:t>
            </a:r>
            <a:r>
              <a:rPr lang="en-US" sz="2200" dirty="0" smtClean="0"/>
              <a:t> </a:t>
            </a:r>
            <a:r>
              <a:rPr lang="x-none" sz="2200" smtClean="0"/>
              <a:t>треба</a:t>
            </a:r>
            <a:r>
              <a:rPr lang="en-US" sz="2200" dirty="0" smtClean="0"/>
              <a:t> </a:t>
            </a:r>
            <a:r>
              <a:rPr lang="x-none" sz="2200" smtClean="0"/>
              <a:t>ризике</a:t>
            </a:r>
            <a:r>
              <a:rPr lang="en-US" sz="2200" dirty="0" smtClean="0"/>
              <a:t> </a:t>
            </a:r>
            <a:endParaRPr lang="sr-Cyrl-CS" sz="2200" dirty="0" smtClean="0"/>
          </a:p>
          <a:p>
            <a:pPr lvl="1">
              <a:buFont typeface="Wingdings" pitchFamily="2" charset="2"/>
              <a:buChar char="v"/>
            </a:pPr>
            <a:r>
              <a:rPr lang="x-none" sz="2200" smtClean="0"/>
              <a:t>високог</a:t>
            </a:r>
            <a:r>
              <a:rPr lang="en-US" sz="2200" dirty="0" smtClean="0"/>
              <a:t> </a:t>
            </a:r>
            <a:r>
              <a:rPr lang="x-none" sz="2200" smtClean="0"/>
              <a:t>интезитета</a:t>
            </a:r>
            <a:r>
              <a:rPr lang="en-US" sz="2200" dirty="0" smtClean="0"/>
              <a:t>, </a:t>
            </a:r>
            <a:endParaRPr lang="sr-Cyrl-CS" sz="2200" dirty="0" smtClean="0"/>
          </a:p>
          <a:p>
            <a:pPr lvl="1">
              <a:buFont typeface="Wingdings" pitchFamily="2" charset="2"/>
              <a:buChar char="v"/>
            </a:pPr>
            <a:r>
              <a:rPr lang="x-none" sz="2200" smtClean="0"/>
              <a:t>мале</a:t>
            </a:r>
            <a:r>
              <a:rPr lang="en-US" sz="2200" dirty="0" smtClean="0"/>
              <a:t> </a:t>
            </a:r>
            <a:r>
              <a:rPr lang="x-none" sz="2200" smtClean="0"/>
              <a:t>учесталости</a:t>
            </a:r>
            <a:r>
              <a:rPr lang="en-US" sz="2200" dirty="0" smtClean="0"/>
              <a:t>, </a:t>
            </a:r>
            <a:endParaRPr lang="sr-Cyrl-CS" sz="2200" dirty="0" smtClean="0"/>
          </a:p>
          <a:p>
            <a:pPr lvl="1">
              <a:buFont typeface="Wingdings" pitchFamily="2" charset="2"/>
              <a:buChar char="v"/>
            </a:pPr>
            <a:r>
              <a:rPr lang="x-none" sz="2200" smtClean="0"/>
              <a:t>чијом</a:t>
            </a:r>
            <a:r>
              <a:rPr lang="en-US" sz="2200" dirty="0" smtClean="0"/>
              <a:t> </a:t>
            </a:r>
            <a:r>
              <a:rPr lang="x-none" sz="2200" smtClean="0"/>
              <a:t>реализацијом</a:t>
            </a:r>
            <a:r>
              <a:rPr lang="en-US" sz="2200" dirty="0" smtClean="0"/>
              <a:t> </a:t>
            </a:r>
            <a:r>
              <a:rPr lang="x-none" sz="2200" smtClean="0"/>
              <a:t>могу</a:t>
            </a:r>
            <a:r>
              <a:rPr lang="en-US" sz="2200" dirty="0" smtClean="0"/>
              <a:t> </a:t>
            </a:r>
            <a:r>
              <a:rPr lang="x-none" sz="2200" smtClean="0"/>
              <a:t>настати</a:t>
            </a:r>
            <a:r>
              <a:rPr lang="en-US" sz="2200" dirty="0" smtClean="0"/>
              <a:t> </a:t>
            </a:r>
            <a:r>
              <a:rPr lang="x-none" sz="2200" smtClean="0"/>
              <a:t>велике</a:t>
            </a:r>
            <a:r>
              <a:rPr lang="en-US" sz="2200" dirty="0" smtClean="0"/>
              <a:t> </a:t>
            </a:r>
            <a:r>
              <a:rPr lang="x-none" sz="2200" smtClean="0"/>
              <a:t>штете</a:t>
            </a:r>
            <a:endParaRPr lang="en-US" sz="2200" dirty="0" smtClean="0"/>
          </a:p>
          <a:p>
            <a:r>
              <a:rPr lang="sr-Cyrl-CS" sz="2400" dirty="0" smtClean="0"/>
              <a:t>Осигурањем има за циљ да</a:t>
            </a:r>
          </a:p>
          <a:p>
            <a:pPr lvl="1"/>
            <a:r>
              <a:rPr lang="sr-Cyrl-CS" sz="2200" dirty="0" smtClean="0"/>
              <a:t>величина губитка буде смањена</a:t>
            </a:r>
          </a:p>
          <a:p>
            <a:pPr lvl="1"/>
            <a:r>
              <a:rPr lang="sr-Cyrl-CS" sz="2200" dirty="0" smtClean="0"/>
              <a:t>да се велики губитак подели на подношљиве делове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би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поједини</a:t>
            </a:r>
            <a:r>
              <a:rPr lang="en-US" sz="2400" dirty="0" smtClean="0"/>
              <a:t> </a:t>
            </a:r>
            <a:r>
              <a:rPr lang="en-US" sz="2400" dirty="0" err="1" smtClean="0"/>
              <a:t>ризик</a:t>
            </a:r>
            <a:r>
              <a:rPr lang="en-US" sz="2400" dirty="0" smtClean="0"/>
              <a:t> </a:t>
            </a:r>
            <a:r>
              <a:rPr lang="en-US" sz="2400" dirty="0" err="1" smtClean="0"/>
              <a:t>могао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буде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покривен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уговором</a:t>
            </a:r>
            <a:r>
              <a:rPr lang="en-US" sz="2400" dirty="0" smtClean="0"/>
              <a:t> о </a:t>
            </a:r>
            <a:r>
              <a:rPr lang="en-US" sz="2400" dirty="0" err="1" smtClean="0"/>
              <a:t>осигурању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мора</a:t>
            </a:r>
            <a:r>
              <a:rPr lang="en-US" sz="2400" dirty="0" smtClean="0"/>
              <a:t> </a:t>
            </a:r>
            <a:r>
              <a:rPr lang="en-US" sz="2400" dirty="0" err="1" smtClean="0"/>
              <a:t>испунити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одређене</a:t>
            </a:r>
            <a:r>
              <a:rPr lang="en-US" sz="2400" dirty="0" smtClean="0"/>
              <a:t> </a:t>
            </a:r>
            <a:r>
              <a:rPr lang="en-US" sz="2400" dirty="0" err="1" smtClean="0"/>
              <a:t>услове</a:t>
            </a:r>
            <a:endParaRPr lang="en-US" sz="24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догађај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неизвестан</a:t>
            </a:r>
            <a:r>
              <a:rPr lang="en-US" sz="2400" dirty="0" smtClean="0"/>
              <a:t>, </a:t>
            </a:r>
            <a:r>
              <a:rPr lang="en-US" sz="2400" dirty="0" err="1" smtClean="0"/>
              <a:t>будући</a:t>
            </a:r>
            <a:r>
              <a:rPr lang="en-US" sz="2400" dirty="0" smtClean="0"/>
              <a:t>, </a:t>
            </a:r>
            <a:r>
              <a:rPr lang="en-US" sz="2400" dirty="0" err="1" smtClean="0"/>
              <a:t>могућ</a:t>
            </a:r>
            <a:r>
              <a:rPr lang="en-US" sz="2400" dirty="0" smtClean="0"/>
              <a:t>,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није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противан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принудним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прописима</a:t>
            </a:r>
            <a:r>
              <a:rPr lang="en-US" sz="2400" dirty="0" smtClean="0"/>
              <a:t>, </a:t>
            </a:r>
            <a:r>
              <a:rPr lang="en-US" sz="2400" dirty="0" err="1" smtClean="0"/>
              <a:t>јавном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поретку</a:t>
            </a:r>
            <a:r>
              <a:rPr lang="en-US" sz="2400" dirty="0" smtClean="0"/>
              <a:t> и </a:t>
            </a:r>
            <a:r>
              <a:rPr lang="en-US" sz="2400" dirty="0" err="1" smtClean="0"/>
              <a:t>добрим</a:t>
            </a:r>
            <a:r>
              <a:rPr lang="en-US" sz="2400" dirty="0" smtClean="0"/>
              <a:t> </a:t>
            </a:r>
            <a:r>
              <a:rPr lang="en-US" sz="2400" dirty="0" err="1" smtClean="0"/>
              <a:t>обичајима</a:t>
            </a:r>
            <a:r>
              <a:rPr lang="en-US" sz="2400" dirty="0" smtClean="0"/>
              <a:t>, </a:t>
            </a:r>
            <a:r>
              <a:rPr lang="en-US" sz="2400" dirty="0" err="1" smtClean="0"/>
              <a:t>независтан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искључиве</a:t>
            </a:r>
            <a:r>
              <a:rPr lang="en-US" sz="2400" dirty="0" smtClean="0"/>
              <a:t> </a:t>
            </a:r>
            <a:r>
              <a:rPr lang="en-US" sz="2400" dirty="0" err="1" smtClean="0"/>
              <a:t>воље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уговарача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односно</a:t>
            </a:r>
            <a:r>
              <a:rPr lang="en-US" sz="2400" dirty="0" smtClean="0"/>
              <a:t> </a:t>
            </a:r>
            <a:r>
              <a:rPr lang="en-US" sz="2400" dirty="0" err="1" smtClean="0"/>
              <a:t>заинтересованог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лица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b="1" dirty="0" err="1" smtClean="0"/>
              <a:t>Само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опасност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наведена</a:t>
            </a:r>
            <a:r>
              <a:rPr lang="en-US" sz="2400" b="1" dirty="0" smtClean="0"/>
              <a:t> у </a:t>
            </a:r>
            <a:r>
              <a:rPr lang="en-US" sz="2400" b="1" dirty="0" err="1" smtClean="0"/>
              <a:t>уговору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осигурању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осигурани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ризик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Одређење</a:t>
            </a:r>
            <a:r>
              <a:rPr lang="en-US" sz="2400" dirty="0" smtClean="0"/>
              <a:t> </a:t>
            </a:r>
            <a:r>
              <a:rPr lang="en-US" sz="2400" dirty="0" err="1" smtClean="0"/>
              <a:t>ризика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обухваћени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осигурањем</a:t>
            </a:r>
            <a:r>
              <a:rPr lang="en-US" sz="2400" dirty="0" smtClean="0"/>
              <a:t> </a:t>
            </a:r>
            <a:r>
              <a:rPr lang="en-US" sz="2400" dirty="0" err="1" smtClean="0"/>
              <a:t>врши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правилу</a:t>
            </a:r>
            <a:r>
              <a:rPr lang="en-US" sz="2400" dirty="0" smtClean="0"/>
              <a:t> 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уговором</a:t>
            </a:r>
            <a:r>
              <a:rPr lang="en-US" sz="2400" dirty="0" smtClean="0"/>
              <a:t> о </a:t>
            </a:r>
            <a:r>
              <a:rPr lang="en-US" sz="2400" dirty="0" err="1" smtClean="0"/>
              <a:t>осигурању</a:t>
            </a:r>
            <a:r>
              <a:rPr lang="en-US" sz="2400" dirty="0" smtClean="0"/>
              <a:t>, </a:t>
            </a:r>
            <a:r>
              <a:rPr lang="en-US" sz="2400" dirty="0" err="1" smtClean="0"/>
              <a:t>односно</a:t>
            </a:r>
            <a:r>
              <a:rPr lang="en-US" sz="2400" dirty="0" smtClean="0"/>
              <a:t> </a:t>
            </a:r>
            <a:r>
              <a:rPr lang="en-US" sz="2400" dirty="0" err="1" smtClean="0"/>
              <a:t>условима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осигурања</a:t>
            </a:r>
            <a:r>
              <a:rPr lang="en-US" sz="2400" dirty="0" smtClean="0"/>
              <a:t> и 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400" dirty="0" err="1" smtClean="0"/>
              <a:t>законским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одредбама</a:t>
            </a:r>
            <a:r>
              <a:rPr lang="en-US" sz="2400" dirty="0" smtClean="0"/>
              <a:t> -  </a:t>
            </a:r>
            <a:r>
              <a:rPr lang="en-US" sz="2400" dirty="0" err="1" smtClean="0"/>
              <a:t>некада</a:t>
            </a:r>
            <a:endParaRPr lang="en-US" sz="2400" dirty="0" smtClean="0"/>
          </a:p>
          <a:p>
            <a:r>
              <a:rPr lang="x-none" sz="2400" smtClean="0"/>
              <a:t>Који</a:t>
            </a:r>
            <a:r>
              <a:rPr lang="en-US" sz="2400" dirty="0" smtClean="0"/>
              <a:t> </a:t>
            </a:r>
            <a:r>
              <a:rPr lang="x-none" sz="2400" smtClean="0"/>
              <a:t>ризици</a:t>
            </a:r>
            <a:r>
              <a:rPr lang="en-US" sz="2400" dirty="0" smtClean="0"/>
              <a:t> </a:t>
            </a:r>
            <a:r>
              <a:rPr lang="x-none" sz="2400" smtClean="0"/>
              <a:t>и</a:t>
            </a:r>
            <a:r>
              <a:rPr lang="en-US" sz="2400" dirty="0" smtClean="0"/>
              <a:t> </a:t>
            </a:r>
            <a:r>
              <a:rPr lang="x-none" sz="2400" smtClean="0"/>
              <a:t>у</a:t>
            </a:r>
            <a:r>
              <a:rPr lang="en-US" sz="2400" dirty="0" smtClean="0"/>
              <a:t> </a:t>
            </a:r>
            <a:r>
              <a:rPr lang="x-none" sz="2400" smtClean="0"/>
              <a:t>ком</a:t>
            </a:r>
            <a:r>
              <a:rPr lang="en-US" sz="2400" dirty="0" smtClean="0"/>
              <a:t> </a:t>
            </a:r>
            <a:r>
              <a:rPr lang="x-none" sz="2400" smtClean="0"/>
              <a:t>обиму</a:t>
            </a:r>
            <a:r>
              <a:rPr lang="en-US" sz="2400" dirty="0" smtClean="0"/>
              <a:t> </a:t>
            </a:r>
            <a:r>
              <a:rPr lang="x-none" sz="2400" smtClean="0"/>
              <a:t>ће</a:t>
            </a:r>
            <a:r>
              <a:rPr lang="en-US" sz="2400" dirty="0" smtClean="0"/>
              <a:t> </a:t>
            </a:r>
            <a:r>
              <a:rPr lang="x-none" sz="2400" smtClean="0"/>
              <a:t>се</a:t>
            </a:r>
            <a:r>
              <a:rPr lang="en-US" sz="2400" dirty="0" smtClean="0"/>
              <a:t> </a:t>
            </a:r>
            <a:r>
              <a:rPr lang="x-none" sz="2400" smtClean="0"/>
              <a:t>покрити</a:t>
            </a:r>
            <a:r>
              <a:rPr lang="en-US" sz="2400" dirty="0" smtClean="0"/>
              <a:t> </a:t>
            </a:r>
            <a:r>
              <a:rPr lang="x-none" sz="2400" smtClean="0"/>
              <a:t>у</a:t>
            </a:r>
            <a:r>
              <a:rPr lang="en-US" sz="2400" dirty="0" smtClean="0"/>
              <a:t> </a:t>
            </a:r>
            <a:r>
              <a:rPr lang="x-none" sz="2400" smtClean="0"/>
              <a:t>појединим</a:t>
            </a:r>
            <a:r>
              <a:rPr lang="en-US" sz="2400" dirty="0" smtClean="0"/>
              <a:t> </a:t>
            </a:r>
            <a:r>
              <a:rPr lang="x-none" sz="2400" smtClean="0"/>
              <a:t>врстама</a:t>
            </a:r>
            <a:r>
              <a:rPr lang="en-US" sz="2400" dirty="0" smtClean="0"/>
              <a:t> </a:t>
            </a:r>
            <a:r>
              <a:rPr lang="x-none" sz="2400" smtClean="0"/>
              <a:t>осигурања</a:t>
            </a:r>
            <a:r>
              <a:rPr lang="en-US" sz="2400" dirty="0" smtClean="0"/>
              <a:t> </a:t>
            </a:r>
            <a:r>
              <a:rPr lang="x-none" sz="2400" smtClean="0"/>
              <a:t>одређује</a:t>
            </a:r>
            <a:r>
              <a:rPr lang="en-US" sz="2400" dirty="0" smtClean="0"/>
              <a:t> </a:t>
            </a:r>
            <a:r>
              <a:rPr lang="x-none" sz="2400" smtClean="0"/>
              <a:t>се</a:t>
            </a:r>
            <a:r>
              <a:rPr lang="en-US" sz="2400" dirty="0" smtClean="0"/>
              <a:t> </a:t>
            </a:r>
            <a:endParaRPr lang="sr-Cyrl-CS" sz="2400" dirty="0" smtClean="0"/>
          </a:p>
          <a:p>
            <a:pPr lvl="1"/>
            <a:r>
              <a:rPr lang="x-none" sz="2200" smtClean="0"/>
              <a:t>условима</a:t>
            </a:r>
            <a:r>
              <a:rPr lang="en-US" sz="2200" dirty="0" smtClean="0"/>
              <a:t> </a:t>
            </a:r>
            <a:r>
              <a:rPr lang="x-none" sz="2200" smtClean="0"/>
              <a:t>осигурања</a:t>
            </a:r>
            <a:r>
              <a:rPr lang="en-US" sz="2200" dirty="0" smtClean="0"/>
              <a:t> </a:t>
            </a:r>
            <a:r>
              <a:rPr lang="x-none" sz="2200" smtClean="0"/>
              <a:t>и</a:t>
            </a:r>
            <a:r>
              <a:rPr lang="en-US" sz="2200" dirty="0" smtClean="0"/>
              <a:t> </a:t>
            </a:r>
            <a:endParaRPr lang="sr-Cyrl-CS" sz="2200" dirty="0" smtClean="0"/>
          </a:p>
          <a:p>
            <a:pPr lvl="1"/>
            <a:r>
              <a:rPr lang="x-none" sz="2200" smtClean="0"/>
              <a:t>тарифама</a:t>
            </a:r>
            <a:r>
              <a:rPr lang="en-US" sz="2200" dirty="0" smtClean="0"/>
              <a:t> </a:t>
            </a:r>
            <a:endParaRPr lang="sr-Cyrl-CS" sz="22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800" dirty="0" err="1" smtClean="0"/>
              <a:t>Условима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осигурања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одређује</a:t>
            </a:r>
            <a:endParaRPr lang="en-US" sz="28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800" dirty="0" err="1" smtClean="0"/>
              <a:t>обим</a:t>
            </a:r>
            <a:r>
              <a:rPr lang="en-US" sz="2800" dirty="0" smtClean="0"/>
              <a:t> </a:t>
            </a:r>
            <a:r>
              <a:rPr lang="en-US" sz="2800" dirty="0" err="1" smtClean="0"/>
              <a:t>осигуравајућег</a:t>
            </a:r>
            <a:r>
              <a:rPr lang="en-US" sz="2800" dirty="0" smtClean="0"/>
              <a:t> </a:t>
            </a:r>
            <a:r>
              <a:rPr lang="en-US" sz="2800" dirty="0" err="1" smtClean="0"/>
              <a:t>покрића</a:t>
            </a:r>
            <a:endParaRPr lang="en-US" sz="2800" dirty="0" smtClean="0"/>
          </a:p>
          <a:p>
            <a:pPr lvl="2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800" dirty="0" err="1" smtClean="0"/>
              <a:t>основни</a:t>
            </a:r>
            <a:r>
              <a:rPr lang="en-US" sz="2800" dirty="0" smtClean="0"/>
              <a:t> и </a:t>
            </a:r>
            <a:r>
              <a:rPr lang="en-US" sz="2800" dirty="0" err="1" smtClean="0"/>
              <a:t>допунски</a:t>
            </a:r>
            <a:r>
              <a:rPr lang="en-US" sz="2800" dirty="0" smtClean="0"/>
              <a:t> </a:t>
            </a:r>
            <a:r>
              <a:rPr lang="en-US" sz="2800" dirty="0" err="1" smtClean="0"/>
              <a:t>ризици</a:t>
            </a:r>
            <a:r>
              <a:rPr lang="en-US" sz="2800" dirty="0" smtClean="0"/>
              <a:t> (</a:t>
            </a:r>
            <a:r>
              <a:rPr lang="en-US" sz="2800" dirty="0" err="1" smtClean="0"/>
              <a:t>по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правилу</a:t>
            </a:r>
            <a:r>
              <a:rPr lang="en-US" sz="2800" dirty="0" smtClean="0"/>
              <a:t> </a:t>
            </a:r>
            <a:r>
              <a:rPr lang="en-US" sz="2800" dirty="0" err="1" smtClean="0"/>
              <a:t>више</a:t>
            </a:r>
            <a:r>
              <a:rPr lang="en-US" sz="2800" dirty="0" smtClean="0"/>
              <a:t> </a:t>
            </a:r>
            <a:r>
              <a:rPr lang="en-US" sz="2800" dirty="0" err="1" smtClean="0"/>
              <a:t>варијанти</a:t>
            </a:r>
            <a:r>
              <a:rPr lang="en-US" sz="2800" dirty="0" smtClean="0"/>
              <a:t>)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начин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могуће</a:t>
            </a:r>
            <a:r>
              <a:rPr lang="en-US" sz="2800" dirty="0" smtClean="0"/>
              <a:t> </a:t>
            </a:r>
            <a:r>
              <a:rPr lang="en-US" sz="2800" dirty="0" err="1" smtClean="0"/>
              <a:t>уговарити</a:t>
            </a:r>
            <a:r>
              <a:rPr lang="en-US" sz="2800" dirty="0" smtClean="0"/>
              <a:t> </a:t>
            </a:r>
            <a:r>
              <a:rPr lang="en-US" sz="2800" dirty="0" err="1" smtClean="0"/>
              <a:t>осигуравајуће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покриће</a:t>
            </a:r>
            <a:endParaRPr lang="en-US" sz="2800" dirty="0" smtClean="0"/>
          </a:p>
          <a:p>
            <a:pPr lvl="2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800" dirty="0" err="1" smtClean="0"/>
              <a:t>зависи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врсте</a:t>
            </a:r>
            <a:r>
              <a:rPr lang="en-US" sz="2800" dirty="0" smtClean="0"/>
              <a:t> </a:t>
            </a:r>
            <a:r>
              <a:rPr lang="en-US" sz="2800" dirty="0" err="1" smtClean="0"/>
              <a:t>осигурања</a:t>
            </a:r>
            <a:endParaRPr lang="en-US" sz="2800" dirty="0" smtClean="0"/>
          </a:p>
          <a:p>
            <a:pPr>
              <a:lnSpc>
                <a:spcPct val="120000"/>
              </a:lnSpc>
              <a:buClr>
                <a:srgbClr val="C80000"/>
              </a:buClr>
            </a:pPr>
            <a:endParaRPr lang="en-US" sz="2800" dirty="0" smtClean="0"/>
          </a:p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</a:pPr>
            <a:r>
              <a:rPr lang="en-US" sz="2800" dirty="0" err="1" smtClean="0"/>
              <a:t>Резултат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процене</a:t>
            </a:r>
            <a:r>
              <a:rPr lang="en-US" sz="2800" dirty="0" smtClean="0"/>
              <a:t> </a:t>
            </a:r>
            <a:r>
              <a:rPr lang="en-US" sz="2800" dirty="0" err="1" smtClean="0"/>
              <a:t>стручних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лица</a:t>
            </a:r>
            <a:r>
              <a:rPr lang="en-US" sz="2800" dirty="0" smtClean="0"/>
              <a:t>, </a:t>
            </a:r>
            <a:r>
              <a:rPr lang="en-US" sz="2800" dirty="0" err="1" smtClean="0"/>
              <a:t>првенствено</a:t>
            </a:r>
            <a:r>
              <a:rPr lang="en-US" sz="2800" dirty="0" smtClean="0"/>
              <a:t> АКТУАРА</a:t>
            </a:r>
          </a:p>
          <a:p>
            <a:pPr>
              <a:lnSpc>
                <a:spcPct val="120000"/>
              </a:lnSpc>
              <a:buClr>
                <a:srgbClr val="C80000"/>
              </a:buClr>
              <a:buNone/>
            </a:pPr>
            <a:r>
              <a:rPr lang="sr-Cyrl-CS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Могућност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изабере</a:t>
            </a:r>
            <a:r>
              <a:rPr lang="en-US" sz="2800" dirty="0" smtClean="0"/>
              <a:t> </a:t>
            </a:r>
            <a:r>
              <a:rPr lang="en-US" sz="2800" dirty="0" err="1" smtClean="0"/>
              <a:t>варијанта</a:t>
            </a:r>
            <a:r>
              <a:rPr lang="en-US" sz="2800" dirty="0" smtClean="0"/>
              <a:t> </a:t>
            </a:r>
            <a:r>
              <a:rPr lang="en-US" sz="2800" dirty="0" err="1" smtClean="0"/>
              <a:t>заштите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која</a:t>
            </a:r>
            <a:r>
              <a:rPr lang="en-US" sz="2800" dirty="0" smtClean="0"/>
              <a:t> </a:t>
            </a:r>
            <a:r>
              <a:rPr lang="en-US" sz="2800" dirty="0" err="1" smtClean="0"/>
              <a:t>одговара</a:t>
            </a:r>
            <a:r>
              <a:rPr lang="en-US" sz="2800" dirty="0" smtClean="0"/>
              <a:t> </a:t>
            </a:r>
            <a:r>
              <a:rPr lang="en-US" sz="2800" dirty="0" err="1" smtClean="0"/>
              <a:t>уговарачу</a:t>
            </a:r>
            <a:r>
              <a:rPr lang="en-US" sz="2800" dirty="0" smtClean="0"/>
              <a:t> </a:t>
            </a:r>
            <a:r>
              <a:rPr lang="en-US" sz="2800" dirty="0" err="1" smtClean="0"/>
              <a:t>осигурањ</a:t>
            </a:r>
            <a:r>
              <a:rPr lang="sr-Cyrl-CS" sz="2800" dirty="0" smtClean="0"/>
              <a:t>а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  <a:defRPr/>
            </a:pPr>
            <a:r>
              <a:rPr lang="x-none" sz="3300" dirty="0" smtClean="0"/>
              <a:t>Одређење ризика који су обухваћени осигурањем врши се</a:t>
            </a:r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  <a:defRPr/>
            </a:pPr>
            <a:r>
              <a:rPr lang="x-none" sz="3300" dirty="0" smtClean="0"/>
              <a:t>набрајањем ризика који су покривени осигурањем са утврђивањем обима </a:t>
            </a:r>
            <a:r>
              <a:rPr lang="x-none" sz="3300" smtClean="0"/>
              <a:t>сваке опасности</a:t>
            </a:r>
            <a:r>
              <a:rPr lang="sr-Cyrl-CS" sz="3300" dirty="0" smtClean="0"/>
              <a:t> - </a:t>
            </a:r>
            <a:r>
              <a:rPr lang="x-none" sz="3300" smtClean="0"/>
              <a:t>набројани ризици</a:t>
            </a:r>
            <a:endParaRPr lang="x-none" sz="3300" dirty="0" smtClean="0"/>
          </a:p>
          <a:p>
            <a:pPr lvl="1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  <a:defRPr/>
            </a:pPr>
            <a:r>
              <a:rPr lang="x-none" sz="3300" dirty="0" smtClean="0"/>
              <a:t>Навођењем да осигурање покрива све ризике осим оних који </a:t>
            </a:r>
            <a:r>
              <a:rPr lang="x-none" sz="3300" smtClean="0"/>
              <a:t>су искључени</a:t>
            </a:r>
            <a:r>
              <a:rPr lang="sr-Cyrl-CS" sz="3300" dirty="0" smtClean="0"/>
              <a:t> - </a:t>
            </a:r>
            <a:r>
              <a:rPr lang="x-none" sz="3300" smtClean="0"/>
              <a:t>применом </a:t>
            </a:r>
            <a:r>
              <a:rPr lang="x-none" sz="3300" dirty="0" smtClean="0"/>
              <a:t>начела свих ризика</a:t>
            </a:r>
          </a:p>
          <a:p>
            <a:pPr marL="0" lvl="1" indent="0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  <a:defRPr/>
            </a:pPr>
            <a:r>
              <a:rPr lang="x-none" sz="3300" dirty="0" smtClean="0"/>
              <a:t>Стандардни пакети</a:t>
            </a:r>
          </a:p>
          <a:p>
            <a:pPr marL="650875" lvl="2" indent="0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  <a:defRPr/>
            </a:pPr>
            <a:r>
              <a:rPr lang="sr-Cyrl-CS" sz="3300" dirty="0" smtClean="0"/>
              <a:t>д</a:t>
            </a:r>
            <a:r>
              <a:rPr lang="x-none" sz="3300" smtClean="0"/>
              <a:t>одатни </a:t>
            </a:r>
            <a:r>
              <a:rPr lang="x-none" sz="3300" dirty="0" smtClean="0"/>
              <a:t>ризици уз доплату</a:t>
            </a:r>
          </a:p>
          <a:p>
            <a:pPr marL="0" lvl="1" indent="0">
              <a:lnSpc>
                <a:spcPct val="120000"/>
              </a:lnSpc>
              <a:buClr>
                <a:srgbClr val="C80000"/>
              </a:buClr>
              <a:buFont typeface="Wingdings" pitchFamily="2" charset="2"/>
              <a:buChar char="§"/>
              <a:defRPr/>
            </a:pPr>
            <a:r>
              <a:rPr lang="x-none" sz="3300" dirty="0" smtClean="0"/>
              <a:t>Из осигурања може бити искључено остварење појединог осигураног ризика под одређеним околностима</a:t>
            </a:r>
            <a:r>
              <a:rPr lang="sr-Cyrl-CS" sz="33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588803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2111</Words>
  <Application>Microsoft Office PowerPoint</Application>
  <PresentationFormat>Custom</PresentationFormat>
  <Paragraphs>249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Facet</vt:lpstr>
      <vt:lpstr>Управљање ризиком путем осигурања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Катарина</cp:lastModifiedBy>
  <cp:revision>168</cp:revision>
  <dcterms:created xsi:type="dcterms:W3CDTF">2015-04-14T07:41:11Z</dcterms:created>
  <dcterms:modified xsi:type="dcterms:W3CDTF">2017-03-29T20:26:43Z</dcterms:modified>
</cp:coreProperties>
</file>