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18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8" autoAdjust="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798490" y="2404534"/>
            <a:ext cx="8809967" cy="1646302"/>
          </a:xfrm>
        </p:spPr>
        <p:txBody>
          <a:bodyPr anchor="ctr"/>
          <a:lstStyle/>
          <a:p>
            <a:pPr algn="ctr"/>
            <a:r>
              <a:rPr lang="sr-Cyrl-RS" sz="3600" dirty="0" smtClean="0"/>
              <a:t>УПИС У КАТАСТАР НЕПОКРЕТНОСТИ</a:t>
            </a:r>
            <a:endParaRPr lang="en-US" sz="3600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Миљана Кузмановић Костић, дипл. правник</a:t>
            </a:r>
          </a:p>
          <a:p>
            <a:r>
              <a:rPr lang="sr-Cyrl-RS" dirty="0" smtClean="0"/>
              <a:t>Помоћник директора</a:t>
            </a:r>
          </a:p>
          <a:p>
            <a:r>
              <a:rPr lang="sr-Cyrl-RS" b="1" dirty="0" smtClean="0"/>
              <a:t>Републички геодетски завод</a:t>
            </a:r>
          </a:p>
          <a:p>
            <a:endParaRPr lang="en-US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05" y="218938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ИСПРАВЉАЊЕ ГРЕШКЕ</a:t>
            </a:r>
            <a:endParaRPr lang="en-US" sz="2400" dirty="0" smtClean="0"/>
          </a:p>
          <a:p>
            <a:r>
              <a:rPr lang="sr-Cyrl-RS" dirty="0" smtClean="0"/>
              <a:t>Подаци </a:t>
            </a:r>
            <a:r>
              <a:rPr lang="sr-Cyrl-RS" dirty="0"/>
              <a:t>уписани у катастру непокретности, утврђене грешке, недостаци и пропусти могу се исправити у поступку одржавања по службеној дужности или по захтеву </a:t>
            </a:r>
            <a:r>
              <a:rPr lang="sr-Cyrl-RS" dirty="0" smtClean="0"/>
              <a:t>странке</a:t>
            </a:r>
            <a:endParaRPr lang="en-US" dirty="0"/>
          </a:p>
          <a:p>
            <a:r>
              <a:rPr lang="sr-Cyrl-RS" dirty="0"/>
              <a:t>Рок за исправку уписаних стварних права је 10 </a:t>
            </a:r>
            <a:r>
              <a:rPr lang="sr-Cyrl-RS" dirty="0" smtClean="0"/>
              <a:t>година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/>
              <a:t>УСАГЛАШАВАЊЕ КАТАСТАРСКО ПРАВНЕ ПРАКСЕ</a:t>
            </a:r>
            <a:endParaRPr lang="en-US" sz="2400" dirty="0"/>
          </a:p>
          <a:p>
            <a:r>
              <a:rPr lang="sr-Cyrl-RS" dirty="0" smtClean="0"/>
              <a:t>Примери из праксе</a:t>
            </a:r>
          </a:p>
          <a:p>
            <a:r>
              <a:rPr lang="sr-Cyrl-RS" dirty="0" smtClean="0"/>
              <a:t>Пример у </a:t>
            </a:r>
            <a:r>
              <a:rPr lang="en-US" dirty="0" smtClean="0"/>
              <a:t>pdf </a:t>
            </a:r>
            <a:r>
              <a:rPr lang="sr-Cyrl-RS" dirty="0" smtClean="0"/>
              <a:t>документу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9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705" y="638629"/>
            <a:ext cx="9947124" cy="564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/>
              <a:t>УВИД У ПОДАТКЕ КАТАСТРА НЕПОКРЕТНОСТИ</a:t>
            </a:r>
            <a:endParaRPr lang="sr-Cyrl-RS" sz="2400" dirty="0"/>
          </a:p>
          <a:p>
            <a:pPr marL="0" indent="0">
              <a:buNone/>
            </a:pPr>
            <a:r>
              <a:rPr lang="en-US" sz="2400" b="1" dirty="0"/>
              <a:t>web </a:t>
            </a:r>
            <a:r>
              <a:rPr lang="sr-Cyrl-RS" sz="2400" b="1" dirty="0"/>
              <a:t>сервис </a:t>
            </a:r>
            <a:r>
              <a:rPr lang="sr-Cyrl-RS" sz="2400" dirty="0"/>
              <a:t>за приступ </a:t>
            </a:r>
            <a:r>
              <a:rPr lang="sr-Cyrl-RS" sz="2400" dirty="0" err="1"/>
              <a:t>алфанумеричким</a:t>
            </a:r>
            <a:r>
              <a:rPr lang="sr-Cyrl-RS" sz="2400" dirty="0"/>
              <a:t> подацима о:</a:t>
            </a:r>
          </a:p>
          <a:p>
            <a:r>
              <a:rPr lang="sr-Cyrl-RS" dirty="0"/>
              <a:t>Непокретностима</a:t>
            </a:r>
          </a:p>
          <a:p>
            <a:r>
              <a:rPr lang="sr-Cyrl-RS" dirty="0"/>
              <a:t>Носиоцима права на непокретностима</a:t>
            </a:r>
          </a:p>
          <a:p>
            <a:r>
              <a:rPr lang="sr-Cyrl-RS" dirty="0"/>
              <a:t>Теретима и другим ограничењима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Приступ подацима:</a:t>
            </a:r>
            <a:endParaRPr lang="en-US" sz="2400" b="1" dirty="0" smtClean="0"/>
          </a:p>
          <a:p>
            <a:r>
              <a:rPr lang="sr-Cyrl-RS" dirty="0" smtClean="0"/>
              <a:t>Јавни корисници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Cyrl-RS" sz="1800" dirty="0"/>
              <a:t>претрага по броју </a:t>
            </a:r>
            <a:r>
              <a:rPr lang="sr-Cyrl-RS" sz="1800" dirty="0" smtClean="0"/>
              <a:t>парцеле или </a:t>
            </a:r>
            <a:r>
              <a:rPr lang="sr-Cyrl-RS" sz="1800" dirty="0"/>
              <a:t>адреси</a:t>
            </a:r>
            <a:endParaRPr lang="sr-Cyrl-RS" sz="1800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Cyrl-RS" sz="1800" dirty="0" smtClean="0"/>
              <a:t>није доступна адреса носиоца права, ЈМБГ, текст терета</a:t>
            </a:r>
          </a:p>
          <a:p>
            <a:r>
              <a:rPr lang="sr-Cyrl-RS" dirty="0" smtClean="0"/>
              <a:t>Регистровани корисници</a:t>
            </a:r>
            <a:endParaRPr lang="sr-Cyrl-R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Cyrl-RS" sz="1800" dirty="0"/>
              <a:t>претрага по броју парцеле, </a:t>
            </a:r>
            <a:r>
              <a:rPr lang="sr-Cyrl-RS" sz="1800" dirty="0" smtClean="0"/>
              <a:t>адреси, листу непокретности, имену/називу лица, ЈМБГ</a:t>
            </a:r>
            <a:endParaRPr lang="sr-Cyrl-RS" sz="18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GIS </a:t>
            </a:r>
            <a:r>
              <a:rPr lang="sr-Cyrl-RS" sz="1800" dirty="0" smtClean="0"/>
              <a:t>компонента за приказ података у графичком режиму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Cyrl-RS" sz="1800" dirty="0" smtClean="0"/>
              <a:t>доступан потпун скуп података уписаних у катастар непокретности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780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672" y="174171"/>
            <a:ext cx="8858552" cy="606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/>
              <a:t>УВИД У </a:t>
            </a:r>
            <a:r>
              <a:rPr lang="sr-Cyrl-RS" sz="2400" b="1" dirty="0" smtClean="0"/>
              <a:t>ПОДАТКЕ </a:t>
            </a:r>
            <a:r>
              <a:rPr lang="sr-Cyrl-RS" sz="2400" b="1" dirty="0"/>
              <a:t>КАТАСТРА </a:t>
            </a:r>
            <a:r>
              <a:rPr lang="sr-Cyrl-RS" sz="2400" b="1" dirty="0" smtClean="0"/>
              <a:t>НЕПОКРЕТНОСТИ</a:t>
            </a:r>
            <a:endParaRPr lang="sr-Cyrl-R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http://katastar.rgz.gov.rs/KnWeb</a:t>
            </a:r>
            <a:endParaRPr lang="sr-Cyrl-RS" sz="2400" b="1" dirty="0" smtClean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577"/>
            <a:ext cx="11133907" cy="5652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85" y="783771"/>
            <a:ext cx="6432415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911" y="1101046"/>
            <a:ext cx="9464918" cy="38807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sr-Cyrl-RS" sz="2400" b="1" dirty="0" smtClean="0"/>
              <a:t>НАЦИОНАЛНА ИНФРАСТРУКТУРА ГЕОПРОСТОРНИХ ПОДАТАКА</a:t>
            </a:r>
            <a:endParaRPr lang="en-US" sz="2400" b="1" dirty="0" smtClean="0"/>
          </a:p>
          <a:p>
            <a:r>
              <a:rPr lang="sr-Cyrl-RS" dirty="0" smtClean="0"/>
              <a:t>Имплементација</a:t>
            </a:r>
            <a:r>
              <a:rPr lang="en-US" dirty="0" smtClean="0"/>
              <a:t> INSPIRE</a:t>
            </a:r>
            <a:r>
              <a:rPr lang="sr-Cyrl-RS" dirty="0" smtClean="0"/>
              <a:t> директиве </a:t>
            </a:r>
            <a:r>
              <a:rPr lang="en-US" dirty="0" smtClean="0"/>
              <a:t>(2007/2/EC)</a:t>
            </a:r>
          </a:p>
          <a:p>
            <a:r>
              <a:rPr lang="sr-Cyrl-RS" dirty="0"/>
              <a:t>Циљ </a:t>
            </a:r>
            <a:r>
              <a:rPr lang="en-US" dirty="0"/>
              <a:t>INSPIRE</a:t>
            </a:r>
            <a:r>
              <a:rPr lang="sr-Cyrl-RS" dirty="0"/>
              <a:t> директиве  је успостављање инфраструктуре просторних података у Европској унији за потребе политика у животној средини кроз омогућавање приступа и размене хармонизованих просторних података између земаља чланица</a:t>
            </a:r>
          </a:p>
          <a:p>
            <a:r>
              <a:rPr lang="sr-Cyrl-RS" dirty="0" smtClean="0"/>
              <a:t>Преговарачки процес европских интеграција: поглавље 27 – животна средина и климатске промене</a:t>
            </a:r>
          </a:p>
          <a:p>
            <a:r>
              <a:rPr lang="sr-Cyrl-RS" dirty="0" smtClean="0"/>
              <a:t>Основне одредбе директиве пренете су у Закону о државном премеру и катастру, што представља правни оквир за успостављање Националне инфраструктуре </a:t>
            </a:r>
            <a:r>
              <a:rPr lang="sr-Cyrl-RS" dirty="0" err="1" smtClean="0"/>
              <a:t>геопросторних</a:t>
            </a:r>
            <a:r>
              <a:rPr lang="sr-Cyrl-RS" dirty="0" smtClean="0"/>
              <a:t> података (НИГП)</a:t>
            </a:r>
            <a:endParaRPr lang="en-US" dirty="0"/>
          </a:p>
          <a:p>
            <a:r>
              <a:rPr lang="sr-Cyrl-RS" dirty="0" smtClean="0"/>
              <a:t>Пуна транспозиција кроз Закон о НИГП (нацрт у скупштинској процедури)</a:t>
            </a:r>
          </a:p>
        </p:txBody>
      </p:sp>
      <p:pic>
        <p:nvPicPr>
          <p:cNvPr id="3" name="Picture 10" descr="logo-inspire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8" y="4943932"/>
            <a:ext cx="1812471" cy="17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4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620" y="593046"/>
            <a:ext cx="8596668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/>
              <a:t>ГЕОПРОСТОРНИ ПОДАЦИ НА ГЕОПОРТАЛУ</a:t>
            </a:r>
            <a:endParaRPr lang="en-US" sz="2400" b="1" dirty="0"/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B0F0"/>
                </a:solidFill>
              </a:rPr>
              <a:t>www.geosrbija.rs</a:t>
            </a:r>
            <a:endParaRPr lang="en-US" sz="24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0" y="1837624"/>
            <a:ext cx="9135750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876" y="1289732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sr-Cyrl-RS" sz="3200" dirty="0" smtClean="0"/>
              <a:t>ХВАЛА НА ПАЖЊИ</a:t>
            </a: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00B0F0"/>
                </a:solidFill>
              </a:rPr>
              <a:t>www.rgz.gov.rs</a:t>
            </a:r>
            <a:endParaRPr lang="en-US" sz="32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5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САДРЖАЈ</a:t>
            </a:r>
            <a:endParaRPr lang="en-US" sz="2400" b="1" dirty="0"/>
          </a:p>
          <a:p>
            <a:pPr lvl="0"/>
            <a:r>
              <a:rPr lang="sr-Cyrl-RS" b="1" dirty="0" smtClean="0"/>
              <a:t>УВОД</a:t>
            </a:r>
            <a:endParaRPr lang="en-US" dirty="0"/>
          </a:p>
          <a:p>
            <a:pPr lvl="0"/>
            <a:r>
              <a:rPr lang="sr-Cyrl-RS" b="1" dirty="0" smtClean="0"/>
              <a:t>ПРАВНИ </a:t>
            </a:r>
            <a:r>
              <a:rPr lang="sr-Cyrl-RS" b="1" dirty="0"/>
              <a:t>ОКВИР КАТАСТРА НЕПОКРЕТНОСТИ</a:t>
            </a:r>
            <a:endParaRPr lang="en-US" dirty="0"/>
          </a:p>
          <a:p>
            <a:pPr lvl="0"/>
            <a:r>
              <a:rPr lang="sr-Cyrl-RS" b="1" dirty="0"/>
              <a:t>УПИС У </a:t>
            </a:r>
            <a:r>
              <a:rPr lang="sr-Cyrl-RS" b="1" dirty="0" smtClean="0"/>
              <a:t>КАТАСТАР НЕПОКРЕТНОСТИ</a:t>
            </a:r>
            <a:endParaRPr lang="en-US" dirty="0"/>
          </a:p>
          <a:p>
            <a:pPr lvl="0"/>
            <a:r>
              <a:rPr lang="sr-Cyrl-RS" b="1" dirty="0"/>
              <a:t>УСАГЛАШАВАЊЕ КАТАСТАРСКО ПРАВНЕ ПРАКСЕ</a:t>
            </a:r>
            <a:endParaRPr lang="en-US" dirty="0"/>
          </a:p>
          <a:p>
            <a:pPr marL="0" indent="0">
              <a:buNone/>
            </a:pPr>
            <a:r>
              <a:rPr lang="sr-Cyrl-RS" b="1" dirty="0" smtClean="0"/>
              <a:t>	(</a:t>
            </a:r>
            <a:r>
              <a:rPr lang="sr-Cyrl-RS" b="1" dirty="0"/>
              <a:t>ПРИМЕР ИЗ ПРАКСЕ</a:t>
            </a:r>
            <a:r>
              <a:rPr lang="sr-Cyrl-RS" b="1" dirty="0" smtClean="0"/>
              <a:t>)</a:t>
            </a:r>
          </a:p>
          <a:p>
            <a:r>
              <a:rPr lang="sr-Cyrl-RS" b="1" dirty="0" smtClean="0"/>
              <a:t>УВИД У ПОДАТКЕ КАТАСТРА НЕПОКРЕТНОСТИ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УВОД</a:t>
            </a:r>
            <a:endParaRPr lang="en-US" sz="2400" dirty="0"/>
          </a:p>
          <a:p>
            <a:pPr marL="0" indent="0">
              <a:buNone/>
            </a:pPr>
            <a:r>
              <a:rPr lang="sr-Cyrl-RS" dirty="0"/>
              <a:t>Правни оквир за оснивање катастра непокретности створен је </a:t>
            </a:r>
            <a:r>
              <a:rPr lang="sr-Cyrl-RS" dirty="0" smtClean="0"/>
              <a:t>доношењем:</a:t>
            </a:r>
            <a:endParaRPr lang="en-US" dirty="0"/>
          </a:p>
          <a:p>
            <a:r>
              <a:rPr lang="sr-Cyrl-RS" dirty="0" smtClean="0"/>
              <a:t>Закона </a:t>
            </a:r>
            <a:r>
              <a:rPr lang="sr-Cyrl-RS" dirty="0"/>
              <a:t>о премеру и катастру и уписима права на </a:t>
            </a:r>
            <a:r>
              <a:rPr lang="sr-Cyrl-RS" dirty="0" smtClean="0"/>
              <a:t>непокретностима (1988)</a:t>
            </a:r>
            <a:endParaRPr lang="en-US" dirty="0"/>
          </a:p>
          <a:p>
            <a:r>
              <a:rPr lang="sr-Cyrl-RS" dirty="0" smtClean="0"/>
              <a:t>Инструкција </a:t>
            </a:r>
            <a:r>
              <a:rPr lang="sr-Cyrl-RS" dirty="0"/>
              <a:t>за излагање на јавни увид података премера и катастарског класирања земљишта и утврђивања права на </a:t>
            </a:r>
            <a:r>
              <a:rPr lang="sr-Cyrl-RS" dirty="0" smtClean="0"/>
              <a:t>непокретностима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986973"/>
            <a:ext cx="8596668" cy="4963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b="1" dirty="0"/>
              <a:t>ЗАКОНСКИ И ПОДЗАКОНСКИ АКТИ КОЈИ </a:t>
            </a:r>
            <a:r>
              <a:rPr lang="sr-Cyrl-RS" sz="2000" b="1" dirty="0" smtClean="0"/>
              <a:t>ПРЕДСТАВЉАЈУ</a:t>
            </a:r>
            <a:br>
              <a:rPr lang="sr-Cyrl-RS" sz="2000" b="1" dirty="0" smtClean="0"/>
            </a:br>
            <a:r>
              <a:rPr lang="sr-Cyrl-RS" sz="2000" b="1" dirty="0" smtClean="0"/>
              <a:t>ПРАВНИ </a:t>
            </a:r>
            <a:r>
              <a:rPr lang="sr-Cyrl-RS" sz="2000" b="1" dirty="0"/>
              <a:t>ОКВИР КАТАСТРА НЕПОКРЕТНОСТИ</a:t>
            </a:r>
            <a:endParaRPr lang="en-US" sz="2000" dirty="0"/>
          </a:p>
          <a:p>
            <a:pPr marL="0" indent="0">
              <a:buNone/>
            </a:pPr>
            <a:r>
              <a:rPr lang="sr-Cyrl-RS" dirty="0" smtClean="0"/>
              <a:t>Основни </a:t>
            </a:r>
            <a:r>
              <a:rPr lang="sr-Cyrl-RS" dirty="0"/>
              <a:t>извор права </a:t>
            </a:r>
            <a:r>
              <a:rPr lang="sr-Cyrl-RS" dirty="0" smtClean="0"/>
              <a:t>за упис у катастар </a:t>
            </a:r>
            <a:r>
              <a:rPr lang="sr-Cyrl-RS" dirty="0"/>
              <a:t>непокретности је </a:t>
            </a:r>
            <a:r>
              <a:rPr lang="sr-Cyrl-RS" b="1" dirty="0"/>
              <a:t>Закон о државном премеру и катастру</a:t>
            </a:r>
            <a:r>
              <a:rPr lang="sr-Cyrl-RS" dirty="0"/>
              <a:t> </a:t>
            </a:r>
            <a:r>
              <a:rPr lang="sr-Cyrl-RS" i="1" dirty="0" smtClean="0"/>
              <a:t>(„</a:t>
            </a:r>
            <a:r>
              <a:rPr lang="sr-Cyrl-RS" i="1" dirty="0"/>
              <a:t>Службени гласник РС“, број 72/2009, 18/2010,65/2013, 15/2015-одлука Уставног суда, 96/2015,47/2017)</a:t>
            </a:r>
            <a:endParaRPr lang="en-US" i="1" dirty="0"/>
          </a:p>
          <a:p>
            <a:pPr marL="0" indent="0">
              <a:buNone/>
            </a:pPr>
            <a:r>
              <a:rPr lang="sr-Cyrl-RS" dirty="0"/>
              <a:t>Одредбе Закона које се односе на катастар непокретности </a:t>
            </a:r>
            <a:r>
              <a:rPr lang="sr-Cyrl-RS" dirty="0" smtClean="0"/>
              <a:t>прописују: </a:t>
            </a:r>
          </a:p>
          <a:p>
            <a:r>
              <a:rPr lang="sr-Cyrl-RS" dirty="0" smtClean="0"/>
              <a:t>Начела на којима се заснива катастар непокретности</a:t>
            </a:r>
          </a:p>
          <a:p>
            <a:pPr lvl="0"/>
            <a:r>
              <a:rPr lang="sr-Cyrl-RS" dirty="0" smtClean="0"/>
              <a:t>Састав </a:t>
            </a:r>
            <a:r>
              <a:rPr lang="sr-Cyrl-RS" dirty="0"/>
              <a:t>и садржину катастар непокретности</a:t>
            </a:r>
            <a:endParaRPr lang="en-US" dirty="0"/>
          </a:p>
          <a:p>
            <a:pPr lvl="0"/>
            <a:r>
              <a:rPr lang="sr-Cyrl-RS" dirty="0"/>
              <a:t>Врсте уписа катастар непокретности</a:t>
            </a:r>
            <a:endParaRPr lang="en-US" dirty="0"/>
          </a:p>
          <a:p>
            <a:pPr lvl="0"/>
            <a:r>
              <a:rPr lang="sr-Cyrl-RS" dirty="0"/>
              <a:t>Начин оснивања</a:t>
            </a:r>
            <a:endParaRPr lang="en-US" dirty="0"/>
          </a:p>
          <a:p>
            <a:pPr lvl="0"/>
            <a:r>
              <a:rPr lang="sr-Cyrl-RS" dirty="0"/>
              <a:t>Обнова катастар непокретности</a:t>
            </a:r>
            <a:endParaRPr lang="en-US" dirty="0"/>
          </a:p>
          <a:p>
            <a:pPr lvl="0"/>
            <a:r>
              <a:rPr lang="sr-Cyrl-RS" dirty="0"/>
              <a:t>Поступак одржавања катастар непокретности</a:t>
            </a:r>
            <a:endParaRPr lang="en-US" dirty="0"/>
          </a:p>
          <a:p>
            <a:pPr lvl="0"/>
            <a:r>
              <a:rPr lang="sr-Cyrl-RS" dirty="0"/>
              <a:t>Исправљање грешака у </a:t>
            </a:r>
            <a:r>
              <a:rPr lang="sr-Cyrl-RS" dirty="0" smtClean="0"/>
              <a:t>одржавању </a:t>
            </a:r>
            <a:r>
              <a:rPr lang="sr-Cyrl-RS" dirty="0" err="1" smtClean="0"/>
              <a:t>катастр</a:t>
            </a:r>
            <a:r>
              <a:rPr lang="en-US" dirty="0" smtClean="0"/>
              <a:t>a</a:t>
            </a:r>
            <a:r>
              <a:rPr lang="sr-Cyrl-RS" dirty="0" smtClean="0"/>
              <a:t> непокретности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0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3" y="783771"/>
            <a:ext cx="9250438" cy="5588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r-Cyrl-RS" sz="3100" b="1" dirty="0" smtClean="0"/>
              <a:t>СУПСИДАРНИ ИЗВОРИ ПРАВА КАТАСТРА НЕПОКРЕТНОСТИ</a:t>
            </a:r>
            <a:endParaRPr lang="en-US" sz="3100" dirty="0" smtClean="0"/>
          </a:p>
          <a:p>
            <a:r>
              <a:rPr lang="sr-Cyrl-RS" sz="2100" dirty="0" smtClean="0"/>
              <a:t>Закон </a:t>
            </a:r>
            <a:r>
              <a:rPr lang="sr-Cyrl-RS" sz="2100" dirty="0"/>
              <a:t>о општем управном поступку</a:t>
            </a:r>
            <a:endParaRPr lang="en-US" sz="2100" dirty="0"/>
          </a:p>
          <a:p>
            <a:r>
              <a:rPr lang="sr-Cyrl-RS" sz="2100" dirty="0"/>
              <a:t>Закон о основама својинско </a:t>
            </a:r>
            <a:r>
              <a:rPr lang="sr-Cyrl-RS" sz="2100" dirty="0" smtClean="0"/>
              <a:t>правних </a:t>
            </a:r>
            <a:r>
              <a:rPr lang="sr-Cyrl-RS" sz="2100" dirty="0"/>
              <a:t>односа </a:t>
            </a:r>
            <a:endParaRPr lang="en-US" sz="2100" dirty="0"/>
          </a:p>
          <a:p>
            <a:r>
              <a:rPr lang="sr-Cyrl-RS" sz="2100" dirty="0"/>
              <a:t>Закон о планирању и изградњи</a:t>
            </a:r>
            <a:endParaRPr lang="en-US" sz="2100" dirty="0"/>
          </a:p>
          <a:p>
            <a:r>
              <a:rPr lang="sr-Cyrl-RS" sz="2100" dirty="0"/>
              <a:t>Закон о јавној својини</a:t>
            </a:r>
            <a:endParaRPr lang="en-US" sz="2100" dirty="0"/>
          </a:p>
          <a:p>
            <a:r>
              <a:rPr lang="sr-Cyrl-RS" sz="2100" dirty="0"/>
              <a:t>Закон о промету непокретности</a:t>
            </a:r>
            <a:endParaRPr lang="en-US" sz="2100" dirty="0"/>
          </a:p>
          <a:p>
            <a:r>
              <a:rPr lang="sr-Cyrl-RS" sz="2100" dirty="0"/>
              <a:t>Закон о извршењу и обезбеђењу</a:t>
            </a:r>
            <a:endParaRPr lang="en-US" sz="2100" dirty="0"/>
          </a:p>
          <a:p>
            <a:r>
              <a:rPr lang="sr-Cyrl-RS" sz="2100" dirty="0"/>
              <a:t>Закон о хипотеци</a:t>
            </a:r>
            <a:endParaRPr lang="en-US" sz="2100" dirty="0"/>
          </a:p>
          <a:p>
            <a:r>
              <a:rPr lang="sr-Cyrl-RS" sz="2100" dirty="0"/>
              <a:t>Закон о стечају</a:t>
            </a:r>
            <a:endParaRPr lang="en-US" sz="2100" dirty="0"/>
          </a:p>
          <a:p>
            <a:r>
              <a:rPr lang="sr-Cyrl-RS" sz="2100" dirty="0"/>
              <a:t>Закон о водама </a:t>
            </a:r>
            <a:endParaRPr lang="en-US" sz="2100" dirty="0"/>
          </a:p>
          <a:p>
            <a:r>
              <a:rPr lang="sr-Cyrl-RS" sz="2100" dirty="0"/>
              <a:t>Закон о пољопривредном земљишту</a:t>
            </a:r>
            <a:endParaRPr lang="en-US" sz="2100" dirty="0"/>
          </a:p>
          <a:p>
            <a:r>
              <a:rPr lang="sr-Cyrl-RS" sz="2100" dirty="0"/>
              <a:t>Закон о шумама и шумском земљишту</a:t>
            </a:r>
            <a:endParaRPr lang="en-US" sz="2100" dirty="0"/>
          </a:p>
          <a:p>
            <a:r>
              <a:rPr lang="sr-Cyrl-RS" sz="2100" dirty="0"/>
              <a:t>Закон о привредним друштвима</a:t>
            </a:r>
            <a:endParaRPr lang="en-US" sz="2100" dirty="0"/>
          </a:p>
          <a:p>
            <a:r>
              <a:rPr lang="sr-Cyrl-RS" sz="2100" dirty="0"/>
              <a:t>Закон о приватизацији</a:t>
            </a:r>
            <a:endParaRPr lang="en-US" sz="2100" dirty="0"/>
          </a:p>
          <a:p>
            <a:r>
              <a:rPr lang="sr-Cyrl-RS" sz="2100" dirty="0"/>
              <a:t>Закон о враћању одузете имовине и </a:t>
            </a:r>
            <a:r>
              <a:rPr lang="sr-Cyrl-RS" sz="2100" dirty="0" smtClean="0"/>
              <a:t>обештећењу</a:t>
            </a:r>
          </a:p>
          <a:p>
            <a:r>
              <a:rPr lang="sr-Cyrl-RS" sz="2100" dirty="0" smtClean="0"/>
              <a:t>други закони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558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848" y="1507446"/>
            <a:ext cx="8596668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ВРСТЕ </a:t>
            </a:r>
            <a:r>
              <a:rPr lang="sr-Cyrl-RS" sz="2400" b="1" dirty="0"/>
              <a:t>УПИСА У </a:t>
            </a:r>
            <a:r>
              <a:rPr lang="sr-Cyrl-RS" sz="2400" b="1" dirty="0" smtClean="0"/>
              <a:t>КАТАСТАР </a:t>
            </a:r>
            <a:r>
              <a:rPr lang="sr-Cyrl-RS" sz="2400" b="1" dirty="0"/>
              <a:t>НЕПОКРЕТНОСТИ</a:t>
            </a:r>
            <a:endParaRPr lang="en-US" sz="2400" dirty="0"/>
          </a:p>
          <a:p>
            <a:r>
              <a:rPr lang="sr-Cyrl-RS" dirty="0" smtClean="0"/>
              <a:t>Упис непокретности</a:t>
            </a:r>
            <a:endParaRPr lang="en-US" dirty="0" smtClean="0"/>
          </a:p>
          <a:p>
            <a:r>
              <a:rPr lang="sr-Cyrl-RS" dirty="0" smtClean="0"/>
              <a:t>Упис стварних права</a:t>
            </a:r>
            <a:endParaRPr lang="en-US" dirty="0" smtClean="0"/>
          </a:p>
          <a:p>
            <a:r>
              <a:rPr lang="sr-Cyrl-RS" dirty="0" smtClean="0"/>
              <a:t>Упис својине</a:t>
            </a:r>
            <a:endParaRPr lang="en-US" dirty="0" smtClean="0"/>
          </a:p>
          <a:p>
            <a:r>
              <a:rPr lang="sr-Cyrl-RS" dirty="0" smtClean="0"/>
              <a:t>Упис других стварних права</a:t>
            </a:r>
            <a:endParaRPr lang="en-US" dirty="0" smtClean="0"/>
          </a:p>
          <a:p>
            <a:r>
              <a:rPr lang="sr-Cyrl-RS" dirty="0" smtClean="0"/>
              <a:t>Упис хипотеке</a:t>
            </a:r>
            <a:endParaRPr lang="en-US" dirty="0" smtClean="0"/>
          </a:p>
          <a:p>
            <a:r>
              <a:rPr lang="sr-Cyrl-RS" dirty="0" smtClean="0"/>
              <a:t>Упис </a:t>
            </a:r>
            <a:r>
              <a:rPr lang="sr-Cyrl-RS" dirty="0" smtClean="0"/>
              <a:t>предбележбе</a:t>
            </a:r>
            <a:endParaRPr lang="en-US" dirty="0" smtClean="0"/>
          </a:p>
          <a:p>
            <a:r>
              <a:rPr lang="sr-Cyrl-RS" dirty="0" smtClean="0"/>
              <a:t>Упис </a:t>
            </a:r>
            <a:r>
              <a:rPr lang="sr-Cyrl-RS" dirty="0" err="1" smtClean="0"/>
              <a:t>забележбе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 smtClean="0"/>
              <a:t>ОПШТИ УСЛОВИ ЗА УПИС У КАТАСТАР НЕПОКРЕТНОСТИ</a:t>
            </a:r>
            <a:endParaRPr lang="en-US" sz="2400" dirty="0" smtClean="0"/>
          </a:p>
          <a:p>
            <a:r>
              <a:rPr lang="sr-Cyrl-RS" dirty="0" smtClean="0"/>
              <a:t>Уписана непокретност</a:t>
            </a:r>
            <a:endParaRPr lang="en-US" dirty="0" smtClean="0"/>
          </a:p>
          <a:p>
            <a:r>
              <a:rPr lang="sr-Cyrl-RS" dirty="0" smtClean="0"/>
              <a:t>Уписани претходник</a:t>
            </a:r>
            <a:endParaRPr lang="en-US" dirty="0" smtClean="0"/>
          </a:p>
          <a:p>
            <a:r>
              <a:rPr lang="sr-Cyrl-RS" dirty="0" smtClean="0"/>
              <a:t>Исправе за упис (приватне и јавне)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11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400" b="1" dirty="0"/>
              <a:t>ОДРЖАВАЊЕ КАТАСТРА НЕПОКРЕТНОСТИ</a:t>
            </a:r>
            <a:endParaRPr lang="en-US" sz="2400" dirty="0"/>
          </a:p>
          <a:p>
            <a:r>
              <a:rPr lang="sr-Cyrl-RS" dirty="0" smtClean="0"/>
              <a:t>Прикупљање података, утврђивање и провођење промена</a:t>
            </a:r>
            <a:endParaRPr lang="en-US" dirty="0" smtClean="0"/>
          </a:p>
          <a:p>
            <a:r>
              <a:rPr lang="sr-Cyrl-RS" dirty="0" smtClean="0"/>
              <a:t>Деоба/спајање парцела/е, снимање објеката</a:t>
            </a:r>
          </a:p>
          <a:p>
            <a:r>
              <a:rPr lang="sr-Cyrl-RS" dirty="0" smtClean="0"/>
              <a:t>Надлежност за прикупљање података о насталим променама</a:t>
            </a:r>
          </a:p>
          <a:p>
            <a:r>
              <a:rPr lang="sr-Cyrl-RS" dirty="0" smtClean="0"/>
              <a:t>Унапређивање квалитета података</a:t>
            </a:r>
          </a:p>
          <a:p>
            <a:r>
              <a:rPr lang="sr-Cyrl-RS" dirty="0" smtClean="0"/>
              <a:t>Подношење захтева за промену</a:t>
            </a:r>
          </a:p>
          <a:p>
            <a:r>
              <a:rPr lang="sr-Cyrl-RS" dirty="0" smtClean="0"/>
              <a:t>По службеној дужности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58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55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b="1" dirty="0"/>
              <a:t>ПОСТУПАК УПИСА </a:t>
            </a:r>
            <a:r>
              <a:rPr lang="sr-Cyrl-RS" sz="2600" b="1" dirty="0" smtClean="0"/>
              <a:t>ПРОМЕНА </a:t>
            </a:r>
            <a:r>
              <a:rPr lang="sr-Cyrl-RS" sz="2600" b="1" dirty="0"/>
              <a:t>НА НЕПОКРЕТНОСТИ И СТВАРНИХ ПРАВА НА ЊИМА</a:t>
            </a:r>
            <a:endParaRPr lang="en-US" sz="2600" dirty="0"/>
          </a:p>
          <a:p>
            <a:r>
              <a:rPr lang="sr-Cyrl-RS" dirty="0" smtClean="0"/>
              <a:t>Странке</a:t>
            </a:r>
          </a:p>
          <a:p>
            <a:r>
              <a:rPr lang="sr-Cyrl-RS" dirty="0" smtClean="0"/>
              <a:t>Захтев</a:t>
            </a:r>
          </a:p>
          <a:p>
            <a:r>
              <a:rPr lang="sr-Cyrl-RS" dirty="0" smtClean="0"/>
              <a:t>Подношење захтева за упис</a:t>
            </a:r>
          </a:p>
          <a:p>
            <a:r>
              <a:rPr lang="sr-Cyrl-RS" dirty="0" smtClean="0"/>
              <a:t>Уредан захтев</a:t>
            </a:r>
          </a:p>
          <a:p>
            <a:r>
              <a:rPr lang="sr-Cyrl-RS" dirty="0" smtClean="0"/>
              <a:t>Редослед решавања</a:t>
            </a:r>
          </a:p>
          <a:p>
            <a:r>
              <a:rPr lang="sr-Cyrl-RS" dirty="0" smtClean="0"/>
              <a:t>Одлучивање о захтеву</a:t>
            </a:r>
          </a:p>
          <a:p>
            <a:r>
              <a:rPr lang="sr-Cyrl-RS" dirty="0" smtClean="0"/>
              <a:t>Садржина решења и достављање</a:t>
            </a:r>
          </a:p>
          <a:p>
            <a:r>
              <a:rPr lang="sr-Cyrl-RS" dirty="0" smtClean="0"/>
              <a:t>Упис</a:t>
            </a:r>
          </a:p>
          <a:p>
            <a:r>
              <a:rPr lang="sr-Cyrl-RS" dirty="0" smtClean="0"/>
              <a:t>Право на жалбу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81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481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УПИС У КАТАСТАР НЕПОКРЕТНОСТИ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Miljana Kuzmanović Kostić</cp:lastModifiedBy>
  <cp:revision>83</cp:revision>
  <dcterms:created xsi:type="dcterms:W3CDTF">2015-04-14T07:41:11Z</dcterms:created>
  <dcterms:modified xsi:type="dcterms:W3CDTF">2018-03-23T07:56:37Z</dcterms:modified>
</cp:coreProperties>
</file>