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sldIdLst>
    <p:sldId id="256" r:id="rId5"/>
    <p:sldId id="297" r:id="rId6"/>
    <p:sldId id="257" r:id="rId7"/>
    <p:sldId id="287" r:id="rId8"/>
    <p:sldId id="284" r:id="rId9"/>
    <p:sldId id="285" r:id="rId10"/>
    <p:sldId id="286" r:id="rId11"/>
    <p:sldId id="288" r:id="rId12"/>
    <p:sldId id="289" r:id="rId13"/>
    <p:sldId id="292" r:id="rId14"/>
    <p:sldId id="291" r:id="rId15"/>
    <p:sldId id="295" r:id="rId16"/>
    <p:sldId id="293" r:id="rId17"/>
    <p:sldId id="294" r:id="rId18"/>
    <p:sldId id="299" r:id="rId19"/>
    <p:sldId id="296" r:id="rId20"/>
    <p:sldId id="300" r:id="rId21"/>
    <p:sldId id="30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" id="{3374D542-6E3E-455F-9BFB-B45891911720}">
          <p14:sldIdLst>
            <p14:sldId id="256"/>
            <p14:sldId id="297"/>
            <p14:sldId id="257"/>
            <p14:sldId id="287"/>
            <p14:sldId id="284"/>
            <p14:sldId id="285"/>
            <p14:sldId id="286"/>
            <p14:sldId id="288"/>
            <p14:sldId id="289"/>
            <p14:sldId id="292"/>
            <p14:sldId id="291"/>
            <p14:sldId id="295"/>
            <p14:sldId id="293"/>
            <p14:sldId id="294"/>
            <p14:sldId id="299"/>
            <p14:sldId id="296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57"/>
    <a:srgbClr val="A5002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ko%20Radulovic\Desktop\UPP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ko%20Radulovic\Desktop\UPP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ko%20Radulovic\Desktop\UPP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nko%20Radulovic\Desktop\UPP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[UPPR.xlsx]Sheet1!$F$8</c:f>
              <c:strCache>
                <c:ptCount val="1"/>
                <c:pt idx="0">
                  <c:v>Број покренутих УППР-а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[UPPR.xlsx]Sheet1!$G$7:$K$7</c:f>
              <c:strCache>
                <c:ptCount val="5"/>
                <c:pt idx="0">
                  <c:v>2014*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Sep-18</c:v>
                </c:pt>
              </c:strCache>
            </c:strRef>
          </c:cat>
          <c:val>
            <c:numRef>
              <c:f>[UPPR.xlsx]Sheet1!$G$8:$K$8</c:f>
              <c:numCache>
                <c:formatCode>General</c:formatCode>
                <c:ptCount val="5"/>
                <c:pt idx="0">
                  <c:v>26</c:v>
                </c:pt>
                <c:pt idx="1">
                  <c:v>99</c:v>
                </c:pt>
                <c:pt idx="2">
                  <c:v>69</c:v>
                </c:pt>
                <c:pt idx="3">
                  <c:v>67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D-41C4-A89B-F7805A3DC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4776015"/>
        <c:axId val="326515823"/>
      </c:barChart>
      <c:catAx>
        <c:axId val="201477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6515823"/>
        <c:crosses val="autoZero"/>
        <c:auto val="1"/>
        <c:lblAlgn val="ctr"/>
        <c:lblOffset val="100"/>
        <c:noMultiLvlLbl val="0"/>
      </c:catAx>
      <c:valAx>
        <c:axId val="32651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1477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[UPPR.xlsx]Sheet1!$F$19</c:f>
              <c:strCache>
                <c:ptCount val="1"/>
                <c:pt idx="0">
                  <c:v>Број покренутих поступака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[UPPR.xlsx]Sheet1!$F$20:$F$35</c:f>
              <c:strCache>
                <c:ptCount val="16"/>
                <c:pt idx="0">
                  <c:v>Београд</c:v>
                </c:pt>
                <c:pt idx="1">
                  <c:v>Чачак</c:v>
                </c:pt>
                <c:pt idx="2">
                  <c:v>Крагујевац</c:v>
                </c:pt>
                <c:pt idx="3">
                  <c:v>Краљево </c:v>
                </c:pt>
                <c:pt idx="4">
                  <c:v>Лесковац</c:v>
                </c:pt>
                <c:pt idx="5">
                  <c:v>Ниш </c:v>
                </c:pt>
                <c:pt idx="6">
                  <c:v>Нови Сад</c:v>
                </c:pt>
                <c:pt idx="7">
                  <c:v>Панчево</c:v>
                </c:pt>
                <c:pt idx="8">
                  <c:v>Пожаревац</c:v>
                </c:pt>
                <c:pt idx="9">
                  <c:v>Сомбор </c:v>
                </c:pt>
                <c:pt idx="10">
                  <c:v>Сремска Митровица </c:v>
                </c:pt>
                <c:pt idx="11">
                  <c:v>Суботица</c:v>
                </c:pt>
                <c:pt idx="12">
                  <c:v>Ужице</c:v>
                </c:pt>
                <c:pt idx="13">
                  <c:v>Ваљево</c:v>
                </c:pt>
                <c:pt idx="14">
                  <c:v>Зајечар</c:v>
                </c:pt>
                <c:pt idx="15">
                  <c:v>Зрењанин</c:v>
                </c:pt>
              </c:strCache>
            </c:strRef>
          </c:cat>
          <c:val>
            <c:numRef>
              <c:f>[UPPR.xlsx]Sheet1!$G$20:$G$35</c:f>
              <c:numCache>
                <c:formatCode>General</c:formatCode>
                <c:ptCount val="16"/>
                <c:pt idx="0">
                  <c:v>91</c:v>
                </c:pt>
                <c:pt idx="1">
                  <c:v>5</c:v>
                </c:pt>
                <c:pt idx="2">
                  <c:v>14</c:v>
                </c:pt>
                <c:pt idx="3">
                  <c:v>25</c:v>
                </c:pt>
                <c:pt idx="4">
                  <c:v>3</c:v>
                </c:pt>
                <c:pt idx="5">
                  <c:v>12</c:v>
                </c:pt>
                <c:pt idx="6">
                  <c:v>36</c:v>
                </c:pt>
                <c:pt idx="7">
                  <c:v>15</c:v>
                </c:pt>
                <c:pt idx="8">
                  <c:v>10</c:v>
                </c:pt>
                <c:pt idx="9">
                  <c:v>16</c:v>
                </c:pt>
                <c:pt idx="10">
                  <c:v>7</c:v>
                </c:pt>
                <c:pt idx="11">
                  <c:v>5</c:v>
                </c:pt>
                <c:pt idx="12">
                  <c:v>7</c:v>
                </c:pt>
                <c:pt idx="13">
                  <c:v>19</c:v>
                </c:pt>
                <c:pt idx="14">
                  <c:v>15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C-4E3B-8E9F-2C0F885E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4776015"/>
        <c:axId val="326515823"/>
      </c:barChart>
      <c:catAx>
        <c:axId val="201477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6515823"/>
        <c:crosses val="autoZero"/>
        <c:auto val="1"/>
        <c:lblAlgn val="ctr"/>
        <c:lblOffset val="100"/>
        <c:noMultiLvlLbl val="0"/>
      </c:catAx>
      <c:valAx>
        <c:axId val="32651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1477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Sheet1!$F$8</c:f>
              <c:strCache>
                <c:ptCount val="1"/>
                <c:pt idx="0">
                  <c:v>Број покренутих УППР-а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Sheet1!$G$7:$K$7</c:f>
              <c:strCache>
                <c:ptCount val="5"/>
                <c:pt idx="0">
                  <c:v>2014*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Sep-18</c:v>
                </c:pt>
              </c:strCache>
            </c:strRef>
          </c:cat>
          <c:val>
            <c:numRef>
              <c:f>Sheet1!$G$9:$K$9</c:f>
              <c:numCache>
                <c:formatCode>General</c:formatCode>
                <c:ptCount val="5"/>
                <c:pt idx="1">
                  <c:v>19</c:v>
                </c:pt>
                <c:pt idx="2">
                  <c:v>34</c:v>
                </c:pt>
                <c:pt idx="3">
                  <c:v>18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9-4974-99D5-A66B52338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4776015"/>
        <c:axId val="326515823"/>
      </c:barChart>
      <c:catAx>
        <c:axId val="201477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26515823"/>
        <c:crosses val="autoZero"/>
        <c:auto val="1"/>
        <c:lblAlgn val="ctr"/>
        <c:lblOffset val="100"/>
        <c:noMultiLvlLbl val="0"/>
      </c:catAx>
      <c:valAx>
        <c:axId val="32651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1477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до правноснажности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C00000">
                  <a:alpha val="50000"/>
                </a:srgbClr>
              </a:solidFill>
              <a:ln w="12700">
                <a:solidFill>
                  <a:srgbClr val="C00000">
                    <a:alpha val="50000"/>
                  </a:srgbClr>
                </a:solidFill>
              </a:ln>
              <a:effectLst/>
            </c:spPr>
          </c:marker>
          <c:xVal>
            <c:numRef>
              <c:f>Sheet2!$A$2:$A$88</c:f>
              <c:numCache>
                <c:formatCode>General</c:formatCode>
                <c:ptCount val="87"/>
                <c:pt idx="0">
                  <c:v>0.96666666666666667</c:v>
                </c:pt>
                <c:pt idx="2">
                  <c:v>1.4</c:v>
                </c:pt>
                <c:pt idx="3">
                  <c:v>1.7</c:v>
                </c:pt>
                <c:pt idx="4">
                  <c:v>1.7</c:v>
                </c:pt>
                <c:pt idx="5">
                  <c:v>1.7</c:v>
                </c:pt>
                <c:pt idx="6">
                  <c:v>1.7</c:v>
                </c:pt>
                <c:pt idx="7">
                  <c:v>1.7333333333333334</c:v>
                </c:pt>
                <c:pt idx="8">
                  <c:v>1.8</c:v>
                </c:pt>
                <c:pt idx="9">
                  <c:v>1.8333333333333333</c:v>
                </c:pt>
                <c:pt idx="10">
                  <c:v>1.8666666666666667</c:v>
                </c:pt>
                <c:pt idx="11">
                  <c:v>1.9666666666666666</c:v>
                </c:pt>
                <c:pt idx="12">
                  <c:v>2</c:v>
                </c:pt>
                <c:pt idx="13">
                  <c:v>2.3666666666666667</c:v>
                </c:pt>
                <c:pt idx="14">
                  <c:v>2.5</c:v>
                </c:pt>
                <c:pt idx="15">
                  <c:v>2.5333333333333332</c:v>
                </c:pt>
                <c:pt idx="16">
                  <c:v>2.5333333333333332</c:v>
                </c:pt>
                <c:pt idx="17">
                  <c:v>2.5666666666666669</c:v>
                </c:pt>
                <c:pt idx="18">
                  <c:v>2.6666666666666665</c:v>
                </c:pt>
                <c:pt idx="19">
                  <c:v>2.6666666666666665</c:v>
                </c:pt>
                <c:pt idx="20">
                  <c:v>2.7</c:v>
                </c:pt>
                <c:pt idx="21">
                  <c:v>2.8333333333333335</c:v>
                </c:pt>
                <c:pt idx="22">
                  <c:v>2.9666666666666668</c:v>
                </c:pt>
                <c:pt idx="23">
                  <c:v>3</c:v>
                </c:pt>
                <c:pt idx="24">
                  <c:v>3.1</c:v>
                </c:pt>
                <c:pt idx="25">
                  <c:v>3.1333333333333333</c:v>
                </c:pt>
                <c:pt idx="26">
                  <c:v>3.2</c:v>
                </c:pt>
                <c:pt idx="27">
                  <c:v>3.2</c:v>
                </c:pt>
                <c:pt idx="28">
                  <c:v>3.2666666666666666</c:v>
                </c:pt>
                <c:pt idx="29">
                  <c:v>3.2666666666666666</c:v>
                </c:pt>
                <c:pt idx="30">
                  <c:v>3.4</c:v>
                </c:pt>
                <c:pt idx="31">
                  <c:v>3.4666666666666668</c:v>
                </c:pt>
                <c:pt idx="32">
                  <c:v>3.5333333333333332</c:v>
                </c:pt>
                <c:pt idx="33">
                  <c:v>3.5666666666666669</c:v>
                </c:pt>
                <c:pt idx="34">
                  <c:v>3.6</c:v>
                </c:pt>
                <c:pt idx="35">
                  <c:v>3.7</c:v>
                </c:pt>
                <c:pt idx="36">
                  <c:v>3.7333333333333334</c:v>
                </c:pt>
                <c:pt idx="37">
                  <c:v>3.7333333333333334</c:v>
                </c:pt>
                <c:pt idx="38">
                  <c:v>3.7666666666666666</c:v>
                </c:pt>
                <c:pt idx="39">
                  <c:v>3.7666666666666666</c:v>
                </c:pt>
                <c:pt idx="40">
                  <c:v>3.8</c:v>
                </c:pt>
                <c:pt idx="41">
                  <c:v>3.9</c:v>
                </c:pt>
                <c:pt idx="42">
                  <c:v>3.9</c:v>
                </c:pt>
                <c:pt idx="43">
                  <c:v>4.0666666666666664</c:v>
                </c:pt>
                <c:pt idx="44">
                  <c:v>4.0999999999999996</c:v>
                </c:pt>
                <c:pt idx="45">
                  <c:v>4.1333333333333337</c:v>
                </c:pt>
                <c:pt idx="46">
                  <c:v>4.3666666666666663</c:v>
                </c:pt>
                <c:pt idx="47">
                  <c:v>4.4666666666666668</c:v>
                </c:pt>
                <c:pt idx="48">
                  <c:v>4.5999999999999996</c:v>
                </c:pt>
                <c:pt idx="49">
                  <c:v>4.7666666666666666</c:v>
                </c:pt>
                <c:pt idx="51">
                  <c:v>4.8666666666666663</c:v>
                </c:pt>
                <c:pt idx="52">
                  <c:v>4.9666666666666668</c:v>
                </c:pt>
                <c:pt idx="53">
                  <c:v>5.1333333333333337</c:v>
                </c:pt>
                <c:pt idx="54">
                  <c:v>5.1333333333333337</c:v>
                </c:pt>
                <c:pt idx="55">
                  <c:v>5.2666666666666666</c:v>
                </c:pt>
                <c:pt idx="56">
                  <c:v>5.4</c:v>
                </c:pt>
                <c:pt idx="57">
                  <c:v>5.5</c:v>
                </c:pt>
                <c:pt idx="58">
                  <c:v>5.6</c:v>
                </c:pt>
                <c:pt idx="59">
                  <c:v>5.666666666666667</c:v>
                </c:pt>
                <c:pt idx="60">
                  <c:v>5.7666666666666666</c:v>
                </c:pt>
                <c:pt idx="61">
                  <c:v>5.833333333333333</c:v>
                </c:pt>
                <c:pt idx="62">
                  <c:v>5.9</c:v>
                </c:pt>
                <c:pt idx="63">
                  <c:v>6.1</c:v>
                </c:pt>
                <c:pt idx="64">
                  <c:v>6.1</c:v>
                </c:pt>
                <c:pt idx="65">
                  <c:v>6.1333333333333337</c:v>
                </c:pt>
                <c:pt idx="66">
                  <c:v>6.166666666666667</c:v>
                </c:pt>
                <c:pt idx="67">
                  <c:v>6.6</c:v>
                </c:pt>
                <c:pt idx="68">
                  <c:v>6.6333333333333337</c:v>
                </c:pt>
                <c:pt idx="69">
                  <c:v>6.7</c:v>
                </c:pt>
                <c:pt idx="70">
                  <c:v>6.7333333333333334</c:v>
                </c:pt>
                <c:pt idx="71">
                  <c:v>6.7666666666666666</c:v>
                </c:pt>
                <c:pt idx="72">
                  <c:v>6.8</c:v>
                </c:pt>
                <c:pt idx="73">
                  <c:v>6.9</c:v>
                </c:pt>
                <c:pt idx="74">
                  <c:v>7.6</c:v>
                </c:pt>
                <c:pt idx="75">
                  <c:v>7.666666666666667</c:v>
                </c:pt>
                <c:pt idx="76">
                  <c:v>7.666666666666667</c:v>
                </c:pt>
                <c:pt idx="77">
                  <c:v>8.0666666666666664</c:v>
                </c:pt>
                <c:pt idx="78">
                  <c:v>8.9333333333333336</c:v>
                </c:pt>
                <c:pt idx="79">
                  <c:v>9.3000000000000007</c:v>
                </c:pt>
                <c:pt idx="80">
                  <c:v>9.4333333333333336</c:v>
                </c:pt>
                <c:pt idx="81">
                  <c:v>9.5666666666666664</c:v>
                </c:pt>
                <c:pt idx="82">
                  <c:v>10.266666666666667</c:v>
                </c:pt>
                <c:pt idx="83">
                  <c:v>10.7</c:v>
                </c:pt>
                <c:pt idx="84">
                  <c:v>13.166666666666666</c:v>
                </c:pt>
                <c:pt idx="85">
                  <c:v>14.5</c:v>
                </c:pt>
                <c:pt idx="86">
                  <c:v>19.866666666666667</c:v>
                </c:pt>
              </c:numCache>
            </c:numRef>
          </c:xVal>
          <c:yVal>
            <c:numRef>
              <c:f>Sheet2!$B$2:$B$88</c:f>
              <c:numCache>
                <c:formatCode>General</c:formatCode>
                <c:ptCount val="87"/>
                <c:pt idx="0">
                  <c:v>2.8333333333333335</c:v>
                </c:pt>
                <c:pt idx="2">
                  <c:v>3</c:v>
                </c:pt>
                <c:pt idx="3">
                  <c:v>6.4</c:v>
                </c:pt>
                <c:pt idx="4">
                  <c:v>6.4</c:v>
                </c:pt>
                <c:pt idx="5">
                  <c:v>6.4</c:v>
                </c:pt>
                <c:pt idx="6">
                  <c:v>6.4</c:v>
                </c:pt>
                <c:pt idx="7">
                  <c:v>3.7666666666666666</c:v>
                </c:pt>
                <c:pt idx="8">
                  <c:v>2.8</c:v>
                </c:pt>
                <c:pt idx="9">
                  <c:v>2.9666666666666668</c:v>
                </c:pt>
                <c:pt idx="10">
                  <c:v>6.9</c:v>
                </c:pt>
                <c:pt idx="11">
                  <c:v>3.9333333333333331</c:v>
                </c:pt>
                <c:pt idx="12">
                  <c:v>7.9333333333333336</c:v>
                </c:pt>
                <c:pt idx="13">
                  <c:v>6.0333333333333332</c:v>
                </c:pt>
                <c:pt idx="14">
                  <c:v>4.5</c:v>
                </c:pt>
                <c:pt idx="15">
                  <c:v>4.0333333333333332</c:v>
                </c:pt>
                <c:pt idx="16">
                  <c:v>4.2333333333333334</c:v>
                </c:pt>
                <c:pt idx="17">
                  <c:v>5.2</c:v>
                </c:pt>
                <c:pt idx="18">
                  <c:v>3.7333333333333334</c:v>
                </c:pt>
                <c:pt idx="19">
                  <c:v>7.0333333333333332</c:v>
                </c:pt>
                <c:pt idx="20">
                  <c:v>9.1666666666666661</c:v>
                </c:pt>
                <c:pt idx="21">
                  <c:v>8.6333333333333329</c:v>
                </c:pt>
                <c:pt idx="22">
                  <c:v>5.4666666666666668</c:v>
                </c:pt>
                <c:pt idx="23">
                  <c:v>6.2333333333333334</c:v>
                </c:pt>
                <c:pt idx="24">
                  <c:v>5.4333333333333336</c:v>
                </c:pt>
                <c:pt idx="25">
                  <c:v>3.9666666666666668</c:v>
                </c:pt>
                <c:pt idx="26">
                  <c:v>5.3666666666666663</c:v>
                </c:pt>
                <c:pt idx="27">
                  <c:v>9.3333333333333339</c:v>
                </c:pt>
                <c:pt idx="28">
                  <c:v>5.0666666666666664</c:v>
                </c:pt>
                <c:pt idx="29">
                  <c:v>10</c:v>
                </c:pt>
                <c:pt idx="30">
                  <c:v>5.4333333333333336</c:v>
                </c:pt>
                <c:pt idx="31">
                  <c:v>7.5666666666666664</c:v>
                </c:pt>
                <c:pt idx="32">
                  <c:v>4.1333333333333337</c:v>
                </c:pt>
                <c:pt idx="33">
                  <c:v>4.5666666666666664</c:v>
                </c:pt>
                <c:pt idx="34">
                  <c:v>5.7666666666666666</c:v>
                </c:pt>
                <c:pt idx="35">
                  <c:v>4.833333333333333</c:v>
                </c:pt>
                <c:pt idx="36">
                  <c:v>5.5666666666666664</c:v>
                </c:pt>
                <c:pt idx="37">
                  <c:v>7.9333333333333336</c:v>
                </c:pt>
                <c:pt idx="38">
                  <c:v>6.5333333333333332</c:v>
                </c:pt>
                <c:pt idx="39">
                  <c:v>7.4666666666666668</c:v>
                </c:pt>
                <c:pt idx="40">
                  <c:v>7.7333333333333334</c:v>
                </c:pt>
                <c:pt idx="41">
                  <c:v>4.9000000000000004</c:v>
                </c:pt>
                <c:pt idx="42">
                  <c:v>6.5</c:v>
                </c:pt>
                <c:pt idx="43">
                  <c:v>9.5</c:v>
                </c:pt>
                <c:pt idx="44">
                  <c:v>8.5666666666666664</c:v>
                </c:pt>
                <c:pt idx="45">
                  <c:v>4.833333333333333</c:v>
                </c:pt>
                <c:pt idx="46">
                  <c:v>6.0333333333333332</c:v>
                </c:pt>
                <c:pt idx="47">
                  <c:v>8.6666666666666661</c:v>
                </c:pt>
                <c:pt idx="48">
                  <c:v>6.9333333333333336</c:v>
                </c:pt>
                <c:pt idx="49">
                  <c:v>10.733333333333333</c:v>
                </c:pt>
                <c:pt idx="51">
                  <c:v>8.3666666666666671</c:v>
                </c:pt>
                <c:pt idx="52">
                  <c:v>7</c:v>
                </c:pt>
                <c:pt idx="53">
                  <c:v>7.7666666666666666</c:v>
                </c:pt>
                <c:pt idx="54">
                  <c:v>8.1666666666666661</c:v>
                </c:pt>
                <c:pt idx="55">
                  <c:v>8.0333333333333332</c:v>
                </c:pt>
                <c:pt idx="56">
                  <c:v>8.3333333333333339</c:v>
                </c:pt>
                <c:pt idx="57">
                  <c:v>6.9333333333333336</c:v>
                </c:pt>
                <c:pt idx="58">
                  <c:v>8.1666666666666661</c:v>
                </c:pt>
                <c:pt idx="59">
                  <c:v>9.1666666666666661</c:v>
                </c:pt>
                <c:pt idx="60">
                  <c:v>6.2333333333333334</c:v>
                </c:pt>
                <c:pt idx="61">
                  <c:v>7.833333333333333</c:v>
                </c:pt>
                <c:pt idx="62">
                  <c:v>11.666666666666666</c:v>
                </c:pt>
                <c:pt idx="63">
                  <c:v>9.8000000000000007</c:v>
                </c:pt>
                <c:pt idx="64">
                  <c:v>20.833333333333332</c:v>
                </c:pt>
                <c:pt idx="65">
                  <c:v>9.8666666666666671</c:v>
                </c:pt>
                <c:pt idx="66">
                  <c:v>35.799999999999997</c:v>
                </c:pt>
                <c:pt idx="67">
                  <c:v>8.1666666666666661</c:v>
                </c:pt>
                <c:pt idx="68">
                  <c:v>11.5</c:v>
                </c:pt>
                <c:pt idx="69">
                  <c:v>10.033333333333333</c:v>
                </c:pt>
                <c:pt idx="70">
                  <c:v>10.533333333333333</c:v>
                </c:pt>
                <c:pt idx="71">
                  <c:v>10.466666666666667</c:v>
                </c:pt>
                <c:pt idx="72">
                  <c:v>8.6666666666666661</c:v>
                </c:pt>
                <c:pt idx="73">
                  <c:v>8.5666666666666664</c:v>
                </c:pt>
                <c:pt idx="74">
                  <c:v>9.5333333333333332</c:v>
                </c:pt>
                <c:pt idx="75">
                  <c:v>9.3000000000000007</c:v>
                </c:pt>
                <c:pt idx="76">
                  <c:v>15.366666666666667</c:v>
                </c:pt>
                <c:pt idx="77">
                  <c:v>11.066666666666666</c:v>
                </c:pt>
                <c:pt idx="78">
                  <c:v>11.766666666666667</c:v>
                </c:pt>
                <c:pt idx="79">
                  <c:v>10.966666666666667</c:v>
                </c:pt>
                <c:pt idx="80">
                  <c:v>11.666666666666666</c:v>
                </c:pt>
                <c:pt idx="81">
                  <c:v>13.933333333333334</c:v>
                </c:pt>
                <c:pt idx="82">
                  <c:v>11.9</c:v>
                </c:pt>
                <c:pt idx="83">
                  <c:v>11.066666666666666</c:v>
                </c:pt>
                <c:pt idx="84">
                  <c:v>15</c:v>
                </c:pt>
                <c:pt idx="85">
                  <c:v>18.5</c:v>
                </c:pt>
                <c:pt idx="86">
                  <c:v>24.7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E64-478D-A3BF-5CBD7107E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815327"/>
        <c:axId val="2081147295"/>
      </c:scatterChart>
      <c:valAx>
        <c:axId val="174815327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81147295"/>
        <c:crosses val="autoZero"/>
        <c:crossBetween val="midCat"/>
      </c:valAx>
      <c:valAx>
        <c:axId val="208114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4815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6F-4FB7-A273-C484090CB2F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6F-4FB7-A273-C484090CB2F8}"/>
              </c:ext>
            </c:extLst>
          </c:dPt>
          <c:dPt>
            <c:idx val="2"/>
            <c:bubble3D val="0"/>
            <c:spPr>
              <a:solidFill>
                <a:srgbClr val="A500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6F-4FB7-A273-C484090CB2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Sheet3!$J$90:$J$92</c:f>
              <c:strCache>
                <c:ptCount val="3"/>
                <c:pt idx="0">
                  <c:v>стечај</c:v>
                </c:pt>
                <c:pt idx="1">
                  <c:v>припојено</c:v>
                </c:pt>
                <c:pt idx="2">
                  <c:v>активно</c:v>
                </c:pt>
              </c:strCache>
            </c:strRef>
          </c:cat>
          <c:val>
            <c:numRef>
              <c:f>Sheet3!$K$90:$K$92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6F-4FB7-A273-C484090CB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Sheet3!$A$1</c:f>
              <c:strCache>
                <c:ptCount val="1"/>
                <c:pt idx="0">
                  <c:v>Vreme proteklo od pravnosnažnosti u godinama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A50021"/>
              </a:solidFill>
            </a:ln>
            <a:effectLst/>
          </c:spPr>
          <c:invertIfNegative val="0"/>
          <c:val>
            <c:numRef>
              <c:f>Sheet3!$A$1:$A$76</c:f>
              <c:numCache>
                <c:formatCode>#,##0.00</c:formatCode>
                <c:ptCount val="76"/>
                <c:pt idx="0">
                  <c:v>0</c:v>
                </c:pt>
                <c:pt idx="1">
                  <c:v>3.5287671232876714</c:v>
                </c:pt>
                <c:pt idx="2">
                  <c:v>3.4356164383561643</c:v>
                </c:pt>
                <c:pt idx="3">
                  <c:v>3.4027397260273973</c:v>
                </c:pt>
                <c:pt idx="4">
                  <c:v>3.3945205479452056</c:v>
                </c:pt>
                <c:pt idx="5">
                  <c:v>3.2465753424657535</c:v>
                </c:pt>
                <c:pt idx="6">
                  <c:v>3.2273972602739724</c:v>
                </c:pt>
                <c:pt idx="7">
                  <c:v>3.1479452054794521</c:v>
                </c:pt>
                <c:pt idx="8">
                  <c:v>3.1150684931506851</c:v>
                </c:pt>
                <c:pt idx="9">
                  <c:v>3.1095890410958904</c:v>
                </c:pt>
                <c:pt idx="10">
                  <c:v>3.1041095890410957</c:v>
                </c:pt>
                <c:pt idx="11">
                  <c:v>3.0136986301369864</c:v>
                </c:pt>
                <c:pt idx="12">
                  <c:v>2.9616438356164383</c:v>
                </c:pt>
                <c:pt idx="13">
                  <c:v>2.8684931506849316</c:v>
                </c:pt>
                <c:pt idx="14">
                  <c:v>2.8657534246575342</c:v>
                </c:pt>
                <c:pt idx="15">
                  <c:v>2.8410958904109589</c:v>
                </c:pt>
                <c:pt idx="16">
                  <c:v>2.7452054794520548</c:v>
                </c:pt>
                <c:pt idx="17">
                  <c:v>2.7452054794520548</c:v>
                </c:pt>
                <c:pt idx="18">
                  <c:v>2.6328767123287671</c:v>
                </c:pt>
                <c:pt idx="19">
                  <c:v>2.6301369863013697</c:v>
                </c:pt>
                <c:pt idx="20">
                  <c:v>2.6301369863013697</c:v>
                </c:pt>
                <c:pt idx="21">
                  <c:v>2.6109589041095891</c:v>
                </c:pt>
                <c:pt idx="22">
                  <c:v>2.591780821917808</c:v>
                </c:pt>
                <c:pt idx="23">
                  <c:v>2.5506849315068494</c:v>
                </c:pt>
                <c:pt idx="24">
                  <c:v>2.5013698630136987</c:v>
                </c:pt>
                <c:pt idx="25">
                  <c:v>2.4602739726027396</c:v>
                </c:pt>
                <c:pt idx="26">
                  <c:v>2.4602739726027396</c:v>
                </c:pt>
                <c:pt idx="27">
                  <c:v>2.4</c:v>
                </c:pt>
                <c:pt idx="28">
                  <c:v>2.4</c:v>
                </c:pt>
                <c:pt idx="29">
                  <c:v>2.3287671232876712</c:v>
                </c:pt>
                <c:pt idx="30">
                  <c:v>2.3287671232876712</c:v>
                </c:pt>
                <c:pt idx="31">
                  <c:v>2.2876712328767121</c:v>
                </c:pt>
                <c:pt idx="32">
                  <c:v>2.2273972602739724</c:v>
                </c:pt>
                <c:pt idx="33">
                  <c:v>2.2027397260273971</c:v>
                </c:pt>
                <c:pt idx="34">
                  <c:v>2.1890410958904107</c:v>
                </c:pt>
                <c:pt idx="35">
                  <c:v>2.1671232876712327</c:v>
                </c:pt>
                <c:pt idx="36">
                  <c:v>2.1561643835616437</c:v>
                </c:pt>
                <c:pt idx="37">
                  <c:v>2.106849315068493</c:v>
                </c:pt>
                <c:pt idx="38">
                  <c:v>1.9178082191780821</c:v>
                </c:pt>
                <c:pt idx="39">
                  <c:v>1.9178082191780821</c:v>
                </c:pt>
                <c:pt idx="40">
                  <c:v>1.9178082191780821</c:v>
                </c:pt>
                <c:pt idx="41">
                  <c:v>1.9178082191780821</c:v>
                </c:pt>
                <c:pt idx="42">
                  <c:v>1.9013698630136986</c:v>
                </c:pt>
                <c:pt idx="43">
                  <c:v>1.8383561643835618</c:v>
                </c:pt>
                <c:pt idx="44">
                  <c:v>1.7671232876712328</c:v>
                </c:pt>
                <c:pt idx="45">
                  <c:v>1.7671232876712328</c:v>
                </c:pt>
                <c:pt idx="46">
                  <c:v>1.6328767123287671</c:v>
                </c:pt>
                <c:pt idx="47">
                  <c:v>1.6136986301369862</c:v>
                </c:pt>
                <c:pt idx="48">
                  <c:v>1.6136986301369862</c:v>
                </c:pt>
                <c:pt idx="49">
                  <c:v>1.6082191780821917</c:v>
                </c:pt>
                <c:pt idx="50">
                  <c:v>1.5972602739726027</c:v>
                </c:pt>
                <c:pt idx="51">
                  <c:v>1.4547945205479451</c:v>
                </c:pt>
                <c:pt idx="52">
                  <c:v>1.4219178082191781</c:v>
                </c:pt>
                <c:pt idx="53">
                  <c:v>1.3835616438356164</c:v>
                </c:pt>
                <c:pt idx="54">
                  <c:v>1.3315068493150686</c:v>
                </c:pt>
                <c:pt idx="55">
                  <c:v>1.2684931506849315</c:v>
                </c:pt>
                <c:pt idx="56">
                  <c:v>1.0986301369863014</c:v>
                </c:pt>
                <c:pt idx="57">
                  <c:v>1.0575342465753426</c:v>
                </c:pt>
                <c:pt idx="58">
                  <c:v>0.89863013698630134</c:v>
                </c:pt>
                <c:pt idx="59">
                  <c:v>0.88219178082191785</c:v>
                </c:pt>
                <c:pt idx="60">
                  <c:v>0.88219178082191785</c:v>
                </c:pt>
                <c:pt idx="61">
                  <c:v>0.78904109589041094</c:v>
                </c:pt>
                <c:pt idx="62">
                  <c:v>0.76712328767123283</c:v>
                </c:pt>
                <c:pt idx="63">
                  <c:v>0.75068493150684934</c:v>
                </c:pt>
                <c:pt idx="64">
                  <c:v>0.62191780821917808</c:v>
                </c:pt>
                <c:pt idx="65">
                  <c:v>0.54246575342465753</c:v>
                </c:pt>
                <c:pt idx="66">
                  <c:v>0.27671232876712326</c:v>
                </c:pt>
                <c:pt idx="67">
                  <c:v>0.27123287671232876</c:v>
                </c:pt>
                <c:pt idx="68">
                  <c:v>0.24657534246575341</c:v>
                </c:pt>
                <c:pt idx="69">
                  <c:v>0.23013698630136986</c:v>
                </c:pt>
                <c:pt idx="70">
                  <c:v>0.19178082191780821</c:v>
                </c:pt>
                <c:pt idx="71">
                  <c:v>0.15616438356164383</c:v>
                </c:pt>
                <c:pt idx="72">
                  <c:v>0.15616438356164383</c:v>
                </c:pt>
                <c:pt idx="73">
                  <c:v>0.13972602739726028</c:v>
                </c:pt>
                <c:pt idx="74">
                  <c:v>7.9452054794520555E-2</c:v>
                </c:pt>
                <c:pt idx="75">
                  <c:v>4.3835616438356165E-2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2-4828-9878-AD9945BEB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2400175"/>
        <c:axId val="2009983135"/>
      </c:barChart>
      <c:catAx>
        <c:axId val="1724001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09983135"/>
        <c:crosses val="autoZero"/>
        <c:auto val="1"/>
        <c:lblAlgn val="ctr"/>
        <c:lblOffset val="100"/>
        <c:noMultiLvlLbl val="0"/>
      </c:catAx>
      <c:valAx>
        <c:axId val="200998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2400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9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6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go.microsoft.com/fwlink/?LinkId=61717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/>
          <a:lstStyle/>
          <a:p>
            <a:r>
              <a:rPr lang="sr-Cyrl-RS" sz="3600" dirty="0"/>
              <a:t>Унапред припремљени планови реорганизације:</a:t>
            </a:r>
            <a:br>
              <a:rPr lang="sr-Cyrl-RS" sz="3600" dirty="0"/>
            </a:br>
            <a:r>
              <a:rPr lang="sr-Cyrl-RS" sz="3600" dirty="0"/>
              <a:t>трендови и измењени правни оквир</a:t>
            </a:r>
            <a:br>
              <a:rPr lang="sr-Cyrl-R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Бранко Радуловић, Миљан Савић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160F0F-1EB6-443F-866A-0C0EB28F7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За 63 субјеката за које су били доступни и подаци о броју запослених у години пре године подношења УППР-а и у години правноснажности односно години након године правноснажности (у зависности до датума правноснажности)</a:t>
            </a:r>
          </a:p>
          <a:p>
            <a:r>
              <a:rPr lang="sr-Cyrl-RS" sz="2000" dirty="0"/>
              <a:t>У</a:t>
            </a:r>
            <a:r>
              <a:rPr lang="ru-RU" sz="2000" dirty="0"/>
              <a:t>купан број запослених у години пре године подношења УППР-а износио је: 12.802 запослена (око 1/3 РТБ Бор и повезана лица)</a:t>
            </a:r>
          </a:p>
          <a:p>
            <a:r>
              <a:rPr lang="ru-RU" sz="2000" dirty="0"/>
              <a:t>У години правноснажности односно у години након године правноснажности (у зависности од датума правноснажности) УППР-а износио: 11.934 запослена (93.21% запослених пре подношења плана).</a:t>
            </a:r>
          </a:p>
          <a:p>
            <a:r>
              <a:rPr lang="ru-RU" b="1" dirty="0"/>
              <a:t>
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CB79E-B5CA-4F2F-A3AA-2444E44F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УППР и запослени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6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F5936C-2FE2-4365-9AEC-EDB3C63C1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Укупни износ дуга у еврима (са РТБ Бор и повезаним лицима): 3.65 милијарди евра</a:t>
            </a:r>
          </a:p>
          <a:p>
            <a:pPr>
              <a:buNone/>
            </a:pPr>
            <a:r>
              <a:rPr lang="ru-RU" sz="2000" dirty="0"/>
              <a:t>Само признати износ дуга у еврима (са РТБ Бор и повезаним лицима): 3.43 милијарде евра.</a:t>
            </a:r>
          </a:p>
          <a:p>
            <a:pPr>
              <a:buNone/>
            </a:pPr>
            <a:r>
              <a:rPr lang="ru-RU" sz="2000" dirty="0"/>
              <a:t>Укупни износ дуга у еврима (без РТБ Бора и повезаних лица): 1.78 милијарди евра.</a:t>
            </a:r>
          </a:p>
          <a:p>
            <a:pPr>
              <a:buNone/>
            </a:pPr>
            <a:r>
              <a:rPr lang="ru-RU" sz="2000" dirty="0"/>
              <a:t>Само признати износ дуга у еврима (само признати износ дуга у еврима: ): 1.64 милијарди евра.</a:t>
            </a:r>
          </a:p>
          <a:p>
            <a:r>
              <a:rPr lang="ru-RU" b="1" dirty="0"/>
              <a:t>
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05BC7B-F5EC-4ED3-86EC-902E0608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Реструктурирана потраживања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5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F5936C-2FE2-4365-9AEC-EDB3C63C1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Просечан предвиђени период отплате: 6.42 године*.</a:t>
            </a:r>
          </a:p>
          <a:p>
            <a:r>
              <a:rPr lang="ru-RU" sz="1800" dirty="0"/>
              <a:t>Отпис дуга: укупно 34 УППР-а предвиђа отпис дела дуга.</a:t>
            </a:r>
          </a:p>
          <a:p>
            <a:pPr lvl="1"/>
            <a:r>
              <a:rPr lang="ru-RU" sz="1800" dirty="0"/>
              <a:t>Отпис се по правилу односи на стечајне повериоце и класу повезаних лица</a:t>
            </a:r>
          </a:p>
          <a:p>
            <a:pPr lvl="1"/>
            <a:r>
              <a:rPr lang="ru-RU" sz="1800" dirty="0"/>
              <a:t>У појединим случајевима за одређене класе планови су предвиђали потпун отписан дуга</a:t>
            </a:r>
          </a:p>
          <a:p>
            <a:pPr lvl="1"/>
            <a:r>
              <a:rPr lang="ru-RU" sz="1800" dirty="0"/>
              <a:t>Грејс период просек 1.61 (медијана 1 година)</a:t>
            </a:r>
          </a:p>
          <a:p>
            <a:r>
              <a:rPr lang="ru-RU" sz="1800" dirty="0"/>
              <a:t>Просечно се формира 5.7 класа (медијана 6 класа, најмање само једна класа, највише 14 класа).</a:t>
            </a:r>
          </a:p>
          <a:p>
            <a:endParaRPr lang="ru-RU" sz="1800" dirty="0"/>
          </a:p>
          <a:p>
            <a:pPr lvl="1"/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05BC7B-F5EC-4ED3-86EC-902E0608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Основне карактеристике правноснажних УППР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843623-B7DE-4FFC-B06B-8C6A0131F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r-Cyrl-RS" dirty="0"/>
          </a:p>
          <a:p>
            <a:endParaRPr lang="sr-Cyrl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8FAAEA-0CDD-4021-B097-4BA068EA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Одрживост правноснажних планова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F44C2D-C8E6-4737-9A30-8D57EC8BA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377129"/>
              </p:ext>
            </p:extLst>
          </p:nvPr>
        </p:nvGraphicFramePr>
        <p:xfrm>
          <a:off x="1157681" y="1196391"/>
          <a:ext cx="9110444" cy="538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45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435572-22B0-4ADD-9317-6CCC3233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Протек времена од правноснажности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5FA701-8A18-497B-878A-5B12D2B577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889082"/>
              </p:ext>
            </p:extLst>
          </p:nvPr>
        </p:nvGraphicFramePr>
        <p:xfrm>
          <a:off x="604435" y="1668773"/>
          <a:ext cx="10983131" cy="457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23153E-D103-4C9A-8BEE-0EEAE91071CF}"/>
              </a:ext>
            </a:extLst>
          </p:cNvPr>
          <p:cNvCxnSpPr/>
          <p:nvPr/>
        </p:nvCxnSpPr>
        <p:spPr>
          <a:xfrm>
            <a:off x="1045029" y="4928260"/>
            <a:ext cx="1036715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C5BC207-20F2-4C94-8BDE-A80CFCD78994}"/>
              </a:ext>
            </a:extLst>
          </p:cNvPr>
          <p:cNvSpPr txBox="1"/>
          <p:nvPr/>
        </p:nvSpPr>
        <p:spPr>
          <a:xfrm>
            <a:off x="9915896" y="447106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C8929F-AD14-47FE-91AD-26C4C6D1F27E}"/>
              </a:ext>
            </a:extLst>
          </p:cNvPr>
          <p:cNvSpPr txBox="1"/>
          <p:nvPr/>
        </p:nvSpPr>
        <p:spPr>
          <a:xfrm>
            <a:off x="9685703" y="4572004"/>
            <a:ext cx="1814173" cy="380008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sr-Cyrl-R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Грејс период (медијана)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45AB6D-886A-49B9-B3B6-5799B24A50F0}"/>
              </a:ext>
            </a:extLst>
          </p:cNvPr>
          <p:cNvSpPr txBox="1"/>
          <p:nvPr/>
        </p:nvSpPr>
        <p:spPr>
          <a:xfrm>
            <a:off x="9685702" y="3991431"/>
            <a:ext cx="1814173" cy="380008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sr-Cyrl-R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Грејс период (просек)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AF395A-5A46-41AB-99E8-E6C1BEC2AB5D}"/>
              </a:ext>
            </a:extLst>
          </p:cNvPr>
          <p:cNvCxnSpPr/>
          <p:nvPr/>
        </p:nvCxnSpPr>
        <p:spPr>
          <a:xfrm>
            <a:off x="1043054" y="4273141"/>
            <a:ext cx="1036715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943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10358286" cy="640080"/>
          </a:xfrm>
        </p:spPr>
        <p:txBody>
          <a:bodyPr>
            <a:normAutofit/>
          </a:bodyPr>
          <a:lstStyle/>
          <a:p>
            <a:r>
              <a:rPr lang="sr-Cyrl-RS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Промене правног оквира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24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5E0A3A-9581-43EB-B10E-5DDAC9179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/>
              <a:t>Донет нов Правилник о начину спровођења реорганизације по УППР и садржини УППР</a:t>
            </a:r>
            <a:r>
              <a:rPr lang="en-US" sz="2000" dirty="0"/>
              <a:t> (“</a:t>
            </a:r>
            <a:r>
              <a:rPr lang="sr-Cyrl-RS" sz="2000" dirty="0"/>
              <a:t>Сл</a:t>
            </a:r>
            <a:r>
              <a:rPr lang="en-US" sz="2000" dirty="0"/>
              <a:t>. </a:t>
            </a:r>
            <a:r>
              <a:rPr lang="sr-Cyrl-RS" sz="2000" dirty="0"/>
              <a:t>гласник</a:t>
            </a:r>
            <a:r>
              <a:rPr lang="en-US" sz="2000" dirty="0"/>
              <a:t> </a:t>
            </a:r>
            <a:r>
              <a:rPr lang="sr-Cyrl-RS" sz="2000" dirty="0"/>
              <a:t>РС</a:t>
            </a:r>
            <a:r>
              <a:rPr lang="en-US" sz="2000" dirty="0"/>
              <a:t>", </a:t>
            </a:r>
            <a:r>
              <a:rPr lang="sr-Cyrl-RS" sz="2000" dirty="0"/>
              <a:t>бр</a:t>
            </a:r>
            <a:r>
              <a:rPr lang="en-US" sz="2000" dirty="0"/>
              <a:t>. 57/2018)</a:t>
            </a:r>
            <a:endParaRPr lang="sr-Cyrl-RS" sz="2000" dirty="0"/>
          </a:p>
          <a:p>
            <a:r>
              <a:rPr lang="sr-Cyrl-RS" sz="2000" dirty="0"/>
              <a:t>Кључне измене</a:t>
            </a:r>
          </a:p>
          <a:p>
            <a:pPr lvl="1" indent="0">
              <a:buNone/>
            </a:pPr>
            <a:r>
              <a:rPr lang="sr-Cyrl-RS" sz="2000" dirty="0"/>
              <a:t>Прописан детаљнији опис начина намирења потаживања (потраживања насталих по усвајању, а која нису доспела на дан пресека, спорна потрживања, потрживања на дан пресека)</a:t>
            </a:r>
          </a:p>
          <a:p>
            <a:pPr lvl="1" indent="0">
              <a:buNone/>
            </a:pPr>
            <a:r>
              <a:rPr lang="sr-Cyrl-RS" sz="2000" dirty="0"/>
              <a:t>Уређење питања необавезујуће изјаве и могућих одступања</a:t>
            </a:r>
          </a:p>
          <a:p>
            <a:pPr lvl="1" indent="0">
              <a:buNone/>
            </a:pPr>
            <a:r>
              <a:rPr lang="ru-RU" sz="2000" dirty="0"/>
              <a:t>Јасно навођење свих повезаних лица у складу са Законом, односно законом којим се уређује правни положај привредних друштава, која су повериоци или дужници стечајног дужника.</a:t>
            </a:r>
            <a:endParaRPr lang="sr-Latn-RS" sz="2000" dirty="0"/>
          </a:p>
          <a:p>
            <a:pPr lvl="1" indent="0">
              <a:buNone/>
            </a:pPr>
            <a:r>
              <a:rPr lang="sr-Cyrl-RS" sz="2000" dirty="0"/>
              <a:t>Ванредни извештај ревизора је извештај који се саставља са стањем пословних књига утврђеним најкасније 90 дана пре дана подношења плана
</a:t>
            </a:r>
            <a:endParaRPr lang="ru-RU" sz="2000" dirty="0"/>
          </a:p>
          <a:p>
            <a:pPr lvl="1" indent="0">
              <a:buNone/>
            </a:pPr>
            <a:r>
              <a:rPr lang="ru-RU" sz="2000" dirty="0"/>
              <a:t>
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9BFCBC-E30E-4B3A-A52C-D6B7C74A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Правилник о спровођењу и садржини УППР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5E0A3A-9581-43EB-B10E-5DDAC9179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spcBef>
                <a:spcPts val="1000"/>
              </a:spcBef>
              <a:buSzPct val="25000"/>
            </a:pPr>
            <a:r>
              <a:rPr lang="ru-RU" sz="2000" dirty="0"/>
              <a:t>Процена намирења за сваку класу</a:t>
            </a:r>
          </a:p>
          <a:p>
            <a:pPr lvl="2" indent="0">
              <a:buNone/>
            </a:pPr>
            <a:r>
              <a:rPr lang="ru-RU" sz="1700" dirty="0"/>
              <a:t>Процена садржи упоредни приказ процене садашње вредности новчаног износа коју би остварила свака класа поверилаца у случају банкротства и реорганизације</a:t>
            </a:r>
          </a:p>
          <a:p>
            <a:pPr lvl="2" indent="0">
              <a:buNone/>
            </a:pPr>
            <a:r>
              <a:rPr lang="ru-RU" sz="1700" dirty="0"/>
              <a:t>Садашња вредност из става 3. овог члана утврђује се у складу са Међународним стандардима финансијског извештавања.</a:t>
            </a:r>
          </a:p>
          <a:p>
            <a:pPr marL="0" lvl="1" indent="0">
              <a:spcBef>
                <a:spcPts val="1000"/>
              </a:spcBef>
              <a:buSzPct val="25000"/>
            </a:pPr>
            <a:r>
              <a:rPr lang="ru-RU" sz="2000" dirty="0"/>
              <a:t>Прецизирање дана сачињавања плана, процене вредности, верзије УППР-а</a:t>
            </a:r>
          </a:p>
          <a:p>
            <a:r>
              <a:rPr lang="ru-RU" sz="2000" dirty="0"/>
              <a:t>Подносилац приликом подношења пречишћеног текста плана прилаже и текст са јасно наведеним изменама у измењеном плану са упућивањем на страну и текст плана који је био предмет измена</a:t>
            </a:r>
            <a:r>
              <a:rPr lang="en-US" sz="2000" dirty="0"/>
              <a:t>.</a:t>
            </a:r>
            <a:endParaRPr lang="sr-Cyrl-RS" sz="2000" dirty="0"/>
          </a:p>
          <a:p>
            <a:r>
              <a:rPr lang="ru-RU" sz="2100" dirty="0"/>
              <a:t>Квалитет изјаве о изводљивости плана</a:t>
            </a:r>
          </a:p>
          <a:p>
            <a:r>
              <a:rPr lang="ru-RU" sz="2100" dirty="0"/>
              <a:t>Прецизирање питања провере тачности података</a:t>
            </a:r>
            <a:r>
              <a:rPr lang="ru-RU" dirty="0"/>
              <a:t>
</a:t>
            </a:r>
            <a:r>
              <a:rPr lang="sr-Cyrl-RS" dirty="0"/>
              <a:t>
</a:t>
            </a:r>
            <a:endParaRPr lang="ru-RU" dirty="0"/>
          </a:p>
          <a:p>
            <a:pPr lvl="1"/>
            <a:r>
              <a:rPr lang="ru-RU" dirty="0"/>
              <a:t>
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9BFCBC-E30E-4B3A-A52C-D6B7C74A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Правилник о спровођењу и садржини УППР</a:t>
            </a:r>
            <a:r>
              <a:rPr lang="sr-Latn-RS" dirty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3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65832C-13FE-46C2-9D98-E7EC55D85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Хвала на пажњи!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8E9E16-7FF1-41B9-B279-30670FAC9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bradulovic@ius.bg.ac.rs</a:t>
            </a:r>
          </a:p>
        </p:txBody>
      </p:sp>
    </p:spTree>
    <p:extLst>
      <p:ext uri="{BB962C8B-B14F-4D97-AF65-F5344CB8AC3E}">
        <p14:creationId xmlns:p14="http://schemas.microsoft.com/office/powerpoint/2010/main" val="118094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10358286" cy="640080"/>
          </a:xfrm>
        </p:spPr>
        <p:txBody>
          <a:bodyPr>
            <a:normAutofit/>
          </a:bodyPr>
          <a:lstStyle/>
          <a:p>
            <a:r>
              <a:rPr lang="sr-Cyrl-RS" dirty="0">
                <a:latin typeface="Segoe UI Light" panose="020B0502040204020203" pitchFamily="34" charset="0"/>
                <a:cs typeface="Segoe UI Light" panose="020B0502040204020203" pitchFamily="34" charset="0"/>
              </a:rPr>
              <a:t>УППР – трендови и основене карактеристике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9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57B3D202-D345-4DC5-A290-D29663EE2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510" y="1604211"/>
            <a:ext cx="9908054" cy="4572752"/>
          </a:xfrm>
        </p:spPr>
        <p:txBody>
          <a:bodyPr/>
          <a:lstStyle/>
          <a:p>
            <a:r>
              <a:rPr lang="sr-Cyrl-RS" sz="1800" dirty="0"/>
              <a:t>Од ступања на снагу Закона о изменама и допунама Закона о стечају 2014. године укупан број поступака у оквиру којих је подне УППР износи 285</a:t>
            </a:r>
          </a:p>
          <a:p>
            <a:r>
              <a:rPr lang="sr-Cyrl-RS" sz="1800" dirty="0"/>
              <a:t>С обзиром да су нека привредна друштва више пута подносила УППР, укупан број предузећа која су покренула поступак је 208</a:t>
            </a:r>
          </a:p>
          <a:p>
            <a:r>
              <a:rPr lang="sr-Cyrl-RS" sz="1800" dirty="0"/>
              <a:t>Нека предузећа су покушавала и четири пута са подношењем УППР-а</a:t>
            </a:r>
          </a:p>
          <a:p>
            <a:endParaRPr lang="sr-Cyrl-RS" sz="18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Покретање УППР</a:t>
            </a:r>
            <a:endParaRPr lang="en-US" dirty="0"/>
          </a:p>
        </p:txBody>
      </p:sp>
      <p:pic>
        <p:nvPicPr>
          <p:cNvPr id="4" name="Picture 3" descr="Arrow pointing right with a hyperlink to the PowerPoint team blog. Select the image to visit the PowerPoint team blog ">
            <a:hlinkClick r:id="rId2" tooltip="Select here to visit the PowerPoint team blog."/>
            <a:extLst>
              <a:ext uri="{FF2B5EF4-FFF2-40B4-BE49-F238E27FC236}">
                <a16:creationId xmlns:a16="http://schemas.microsoft.com/office/drawing/2014/main" id="{77EAE542-86E7-42F4-BB42-DE9A34038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4" y="3184587"/>
            <a:ext cx="360000" cy="360000"/>
          </a:xfrm>
          <a:prstGeom prst="rect">
            <a:avLst/>
          </a:prstGeom>
          <a:noFill/>
        </p:spPr>
      </p:pic>
      <p:pic>
        <p:nvPicPr>
          <p:cNvPr id="5" name="Picture 4" descr="Arrow pointing right with a hyperlink to the PowerPoint team blog. Select the image to visit the PowerPoint team blog ">
            <a:hlinkClick r:id="rId2" tooltip="Select here to visit the PowerPoint team blog."/>
            <a:extLst>
              <a:ext uri="{FF2B5EF4-FFF2-40B4-BE49-F238E27FC236}">
                <a16:creationId xmlns:a16="http://schemas.microsoft.com/office/drawing/2014/main" id="{AC19714D-D306-49B4-84DE-49143FBCD5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4" y="2394399"/>
            <a:ext cx="360000" cy="360000"/>
          </a:xfrm>
          <a:prstGeom prst="rect">
            <a:avLst/>
          </a:prstGeom>
          <a:noFill/>
        </p:spPr>
      </p:pic>
      <p:pic>
        <p:nvPicPr>
          <p:cNvPr id="6" name="Picture 5" descr="Arrow pointing right with a hyperlink to the PowerPoint team blog. Select the image to visit the PowerPoint team blog ">
            <a:hlinkClick r:id="rId2" tooltip="Select here to visit the PowerPoint team blog."/>
            <a:extLst>
              <a:ext uri="{FF2B5EF4-FFF2-40B4-BE49-F238E27FC236}">
                <a16:creationId xmlns:a16="http://schemas.microsoft.com/office/drawing/2014/main" id="{1B5D2409-76B6-4D75-9DCF-6353B42A0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4" y="1604211"/>
            <a:ext cx="360000" cy="3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F61729-6148-4506-9AFA-F3A3E97F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Број покренутих УППР (од измена закона 2014.године)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FDCBC19-199F-4427-80AC-CEDAC9FF6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217365"/>
              </p:ext>
            </p:extLst>
          </p:nvPr>
        </p:nvGraphicFramePr>
        <p:xfrm>
          <a:off x="604432" y="1604211"/>
          <a:ext cx="10983132" cy="457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86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Покренути УППР према надлежном привредном суду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675591D-E53A-4BE1-B523-87D696B2A7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467743"/>
              </p:ext>
            </p:extLst>
          </p:nvPr>
        </p:nvGraphicFramePr>
        <p:xfrm>
          <a:off x="604433" y="1604211"/>
          <a:ext cx="10983131" cy="457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79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C21533-E23F-4BA6-BA51-8EC346302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69" y="1604211"/>
            <a:ext cx="10496995" cy="4572752"/>
          </a:xfrm>
        </p:spPr>
        <p:txBody>
          <a:bodyPr/>
          <a:lstStyle/>
          <a:p>
            <a:r>
              <a:rPr lang="ru-RU" sz="1800" dirty="0"/>
              <a:t>Правна форма</a:t>
            </a:r>
          </a:p>
          <a:p>
            <a:pPr lvl="1" indent="0">
              <a:buNone/>
            </a:pPr>
            <a:r>
              <a:rPr lang="ru-RU" sz="1800" dirty="0"/>
              <a:t>Од 208 појединачних субјеката подносилаца УППР: 66 је АД (31.73%), 134 је ДОО (64.42%), док остатак чине ОАД, удружења, задруге и друштвена предузећа.</a:t>
            </a:r>
          </a:p>
          <a:p>
            <a:pPr marL="0" lvl="1" indent="0">
              <a:spcBef>
                <a:spcPts val="1000"/>
              </a:spcBef>
              <a:buSzPct val="25000"/>
            </a:pPr>
            <a:r>
              <a:rPr lang="ru-RU" sz="1800" dirty="0"/>
              <a:t>Власничка структура: </a:t>
            </a:r>
          </a:p>
          <a:p>
            <a:pPr lvl="1" indent="0">
              <a:buNone/>
            </a:pPr>
            <a:r>
              <a:rPr lang="ru-RU" sz="1800" dirty="0"/>
              <a:t>152 (73.07%) субјекта су у приватном власништву, 54 (25.96.%) је друштвено, државно, државно већински</a:t>
            </a:r>
            <a:r>
              <a:rPr lang="en-US" sz="1800" dirty="0"/>
              <a:t> </a:t>
            </a:r>
            <a:r>
              <a:rPr lang="sr-Cyrl-RS" sz="1800" dirty="0"/>
              <a:t>или </a:t>
            </a:r>
            <a:r>
              <a:rPr lang="ru-RU" sz="1800" dirty="0"/>
              <a:t>где је држава највећи акционар (али не и већински).</a:t>
            </a:r>
          </a:p>
          <a:p>
            <a:pPr lvl="1" indent="0">
              <a:buNone/>
            </a:pPr>
            <a:r>
              <a:rPr lang="ru-RU" sz="1800" dirty="0"/>
              <a:t>
</a:t>
            </a:r>
            <a:r>
              <a:rPr lang="ru-RU" dirty="0"/>
              <a:t>
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5DB4A5C-B8FC-4813-8BC0-C6973E59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Покретање 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C141F8-D586-4C1B-92D0-7368E3D2F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blackWhite">
          <a:xfrm>
            <a:off x="604434" y="1604211"/>
            <a:ext cx="409838" cy="40983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30A496-9E16-4723-B108-82386F36D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blackWhite">
          <a:xfrm>
            <a:off x="604434" y="2855656"/>
            <a:ext cx="409838" cy="40983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096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9E0A57-5CCD-4141-B14B-F2C3E5497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EEC13F-FB07-49CC-812A-5448A981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Број правноснажних УППР-ова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80F997-043A-49BC-B003-FAEB621FC3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529513"/>
              </p:ext>
            </p:extLst>
          </p:nvPr>
        </p:nvGraphicFramePr>
        <p:xfrm>
          <a:off x="604433" y="1604211"/>
          <a:ext cx="10983131" cy="457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91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6A42E1-7ED6-400C-AE7B-FFE761D5E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739430"/>
              </p:ext>
            </p:extLst>
          </p:nvPr>
        </p:nvGraphicFramePr>
        <p:xfrm>
          <a:off x="604838" y="1912548"/>
          <a:ext cx="10982728" cy="38724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907296">
                  <a:extLst>
                    <a:ext uri="{9D8B030D-6E8A-4147-A177-3AD203B41FA5}">
                      <a16:colId xmlns:a16="http://schemas.microsoft.com/office/drawing/2014/main" val="1407889700"/>
                    </a:ext>
                  </a:extLst>
                </a:gridCol>
                <a:gridCol w="2075432">
                  <a:extLst>
                    <a:ext uri="{9D8B030D-6E8A-4147-A177-3AD203B41FA5}">
                      <a16:colId xmlns:a16="http://schemas.microsoft.com/office/drawing/2014/main" val="26103649"/>
                    </a:ext>
                  </a:extLst>
                </a:gridCol>
              </a:tblGrid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Усвојено и правноснажно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286263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Усвојено, али не и правноснажно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418277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Усвојен, ожалбен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2F5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2F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73635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Нерешен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5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69438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Обустављен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7550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Одбачен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77894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Одбијен</a:t>
                      </a:r>
                      <a:endParaRPr lang="sr-Cyrl-R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326467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Остало (решен на други начин)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49799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Укинута првостепена одлука којом се потврђује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24124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Укинута првостепена одлука којом се одбија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67423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Укинута првостепена одлука којом се одбацује 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60011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Укинута првостепена одлука кој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 је предмет решен на други начин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698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542D901-E0DD-436B-9E74-A98120E2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Статус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8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36068D-1BF6-48A7-80F9-CAF45CD6D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4" y="1604211"/>
            <a:ext cx="5131348" cy="4572752"/>
          </a:xfrm>
        </p:spPr>
        <p:txBody>
          <a:bodyPr>
            <a:normAutofit/>
          </a:bodyPr>
          <a:lstStyle/>
          <a:p>
            <a:r>
              <a:rPr lang="sr-Cyrl-RS" sz="1800" dirty="0"/>
              <a:t>За правноснажне </a:t>
            </a:r>
          </a:p>
          <a:p>
            <a:pPr lvl="1" indent="0">
              <a:buNone/>
            </a:pPr>
            <a:r>
              <a:rPr lang="sr-Cyrl-RS" sz="1800" dirty="0"/>
              <a:t>У просеку око 5 месеци од подношења до усвајања плана (медијана 4.1 месеци, најдужи 19.9, месеци, најкраћи 1. месец)</a:t>
            </a:r>
          </a:p>
          <a:p>
            <a:pPr lvl="1" indent="0">
              <a:buNone/>
            </a:pPr>
            <a:r>
              <a:rPr lang="sr-Cyrl-RS" sz="1800" dirty="0"/>
              <a:t>У просеку 8.4 месеци од подношења до правноснажности (медијана 7.3 месеци, најдужи 35.8 месеци, најкраћи 1.4 месеца)</a:t>
            </a:r>
          </a:p>
          <a:p>
            <a:pPr lvl="1"/>
            <a:endParaRPr lang="sr-Cyrl-RS" sz="1600" dirty="0"/>
          </a:p>
          <a:p>
            <a:pPr lvl="1"/>
            <a:endParaRPr lang="sr-Cyrl-RS" sz="1600" dirty="0"/>
          </a:p>
          <a:p>
            <a:endParaRPr lang="sr-Cyrl-R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1438D0-16D1-4824-84C3-DBB42B21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Време трајања од подношења до усвајања и правноснажности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9B00A0-C6F8-4D3D-9452-89CD1BEE59D5}"/>
              </a:ext>
            </a:extLst>
          </p:cNvPr>
          <p:cNvGrpSpPr/>
          <p:nvPr/>
        </p:nvGrpSpPr>
        <p:grpSpPr>
          <a:xfrm>
            <a:off x="6008914" y="1196391"/>
            <a:ext cx="5482824" cy="5299412"/>
            <a:chOff x="6994183" y="1497003"/>
            <a:chExt cx="4497555" cy="4481512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081CFC4-61E4-4415-AC41-9DB3521784E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95090001"/>
                </p:ext>
              </p:extLst>
            </p:nvPr>
          </p:nvGraphicFramePr>
          <p:xfrm>
            <a:off x="6994183" y="1497003"/>
            <a:ext cx="4497555" cy="44815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E9B6DAF-9483-4A2F-BB32-F702067F0C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6423" y="1630353"/>
              <a:ext cx="4012810" cy="399667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964383-D2D4-42C1-85E9-E7C3EA0D8B04}"/>
              </a:ext>
            </a:extLst>
          </p:cNvPr>
          <p:cNvCxnSpPr>
            <a:cxnSpLocks/>
          </p:cNvCxnSpPr>
          <p:nvPr/>
        </p:nvCxnSpPr>
        <p:spPr>
          <a:xfrm flipV="1">
            <a:off x="6365174" y="1354078"/>
            <a:ext cx="2445943" cy="47260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C22BB51-C487-4897-9160-02AC5F0CA3B1}"/>
              </a:ext>
            </a:extLst>
          </p:cNvPr>
          <p:cNvSpPr/>
          <p:nvPr/>
        </p:nvSpPr>
        <p:spPr>
          <a:xfrm flipV="1">
            <a:off x="6341423" y="1354077"/>
            <a:ext cx="2469694" cy="4822885"/>
          </a:xfrm>
          <a:prstGeom prst="rtTriangle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272785-C2AB-419F-A33B-6F47ABE9212E}"/>
              </a:ext>
            </a:extLst>
          </p:cNvPr>
          <p:cNvSpPr/>
          <p:nvPr/>
        </p:nvSpPr>
        <p:spPr>
          <a:xfrm>
            <a:off x="6341420" y="4655127"/>
            <a:ext cx="1476000" cy="1476000"/>
          </a:xfrm>
          <a:prstGeom prst="rect">
            <a:avLst/>
          </a:prstGeom>
          <a:solidFill>
            <a:srgbClr val="FF2F5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9E747-E5C5-43FF-951D-AE3CC3ED07D1}"/>
              </a:ext>
            </a:extLst>
          </p:cNvPr>
          <p:cNvSpPr txBox="1"/>
          <p:nvPr/>
        </p:nvSpPr>
        <p:spPr>
          <a:xfrm>
            <a:off x="8374521" y="5692663"/>
            <a:ext cx="2930454" cy="258336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sr-Cyrl-R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Правноснажност УППР испод 12 месеци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C08BE4-4CA2-4F7F-9CF1-260C0A0E0533}"/>
              </a:ext>
            </a:extLst>
          </p:cNvPr>
          <p:cNvCxnSpPr>
            <a:stCxn id="13" idx="1"/>
            <a:endCxn id="11" idx="3"/>
          </p:cNvCxnSpPr>
          <p:nvPr/>
        </p:nvCxnSpPr>
        <p:spPr>
          <a:xfrm flipH="1" flipV="1">
            <a:off x="7817420" y="5393127"/>
            <a:ext cx="557101" cy="428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EE8D7DA-D92E-4C2A-A8EC-174DFD19B49A}"/>
              </a:ext>
            </a:extLst>
          </p:cNvPr>
          <p:cNvSpPr txBox="1"/>
          <p:nvPr/>
        </p:nvSpPr>
        <p:spPr>
          <a:xfrm>
            <a:off x="1341912" y="4408667"/>
            <a:ext cx="4005811" cy="341463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r>
              <a:rPr lang="sr-Cyrl-R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Више потребно за правноснажност него за усвајање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8C83FB8-3DB2-4433-81F9-E481E13D5BB4}"/>
              </a:ext>
            </a:extLst>
          </p:cNvPr>
          <p:cNvCxnSpPr/>
          <p:nvPr/>
        </p:nvCxnSpPr>
        <p:spPr>
          <a:xfrm flipV="1">
            <a:off x="5343896" y="2992582"/>
            <a:ext cx="1555668" cy="156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5718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 - v2" id="{2D4F0743-FB00-42E8-AC86-DDC4E79E71E4}" vid="{CD6377A1-ECC5-4F47-A7F2-2270C06DB8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2F69EE2-B2A6-4BB0-B777-77EE9C50E8E8}">
  <we:reference id="wa104379177" version="1.0.0.1" store="en-US" storeType="OMEX"/>
  <we:alternateReferences>
    <we:reference id="WA104379177" version="1.0.0.1" store="WA104379177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dc7352e55e77714fab0739bd1a2ce12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b47b806cf7e90fe7257fa1ff83c741b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541ACD-2E23-424D-AA73-C02742EA4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C146-B5CC-434F-9800-0CC81875367E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71af3243-3dd4-4a8d-8c0d-dd76da1f02a5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65ABD0-66F0-4867-AB0F-1D49B233B6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791</Words>
  <Application>Microsoft Office PowerPoint</Application>
  <PresentationFormat>Widescreen</PresentationFormat>
  <Paragraphs>94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Segoe UI</vt:lpstr>
      <vt:lpstr>Segoe UI Light</vt:lpstr>
      <vt:lpstr>Segoe UI Semibold</vt:lpstr>
      <vt:lpstr>Get Started with 3D</vt:lpstr>
      <vt:lpstr>Унапред припремљени планови реорганизације: трендови и измењени правни оквир </vt:lpstr>
      <vt:lpstr>УППР – трендови и основене карактеристике</vt:lpstr>
      <vt:lpstr>Покретање УППР</vt:lpstr>
      <vt:lpstr>Број покренутих УППР (од измена закона 2014.године)</vt:lpstr>
      <vt:lpstr>Покренути УППР према надлежном привредном суду</vt:lpstr>
      <vt:lpstr>Покретање </vt:lpstr>
      <vt:lpstr>Број правноснажних УППР-ова</vt:lpstr>
      <vt:lpstr>Статус</vt:lpstr>
      <vt:lpstr>Време трајања од подношења до усвајања и правноснажности</vt:lpstr>
      <vt:lpstr>УППР и запослени</vt:lpstr>
      <vt:lpstr>Реструктурирана потраживања</vt:lpstr>
      <vt:lpstr>Основне карактеристике правноснажних УППР</vt:lpstr>
      <vt:lpstr>Одрживост правноснажних планова</vt:lpstr>
      <vt:lpstr>Протек времена од правноснажности</vt:lpstr>
      <vt:lpstr>Промене правног оквира</vt:lpstr>
      <vt:lpstr>Правилник о спровођењу и садржини УППР</vt:lpstr>
      <vt:lpstr>Правилник о спровођењу и садржини УППР (2)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2018-11-23T14:08:23Z</dcterms:created>
  <dcterms:modified xsi:type="dcterms:W3CDTF">2018-11-26T08:38:14Z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