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9"/>
  </p:notesMasterIdLst>
  <p:sldIdLst>
    <p:sldId id="272" r:id="rId5"/>
    <p:sldId id="300" r:id="rId6"/>
    <p:sldId id="301" r:id="rId7"/>
    <p:sldId id="305" r:id="rId8"/>
    <p:sldId id="306" r:id="rId9"/>
    <p:sldId id="307" r:id="rId10"/>
    <p:sldId id="308" r:id="rId11"/>
    <p:sldId id="309" r:id="rId12"/>
    <p:sldId id="310" r:id="rId13"/>
    <p:sldId id="312" r:id="rId14"/>
    <p:sldId id="313" r:id="rId15"/>
    <p:sldId id="311" r:id="rId16"/>
    <p:sldId id="304" r:id="rId17"/>
    <p:sldId id="314" r:id="rId18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63" d="100"/>
          <a:sy n="63" d="100"/>
        </p:scale>
        <p:origin x="1296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29-Nov-18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29-Nov-18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sr-Cyrl-RS">
                <a:solidFill>
                  <a:schemeClr val="tx2">
                    <a:lumMod val="50000"/>
                  </a:schemeClr>
                </a:solidFill>
              </a:rPr>
              <a:t>Нови Национални стандард број 5</a:t>
            </a:r>
          </a:p>
          <a:p>
            <a:pPr eaLnBrk="1" hangingPunct="1">
              <a:defRPr/>
            </a:pPr>
            <a:r>
              <a:rPr lang="sr-Cyrl-RS" sz="3200">
                <a:solidFill>
                  <a:schemeClr val="tx2">
                    <a:lumMod val="50000"/>
                  </a:schemeClr>
                </a:solidFill>
              </a:rPr>
              <a:t>или „продаја по сваку цену“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15157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Cyrl-RS" sz="1800" b="1"/>
              <a:t>Лука Андрић</a:t>
            </a:r>
            <a:r>
              <a:rPr lang="sr-Cyrl-RS" sz="1800"/>
              <a:t>, консултант Светске банке и члан Радне групе за израду Националних стандарда</a:t>
            </a:r>
            <a:r>
              <a:rPr lang="en-US" sz="1800"/>
              <a:t> </a:t>
            </a:r>
            <a:r>
              <a:rPr lang="sr-Cyrl-RS" sz="1800"/>
              <a:t>за управљање стечајном масом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Cyrl-RS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170258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95" y="5128887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54" y="5101989"/>
            <a:ext cx="1875580" cy="104060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785B33F-0C7D-4438-82AC-1CEFFD38DCA3}"/>
              </a:ext>
            </a:extLst>
          </p:cNvPr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50" dirty="0">
                <a:solidFill>
                  <a:schemeClr val="bg1"/>
                </a:solidFill>
              </a:rPr>
              <a:t>     Хотел ,,Стара планина“                     ОСМИ СТРУЧНИ СКУП АГЕНЦИЈЕ ЗА ЛИЦЕНИЦРАЊЕ СТЕЧАЈНИХ УПРАВНИКА                  27.11.2018.-30.11.2018</a:t>
            </a:r>
            <a:endParaRPr lang="sr-Latn-RS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E2B02-131B-452C-9AC0-77045537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832648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/>
              <a:t>Продаја јавним прикупљањем понуда (1)</a:t>
            </a:r>
          </a:p>
          <a:p>
            <a:pPr marL="400050" lvl="4" indent="-34607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Рок за уплату депозита</a:t>
            </a:r>
          </a:p>
          <a:p>
            <a:pPr marL="1144588" lvl="5" indent="-28416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1800"/>
              <a:t>На дан истека рока за доставу понуда</a:t>
            </a:r>
          </a:p>
          <a:p>
            <a:pPr marL="400050" lvl="4" indent="-3460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Промењен концепт продаје</a:t>
            </a:r>
          </a:p>
          <a:p>
            <a:pPr marL="1146175" lvl="5" indent="-285750">
              <a:buFont typeface="Wingdings" panose="05000000000000000000" pitchFamily="2" charset="2"/>
              <a:buChar char="§"/>
            </a:pPr>
            <a:r>
              <a:rPr lang="sr-Cyrl-RS" sz="1800"/>
              <a:t>Обавеза спровођења целог циклуса оглашавања</a:t>
            </a:r>
          </a:p>
          <a:p>
            <a:pPr marL="1603375" lvl="6" indent="-285750">
              <a:buFont typeface="Wingdings" panose="05000000000000000000" pitchFamily="2" charset="2"/>
              <a:buChar char="ü"/>
            </a:pPr>
            <a:r>
              <a:rPr lang="sr-Cyrl-RS" sz="1600" u="sng"/>
              <a:t>четири оглашавања</a:t>
            </a:r>
          </a:p>
          <a:p>
            <a:pPr marL="1603375" lvl="6" indent="-285750">
              <a:buFont typeface="Wingdings" panose="05000000000000000000" pitchFamily="2" charset="2"/>
              <a:buChar char="ü"/>
            </a:pPr>
            <a:r>
              <a:rPr lang="sr-Cyrl-RS" sz="1600" u="sng"/>
              <a:t>без промене начина, метода или предмета продаје</a:t>
            </a:r>
            <a:endParaRPr lang="sr-Cyrl-RS" sz="1600"/>
          </a:p>
          <a:p>
            <a:pPr marL="1144588" indent="-284163">
              <a:buFont typeface="Wingdings" panose="05000000000000000000" pitchFamily="2" charset="2"/>
              <a:buChar char="§"/>
            </a:pPr>
            <a:r>
              <a:rPr lang="sr-Cyrl-RS" sz="1800"/>
              <a:t>Са унапред одређеним умањењем почетне цене</a:t>
            </a:r>
          </a:p>
          <a:p>
            <a:pPr marL="1144588" indent="-284163">
              <a:buFont typeface="Wingdings" panose="05000000000000000000" pitchFamily="2" charset="2"/>
              <a:buChar char="§"/>
            </a:pPr>
            <a:r>
              <a:rPr lang="sr-Cyrl-RS" sz="1800" u="sng"/>
              <a:t>Промењен износ депозита</a:t>
            </a:r>
          </a:p>
          <a:p>
            <a:pPr marL="1484313" lvl="1">
              <a:buFont typeface="Wingdings" panose="05000000000000000000" pitchFamily="2" charset="2"/>
              <a:buChar char="ü"/>
            </a:pPr>
            <a:r>
              <a:rPr lang="sr-Cyrl-RS" sz="1600"/>
              <a:t>20% за прво и друго оглашавање</a:t>
            </a:r>
          </a:p>
          <a:p>
            <a:pPr marL="1484313" lvl="1">
              <a:buFont typeface="Wingdings" panose="05000000000000000000" pitchFamily="2" charset="2"/>
              <a:buChar char="ü"/>
            </a:pPr>
            <a:r>
              <a:rPr lang="sr-Cyrl-RS" sz="1600"/>
              <a:t>5% за треће и четврто оглашавање</a:t>
            </a:r>
          </a:p>
          <a:p>
            <a:pPr marL="1144588" indent="-284163">
              <a:buFont typeface="Wingdings" panose="05000000000000000000" pitchFamily="2" charset="2"/>
              <a:buChar char="§"/>
            </a:pPr>
            <a:r>
              <a:rPr lang="sr-Cyrl-RS" sz="1800" u="sng"/>
              <a:t>Промене у висини минималне цене</a:t>
            </a:r>
          </a:p>
          <a:p>
            <a:pPr marL="1484313" lvl="1">
              <a:buFont typeface="Wingdings" panose="05000000000000000000" pitchFamily="2" charset="2"/>
              <a:buChar char="ü"/>
            </a:pPr>
            <a:r>
              <a:rPr lang="sr-Cyrl-RS" sz="1600"/>
              <a:t>50% прво оглашавање</a:t>
            </a:r>
          </a:p>
          <a:p>
            <a:pPr marL="1484313" lvl="1">
              <a:buFont typeface="Wingdings" panose="05000000000000000000" pitchFamily="2" charset="2"/>
              <a:buChar char="ü"/>
            </a:pPr>
            <a:r>
              <a:rPr lang="sr-Cyrl-RS" sz="1600"/>
              <a:t>20% друго оглашавање</a:t>
            </a:r>
          </a:p>
          <a:p>
            <a:pPr marL="1484313" lvl="1">
              <a:buFont typeface="Wingdings" panose="05000000000000000000" pitchFamily="2" charset="2"/>
              <a:buChar char="ü"/>
            </a:pPr>
            <a:r>
              <a:rPr lang="sr-Cyrl-RS" sz="1600"/>
              <a:t>5% треће оглашавање</a:t>
            </a:r>
          </a:p>
          <a:p>
            <a:pPr marL="1484313" lvl="1">
              <a:buFont typeface="Wingdings" panose="05000000000000000000" pitchFamily="2" charset="2"/>
              <a:buChar char="ü"/>
            </a:pPr>
            <a:r>
              <a:rPr lang="sr-Cyrl-RS" sz="1600" u="sng"/>
              <a:t>без минималне цене</a:t>
            </a:r>
            <a:r>
              <a:rPr lang="sr-Cyrl-RS" sz="1600"/>
              <a:t> за четврто оглашавање</a:t>
            </a:r>
            <a:endParaRPr lang="sr-Cyrl-RS" sz="1800"/>
          </a:p>
          <a:p>
            <a:pPr marL="400050" lvl="3" indent="-346075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Омогућено успостављање електронског портала АЛСУ</a:t>
            </a:r>
          </a:p>
          <a:p>
            <a:pPr marL="1144588" indent="-28416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Cyrl-RS" sz="1800"/>
              <a:t>Пројекат Светске банке</a:t>
            </a:r>
          </a:p>
        </p:txBody>
      </p:sp>
    </p:spTree>
    <p:extLst>
      <p:ext uri="{BB962C8B-B14F-4D97-AF65-F5344CB8AC3E}">
        <p14:creationId xmlns:p14="http://schemas.microsoft.com/office/powerpoint/2010/main" val="197782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E2B02-131B-452C-9AC0-77045537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5904656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/>
              <a:t>Продаја јавним прикупљањем понуда (2)</a:t>
            </a:r>
          </a:p>
          <a:p>
            <a:pPr marL="400050" lvl="4" indent="-346075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sr-Cyrl-RS" sz="2400" b="1"/>
          </a:p>
          <a:p>
            <a:pPr marL="400050" lvl="4" indent="-3460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Није дозвољено побољшање понуда</a:t>
            </a:r>
          </a:p>
          <a:p>
            <a:pPr marL="860425" lvl="5" indent="0">
              <a:spcBef>
                <a:spcPts val="0"/>
              </a:spcBef>
              <a:buNone/>
            </a:pPr>
            <a:endParaRPr lang="sr-Cyrl-RS" sz="1800"/>
          </a:p>
          <a:p>
            <a:pPr marL="400050" lvl="4" indent="-3460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Слична правила у случају неуспешног оглашавања</a:t>
            </a:r>
          </a:p>
          <a:p>
            <a:pPr marL="1146175" lvl="5" indent="-285750">
              <a:buFont typeface="Wingdings" panose="05000000000000000000" pitchFamily="2" charset="2"/>
              <a:buChar char="§"/>
            </a:pPr>
            <a:r>
              <a:rPr lang="sr-Cyrl-RS" sz="1800"/>
              <a:t>Обавеза спровођења целог циклуса оглашавања у размаку од 15 дана</a:t>
            </a:r>
          </a:p>
          <a:p>
            <a:pPr marL="460375" indent="-406400">
              <a:buFont typeface="Wingdings" panose="05000000000000000000" pitchFamily="2" charset="2"/>
              <a:buChar char="Ø"/>
            </a:pPr>
            <a:r>
              <a:rPr lang="sr-Cyrl-RS" sz="2400" b="1"/>
              <a:t>Записник и допунски записник</a:t>
            </a:r>
          </a:p>
          <a:p>
            <a:pPr marL="1146175" indent="-285750">
              <a:buFont typeface="Wingdings" panose="05000000000000000000" pitchFamily="2" charset="2"/>
              <a:buChar char="§"/>
            </a:pPr>
            <a:r>
              <a:rPr lang="sr-Cyrl-RS" sz="1800"/>
              <a:t>Након прибављања потребних изјашњења Одбора поверилаца и обезбеђених поверилаца</a:t>
            </a:r>
          </a:p>
          <a:p>
            <a:pPr marL="400050" lvl="3" indent="-346075">
              <a:buFont typeface="Wingdings" panose="05000000000000000000" pitchFamily="2" charset="2"/>
              <a:buChar char="Ø"/>
            </a:pPr>
            <a:r>
              <a:rPr lang="sr-Cyrl-RS" sz="2400" b="1"/>
              <a:t>Сагласност Одбора поверилаца</a:t>
            </a:r>
          </a:p>
          <a:p>
            <a:pPr marL="1144588" indent="-284163">
              <a:buFont typeface="Wingdings" panose="05000000000000000000" pitchFamily="2" charset="2"/>
              <a:buChar char="§"/>
            </a:pPr>
            <a:r>
              <a:rPr lang="sr-Cyrl-RS" sz="1800"/>
              <a:t>Омогућава продају у свакој фази по било којој цени</a:t>
            </a:r>
          </a:p>
          <a:p>
            <a:pPr marL="1144588" indent="-284163">
              <a:buFont typeface="Wingdings" panose="05000000000000000000" pitchFamily="2" charset="2"/>
              <a:buChar char="§"/>
            </a:pPr>
            <a:r>
              <a:rPr lang="sr-Cyrl-RS" sz="1800"/>
              <a:t>У случају постизања минималне цене - није потребна</a:t>
            </a:r>
          </a:p>
          <a:p>
            <a:pPr marL="396875">
              <a:buFont typeface="Wingdings" panose="05000000000000000000" pitchFamily="2" charset="2"/>
              <a:buChar char="Ø"/>
            </a:pPr>
            <a:r>
              <a:rPr lang="sr-Cyrl-RS" sz="2400" b="1"/>
              <a:t>Неуспешна четврта продаја прикупљањем понуда</a:t>
            </a:r>
          </a:p>
          <a:p>
            <a:pPr marL="796925" lvl="1">
              <a:buFont typeface="Wingdings" panose="05000000000000000000" pitchFamily="2" charset="2"/>
              <a:buChar char="§"/>
            </a:pPr>
            <a:r>
              <a:rPr lang="sr-Cyrl-RS" sz="1800"/>
              <a:t>Три мецеса за наредни циклус продаје</a:t>
            </a:r>
          </a:p>
          <a:p>
            <a:pPr marL="460375" lvl="1" indent="-406400">
              <a:buFont typeface="Wingdings" panose="05000000000000000000" pitchFamily="2" charset="2"/>
              <a:buChar char="Ø"/>
            </a:pPr>
            <a:r>
              <a:rPr lang="sr-Cyrl-RS" sz="2400" b="1"/>
              <a:t>Продаја појединачне имовине</a:t>
            </a:r>
          </a:p>
          <a:p>
            <a:pPr marL="860425" lvl="2" indent="-406400">
              <a:buFont typeface="Wingdings" panose="05000000000000000000" pitchFamily="2" charset="2"/>
              <a:buChar char="§"/>
            </a:pPr>
            <a:r>
              <a:rPr lang="sr-Cyrl-RS" sz="1800"/>
              <a:t>Истоветна ограничења као за јавно надметање</a:t>
            </a:r>
          </a:p>
          <a:p>
            <a:pPr marL="860425" indent="0">
              <a:buNone/>
            </a:pPr>
            <a:endParaRPr lang="sr-Cyrl-RS" sz="1800"/>
          </a:p>
        </p:txBody>
      </p:sp>
    </p:spTree>
    <p:extLst>
      <p:ext uri="{BB962C8B-B14F-4D97-AF65-F5344CB8AC3E}">
        <p14:creationId xmlns:p14="http://schemas.microsoft.com/office/powerpoint/2010/main" val="2052865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E2B02-131B-452C-9AC0-77045537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5904656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/>
              <a:t>Продаја непосредном погодбом</a:t>
            </a:r>
          </a:p>
          <a:p>
            <a:pPr marL="400050" lvl="4" indent="-346075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sr-Cyrl-RS" sz="2400" b="1"/>
          </a:p>
          <a:p>
            <a:pPr marL="400050" lvl="4" indent="-3460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Уведена дефиниција</a:t>
            </a:r>
          </a:p>
          <a:p>
            <a:pPr marL="1146175" lvl="5" indent="-285750">
              <a:buFont typeface="Wingdings" panose="05000000000000000000" pitchFamily="2" charset="2"/>
              <a:buChar char="§"/>
            </a:pPr>
            <a:r>
              <a:rPr lang="sr-Cyrl-RS" sz="1800"/>
              <a:t>Продаја познатом купцу по унапред дефинисаној цени</a:t>
            </a:r>
          </a:p>
          <a:p>
            <a:pPr marL="1146175" lvl="5" indent="-285750">
              <a:buFont typeface="Wingdings" panose="05000000000000000000" pitchFamily="2" charset="2"/>
              <a:buChar char="§"/>
            </a:pPr>
            <a:r>
              <a:rPr lang="sr-Cyrl-RS" sz="1800"/>
              <a:t>Није могуће осмислити посебан поступак за спровођење</a:t>
            </a:r>
          </a:p>
          <a:p>
            <a:pPr marL="1146175" lvl="5" indent="-285750">
              <a:buFont typeface="Wingdings" panose="05000000000000000000" pitchFamily="2" charset="2"/>
              <a:buChar char="§"/>
            </a:pPr>
            <a:r>
              <a:rPr lang="sr-Cyrl-RS" sz="1800"/>
              <a:t>Метод и конкретна понуда морају бити презентовани Одбору поверилаца</a:t>
            </a:r>
          </a:p>
          <a:p>
            <a:pPr marL="1603375" lvl="6" indent="-285750">
              <a:buFont typeface="Wingdings" panose="05000000000000000000" pitchFamily="2" charset="2"/>
              <a:buChar char="ü"/>
            </a:pPr>
            <a:r>
              <a:rPr lang="sr-Cyrl-RS" sz="1600"/>
              <a:t>није могуће тражити унапред сагласност на метод без конкретне понуде</a:t>
            </a:r>
          </a:p>
          <a:p>
            <a:pPr marL="400050" lvl="3" indent="-346075">
              <a:buFont typeface="Wingdings" panose="05000000000000000000" pitchFamily="2" charset="2"/>
              <a:buChar char="Ø"/>
            </a:pPr>
            <a:r>
              <a:rPr lang="sr-Cyrl-RS" sz="2400" b="1"/>
              <a:t>Сагласност Одобра поверилаца </a:t>
            </a:r>
          </a:p>
          <a:p>
            <a:pPr marL="400050" lvl="3" indent="-346075">
              <a:buFont typeface="Wingdings" panose="05000000000000000000" pitchFamily="2" charset="2"/>
              <a:buChar char="Ø"/>
            </a:pPr>
            <a:r>
              <a:rPr lang="sr-Cyrl-RS" sz="2400" b="1"/>
              <a:t>Сагласност обезбеђеног повериоца (члан 132. став 10)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/>
              <a:t>Под одређеним условима из закона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/>
              <a:t>Уведен рок од 15 дана за изјашњење обезбеђеног повериоца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/>
              <a:t>У случају одсуства изјашњења – сматра се да није дата сагласност</a:t>
            </a:r>
          </a:p>
          <a:p>
            <a:pPr marL="396875">
              <a:buFont typeface="Wingdings" panose="05000000000000000000" pitchFamily="2" charset="2"/>
              <a:buChar char="Ø"/>
            </a:pPr>
            <a:r>
              <a:rPr lang="sr-Cyrl-RS" sz="2400" b="1"/>
              <a:t>Право прече куповине обезбеђеног повериоца (члан 136г)</a:t>
            </a:r>
          </a:p>
          <a:p>
            <a:pPr marL="796925" lvl="1">
              <a:buFont typeface="Wingdings" panose="05000000000000000000" pitchFamily="2" charset="2"/>
              <a:buChar char="§"/>
            </a:pPr>
            <a:r>
              <a:rPr lang="sr-Cyrl-RS" sz="1800"/>
              <a:t>Пребијање цене са обезбеђеним потраживањем</a:t>
            </a:r>
          </a:p>
          <a:p>
            <a:pPr marL="796925" lvl="1">
              <a:buFont typeface="Wingdings" panose="05000000000000000000" pitchFamily="2" charset="2"/>
              <a:buChar char="§"/>
            </a:pPr>
            <a:r>
              <a:rPr lang="sr-Cyrl-RS" sz="1800"/>
              <a:t>Куповина преко повезаног лица</a:t>
            </a:r>
          </a:p>
          <a:p>
            <a:pPr marL="796925" lvl="1">
              <a:buFont typeface="Wingdings" panose="05000000000000000000" pitchFamily="2" charset="2"/>
              <a:buChar char="§"/>
            </a:pPr>
            <a:r>
              <a:rPr lang="sr-Cyrl-RS" sz="1800"/>
              <a:t>Законски рок од пет дана од пријема обавештења о намери продаје</a:t>
            </a:r>
          </a:p>
          <a:p>
            <a:pPr marL="460375" lvl="1" indent="-406400">
              <a:buFont typeface="Wingdings" panose="05000000000000000000" pitchFamily="2" charset="2"/>
              <a:buChar char="Ø"/>
            </a:pPr>
            <a:endParaRPr lang="sr-Cyrl-RS" sz="2400" b="1"/>
          </a:p>
        </p:txBody>
      </p:sp>
    </p:spTree>
    <p:extLst>
      <p:ext uri="{BB962C8B-B14F-4D97-AF65-F5344CB8AC3E}">
        <p14:creationId xmlns:p14="http://schemas.microsoft.com/office/powerpoint/2010/main" val="1919173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E2B02-131B-452C-9AC0-77045537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/>
              <a:t>Процена вредности имовине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b="1"/>
              <a:t>Путем </a:t>
            </a:r>
            <a:r>
              <a:rPr lang="sr-Cyrl-RS" sz="2400" b="1" u="sng"/>
              <a:t>овлашћеног стручног лица (проценитеља)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sr-Cyrl-RS" sz="1800"/>
              <a:t>непокретности (проценитељ)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sr-Cyrl-RS" sz="1800"/>
              <a:t>удели и акције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sr-Cyrl-RS" sz="1800"/>
              <a:t>опрема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sr-Cyrl-RS" sz="1800"/>
              <a:t>залихе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sr-Cyrl-RS" sz="1800"/>
              <a:t>друге ствари веће вредности</a:t>
            </a:r>
          </a:p>
          <a:p>
            <a:pPr marL="344488" lvl="1" indent="-344488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2400" b="1"/>
              <a:t>Стечајни управник самостално процењује </a:t>
            </a:r>
          </a:p>
          <a:p>
            <a:pPr marL="744538" lvl="2" indent="-344488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r-Cyrl-RS" sz="1800"/>
              <a:t>покретне ствари мање вредности</a:t>
            </a:r>
          </a:p>
          <a:p>
            <a:pPr marL="344488" lvl="1" indent="-344488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2400" b="1"/>
              <a:t>Метод процене</a:t>
            </a:r>
          </a:p>
          <a:p>
            <a:pPr marL="744538" lvl="2" indent="-344488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r-Cyrl-RS" sz="2000"/>
              <a:t>Није прописан, али </a:t>
            </a:r>
            <a:r>
              <a:rPr lang="sr-Cyrl-RS" sz="2000" b="1"/>
              <a:t>у складу са МСФИ</a:t>
            </a:r>
          </a:p>
          <a:p>
            <a:pPr marL="744538" lvl="2" indent="-344488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r-Cyrl-RS" sz="2000" u="sng"/>
              <a:t>Нема обавезе коришћења метода који даје највишу почетну цену</a:t>
            </a:r>
          </a:p>
          <a:p>
            <a:pPr marL="344488" lvl="1" indent="-344488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Избор проценитеља: јавним путем, оглас преко АЛСУ</a:t>
            </a:r>
          </a:p>
          <a:p>
            <a:pPr marL="744538" lvl="2" indent="-344488">
              <a:buFont typeface="Wingdings" panose="05000000000000000000" pitchFamily="2" charset="2"/>
              <a:buChar char="Ø"/>
            </a:pPr>
            <a:r>
              <a:rPr lang="sr-Cyrl-RS" sz="1800" u="sng"/>
              <a:t>осим</a:t>
            </a:r>
            <a:r>
              <a:rPr lang="sr-Cyrl-RS" sz="1800"/>
              <a:t>: када је начин уновчења појединачна продаја имовине</a:t>
            </a:r>
          </a:p>
          <a:p>
            <a:pPr marL="744538" lvl="2" indent="-344488">
              <a:buFont typeface="Wingdings" panose="05000000000000000000" pitchFamily="2" charset="2"/>
              <a:buChar char="Ø"/>
            </a:pPr>
            <a:r>
              <a:rPr lang="sr-Cyrl-RS" sz="1800"/>
              <a:t>у случају постојања оптерећене  имовине, избор врши Одбор поверилаца</a:t>
            </a:r>
          </a:p>
          <a:p>
            <a:pPr marL="744538" lvl="2" indent="-344488">
              <a:buFont typeface="Wingdings" panose="05000000000000000000" pitchFamily="2" charset="2"/>
              <a:buChar char="Ø"/>
            </a:pPr>
            <a:r>
              <a:rPr lang="sr-Cyrl-RS" sz="1800"/>
              <a:t>Рок за одлуку Одбора поверилаца скраћен на 8 дана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0045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52980D-52D1-4E2D-A04D-447287EC0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96953"/>
            <a:ext cx="8229600" cy="936104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4800" b="1"/>
              <a:t>ХВАЛА НА ПАЖЊИ !</a:t>
            </a:r>
          </a:p>
        </p:txBody>
      </p:sp>
    </p:spTree>
    <p:extLst>
      <p:ext uri="{BB962C8B-B14F-4D97-AF65-F5344CB8AC3E}">
        <p14:creationId xmlns:p14="http://schemas.microsoft.com/office/powerpoint/2010/main" val="229844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/>
              <a:t>САДРЖАЈ:</a:t>
            </a:r>
          </a:p>
          <a:p>
            <a:pPr marL="0" indent="0">
              <a:buNone/>
            </a:pPr>
            <a:endParaRPr lang="sr-Cyrl-RS"/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sr-Cyrl-RS" sz="2800"/>
              <a:t>Нови законски оквир за уновчење имовине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sr-Cyrl-RS" sz="2800"/>
              <a:t>Начини уновчења и методи продаје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sr-Cyrl-RS" sz="2800"/>
              <a:t>Продаја јавним надметањем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sr-Cyrl-RS" sz="2800"/>
              <a:t>Продаја јавним прикупљањем понуда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sr-Cyrl-RS" sz="2800"/>
              <a:t>Продаја непосредном погодбом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sr-Cyrl-RS" sz="2800"/>
              <a:t>Процена вредности имовине</a:t>
            </a:r>
          </a:p>
          <a:p>
            <a:pPr marL="514350" indent="-514350">
              <a:buAutoNum type="arabicPeriod"/>
            </a:pPr>
            <a:endParaRPr lang="sr-Cyrl-RS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E2B02-131B-452C-9AC0-77045537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328592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/>
              <a:t>Нови законски оквир за уновчење имовине (1)</a:t>
            </a:r>
          </a:p>
          <a:p>
            <a:pPr marL="0" indent="0">
              <a:buNone/>
            </a:pPr>
            <a:endParaRPr lang="sr-Cyrl-RS" sz="2400" b="1"/>
          </a:p>
          <a:p>
            <a:pPr marL="400050" indent="-400050">
              <a:buFont typeface="Wingdings" panose="05000000000000000000" pitchFamily="2" charset="2"/>
              <a:buChar char="Ø"/>
            </a:pPr>
            <a:r>
              <a:rPr lang="sr-Cyrl-RS" sz="2400" b="1"/>
              <a:t>Оглашавање</a:t>
            </a:r>
          </a:p>
          <a:p>
            <a:pPr marL="800100" lvl="1" indent="-400050">
              <a:buFont typeface="Wingdings" panose="05000000000000000000" pitchFamily="2" charset="2"/>
              <a:buChar char="§"/>
            </a:pPr>
            <a:r>
              <a:rPr lang="sr-Cyrl-RS" sz="1800"/>
              <a:t>Детаљно регулисано законом</a:t>
            </a:r>
          </a:p>
          <a:p>
            <a:pPr marL="800100" lvl="1" indent="-400050">
              <a:buFont typeface="Wingdings" panose="05000000000000000000" pitchFamily="2" charset="2"/>
              <a:buChar char="§"/>
            </a:pPr>
            <a:r>
              <a:rPr lang="sr-Cyrl-RS" sz="1800"/>
              <a:t>Омогућено једноставније оглашавање у случају несразмерних трошкова</a:t>
            </a:r>
          </a:p>
          <a:p>
            <a:pPr marL="400050" indent="-400050">
              <a:buFont typeface="Wingdings" panose="05000000000000000000" pitchFamily="2" charset="2"/>
              <a:buChar char="Ø"/>
            </a:pPr>
            <a:r>
              <a:rPr lang="sr-Cyrl-RS" sz="2400" b="1"/>
              <a:t>Непосредна погодба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Cyrl-RS" sz="1800"/>
              <a:t>Неопходна сагласност обезбеђеног повериоца ако: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r-Cyrl-RS" sz="1400"/>
              <a:t>није било јавне продаје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r-Cyrl-RS" sz="1400"/>
              <a:t>цена не покрива обезбеђено потраживање</a:t>
            </a:r>
          </a:p>
          <a:p>
            <a:pPr marL="400050" lvl="2" indent="-346075">
              <a:buFont typeface="Wingdings" panose="05000000000000000000" pitchFamily="2" charset="2"/>
              <a:buChar char="Ø"/>
            </a:pPr>
            <a:r>
              <a:rPr lang="sr-Cyrl-RS" b="1"/>
              <a:t>Примедбе на процену целисходности начина уновчења</a:t>
            </a:r>
            <a:endParaRPr lang="en-US" b="1"/>
          </a:p>
          <a:p>
            <a:pPr marL="857250" lvl="3" indent="-346075">
              <a:buFont typeface="Wingdings" panose="05000000000000000000" pitchFamily="2" charset="2"/>
              <a:buChar char="§"/>
            </a:pPr>
            <a:r>
              <a:rPr lang="sr-Cyrl-RS" sz="1800">
                <a:latin typeface="Calibri" panose="020F0502020204030204" pitchFamily="34" charset="0"/>
                <a:cs typeface="Calibri" panose="020F0502020204030204" pitchFamily="34" charset="0"/>
              </a:rPr>
              <a:t>Јасно прописано право обезбеђених поверилаца да уложе примедбу</a:t>
            </a:r>
          </a:p>
          <a:p>
            <a:pPr marL="857250" lvl="3" indent="-346075">
              <a:buFont typeface="Wingdings" panose="05000000000000000000" pitchFamily="2" charset="2"/>
              <a:buChar char="§"/>
            </a:pPr>
            <a:r>
              <a:rPr lang="sr-Cyrl-RS" sz="1800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уд</a:t>
            </a:r>
            <a:r>
              <a:rPr lang="sr-Cyrl-RS" sz="1800">
                <a:latin typeface="Calibri" panose="020F0502020204030204" pitchFamily="34" charset="0"/>
                <a:cs typeface="Calibri" panose="020F0502020204030204" pitchFamily="34" charset="0"/>
              </a:rPr>
              <a:t>ија</a:t>
            </a: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>
                <a:latin typeface="Calibri" panose="020F0502020204030204" pitchFamily="34" charset="0"/>
                <a:cs typeface="Calibri" panose="020F0502020204030204" pitchFamily="34" charset="0"/>
              </a:rPr>
              <a:t>одлуч</a:t>
            </a:r>
            <a:r>
              <a:rPr lang="sr-Cyrl-RS" sz="1800" b="1">
                <a:latin typeface="Calibri" panose="020F0502020204030204" pitchFamily="34" charset="0"/>
                <a:cs typeface="Calibri" panose="020F0502020204030204" pitchFamily="34" charset="0"/>
              </a:rPr>
              <a:t>ује</a:t>
            </a:r>
            <a:r>
              <a:rPr lang="en-US" sz="1800" b="1">
                <a:latin typeface="Calibri" panose="020F0502020204030204" pitchFamily="34" charset="0"/>
                <a:cs typeface="Calibri" panose="020F0502020204030204" pitchFamily="34" charset="0"/>
              </a:rPr>
              <a:t> о целисходности предложене </a:t>
            </a:r>
            <a:r>
              <a:rPr lang="sr-Cyrl-RS" sz="1800" b="1">
                <a:latin typeface="Calibri" panose="020F0502020204030204" pitchFamily="34" charset="0"/>
                <a:cs typeface="Calibri" panose="020F0502020204030204" pitchFamily="34" charset="0"/>
              </a:rPr>
              <a:t>„заједничке“ </a:t>
            </a:r>
            <a:r>
              <a:rPr lang="en-US" sz="1800" b="1">
                <a:latin typeface="Calibri" panose="020F0502020204030204" pitchFamily="34" charset="0"/>
                <a:cs typeface="Calibri" panose="020F0502020204030204" pitchFamily="34" charset="0"/>
              </a:rPr>
              <a:t>продаје</a:t>
            </a: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 на бази </a:t>
            </a:r>
            <a:r>
              <a:rPr lang="sr-Cyrl-RS" sz="1800">
                <a:latin typeface="Calibri" panose="020F0502020204030204" pitchFamily="34" charset="0"/>
                <a:cs typeface="Calibri" panose="020F0502020204030204" pitchFamily="34" charset="0"/>
              </a:rPr>
              <a:t>достављених </a:t>
            </a: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процен</a:t>
            </a:r>
            <a:r>
              <a:rPr lang="sr-Cyrl-RS" sz="180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 вредности</a:t>
            </a:r>
            <a:r>
              <a:rPr lang="sr-Cyrl-RS" sz="180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sr-Cyrl-RS" sz="1800" b="1">
                <a:latin typeface="Calibri" panose="020F0502020204030204" pitchFamily="34" charset="0"/>
                <a:cs typeface="Calibri" panose="020F0502020204030204" pitchFamily="34" charset="0"/>
              </a:rPr>
              <a:t>закључком утврђује проценте намирења</a:t>
            </a:r>
          </a:p>
        </p:txBody>
      </p:sp>
    </p:spTree>
    <p:extLst>
      <p:ext uri="{BB962C8B-B14F-4D97-AF65-F5344CB8AC3E}">
        <p14:creationId xmlns:p14="http://schemas.microsoft.com/office/powerpoint/2010/main" val="106906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E2B02-131B-452C-9AC0-77045537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544616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/>
              <a:t>Нови законски оквир за уновчење имовине (2)</a:t>
            </a:r>
          </a:p>
          <a:p>
            <a:pPr marL="400050" lvl="3" indent="-346075">
              <a:buFont typeface="Wingdings" panose="05000000000000000000" pitchFamily="2" charset="2"/>
              <a:buChar char="Ø"/>
            </a:pPr>
            <a:r>
              <a:rPr lang="sr-Cyrl-RS" sz="2400" b="1"/>
              <a:t>Примедбе на предстојећу продају</a:t>
            </a:r>
          </a:p>
          <a:p>
            <a:pPr marL="857250" lvl="4" indent="-346075">
              <a:buFont typeface="Wingdings" panose="05000000000000000000" pitchFamily="2" charset="2"/>
              <a:buChar char="§"/>
            </a:pPr>
            <a:r>
              <a:rPr lang="sr-Cyrl-RS" sz="1800"/>
              <a:t>Обезбеђени повериоци – примедба која може укључити предлог повољнијег начина уновчења или метода продаје</a:t>
            </a:r>
          </a:p>
          <a:p>
            <a:pPr marL="857250" lvl="4" indent="-346075">
              <a:buFont typeface="Wingdings" panose="05000000000000000000" pitchFamily="2" charset="2"/>
              <a:buChar char="§"/>
            </a:pPr>
            <a:r>
              <a:rPr lang="sr-Cyrl-RS" sz="1800"/>
              <a:t>Остала лица и Одбор поверилаца – са разлога непоштовања прописа</a:t>
            </a:r>
          </a:p>
          <a:p>
            <a:pPr marL="857250" lvl="4" indent="-346075">
              <a:buFont typeface="Wingdings" panose="05000000000000000000" pitchFamily="2" charset="2"/>
              <a:buChar char="§"/>
            </a:pPr>
            <a:r>
              <a:rPr lang="sr-Cyrl-RS" sz="1800">
                <a:latin typeface="Calibri" panose="020F0502020204030204" pitchFamily="34" charset="0"/>
                <a:cs typeface="Calibri" panose="020F0502020204030204" pitchFamily="34" charset="0"/>
              </a:rPr>
              <a:t>Нема продаје до одлуке суда по примедби</a:t>
            </a:r>
            <a:endParaRPr lang="sr-Cyrl-R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4" indent="-3460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Примедбе на спроведену продају</a:t>
            </a:r>
          </a:p>
          <a:p>
            <a:pPr marL="857250" lvl="5" indent="-346075">
              <a:buFont typeface="Wingdings" panose="05000000000000000000" pitchFamily="2" charset="2"/>
              <a:buChar char="§"/>
            </a:pPr>
            <a:r>
              <a:rPr lang="sr-Cyrl-RS" sz="1800"/>
              <a:t>Није више могуће уложити примедбу на спроведену продају</a:t>
            </a:r>
          </a:p>
          <a:p>
            <a:pPr marL="857250" lvl="5" indent="-346075">
              <a:buFont typeface="Wingdings" panose="05000000000000000000" pitchFamily="2" charset="2"/>
              <a:buChar char="§"/>
            </a:pPr>
            <a:r>
              <a:rPr lang="sr-Cyrl-RS" sz="1800" u="sng"/>
              <a:t>Али</a:t>
            </a:r>
            <a:r>
              <a:rPr lang="sr-Cyrl-RS" sz="1800"/>
              <a:t> је омогућена жалба на решење о продаји имовине ширем кругу лица</a:t>
            </a:r>
          </a:p>
          <a:p>
            <a:pPr marL="400050" lvl="3" indent="-346075">
              <a:buFont typeface="Wingdings" panose="05000000000000000000" pitchFamily="2" charset="2"/>
              <a:buChar char="Ø"/>
            </a:pPr>
            <a:r>
              <a:rPr lang="sr-Cyrl-RS" sz="2400" b="1"/>
              <a:t>Обавеза стечајног управника на оглашавање продаје</a:t>
            </a:r>
          </a:p>
          <a:p>
            <a:pPr marL="857250" lvl="4" indent="-34607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sr-Cyrl-RS" sz="1800"/>
              <a:t>6 + 6 месеци</a:t>
            </a:r>
          </a:p>
          <a:p>
            <a:pPr marL="857250" lvl="4" indent="-34607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sr-Cyrl-RS" sz="1800"/>
              <a:t>Пропуштање има за последицу укидање забране извршења и намирења</a:t>
            </a:r>
          </a:p>
          <a:p>
            <a:pPr marL="400050" indent="-4000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Сагласност Одбора поверилаца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sr-Cyrl-RS" sz="1800">
                <a:latin typeface="Corbel" panose="020B0503020204020204" pitchFamily="34" charset="0"/>
              </a:rPr>
              <a:t>Ограничена само на случајеве „заједничке“ продаје (имовинска целина, целокупна имовина и правно лице)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sr-Cyrl-RS" sz="1800">
                <a:latin typeface="Corbel" panose="020B0503020204020204" pitchFamily="34" charset="0"/>
              </a:rPr>
              <a:t>Обавеза стечајног управника да прихвати понуду након сагласности Одбора</a:t>
            </a:r>
            <a:endParaRPr lang="sr-Cyrl-RS" sz="1800"/>
          </a:p>
        </p:txBody>
      </p:sp>
    </p:spTree>
    <p:extLst>
      <p:ext uri="{BB962C8B-B14F-4D97-AF65-F5344CB8AC3E}">
        <p14:creationId xmlns:p14="http://schemas.microsoft.com/office/powerpoint/2010/main" val="386232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E2B02-131B-452C-9AC0-77045537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688632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/>
              <a:t>Начини уновчења и методи продаје (1)</a:t>
            </a:r>
          </a:p>
          <a:p>
            <a:pPr marL="400050" lvl="4" indent="-34607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Ранији текст Закона о стечају није правио доследну разлику</a:t>
            </a:r>
          </a:p>
          <a:p>
            <a:pPr marL="857250" lvl="5" indent="-346075">
              <a:buFont typeface="Wingdings" panose="05000000000000000000" pitchFamily="2" charset="2"/>
              <a:buChar char="§"/>
            </a:pPr>
            <a:r>
              <a:rPr lang="sr-Cyrl-RS" sz="1800"/>
              <a:t>Стари Национални стандард број 5 је за начине уновчења прогласио садашње методе продаје</a:t>
            </a:r>
          </a:p>
          <a:p>
            <a:pPr marL="857250" lvl="5" indent="-346075">
              <a:buFont typeface="Wingdings" panose="05000000000000000000" pitchFamily="2" charset="2"/>
              <a:buChar char="§"/>
            </a:pPr>
            <a:r>
              <a:rPr lang="sr-Cyrl-RS" sz="1800"/>
              <a:t>Није било јасно да ли повериоци могу уложити примедбу и на једно и на друго</a:t>
            </a:r>
          </a:p>
          <a:p>
            <a:pPr marL="400050" lvl="3" indent="-346075">
              <a:buFont typeface="Wingdings" panose="05000000000000000000" pitchFamily="2" charset="2"/>
              <a:buChar char="Ø"/>
            </a:pPr>
            <a:r>
              <a:rPr lang="sr-Cyrl-RS" sz="2400" b="1"/>
              <a:t>Начини уновчења</a:t>
            </a:r>
          </a:p>
          <a:p>
            <a:pPr marL="1144588" indent="-284163">
              <a:buFont typeface="Wingdings" panose="05000000000000000000" pitchFamily="2" charset="2"/>
              <a:buChar char="ü"/>
            </a:pPr>
            <a:r>
              <a:rPr lang="en-US" sz="1600"/>
              <a:t>продаја целокупне имовине стечајног дужника</a:t>
            </a:r>
          </a:p>
          <a:p>
            <a:pPr marL="1144588" indent="-284163">
              <a:buFont typeface="Wingdings" panose="05000000000000000000" pitchFamily="2" charset="2"/>
              <a:buChar char="ü"/>
            </a:pPr>
            <a:r>
              <a:rPr lang="en-US" sz="1600"/>
              <a:t>продаја имовинске целине</a:t>
            </a:r>
          </a:p>
          <a:p>
            <a:pPr marL="1144588" indent="-284163">
              <a:buFont typeface="Wingdings" panose="05000000000000000000" pitchFamily="2" charset="2"/>
              <a:buChar char="ü"/>
            </a:pPr>
            <a:r>
              <a:rPr lang="sr-Cyrl-RS" sz="1600"/>
              <a:t>п</a:t>
            </a:r>
            <a:r>
              <a:rPr lang="en-US" sz="1600"/>
              <a:t>родаја појединачне имовине стечајног дужника</a:t>
            </a:r>
          </a:p>
          <a:p>
            <a:pPr marL="1144588" indent="-284163">
              <a:buFont typeface="Wingdings" panose="05000000000000000000" pitchFamily="2" charset="2"/>
              <a:buChar char="ü"/>
            </a:pPr>
            <a:r>
              <a:rPr lang="en-US" sz="1600"/>
              <a:t>продаја стечајног дужника као правног лица</a:t>
            </a:r>
            <a:endParaRPr lang="sr-Cyrl-RS" sz="1600"/>
          </a:p>
          <a:p>
            <a:pPr marL="400050" indent="-400050">
              <a:buFont typeface="Wingdings" panose="05000000000000000000" pitchFamily="2" charset="2"/>
              <a:buChar char="Ø"/>
            </a:pPr>
            <a:r>
              <a:rPr lang="sr-Cyrl-RS" sz="2400" b="1"/>
              <a:t>Методи продаје</a:t>
            </a:r>
          </a:p>
          <a:p>
            <a:pPr marL="1144588" indent="-284163">
              <a:buFont typeface="Wingdings" panose="05000000000000000000" pitchFamily="2" charset="2"/>
              <a:buChar char="ü"/>
            </a:pPr>
            <a:r>
              <a:rPr lang="en-US" sz="1600"/>
              <a:t>јавно надметање</a:t>
            </a:r>
          </a:p>
          <a:p>
            <a:pPr marL="1144588" indent="-284163">
              <a:buFont typeface="Wingdings" panose="05000000000000000000" pitchFamily="2" charset="2"/>
              <a:buChar char="ü"/>
            </a:pPr>
            <a:r>
              <a:rPr lang="en-US" sz="1600"/>
              <a:t>јавно прикупљање понуда</a:t>
            </a:r>
          </a:p>
          <a:p>
            <a:pPr marL="1144588" indent="-284163">
              <a:buFont typeface="Wingdings" panose="05000000000000000000" pitchFamily="2" charset="2"/>
              <a:buChar char="ü"/>
            </a:pPr>
            <a:r>
              <a:rPr lang="en-US" sz="1600"/>
              <a:t>непосредна погодба</a:t>
            </a:r>
            <a:endParaRPr lang="sr-Cyrl-RS" sz="1600"/>
          </a:p>
          <a:p>
            <a:pPr marL="400050" indent="-346075">
              <a:buFont typeface="Wingdings" panose="05000000000000000000" pitchFamily="2" charset="2"/>
              <a:buChar char="Ø"/>
            </a:pPr>
            <a:r>
              <a:rPr lang="sr-Cyrl-RS" sz="2400" b="1"/>
              <a:t>Стечајни управник има ограничења у погледу избора метода</a:t>
            </a:r>
          </a:p>
        </p:txBody>
      </p:sp>
    </p:spTree>
    <p:extLst>
      <p:ext uri="{BB962C8B-B14F-4D97-AF65-F5344CB8AC3E}">
        <p14:creationId xmlns:p14="http://schemas.microsoft.com/office/powerpoint/2010/main" val="224339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E2B02-131B-452C-9AC0-77045537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472608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/>
              <a:t>Начини уновчења и методи продаје (2)</a:t>
            </a:r>
          </a:p>
          <a:p>
            <a:pPr marL="400050" lvl="4" indent="-346075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sr-Cyrl-RS" sz="2400" b="1"/>
          </a:p>
          <a:p>
            <a:pPr marL="400050" lvl="4" indent="-34607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Непостојање стратегије продаје</a:t>
            </a:r>
          </a:p>
          <a:p>
            <a:pPr marL="511175" lvl="5" indent="0">
              <a:buNone/>
            </a:pPr>
            <a:endParaRPr lang="sr-Cyrl-RS" sz="1800"/>
          </a:p>
          <a:p>
            <a:pPr marL="400050" lvl="3" indent="-346075">
              <a:buFont typeface="Wingdings" panose="05000000000000000000" pitchFamily="2" charset="2"/>
              <a:buChar char="Ø"/>
            </a:pPr>
            <a:r>
              <a:rPr lang="sr-Cyrl-RS" sz="2400" b="1"/>
              <a:t>Обавеза разматрања других начина спровођења или оглашавања продаје</a:t>
            </a:r>
          </a:p>
          <a:p>
            <a:pPr marL="1144588" indent="-284163">
              <a:buFont typeface="Wingdings" panose="05000000000000000000" pitchFamily="2" charset="2"/>
              <a:buChar char="ü"/>
            </a:pPr>
            <a:r>
              <a:rPr lang="sr-Cyrl-RS" sz="1800"/>
              <a:t>у случају мишљења Одбора поверилаца око ангажовања стручних лица</a:t>
            </a:r>
          </a:p>
          <a:p>
            <a:pPr marL="1144588" indent="-284163">
              <a:buFont typeface="Wingdings" panose="05000000000000000000" pitchFamily="2" charset="2"/>
              <a:buChar char="ü"/>
            </a:pPr>
            <a:r>
              <a:rPr lang="sr-Cyrl-RS" sz="1800"/>
              <a:t>ако не прихвати мишљење – образложено одбијање у року од 8 дана</a:t>
            </a:r>
            <a:endParaRPr lang="en-US" sz="1800"/>
          </a:p>
          <a:p>
            <a:pPr marL="400050" indent="-400050">
              <a:buFont typeface="Wingdings" panose="05000000000000000000" pitchFamily="2" charset="2"/>
              <a:buChar char="Ø"/>
            </a:pPr>
            <a:r>
              <a:rPr lang="sr-Cyrl-RS" sz="2400" b="1"/>
              <a:t>Заштита поверљивих информација</a:t>
            </a:r>
          </a:p>
          <a:p>
            <a:pPr marL="1144588" indent="-284163">
              <a:buFont typeface="Wingdings" panose="05000000000000000000" pitchFamily="2" charset="2"/>
              <a:buChar char="ü"/>
            </a:pPr>
            <a:r>
              <a:rPr lang="sr-Cyrl-RS" sz="1800"/>
              <a:t>обавезе проширене на идентитет заинтересованих лица</a:t>
            </a:r>
            <a:endParaRPr lang="en-US" sz="1800"/>
          </a:p>
          <a:p>
            <a:pPr marL="1144588" indent="-284163">
              <a:buFont typeface="Wingdings" panose="05000000000000000000" pitchFamily="2" charset="2"/>
              <a:buChar char="ü"/>
            </a:pPr>
            <a:r>
              <a:rPr lang="sr-Cyrl-RS" sz="1800"/>
              <a:t>прописана тежа повреда дужности</a:t>
            </a:r>
            <a:endParaRPr lang="en-US" sz="1800"/>
          </a:p>
          <a:p>
            <a:pPr marL="53975" indent="0">
              <a:buNone/>
            </a:pPr>
            <a:endParaRPr lang="sr-Cyrl-RS" sz="2400" b="1"/>
          </a:p>
        </p:txBody>
      </p:sp>
    </p:spTree>
    <p:extLst>
      <p:ext uri="{BB962C8B-B14F-4D97-AF65-F5344CB8AC3E}">
        <p14:creationId xmlns:p14="http://schemas.microsoft.com/office/powerpoint/2010/main" val="1892421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E2B02-131B-452C-9AC0-77045537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544616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/>
              <a:t>Продаја јавним надметањем (1)</a:t>
            </a:r>
          </a:p>
          <a:p>
            <a:pPr marL="400050" lvl="4" indent="-346075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sr-Cyrl-RS" sz="2400" b="1"/>
          </a:p>
          <a:p>
            <a:pPr marL="400050" lvl="4" indent="-3460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Рок за уплату депозита</a:t>
            </a:r>
          </a:p>
          <a:p>
            <a:pPr marL="1144588" lvl="5" indent="-284163">
              <a:buFont typeface="Wingdings" panose="05000000000000000000" pitchFamily="2" charset="2"/>
              <a:buChar char="ü"/>
            </a:pPr>
            <a:r>
              <a:rPr lang="sr-Cyrl-RS" sz="1800"/>
              <a:t>уместо три дана пре продаје – на дан продаје </a:t>
            </a:r>
          </a:p>
          <a:p>
            <a:pPr marL="400050" lvl="3" indent="-346075">
              <a:buFont typeface="Wingdings" panose="05000000000000000000" pitchFamily="2" charset="2"/>
              <a:buChar char="Ø"/>
            </a:pPr>
            <a:r>
              <a:rPr lang="sr-Cyrl-RS" sz="2400" b="1"/>
              <a:t>Промена концепта продаје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/>
              <a:t>Обавеза спровођења низа (циклуса) јавних надметања </a:t>
            </a:r>
          </a:p>
          <a:p>
            <a:pPr marL="1200150" lvl="1">
              <a:buFont typeface="Wingdings" panose="05000000000000000000" pitchFamily="2" charset="2"/>
              <a:buChar char="ü"/>
            </a:pPr>
            <a:r>
              <a:rPr lang="sr-Cyrl-RS" sz="1600" u="sng"/>
              <a:t>три надметања</a:t>
            </a:r>
          </a:p>
          <a:p>
            <a:pPr marL="1200150" lvl="1">
              <a:buFont typeface="Wingdings" panose="05000000000000000000" pitchFamily="2" charset="2"/>
              <a:buChar char="ü"/>
            </a:pPr>
            <a:r>
              <a:rPr lang="sr-Cyrl-RS" sz="1600" u="sng"/>
              <a:t>без промене начина, метода или предмета продаје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/>
              <a:t>Са унапред одређеним умањењем почетне цене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 u="sng"/>
              <a:t>Промењен износ депозита</a:t>
            </a:r>
          </a:p>
          <a:p>
            <a:pPr marL="1200150" lvl="1">
              <a:buFont typeface="Wingdings" panose="05000000000000000000" pitchFamily="2" charset="2"/>
              <a:buChar char="ü"/>
            </a:pPr>
            <a:r>
              <a:rPr lang="sr-Cyrl-RS" sz="1600" b="1"/>
              <a:t>20%</a:t>
            </a:r>
            <a:r>
              <a:rPr lang="sr-Cyrl-RS" sz="1600"/>
              <a:t> за прво и друго надметање</a:t>
            </a:r>
          </a:p>
          <a:p>
            <a:pPr marL="1200150" lvl="1">
              <a:buFont typeface="Wingdings" panose="05000000000000000000" pitchFamily="2" charset="2"/>
              <a:buChar char="ü"/>
            </a:pPr>
            <a:r>
              <a:rPr lang="sr-Cyrl-RS" sz="1600" b="1"/>
              <a:t>5%</a:t>
            </a:r>
            <a:r>
              <a:rPr lang="sr-Cyrl-RS" sz="1600"/>
              <a:t> за треће надметање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 u="sng"/>
              <a:t>Промене у висини почетне цене</a:t>
            </a:r>
          </a:p>
          <a:p>
            <a:pPr marL="1200150" lvl="1">
              <a:buFont typeface="Wingdings" panose="05000000000000000000" pitchFamily="2" charset="2"/>
              <a:buChar char="ü"/>
            </a:pPr>
            <a:r>
              <a:rPr lang="sr-Cyrl-RS" sz="1600" b="1"/>
              <a:t>50%</a:t>
            </a:r>
            <a:r>
              <a:rPr lang="sr-Cyrl-RS" sz="1600"/>
              <a:t> за прво надметање</a:t>
            </a:r>
          </a:p>
          <a:p>
            <a:pPr marL="1200150" lvl="1">
              <a:buFont typeface="Wingdings" panose="05000000000000000000" pitchFamily="2" charset="2"/>
              <a:buChar char="ü"/>
            </a:pPr>
            <a:r>
              <a:rPr lang="sr-Cyrl-RS" sz="1600" b="1"/>
              <a:t>20%</a:t>
            </a:r>
            <a:r>
              <a:rPr lang="sr-Cyrl-RS" sz="1600"/>
              <a:t> за друго надметање</a:t>
            </a:r>
          </a:p>
          <a:p>
            <a:pPr marL="1200150" lvl="1">
              <a:buFont typeface="Wingdings" panose="05000000000000000000" pitchFamily="2" charset="2"/>
              <a:buChar char="ü"/>
            </a:pPr>
            <a:r>
              <a:rPr lang="sr-Cyrl-RS" sz="1600" b="1"/>
              <a:t>5%</a:t>
            </a:r>
            <a:r>
              <a:rPr lang="sr-Cyrl-RS" sz="1600"/>
              <a:t> за треће надметање</a:t>
            </a:r>
            <a:endParaRPr lang="en-US" sz="1600"/>
          </a:p>
          <a:p>
            <a:pPr marL="53975" indent="0">
              <a:buNone/>
            </a:pPr>
            <a:endParaRPr lang="sr-Cyrl-RS" sz="2400" b="1"/>
          </a:p>
        </p:txBody>
      </p:sp>
    </p:spTree>
    <p:extLst>
      <p:ext uri="{BB962C8B-B14F-4D97-AF65-F5344CB8AC3E}">
        <p14:creationId xmlns:p14="http://schemas.microsoft.com/office/powerpoint/2010/main" val="218817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E2B02-131B-452C-9AC0-77045537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688632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/>
              <a:t>Продаја јавним надметањем (2)</a:t>
            </a:r>
          </a:p>
          <a:p>
            <a:pPr marL="400050" lvl="4" indent="-346075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sr-Cyrl-RS" sz="2400" b="1"/>
          </a:p>
          <a:p>
            <a:pPr marL="400050" lvl="4" indent="-3460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Обавештење о намери продаје</a:t>
            </a:r>
          </a:p>
          <a:p>
            <a:pPr marL="1146175" lvl="5" indent="-285750">
              <a:buFont typeface="Wingdings" panose="05000000000000000000" pitchFamily="2" charset="2"/>
              <a:buChar char="§"/>
            </a:pPr>
            <a:r>
              <a:rPr lang="sr-Cyrl-RS" sz="1800"/>
              <a:t>Обавеза достављања након сваког неуспешног надметања</a:t>
            </a:r>
          </a:p>
          <a:p>
            <a:pPr marL="1146175" lvl="5" indent="-285750">
              <a:buFont typeface="Wingdings" panose="05000000000000000000" pitchFamily="2" charset="2"/>
              <a:buChar char="§"/>
            </a:pPr>
            <a:r>
              <a:rPr lang="sr-Cyrl-RS" sz="1800"/>
              <a:t>Прописан рок за доставу (15 дана од записника о неуспешном надметању)</a:t>
            </a:r>
          </a:p>
          <a:p>
            <a:pPr marL="1603375" lvl="6" indent="-285750">
              <a:buFont typeface="Wingdings" panose="05000000000000000000" pitchFamily="2" charset="2"/>
              <a:buChar char="ü"/>
            </a:pPr>
            <a:r>
              <a:rPr lang="sr-Cyrl-RS" sz="1600"/>
              <a:t>записник на дан одржавања надметања</a:t>
            </a:r>
          </a:p>
          <a:p>
            <a:pPr marL="1146175" lvl="5" indent="-285750">
              <a:buFont typeface="Wingdings" panose="05000000000000000000" pitchFamily="2" charset="2"/>
              <a:buChar char="§"/>
            </a:pPr>
            <a:r>
              <a:rPr lang="sr-Cyrl-RS" sz="1800" u="sng"/>
              <a:t>Осим</a:t>
            </a:r>
            <a:r>
              <a:rPr lang="sr-Cyrl-RS" sz="1800"/>
              <a:t> ако је тражено одобрење Одбора или обезбеђеног повериоца</a:t>
            </a:r>
          </a:p>
          <a:p>
            <a:pPr marL="1603375" lvl="6" indent="-285750">
              <a:buFont typeface="Wingdings" panose="05000000000000000000" pitchFamily="2" charset="2"/>
              <a:buChar char="ü"/>
            </a:pPr>
            <a:r>
              <a:rPr lang="sr-Cyrl-RS" sz="1600"/>
              <a:t>по прибављању одобрења, односно</a:t>
            </a:r>
          </a:p>
          <a:p>
            <a:pPr marL="1603375" lvl="6" indent="-285750">
              <a:buFont typeface="Wingdings" panose="05000000000000000000" pitchFamily="2" charset="2"/>
              <a:buChar char="ü"/>
            </a:pPr>
            <a:r>
              <a:rPr lang="sr-Cyrl-RS" sz="1600"/>
              <a:t>по истеку рока од 5 радних дана од истека рока за прибављање одобрења</a:t>
            </a:r>
          </a:p>
          <a:p>
            <a:pPr marL="53975" lvl="3" indent="0">
              <a:buNone/>
            </a:pPr>
            <a:endParaRPr lang="sr-Cyrl-RS" sz="2400" b="1"/>
          </a:p>
          <a:p>
            <a:pPr marL="400050" lvl="3" indent="-346075">
              <a:buFont typeface="Wingdings" panose="05000000000000000000" pitchFamily="2" charset="2"/>
              <a:buChar char="Ø"/>
            </a:pPr>
            <a:r>
              <a:rPr lang="sr-Cyrl-RS" sz="2400" b="1"/>
              <a:t>Спровођење надметања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/>
              <a:t>Уведен максимални износ корака надметања од 5% процењене вредности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/>
              <a:t>Унете детаљније одредбе о примедбама заинтересованих лица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/>
              <a:t>Омогућене додатне примедбе</a:t>
            </a:r>
          </a:p>
          <a:p>
            <a:pPr marL="1200150" lvl="1">
              <a:buFont typeface="Wingdings" panose="05000000000000000000" pitchFamily="2" charset="2"/>
              <a:buChar char="ü"/>
            </a:pPr>
            <a:r>
              <a:rPr lang="sr-Cyrl-RS" sz="1600"/>
              <a:t>против радњи управника предузетих по истеку рока из члана 132. Закона</a:t>
            </a:r>
          </a:p>
          <a:p>
            <a:pPr marL="1200150" lvl="1">
              <a:buFont typeface="Wingdings" panose="05000000000000000000" pitchFamily="2" charset="2"/>
              <a:buChar char="ü"/>
            </a:pPr>
            <a:r>
              <a:rPr lang="sr-Cyrl-RS" sz="1600"/>
              <a:t>одлажу продају</a:t>
            </a:r>
          </a:p>
          <a:p>
            <a:pPr marL="53975" indent="0">
              <a:buNone/>
            </a:pPr>
            <a:endParaRPr lang="sr-Cyrl-RS" sz="2400" b="1"/>
          </a:p>
        </p:txBody>
      </p:sp>
    </p:spTree>
    <p:extLst>
      <p:ext uri="{BB962C8B-B14F-4D97-AF65-F5344CB8AC3E}">
        <p14:creationId xmlns:p14="http://schemas.microsoft.com/office/powerpoint/2010/main" val="613176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E2B02-131B-452C-9AC0-77045537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5904656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/>
              <a:t>Продаја јавним надметањем (3)</a:t>
            </a:r>
          </a:p>
          <a:p>
            <a:pPr marL="400050" lvl="4" indent="-34607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Окончање продаје у случају успешног надметања</a:t>
            </a:r>
          </a:p>
          <a:p>
            <a:pPr marL="1146175" lvl="5" indent="-285750">
              <a:buFont typeface="Wingdings" panose="05000000000000000000" pitchFamily="2" charset="2"/>
              <a:buChar char="§"/>
            </a:pPr>
            <a:r>
              <a:rPr lang="sr-Cyrl-RS" sz="1800"/>
              <a:t>Рок за уплату цене смањен на 15 дана, нема минималног периода</a:t>
            </a:r>
          </a:p>
          <a:p>
            <a:pPr marL="400050" lvl="3" indent="-346075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r-Cyrl-RS" sz="2400" b="1"/>
              <a:t>Спровођење продаје јавним прикупљањем понуда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/>
              <a:t>У случају три неуспешна надметања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/>
              <a:t>Обавезни последњи корак у продаји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sr-Cyrl-RS" sz="1800" u="sng"/>
              <a:t>Нема минималне цене</a:t>
            </a:r>
          </a:p>
          <a:p>
            <a:pPr marL="1200150" lvl="1">
              <a:buFont typeface="Wingdings" panose="05000000000000000000" pitchFamily="2" charset="2"/>
              <a:buChar char="ü"/>
            </a:pPr>
            <a:r>
              <a:rPr lang="sr-Cyrl-RS" sz="1600" u="sng"/>
              <a:t>али</a:t>
            </a:r>
            <a:r>
              <a:rPr lang="sr-Cyrl-RS" sz="1600"/>
              <a:t> важи ограничење из члана 136в закона</a:t>
            </a:r>
          </a:p>
          <a:p>
            <a:pPr marL="1200150" lvl="1">
              <a:buFont typeface="Wingdings" panose="05000000000000000000" pitchFamily="2" charset="2"/>
              <a:buChar char="ü"/>
            </a:pPr>
            <a:r>
              <a:rPr lang="sr-Cyrl-RS" sz="1600"/>
              <a:t>није прописан депозит, </a:t>
            </a:r>
            <a:r>
              <a:rPr lang="sr-Cyrl-RS" sz="1600" u="sng"/>
              <a:t>али</a:t>
            </a:r>
            <a:r>
              <a:rPr lang="sr-Cyrl-RS" sz="1600"/>
              <a:t> треба применити 5% аналогијом са четвртом продајом јавним прикупљањем понуда</a:t>
            </a:r>
          </a:p>
          <a:p>
            <a:pPr marL="396875">
              <a:buFont typeface="Wingdings" panose="05000000000000000000" pitchFamily="2" charset="2"/>
              <a:buChar char="Ø"/>
            </a:pPr>
            <a:r>
              <a:rPr lang="sr-Cyrl-RS" sz="2400" b="1"/>
              <a:t>Неуспешна продаја јавним прикупљањем понуда</a:t>
            </a:r>
          </a:p>
          <a:p>
            <a:pPr marL="796925" lvl="1">
              <a:buFont typeface="Wingdings" panose="05000000000000000000" pitchFamily="2" charset="2"/>
              <a:buChar char="§"/>
            </a:pPr>
            <a:r>
              <a:rPr lang="sr-Cyrl-RS" sz="1800"/>
              <a:t>Три мецеса за наредни циклус продаје</a:t>
            </a:r>
          </a:p>
          <a:p>
            <a:pPr marL="796925" lvl="1">
              <a:buFont typeface="Wingdings" panose="05000000000000000000" pitchFamily="2" charset="2"/>
              <a:buChar char="§"/>
            </a:pPr>
            <a:r>
              <a:rPr lang="sr-Cyrl-RS" sz="1800"/>
              <a:t>Немогућност прављења нове имовинске целине</a:t>
            </a:r>
          </a:p>
          <a:p>
            <a:pPr marL="460375" lvl="1" indent="-406400">
              <a:buFont typeface="Wingdings" panose="05000000000000000000" pitchFamily="2" charset="2"/>
              <a:buChar char="Ø"/>
            </a:pPr>
            <a:r>
              <a:rPr lang="sr-Cyrl-RS" sz="2400" b="1"/>
              <a:t>Проблем са тумачењем појма „имовинска целина“</a:t>
            </a:r>
          </a:p>
          <a:p>
            <a:pPr marL="460375" lvl="1" indent="-406400">
              <a:buFont typeface="Wingdings" panose="05000000000000000000" pitchFamily="2" charset="2"/>
              <a:buChar char="Ø"/>
            </a:pPr>
            <a:r>
              <a:rPr lang="sr-Cyrl-RS" sz="2400" b="1"/>
              <a:t>Продаја појединачне имовине</a:t>
            </a:r>
          </a:p>
          <a:p>
            <a:pPr marL="860425" lvl="2" indent="-406400">
              <a:buFont typeface="Wingdings" panose="05000000000000000000" pitchFamily="2" charset="2"/>
              <a:buChar char="§"/>
            </a:pPr>
            <a:r>
              <a:rPr lang="sr-Cyrl-RS" sz="1800"/>
              <a:t>Нема поновног покушаја јавним путем (непосредна погодба или као део „заједничке“ продаје)</a:t>
            </a:r>
          </a:p>
        </p:txBody>
      </p:sp>
    </p:spTree>
    <p:extLst>
      <p:ext uri="{BB962C8B-B14F-4D97-AF65-F5344CB8AC3E}">
        <p14:creationId xmlns:p14="http://schemas.microsoft.com/office/powerpoint/2010/main" val="26946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2442</TotalTime>
  <Words>1053</Words>
  <Application>Microsoft Office PowerPoint</Application>
  <PresentationFormat>On-screen Show (4:3)</PresentationFormat>
  <Paragraphs>176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Corbel</vt:lpstr>
      <vt:lpstr>Wingdings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Luka Andric</cp:lastModifiedBy>
  <cp:revision>146</cp:revision>
  <cp:lastPrinted>2017-11-03T10:02:26Z</cp:lastPrinted>
  <dcterms:created xsi:type="dcterms:W3CDTF">2015-09-21T07:03:01Z</dcterms:created>
  <dcterms:modified xsi:type="dcterms:W3CDTF">2018-11-29T07:05:46Z</dcterms:modified>
</cp:coreProperties>
</file>