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0"/>
  </p:notesMasterIdLst>
  <p:sldIdLst>
    <p:sldId id="272" r:id="rId5"/>
    <p:sldId id="300" r:id="rId6"/>
    <p:sldId id="311" r:id="rId7"/>
    <p:sldId id="301" r:id="rId8"/>
    <p:sldId id="302" r:id="rId9"/>
    <p:sldId id="303" r:id="rId10"/>
    <p:sldId id="307" r:id="rId11"/>
    <p:sldId id="309" r:id="rId12"/>
    <p:sldId id="308" r:id="rId13"/>
    <p:sldId id="316" r:id="rId14"/>
    <p:sldId id="310" r:id="rId15"/>
    <p:sldId id="312" r:id="rId16"/>
    <p:sldId id="314" r:id="rId17"/>
    <p:sldId id="315" r:id="rId18"/>
    <p:sldId id="313" r:id="rId19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80" d="100"/>
          <a:sy n="80" d="100"/>
        </p:scale>
        <p:origin x="-348" y="-3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21.11.2018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70258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95" y="5128887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4" y="5101989"/>
            <a:ext cx="1875580" cy="1040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785B33F-0C7D-4438-82AC-1CEFFD38DCA3}"/>
              </a:ext>
            </a:extLst>
          </p:cNvPr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dirty="0">
                <a:solidFill>
                  <a:schemeClr val="bg1"/>
                </a:solidFill>
              </a:rPr>
              <a:t>     Хотел ,,Стара планина“                     ОСМИ СТРУЧНИ СКУП АГЕНЦИЈЕ ЗА ЛИЦЕНИЦРАЊЕ СТЕЧАЈНИХ УПРАВНИКА                  27.11.2018.-30.11.2018</a:t>
            </a:r>
            <a:endParaRPr lang="sr-Latn-RS" sz="105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738551"/>
            <a:ext cx="7200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ТРАНСФОРМАЦИЈА ПОРЕСКЕ УПРАВЕ И СТЕЧАЈНИ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ПОСТУПАК</a:t>
            </a:r>
            <a:endPara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sr-Latn-RS" sz="2400" dirty="0" smtClean="0">
                <a:latin typeface="+mj-lt"/>
              </a:rPr>
              <a:t>- </a:t>
            </a:r>
            <a:r>
              <a:rPr lang="sr-Cyrl-RS" sz="2400" dirty="0" smtClean="0">
                <a:latin typeface="+mj-lt"/>
              </a:rPr>
              <a:t>Улога </a:t>
            </a:r>
            <a:r>
              <a:rPr lang="sr-Cyrl-RS" sz="2400" dirty="0">
                <a:latin typeface="+mj-lt"/>
              </a:rPr>
              <a:t>Пореске </a:t>
            </a:r>
            <a:r>
              <a:rPr lang="sr-Cyrl-RS" sz="2400" dirty="0" smtClean="0">
                <a:latin typeface="+mj-lt"/>
              </a:rPr>
              <a:t>управе</a:t>
            </a:r>
            <a:r>
              <a:rPr lang="sr-Latn-RS" sz="2400" dirty="0" smtClean="0">
                <a:latin typeface="+mj-lt"/>
              </a:rPr>
              <a:t> </a:t>
            </a:r>
            <a:r>
              <a:rPr lang="sr-Cyrl-RS" sz="2400" dirty="0" smtClean="0">
                <a:latin typeface="+mj-lt"/>
              </a:rPr>
              <a:t>Републике Србије </a:t>
            </a:r>
            <a:r>
              <a:rPr lang="sr-Cyrl-RS" sz="2400" dirty="0">
                <a:latin typeface="+mj-lt"/>
              </a:rPr>
              <a:t>у стечајном поступку након спроведене </a:t>
            </a:r>
            <a:r>
              <a:rPr lang="sr-Cyrl-RS" sz="2400" dirty="0" smtClean="0">
                <a:latin typeface="+mj-lt"/>
              </a:rPr>
              <a:t>реформе -</a:t>
            </a:r>
            <a:endParaRPr lang="sr-Latn-RS" sz="2400" dirty="0" smtClean="0">
              <a:latin typeface="+mj-lt"/>
            </a:endParaRPr>
          </a:p>
          <a:p>
            <a:pPr algn="ctr"/>
            <a:r>
              <a:rPr lang="sr-Cyrl-RS" sz="2400" dirty="0" smtClean="0">
                <a:latin typeface="+mj-lt"/>
              </a:rPr>
              <a:t> </a:t>
            </a:r>
            <a:endParaRPr lang="sr-Latn-R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0425" y="4438853"/>
            <a:ext cx="3144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dirty="0" smtClean="0"/>
              <a:t>Раде Шевић</a:t>
            </a:r>
          </a:p>
          <a:p>
            <a:pPr algn="ctr"/>
            <a:r>
              <a:rPr lang="sr-Cyrl-RS" dirty="0" smtClean="0"/>
              <a:t>ПУРС, помоћник директора</a:t>
            </a:r>
            <a:endParaRPr lang="sr-Latn-RS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37" y="1281109"/>
            <a:ext cx="6001475" cy="3156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11760" y="116632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Пореске пријаве </a:t>
            </a:r>
          </a:p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у стечајном поступку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4463005"/>
            <a:ext cx="8933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Од увођења обавезног подношења пореских пријава електронским путем, порески обвезници су путем електронских сервиса на порталу е - Порези поднели више од 25 милиона електронских пореских пријава. Највећи број пријава односи се на појединачне пореске пријаве о обрачунатим порезима и доприносима, затим ПДВ пријаве и пореске пријаве за порез на добит правних </a:t>
            </a:r>
            <a:r>
              <a:rPr lang="ru-RU" dirty="0" smtClean="0"/>
              <a:t>лица.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Током 2018. године, на месечном нивоу се у просеку поднесе око 525.000 електронских пореских пријава.</a:t>
            </a:r>
          </a:p>
        </p:txBody>
      </p:sp>
    </p:spTree>
    <p:extLst>
      <p:ext uri="{BB962C8B-B14F-4D97-AF65-F5344CB8AC3E}">
        <p14:creationId xmlns:p14="http://schemas.microsoft.com/office/powerpoint/2010/main" val="15015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1760" y="116632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Улога Пореске управе у </a:t>
            </a:r>
          </a:p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УППР-у и плану реорганизације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52536" y="1652602"/>
            <a:ext cx="90411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Одредбама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Закона о стечају  уређени су услови и начин креирања плана реорганизације 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УППР-а док су одредбама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ЗПППА прописани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услови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 начин на који Пореска управа може пореском обвезнику одложити плаћање дугованог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пореза.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Одредбом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члана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74а.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ЗПППА јасно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је прописано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давање сагласности Пореске управе на предложени план реорганизације (у једнаким ратама до 60 месеци, уз могућност коришћења одложеног плаћања за првих 12 месеци) и нема законског основа  да Пореска управа као поверилац  даје сагласност на другачији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начин намирења потраживања.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Реформа ПУРС – Пореска управа ће у оквиру Сектора за наплату наредних месеци оформити посебну организациону јединицу која ће се бавити искључиво стечајним поступком и Пореском управом као повериоцем у стечајним поступцима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endParaRPr lang="sr-Latn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53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7704" y="116632"/>
            <a:ext cx="7133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Контрола испуњавања текућих пореских обавеза стечајних дужника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628800"/>
            <a:ext cx="87484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Отварањем стечајног поступка прекидају се порески поступци који за предмет имају утврђивање новчане обавезе стечајног дужника (члан 88. Закона о стечају)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Пореска управа може отворити поступак контроле након отварања стечајног поступка у складу са пореским прописима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Реформа ПУРС – Јачањем стратешке и оперативне анализе ризика унутар Пореске управе  порески инспектори који се баве контролом ће бити усмерена на стечајне дужнике који су идентификовани као високоризични. То ће омогућити ефикасније коришћење скупих и ограничених ресурса у Сектору за контролу и боље резултате извршења планова контроле. </a:t>
            </a:r>
            <a:endParaRPr lang="sr-Latn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34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91680" y="116632"/>
            <a:ext cx="7349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Третман пореског дуга након продаје стечајног дужника као правног лица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628800"/>
            <a:ext cx="87484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Потраживања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према стечајном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дужнику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која су настала до обуставе поступка, односно до продаје стечајног дужника као правног лица, ни стечајни дужник нити његов купац не одговарају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повериоцима (члан 136 став 5 Закона о стечају)</a:t>
            </a:r>
            <a:endParaRPr lang="sr-Cyrl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Са друге стране, поступак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идентификације и регистрације пореских обвезника (па и у стечају) дефинисан је чланом 26. ЗПППА. Конкретно, ставом 11. наведено је да је „ПИБ јединствени и једини број физичког лица, предузетника и правног лица за све јавне приходе и задржава се до престанка постојања, односно смрти тог лица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.“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Реформа ПУРС –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поред потребе усаглашавања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обавеза по основу јавних прихода са пореским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обвезником, примена новог софтверског решења за наплату ће књиговодствено евидентирати наведене обавезе као ванбилансне.</a:t>
            </a:r>
            <a:endParaRPr lang="sr-Latn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39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67744" y="116632"/>
            <a:ext cx="6773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Други изазови реформе ПУРС са стечајним поступком 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844824"/>
            <a:ext cx="87484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Комуникација и размена информација са правобранилаштвом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Улога 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Пореске управе као покретача стечајног поступка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Ефикасније усаглашавање стања и обавеза стечајног дужника са стечајним управником у циљу тачности података у пореском билансу (питање благовременог подношења пореских пријава стечајног дужника пре отварања стечајног поступка)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Тежња </a:t>
            </a: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Пореске управе ка идентификацији посебне класе у ПР и УППР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Прецизирање обављања производне делатности у стечајном поступку ако се стечај спроводи путем банкротства а у циљу ефикасног  третмана поднетих захтева за повраћај ПДВ-а</a:t>
            </a:r>
          </a:p>
        </p:txBody>
      </p:sp>
    </p:spTree>
    <p:extLst>
      <p:ext uri="{BB962C8B-B14F-4D97-AF65-F5344CB8AC3E}">
        <p14:creationId xmlns:p14="http://schemas.microsoft.com/office/powerpoint/2010/main" val="5950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31531"/>
            <a:ext cx="4608512" cy="318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420888" y="2060848"/>
            <a:ext cx="4014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sr-Cyrl-RS" sz="4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ХВАЛА НА </a:t>
            </a:r>
          </a:p>
          <a:p>
            <a:pPr lvl="1" algn="ctr"/>
            <a:r>
              <a:rPr lang="sr-Cyrl-RS" sz="4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ПАЖЊИ!</a:t>
            </a:r>
            <a:endParaRPr lang="sr-Latn-RS" sz="40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 descr="C:\Users\rade.sevic\Desktop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507" y="5390652"/>
            <a:ext cx="2507493" cy="146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6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456323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dirty="0" smtClean="0"/>
              <a:t>Порези су оно што плаћамо да би имали </a:t>
            </a:r>
          </a:p>
          <a:p>
            <a:r>
              <a:rPr lang="sr-Cyrl-RS" sz="2000" dirty="0" smtClean="0"/>
              <a:t>цивилизовано друштво</a:t>
            </a:r>
          </a:p>
          <a:p>
            <a:r>
              <a:rPr lang="sr-Cyrl-RS" sz="1600" dirty="0" smtClean="0"/>
              <a:t>				</a:t>
            </a:r>
            <a:r>
              <a:rPr lang="en-US" sz="1600" dirty="0"/>
              <a:t>Oliver Wendell Holmes Jr.</a:t>
            </a:r>
          </a:p>
          <a:p>
            <a:r>
              <a:rPr lang="sr-Cyrl-RS" sz="1600" dirty="0"/>
              <a:t>				Судија Врховног суда САД 1902.-1932.</a:t>
            </a:r>
          </a:p>
          <a:p>
            <a:endParaRPr lang="sr-Cyrl-RS" sz="1600" dirty="0"/>
          </a:p>
          <a:p>
            <a:endParaRPr lang="sr-Cyrl-RS" sz="2000" dirty="0" smtClean="0"/>
          </a:p>
          <a:p>
            <a:endParaRPr lang="sr-Cyrl-RS" sz="2000" dirty="0"/>
          </a:p>
          <a:p>
            <a:r>
              <a:rPr lang="sr-Cyrl-RS" sz="2000" dirty="0" smtClean="0"/>
              <a:t>Треба имати </a:t>
            </a:r>
            <a:r>
              <a:rPr lang="sr-Cyrl-RS" sz="2000" dirty="0"/>
              <a:t>стабилну </a:t>
            </a:r>
            <a:r>
              <a:rPr lang="sr-Cyrl-RS" sz="2000" dirty="0" smtClean="0"/>
              <a:t>и богату земљу да би у тој земљи грађанин био богат и сигуран</a:t>
            </a:r>
            <a:endParaRPr lang="sr-Cyrl-RS" sz="2000" dirty="0"/>
          </a:p>
          <a:p>
            <a:r>
              <a:rPr lang="sr-Cyrl-RS" sz="1600" dirty="0"/>
              <a:t>				</a:t>
            </a:r>
            <a:r>
              <a:rPr lang="sr-Cyrl-RS" sz="1600" dirty="0" smtClean="0"/>
              <a:t>Лазар Пачу - премиса</a:t>
            </a:r>
          </a:p>
          <a:p>
            <a:r>
              <a:rPr lang="sr-Cyrl-RS" sz="1600" dirty="0" smtClean="0"/>
              <a:t>				шеф Монополске управе 1889.-1897.</a:t>
            </a:r>
          </a:p>
          <a:p>
            <a:endParaRPr lang="sr-Cyrl-RS" sz="1600" dirty="0"/>
          </a:p>
          <a:p>
            <a:endParaRPr lang="sr-Cyrl-RS" sz="1600" dirty="0" smtClean="0"/>
          </a:p>
          <a:p>
            <a:endParaRPr lang="sr-Cyrl-RS" sz="1600" dirty="0" smtClean="0"/>
          </a:p>
          <a:p>
            <a:r>
              <a:rPr lang="sr-Cyrl-RS" sz="2000" dirty="0"/>
              <a:t>Порез плати да ти се добрим врати</a:t>
            </a:r>
          </a:p>
          <a:p>
            <a:r>
              <a:rPr lang="sr-Cyrl-RS" sz="1600" dirty="0"/>
              <a:t>	</a:t>
            </a:r>
            <a:r>
              <a:rPr lang="sr-Cyrl-RS" sz="1600" dirty="0" smtClean="0"/>
              <a:t>			кампања Пореске управе </a:t>
            </a:r>
          </a:p>
          <a:p>
            <a:r>
              <a:rPr lang="sr-Cyrl-RS" sz="1600" dirty="0"/>
              <a:t>	</a:t>
            </a:r>
            <a:r>
              <a:rPr lang="sr-Cyrl-RS" sz="1600" dirty="0" smtClean="0"/>
              <a:t>			Републике Србије 2016.године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5944" y="76200"/>
            <a:ext cx="6604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Програм трансформације</a:t>
            </a:r>
          </a:p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 2015.- 2020. године</a:t>
            </a:r>
            <a:endParaRPr lang="sr-Latn-RS" sz="2800" b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259" y="1301859"/>
            <a:ext cx="8726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Влада Републике Србије 8. јуна 2015.године усвојила је Програм трансформације Пореске управе за период 2015 - 2020. године који подразумева низ институционалних, организационих и кадровских пр</a:t>
            </a:r>
            <a:r>
              <a:rPr lang="sr-Latn-RS" sz="1600" dirty="0"/>
              <a:t>o</a:t>
            </a:r>
            <a:r>
              <a:rPr lang="ru-RU" sz="1600" dirty="0"/>
              <a:t>мена.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259" y="2143889"/>
            <a:ext cx="2893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b="1" dirty="0" smtClean="0">
                <a:cs typeface="Arial" panose="020B0604020202020204" pitchFamily="34" charset="0"/>
              </a:rPr>
              <a:t>Стратешке иницијативе</a:t>
            </a:r>
            <a:endParaRPr lang="sr-Latn-RS" sz="1200" b="1" dirty="0"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2441377"/>
            <a:ext cx="8915400" cy="0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4"/>
          <p:cNvSpPr txBox="1"/>
          <p:nvPr/>
        </p:nvSpPr>
        <p:spPr>
          <a:xfrm>
            <a:off x="2201295" y="2174666"/>
            <a:ext cx="33068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sr-Cyrl-RS" sz="1400" b="1" dirty="0" smtClean="0">
                <a:latin typeface="+mn-lt"/>
                <a:ea typeface="ＭＳ Ｐゴシック"/>
                <a:cs typeface="Arial" pitchFamily="34" charset="0"/>
              </a:rPr>
              <a:t>Очекивани пројекти до краја 2020.</a:t>
            </a:r>
            <a:endParaRPr lang="sr-Latn-RS" sz="1400" b="1" dirty="0"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10" name="Rectangle 14"/>
          <p:cNvSpPr txBox="1"/>
          <p:nvPr/>
        </p:nvSpPr>
        <p:spPr>
          <a:xfrm>
            <a:off x="5867400" y="2174666"/>
            <a:ext cx="31009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sr-Cyrl-RS" sz="1400" b="1" dirty="0" smtClean="0">
                <a:latin typeface="+mn-lt"/>
                <a:ea typeface="ＭＳ Ｐゴシック"/>
                <a:cs typeface="Arial" pitchFamily="34" charset="0"/>
              </a:rPr>
              <a:t>Очекивани резултати до краја 2020.</a:t>
            </a:r>
            <a:endParaRPr lang="sr-Latn-RS" sz="1400" b="1" dirty="0"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11" name="Rectangle 6"/>
          <p:cNvSpPr txBox="1"/>
          <p:nvPr/>
        </p:nvSpPr>
        <p:spPr>
          <a:xfrm>
            <a:off x="261921" y="2564905"/>
            <a:ext cx="1801256" cy="1368151"/>
          </a:xfrm>
          <a:prstGeom prst="roundRect">
            <a:avLst>
              <a:gd name="adj" fmla="val 8460"/>
            </a:avLst>
          </a:prstGeom>
          <a:solidFill>
            <a:srgbClr val="D6D6D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ru-RU" sz="1200" b="1" kern="0" dirty="0" smtClean="0">
                <a:latin typeface="+mn-lt"/>
                <a:ea typeface="ＭＳ Ｐゴシック"/>
                <a:cs typeface="Arial" pitchFamily="34" charset="0"/>
              </a:rPr>
              <a:t>Јачање </a:t>
            </a:r>
            <a:r>
              <a:rPr lang="ru-RU" sz="1200" b="1" kern="0" dirty="0">
                <a:latin typeface="+mn-lt"/>
                <a:ea typeface="ＭＳ Ｐゴシック"/>
                <a:cs typeface="Arial" pitchFamily="34" charset="0"/>
              </a:rPr>
              <a:t>стратешког управљања и унапређење основних функција Пореске управе</a:t>
            </a:r>
            <a:endParaRPr lang="sr-Latn-RS" sz="1200" b="1" kern="0" dirty="0"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12" name="Rectangle 6"/>
          <p:cNvSpPr txBox="1"/>
          <p:nvPr/>
        </p:nvSpPr>
        <p:spPr>
          <a:xfrm>
            <a:off x="295585" y="4043687"/>
            <a:ext cx="1740691" cy="1366513"/>
          </a:xfrm>
          <a:prstGeom prst="roundRect">
            <a:avLst>
              <a:gd name="adj" fmla="val 8460"/>
            </a:avLst>
          </a:prstGeom>
          <a:solidFill>
            <a:srgbClr val="D6D6D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ru-RU" sz="1200" b="1" kern="0" dirty="0" smtClean="0">
                <a:latin typeface="+mn-lt"/>
                <a:ea typeface="ＭＳ Ｐゴシック"/>
                <a:cs typeface="Arial" pitchFamily="34" charset="0"/>
              </a:rPr>
              <a:t>Редизајн </a:t>
            </a:r>
            <a:r>
              <a:rPr lang="ru-RU" sz="1200" b="1" kern="0" dirty="0">
                <a:latin typeface="+mn-lt"/>
                <a:ea typeface="ＭＳ Ｐゴシック"/>
                <a:cs typeface="Arial" pitchFamily="34" charset="0"/>
              </a:rPr>
              <a:t>организационе структуре и унапређење основних помоћних функција</a:t>
            </a:r>
            <a:endParaRPr lang="sr-Latn-RS" sz="1200" b="1" kern="0" dirty="0"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13" name="Rectangle 6"/>
          <p:cNvSpPr txBox="1"/>
          <p:nvPr/>
        </p:nvSpPr>
        <p:spPr>
          <a:xfrm>
            <a:off x="295585" y="5557665"/>
            <a:ext cx="1761815" cy="1224135"/>
          </a:xfrm>
          <a:prstGeom prst="roundRect">
            <a:avLst>
              <a:gd name="adj" fmla="val 8460"/>
            </a:avLst>
          </a:prstGeom>
          <a:solidFill>
            <a:srgbClr val="D6D6D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ru-RU" sz="1200" b="1" kern="0" dirty="0" smtClean="0">
                <a:latin typeface="+mn-lt"/>
                <a:ea typeface="ＭＳ Ｐゴシック"/>
                <a:cs typeface="Arial" pitchFamily="34" charset="0"/>
              </a:rPr>
              <a:t>Унапређење </a:t>
            </a:r>
            <a:r>
              <a:rPr lang="ru-RU" sz="1200" b="1" kern="0" dirty="0">
                <a:latin typeface="+mn-lt"/>
                <a:ea typeface="ＭＳ Ｐゴシック"/>
                <a:cs typeface="Arial" pitchFamily="34" charset="0"/>
              </a:rPr>
              <a:t>услуга пореским обвезницима</a:t>
            </a:r>
            <a:endParaRPr lang="sr-Latn-RS" sz="1200" b="1" kern="0" dirty="0"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14" name="Rectangle 14"/>
          <p:cNvSpPr txBox="1"/>
          <p:nvPr/>
        </p:nvSpPr>
        <p:spPr>
          <a:xfrm>
            <a:off x="2236935" y="2481570"/>
            <a:ext cx="3367531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ru-RU" sz="1200" dirty="0">
                <a:ea typeface="ＭＳ Ｐゴシック"/>
                <a:cs typeface="Arial" pitchFamily="34" charset="0"/>
              </a:rPr>
              <a:t>Пројекти из домена управљања ризицима 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ru-RU" sz="1200" dirty="0">
                <a:ea typeface="ＭＳ Ｐゴシック"/>
                <a:cs typeface="Arial" pitchFamily="34" charset="0"/>
              </a:rPr>
              <a:t>Пројекти унапређења функција </a:t>
            </a:r>
            <a:r>
              <a:rPr lang="ru-RU" sz="1200" dirty="0" smtClean="0">
                <a:ea typeface="ＭＳ Ｐゴシック"/>
                <a:cs typeface="Arial" pitchFamily="34" charset="0"/>
              </a:rPr>
              <a:t>контроле и наплате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ru-RU" sz="1200" dirty="0" smtClean="0">
                <a:ea typeface="ＭＳ Ｐゴシック"/>
                <a:cs typeface="Arial" pitchFamily="34" charset="0"/>
              </a:rPr>
              <a:t>Пројекти унапређења </a:t>
            </a:r>
            <a:r>
              <a:rPr lang="ru-RU" sz="1200" dirty="0">
                <a:ea typeface="ＭＳ Ｐゴシック"/>
                <a:cs typeface="Arial" pitchFamily="34" charset="0"/>
              </a:rPr>
              <a:t>пореско-правних послова и непореских </a:t>
            </a:r>
            <a:r>
              <a:rPr lang="ru-RU" sz="1200" dirty="0" smtClean="0">
                <a:ea typeface="ＭＳ Ｐゴシック"/>
                <a:cs typeface="Arial" pitchFamily="34" charset="0"/>
              </a:rPr>
              <a:t>функција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ru-RU" sz="1200" dirty="0" smtClean="0">
                <a:ea typeface="ＭＳ Ｐゴシック"/>
                <a:cs typeface="Arial" pitchFamily="34" charset="0"/>
              </a:rPr>
              <a:t>Пројекти унапређење функције </a:t>
            </a:r>
            <a:r>
              <a:rPr lang="ru-RU" sz="1200" dirty="0">
                <a:ea typeface="ＭＳ Ｐゴシック"/>
                <a:cs typeface="Arial" pitchFamily="34" charset="0"/>
              </a:rPr>
              <a:t>за пореске </a:t>
            </a:r>
            <a:r>
              <a:rPr lang="ru-RU" sz="1200" dirty="0" smtClean="0">
                <a:ea typeface="ＭＳ Ｐゴシック"/>
                <a:cs typeface="Arial" pitchFamily="34" charset="0"/>
              </a:rPr>
              <a:t>истраге</a:t>
            </a:r>
          </a:p>
        </p:txBody>
      </p:sp>
      <p:sp>
        <p:nvSpPr>
          <p:cNvPr id="15" name="Rectangle 14"/>
          <p:cNvSpPr txBox="1"/>
          <p:nvPr/>
        </p:nvSpPr>
        <p:spPr>
          <a:xfrm>
            <a:off x="2217925" y="4289048"/>
            <a:ext cx="330680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Пројекти унапређења организације 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Пројекти управљања људским </a:t>
            </a:r>
            <a:r>
              <a:rPr lang="ru-RU" sz="1200" dirty="0" smtClean="0">
                <a:latin typeface="+mn-lt"/>
                <a:ea typeface="ＭＳ Ｐゴシック"/>
              </a:rPr>
              <a:t>ресурсима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 smtClean="0">
                <a:latin typeface="+mn-lt"/>
                <a:ea typeface="ＭＳ Ｐゴシック"/>
              </a:rPr>
              <a:t>Пројекти управљања метеријалним и ИТ ресурсима</a:t>
            </a:r>
            <a:endParaRPr lang="ru-RU" sz="1200" dirty="0">
              <a:latin typeface="+mn-lt"/>
              <a:ea typeface="ＭＳ Ｐゴシック"/>
            </a:endParaRPr>
          </a:p>
        </p:txBody>
      </p:sp>
      <p:sp>
        <p:nvSpPr>
          <p:cNvPr id="16" name="Rectangle 14"/>
          <p:cNvSpPr txBox="1"/>
          <p:nvPr/>
        </p:nvSpPr>
        <p:spPr>
          <a:xfrm>
            <a:off x="2137435" y="5596860"/>
            <a:ext cx="3306809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Пројекти унапређења услуга пореским обвезницима, односно свих оних процеса у којима Пореска управа олакшава пословање грађанима Србије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Пројекти унапређења ИТ система и увођења електронских пореских пријава</a:t>
            </a:r>
          </a:p>
        </p:txBody>
      </p:sp>
      <p:sp>
        <p:nvSpPr>
          <p:cNvPr id="17" name="Rectangle 14"/>
          <p:cNvSpPr txBox="1"/>
          <p:nvPr/>
        </p:nvSpPr>
        <p:spPr>
          <a:xfrm>
            <a:off x="5884063" y="2492896"/>
            <a:ext cx="310090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Аутоматизација процеса редовне и принудне наплате пореза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Увођење нових метода контроле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Унапређење управљања ризицима</a:t>
            </a:r>
          </a:p>
        </p:txBody>
      </p:sp>
      <p:sp>
        <p:nvSpPr>
          <p:cNvPr id="18" name="Rectangle 14"/>
          <p:cNvSpPr txBox="1"/>
          <p:nvPr/>
        </p:nvSpPr>
        <p:spPr>
          <a:xfrm>
            <a:off x="5884063" y="3933056"/>
            <a:ext cx="3183737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Развој нове организационе структуре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Успостављање система управљања </a:t>
            </a:r>
            <a:r>
              <a:rPr lang="ru-RU" sz="1200" dirty="0" smtClean="0">
                <a:latin typeface="+mn-lt"/>
                <a:ea typeface="ＭＳ Ｐゴシック"/>
              </a:rPr>
              <a:t>перформансама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 smtClean="0">
                <a:latin typeface="+mn-lt"/>
                <a:ea typeface="ＭＳ Ｐゴシック"/>
              </a:rPr>
              <a:t>Изградња јединственог информационог система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 smtClean="0">
                <a:latin typeface="+mn-lt"/>
                <a:ea typeface="ＭＳ Ｐゴシック"/>
              </a:rPr>
              <a:t>Изградња јединственог складишта податак</a:t>
            </a:r>
            <a:r>
              <a:rPr lang="sr-Latn-RS" sz="1200" dirty="0" smtClean="0">
                <a:latin typeface="+mn-lt"/>
                <a:ea typeface="ＭＳ Ｐゴシック"/>
              </a:rPr>
              <a:t>a</a:t>
            </a:r>
            <a:r>
              <a:rPr lang="ru-RU" sz="1200" dirty="0" smtClean="0">
                <a:latin typeface="+mn-lt"/>
                <a:ea typeface="ＭＳ Ｐゴシック"/>
              </a:rPr>
              <a:t> (</a:t>
            </a:r>
            <a:r>
              <a:rPr lang="en-US" sz="1200" dirty="0" smtClean="0">
                <a:latin typeface="+mn-lt"/>
                <a:ea typeface="ＭＳ Ｐゴシック"/>
              </a:rPr>
              <a:t>data warehouse)</a:t>
            </a:r>
            <a:endParaRPr lang="ru-RU" sz="1200" dirty="0" smtClean="0">
              <a:latin typeface="+mn-lt"/>
              <a:ea typeface="ＭＳ Ｐゴシック"/>
            </a:endParaRPr>
          </a:p>
        </p:txBody>
      </p:sp>
      <p:sp>
        <p:nvSpPr>
          <p:cNvPr id="19" name="Rectangle 14"/>
          <p:cNvSpPr txBox="1"/>
          <p:nvPr/>
        </p:nvSpPr>
        <p:spPr>
          <a:xfrm>
            <a:off x="5884062" y="5737592"/>
            <a:ext cx="310090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Подршка </a:t>
            </a:r>
            <a:r>
              <a:rPr lang="ru-RU" sz="1200" dirty="0" smtClean="0">
                <a:latin typeface="+mn-lt"/>
                <a:ea typeface="ＭＳ Ｐゴシック"/>
              </a:rPr>
              <a:t>увођењу </a:t>
            </a:r>
            <a:r>
              <a:rPr lang="ru-RU" sz="1200" dirty="0">
                <a:latin typeface="+mn-lt"/>
                <a:ea typeface="ＭＳ Ｐゴシック"/>
              </a:rPr>
              <a:t>е-услуга пореским обвезницима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latin typeface="+mn-lt"/>
                <a:ea typeface="ＭＳ Ｐゴシック"/>
              </a:rPr>
              <a:t>Програм за </a:t>
            </a:r>
            <a:r>
              <a:rPr lang="ru-RU" sz="1200" dirty="0" smtClean="0">
                <a:latin typeface="+mn-lt"/>
                <a:ea typeface="ＭＳ Ｐゴシック"/>
              </a:rPr>
              <a:t>новорегистроване </a:t>
            </a:r>
            <a:r>
              <a:rPr lang="ru-RU" sz="1200" dirty="0">
                <a:latin typeface="+mn-lt"/>
                <a:ea typeface="ＭＳ Ｐゴシック"/>
              </a:rPr>
              <a:t>пореске обвезнике</a:t>
            </a:r>
          </a:p>
        </p:txBody>
      </p:sp>
    </p:spTree>
    <p:extLst>
      <p:ext uri="{BB962C8B-B14F-4D97-AF65-F5344CB8AC3E}">
        <p14:creationId xmlns:p14="http://schemas.microsoft.com/office/powerpoint/2010/main" val="244892228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3770" y="7620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Смернице </a:t>
            </a:r>
            <a:r>
              <a:rPr lang="sr-Cyrl-CS" sz="2800" b="1" dirty="0" smtClean="0">
                <a:solidFill>
                  <a:prstClr val="white"/>
                </a:solidFill>
              </a:rPr>
              <a:t>трансформације </a:t>
            </a:r>
          </a:p>
          <a:p>
            <a:pPr algn="ctr"/>
            <a:r>
              <a:rPr lang="sr-Cyrl-CS" sz="2800" b="1" dirty="0" smtClean="0">
                <a:solidFill>
                  <a:prstClr val="white"/>
                </a:solidFill>
              </a:rPr>
              <a:t>Пореске управе </a:t>
            </a:r>
            <a:endParaRPr lang="sr-Latn-RS" sz="2800" b="1" dirty="0">
              <a:solidFill>
                <a:prstClr val="white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667000" y="1628800"/>
            <a:ext cx="3733800" cy="1371600"/>
          </a:xfrm>
          <a:prstGeom prst="downArrowCallout">
            <a:avLst/>
          </a:prstGeom>
          <a:noFill/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ОСЛОБАЂАЊЕ ОД НЕПОРЕСКИХ АКТИВНОСТИ - КОНЦЕНТРАЦИЈА НА УТВРЂИВАЊЕ И НАПЛАТУ ПОРЕЗА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3" descr="C:\Users\rade.sevic\Documents\Organizaciona transformacija\Mapa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00400"/>
            <a:ext cx="375679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Callout 5"/>
          <p:cNvSpPr/>
          <p:nvPr/>
        </p:nvSpPr>
        <p:spPr>
          <a:xfrm>
            <a:off x="6400800" y="3000400"/>
            <a:ext cx="2667000" cy="1905000"/>
          </a:xfrm>
          <a:prstGeom prst="leftArrowCallout">
            <a:avLst/>
          </a:prstGeom>
          <a:noFill/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УНАПРЕЂЕЊЕ</a:t>
            </a:r>
            <a:endParaRPr lang="sr-Cyrl-RS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ЕЛЕКТРОНСКИХ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УСЛУГА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76200" y="3054566"/>
            <a:ext cx="2590800" cy="1850834"/>
          </a:xfrm>
          <a:prstGeom prst="rightArrowCallout">
            <a:avLst/>
          </a:prstGeom>
          <a:noFill/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СТРУКТУРАЛНА КАДРОВСКА</a:t>
            </a:r>
          </a:p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РЕФОРМА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2667000" y="4905400"/>
            <a:ext cx="3733800" cy="1524000"/>
          </a:xfrm>
          <a:prstGeom prst="upArrowCallout">
            <a:avLst/>
          </a:prstGeom>
          <a:noFill/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ОРИЈЕНТАЦИЈА КА ПРУЖАЊУ УСЛУГА ПОРЕСКИМ ОБВЕЗНИЦИМА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1760" y="116632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Акциони план Програма трансформације 2018.-2023.године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188640" y="1898823"/>
            <a:ext cx="100091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Идентификација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основних активности (постоји у Закључку Владе)</a:t>
            </a:r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marL="1543050" lvl="3" indent="-171450" algn="just">
              <a:buFont typeface="Arial" panose="020B0604020202020204" pitchFamily="34" charset="0"/>
              <a:buChar char="•"/>
            </a:pPr>
            <a:endParaRPr lang="ru-RU" sz="105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Одвајање споредних активности	</a:t>
            </a:r>
          </a:p>
          <a:p>
            <a:pPr lvl="2" algn="just"/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Обједињавање основних активности на мањем броју локација</a:t>
            </a:r>
          </a:p>
          <a:p>
            <a:pPr marL="1085850" lvl="2" indent="-171450" algn="just">
              <a:buFont typeface="Arial" panose="020B0604020202020204" pitchFamily="34" charset="0"/>
              <a:buChar char="•"/>
            </a:pPr>
            <a:endParaRPr lang="ru-RU" sz="105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Идентификација и решавање законских и техничких препрека које онемогућавају увођење новог пословног модела</a:t>
            </a:r>
          </a:p>
          <a:p>
            <a:pPr marL="1543050" lvl="3" indent="-171450" algn="just">
              <a:buFont typeface="Arial" panose="020B0604020202020204" pitchFamily="34" charset="0"/>
              <a:buChar char="•"/>
            </a:pPr>
            <a:endParaRPr lang="ru-RU" sz="105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Нова организациона структура</a:t>
            </a:r>
          </a:p>
          <a:p>
            <a:pPr marL="1543050" lvl="3" indent="-171450" algn="just">
              <a:buFont typeface="Arial" panose="020B0604020202020204" pitchFamily="34" charset="0"/>
              <a:buChar char="•"/>
            </a:pPr>
            <a:endParaRPr lang="ru-RU" sz="105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Модернизација информационог система и реинжењеринг пословних процеса</a:t>
            </a:r>
          </a:p>
          <a:p>
            <a:pPr marL="1543050" lvl="3" indent="-171450" algn="just">
              <a:buFont typeface="Arial" panose="020B0604020202020204" pitchFamily="34" charset="0"/>
              <a:buChar char="•"/>
            </a:pPr>
            <a:endParaRPr lang="ru-RU" sz="105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Управљање евиденцијама и архивирање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(oko 460 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милиона докумената)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543050" lvl="3" indent="-171450" algn="just">
              <a:buFont typeface="Arial" panose="020B0604020202020204" pitchFamily="34" charset="0"/>
              <a:buChar char="•"/>
            </a:pPr>
            <a:endParaRPr lang="ru-RU" sz="105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Модернизација и јачање капацитета људских ресурса</a:t>
            </a:r>
          </a:p>
          <a:p>
            <a:pPr marL="1543050" lvl="3" indent="-171450" algn="just">
              <a:buFont typeface="Arial" panose="020B0604020202020204" pitchFamily="34" charset="0"/>
              <a:buChar char="•"/>
            </a:pPr>
            <a:endParaRPr lang="ru-RU" sz="105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Унапређење основних пословних функција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1404146"/>
            <a:ext cx="8534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Акциони 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план уводи 9 структурних трансформационих промена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sz="17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2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1760" y="116632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Визија модерне </a:t>
            </a:r>
          </a:p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Пореске управе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Пореска управа Србије  обавља пословне активности у складу са најбољим примерима међународне пословне праксе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Порески обвезници су задовољни услугама Пореске управе и своје пословање обављају у највећој мери електронским путем</a:t>
            </a:r>
          </a:p>
          <a:p>
            <a:pPr lvl="1"/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Поступак подношења пореских пријава је разумљив и подношење пријава је доступно и једноставно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Пореска управа је високо рангирана по међународној ТАДАТ методологији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Tax Administration Diagnostic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Assessment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Tool)</a:t>
            </a: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Пореска управа Републике Србије је ефикасна у пружању услуга, спровођењу поступка контроле и 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наплате</a:t>
            </a: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873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1760" y="116632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>
                <a:solidFill>
                  <a:prstClr val="white"/>
                </a:solidFill>
              </a:rPr>
              <a:t>Визија модерне </a:t>
            </a:r>
          </a:p>
          <a:p>
            <a:pPr algn="ctr"/>
            <a:r>
              <a:rPr lang="sr-Cyrl-RS" sz="2800" b="1" dirty="0">
                <a:solidFill>
                  <a:prstClr val="white"/>
                </a:solidFill>
              </a:rPr>
              <a:t>Пореске управе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484784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Централа </a:t>
            </a: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Пореске управе има ефикасне управљачке информационе системе одакле усмерава контролу помоћу развијене анализе ризика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Управљање поштовањем прописа врши се на основу процене ризика и уз помоћ развијених база података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Cyrl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Запослени су високо обучени и добро плаћени за обављање послова а Пореска управа је престижан 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послодавац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управа се приоритетно бави пословима утврђивања и наплате основних пореских облика: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1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Порез на добит правних лица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Порез на додату вредност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Порез на доходак грађана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Доприноси за обавезно социјално осигурање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Акциза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811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1760" y="116632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Порески аспекти</a:t>
            </a:r>
          </a:p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у стечајном поступку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632857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Као један од два извесна догађаја у животу, како у животу људи тако и у животном циклусу привредних друштава, порези су у стечајном поступку присутни на више нивоа:</a:t>
            </a:r>
            <a:endParaRPr lang="sr-Latn-RS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r-Latn-RS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Пореска управа је један од највећих  поверилаца у стечајном поступку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Веома је важно на прави начин третирати потраживање Пореске управе у плановима и УППР-овима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Поред утврђених потраживања стечајни дужник је порески обвезник за текуће обавезе и као такав може бити предмет контроле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Поред пореза, у надлежности ПУРС је и наплата доприноса за ПИО, здравствено и социјално осигурање запослених</a:t>
            </a:r>
          </a:p>
        </p:txBody>
      </p:sp>
    </p:spTree>
    <p:extLst>
      <p:ext uri="{BB962C8B-B14F-4D97-AF65-F5344CB8AC3E}">
        <p14:creationId xmlns:p14="http://schemas.microsoft.com/office/powerpoint/2010/main" val="8809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1760" y="116632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Пореске пријаве </a:t>
            </a:r>
          </a:p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у стечајном поступку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628800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За стечајног дужника над којим је отворен стечајни поступак, стечајни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управник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је дужан да поднoси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пријаве:</a:t>
            </a:r>
          </a:p>
          <a:p>
            <a:pPr lvl="1"/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На дан отварања стечајног поступка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За време трајања поступка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На дан окончања стечајног поступка</a:t>
            </a:r>
          </a:p>
          <a:p>
            <a:pPr lvl="1"/>
            <a:endParaRPr lang="ru-RU" sz="20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lvl="1"/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Реформа ПУРС - Будућност је већ стигла у домену подношења пријава и од 01.јануара 2018.године, све пореске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пријаве за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јавне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приходе које администрира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Пореска управа могу се поднети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 електронском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облику.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59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1681</TotalTime>
  <Words>1146</Words>
  <Application>Microsoft Office PowerPoint</Application>
  <PresentationFormat>On-screen Show (4:3)</PresentationFormat>
  <Paragraphs>163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Раде Шевић</cp:lastModifiedBy>
  <cp:revision>118</cp:revision>
  <cp:lastPrinted>2017-11-03T10:02:26Z</cp:lastPrinted>
  <dcterms:created xsi:type="dcterms:W3CDTF">2015-09-21T07:03:01Z</dcterms:created>
  <dcterms:modified xsi:type="dcterms:W3CDTF">2018-11-21T10:50:27Z</dcterms:modified>
</cp:coreProperties>
</file>