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slav Visnjic" initials="TV" lastIdx="1" clrIdx="0">
    <p:extLst>
      <p:ext uri="{19B8F6BF-5375-455C-9EA6-DF929625EA0E}">
        <p15:presenceInfo xmlns:p15="http://schemas.microsoft.com/office/powerpoint/2012/main" userId="f2173da90a54d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26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2340 0,'-2325'2494,"2310"-2478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8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1,'3'5,"3"2,6 2,3 0,-5-2,-8-2,-4-2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8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1,'0'3,"3"3,0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9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0,'3'0,"3"0,3 0,6 0,0 3,-3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9.4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0,'3'0,"0"3,-5 1,-2-1</inkml:trace>
  <inkml:trace contextRef="#ctx0" brushRef="#br0" timeOffset="1">1 0,'5'0,"2"0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9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27,'-3'0,"-1"0</inkml:trace>
  <inkml:trace contextRef="#ctx0" brushRef="#br0" timeOffset="1">0 12,'0'-5,"0"-2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6:00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6:01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1,'-2'0,"-2"0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6:02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6:02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1,'3'0,"0"5,1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6:02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0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0,'4890'6730,"-4896"-6737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2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0,'205'282,"-289"-397,76 105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6.3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29,'-2'0,"-4"-3,-4-3,1-4,1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6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43,'0'-3,"-3"-3,0-4,0-2,0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7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36,'0'-2,"-3"-2,-3-2,-3-5,-1-2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7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7 16</inkml:trace>
  <inkml:trace contextRef="#ctx0" brushRef="#br0" timeOffset="1">7 1,'-3'0,"-1"0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7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21 38</inkml:trace>
  <inkml:trace contextRef="#ctx0" brushRef="#br0" timeOffset="1">21 38,'0'-3,"-2"0,-2 0</inkml:trace>
  <inkml:trace contextRef="#ctx0" brushRef="#br0" timeOffset="2">6 6,'-2'-2,"-2"-2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3T14:25:58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1,'0'3,"3"3,3 0,0 0</inkml:trace>
  <inkml:trace contextRef="#ctx0" brushRef="#br0" timeOffset="1">30 31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508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076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244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644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931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322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85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3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5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1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3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6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5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26" Type="http://schemas.openxmlformats.org/officeDocument/2006/relationships/image" Target="../media/image17.png"/><Relationship Id="rId3" Type="http://schemas.openxmlformats.org/officeDocument/2006/relationships/image" Target="../media/image7.png"/><Relationship Id="rId21" Type="http://schemas.openxmlformats.org/officeDocument/2006/relationships/customXml" Target="../ink/ink12.xml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5" Type="http://schemas.openxmlformats.org/officeDocument/2006/relationships/customXml" Target="../ink/ink14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1.xml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24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customXml" Target="../ink/ink13.xml"/><Relationship Id="rId28" Type="http://schemas.openxmlformats.org/officeDocument/2006/relationships/customXml" Target="../ink/ink16.xml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31" Type="http://schemas.openxmlformats.org/officeDocument/2006/relationships/customXml" Target="../ink/ink19.xml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customXml" Target="../ink/ink7.xml"/><Relationship Id="rId22" Type="http://schemas.openxmlformats.org/officeDocument/2006/relationships/image" Target="../media/image15.png"/><Relationship Id="rId27" Type="http://schemas.openxmlformats.org/officeDocument/2006/relationships/customXml" Target="../ink/ink15.xml"/><Relationship Id="rId30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C6AB-76CF-4B1C-A3E8-EAF9DA1F1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802465"/>
            <a:ext cx="6815669" cy="1515533"/>
          </a:xfrm>
        </p:spPr>
        <p:txBody>
          <a:bodyPr/>
          <a:lstStyle/>
          <a:p>
            <a:r>
              <a:rPr lang="sr-Cyrl-RS" dirty="0"/>
              <a:t>Награда за рад и накнада трошкова стечајних управника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B4E17-3A05-472E-8A98-57CA874D2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140C-0275-4EDE-8952-34503C98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Награда код намирења </a:t>
            </a:r>
            <a:r>
              <a:rPr lang="sr-Cyrl-RS" dirty="0" err="1"/>
              <a:t>разлучних</a:t>
            </a:r>
            <a:r>
              <a:rPr lang="sr-Cyrl-RS" dirty="0"/>
              <a:t> поверилаца (чл.9)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904B5-E89D-4906-959A-243C7DFD2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/>
              <a:t>1. Основицу чине средства  остварена продајом  имовине под обезбеђењем  умањена за трошкове продаје  из одредбе чл. 133 ст. 12 Закона о стечају (трошкови продаје и други неопходни трошкови:  трошкови процене, оглашавања, законске обавезе).</a:t>
            </a:r>
          </a:p>
          <a:p>
            <a:pPr marL="0" indent="0">
              <a:buNone/>
            </a:pPr>
            <a:r>
              <a:rPr lang="sr-Cyrl-RS" dirty="0"/>
              <a:t>2. Основица се одређује за сваки део имовине  која је предмет обезбеђења а заједнички за више делова који се:</a:t>
            </a:r>
          </a:p>
          <a:p>
            <a:r>
              <a:rPr lang="sr-Cyrl-RS" dirty="0"/>
              <a:t>- продају  као имовинска целина,</a:t>
            </a:r>
          </a:p>
          <a:p>
            <a:r>
              <a:rPr lang="sr-Cyrl-RS" dirty="0"/>
              <a:t>-чине имовинску целину или су истородни а продају се на истој продаји или на више продаја у истом дану.</a:t>
            </a:r>
          </a:p>
          <a:p>
            <a:pPr marL="0" indent="0">
              <a:buNone/>
            </a:pPr>
            <a:r>
              <a:rPr lang="sr-Cyrl-RS" dirty="0"/>
              <a:t>3. Награда код намирења </a:t>
            </a:r>
            <a:r>
              <a:rPr lang="sr-Cyrl-RS" dirty="0" err="1"/>
              <a:t>разлучних</a:t>
            </a:r>
            <a:r>
              <a:rPr lang="sr-Cyrl-RS" dirty="0"/>
              <a:t> поверилаца не може се увећавати по  основу сложености , трајања или процента намирења поверилаца.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3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81DD-1DFF-44C5-B590-9B93807F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Умањење  награде стечајних управника</a:t>
            </a:r>
            <a:br>
              <a:rPr lang="sr-Cyrl-RS" dirty="0"/>
            </a:br>
            <a:r>
              <a:rPr lang="sr-Cyrl-RS" dirty="0"/>
              <a:t>(чл. 11 Правилника)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5896-5AEE-4345-BFF5-D1461586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Награда у поступку банкротства  може се умањити на </a:t>
            </a:r>
            <a:r>
              <a:rPr lang="sr-Cyrl-RS" i="1" dirty="0"/>
              <a:t>образложен</a:t>
            </a:r>
            <a:r>
              <a:rPr lang="sr-Cyrl-RS" dirty="0"/>
              <a:t> предлог одбора поверилаца или </a:t>
            </a:r>
            <a:r>
              <a:rPr lang="sr-Cyrl-RS" dirty="0" err="1"/>
              <a:t>разлучног</a:t>
            </a:r>
            <a:r>
              <a:rPr lang="sr-Cyrl-RS" dirty="0"/>
              <a:t> повериоца који мора бити поднет у року од 8 дана од дана увида у  захтев стечајног управника  за исплату награде.</a:t>
            </a:r>
          </a:p>
          <a:p>
            <a:r>
              <a:rPr lang="sr-Cyrl-RS" dirty="0"/>
              <a:t>Подобна је умањењу и награда  код намирења </a:t>
            </a:r>
            <a:r>
              <a:rPr lang="sr-Cyrl-RS" dirty="0" err="1"/>
              <a:t>разлучних</a:t>
            </a:r>
            <a:r>
              <a:rPr lang="sr-Cyrl-RS" dirty="0"/>
              <a:t> поверилаца.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0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EBCC-1EAD-4A02-A984-20B8399C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829" y="982133"/>
            <a:ext cx="9527768" cy="46982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Награда  у поступку реорганизације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C51FF-997B-416C-A01A-99D4812D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985" y="1668087"/>
            <a:ext cx="9904612" cy="4207781"/>
          </a:xfrm>
        </p:spPr>
        <p:txBody>
          <a:bodyPr/>
          <a:lstStyle/>
          <a:p>
            <a:r>
              <a:rPr lang="sr-Cyrl-RS" dirty="0"/>
              <a:t>1. </a:t>
            </a:r>
            <a:r>
              <a:rPr lang="sr-Cyrl-RS" u="sng" dirty="0"/>
              <a:t>стечајни управник предлагач плана</a:t>
            </a:r>
          </a:p>
          <a:p>
            <a:r>
              <a:rPr lang="sr-Cyrl-RS" dirty="0"/>
              <a:t>Основицом се сматра висина средстава </a:t>
            </a:r>
            <a:r>
              <a:rPr lang="sr-Cyrl-RS" dirty="0" err="1"/>
              <a:t>предвиђених</a:t>
            </a:r>
            <a:r>
              <a:rPr lang="sr-Cyrl-RS" dirty="0"/>
              <a:t> планом  реорганизације за намирење поверилаца, с тим да не може бити већа од награде коју би остварио у случају банкротства.</a:t>
            </a:r>
          </a:p>
          <a:p>
            <a:r>
              <a:rPr lang="sr-Cyrl-RS" dirty="0"/>
              <a:t>2. </a:t>
            </a:r>
            <a:r>
              <a:rPr lang="sr-Cyrl-RS" u="sng" dirty="0"/>
              <a:t>стечајни управник није предлагач плана</a:t>
            </a:r>
          </a:p>
          <a:p>
            <a:r>
              <a:rPr lang="sr-Cyrl-RS" dirty="0"/>
              <a:t>Основицу за обрачун чини 30% средстава  </a:t>
            </a:r>
            <a:r>
              <a:rPr lang="sr-Cyrl-RS" dirty="0" err="1"/>
              <a:t>предвиђених</a:t>
            </a:r>
            <a:r>
              <a:rPr lang="sr-Cyrl-RS" dirty="0"/>
              <a:t> планом реорганизације за намирење, с тим да не може бити мања  од награде коју би остварио у банкротству</a:t>
            </a:r>
            <a:r>
              <a:rPr lang="sr-Cyrl-RS" u="sng" dirty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1714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9DAC-A6F5-44BA-A659-E002BD7C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Трошкови у поступку реорганизације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90712-60E0-4578-A328-DF1627C16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Стечајни управник у поступку реорганизације има право на накнаду свих трошкова који му се признају и у поступку банкротства сагласно одредби чл. 12 Правилника (путни трошкови, трошкови телефона и канцеларијског материјала, трошкови ангажовања стручних лица).</a:t>
            </a:r>
          </a:p>
          <a:p>
            <a:pPr marL="0" indent="0">
              <a:buNone/>
            </a:pPr>
            <a:r>
              <a:rPr lang="sr-Cyrl-RS" dirty="0"/>
              <a:t>Ако је управник предлагач плана има  право на трошкове око припреме истог.</a:t>
            </a:r>
          </a:p>
          <a:p>
            <a:pPr marL="0" indent="0">
              <a:buNone/>
            </a:pPr>
            <a:r>
              <a:rPr lang="sr-Cyrl-RS" dirty="0"/>
              <a:t>Начин намирења  трошкова у том случају, саставни је део плана реорганизације.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8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97A-C0CB-40C1-925F-02FB786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Награда привременог стечајног управника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E08C-72C3-4D78-A9C9-B443CB3A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1. Одређује се у фиксном износу.</a:t>
            </a:r>
          </a:p>
          <a:p>
            <a:pPr marL="0" indent="0">
              <a:buNone/>
            </a:pPr>
            <a:r>
              <a:rPr lang="sr-Cyrl-RS" dirty="0"/>
              <a:t>2. Исплаћује се из аванса који је предујмио предлагач стечаја.</a:t>
            </a:r>
          </a:p>
          <a:p>
            <a:pPr marL="0" indent="0">
              <a:buNone/>
            </a:pPr>
            <a:r>
              <a:rPr lang="sr-Cyrl-RS" dirty="0"/>
              <a:t>3. Не може прећи износ од 10.000,00 </a:t>
            </a:r>
            <a:r>
              <a:rPr lang="sr-Cyrl-RS" dirty="0" err="1"/>
              <a:t>еур</a:t>
            </a:r>
            <a:r>
              <a:rPr lang="sr-Cyrl-RS" dirty="0"/>
              <a:t>.</a:t>
            </a:r>
          </a:p>
          <a:p>
            <a:pPr marL="0" indent="0">
              <a:buNone/>
            </a:pPr>
            <a:r>
              <a:rPr lang="sr-Cyrl-RS" dirty="0"/>
              <a:t>4.Изузетно на предлог подносиоца предлога за покретање стечаја стечајни судија може увећати награду изнад наведеног износа ако је за ту сврху  увећан аванс  </a:t>
            </a:r>
            <a:r>
              <a:rPr lang="sr-Cyrl-RS" dirty="0" err="1"/>
              <a:t>стим</a:t>
            </a:r>
            <a:r>
              <a:rPr lang="sr-Cyrl-RS" dirty="0"/>
              <a:t> да  износ повећања кончано пада на терет подносиоца предлога за стечај.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3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62C0-7365-4D9E-8275-816DD9C6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EEB1-9B96-4455-A3E3-4904133CB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72887"/>
            <a:ext cx="9545776" cy="2451025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О коначној награди и трошковима расправља се на завршном рочишту на основу завршног извештаја и завршног рачуна стечајног управника на ком рочишту се доноси и решење о закључењу стечајног поступка којим се коначно утврђује висина награде и  трошкова.</a:t>
            </a:r>
          </a:p>
          <a:p>
            <a:r>
              <a:rPr lang="sr-Cyrl-RS" dirty="0"/>
              <a:t>Истовремено  се одлучује о висини награде и накнади трошкова стечајних управника који су разрешени, ако је таквих било, а према обиму посла који је обавио разрешени стечајни управник  у односу на укупан обим  обављеног посла.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00D1-67BB-4054-B3A6-F54AB1FF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C85E-6225-46C2-BED3-9C96167A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/>
              <a:t>                     ХВАЛА НА ПАЖЊИ 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941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09FA-7EFC-40DB-9821-D680738D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Законодавни оквир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D248A-7214-464E-BE58-045B63A10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-Закон о стечају</a:t>
            </a:r>
          </a:p>
          <a:p>
            <a:r>
              <a:rPr lang="sr-Cyrl-RS" dirty="0"/>
              <a:t>-Правилник о основима и мерилима за одређивање  награде за рад и накнаде трошкова стечајних управника</a:t>
            </a:r>
          </a:p>
          <a:p>
            <a:r>
              <a:rPr lang="sr-Cyrl-RS" dirty="0"/>
              <a:t>Тарифа  о ценама за послове из надлежности Агенције за лиценцирање стечајних управник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1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26D6-3AA9-40E0-9ACF-276DE908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сходна примена: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A2159-3400-4013-B1C0-D20C6CFD6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dirty="0"/>
              <a:t>Правилник о  накнади трошкова  у судским поступц</a:t>
            </a:r>
            <a:r>
              <a:rPr lang="sr-Cyrl-RS" dirty="0"/>
              <a:t>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1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8478-B7BE-41F3-AF1D-D3C84848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Закон о стечају чл. 34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B5514-9821-41E5-904F-98247E2D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-награда стечајних управника</a:t>
            </a:r>
          </a:p>
          <a:p>
            <a:r>
              <a:rPr lang="sr-Cyrl-RS" dirty="0"/>
              <a:t>-накнада </a:t>
            </a:r>
            <a:r>
              <a:rPr lang="sr-Cyrl-RS" b="1" dirty="0"/>
              <a:t>стварних</a:t>
            </a:r>
            <a:r>
              <a:rPr lang="sr-Cyrl-RS" dirty="0"/>
              <a:t> трошкова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3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2040-68C3-4E40-84B8-322E2DCC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Прелиминарна награда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2CC8-9D62-4BA2-91E1-2452E06E6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До  одређивања коначне награде стечајни судија решењем одређује  прелиминарну награду за рад стечајног управника.</a:t>
            </a:r>
          </a:p>
          <a:p>
            <a:r>
              <a:rPr lang="sr-Cyrl-RS" dirty="0"/>
              <a:t>Против решења о одређивању прелиминарне награде </a:t>
            </a:r>
            <a:r>
              <a:rPr lang="sr-Cyrl-RS" i="1" dirty="0"/>
              <a:t>жалба није дозвољена.</a:t>
            </a:r>
          </a:p>
          <a:p>
            <a:r>
              <a:rPr lang="sr-Cyrl-RS" dirty="0"/>
              <a:t>Прелиминарна награда се може,  на предлог стечајног управника или одбора поверилаца, повећати или смањити.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7492-BB4F-4F54-A1B4-CBF01D1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Прелиминарна награда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B1BA-A908-463D-930D-B04B1DFD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338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у проценту од стечајне масе</a:t>
            </a:r>
          </a:p>
          <a:p>
            <a:endParaRPr lang="sr-Cyrl-RS" dirty="0"/>
          </a:p>
          <a:p>
            <a:endParaRPr lang="sr-Cyrl-RS" dirty="0"/>
          </a:p>
          <a:p>
            <a:pPr marL="0" indent="0">
              <a:buNone/>
            </a:pPr>
            <a:r>
              <a:rPr lang="sr-Cyrl-RS" dirty="0"/>
              <a:t>                                                        у месечном износу </a:t>
            </a:r>
          </a:p>
          <a:p>
            <a:pPr marL="0" indent="0">
              <a:buNone/>
            </a:pPr>
            <a:r>
              <a:rPr lang="sr-Cyrl-RS" dirty="0"/>
              <a:t>(мора бити сразмерна  дужностима и резултатима рада управника)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C4364A-8E40-4362-92AD-D630E63C0D59}"/>
                  </a:ext>
                </a:extLst>
              </p14:cNvPr>
              <p14:cNvContentPartPr/>
              <p14:nvPr/>
            </p14:nvContentPartPr>
            <p14:xfrm>
              <a:off x="4431993" y="1801407"/>
              <a:ext cx="842760" cy="903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C4364A-8E40-4362-92AD-D630E63C0D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2993" y="1792407"/>
                <a:ext cx="860400" cy="9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490F514-F54E-465F-AF61-A9AC12F0C725}"/>
              </a:ext>
            </a:extLst>
          </p:cNvPr>
          <p:cNvGrpSpPr/>
          <p:nvPr/>
        </p:nvGrpSpPr>
        <p:grpSpPr>
          <a:xfrm>
            <a:off x="5228673" y="1790967"/>
            <a:ext cx="1806840" cy="2486520"/>
            <a:chOff x="5228673" y="1790967"/>
            <a:chExt cx="1806840" cy="248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E80F0F-2205-466B-BC10-42243F7B4460}"/>
                    </a:ext>
                  </a:extLst>
                </p14:cNvPr>
                <p14:cNvContentPartPr/>
                <p14:nvPr/>
              </p14:nvContentPartPr>
              <p14:xfrm>
                <a:off x="5228673" y="1790967"/>
                <a:ext cx="1760760" cy="2423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E80F0F-2205-466B-BC10-42243F7B44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20033" y="1781967"/>
                  <a:ext cx="1778400" cy="24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57020E-AEC8-489B-859E-1160203E457C}"/>
                    </a:ext>
                  </a:extLst>
                </p14:cNvPr>
                <p14:cNvContentPartPr/>
                <p14:nvPr/>
              </p14:nvContentPartPr>
              <p14:xfrm>
                <a:off x="6961353" y="4175607"/>
                <a:ext cx="74160" cy="101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57020E-AEC8-489B-859E-1160203E45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52713" y="4166607"/>
                  <a:ext cx="918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2C3B48-A6F2-4DA4-ABFE-F1FA34C2048C}"/>
              </a:ext>
            </a:extLst>
          </p:cNvPr>
          <p:cNvGrpSpPr/>
          <p:nvPr/>
        </p:nvGrpSpPr>
        <p:grpSpPr>
          <a:xfrm>
            <a:off x="1667935" y="2386706"/>
            <a:ext cx="77760" cy="166680"/>
            <a:chOff x="1723353" y="2687367"/>
            <a:chExt cx="7776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17CEB3-1FE4-467F-A905-5CD2A6AAAFFC}"/>
                    </a:ext>
                  </a:extLst>
                </p14:cNvPr>
                <p14:cNvContentPartPr/>
                <p14:nvPr/>
              </p14:nvContentPartPr>
              <p14:xfrm>
                <a:off x="1787793" y="2843607"/>
                <a:ext cx="13320" cy="10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17CEB3-1FE4-467F-A905-5CD2A6AAAF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9153" y="2834967"/>
                  <a:ext cx="3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9D92F1-74F9-4923-819B-F2F50102F8E1}"/>
                    </a:ext>
                  </a:extLst>
                </p14:cNvPr>
                <p14:cNvContentPartPr/>
                <p14:nvPr/>
              </p14:nvContentPartPr>
              <p14:xfrm>
                <a:off x="1779873" y="2810847"/>
                <a:ext cx="4680" cy="1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9D92F1-74F9-4923-819B-F2F50102F8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0873" y="2802207"/>
                  <a:ext cx="22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38D505-B4AC-4F5C-BD4F-4C754F2AB2A9}"/>
                    </a:ext>
                  </a:extLst>
                </p14:cNvPr>
                <p14:cNvContentPartPr/>
                <p14:nvPr/>
              </p14:nvContentPartPr>
              <p14:xfrm>
                <a:off x="1768713" y="2791047"/>
                <a:ext cx="10440" cy="1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38D505-B4AC-4F5C-BD4F-4C754F2AB2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9713" y="2782047"/>
                  <a:ext cx="2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42BCAC-2E9E-4BCE-B9A3-BB643E66CEA8}"/>
                    </a:ext>
                  </a:extLst>
                </p14:cNvPr>
                <p14:cNvContentPartPr/>
                <p14:nvPr/>
              </p14:nvContentPartPr>
              <p14:xfrm>
                <a:off x="1743153" y="2764767"/>
                <a:ext cx="2520" cy="5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42BCAC-2E9E-4BCE-B9A3-BB643E66CE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34153" y="2756127"/>
                  <a:ext cx="20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58F9311-FA4B-42C3-89B9-CBD07E8CC97B}"/>
                    </a:ext>
                  </a:extLst>
                </p14:cNvPr>
                <p14:cNvContentPartPr/>
                <p14:nvPr/>
              </p14:nvContentPartPr>
              <p14:xfrm>
                <a:off x="1726593" y="2746047"/>
                <a:ext cx="7920" cy="13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58F9311-FA4B-42C3-89B9-CBD07E8CC9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7593" y="2737047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8634F0-9484-4DB6-B4F7-D467BEF4FF5A}"/>
                    </a:ext>
                  </a:extLst>
                </p14:cNvPr>
                <p14:cNvContentPartPr/>
                <p14:nvPr/>
              </p14:nvContentPartPr>
              <p14:xfrm>
                <a:off x="1723353" y="2731647"/>
                <a:ext cx="11160" cy="1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8634F0-9484-4DB6-B4F7-D467BEF4FF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4353" y="2723007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FBE7FE-66C5-4E41-B5DD-AE51472685EC}"/>
                    </a:ext>
                  </a:extLst>
                </p14:cNvPr>
                <p14:cNvContentPartPr/>
                <p14:nvPr/>
              </p14:nvContentPartPr>
              <p14:xfrm>
                <a:off x="1728753" y="2726247"/>
                <a:ext cx="17640" cy="16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FBE7FE-66C5-4E41-B5DD-AE51472685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9753" y="2717607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A47DA2-BAA6-4ADD-9DE2-9BE54622F829}"/>
                    </a:ext>
                  </a:extLst>
                </p14:cNvPr>
                <p14:cNvContentPartPr/>
                <p14:nvPr/>
              </p14:nvContentPartPr>
              <p14:xfrm>
                <a:off x="1728753" y="2731647"/>
                <a:ext cx="2520" cy="5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A47DA2-BAA6-4ADD-9DE2-9BE54622F8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9753" y="2723007"/>
                  <a:ext cx="20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E2E7936-9E8D-4711-AA25-1B16C6390885}"/>
                    </a:ext>
                  </a:extLst>
                </p14:cNvPr>
                <p14:cNvContentPartPr/>
                <p14:nvPr/>
              </p14:nvContentPartPr>
              <p14:xfrm>
                <a:off x="1723353" y="2742807"/>
                <a:ext cx="21960" cy="2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E2E7936-9E8D-4711-AA25-1B16C63908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14353" y="2733807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E020A6-E909-402D-AE98-8892CC3288BA}"/>
                    </a:ext>
                  </a:extLst>
                </p14:cNvPr>
                <p14:cNvContentPartPr/>
                <p14:nvPr/>
              </p14:nvContentPartPr>
              <p14:xfrm>
                <a:off x="1739553" y="2748207"/>
                <a:ext cx="13680" cy="3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E020A6-E909-402D-AE98-8892CC3288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30913" y="2739207"/>
                  <a:ext cx="31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8CD64F-6A7C-4003-8121-A88E0A20BD8D}"/>
                    </a:ext>
                  </a:extLst>
                </p14:cNvPr>
                <p14:cNvContentPartPr/>
                <p14:nvPr/>
              </p14:nvContentPartPr>
              <p14:xfrm>
                <a:off x="1728753" y="2738487"/>
                <a:ext cx="17280" cy="10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8CD64F-6A7C-4003-8121-A88E0A20BD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19753" y="2729487"/>
                  <a:ext cx="3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2120DC-EFC2-4B54-9708-06239EC79CB7}"/>
                    </a:ext>
                  </a:extLst>
                </p14:cNvPr>
                <p14:cNvContentPartPr/>
                <p14:nvPr/>
              </p14:nvContentPartPr>
              <p14:xfrm>
                <a:off x="1728753" y="2731647"/>
                <a:ext cx="36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2120DC-EFC2-4B54-9708-06239EC79C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9753" y="27230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96D469-74CC-43FB-ACE4-8B67D6DC674D}"/>
                    </a:ext>
                  </a:extLst>
                </p14:cNvPr>
                <p14:cNvContentPartPr/>
                <p14:nvPr/>
              </p14:nvContentPartPr>
              <p14:xfrm>
                <a:off x="1798593" y="2687367"/>
                <a:ext cx="252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96D469-74CC-43FB-ACE4-8B67D6DC67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9593" y="2678727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C36643-CF01-45B5-BEE4-BC270E386BCC}"/>
                    </a:ext>
                  </a:extLst>
                </p14:cNvPr>
                <p14:cNvContentPartPr/>
                <p14:nvPr/>
              </p14:nvContentPartPr>
              <p14:xfrm>
                <a:off x="1789593" y="2687367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C36643-CF01-45B5-BEE4-BC270E386B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0593" y="26787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E504CCC-82D4-4930-A5FD-A5AE2454B9FC}"/>
                    </a:ext>
                  </a:extLst>
                </p14:cNvPr>
                <p14:cNvContentPartPr/>
                <p14:nvPr/>
              </p14:nvContentPartPr>
              <p14:xfrm>
                <a:off x="1789593" y="2687367"/>
                <a:ext cx="3960" cy="4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E504CCC-82D4-4930-A5FD-A5AE2454B9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0593" y="2678727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EAC903-7E9C-4342-9FE4-48C56FE0ABE0}"/>
                    </a:ext>
                  </a:extLst>
                </p14:cNvPr>
                <p14:cNvContentPartPr/>
                <p14:nvPr/>
              </p14:nvContentPartPr>
              <p14:xfrm>
                <a:off x="1783833" y="2709687"/>
                <a:ext cx="360" cy="2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EAC903-7E9C-4342-9FE4-48C56FE0AB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75193" y="2700687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52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58D-F6CE-4B74-A3E4-EE5A392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Накнада трошкова одређује се увек према стварно насталим трошковима.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2BD1-5D69-4401-A435-A021BE9EA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Сагласно одредби чл. 34 ст. 6 Закона о стечају, стечајни судија може решењем одобрити  месечни износ накнаде трошкова али они и тада представљају стварно настале трошкове.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1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C9F3-76B6-4BB5-B3F0-17370137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215" y="764771"/>
            <a:ext cx="8422542" cy="3485804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br>
              <a:rPr lang="sr-Cyrl-RS" dirty="0"/>
            </a:br>
            <a:r>
              <a:rPr lang="sr-Cyrl-RS" dirty="0"/>
              <a:t>Шта законодавац сматра трошковима?</a:t>
            </a:r>
            <a:br>
              <a:rPr lang="sr-Cyrl-RS" dirty="0"/>
            </a:br>
            <a:r>
              <a:rPr lang="sr-Cyrl-RS" sz="2700" dirty="0"/>
              <a:t>Правилник о основама и мерилима за одређивање награде за рад и накнаде трошкова стечајних управника</a:t>
            </a:r>
            <a:br>
              <a:rPr lang="sr-Cyrl-RS" sz="2700" dirty="0"/>
            </a:br>
            <a:br>
              <a:rPr lang="sr-Cyrl-RS" sz="2700" dirty="0"/>
            </a:br>
            <a:br>
              <a:rPr lang="sr-Cyrl-RS" dirty="0"/>
            </a:br>
            <a:br>
              <a:rPr lang="sr-Cyrl-R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928E4-0A13-463C-8325-83739F4B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1752607"/>
            <a:ext cx="8158690" cy="3047992"/>
          </a:xfrm>
        </p:spPr>
        <p:txBody>
          <a:bodyPr>
            <a:normAutofit fontScale="25000" lnSpcReduction="20000"/>
          </a:bodyPr>
          <a:lstStyle/>
          <a:p>
            <a:pPr algn="l"/>
            <a:endParaRPr lang="sr-Cyrl-RS" dirty="0"/>
          </a:p>
          <a:p>
            <a:pPr algn="l"/>
            <a:endParaRPr lang="sr-Cyrl-RS" dirty="0"/>
          </a:p>
          <a:p>
            <a:pPr algn="l"/>
            <a:r>
              <a:rPr lang="sr-Cyrl-RS" sz="9600" dirty="0"/>
              <a:t>-путни трошкови</a:t>
            </a:r>
          </a:p>
          <a:p>
            <a:pPr algn="l"/>
            <a:r>
              <a:rPr lang="sr-Cyrl-RS" sz="9600" dirty="0"/>
              <a:t>-трошкови телефонских рачуна</a:t>
            </a:r>
          </a:p>
          <a:p>
            <a:pPr algn="l"/>
            <a:r>
              <a:rPr lang="sr-Cyrl-RS" sz="9600" dirty="0"/>
              <a:t>-трошкови канцеларијског материјала</a:t>
            </a:r>
          </a:p>
          <a:p>
            <a:pPr algn="l"/>
            <a:r>
              <a:rPr lang="sr-Cyrl-RS" sz="9600" dirty="0"/>
              <a:t>-трошкови на име ангажовања стручних лица</a:t>
            </a:r>
          </a:p>
          <a:p>
            <a:pPr algn="l"/>
            <a:r>
              <a:rPr lang="sr-Cyrl-RS" sz="9600" dirty="0"/>
              <a:t>-за АЛСУ  и  трошкови лица који за Агенцију обављају послове стечајног управника.</a:t>
            </a:r>
          </a:p>
          <a:p>
            <a:pPr algn="l"/>
            <a:r>
              <a:rPr lang="sr-Cyrl-RS" sz="9600" dirty="0"/>
              <a:t>Трошкови морају бити везани  за </a:t>
            </a:r>
            <a:r>
              <a:rPr lang="sr-Cyrl-RS" sz="9600" b="1" dirty="0"/>
              <a:t>конкретан</a:t>
            </a:r>
            <a:r>
              <a:rPr lang="sr-Cyrl-RS" sz="9600" dirty="0"/>
              <a:t> поступак стечаја.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4172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FB26-0D49-4C8A-8BB3-4F694D5E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129301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Награда за рад стечајних управника</a:t>
            </a:r>
            <a:br>
              <a:rPr lang="sr-Cyrl-RS" dirty="0"/>
            </a:br>
            <a:r>
              <a:rPr lang="sr-Cyrl-RS" sz="2700" dirty="0"/>
              <a:t>Правилник о основама и мерилима за одређивање награде за рад и накнаде трошкова стечајних управника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06720-FEFE-4A84-B09B-FB42EF36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/>
              <a:t>1. Основица за обрачун је регулисана одредбом чл. 3 </a:t>
            </a:r>
          </a:p>
          <a:p>
            <a:pPr marL="0" indent="0">
              <a:buNone/>
            </a:pPr>
            <a:r>
              <a:rPr lang="sr-Cyrl-RS" dirty="0"/>
              <a:t>маса – (обрачун награде приликом намирења </a:t>
            </a:r>
            <a:r>
              <a:rPr lang="sr-Cyrl-RS" dirty="0" err="1"/>
              <a:t>разлучних</a:t>
            </a:r>
            <a:r>
              <a:rPr lang="sr-Cyrl-RS" dirty="0"/>
              <a:t> поверилаца + трошкови и обавезе стечајне масе  одређени без награде) = основица</a:t>
            </a:r>
          </a:p>
          <a:p>
            <a:pPr marL="0" indent="0">
              <a:buNone/>
            </a:pPr>
            <a:r>
              <a:rPr lang="sr-Cyrl-RS" dirty="0"/>
              <a:t>2. Висина награде  одређена је  одредбом чл. 4</a:t>
            </a:r>
          </a:p>
          <a:p>
            <a:pPr marL="0" indent="0">
              <a:buNone/>
            </a:pPr>
            <a:r>
              <a:rPr lang="sr-Cyrl-RS" dirty="0"/>
              <a:t>Може се  увећати услед:</a:t>
            </a:r>
          </a:p>
          <a:p>
            <a:pPr marL="0" indent="0">
              <a:buNone/>
            </a:pPr>
            <a:r>
              <a:rPr lang="sr-Cyrl-RS" dirty="0"/>
              <a:t>-сложености поступка</a:t>
            </a:r>
          </a:p>
          <a:p>
            <a:pPr marL="0" indent="0">
              <a:buNone/>
            </a:pPr>
            <a:r>
              <a:rPr lang="sr-Cyrl-RS" dirty="0"/>
              <a:t>-трајања поступка</a:t>
            </a:r>
          </a:p>
          <a:p>
            <a:pPr marL="0" indent="0">
              <a:buNone/>
            </a:pPr>
            <a:r>
              <a:rPr lang="sr-Cyrl-RS" dirty="0"/>
              <a:t>-степена намирења стечајних поверилаца</a:t>
            </a:r>
          </a:p>
        </p:txBody>
      </p:sp>
    </p:spTree>
    <p:extLst>
      <p:ext uri="{BB962C8B-B14F-4D97-AF65-F5344CB8AC3E}">
        <p14:creationId xmlns:p14="http://schemas.microsoft.com/office/powerpoint/2010/main" val="3022075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741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Награда за рад и накнада трошкова стечајних управника</vt:lpstr>
      <vt:lpstr>Законодавни оквир</vt:lpstr>
      <vt:lpstr>сходна примена:</vt:lpstr>
      <vt:lpstr>Закон о стечају чл. 34</vt:lpstr>
      <vt:lpstr>Прелиминарна награда</vt:lpstr>
      <vt:lpstr>Прелиминарна награда</vt:lpstr>
      <vt:lpstr>Накнада трошкова одређује се увек према стварно насталим трошковима. </vt:lpstr>
      <vt:lpstr>  Шта законодавац сматра трошковима? Правилник о основама и мерилима за одређивање награде за рад и накнаде трошкова стечајних управника    </vt:lpstr>
      <vt:lpstr>Награда за рад стечајних управника Правилник о основама и мерилима за одређивање награде за рад и накнаде трошкова стечајних управника</vt:lpstr>
      <vt:lpstr>Награда код намирења разлучних поверилаца (чл.9)</vt:lpstr>
      <vt:lpstr>Умањење  награде стечајних управника (чл. 11 Правилника)</vt:lpstr>
      <vt:lpstr>Награда  у поступку реорганизације</vt:lpstr>
      <vt:lpstr>Трошкови у поступку реорганизације</vt:lpstr>
      <vt:lpstr>Награда привременог стечајног управника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Награда за рад и накнада трошкова стечајних управника</dc:title>
  <dc:creator>Tomislav Visnjic</dc:creator>
  <cp:lastModifiedBy>Tomislav Visnjic</cp:lastModifiedBy>
  <cp:revision>13</cp:revision>
  <dcterms:created xsi:type="dcterms:W3CDTF">2019-11-03T13:51:03Z</dcterms:created>
  <dcterms:modified xsi:type="dcterms:W3CDTF">2019-11-03T15:44:33Z</dcterms:modified>
</cp:coreProperties>
</file>