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52"/>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6" d="100"/>
          <a:sy n="116" d="100"/>
        </p:scale>
        <p:origin x="1446" y="8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19.11.2021</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11/19/2021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11/19/2021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11/19/2021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19.11.2021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19.11.2021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19.11.2021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19.11.2021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19.11.2021</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19.11.2021</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19.11.2021</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19.11.2021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19.11.2021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19.11.2021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19.11.2021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11/19/2021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11/19/2021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11/19/2021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11/19/2021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11/19/2021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11/19/2021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11/19/2021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11/19/2021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11/19/2021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11/19/2021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11/19/2021</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11/19/2021</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11/19/2021</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11/19/2021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11/19/2021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19.11.2021</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xmlns=""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sr-Cyrl-RS" sz="1050" dirty="0">
                <a:solidFill>
                  <a:schemeClr val="bg1"/>
                </a:solidFill>
              </a:rPr>
              <a:t>     Хотел ,,Стара планина“                    ДЕСЕТИ СТРУЧНИ СКУП АГЕНЦИЈЕ ЗА ЛИЦЕНЦИРАЊЕ СТЕЧАЈНИХ УПРАВНИКА                  23.11.2021.-26.11.2021.</a:t>
            </a:r>
            <a:endParaRPr lang="sr-Latn-RS" sz="1050" dirty="0">
              <a:solidFill>
                <a:schemeClr val="bg1"/>
              </a:solidFill>
            </a:endParaRPr>
          </a:p>
        </p:txBody>
      </p:sp>
      <p:sp>
        <p:nvSpPr>
          <p:cNvPr id="8" name="Title 1"/>
          <p:cNvSpPr txBox="1">
            <a:spLocks/>
          </p:cNvSpPr>
          <p:nvPr/>
        </p:nvSpPr>
        <p:spPr>
          <a:xfrm>
            <a:off x="685800" y="1268760"/>
            <a:ext cx="7772400" cy="400992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sr-Cyrl-RS" sz="2600" b="1" dirty="0">
                <a:latin typeface="Times New Roman" panose="02020603050405020304" pitchFamily="18" charset="0"/>
                <a:cs typeface="Times New Roman" panose="02020603050405020304" pitchFamily="18" charset="0"/>
              </a:rPr>
              <a:t>ПОСТУПАК ПРОДАЈЕ ИМОВИНЕ СТЕЧАЈНОГ ДУЖНИКА ЧИЈА ЈЕ НЕПОКРЕТНА ИМОВИНА ВАНКЊИЖНА ИЛИ ЈЕ У ПРОЦЕСУ ОЗАКОЊЕЊА</a:t>
            </a:r>
          </a:p>
          <a:p>
            <a:endParaRPr lang="sr-Cyrl-RS" sz="2200" b="1" dirty="0">
              <a:latin typeface="Times New Roman" panose="02020603050405020304" pitchFamily="18" charset="0"/>
              <a:cs typeface="Times New Roman" panose="02020603050405020304" pitchFamily="18" charset="0"/>
            </a:endParaRPr>
          </a:p>
          <a:p>
            <a:endParaRPr lang="sr-Cyrl-RS" sz="2200" b="1" dirty="0">
              <a:latin typeface="Times New Roman" panose="02020603050405020304" pitchFamily="18" charset="0"/>
              <a:cs typeface="Times New Roman" panose="02020603050405020304" pitchFamily="18" charset="0"/>
            </a:endParaRPr>
          </a:p>
          <a:p>
            <a:r>
              <a:rPr lang="sr-Cyrl-RS" sz="2200" b="1" dirty="0">
                <a:latin typeface="Times New Roman" panose="02020603050405020304" pitchFamily="18" charset="0"/>
                <a:cs typeface="Times New Roman" panose="02020603050405020304" pitchFamily="18" charset="0"/>
              </a:rPr>
              <a:t>ЈАСМИНКА ОБУЋИНА</a:t>
            </a:r>
          </a:p>
          <a:p>
            <a:r>
              <a:rPr lang="sr-Cyrl-RS" sz="2200" b="1" dirty="0">
                <a:latin typeface="Times New Roman" panose="02020603050405020304" pitchFamily="18" charset="0"/>
                <a:cs typeface="Times New Roman" panose="02020603050405020304" pitchFamily="18" charset="0"/>
              </a:rPr>
              <a:t>председник Привредног апелационог суда</a:t>
            </a:r>
          </a:p>
          <a:p>
            <a:endParaRPr lang="sr-Cyrl-RS" sz="2200" b="1" dirty="0">
              <a:solidFill>
                <a:schemeClr val="tx2">
                  <a:lumMod val="50000"/>
                </a:schemeClr>
              </a:solidFill>
              <a:latin typeface="Times New Roman" panose="02020603050405020304" pitchFamily="18" charset="0"/>
              <a:cs typeface="Times New Roman" panose="02020603050405020304" pitchFamily="18" charset="0"/>
            </a:endParaRPr>
          </a:p>
          <a:p>
            <a:r>
              <a:rPr lang="sr-Latn-RS" sz="2200" b="1" dirty="0">
                <a:latin typeface="Times New Roman" panose="02020603050405020304" pitchFamily="18" charset="0"/>
                <a:cs typeface="Times New Roman" panose="02020603050405020304" pitchFamily="18" charset="0"/>
              </a:rPr>
              <a:t>X </a:t>
            </a:r>
            <a:r>
              <a:rPr lang="sr-Cyrl-RS" sz="2200" b="1" dirty="0">
                <a:latin typeface="Times New Roman" panose="02020603050405020304" pitchFamily="18" charset="0"/>
                <a:cs typeface="Times New Roman" panose="02020603050405020304" pitchFamily="18" charset="0"/>
              </a:rPr>
              <a:t>Стручни скуп АЛСУ</a:t>
            </a:r>
            <a:endParaRPr lang="en-GB" sz="2200" b="1" dirty="0">
              <a:latin typeface="Times New Roman" panose="02020603050405020304" pitchFamily="18" charset="0"/>
              <a:cs typeface="Times New Roman" panose="02020603050405020304" pitchFamily="18" charset="0"/>
            </a:endParaRPr>
          </a:p>
          <a:p>
            <a:endParaRPr lang="en-US" sz="2200" dirty="0">
              <a:solidFill>
                <a:schemeClr val="tx2">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5184576"/>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нигде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предви</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морају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бити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књижни</a:t>
            </a:r>
            <a:r>
              <a:rPr lang="en-GB" sz="1800" dirty="0">
                <a:latin typeface="Times New Roman" panose="02020603050405020304" pitchFamily="18" charset="0"/>
                <a:cs typeface="Times New Roman" panose="02020603050405020304" pitchFamily="18" charset="0"/>
              </a:rPr>
              <a:t> в</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асници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искључиво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постојање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погледу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услова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а </a:t>
            </a:r>
            <a:r>
              <a:rPr lang="en-GB" sz="1800" dirty="0" err="1">
                <a:latin typeface="Times New Roman" panose="02020603050405020304" pitchFamily="18" charset="0"/>
                <a:cs typeface="Times New Roman" panose="02020603050405020304" pitchFamily="18" charset="0"/>
              </a:rPr>
              <a:t>како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произлази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145. </a:t>
            </a:r>
            <a:r>
              <a:rPr lang="en-GB" sz="1800" dirty="0" err="1">
                <a:latin typeface="Times New Roman" panose="02020603050405020304" pitchFamily="18" charset="0"/>
                <a:cs typeface="Times New Roman" panose="02020603050405020304" pitchFamily="18" charset="0"/>
              </a:rPr>
              <a:t>овог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предви</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одредити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налази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подручју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коме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успостављене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уписана</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Дак</a:t>
            </a:r>
            <a:r>
              <a:rPr lang="sr-Cyrl-RS" sz="1800" b="1" dirty="0">
                <a:latin typeface="Times New Roman" panose="02020603050405020304" pitchFamily="18" charset="0"/>
                <a:cs typeface="Times New Roman" panose="02020603050405020304" pitchFamily="18" charset="0"/>
              </a:rPr>
              <a:t>л</a:t>
            </a:r>
            <a:r>
              <a:rPr lang="en-GB" sz="1800" b="1" dirty="0">
                <a:latin typeface="Times New Roman" panose="02020603050405020304" pitchFamily="18" charset="0"/>
                <a:cs typeface="Times New Roman" panose="02020603050405020304" pitchFamily="18" charset="0"/>
              </a:rPr>
              <a:t>е, </a:t>
            </a:r>
            <a:r>
              <a:rPr lang="en-GB" sz="1800" b="1" dirty="0" err="1">
                <a:latin typeface="Times New Roman" panose="02020603050405020304" pitchFamily="18" charset="0"/>
                <a:cs typeface="Times New Roman" panose="02020603050405020304" pitchFamily="18" charset="0"/>
              </a:rPr>
              <a:t>како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цитираним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извршењу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обезбе</a:t>
            </a:r>
            <a:r>
              <a:rPr lang="sr-Cyrl-RS" sz="1800" b="1" dirty="0">
                <a:latin typeface="Times New Roman" panose="02020603050405020304" pitchFamily="18" charset="0"/>
                <a:cs typeface="Times New Roman" panose="02020603050405020304" pitchFamily="18" charset="0"/>
              </a:rPr>
              <a:t>ђ</a:t>
            </a:r>
            <a:r>
              <a:rPr lang="en-GB" sz="1800" b="1" dirty="0" err="1">
                <a:latin typeface="Times New Roman" panose="02020603050405020304" pitchFamily="18" charset="0"/>
                <a:cs typeface="Times New Roman" panose="02020603050405020304" pitchFamily="18" charset="0"/>
              </a:rPr>
              <a:t>ењу</a:t>
            </a:r>
            <a:r>
              <a:rPr lang="en-GB" sz="1800" b="1" dirty="0">
                <a:latin typeface="Times New Roman" panose="02020603050405020304" pitchFamily="18" charset="0"/>
                <a:cs typeface="Times New Roman" panose="02020603050405020304" pitchFamily="18" charset="0"/>
              </a:rPr>
              <a:t> ванкњижна </a:t>
            </a:r>
            <a:r>
              <a:rPr lang="en-GB" sz="1800" b="1" dirty="0" err="1">
                <a:latin typeface="Times New Roman" panose="02020603050405020304" pitchFamily="18" charset="0"/>
                <a:cs typeface="Times New Roman" panose="02020603050405020304" pitchFamily="18" charset="0"/>
              </a:rPr>
              <a:t>својина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значаја</a:t>
            </a:r>
            <a:r>
              <a:rPr lang="en-GB" sz="1800" b="1"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друготужени </a:t>
            </a:r>
            <a:r>
              <a:rPr lang="en-GB" sz="1800" dirty="0" err="1">
                <a:latin typeface="Times New Roman" panose="02020603050405020304" pitchFamily="18" charset="0"/>
                <a:cs typeface="Times New Roman" panose="02020603050405020304" pitchFamily="18" charset="0"/>
              </a:rPr>
              <a:t>располагао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доношења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решења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неосновани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жалбени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признање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тужбеног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друготужени </a:t>
            </a:r>
            <a:r>
              <a:rPr lang="en-GB" sz="1800" dirty="0" err="1">
                <a:latin typeface="Times New Roman" panose="02020603050405020304" pitchFamily="18" charset="0"/>
                <a:cs typeface="Times New Roman" panose="02020603050405020304" pitchFamily="18" charset="0"/>
              </a:rPr>
              <a:t>учинио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парници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водила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утвр</a:t>
            </a:r>
            <a:r>
              <a:rPr lang="sr-Cyrl-RS" sz="1800" dirty="0" err="1">
                <a:latin typeface="Times New Roman" panose="02020603050405020304" pitchFamily="18" charset="0"/>
                <a:cs typeface="Times New Roman" panose="02020603050405020304" pitchFamily="18" charset="0"/>
              </a:rPr>
              <a:t>ђе</a:t>
            </a:r>
            <a:r>
              <a:rPr lang="en-GB" sz="1800" dirty="0" err="1">
                <a:latin typeface="Times New Roman" panose="02020603050405020304" pitchFamily="18" charset="0"/>
                <a:cs typeface="Times New Roman" panose="02020603050405020304" pitchFamily="18" charset="0"/>
              </a:rPr>
              <a:t>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тужиоца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производи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дејство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првотуженом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повериоцу</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апелационог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Пж</a:t>
            </a:r>
            <a:r>
              <a:rPr lang="en-GB" sz="1800" i="1" dirty="0">
                <a:latin typeface="Times New Roman" panose="02020603050405020304" pitchFamily="18" charset="0"/>
                <a:cs typeface="Times New Roman" panose="02020603050405020304" pitchFamily="18" charset="0"/>
              </a:rPr>
              <a:t> 8173/2016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18.10.2018.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Судска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пракса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Билтен</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бр</a:t>
            </a:r>
            <a:r>
              <a:rPr lang="en-GB" sz="1800" i="1" dirty="0">
                <a:latin typeface="Times New Roman" panose="02020603050405020304" pitchFamily="18" charset="0"/>
                <a:cs typeface="Times New Roman" panose="02020603050405020304" pitchFamily="18" charset="0"/>
              </a:rPr>
              <a:t>. 1/2019)</a:t>
            </a:r>
            <a:endParaRPr lang="sr-Cyrl-RS" sz="1800" i="1"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9-1</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93122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4968552"/>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Грађевински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објекат</a:t>
            </a:r>
            <a:r>
              <a:rPr lang="en-GB" sz="1800" b="1" i="1" dirty="0">
                <a:latin typeface="Times New Roman" panose="02020603050405020304" pitchFamily="18" charset="0"/>
                <a:cs typeface="Times New Roman" panose="02020603050405020304" pitchFamily="18" charset="0"/>
              </a:rPr>
              <a:t> - </a:t>
            </a:r>
            <a:r>
              <a:rPr lang="en-GB" sz="1800" b="1" i="1" dirty="0" err="1">
                <a:latin typeface="Times New Roman" panose="02020603050405020304" pitchFamily="18" charset="0"/>
                <a:cs typeface="Times New Roman" panose="02020603050405020304" pitchFamily="18" charset="0"/>
              </a:rPr>
              <a:t>кућа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која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има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употребну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вредност</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подигнута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без</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одобрења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градњу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земљишту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уписано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као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власништво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Републике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Србије</a:t>
            </a:r>
            <a:r>
              <a:rPr lang="en-GB" sz="1800" b="1" i="1" dirty="0">
                <a:latin typeface="Times New Roman" panose="02020603050405020304" pitchFamily="18" charset="0"/>
                <a:cs typeface="Times New Roman" panose="02020603050405020304" pitchFamily="18" charset="0"/>
              </a:rPr>
              <a:t>, а </a:t>
            </a:r>
            <a:r>
              <a:rPr lang="en-GB" sz="1800" b="1" i="1" dirty="0" err="1">
                <a:latin typeface="Times New Roman" panose="02020603050405020304" pitchFamily="18" charset="0"/>
                <a:cs typeface="Times New Roman" panose="02020603050405020304" pitchFamily="18" charset="0"/>
              </a:rPr>
              <a:t>носилац</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коришћења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физичко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лице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може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бити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предмет</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тужбеног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захтева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утврђење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ванкњижног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тужиоца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без</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измене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статуса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објекта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као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бесправно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подигнутог</a:t>
            </a:r>
            <a:r>
              <a:rPr lang="en-GB" sz="1800" b="1" i="1" dirty="0">
                <a:latin typeface="Times New Roman" panose="02020603050405020304" pitchFamily="18" charset="0"/>
                <a:cs typeface="Times New Roman" panose="02020603050405020304" pitchFamily="18" charset="0"/>
              </a:rPr>
              <a:t> и </a:t>
            </a:r>
            <a:r>
              <a:rPr lang="en-GB" sz="1800" b="1" i="1" dirty="0" err="1">
                <a:latin typeface="Times New Roman" panose="02020603050405020304" pitchFamily="18" charset="0"/>
                <a:cs typeface="Times New Roman" panose="02020603050405020304" pitchFamily="18" charset="0"/>
              </a:rPr>
              <a:t>без</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укњижбе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a:t>
            </a: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a:t>
            </a:r>
            <a:r>
              <a:rPr lang="en-GB" sz="1800" b="1" dirty="0" err="1">
                <a:latin typeface="Times New Roman" panose="02020603050405020304" pitchFamily="18" charset="0"/>
                <a:cs typeface="Times New Roman" panose="02020603050405020304" pitchFamily="18" charset="0"/>
              </a:rPr>
              <a:t>Грађевински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објекат-кућа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подигнута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без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одобрења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градњу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земљишту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власништво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Републике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Србије</a:t>
            </a:r>
            <a:r>
              <a:rPr lang="en-GB" sz="1800" b="1" dirty="0">
                <a:latin typeface="Times New Roman" panose="02020603050405020304" pitchFamily="18" charset="0"/>
                <a:cs typeface="Times New Roman" panose="02020603050405020304" pitchFamily="18" charset="0"/>
              </a:rPr>
              <a:t> а </a:t>
            </a:r>
            <a:r>
              <a:rPr lang="en-GB" sz="1800" b="1" dirty="0" err="1">
                <a:latin typeface="Times New Roman" panose="02020603050405020304" pitchFamily="18" charset="0"/>
                <a:cs typeface="Times New Roman" panose="02020603050405020304" pitchFamily="18" charset="0"/>
              </a:rPr>
              <a:t>носилац</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коришћења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друготужена</a:t>
            </a:r>
            <a:r>
              <a:rPr lang="en-GB" sz="1800" b="1" dirty="0">
                <a:latin typeface="Times New Roman" panose="02020603050405020304" pitchFamily="18" charset="0"/>
                <a:cs typeface="Times New Roman" panose="02020603050405020304" pitchFamily="18" charset="0"/>
              </a:rPr>
              <a:t> Р.Н. </a:t>
            </a:r>
            <a:r>
              <a:rPr lang="en-GB" sz="1800" b="1" dirty="0" err="1">
                <a:latin typeface="Times New Roman" panose="02020603050405020304" pitchFamily="18" charset="0"/>
                <a:cs typeface="Times New Roman" panose="02020603050405020304" pitchFamily="18" charset="0"/>
              </a:rPr>
              <a:t>који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употребну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вредност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бити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тужбеног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захтева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утвр</a:t>
            </a:r>
            <a:r>
              <a:rPr lang="sr-Cyrl-RS" sz="1800" b="1" dirty="0">
                <a:latin typeface="Times New Roman" panose="02020603050405020304" pitchFamily="18" charset="0"/>
                <a:cs typeface="Times New Roman" panose="02020603050405020304" pitchFamily="18" charset="0"/>
              </a:rPr>
              <a:t>ђ</a:t>
            </a:r>
            <a:r>
              <a:rPr lang="en-GB" sz="1800" b="1" dirty="0" err="1">
                <a:latin typeface="Times New Roman" panose="02020603050405020304" pitchFamily="18" charset="0"/>
                <a:cs typeface="Times New Roman" panose="02020603050405020304" pitchFamily="18" charset="0"/>
              </a:rPr>
              <a:t>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тужиоца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без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измене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статуса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објекта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бесправно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подигнутог</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без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укњижбе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10</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42653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600200"/>
            <a:ext cx="8229600" cy="452596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Тужиоцу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припада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судску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заштиту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припада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гра</a:t>
            </a:r>
            <a:r>
              <a:rPr lang="sr-Cyrl-RS" sz="1800" b="1" dirty="0">
                <a:latin typeface="Times New Roman" panose="02020603050405020304" pitchFamily="18" charset="0"/>
                <a:cs typeface="Times New Roman" panose="02020603050405020304" pitchFamily="18" charset="0"/>
              </a:rPr>
              <a:t>ђ</a:t>
            </a:r>
            <a:r>
              <a:rPr lang="en-GB" sz="1800" b="1" dirty="0" err="1">
                <a:latin typeface="Times New Roman" panose="02020603050405020304" pitchFamily="18" charset="0"/>
                <a:cs typeface="Times New Roman" panose="02020603050405020304" pitchFamily="18" charset="0"/>
              </a:rPr>
              <a:t>евинског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a:t>
            </a:r>
            <a:r>
              <a:rPr lang="en-GB" sz="1800" b="1"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л</a:t>
            </a:r>
            <a:r>
              <a:rPr lang="en-GB" sz="1800" b="1" dirty="0" err="1">
                <a:latin typeface="Times New Roman" panose="02020603050405020304" pitchFamily="18" charset="0"/>
                <a:cs typeface="Times New Roman" panose="02020603050405020304" pitchFamily="18" charset="0"/>
              </a:rPr>
              <a:t>егализације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рушења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истог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основу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одлуке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над</a:t>
            </a:r>
            <a:r>
              <a:rPr lang="sr-Cyrl-RS" sz="1800" b="1" dirty="0">
                <a:latin typeface="Times New Roman" panose="02020603050405020304" pitchFamily="18" charset="0"/>
                <a:cs typeface="Times New Roman" panose="02020603050405020304" pitchFamily="18" charset="0"/>
              </a:rPr>
              <a:t>л</a:t>
            </a:r>
            <a:r>
              <a:rPr lang="en-GB" sz="1800" b="1" dirty="0" err="1">
                <a:latin typeface="Times New Roman" panose="02020603050405020304" pitchFamily="18" charset="0"/>
                <a:cs typeface="Times New Roman" panose="02020603050405020304" pitchFamily="18" charset="0"/>
              </a:rPr>
              <a:t>ежног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органа</a:t>
            </a:r>
            <a:r>
              <a:rPr lang="en-GB" sz="1800" b="1"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а </a:t>
            </a:r>
            <a:r>
              <a:rPr lang="en-GB" sz="1800" dirty="0" err="1">
                <a:latin typeface="Times New Roman" panose="02020603050405020304" pitchFamily="18" charset="0"/>
                <a:cs typeface="Times New Roman" panose="02020603050405020304" pitchFamily="18" charset="0"/>
              </a:rPr>
              <a:t>одлуком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донетом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конкретном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спору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ује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усобни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странака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поводом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градње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Оваква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ука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складу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одредбама</a:t>
            </a:r>
            <a:r>
              <a:rPr lang="en-GB" sz="1800" dirty="0">
                <a:latin typeface="Times New Roman" panose="02020603050405020304" pitchFamily="18" charset="0"/>
                <a:cs typeface="Times New Roman" panose="02020603050405020304" pitchFamily="18" charset="0"/>
              </a:rPr>
              <a:t> чл.22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стога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неосновани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жалбени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тужене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Републике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Србије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стицање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власништва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објекту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налази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парце</a:t>
            </a:r>
            <a:r>
              <a:rPr lang="sr-Cyrl-RS" sz="1800" dirty="0">
                <a:latin typeface="Times New Roman" panose="02020603050405020304" pitchFamily="18" charset="0"/>
                <a:cs typeface="Times New Roman" panose="02020603050405020304" pitchFamily="18" charset="0"/>
              </a:rPr>
              <a:t>л</a:t>
            </a:r>
            <a:r>
              <a:rPr lang="en-GB" sz="1800" dirty="0">
                <a:latin typeface="Times New Roman" panose="02020603050405020304" pitchFamily="18" charset="0"/>
                <a:cs typeface="Times New Roman" panose="02020603050405020304" pitchFamily="18" charset="0"/>
              </a:rPr>
              <a:t>и у </a:t>
            </a:r>
            <a:r>
              <a:rPr lang="en-GB" sz="1800" dirty="0" err="1">
                <a:latin typeface="Times New Roman" panose="02020603050405020304" pitchFamily="18" charset="0"/>
                <a:cs typeface="Times New Roman" panose="02020603050405020304" pitchFamily="18" charset="0"/>
              </a:rPr>
              <a:t>државној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потребно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прибавити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гра</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евинску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употребну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дозволу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изгра</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објекат</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p>
          <a:p>
            <a:pPr algn="just"/>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Врховног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касационог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Рев</a:t>
            </a:r>
            <a:r>
              <a:rPr lang="en-GB" sz="1800" i="1" dirty="0">
                <a:latin typeface="Times New Roman" panose="02020603050405020304" pitchFamily="18" charset="0"/>
                <a:cs typeface="Times New Roman" panose="02020603050405020304" pitchFamily="18" charset="0"/>
              </a:rPr>
              <a:t> 145/2015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26.3.2015.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p>
          <a:p>
            <a:endParaRPr lang="sr-Cyrl-RS" sz="1800" dirty="0"/>
          </a:p>
          <a:p>
            <a:endParaRPr lang="sr-Cyrl-RS" sz="1800" dirty="0"/>
          </a:p>
          <a:p>
            <a:pPr algn="r"/>
            <a:endParaRPr lang="sr-Cyrl-RS" sz="1800" dirty="0"/>
          </a:p>
          <a:p>
            <a:pPr algn="r"/>
            <a:endParaRPr lang="sr-Cyrl-RS" sz="1800" dirty="0"/>
          </a:p>
          <a:p>
            <a:pPr algn="r"/>
            <a:endParaRPr lang="sr-Cyrl-RS" sz="1800" dirty="0"/>
          </a:p>
          <a:p>
            <a:pPr algn="r"/>
            <a:r>
              <a:rPr lang="sr-Cyrl-RS" sz="1800" dirty="0"/>
              <a:t>10-1</a:t>
            </a:r>
            <a:endParaRPr lang="en-GB" sz="1800" dirty="0"/>
          </a:p>
          <a:p>
            <a:endParaRPr lang="sr-Cyrl-RS" sz="1800" dirty="0"/>
          </a:p>
          <a:p>
            <a:pPr algn="r"/>
            <a:endParaRPr lang="en-GB" sz="1800" dirty="0"/>
          </a:p>
        </p:txBody>
      </p:sp>
    </p:spTree>
    <p:extLst>
      <p:ext uri="{BB962C8B-B14F-4D97-AF65-F5344CB8AC3E}">
        <p14:creationId xmlns:p14="http://schemas.microsoft.com/office/powerpoint/2010/main" val="10544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p>
          <a:p>
            <a:pPr algn="just"/>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чиње</a:t>
            </a:r>
            <a:r>
              <a:rPr lang="sr-Cyrl-RS" sz="1800" b="1" dirty="0">
                <a:latin typeface="Times New Roman" panose="02020603050405020304" pitchFamily="18" charset="0"/>
                <a:cs typeface="Times New Roman" panose="02020603050405020304" pitchFamily="18" charset="0"/>
              </a:rPr>
              <a:t>нице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ј</a:t>
            </a:r>
            <a:r>
              <a:rPr lang="sr-Cyrl-RS" sz="1800" b="1" dirty="0">
                <a:latin typeface="Times New Roman" panose="02020603050405020304" pitchFamily="18" charset="0"/>
                <a:cs typeface="Times New Roman" panose="02020603050405020304" pitchFamily="18" charset="0"/>
              </a:rPr>
              <a:t>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тужиоца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прен</a:t>
            </a:r>
            <a:r>
              <a:rPr lang="sr-Cyrl-RS" sz="1800" b="1" dirty="0">
                <a:latin typeface="Times New Roman" panose="02020603050405020304" pitchFamily="18" charset="0"/>
                <a:cs typeface="Times New Roman" panose="02020603050405020304" pitchFamily="18" charset="0"/>
              </a:rPr>
              <a:t>е</a:t>
            </a:r>
            <a:r>
              <a:rPr lang="en-GB" sz="1800" b="1" dirty="0" err="1">
                <a:latin typeface="Times New Roman" panose="02020603050405020304" pitchFamily="18" charset="0"/>
                <a:cs typeface="Times New Roman" panose="02020603050405020304" pitchFamily="18" charset="0"/>
              </a:rPr>
              <a:t>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a:t>
            </a:r>
            <a:r>
              <a:rPr lang="sr-Cyrl-RS" sz="1800" b="1" dirty="0">
                <a:latin typeface="Times New Roman" panose="02020603050405020304" pitchFamily="18" charset="0"/>
                <a:cs typeface="Times New Roman" panose="02020603050405020304" pitchFamily="18" charset="0"/>
              </a:rPr>
              <a:t>н</a:t>
            </a:r>
            <a:r>
              <a:rPr lang="en-GB" sz="1800" b="1" dirty="0" err="1">
                <a:latin typeface="Times New Roman" panose="02020603050405020304" pitchFamily="18" charset="0"/>
                <a:cs typeface="Times New Roman" panose="02020603050405020304" pitchFamily="18" charset="0"/>
              </a:rPr>
              <a:t>књижно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a:t>
            </a:r>
            <a:r>
              <a:rPr lang="sr-Cyrl-RS" sz="1800" b="1" dirty="0">
                <a:latin typeface="Times New Roman" panose="02020603050405020304" pitchFamily="18" charset="0"/>
                <a:cs typeface="Times New Roman" panose="02020603050405020304" pitchFamily="18" charset="0"/>
              </a:rPr>
              <a:t>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основу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уговора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a:t>
            </a:r>
            <a:r>
              <a:rPr lang="sr-Cyrl-RS" sz="1800" b="1" dirty="0">
                <a:latin typeface="Times New Roman" panose="02020603050405020304" pitchFamily="18" charset="0"/>
                <a:cs typeface="Times New Roman" panose="02020603050405020304" pitchFamily="18" charset="0"/>
              </a:rPr>
              <a:t>3</a:t>
            </a:r>
            <a:r>
              <a:rPr lang="en-GB" sz="1800" b="1" dirty="0">
                <a:latin typeface="Times New Roman" panose="02020603050405020304" pitchFamily="18" charset="0"/>
                <a:cs typeface="Times New Roman" panose="02020603050405020304" pitchFamily="18" charset="0"/>
              </a:rPr>
              <a:t> бр.2417/2012 </a:t>
            </a:r>
            <a:r>
              <a:rPr lang="en-GB" sz="1800" b="1" dirty="0" err="1">
                <a:latin typeface="Times New Roman" panose="02020603050405020304" pitchFamily="18" charset="0"/>
                <a:cs typeface="Times New Roman" panose="02020603050405020304" pitchFamily="18" charset="0"/>
              </a:rPr>
              <a:t>од</a:t>
            </a:r>
            <a:r>
              <a:rPr lang="en-GB" sz="1800" b="1" dirty="0">
                <a:latin typeface="Times New Roman" panose="02020603050405020304" pitchFamily="18" charset="0"/>
                <a:cs typeface="Times New Roman" panose="02020603050405020304" pitchFamily="18" charset="0"/>
              </a:rPr>
              <a:t> 05.07.2012 </a:t>
            </a:r>
            <a:r>
              <a:rPr lang="en-GB" sz="1800" b="1" dirty="0" err="1">
                <a:latin typeface="Times New Roman" panose="02020603050405020304" pitchFamily="18" charset="0"/>
                <a:cs typeface="Times New Roman" panose="02020603050405020304" pitchFamily="18" charset="0"/>
              </a:rPr>
              <a:t>год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основу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тужилац</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држалац</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непокретности-зграде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коришћења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земљишта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коме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налази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зграда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стекао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тужилац</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спречавају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извршење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односу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закључио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првостепени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Тиме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испуњени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услови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50.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прогласи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недопу</a:t>
            </a:r>
            <a:r>
              <a:rPr lang="sr-Cyrl-RS" sz="1800" dirty="0" err="1">
                <a:latin typeface="Times New Roman" panose="02020603050405020304" pitchFamily="18" charset="0"/>
                <a:cs typeface="Times New Roman" panose="02020603050405020304" pitchFamily="18" charset="0"/>
              </a:rPr>
              <a:t>ште</a:t>
            </a:r>
            <a:r>
              <a:rPr lang="en-GB" sz="1800" dirty="0" err="1">
                <a:latin typeface="Times New Roman" panose="02020603050405020304" pitchFamily="18" charset="0"/>
                <a:cs typeface="Times New Roman" panose="02020603050405020304" pitchFamily="18" charset="0"/>
              </a:rPr>
              <a:t>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одређено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закључком</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Привредног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Београду</a:t>
            </a:r>
            <a:r>
              <a:rPr lang="en-GB" sz="1800" dirty="0">
                <a:latin typeface="Times New Roman" panose="02020603050405020304" pitchFamily="18" charset="0"/>
                <a:cs typeface="Times New Roman" panose="02020603050405020304" pitchFamily="18" charset="0"/>
              </a:rPr>
              <a:t> 4И бр.3098/11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20.03.2013. </a:t>
            </a:r>
            <a:r>
              <a:rPr lang="en-GB" sz="1800" dirty="0" err="1">
                <a:latin typeface="Times New Roman" panose="02020603050405020304" pitchFamily="18" charset="0"/>
                <a:cs typeface="Times New Roman" panose="02020603050405020304" pitchFamily="18" charset="0"/>
              </a:rPr>
              <a:t>године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тужбеног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захтева</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(Пресуда Врховног касационог суда </a:t>
            </a:r>
            <a:r>
              <a:rPr lang="sr-Cyrl-RS" sz="1800" i="1" dirty="0" err="1">
                <a:latin typeface="Times New Roman" panose="02020603050405020304" pitchFamily="18" charset="0"/>
                <a:cs typeface="Times New Roman" panose="02020603050405020304" pitchFamily="18" charset="0"/>
              </a:rPr>
              <a:t>Прев</a:t>
            </a:r>
            <a:r>
              <a:rPr lang="sr-Cyrl-RS" sz="1800" i="1" dirty="0">
                <a:latin typeface="Times New Roman" panose="02020603050405020304" pitchFamily="18" charset="0"/>
                <a:cs typeface="Times New Roman" panose="02020603050405020304" pitchFamily="18" charset="0"/>
              </a:rPr>
              <a:t> 282/2018 од 20.12.2018. године)</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11</a:t>
            </a:r>
            <a:endParaRPr lang="en-GB" sz="1800" dirty="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146125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5184576"/>
          </a:xfrm>
        </p:spPr>
        <p:txBody>
          <a:bodyPr/>
          <a:lstStyle/>
          <a:p>
            <a:pPr lvl="2" algn="just"/>
            <a:r>
              <a:rPr lang="sr-Cyrl-RS" sz="1800" b="1" dirty="0">
                <a:latin typeface="Times New Roman" panose="02020603050405020304" pitchFamily="18" charset="0"/>
                <a:cs typeface="Times New Roman" panose="02020603050405020304" pitchFamily="18" charset="0"/>
              </a:rPr>
              <a:t>Питање:</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новог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извршењу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обезбеђењу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надлежан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спровођење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у ванкњижној </a:t>
            </a:r>
            <a:r>
              <a:rPr lang="en-GB" sz="1800" b="1" dirty="0" err="1">
                <a:latin typeface="Times New Roman" panose="02020603050405020304" pitchFamily="18" charset="0"/>
                <a:cs typeface="Times New Roman" panose="02020603050405020304" pitchFamily="18" charset="0"/>
              </a:rPr>
              <a:t>својини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овлашћење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извршитељ</a:t>
            </a:r>
            <a:r>
              <a:rPr lang="en-GB" sz="1800" b="1" dirty="0">
                <a:latin typeface="Times New Roman" panose="02020603050405020304" pitchFamily="18" charset="0"/>
                <a:cs typeface="Times New Roman" panose="02020603050405020304" pitchFamily="18" charset="0"/>
              </a:rPr>
              <a:t>?</a:t>
            </a:r>
          </a:p>
          <a:p>
            <a:pPr marL="0" indent="0" algn="just">
              <a:buNone/>
            </a:pPr>
            <a:endParaRPr lang="sr-Cyrl-RS"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Одговор</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гласник</a:t>
            </a:r>
            <a:r>
              <a:rPr lang="en-GB" sz="1800" dirty="0">
                <a:latin typeface="Times New Roman" panose="02020603050405020304" pitchFamily="18" charset="0"/>
                <a:cs typeface="Times New Roman" panose="02020603050405020304" pitchFamily="18" charset="0"/>
              </a:rPr>
              <a:t> РС</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106/15), и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и </a:t>
            </a:r>
            <a:r>
              <a:rPr lang="sr-Cyrl-RS" sz="1800" dirty="0">
                <a:latin typeface="Times New Roman" panose="02020603050405020304" pitchFamily="18" charset="0"/>
                <a:cs typeface="Times New Roman" panose="02020603050405020304" pitchFamily="18" charset="0"/>
              </a:rPr>
              <a:t>ј</a:t>
            </a:r>
            <a:r>
              <a:rPr lang="en-GB" sz="1800" dirty="0" err="1">
                <a:latin typeface="Times New Roman" panose="02020603050405020304" pitchFamily="18" charset="0"/>
                <a:cs typeface="Times New Roman" panose="02020603050405020304" pitchFamily="18" charset="0"/>
              </a:rPr>
              <a:t>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извршитељ</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спровођење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у ванкњижној </a:t>
            </a:r>
            <a:r>
              <a:rPr lang="en-GB" sz="1800" dirty="0" err="1">
                <a:latin typeface="Times New Roman" panose="02020603050405020304" pitchFamily="18" charset="0"/>
                <a:cs typeface="Times New Roman" panose="02020603050405020304" pitchFamily="18" charset="0"/>
              </a:rPr>
              <a:t>својини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сагласно</a:t>
            </a:r>
            <a:r>
              <a:rPr lang="en-GB" sz="1800" dirty="0">
                <a:latin typeface="Times New Roman" panose="02020603050405020304" pitchFamily="18" charset="0"/>
                <a:cs typeface="Times New Roman" panose="02020603050405020304" pitchFamily="18" charset="0"/>
              </a:rPr>
              <a:t> ч</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ану</a:t>
            </a:r>
            <a:r>
              <a:rPr lang="en-GB" sz="1800" dirty="0">
                <a:latin typeface="Times New Roman" panose="02020603050405020304" pitchFamily="18" charset="0"/>
                <a:cs typeface="Times New Roman" panose="02020603050405020304" pitchFamily="18" charset="0"/>
              </a:rPr>
              <a:t> 3.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2.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искључиво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исправе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веродостојне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исправе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изузетак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намирење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новчаних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потраживања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насталих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комуналних</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сродних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делатности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одлучује</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предлогу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Стога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иницијалној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фази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поступка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одлучује</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предлогу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у ванкњижној </a:t>
            </a:r>
            <a:r>
              <a:rPr lang="en-GB" sz="1800" dirty="0" err="1">
                <a:latin typeface="Times New Roman" panose="02020603050405020304" pitchFamily="18" charset="0"/>
                <a:cs typeface="Times New Roman" panose="02020603050405020304" pitchFamily="18" charset="0"/>
              </a:rPr>
              <a:t>својини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условима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209.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12</a:t>
            </a:r>
            <a:endParaRPr lang="en-GB" sz="1800" dirty="0"/>
          </a:p>
        </p:txBody>
      </p:sp>
    </p:spTree>
    <p:extLst>
      <p:ext uri="{BB962C8B-B14F-4D97-AF65-F5344CB8AC3E}">
        <p14:creationId xmlns:p14="http://schemas.microsoft.com/office/powerpoint/2010/main" val="204277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600200"/>
            <a:ext cx="8229600" cy="452596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извршитељ</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саг</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асно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члану</a:t>
            </a:r>
            <a:r>
              <a:rPr lang="en-GB" sz="1800" dirty="0">
                <a:latin typeface="Times New Roman" panose="02020603050405020304" pitchFamily="18" charset="0"/>
                <a:cs typeface="Times New Roman" panose="02020603050405020304" pitchFamily="18" charset="0"/>
              </a:rPr>
              <a:t> 3.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3.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учује</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предлогу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веродостојне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исправе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намирења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новчаног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потраживања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насталих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комуналних</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сродних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делатности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том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такође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испуњени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услови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209.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одредити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у ванкњижној </a:t>
            </a:r>
            <a:r>
              <a:rPr lang="en-GB" sz="1800" dirty="0" err="1">
                <a:latin typeface="Times New Roman" panose="02020603050405020304" pitchFamily="18" charset="0"/>
                <a:cs typeface="Times New Roman" panose="02020603050405020304" pitchFamily="18" charset="0"/>
              </a:rPr>
              <a:t>својини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уколико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такво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средство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предложено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стране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повериоца</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наведеног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сагласно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члану</a:t>
            </a:r>
            <a:r>
              <a:rPr lang="en-GB" sz="1800" dirty="0">
                <a:latin typeface="Times New Roman" panose="02020603050405020304" pitchFamily="18" charset="0"/>
                <a:cs typeface="Times New Roman" panose="02020603050405020304" pitchFamily="18" charset="0"/>
              </a:rPr>
              <a:t> 58.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извршитељ</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овлаш</a:t>
            </a:r>
            <a:r>
              <a:rPr lang="sr-Cyrl-RS" sz="1800" dirty="0">
                <a:latin typeface="Times New Roman" panose="02020603050405020304" pitchFamily="18" charset="0"/>
                <a:cs typeface="Times New Roman" panose="02020603050405020304" pitchFamily="18" charset="0"/>
              </a:rPr>
              <a:t>ћ</a:t>
            </a:r>
            <a:r>
              <a:rPr lang="en-GB" sz="1800" dirty="0" err="1">
                <a:latin typeface="Times New Roman" panose="02020603050405020304" pitchFamily="18" charset="0"/>
                <a:cs typeface="Times New Roman" panose="02020603050405020304" pitchFamily="18" charset="0"/>
              </a:rPr>
              <a:t>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предлог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повериоца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закључком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промени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средство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предмет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предложио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поверилац</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одреди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настави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другим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средствима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предметима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тако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у ванкњижној </a:t>
            </a:r>
            <a:r>
              <a:rPr lang="en-GB" sz="1800" dirty="0" err="1">
                <a:latin typeface="Times New Roman" panose="02020603050405020304" pitchFamily="18" charset="0"/>
                <a:cs typeface="Times New Roman" panose="02020603050405020304" pitchFamily="18" charset="0"/>
              </a:rPr>
              <a:t>својини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 </a:t>
            </a:r>
            <a:endParaRPr lang="en-GB" sz="1800" dirty="0"/>
          </a:p>
          <a:p>
            <a:pPr algn="r"/>
            <a:endParaRPr lang="sr-Cyrl-RS" sz="1800" dirty="0"/>
          </a:p>
          <a:p>
            <a:pPr algn="r"/>
            <a:endParaRPr lang="sr-Cyrl-RS" sz="1800" dirty="0"/>
          </a:p>
          <a:p>
            <a:pPr algn="r"/>
            <a:endParaRPr lang="sr-Cyrl-RS" sz="1800" dirty="0"/>
          </a:p>
          <a:p>
            <a:pPr algn="r"/>
            <a:r>
              <a:rPr lang="sr-Cyrl-RS" sz="1800" dirty="0"/>
              <a:t>12-1</a:t>
            </a:r>
            <a:endParaRPr lang="en-GB" sz="1800" dirty="0"/>
          </a:p>
        </p:txBody>
      </p:sp>
    </p:spTree>
    <p:extLst>
      <p:ext uri="{BB962C8B-B14F-4D97-AF65-F5344CB8AC3E}">
        <p14:creationId xmlns:p14="http://schemas.microsoft.com/office/powerpoint/2010/main" val="3494374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196752"/>
            <a:ext cx="8229600" cy="4929411"/>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Такође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сагласно</a:t>
            </a:r>
            <a:r>
              <a:rPr lang="en-GB" sz="1800" dirty="0">
                <a:latin typeface="Times New Roman" panose="02020603050405020304" pitchFamily="18" charset="0"/>
                <a:cs typeface="Times New Roman" panose="02020603050405020304" pitchFamily="18" charset="0"/>
              </a:rPr>
              <a:t> ч</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ану</a:t>
            </a:r>
            <a:r>
              <a:rPr lang="en-GB" sz="1800" dirty="0">
                <a:latin typeface="Times New Roman" panose="02020603050405020304" pitchFamily="18" charset="0"/>
                <a:cs typeface="Times New Roman" panose="02020603050405020304" pitchFamily="18" charset="0"/>
              </a:rPr>
              <a:t> 66.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2.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обезбеђењу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донето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решење</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исправе</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одређено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целокупној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имовини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назначено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средство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предмет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извршитељ</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аш</a:t>
            </a:r>
            <a:r>
              <a:rPr lang="sr-Cyrl-RS" sz="1800" dirty="0">
                <a:latin typeface="Times New Roman" panose="02020603050405020304" pitchFamily="18" charset="0"/>
                <a:cs typeface="Times New Roman" panose="02020603050405020304" pitchFamily="18" charset="0"/>
              </a:rPr>
              <a:t>ћ</a:t>
            </a:r>
            <a:r>
              <a:rPr lang="en-GB" sz="1800" dirty="0" err="1">
                <a:latin typeface="Times New Roman" panose="02020603050405020304" pitchFamily="18" charset="0"/>
                <a:cs typeface="Times New Roman" panose="02020603050405020304" pitchFamily="18" charset="0"/>
              </a:rPr>
              <a:t>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без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предлога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повериоца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донесе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закључак</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после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идентификовања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имовине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дужника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a:t>
            </a:r>
            <a:r>
              <a:rPr lang="sr-Cyrl-RS" sz="1800" b="1" dirty="0" err="1">
                <a:latin typeface="Times New Roman" panose="02020603050405020304" pitchFamily="18" charset="0"/>
                <a:cs typeface="Times New Roman" panose="02020603050405020304" pitchFamily="18" charset="0"/>
              </a:rPr>
              <a:t>ђу</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средство</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предмет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тако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одредити</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извршење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у ванкњижној </a:t>
            </a:r>
            <a:r>
              <a:rPr lang="en-GB" sz="1800" b="1" dirty="0" err="1">
                <a:latin typeface="Times New Roman" panose="02020603050405020304" pitchFamily="18" charset="0"/>
                <a:cs typeface="Times New Roman" panose="02020603050405020304" pitchFamily="18" charset="0"/>
              </a:rPr>
              <a:t>својини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условима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члана</a:t>
            </a:r>
            <a:r>
              <a:rPr lang="en-GB" sz="1800" b="1" dirty="0">
                <a:latin typeface="Times New Roman" panose="02020603050405020304" pitchFamily="18" charset="0"/>
                <a:cs typeface="Times New Roman" panose="02020603050405020304" pitchFamily="18" charset="0"/>
              </a:rPr>
              <a:t> 209.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извршењу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обезбеђењу</a:t>
            </a:r>
            <a:r>
              <a:rPr lang="en-GB" sz="1800" b="1" dirty="0">
                <a:latin typeface="Times New Roman" panose="02020603050405020304" pitchFamily="18" charset="0"/>
                <a:cs typeface="Times New Roman" panose="02020603050405020304" pitchFamily="18" charset="0"/>
              </a:rPr>
              <a:t>.</a:t>
            </a:r>
            <a:endParaRPr lang="sr-Cyrl-RS" sz="1800" b="1" dirty="0">
              <a:latin typeface="Times New Roman" panose="02020603050405020304" pitchFamily="18" charset="0"/>
              <a:cs typeface="Times New Roman" panose="02020603050405020304" pitchFamily="18" charset="0"/>
            </a:endParaRPr>
          </a:p>
          <a:p>
            <a:pPr marL="0" indent="0" algn="just">
              <a:buNone/>
            </a:pP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Одговори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питања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који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утвр</a:t>
            </a:r>
            <a:r>
              <a:rPr lang="sr-Cyrl-RS" sz="1800" i="1" dirty="0">
                <a:latin typeface="Times New Roman" panose="02020603050405020304" pitchFamily="18" charset="0"/>
                <a:cs typeface="Times New Roman" panose="02020603050405020304" pitchFamily="18" charset="0"/>
              </a:rPr>
              <a:t>ђ</a:t>
            </a:r>
            <a:r>
              <a:rPr lang="en-GB" sz="1800" i="1" dirty="0" err="1">
                <a:latin typeface="Times New Roman" panose="02020603050405020304" pitchFamily="18" charset="0"/>
                <a:cs typeface="Times New Roman" panose="02020603050405020304" pitchFamily="18" charset="0"/>
              </a:rPr>
              <a:t>ени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спорове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апелационог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одржаној</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дана</a:t>
            </a:r>
            <a:r>
              <a:rPr lang="en-GB" sz="1800" i="1" dirty="0">
                <a:latin typeface="Times New Roman" panose="02020603050405020304" pitchFamily="18" charset="0"/>
                <a:cs typeface="Times New Roman" panose="02020603050405020304" pitchFamily="18" charset="0"/>
              </a:rPr>
              <a:t> 7.11.2016. и 8.11.2016.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и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преступе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одржаној</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дана</a:t>
            </a:r>
            <a:r>
              <a:rPr lang="en-GB" sz="1800" i="1" dirty="0">
                <a:latin typeface="Times New Roman" panose="02020603050405020304" pitchFamily="18" charset="0"/>
                <a:cs typeface="Times New Roman" panose="02020603050405020304" pitchFamily="18" charset="0"/>
              </a:rPr>
              <a:t> 10.11.2016.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Судска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пракса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Билтен</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бр</a:t>
            </a:r>
            <a:r>
              <a:rPr lang="en-GB" sz="1800" i="1" dirty="0">
                <a:latin typeface="Times New Roman" panose="02020603050405020304" pitchFamily="18" charset="0"/>
                <a:cs typeface="Times New Roman" panose="02020603050405020304" pitchFamily="18" charset="0"/>
              </a:rPr>
              <a:t>. 4/2016</a:t>
            </a:r>
            <a:r>
              <a:rPr lang="sr-Cyrl-RS" sz="1800" i="1" dirty="0">
                <a:latin typeface="Times New Roman" panose="02020603050405020304" pitchFamily="18" charset="0"/>
                <a:cs typeface="Times New Roman" panose="02020603050405020304" pitchFamily="18" charset="0"/>
              </a:rPr>
              <a:t>, извршење и обезбеђење, питање бр. 8</a:t>
            </a:r>
            <a:r>
              <a:rPr lang="en-GB" sz="1800" i="1" dirty="0">
                <a:latin typeface="Times New Roman" panose="02020603050405020304" pitchFamily="18" charset="0"/>
                <a:cs typeface="Times New Roman" panose="02020603050405020304" pitchFamily="18" charset="0"/>
              </a:rPr>
              <a:t>)</a:t>
            </a:r>
            <a:endParaRPr lang="sr-Cyrl-RS" sz="1800" i="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12-2</a:t>
            </a:r>
            <a:endParaRPr lang="en-GB" sz="1800" dirty="0">
              <a:latin typeface="Times New Roman" panose="02020603050405020304" pitchFamily="18" charset="0"/>
              <a:cs typeface="Times New Roman" panose="02020603050405020304" pitchFamily="18" charset="0"/>
            </a:endParaRPr>
          </a:p>
          <a:p>
            <a:endParaRPr lang="en-GB" sz="1800" dirty="0"/>
          </a:p>
          <a:p>
            <a:endParaRPr lang="en-GB" sz="1800" dirty="0"/>
          </a:p>
        </p:txBody>
      </p:sp>
    </p:spTree>
    <p:extLst>
      <p:ext uri="{BB962C8B-B14F-4D97-AF65-F5344CB8AC3E}">
        <p14:creationId xmlns:p14="http://schemas.microsoft.com/office/powerpoint/2010/main" val="4168213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lvl="1" algn="just">
              <a:buFont typeface="Arial" panose="020B0604020202020204" pitchFamily="34" charset="0"/>
              <a:buChar char="•"/>
            </a:pPr>
            <a:r>
              <a:rPr lang="sr-Cyrl-RS" sz="1800" b="1" dirty="0">
                <a:latin typeface="Times New Roman" panose="02020603050405020304" pitchFamily="18" charset="0"/>
                <a:cs typeface="Times New Roman" panose="02020603050405020304" pitchFamily="18" charset="0"/>
              </a:rPr>
              <a:t>	Питање: </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Члан</a:t>
            </a:r>
            <a:r>
              <a:rPr lang="en-GB" sz="1800" b="1" dirty="0">
                <a:latin typeface="Times New Roman" panose="02020603050405020304" pitchFamily="18" charset="0"/>
                <a:cs typeface="Times New Roman" panose="02020603050405020304" pitchFamily="18" charset="0"/>
              </a:rPr>
              <a:t> 28.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изменама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допунама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озакоњењу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објекта</a:t>
            </a:r>
            <a:r>
              <a:rPr lang="en-GB" sz="1800" b="1"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a:t>
            </a:r>
            <a:r>
              <a:rPr lang="en-GB" sz="1800" b="1" dirty="0" err="1">
                <a:latin typeface="Times New Roman" panose="02020603050405020304" pitchFamily="18" charset="0"/>
                <a:cs typeface="Times New Roman" panose="02020603050405020304" pitchFamily="18" charset="0"/>
              </a:rPr>
              <a:t>Службени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гласник</a:t>
            </a:r>
            <a:r>
              <a:rPr lang="en-GB" sz="1800" b="1" dirty="0">
                <a:latin typeface="Times New Roman" panose="02020603050405020304" pitchFamily="18" charset="0"/>
                <a:cs typeface="Times New Roman" panose="02020603050405020304" pitchFamily="18" charset="0"/>
              </a:rPr>
              <a:t> РС</a:t>
            </a:r>
            <a:r>
              <a:rPr lang="sr-Cyrl-RS" sz="1800" b="1" dirty="0">
                <a:latin typeface="Times New Roman" panose="02020603050405020304" pitchFamily="18" charset="0"/>
                <a:cs typeface="Times New Roman" panose="02020603050405020304" pitchFamily="18" charset="0"/>
              </a:rPr>
              <a:t>“</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бр</a:t>
            </a:r>
            <a:r>
              <a:rPr lang="en-GB" sz="1800" b="1" dirty="0">
                <a:latin typeface="Times New Roman" panose="02020603050405020304" pitchFamily="18" charset="0"/>
                <a:cs typeface="Times New Roman" panose="02020603050405020304" pitchFamily="18" charset="0"/>
              </a:rPr>
              <a:t>. 83/2018) </a:t>
            </a:r>
            <a:r>
              <a:rPr lang="en-GB" sz="1800" b="1" dirty="0" err="1">
                <a:latin typeface="Times New Roman" panose="02020603050405020304" pitchFamily="18" charset="0"/>
                <a:cs typeface="Times New Roman" panose="02020603050405020304" pitchFamily="18" charset="0"/>
              </a:rPr>
              <a:t>гласи</a:t>
            </a:r>
            <a:r>
              <a:rPr lang="en-GB" sz="1800" b="1"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a:t>
            </a:r>
            <a:r>
              <a:rPr lang="en-GB" sz="1800" b="1" dirty="0" err="1">
                <a:latin typeface="Times New Roman" panose="02020603050405020304" pitchFamily="18" charset="0"/>
                <a:cs typeface="Times New Roman" panose="02020603050405020304" pitchFamily="18" charset="0"/>
              </a:rPr>
              <a:t>Надлежни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орган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поступку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службеној</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дужности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достави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органу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надлежном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послове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државног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премера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катастра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потврду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поступку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озакоњења</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циљу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забране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отуђења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виду</a:t>
            </a:r>
            <a:r>
              <a:rPr lang="en-GB" sz="1800" b="1" dirty="0">
                <a:latin typeface="Times New Roman" panose="02020603050405020304" pitchFamily="18" charset="0"/>
                <a:cs typeface="Times New Roman" panose="02020603050405020304" pitchFamily="18" charset="0"/>
              </a:rPr>
              <a:t> забележбе, у </a:t>
            </a:r>
            <a:r>
              <a:rPr lang="en-GB" sz="1800" b="1" dirty="0" err="1">
                <a:latin typeface="Times New Roman" panose="02020603050405020304" pitchFamily="18" charset="0"/>
                <a:cs typeface="Times New Roman" panose="02020603050405020304" pitchFamily="18" charset="0"/>
              </a:rPr>
              <a:t>року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шест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месеци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ступања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снагу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a:t>
            </a:r>
            <a:r>
              <a:rPr lang="sr-Cyrl-RS" sz="1800" b="1" dirty="0">
                <a:latin typeface="Times New Roman" panose="02020603050405020304" pitchFamily="18" charset="0"/>
                <a:cs typeface="Times New Roman" panose="02020603050405020304" pitchFamily="18" charset="0"/>
              </a:rPr>
              <a:t>“</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примењује</a:t>
            </a:r>
            <a:r>
              <a:rPr lang="en-GB" sz="1800" b="1" dirty="0">
                <a:latin typeface="Times New Roman" panose="02020603050405020304" pitchFamily="18" charset="0"/>
                <a:cs typeface="Times New Roman" panose="02020603050405020304" pitchFamily="18" charset="0"/>
              </a:rPr>
              <a:t> и у </a:t>
            </a:r>
            <a:r>
              <a:rPr lang="en-GB" sz="1800" b="1" dirty="0" err="1">
                <a:latin typeface="Times New Roman" panose="02020603050405020304" pitchFamily="18" charset="0"/>
                <a:cs typeface="Times New Roman" panose="02020603050405020304" pitchFamily="18" charset="0"/>
              </a:rPr>
              <a:t>случају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извршном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поступку</a:t>
            </a:r>
            <a:r>
              <a:rPr lang="en-GB" sz="1800" b="1" dirty="0">
                <a:latin typeface="Times New Roman" panose="02020603050405020304" pitchFamily="18" charset="0"/>
                <a:cs typeface="Times New Roman" panose="02020603050405020304" pitchFamily="18" charset="0"/>
              </a:rPr>
              <a:t>?</a:t>
            </a:r>
            <a:endParaRPr lang="sr-Cyrl-RS"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Уколико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примењује</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b="1" dirty="0">
                <a:latin typeface="Times New Roman" panose="02020603050405020304" pitchFamily="18" charset="0"/>
                <a:cs typeface="Times New Roman" panose="02020603050405020304" pitchFamily="18" charset="0"/>
              </a:rPr>
              <a:t>	- </a:t>
            </a:r>
            <a:r>
              <a:rPr lang="en-GB" sz="1800" b="1" dirty="0" err="1">
                <a:latin typeface="Times New Roman" panose="02020603050405020304" pitchFamily="18" charset="0"/>
                <a:cs typeface="Times New Roman" panose="02020603050405020304" pitchFamily="18" charset="0"/>
              </a:rPr>
              <a:t>Ако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изводу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листа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назначено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изграђен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без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дозволе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градњу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али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није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забрана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отуђења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продати</a:t>
            </a:r>
            <a:r>
              <a:rPr lang="en-GB" sz="1800" b="1" dirty="0">
                <a:latin typeface="Times New Roman" panose="02020603050405020304" pitchFamily="18" charset="0"/>
                <a:cs typeface="Times New Roman" panose="02020603050405020304" pitchFamily="18" charset="0"/>
              </a:rPr>
              <a:t>?</a:t>
            </a:r>
          </a:p>
          <a:p>
            <a:pPr marL="0" indent="0" algn="just">
              <a:buNone/>
            </a:pPr>
            <a:endParaRPr lang="en-GB" sz="1800" b="1"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13</a:t>
            </a:r>
            <a:endParaRPr lang="en-GB" sz="1800" dirty="0">
              <a:latin typeface="Times New Roman" panose="02020603050405020304" pitchFamily="18" charset="0"/>
              <a:cs typeface="Times New Roman" panose="02020603050405020304" pitchFamily="18" charset="0"/>
            </a:endParaRPr>
          </a:p>
          <a:p>
            <a:pPr algn="r"/>
            <a:endParaRPr lang="sr-Cyrl-RS" sz="1800" dirty="0"/>
          </a:p>
          <a:p>
            <a:pPr algn="r"/>
            <a:endParaRPr lang="sr-Cyrl-RS" sz="1800" dirty="0"/>
          </a:p>
          <a:p>
            <a:pPr algn="r"/>
            <a:endParaRPr lang="sr-Cyrl-RS" sz="1800" dirty="0"/>
          </a:p>
          <a:p>
            <a:pPr algn="r"/>
            <a:endParaRPr lang="sr-Cyrl-RS" sz="1800" dirty="0"/>
          </a:p>
          <a:p>
            <a:pPr algn="r"/>
            <a:endParaRPr lang="sr-Cyrl-RS" sz="1800" dirty="0"/>
          </a:p>
          <a:p>
            <a:pPr algn="r"/>
            <a:r>
              <a:rPr lang="sr-Cyrl-RS" sz="1800" dirty="0"/>
              <a:t>13</a:t>
            </a:r>
            <a:endParaRPr lang="en-GB" sz="1800" dirty="0"/>
          </a:p>
        </p:txBody>
      </p:sp>
    </p:spTree>
    <p:extLst>
      <p:ext uri="{BB962C8B-B14F-4D97-AF65-F5344CB8AC3E}">
        <p14:creationId xmlns:p14="http://schemas.microsoft.com/office/powerpoint/2010/main" val="1003918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marL="0" indent="0" algn="just">
              <a:buNone/>
            </a:pPr>
            <a:r>
              <a:rPr lang="sr-Cyrl-RS" sz="1800" b="1" dirty="0">
                <a:latin typeface="Times New Roman" panose="02020603050405020304" pitchFamily="18" charset="0"/>
                <a:cs typeface="Times New Roman" panose="02020603050405020304" pitchFamily="18" charset="0"/>
              </a:rPr>
              <a:t>	-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примењује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само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започет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поступак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примењује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постоји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грађевинска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употребна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дозвола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Другим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речима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ступањем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снагу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прометовати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објектима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грађевинска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употребна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дозвола</a:t>
            </a:r>
            <a:r>
              <a:rPr lang="en-GB" sz="1800" b="1" dirty="0">
                <a:latin typeface="Times New Roman" panose="02020603050405020304" pitchFamily="18" charset="0"/>
                <a:cs typeface="Times New Roman" panose="02020603050405020304" pitchFamily="18" charset="0"/>
              </a:rPr>
              <a:t>, а </a:t>
            </a:r>
            <a:r>
              <a:rPr lang="en-GB" sz="1800" b="1" dirty="0" err="1">
                <a:latin typeface="Times New Roman" panose="02020603050405020304" pitchFamily="18" charset="0"/>
                <a:cs typeface="Times New Roman" panose="02020603050405020304" pitchFamily="18" charset="0"/>
              </a:rPr>
              <a:t>није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поднет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захтев</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легализацију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стога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није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уписана</a:t>
            </a:r>
            <a:r>
              <a:rPr lang="en-GB" sz="1800" b="1" dirty="0">
                <a:latin typeface="Times New Roman" panose="02020603050405020304" pitchFamily="18" charset="0"/>
                <a:cs typeface="Times New Roman" panose="02020603050405020304" pitchFamily="18" charset="0"/>
              </a:rPr>
              <a:t> забележба </a:t>
            </a:r>
            <a:r>
              <a:rPr lang="en-GB" sz="1800" b="1" dirty="0" err="1">
                <a:latin typeface="Times New Roman" panose="02020603050405020304" pitchFamily="18" charset="0"/>
                <a:cs typeface="Times New Roman" panose="02020603050405020304" pitchFamily="18" charset="0"/>
              </a:rPr>
              <a:t>забране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отуђења</a:t>
            </a:r>
            <a:r>
              <a:rPr lang="en-GB" sz="1800" b="1" dirty="0">
                <a:latin typeface="Times New Roman" panose="02020603050405020304" pitchFamily="18" charset="0"/>
                <a:cs typeface="Times New Roman" panose="02020603050405020304" pitchFamily="18" charset="0"/>
              </a:rPr>
              <a:t>?</a:t>
            </a:r>
            <a:endParaRPr lang="en-GB" sz="1800" dirty="0"/>
          </a:p>
          <a:p>
            <a:endParaRPr lang="sr-Cyrl-RS" sz="1800" dirty="0"/>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Одговор</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изменама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допунама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озакоњењу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објеката</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гласник</a:t>
            </a:r>
            <a:r>
              <a:rPr lang="en-GB" sz="1800" dirty="0">
                <a:latin typeface="Times New Roman" panose="02020603050405020304" pitchFamily="18" charset="0"/>
                <a:cs typeface="Times New Roman" panose="02020603050405020304" pitchFamily="18" charset="0"/>
              </a:rPr>
              <a:t> РС</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83/18) </a:t>
            </a:r>
            <a:r>
              <a:rPr lang="en-GB" sz="1800" dirty="0" err="1">
                <a:latin typeface="Times New Roman" panose="02020603050405020304" pitchFamily="18" charset="0"/>
                <a:cs typeface="Times New Roman" panose="02020603050405020304" pitchFamily="18" charset="0"/>
              </a:rPr>
              <a:t>самосталним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чланом</a:t>
            </a:r>
            <a:r>
              <a:rPr lang="en-GB" sz="1800" dirty="0">
                <a:latin typeface="Times New Roman" panose="02020603050405020304" pitchFamily="18" charset="0"/>
                <a:cs typeface="Times New Roman" panose="02020603050405020304" pitchFamily="18" charset="0"/>
              </a:rPr>
              <a:t> 28. (С1) </a:t>
            </a:r>
            <a:r>
              <a:rPr lang="en-GB" sz="1800" dirty="0" err="1">
                <a:latin typeface="Times New Roman" panose="02020603050405020304" pitchFamily="18" charset="0"/>
                <a:cs typeface="Times New Roman" panose="02020603050405020304" pitchFamily="18" charset="0"/>
              </a:rPr>
              <a:t>прописује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орган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озакоњење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поступку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озакоњења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службеној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достави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органу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послове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државног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премера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катастра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потврду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објекат</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поступку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озакоњења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циљу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забране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отуђења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објекте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виду</a:t>
            </a:r>
            <a:r>
              <a:rPr lang="en-GB" sz="1800" dirty="0">
                <a:latin typeface="Times New Roman" panose="02020603050405020304" pitchFamily="18" charset="0"/>
                <a:cs typeface="Times New Roman" panose="02020603050405020304" pitchFamily="18" charset="0"/>
              </a:rPr>
              <a:t> забележбе, у </a:t>
            </a:r>
            <a:r>
              <a:rPr lang="en-GB" sz="1800" dirty="0" err="1">
                <a:latin typeface="Times New Roman" panose="02020603050405020304" pitchFamily="18" charset="0"/>
                <a:cs typeface="Times New Roman" panose="02020603050405020304" pitchFamily="18" charset="0"/>
              </a:rPr>
              <a:t>року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6 </a:t>
            </a:r>
            <a:r>
              <a:rPr lang="en-GB" sz="1800" dirty="0" err="1">
                <a:latin typeface="Times New Roman" panose="02020603050405020304" pitchFamily="18" charset="0"/>
                <a:cs typeface="Times New Roman" panose="02020603050405020304" pitchFamily="18" charset="0"/>
              </a:rPr>
              <a:t>месеци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ступања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снагу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a:t>
            </a:r>
          </a:p>
          <a:p>
            <a:endParaRPr lang="sr-Cyrl-RS" sz="1800" dirty="0"/>
          </a:p>
          <a:p>
            <a:pPr algn="r"/>
            <a:r>
              <a:rPr lang="sr-Cyrl-RS" sz="1800" dirty="0"/>
              <a:t>13-1</a:t>
            </a:r>
          </a:p>
          <a:p>
            <a:pPr algn="r"/>
            <a:endParaRPr lang="sr-Cyrl-RS" sz="1800" dirty="0"/>
          </a:p>
          <a:p>
            <a:pPr algn="r"/>
            <a:endParaRPr lang="sr-Cyrl-RS" sz="1800" dirty="0"/>
          </a:p>
          <a:p>
            <a:pPr algn="r"/>
            <a:endParaRPr lang="sr-Cyrl-RS" sz="1800" dirty="0"/>
          </a:p>
          <a:p>
            <a:pPr algn="r"/>
            <a:endParaRPr lang="sr-Cyrl-RS" sz="1800" dirty="0"/>
          </a:p>
          <a:p>
            <a:pPr algn="r"/>
            <a:endParaRPr lang="sr-Cyrl-RS" sz="1800" dirty="0"/>
          </a:p>
          <a:p>
            <a:pPr algn="r"/>
            <a:endParaRPr lang="sr-Cyrl-RS" sz="1800" dirty="0"/>
          </a:p>
          <a:p>
            <a:pPr algn="r"/>
            <a:endParaRPr lang="sr-Cyrl-RS" sz="1800" dirty="0"/>
          </a:p>
          <a:p>
            <a:pPr algn="r"/>
            <a:r>
              <a:rPr lang="sr-Cyrl-RS" sz="1800" dirty="0"/>
              <a:t>13-1</a:t>
            </a:r>
            <a:endParaRPr lang="en-GB" sz="1800" dirty="0"/>
          </a:p>
        </p:txBody>
      </p:sp>
    </p:spTree>
    <p:extLst>
      <p:ext uri="{BB962C8B-B14F-4D97-AF65-F5344CB8AC3E}">
        <p14:creationId xmlns:p14="http://schemas.microsoft.com/office/powerpoint/2010/main" val="892616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закона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утицај</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продају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извршном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поступку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дејство</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односу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лице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изградило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поднело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захтев</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одредбом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ограничено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располагања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поднело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захтев</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озакоњење</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оно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отуђити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норма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ограничава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вољу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изградило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објекат</a:t>
            </a:r>
            <a:r>
              <a:rPr lang="en-GB" sz="1800" b="1"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и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поднело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озакоњење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али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поступку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продаје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принудно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независно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воље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реч</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прометовању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непокретнош</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у.</a:t>
            </a:r>
          </a:p>
          <a:p>
            <a:pPr marL="0" indent="0" algn="just">
              <a:buNone/>
            </a:pPr>
            <a:r>
              <a:rPr lang="sr-Cyrl-RS" sz="1800" b="1" dirty="0">
                <a:latin typeface="Times New Roman" panose="02020603050405020304" pitchFamily="18" charset="0"/>
                <a:cs typeface="Times New Roman" panose="02020603050405020304" pitchFamily="18" charset="0"/>
              </a:rPr>
              <a:t>	</a:t>
            </a:r>
          </a:p>
          <a:p>
            <a:pPr marL="0" indent="0" algn="just">
              <a:buNone/>
            </a:pPr>
            <a:r>
              <a:rPr lang="sr-Cyrl-RS" sz="1800" b="1" i="1"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Одговори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питања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који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утвр</a:t>
            </a:r>
            <a:r>
              <a:rPr lang="sr-Cyrl-RS" sz="1800" i="1" dirty="0">
                <a:latin typeface="Times New Roman" panose="02020603050405020304" pitchFamily="18" charset="0"/>
                <a:cs typeface="Times New Roman" panose="02020603050405020304" pitchFamily="18" charset="0"/>
              </a:rPr>
              <a:t>ђ</a:t>
            </a:r>
            <a:r>
              <a:rPr lang="en-GB" sz="1800" i="1" dirty="0" err="1">
                <a:latin typeface="Times New Roman" panose="02020603050405020304" pitchFamily="18" charset="0"/>
                <a:cs typeface="Times New Roman" panose="02020603050405020304" pitchFamily="18" charset="0"/>
              </a:rPr>
              <a:t>ени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седницама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спорове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апелационог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одржаним</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дана</a:t>
            </a:r>
            <a:r>
              <a:rPr lang="en-GB" sz="1800" i="1" dirty="0">
                <a:latin typeface="Times New Roman" panose="02020603050405020304" pitchFamily="18" charset="0"/>
                <a:cs typeface="Times New Roman" panose="02020603050405020304" pitchFamily="18" charset="0"/>
              </a:rPr>
              <a:t> 19.11. и 20.11.2019.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и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преступе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одржаној</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дана</a:t>
            </a:r>
            <a:r>
              <a:rPr lang="en-GB" sz="1800" i="1" dirty="0">
                <a:latin typeface="Times New Roman" panose="02020603050405020304" pitchFamily="18" charset="0"/>
                <a:cs typeface="Times New Roman" panose="02020603050405020304" pitchFamily="18" charset="0"/>
              </a:rPr>
              <a:t> 20.11.2019.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Судска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пракса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Билтен</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бр</a:t>
            </a:r>
            <a:r>
              <a:rPr lang="en-GB" sz="1800" i="1" dirty="0">
                <a:latin typeface="Times New Roman" panose="02020603050405020304" pitchFamily="18" charset="0"/>
                <a:cs typeface="Times New Roman" panose="02020603050405020304" pitchFamily="18" charset="0"/>
              </a:rPr>
              <a:t>. 3/2019</a:t>
            </a:r>
            <a:r>
              <a:rPr lang="sr-Cyrl-RS" sz="1800" i="1" dirty="0">
                <a:latin typeface="Times New Roman" panose="02020603050405020304" pitchFamily="18" charset="0"/>
                <a:cs typeface="Times New Roman" panose="02020603050405020304" pitchFamily="18" charset="0"/>
              </a:rPr>
              <a:t>, извршење и обезбеђење, питање бр. 27</a:t>
            </a:r>
            <a:r>
              <a:rPr lang="en-GB" sz="1800" i="1" dirty="0">
                <a:latin typeface="Times New Roman" panose="02020603050405020304" pitchFamily="18" charset="0"/>
                <a:cs typeface="Times New Roman" panose="02020603050405020304" pitchFamily="18" charset="0"/>
              </a:rPr>
              <a:t>)</a:t>
            </a:r>
            <a:endParaRPr lang="sr-Cyrl-RS" sz="1800" i="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13-2</a:t>
            </a:r>
          </a:p>
          <a:p>
            <a:pPr algn="r"/>
            <a:endParaRPr lang="en-GB" sz="1800" b="1" dirty="0">
              <a:latin typeface="Times New Roman" panose="02020603050405020304" pitchFamily="18" charset="0"/>
              <a:cs typeface="Times New Roman" panose="02020603050405020304" pitchFamily="18" charset="0"/>
            </a:endParaRPr>
          </a:p>
          <a:p>
            <a:endParaRPr lang="en-GB" sz="1800" dirty="0"/>
          </a:p>
          <a:p>
            <a:endParaRPr lang="en-GB" sz="1800" dirty="0"/>
          </a:p>
          <a:p>
            <a:endParaRPr lang="en-GB" sz="1800" dirty="0"/>
          </a:p>
          <a:p>
            <a:endParaRPr lang="en-GB" sz="1800" dirty="0"/>
          </a:p>
          <a:p>
            <a:pPr algn="r"/>
            <a:endParaRPr lang="sr-Cyrl-RS" sz="1800" dirty="0"/>
          </a:p>
          <a:p>
            <a:pPr algn="r"/>
            <a:endParaRPr lang="sr-Cyrl-RS" sz="1800" dirty="0"/>
          </a:p>
          <a:p>
            <a:pPr algn="r"/>
            <a:endParaRPr lang="sr-Cyrl-RS" sz="1800" dirty="0"/>
          </a:p>
          <a:p>
            <a:pPr algn="r"/>
            <a:endParaRPr lang="sr-Cyrl-RS" sz="1800" dirty="0"/>
          </a:p>
          <a:p>
            <a:pPr algn="r"/>
            <a:endParaRPr lang="sr-Cyrl-RS" sz="1800" dirty="0"/>
          </a:p>
          <a:p>
            <a:pPr algn="r"/>
            <a:r>
              <a:rPr lang="sr-Cyrl-RS" sz="1800" dirty="0"/>
              <a:t>13-2</a:t>
            </a:r>
            <a:endParaRPr lang="en-GB" sz="1800" dirty="0"/>
          </a:p>
        </p:txBody>
      </p:sp>
    </p:spTree>
    <p:extLst>
      <p:ext uri="{BB962C8B-B14F-4D97-AF65-F5344CB8AC3E}">
        <p14:creationId xmlns:p14="http://schemas.microsoft.com/office/powerpoint/2010/main" val="5681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4" name="Content Placeholder 1">
            <a:extLst>
              <a:ext uri="{FF2B5EF4-FFF2-40B4-BE49-F238E27FC236}">
                <a16:creationId xmlns:a16="http://schemas.microsoft.com/office/drawing/2014/main" xmlns="" id="{B5974154-05EE-451D-B9B5-AA99453F92D2}"/>
              </a:ext>
            </a:extLst>
          </p:cNvPr>
          <p:cNvSpPr>
            <a:spLocks noGrp="1"/>
          </p:cNvSpPr>
          <p:nvPr>
            <p:ph idx="1"/>
          </p:nvPr>
        </p:nvSpPr>
        <p:spPr>
          <a:xfrm>
            <a:off x="457200" y="1259632"/>
            <a:ext cx="8229600" cy="4866531"/>
          </a:xfrm>
        </p:spPr>
        <p:txBody>
          <a:bodyPr/>
          <a:lstStyle/>
          <a:p>
            <a:pPr algn="just"/>
            <a:r>
              <a:rPr lang="sr-Cyrl-RS" sz="1800" dirty="0">
                <a:latin typeface="Times New Roman" panose="02020603050405020304" pitchFamily="18" charset="0"/>
                <a:cs typeface="Times New Roman" panose="02020603050405020304" pitchFamily="18" charset="0"/>
              </a:rPr>
              <a:t>ЗАКОН О СТЕЧАЈУ („Сл. гласник РС“, бр. 104 од 16.12.2009. године, 99 од 27.12.2011. године – др. закон, 71 од 25.07.2012. године – УС, 83 од 05.08.2014. године, 113 од 17.12.2017. године, 44 од 08.06.2018. године и 95 од 08.12.2018. године</a:t>
            </a:r>
          </a:p>
          <a:p>
            <a:pPr algn="just"/>
            <a:r>
              <a:rPr lang="sr-Cyrl-RS" sz="1800" dirty="0">
                <a:latin typeface="Times New Roman" panose="02020603050405020304" pitchFamily="18" charset="0"/>
                <a:cs typeface="Times New Roman" panose="02020603050405020304" pitchFamily="18" charset="0"/>
              </a:rPr>
              <a:t>ЗАКОН О ОЗАКОЊЕЊУ ОБЈЕКАТА („Сл. гласник РС“, бр. 96/15, 83/18 и 81/20 – одлука УС)</a:t>
            </a:r>
          </a:p>
          <a:p>
            <a:pPr algn="just"/>
            <a:r>
              <a:rPr lang="sr-Cyrl-RS" sz="1800" dirty="0">
                <a:latin typeface="Times New Roman" panose="02020603050405020304" pitchFamily="18" charset="0"/>
                <a:cs typeface="Times New Roman" panose="02020603050405020304" pitchFamily="18" charset="0"/>
              </a:rPr>
              <a:t>ЗАКОН О ОСНОВАМА СВОЈИНСКО-ПРАВНИХ ОДНОСА („Сл. лист СФРЈ“, бр. 6/80 и 36/90, „Сл. лист СРЈ“, бр. 29/96 и „Сл. гласник РС“, бр. 115/05 – др. закон)</a:t>
            </a:r>
          </a:p>
          <a:p>
            <a:pPr algn="just"/>
            <a:r>
              <a:rPr lang="sr-Cyrl-RS" sz="1800" dirty="0">
                <a:latin typeface="Times New Roman" panose="02020603050405020304" pitchFamily="18" charset="0"/>
                <a:cs typeface="Times New Roman" panose="02020603050405020304" pitchFamily="18" charset="0"/>
              </a:rPr>
              <a:t>ЗАКОН О ПОСТУПКУ УПИСА У КАТАСТАР НЕПОКРЕТНОСТИ И ВОДОВА („Сл. гласник РС“, бр. 41/18, 95/18, 31/19 и 15/20)</a:t>
            </a:r>
          </a:p>
          <a:p>
            <a:pPr algn="just"/>
            <a:r>
              <a:rPr lang="sr-Cyrl-RS" sz="1800" dirty="0">
                <a:latin typeface="Times New Roman" panose="02020603050405020304" pitchFamily="18" charset="0"/>
                <a:cs typeface="Times New Roman" panose="02020603050405020304" pitchFamily="18" charset="0"/>
              </a:rPr>
              <a:t>ЗАКОН О ПРОМЕТУ НЕПОКРЕТНОСТИ („Сл. гласник РС“, бр. 93/14, 121/14 и 6/15)</a:t>
            </a:r>
          </a:p>
          <a:p>
            <a:pPr algn="just"/>
            <a:r>
              <a:rPr lang="sr-Cyrl-RS" sz="1800" dirty="0">
                <a:latin typeface="Times New Roman" panose="02020603050405020304" pitchFamily="18" charset="0"/>
                <a:cs typeface="Times New Roman" panose="02020603050405020304" pitchFamily="18" charset="0"/>
              </a:rPr>
              <a:t>ЗАКОН О ИЗВРШЕЊУ И ОБЕЗБЕЂЕЊУ („Сл. гласник РС“, бр. 106/15, 106/16 – аутентично тумачење, 113/17 – аутентично тумачење, 54/19 и 9/20 – аутентично тумачење)</a:t>
            </a:r>
          </a:p>
          <a:p>
            <a:pPr algn="just"/>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3</a:t>
            </a:r>
            <a:endParaRPr lang="sr-Latn-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76871"/>
            <a:ext cx="8229600" cy="2664297"/>
          </a:xfrm>
        </p:spPr>
        <p:txBody>
          <a:bodyPr/>
          <a:lstStyle/>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r>
              <a:rPr lang="sr-Cyrl-RS" b="1" dirty="0" err="1">
                <a:latin typeface="Times New Roman" panose="02020603050405020304" pitchFamily="18" charset="0"/>
                <a:cs typeface="Times New Roman" panose="02020603050405020304" pitchFamily="18" charset="0"/>
              </a:rPr>
              <a:t>Ванкњижно</a:t>
            </a:r>
            <a:r>
              <a:rPr lang="sr-Cyrl-RS" b="1" dirty="0">
                <a:latin typeface="Times New Roman" panose="02020603050405020304" pitchFamily="18" charset="0"/>
                <a:cs typeface="Times New Roman" panose="02020603050405020304" pitchFamily="18" charset="0"/>
              </a:rPr>
              <a:t> власништво </a:t>
            </a:r>
            <a:br>
              <a:rPr lang="sr-Cyrl-RS" b="1" dirty="0">
                <a:latin typeface="Times New Roman" panose="02020603050405020304" pitchFamily="18" charset="0"/>
                <a:cs typeface="Times New Roman" panose="02020603050405020304" pitchFamily="18" charset="0"/>
              </a:rPr>
            </a:br>
            <a:r>
              <a:rPr lang="sr-Cyrl-RS" b="1" dirty="0">
                <a:latin typeface="Times New Roman" panose="02020603050405020304" pitchFamily="18" charset="0"/>
                <a:cs typeface="Times New Roman" panose="02020603050405020304" pitchFamily="18" charset="0"/>
              </a:rPr>
              <a:t>кроз парнични поступак</a:t>
            </a:r>
            <a:endParaRPr lang="en-GB" dirty="0"/>
          </a:p>
        </p:txBody>
      </p:sp>
    </p:spTree>
    <p:extLst>
      <p:ext uri="{BB962C8B-B14F-4D97-AF65-F5344CB8AC3E}">
        <p14:creationId xmlns:p14="http://schemas.microsoft.com/office/powerpoint/2010/main" val="1245719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Неоснован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навод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лице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није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власник</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будући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није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уписано</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земљишне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књиге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обзиром</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чињеницу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осим</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уписом</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може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стећи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други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одговарајући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начин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лице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може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бити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ванкњижни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власник</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одређене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a:t>
            </a:r>
            <a:r>
              <a:rPr lang="en-GB" sz="1800" i="1" dirty="0">
                <a:latin typeface="Times New Roman" panose="02020603050405020304" pitchFamily="18" charset="0"/>
                <a:cs typeface="Times New Roman" panose="02020603050405020304" pitchFamily="18" charset="0"/>
              </a:rPr>
              <a:t> </a:t>
            </a: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„За </a:t>
            </a:r>
            <a:r>
              <a:rPr lang="en-GB" sz="1800" dirty="0" err="1">
                <a:latin typeface="Times New Roman" panose="02020603050405020304" pitchFamily="18" charset="0"/>
                <a:cs typeface="Times New Roman" panose="02020603050405020304" pitchFamily="18" charset="0"/>
              </a:rPr>
              <a:t>свој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нижестепени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судови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ваљане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разлоге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прихвата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овај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Неосновани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ревизије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могао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буду</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и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земљишне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33.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други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одговарају</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и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одређен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законом</a:t>
            </a:r>
            <a:r>
              <a:rPr lang="en-GB" sz="1800" dirty="0">
                <a:latin typeface="Times New Roman" panose="02020603050405020304" pitchFamily="18" charset="0"/>
                <a:cs typeface="Times New Roman" panose="02020603050405020304" pitchFamily="18" charset="0"/>
              </a:rPr>
              <a:t>. </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15</a:t>
            </a:r>
            <a:endParaRPr lang="en-GB" sz="18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074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19256" cy="452596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Како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тужилац</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исплатио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купопродајну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цену</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целости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шта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поседује</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потврду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стан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стране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продавца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предат</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посед</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тужилац</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конкретном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случају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наведени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начин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Неосновани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ревизије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излучење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никада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изгра</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питању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продаја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буду</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е </a:t>
            </a:r>
            <a:r>
              <a:rPr lang="en-GB" sz="1800" dirty="0" err="1">
                <a:latin typeface="Times New Roman" panose="02020603050405020304" pitchFamily="18" charset="0"/>
                <a:cs typeface="Times New Roman" panose="02020603050405020304" pitchFamily="18" charset="0"/>
              </a:rPr>
              <a:t>ствари</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Врхо</a:t>
            </a:r>
            <a:r>
              <a:rPr lang="sr-Cyrl-RS" sz="1800" i="1" dirty="0">
                <a:latin typeface="Times New Roman" panose="02020603050405020304" pitchFamily="18" charset="0"/>
                <a:cs typeface="Times New Roman" panose="02020603050405020304" pitchFamily="18" charset="0"/>
              </a:rPr>
              <a:t>в</a:t>
            </a:r>
            <a:r>
              <a:rPr lang="en-GB" sz="1800" i="1" dirty="0" err="1">
                <a:latin typeface="Times New Roman" panose="02020603050405020304" pitchFamily="18" charset="0"/>
                <a:cs typeface="Times New Roman" panose="02020603050405020304" pitchFamily="18" charset="0"/>
              </a:rPr>
              <a:t>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касационог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Прев</a:t>
            </a:r>
            <a:r>
              <a:rPr lang="en-GB" sz="1800" i="1" dirty="0">
                <a:latin typeface="Times New Roman" panose="02020603050405020304" pitchFamily="18" charset="0"/>
                <a:cs typeface="Times New Roman" panose="02020603050405020304" pitchFamily="18" charset="0"/>
              </a:rPr>
              <a:t> 148/2015(1)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19.11.2015.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endParaRPr lang="sr-Cyrl-RS" sz="1800" i="1"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15-1</a:t>
            </a:r>
            <a:endParaRPr lang="en-GB" sz="1800" dirty="0"/>
          </a:p>
        </p:txBody>
      </p:sp>
    </p:spTree>
    <p:extLst>
      <p:ext uri="{BB962C8B-B14F-4D97-AF65-F5344CB8AC3E}">
        <p14:creationId xmlns:p14="http://schemas.microsoft.com/office/powerpoint/2010/main" val="3207265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Право својине се може стећи и од </a:t>
            </a:r>
            <a:r>
              <a:rPr lang="sr-Cyrl-RS" sz="1800" b="1" i="1" dirty="0" err="1">
                <a:latin typeface="Times New Roman" panose="02020603050405020304" pitchFamily="18" charset="0"/>
                <a:cs typeface="Times New Roman" panose="02020603050405020304" pitchFamily="18" charset="0"/>
              </a:rPr>
              <a:t>ванкњижног</a:t>
            </a:r>
            <a:r>
              <a:rPr lang="sr-Cyrl-RS" sz="1800" b="1" i="1" dirty="0">
                <a:latin typeface="Times New Roman" panose="02020603050405020304" pitchFamily="18" charset="0"/>
                <a:cs typeface="Times New Roman" panose="02020603050405020304" pitchFamily="18" charset="0"/>
              </a:rPr>
              <a:t> власника непокретности. Упис права својине у катастар непокретности дозвољава се и против лица које није уписани претходник, уз услов да се уз захтев приложе исправе као основ правног континуитета између лица против којег се тражи упис и уписаног претходника.</a:t>
            </a:r>
            <a:endParaRPr lang="en-GB" sz="1800" b="1" i="1" dirty="0">
              <a:latin typeface="Times New Roman" panose="02020603050405020304" pitchFamily="18" charset="0"/>
              <a:cs typeface="Times New Roman" panose="02020603050405020304" pitchFamily="18" charset="0"/>
            </a:endParaRPr>
          </a:p>
          <a:p>
            <a:pPr marL="0" indent="0" algn="just">
              <a:buNone/>
            </a:pPr>
            <a:endParaRPr lang="sr-Cyrl-RS" sz="10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Из образложења:</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 Првостепени суд је правилно закључио да тужилац основано захтева да се утврди да је власник наведене непокретности, с обзиром да је уговор закључен и да је купопродајна цена исплаћена у целости. Цена исплаћена у већим делом готовом новцем, једним делом на основу обрачуна уговорених пенала за кашњење са изградњом и примопредајом станова. </a:t>
            </a:r>
          </a:p>
          <a:p>
            <a:pPr marL="0" indent="0" algn="just">
              <a:buNone/>
            </a:pPr>
            <a:r>
              <a:rPr lang="sr-Cyrl-RS" sz="1800" dirty="0">
                <a:latin typeface="Times New Roman" panose="02020603050405020304" pitchFamily="18" charset="0"/>
                <a:cs typeface="Times New Roman" panose="02020603050405020304" pitchFamily="18" charset="0"/>
              </a:rPr>
              <a:t>	Продавац је потврдио исплату купопродајне цене обрачунате управо на наведени начин, као и урачунавање уговорених пенала, па из свега наведеног произлази да је овако извршена исплата била уговорна воља уговорних страна, на основу члана 148. Закона о облигационим односима, то су неосновано жалбени наводи туженог да цена није исплаћена.</a:t>
            </a:r>
          </a:p>
          <a:p>
            <a:pPr algn="r"/>
            <a:r>
              <a:rPr lang="sr-Cyrl-RS" sz="1800" dirty="0">
                <a:latin typeface="Times New Roman" panose="02020603050405020304" pitchFamily="18" charset="0"/>
                <a:cs typeface="Times New Roman" panose="02020603050405020304" pitchFamily="18" charset="0"/>
              </a:rPr>
              <a:t>16</a:t>
            </a:r>
          </a:p>
        </p:txBody>
      </p:sp>
    </p:spTree>
    <p:extLst>
      <p:ext uri="{BB962C8B-B14F-4D97-AF65-F5344CB8AC3E}">
        <p14:creationId xmlns:p14="http://schemas.microsoft.com/office/powerpoint/2010/main" val="4282582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Уговор није оверен од стране суда, али како то тужилац исплатио купопродајну цену, то је исти уговор извршен у претежном делу.</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Неосновани су жалбени наводи да се право својине може стећи само на </a:t>
            </a:r>
            <a:r>
              <a:rPr lang="sr-Cyrl-RS" sz="1800" b="1" dirty="0" err="1">
                <a:latin typeface="Times New Roman" panose="02020603050405020304" pitchFamily="18" charset="0"/>
                <a:cs typeface="Times New Roman" panose="02020603050405020304" pitchFamily="18" charset="0"/>
              </a:rPr>
              <a:t>укњиженој</a:t>
            </a:r>
            <a:r>
              <a:rPr lang="sr-Cyrl-RS" sz="1800" b="1" dirty="0">
                <a:latin typeface="Times New Roman" panose="02020603050405020304" pitchFamily="18" charset="0"/>
                <a:cs typeface="Times New Roman" panose="02020603050405020304" pitchFamily="18" charset="0"/>
              </a:rPr>
              <a:t> непокретности, с обзиром да Закон о основама </a:t>
            </a:r>
            <a:r>
              <a:rPr lang="sr-Cyrl-RS" sz="1800" b="1" dirty="0" err="1">
                <a:latin typeface="Times New Roman" panose="02020603050405020304" pitchFamily="18" charset="0"/>
                <a:cs typeface="Times New Roman" panose="02020603050405020304" pitchFamily="18" charset="0"/>
              </a:rPr>
              <a:t>својинскоправних</a:t>
            </a:r>
            <a:r>
              <a:rPr lang="sr-Cyrl-RS" sz="1800" b="1" dirty="0">
                <a:latin typeface="Times New Roman" panose="02020603050405020304" pitchFamily="18" charset="0"/>
                <a:cs typeface="Times New Roman" panose="02020603050405020304" pitchFamily="18" charset="0"/>
              </a:rPr>
              <a:t> односа прописује начине стицања својине, који сви начини не претпостављају да је претходни власник уписан у Катастру непокретности као власник, а посебно и у овом случају кад се продаје непокретност у изградњи. </a:t>
            </a:r>
          </a:p>
          <a:p>
            <a:pPr marL="0" indent="0" algn="just">
              <a:buNone/>
            </a:pPr>
            <a:r>
              <a:rPr lang="sr-Cyrl-RS" sz="1800" b="1" dirty="0">
                <a:latin typeface="Times New Roman" panose="02020603050405020304" pitchFamily="18" charset="0"/>
                <a:cs typeface="Times New Roman" panose="02020603050405020304" pitchFamily="18" charset="0"/>
              </a:rPr>
              <a:t>	Треба имати у виду и да је у Републици Србији још увек актуелан статус титулара </a:t>
            </a:r>
            <a:r>
              <a:rPr lang="sr-Cyrl-RS" sz="1800" b="1" dirty="0" err="1">
                <a:latin typeface="Times New Roman" panose="02020603050405020304" pitchFamily="18" charset="0"/>
                <a:cs typeface="Times New Roman" panose="02020603050405020304" pitchFamily="18" charset="0"/>
              </a:rPr>
              <a:t>ванкњижног</a:t>
            </a:r>
            <a:r>
              <a:rPr lang="sr-Cyrl-RS" sz="1800" b="1" dirty="0">
                <a:latin typeface="Times New Roman" panose="02020603050405020304" pitchFamily="18" charset="0"/>
                <a:cs typeface="Times New Roman" panose="02020603050405020304" pitchFamily="18" charset="0"/>
              </a:rPr>
              <a:t> права својине, који је стечен на основу пуноважног правног посла.“</a:t>
            </a:r>
          </a:p>
          <a:p>
            <a:pPr algn="just"/>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(Пресуда Привредног апелационог суда, </a:t>
            </a:r>
            <a:r>
              <a:rPr lang="sr-Cyrl-RS" sz="1800" i="1" dirty="0" err="1">
                <a:latin typeface="Times New Roman" panose="02020603050405020304" pitchFamily="18" charset="0"/>
                <a:cs typeface="Times New Roman" panose="02020603050405020304" pitchFamily="18" charset="0"/>
              </a:rPr>
              <a:t>Пж</a:t>
            </a:r>
            <a:r>
              <a:rPr lang="sr-Cyrl-RS" sz="1800" i="1" dirty="0">
                <a:latin typeface="Times New Roman" panose="02020603050405020304" pitchFamily="18" charset="0"/>
                <a:cs typeface="Times New Roman" panose="02020603050405020304" pitchFamily="18" charset="0"/>
              </a:rPr>
              <a:t> 3917/2015 од 18.5.2017. године)</a:t>
            </a:r>
            <a:endParaRPr lang="en-GB" sz="1800" i="1" dirty="0">
              <a:latin typeface="Times New Roman" panose="02020603050405020304" pitchFamily="18" charset="0"/>
              <a:cs typeface="Times New Roman" panose="02020603050405020304" pitchFamily="18" charset="0"/>
            </a:endParaRPr>
          </a:p>
          <a:p>
            <a:endParaRPr lang="sr-Cyrl-RS" sz="1800" dirty="0"/>
          </a:p>
          <a:p>
            <a:pPr algn="just"/>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16-1</a:t>
            </a:r>
            <a:endParaRPr lang="en-GB" sz="1800" dirty="0"/>
          </a:p>
        </p:txBody>
      </p:sp>
    </p:spTree>
    <p:extLst>
      <p:ext uri="{BB962C8B-B14F-4D97-AF65-F5344CB8AC3E}">
        <p14:creationId xmlns:p14="http://schemas.microsoft.com/office/powerpoint/2010/main" val="1103336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marL="0" indent="0" algn="just">
              <a:buNone/>
            </a:pPr>
            <a:endParaRPr lang="sr-Cyrl-CS" sz="1800" dirty="0">
              <a:latin typeface="Times New Roman" panose="02020603050405020304" pitchFamily="18" charset="0"/>
              <a:cs typeface="Times New Roman" panose="02020603050405020304" pitchFamily="18" charset="0"/>
            </a:endParaRPr>
          </a:p>
          <a:p>
            <a:pPr algn="just"/>
            <a:r>
              <a:rPr lang="sr-Cyrl-CS" sz="1800" dirty="0">
                <a:latin typeface="Times New Roman" panose="02020603050405020304" pitchFamily="18" charset="0"/>
                <a:cs typeface="Times New Roman" panose="02020603050405020304" pitchFamily="18" charset="0"/>
              </a:rPr>
              <a:t>	„Према чињеницама које су утврђене у </a:t>
            </a:r>
            <a:r>
              <a:rPr lang="sr-Cyrl-CS" sz="1800" dirty="0" err="1">
                <a:latin typeface="Times New Roman" panose="02020603050405020304" pitchFamily="18" charset="0"/>
                <a:cs typeface="Times New Roman" panose="02020603050405020304" pitchFamily="18" charset="0"/>
              </a:rPr>
              <a:t>нижестепеном</a:t>
            </a:r>
            <a:r>
              <a:rPr lang="sr-Cyrl-CS" sz="1800" dirty="0">
                <a:latin typeface="Times New Roman" panose="02020603050405020304" pitchFamily="18" charset="0"/>
                <a:cs typeface="Times New Roman" panose="02020603050405020304" pitchFamily="18" charset="0"/>
              </a:rPr>
              <a:t> поступку, а које се ревизијом не могу побијати, спорни подрум је </a:t>
            </a:r>
            <a:r>
              <a:rPr lang="sr-Cyrl-CS" sz="1800" dirty="0" err="1">
                <a:latin typeface="Times New Roman" panose="02020603050405020304" pitchFamily="18" charset="0"/>
                <a:cs typeface="Times New Roman" panose="02020603050405020304" pitchFamily="18" charset="0"/>
              </a:rPr>
              <a:t>припадак</a:t>
            </a:r>
            <a:r>
              <a:rPr lang="sr-Cyrl-CS" sz="1800" dirty="0">
                <a:latin typeface="Times New Roman" panose="02020603050405020304" pitchFamily="18" charset="0"/>
                <a:cs typeface="Times New Roman" panose="02020603050405020304" pitchFamily="18" charset="0"/>
              </a:rPr>
              <a:t> стану број .. на коме је тужилац несумњиво власник. Отуда они представљају јединствену целину, па се и питање својине на та два предмета не може раздвајати. Самим тим, уговор о купопродаји подрума између туженог и трећег лица не може производити правно дејство, односно исти је </a:t>
            </a:r>
            <a:r>
              <a:rPr lang="sr-Cyrl-CS" sz="1800" dirty="0" err="1">
                <a:latin typeface="Times New Roman" panose="02020603050405020304" pitchFamily="18" charset="0"/>
                <a:cs typeface="Times New Roman" panose="02020603050405020304" pitchFamily="18" charset="0"/>
              </a:rPr>
              <a:t>ништав</a:t>
            </a:r>
            <a:r>
              <a:rPr lang="sr-Cyrl-CS" sz="1800" dirty="0">
                <a:latin typeface="Times New Roman" panose="02020603050405020304" pitchFamily="18" charset="0"/>
                <a:cs typeface="Times New Roman" panose="02020603050405020304" pitchFamily="18" charset="0"/>
              </a:rPr>
              <a:t>. Право својине на подруму, који се јавља у конкретном случају као помоћни објекат у односу на стан, може се признати само ономе ко има право својине на стану као главној ствари, а то је у конкретном случају тужилац. </a:t>
            </a:r>
            <a:r>
              <a:rPr lang="sr-Cyrl-CS" sz="1800" b="1" dirty="0" err="1">
                <a:latin typeface="Times New Roman" panose="02020603050405020304" pitchFamily="18" charset="0"/>
                <a:cs typeface="Times New Roman" panose="02020603050405020304" pitchFamily="18" charset="0"/>
              </a:rPr>
              <a:t>Припадак</a:t>
            </a:r>
            <a:r>
              <a:rPr lang="sr-Cyrl-CS" sz="1800" b="1" dirty="0">
                <a:latin typeface="Times New Roman" panose="02020603050405020304" pitchFamily="18" charset="0"/>
                <a:cs typeface="Times New Roman" panose="02020603050405020304" pitchFamily="18" charset="0"/>
              </a:rPr>
              <a:t> чини саставни део главне ствари и дели њену правну судбину, </a:t>
            </a:r>
            <a:r>
              <a:rPr lang="sr-Cyrl-CS" sz="1800" dirty="0">
                <a:latin typeface="Times New Roman" panose="02020603050405020304" pitchFamily="18" charset="0"/>
                <a:cs typeface="Times New Roman" panose="02020603050405020304" pitchFamily="18" charset="0"/>
              </a:rPr>
              <a:t>па отуда и власнику стана припада право својине на подруму који припада том стану, а све у смислу члана 9. став 2. Закона о основама </a:t>
            </a:r>
            <a:r>
              <a:rPr lang="sr-Cyrl-CS" sz="1800" dirty="0" err="1">
                <a:latin typeface="Times New Roman" panose="02020603050405020304" pitchFamily="18" charset="0"/>
                <a:cs typeface="Times New Roman" panose="02020603050405020304" pitchFamily="18" charset="0"/>
              </a:rPr>
              <a:t>својинскоправних</a:t>
            </a:r>
            <a:r>
              <a:rPr lang="sr-Cyrl-CS" sz="1800" dirty="0">
                <a:latin typeface="Times New Roman" panose="02020603050405020304" pitchFamily="18" charset="0"/>
                <a:cs typeface="Times New Roman" panose="02020603050405020304" pitchFamily="18" charset="0"/>
              </a:rPr>
              <a:t> односа.“</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i="1" dirty="0">
                <a:latin typeface="Times New Roman" panose="02020603050405020304" pitchFamily="18" charset="0"/>
                <a:cs typeface="Times New Roman" panose="02020603050405020304" pitchFamily="18" charset="0"/>
              </a:rPr>
              <a:t>	(Пресуда Врховног касационог суда Рев 2287/2018 од 05.06.2019. године)</a:t>
            </a: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17</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00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5"/>
            <a:ext cx="8229600" cy="2592288"/>
          </a:xfrm>
        </p:spPr>
        <p:txBody>
          <a:bodyPr/>
          <a:lstStyle/>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r>
              <a:rPr lang="sr-Cyrl-RS" b="1" dirty="0" err="1">
                <a:latin typeface="Times New Roman" panose="02020603050405020304" pitchFamily="18" charset="0"/>
                <a:cs typeface="Times New Roman" panose="02020603050405020304" pitchFamily="18" charset="0"/>
              </a:rPr>
              <a:t>Ванжњижна</a:t>
            </a:r>
            <a:r>
              <a:rPr lang="sr-Cyrl-RS" b="1" dirty="0">
                <a:latin typeface="Times New Roman" panose="02020603050405020304" pitchFamily="18" charset="0"/>
                <a:cs typeface="Times New Roman" panose="02020603050405020304" pitchFamily="18" charset="0"/>
              </a:rPr>
              <a:t> својина </a:t>
            </a:r>
            <a:br>
              <a:rPr lang="sr-Cyrl-RS" b="1" dirty="0">
                <a:latin typeface="Times New Roman" panose="02020603050405020304" pitchFamily="18" charset="0"/>
                <a:cs typeface="Times New Roman" panose="02020603050405020304" pitchFamily="18" charset="0"/>
              </a:rPr>
            </a:br>
            <a:r>
              <a:rPr lang="sr-Cyrl-RS" b="1" dirty="0">
                <a:latin typeface="Times New Roman" panose="02020603050405020304" pitchFamily="18" charset="0"/>
                <a:cs typeface="Times New Roman" panose="02020603050405020304" pitchFamily="18" charset="0"/>
              </a:rPr>
              <a:t>кроз стечај</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endParaRPr lang="en-GB" dirty="0"/>
          </a:p>
        </p:txBody>
      </p:sp>
    </p:spTree>
    <p:extLst>
      <p:ext uri="{BB962C8B-B14F-4D97-AF65-F5344CB8AC3E}">
        <p14:creationId xmlns:p14="http://schemas.microsoft.com/office/powerpoint/2010/main" val="4030165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algn="just"/>
            <a:r>
              <a:rPr lang="en-GB" sz="1800" b="1" dirty="0">
                <a:latin typeface="Times New Roman" panose="02020603050405020304" pitchFamily="18" charset="0"/>
                <a:cs typeface="Times New Roman" panose="02020603050405020304" pitchFamily="18" charset="0"/>
              </a:rPr>
              <a:t>С</a:t>
            </a:r>
            <a:r>
              <a:rPr lang="sr-Cyrl-RS" sz="1800" b="1" dirty="0">
                <a:latin typeface="Times New Roman" panose="02020603050405020304" pitchFamily="18" charset="0"/>
                <a:cs typeface="Times New Roman" panose="02020603050405020304" pitchFamily="18" charset="0"/>
              </a:rPr>
              <a:t>ЕНТЕНЦА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Уколико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из</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различитих</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разлога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стицалац</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изврши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упис</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земљишне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књиге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такав</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стицалац</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постаје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ванкњижни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власник</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који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ће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овај</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статус</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задржати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тренутка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када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буду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стекли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услови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упис</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земљишне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књиге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када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ће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постати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земљишно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књижни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власник</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или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отуђења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даљим</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располагањем</a:t>
            </a:r>
            <a:r>
              <a:rPr lang="en-GB" sz="1800" b="1" i="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земљишне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законска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претпоставка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земљишне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али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оборива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законска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претпоставка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што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значи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лице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мора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бити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заиста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већ</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различитих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разлога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бити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неко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друго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нпр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законитим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стекло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земљишно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књижног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али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извршило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19</a:t>
            </a:r>
            <a:endParaRPr lang="en-GB" sz="18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2322620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У </a:t>
            </a:r>
            <a:r>
              <a:rPr lang="en-GB" sz="1800" dirty="0" err="1">
                <a:latin typeface="Times New Roman" panose="02020603050405020304" pitchFamily="18" charset="0"/>
                <a:cs typeface="Times New Roman" panose="02020603050405020304" pitchFamily="18" charset="0"/>
              </a:rPr>
              <a:t>предметном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законитим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послом</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прибавио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иста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његовој</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државини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што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значи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исте</a:t>
            </a:r>
            <a:r>
              <a:rPr lang="en-GB" sz="1800" b="1"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одбијање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његовог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утврди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искључиво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спорне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с </a:t>
            </a:r>
            <a:r>
              <a:rPr lang="en-GB" sz="1800" dirty="0" err="1">
                <a:latin typeface="Times New Roman" panose="02020603050405020304" pitchFamily="18" charset="0"/>
                <a:cs typeface="Times New Roman" panose="02020603050405020304" pitchFamily="18" charset="0"/>
              </a:rPr>
              <a:t>обзиром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његово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власништво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оспорено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трећег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лица</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i="1"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Решење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Вишег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трговинског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Пж</a:t>
            </a:r>
            <a:r>
              <a:rPr lang="en-GB" sz="1800" i="1" dirty="0">
                <a:latin typeface="Times New Roman" panose="02020603050405020304" pitchFamily="18" charset="0"/>
                <a:cs typeface="Times New Roman" panose="02020603050405020304" pitchFamily="18" charset="0"/>
              </a:rPr>
              <a:t>. 4998/2003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8.7.2003.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a:t>
            </a: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19-1</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1474492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328592"/>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К</a:t>
            </a:r>
            <a:r>
              <a:rPr lang="en-GB" sz="1800" b="1" i="1" dirty="0" err="1">
                <a:latin typeface="Times New Roman" panose="02020603050405020304" pitchFamily="18" charset="0"/>
                <a:cs typeface="Times New Roman" panose="02020603050405020304" pitchFamily="18" charset="0"/>
              </a:rPr>
              <a:t>њижно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власништво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јесте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значајно</a:t>
            </a:r>
            <a:r>
              <a:rPr lang="en-GB" sz="1800" b="1" i="1" dirty="0">
                <a:latin typeface="Times New Roman" panose="02020603050405020304" pitchFamily="18" charset="0"/>
                <a:cs typeface="Times New Roman" panose="02020603050405020304" pitchFamily="18" charset="0"/>
              </a:rPr>
              <a:t>, а </a:t>
            </a:r>
            <a:r>
              <a:rPr lang="en-GB" sz="1800" b="1" i="1" dirty="0" err="1">
                <a:latin typeface="Times New Roman" panose="02020603050405020304" pitchFamily="18" charset="0"/>
                <a:cs typeface="Times New Roman" panose="02020603050405020304" pitchFamily="18" charset="0"/>
              </a:rPr>
              <a:t>није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одлућујућег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значаја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утврђења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ли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ствар</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налази</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стечајној</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маси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стечајних</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дужника</a:t>
            </a:r>
            <a:r>
              <a:rPr lang="en-GB" sz="1800" b="1" i="1" dirty="0">
                <a:latin typeface="Times New Roman" panose="02020603050405020304" pitchFamily="18" charset="0"/>
                <a:cs typeface="Times New Roman" panose="02020603050405020304" pitchFamily="18" charset="0"/>
              </a:rPr>
              <a:t> и </a:t>
            </a:r>
            <a:r>
              <a:rPr lang="en-GB" sz="1800" b="1" i="1" dirty="0" err="1">
                <a:latin typeface="Times New Roman" panose="02020603050405020304" pitchFamily="18" charset="0"/>
                <a:cs typeface="Times New Roman" panose="02020603050405020304" pitchFamily="18" charset="0"/>
              </a:rPr>
              <a:t>није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пресудног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значаја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утврђење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излучног</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a:t>
            </a:r>
            <a:endParaRPr lang="sr-Cyrl-RS" sz="1800" b="1" i="1" dirty="0">
              <a:latin typeface="Times New Roman" panose="02020603050405020304" pitchFamily="18" charset="0"/>
              <a:cs typeface="Times New Roman" panose="02020603050405020304" pitchFamily="18" charset="0"/>
            </a:endParaRP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Из образложења:</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 </a:t>
            </a:r>
            <a:r>
              <a:rPr lang="en-GB" sz="1800" dirty="0" err="1">
                <a:latin typeface="Times New Roman" panose="02020603050405020304" pitchFamily="18" charset="0"/>
                <a:cs typeface="Times New Roman" panose="02020603050405020304" pitchFamily="18" charset="0"/>
              </a:rPr>
              <a:t>Првостепени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погрешно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оценио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битну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чињеницу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излучни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поверилац</a:t>
            </a:r>
            <a:r>
              <a:rPr lang="en-GB" sz="1800" dirty="0">
                <a:latin typeface="Times New Roman" panose="02020603050405020304" pitchFamily="18" charset="0"/>
                <a:cs typeface="Times New Roman" panose="02020603050405020304" pitchFamily="18" charset="0"/>
              </a:rPr>
              <a:t>, а </a:t>
            </a:r>
            <a:r>
              <a:rPr lang="en-GB" sz="1800" dirty="0" err="1">
                <a:latin typeface="Times New Roman" panose="02020603050405020304" pitchFamily="18" charset="0"/>
                <a:cs typeface="Times New Roman" panose="02020603050405020304" pitchFamily="18" charset="0"/>
              </a:rPr>
              <a:t>код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чињенице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неспорно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утврђена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првостепеном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поступку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изградио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наведени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објекат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површине</a:t>
            </a:r>
            <a:r>
              <a:rPr lang="en-GB" sz="1800" dirty="0">
                <a:latin typeface="Times New Roman" panose="02020603050405020304" pitchFamily="18" charset="0"/>
                <a:cs typeface="Times New Roman" panose="02020603050405020304" pitchFamily="18" charset="0"/>
              </a:rPr>
              <a:t> 550 м2, а </a:t>
            </a:r>
            <a:r>
              <a:rPr lang="en-GB" sz="1800" dirty="0" err="1">
                <a:latin typeface="Times New Roman" panose="02020603050405020304" pitchFamily="18" charset="0"/>
                <a:cs typeface="Times New Roman" panose="02020603050405020304" pitchFamily="18" charset="0"/>
              </a:rPr>
              <a:t>све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сагласност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50.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стечају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излучни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поверилац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личног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тражи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издвоји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масе</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Стога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битна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чињеница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утвр</a:t>
            </a:r>
            <a:r>
              <a:rPr lang="sr-Cyrl-RS" sz="1800" b="1" dirty="0">
                <a:latin typeface="Times New Roman" panose="02020603050405020304" pitchFamily="18" charset="0"/>
                <a:cs typeface="Times New Roman" panose="02020603050405020304" pitchFamily="18" charset="0"/>
              </a:rPr>
              <a:t>ђ</a:t>
            </a:r>
            <a:r>
              <a:rPr lang="en-GB" sz="1800" b="1" dirty="0" err="1">
                <a:latin typeface="Times New Roman" panose="02020603050405020304" pitchFamily="18" charset="0"/>
                <a:cs typeface="Times New Roman" panose="02020603050405020304" pitchFamily="18" charset="0"/>
              </a:rPr>
              <a:t>ивање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својства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излучног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повериоца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јесте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постојање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стварног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конкретном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објекту</a:t>
            </a:r>
            <a:r>
              <a:rPr lang="en-GB" sz="1800" dirty="0">
                <a:latin typeface="Times New Roman" panose="02020603050405020304" pitchFamily="18" charset="0"/>
                <a:cs typeface="Times New Roman" panose="02020603050405020304" pitchFamily="18" charset="0"/>
              </a:rPr>
              <a:t> - и </a:t>
            </a:r>
            <a:r>
              <a:rPr lang="en-GB" sz="1800" dirty="0" err="1">
                <a:latin typeface="Times New Roman" panose="02020603050405020304" pitchFamily="18" charset="0"/>
                <a:cs typeface="Times New Roman" panose="02020603050405020304" pitchFamily="18" charset="0"/>
              </a:rPr>
              <a:t>друга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битна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чињеница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јесте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налази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стечајној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маси</a:t>
            </a:r>
            <a:r>
              <a:rPr lang="en-GB" sz="1800" dirty="0">
                <a:latin typeface="Times New Roman" panose="02020603050405020304" pitchFamily="18" charset="0"/>
                <a:cs typeface="Times New Roman" panose="02020603050405020304" pitchFamily="18" charset="0"/>
              </a:rPr>
              <a:t>.</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20</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35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5184576"/>
          </a:xfrm>
        </p:spPr>
        <p:txBody>
          <a:bodyPr/>
          <a:lstStyle/>
          <a:p>
            <a:pPr marL="0" indent="0" algn="ctr">
              <a:buNone/>
            </a:pPr>
            <a:r>
              <a:rPr lang="sr-Cyrl-RS" sz="2200" b="1" dirty="0">
                <a:latin typeface="Times New Roman" panose="02020603050405020304" pitchFamily="18" charset="0"/>
                <a:cs typeface="Times New Roman" panose="02020603050405020304" pitchFamily="18" charset="0"/>
              </a:rPr>
              <a:t>Члан 133. став 13. Закона о стечају</a:t>
            </a:r>
            <a:r>
              <a:rPr lang="en-GB" sz="2200" b="1" dirty="0">
                <a:latin typeface="Times New Roman" panose="02020603050405020304" pitchFamily="18" charset="0"/>
                <a:cs typeface="Times New Roman" panose="02020603050405020304" pitchFamily="18" charset="0"/>
              </a:rPr>
              <a:t/>
            </a:r>
            <a:br>
              <a:rPr lang="en-GB" sz="2200" b="1" dirty="0">
                <a:latin typeface="Times New Roman" panose="02020603050405020304" pitchFamily="18" charset="0"/>
                <a:cs typeface="Times New Roman" panose="02020603050405020304" pitchFamily="18" charset="0"/>
              </a:rPr>
            </a:br>
            <a:endParaRPr lang="sr-Cyrl-RS" sz="2200" b="1" dirty="0">
              <a:latin typeface="Times New Roman" panose="02020603050405020304" pitchFamily="18" charset="0"/>
              <a:cs typeface="Times New Roman" panose="02020603050405020304" pitchFamily="18" charset="0"/>
            </a:endParaRPr>
          </a:p>
          <a:p>
            <a:pPr algn="just"/>
            <a:r>
              <a:rPr lang="sr-Cyrl-RS" sz="1800" dirty="0">
                <a:latin typeface="Times New Roman" panose="02020603050405020304" pitchFamily="18" charset="0"/>
                <a:cs typeface="Times New Roman" panose="02020603050405020304" pitchFamily="18" charset="0"/>
              </a:rPr>
              <a:t>„Стечајни судија ће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 Наведено решење са доказом о уплати цене је основ за стицање и упис права својине купца, без обзира на раније уписе и без терета, као и без икаквих обавеза насталих пре извршене купопродаје, укључујући и пореске обавезе и обавезе према привредним субјектима </a:t>
            </a:r>
            <a:r>
              <a:rPr lang="sr-Cyrl-RS" sz="1800" dirty="0" err="1">
                <a:latin typeface="Times New Roman" panose="02020603050405020304" pitchFamily="18" charset="0"/>
                <a:cs typeface="Times New Roman" panose="02020603050405020304" pitchFamily="18" charset="0"/>
              </a:rPr>
              <a:t>пружаоцима</a:t>
            </a:r>
            <a:r>
              <a:rPr lang="sr-Cyrl-RS" sz="1800" dirty="0">
                <a:latin typeface="Times New Roman" panose="02020603050405020304" pitchFamily="18" charset="0"/>
                <a:cs typeface="Times New Roman" panose="02020603050405020304" pitchFamily="18" charset="0"/>
              </a:rPr>
              <a:t> услуга од општег интереса које се односе на купљену имовину.“</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Првостепени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погрешном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применом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материјалног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закључак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смислу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 и 21.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а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пружио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доказе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неки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други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правилној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примени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 и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22.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самом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закону</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и на основу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између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осталог</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грађењем</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p>
          <a:p>
            <a:pPr marL="0" indent="0" algn="just">
              <a:buNone/>
            </a:pPr>
            <a:endParaRPr lang="sr-Cyrl-RS" sz="1800" i="1"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Решење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апелационог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Пж</a:t>
            </a:r>
            <a:r>
              <a:rPr lang="en-GB" sz="1800" i="1" dirty="0">
                <a:latin typeface="Times New Roman" panose="02020603050405020304" pitchFamily="18" charset="0"/>
                <a:cs typeface="Times New Roman" panose="02020603050405020304" pitchFamily="18" charset="0"/>
              </a:rPr>
              <a:t> 8026/2014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20.3.2015.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p>
          <a:p>
            <a:endParaRPr lang="en-GB" sz="1800" dirty="0"/>
          </a:p>
          <a:p>
            <a:endParaRPr lang="sr-Cyrl-RS" sz="1800" dirty="0"/>
          </a:p>
          <a:p>
            <a:endParaRPr lang="sr-Cyrl-RS" sz="1800" dirty="0"/>
          </a:p>
          <a:p>
            <a:endParaRPr lang="sr-Cyrl-RS" sz="1800" dirty="0"/>
          </a:p>
          <a:p>
            <a:pPr algn="r"/>
            <a:endParaRPr lang="sr-Cyrl-RS" sz="1800" dirty="0"/>
          </a:p>
          <a:p>
            <a:pPr algn="r"/>
            <a:endParaRPr lang="sr-Cyrl-RS" sz="1800" dirty="0"/>
          </a:p>
          <a:p>
            <a:pPr algn="r"/>
            <a:endParaRPr lang="sr-Cyrl-RS" sz="1800" dirty="0"/>
          </a:p>
          <a:p>
            <a:pPr algn="r"/>
            <a:r>
              <a:rPr lang="sr-Cyrl-RS" sz="1800" dirty="0"/>
              <a:t>20-1</a:t>
            </a:r>
            <a:endParaRPr lang="en-GB" sz="1800" dirty="0"/>
          </a:p>
        </p:txBody>
      </p:sp>
    </p:spTree>
    <p:extLst>
      <p:ext uri="{BB962C8B-B14F-4D97-AF65-F5344CB8AC3E}">
        <p14:creationId xmlns:p14="http://schemas.microsoft.com/office/powerpoint/2010/main" val="1172648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229600" cy="5544616"/>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Уколико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купац</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закључио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продавцем</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уговор</a:t>
            </a:r>
            <a:r>
              <a:rPr lang="en-GB" sz="1800" b="1" i="1" dirty="0">
                <a:latin typeface="Times New Roman" panose="02020603050405020304" pitchFamily="18" charset="0"/>
                <a:cs typeface="Times New Roman" panose="02020603050405020304" pitchFamily="18" charset="0"/>
              </a:rPr>
              <a:t> о </a:t>
            </a:r>
            <a:r>
              <a:rPr lang="en-GB" sz="1800" b="1" i="1" dirty="0" err="1">
                <a:latin typeface="Times New Roman" panose="02020603050405020304" pitchFamily="18" charset="0"/>
                <a:cs typeface="Times New Roman" panose="02020603050405020304" pitchFamily="18" charset="0"/>
              </a:rPr>
              <a:t>купопродаји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стана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те</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целости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исплатио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купопродајну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цену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након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чега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стан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предат</a:t>
            </a:r>
            <a:r>
              <a:rPr lang="en-GB" sz="1800" b="1" i="1" dirty="0">
                <a:latin typeface="Times New Roman" panose="02020603050405020304" pitchFamily="18" charset="0"/>
                <a:cs typeface="Times New Roman" panose="02020603050405020304" pitchFamily="18" charset="0"/>
              </a:rPr>
              <a:t> у </a:t>
            </a:r>
            <a:r>
              <a:rPr lang="en-GB" sz="1800" b="1" i="1" dirty="0" err="1">
                <a:latin typeface="Times New Roman" panose="02020603050405020304" pitchFamily="18" charset="0"/>
                <a:cs typeface="Times New Roman" panose="02020603050405020304" pitchFamily="18" charset="0"/>
              </a:rPr>
              <a:t>посед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суд</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ће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купцу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признати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ванкњижно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стану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будући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има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ваљан</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правни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основ</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за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стицање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својине</a:t>
            </a:r>
            <a:r>
              <a:rPr lang="en-GB" sz="1800" b="1" i="1" dirty="0">
                <a:latin typeface="Times New Roman" panose="02020603050405020304" pitchFamily="18" charset="0"/>
                <a:cs typeface="Times New Roman" panose="02020603050405020304" pitchFamily="18" charset="0"/>
              </a:rPr>
              <a:t>.</a:t>
            </a:r>
            <a:endParaRPr lang="sr-Cyrl-RS" sz="1800" b="1" i="1" dirty="0">
              <a:latin typeface="Times New Roman" panose="02020603050405020304" pitchFamily="18" charset="0"/>
              <a:cs typeface="Times New Roman" panose="02020603050405020304" pitchFamily="18" charset="0"/>
            </a:endParaRPr>
          </a:p>
          <a:p>
            <a:pPr marL="0" indent="0" algn="just">
              <a:buNone/>
            </a:pPr>
            <a:endParaRPr lang="sr-Cyrl-RS" sz="800" i="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овако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утврђеног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чињеничног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нижестепени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судови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правилном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применом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материјалног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то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20.Закона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4.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промету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50. и 80.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стечају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усвојили</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Тужиља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конкретном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ваљан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стицање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уговор</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купопродаји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стана</a:t>
            </a:r>
            <a:r>
              <a:rPr lang="en-GB" sz="1800" dirty="0">
                <a:latin typeface="Times New Roman" panose="02020603050405020304" pitchFamily="18" charset="0"/>
                <a:cs typeface="Times New Roman" panose="02020603050405020304" pitchFamily="18" charset="0"/>
              </a:rPr>
              <a:t>), а у </a:t>
            </a:r>
            <a:r>
              <a:rPr lang="en-GB" sz="1800" dirty="0" err="1">
                <a:latin typeface="Times New Roman" panose="02020603050405020304" pitchFamily="18" charset="0"/>
                <a:cs typeface="Times New Roman" panose="02020603050405020304" pitchFamily="18" charset="0"/>
              </a:rPr>
              <a:t>целости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исплатила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купопродајну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цену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предат</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посед</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Стога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правилан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закључак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нижестепених</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судова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тужиља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предметном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стану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стекла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својине</a:t>
            </a:r>
            <a:r>
              <a:rPr lang="en-GB" sz="1800" b="1"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а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ваљане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разлоге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прихвата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овај</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ctr">
              <a:buNone/>
            </a:pPr>
            <a:endParaRPr lang="sr-Cyrl-RS" sz="1000" i="1" dirty="0">
              <a:latin typeface="Times New Roman" panose="02020603050405020304" pitchFamily="18" charset="0"/>
              <a:cs typeface="Times New Roman" panose="02020603050405020304" pitchFamily="18" charset="0"/>
            </a:endParaRPr>
          </a:p>
          <a:p>
            <a:pPr marL="0" indent="0" algn="ctr">
              <a:buNone/>
            </a:pP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Врховног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касационог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Прев</a:t>
            </a:r>
            <a:r>
              <a:rPr lang="en-GB" sz="1800" i="1" dirty="0">
                <a:latin typeface="Times New Roman" panose="02020603050405020304" pitchFamily="18" charset="0"/>
                <a:cs typeface="Times New Roman" panose="02020603050405020304" pitchFamily="18" charset="0"/>
              </a:rPr>
              <a:t> 185/2015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11.2.2017.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p>
          <a:p>
            <a:pPr algn="r"/>
            <a:r>
              <a:rPr lang="sr-Cyrl-RS" sz="1800" dirty="0">
                <a:latin typeface="Times New Roman" panose="02020603050405020304" pitchFamily="18" charset="0"/>
                <a:cs typeface="Times New Roman" panose="02020603050405020304" pitchFamily="18" charset="0"/>
              </a:rPr>
              <a:t>21</a:t>
            </a: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21</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321888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29411"/>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Ако купац некретнине изврши своју обавезу из уговора о купопродаји некретнине, а не упише своје право својине у земљишну књигу, постаје </a:t>
            </a:r>
            <a:r>
              <a:rPr lang="sr-Cyrl-RS" sz="1800" b="1" i="1" dirty="0" err="1">
                <a:latin typeface="Times New Roman" panose="02020603050405020304" pitchFamily="18" charset="0"/>
                <a:cs typeface="Times New Roman" panose="02020603050405020304" pitchFamily="18" charset="0"/>
              </a:rPr>
              <a:t>ванкњижни</a:t>
            </a:r>
            <a:r>
              <a:rPr lang="sr-Cyrl-RS" sz="1800" b="1" i="1" dirty="0">
                <a:latin typeface="Times New Roman" panose="02020603050405020304" pitchFamily="18" charset="0"/>
                <a:cs typeface="Times New Roman" panose="02020603050405020304" pitchFamily="18" charset="0"/>
              </a:rPr>
              <a:t> власник, те тај статус задржава до момента уписа у земљишну књигу или до отуђења некретнине располагањем у корист другог лица.</a:t>
            </a:r>
          </a:p>
          <a:p>
            <a:pPr marL="0" indent="0" algn="just">
              <a:buNone/>
            </a:pPr>
            <a:r>
              <a:rPr lang="sr-Cyrl-RS" sz="1800" b="1" dirty="0">
                <a:latin typeface="Times New Roman" panose="02020603050405020304" pitchFamily="18" charset="0"/>
                <a:cs typeface="Times New Roman" panose="02020603050405020304" pitchFamily="18" charset="0"/>
              </a:rPr>
              <a:t>	</a:t>
            </a:r>
          </a:p>
          <a:p>
            <a:pPr marL="0" indent="0" algn="just">
              <a:buNone/>
            </a:pPr>
            <a:r>
              <a:rPr lang="sr-Cyrl-RS" sz="1800" b="1" dirty="0">
                <a:latin typeface="Times New Roman" panose="02020603050405020304" pitchFamily="18" charset="0"/>
                <a:cs typeface="Times New Roman" panose="02020603050405020304" pitchFamily="18" charset="0"/>
              </a:rPr>
              <a:t>	Из образложења:</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 Одредба члана 20. Закона о основама </a:t>
            </a:r>
            <a:r>
              <a:rPr lang="sr-Cyrl-RS" sz="1800" dirty="0" err="1">
                <a:latin typeface="Times New Roman" panose="02020603050405020304" pitchFamily="18" charset="0"/>
                <a:cs typeface="Times New Roman" panose="02020603050405020304" pitchFamily="18" charset="0"/>
              </a:rPr>
              <a:t>својинскоправних</a:t>
            </a:r>
            <a:r>
              <a:rPr lang="sr-Cyrl-RS" sz="1800" dirty="0">
                <a:latin typeface="Times New Roman" panose="02020603050405020304" pitchFamily="18" charset="0"/>
                <a:cs typeface="Times New Roman" panose="02020603050405020304" pitchFamily="18" charset="0"/>
              </a:rPr>
              <a:t> односа прописује да се право својине стиче по самом закону, на основу правног посла или наслеђивањем. Право својине се стиче и одлуком државног органа на начин и под условима одређеним законом. По члану 33. Закона о основама </a:t>
            </a:r>
            <a:r>
              <a:rPr lang="sr-Cyrl-RS" sz="1800" dirty="0" err="1">
                <a:latin typeface="Times New Roman" panose="02020603050405020304" pitchFamily="18" charset="0"/>
                <a:cs typeface="Times New Roman" panose="02020603050405020304" pitchFamily="18" charset="0"/>
              </a:rPr>
              <a:t>својинскоправних</a:t>
            </a:r>
            <a:r>
              <a:rPr lang="sr-Cyrl-RS" sz="1800" dirty="0">
                <a:latin typeface="Times New Roman" panose="02020603050405020304" pitchFamily="18" charset="0"/>
                <a:cs typeface="Times New Roman" panose="02020603050405020304" pitchFamily="18" charset="0"/>
              </a:rPr>
              <a:t> односа прописано је да се на основу правног посла право својине на непокретности стиче уписом у јавну књигу или на други одговарајући начин одређен законом. </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22</a:t>
            </a:r>
          </a:p>
          <a:p>
            <a:pPr algn="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658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001419"/>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dirty="0">
                <a:latin typeface="Times New Roman" panose="02020603050405020304" pitchFamily="18" charset="0"/>
                <a:cs typeface="Times New Roman" panose="02020603050405020304" pitchFamily="18" charset="0"/>
              </a:rPr>
              <a:t>Према наведеним законским одредбама за стицање права својине на непокретностима на основу правног посла потребан је правни основ, уговор о продаји непокретности оверен код надлежног суда, те да је </a:t>
            </a:r>
            <a:r>
              <a:rPr lang="sr-Cyrl-RS" sz="1800" dirty="0" err="1">
                <a:latin typeface="Times New Roman" panose="02020603050405020304" pitchFamily="18" charset="0"/>
                <a:cs typeface="Times New Roman" panose="02020603050405020304" pitchFamily="18" charset="0"/>
              </a:rPr>
              <a:t>стицалац</a:t>
            </a:r>
            <a:r>
              <a:rPr lang="sr-Cyrl-RS" sz="1800" dirty="0">
                <a:latin typeface="Times New Roman" panose="02020603050405020304" pitchFamily="18" charset="0"/>
                <a:cs typeface="Times New Roman" panose="02020603050405020304" pitchFamily="18" charset="0"/>
              </a:rPr>
              <a:t> својине своје право уписао у земљишне књиге. </a:t>
            </a:r>
            <a:r>
              <a:rPr lang="sr-Cyrl-RS" sz="1800" b="1" dirty="0">
                <a:latin typeface="Times New Roman" panose="02020603050405020304" pitchFamily="18" charset="0"/>
                <a:cs typeface="Times New Roman" panose="02020603050405020304" pitchFamily="18" charset="0"/>
              </a:rPr>
              <a:t>Међутим уколико из различитих разлога </a:t>
            </a:r>
            <a:r>
              <a:rPr lang="sr-Cyrl-RS" sz="1800" b="1" dirty="0" err="1">
                <a:latin typeface="Times New Roman" panose="02020603050405020304" pitchFamily="18" charset="0"/>
                <a:cs typeface="Times New Roman" panose="02020603050405020304" pitchFamily="18" charset="0"/>
              </a:rPr>
              <a:t>стицалац</a:t>
            </a:r>
            <a:r>
              <a:rPr lang="sr-Cyrl-RS" sz="1800" b="1" dirty="0">
                <a:latin typeface="Times New Roman" panose="02020603050405020304" pitchFamily="18" charset="0"/>
                <a:cs typeface="Times New Roman" panose="02020603050405020304" pitchFamily="18" charset="0"/>
              </a:rPr>
              <a:t> својине не изврши упис свог права у земљишне књиге, а испунио је уговорну обавезу из уговора</a:t>
            </a:r>
            <a:r>
              <a:rPr lang="sr-Cyrl-RS" sz="1800" dirty="0">
                <a:latin typeface="Times New Roman" panose="02020603050405020304" pitchFamily="18" charset="0"/>
                <a:cs typeface="Times New Roman" panose="02020603050405020304" pitchFamily="18" charset="0"/>
              </a:rPr>
              <a:t> о купопродаји непокретности и некретнина му је предата, такав </a:t>
            </a:r>
            <a:r>
              <a:rPr lang="sr-Cyrl-RS" sz="1800" b="1" dirty="0" err="1">
                <a:latin typeface="Times New Roman" panose="02020603050405020304" pitchFamily="18" charset="0"/>
                <a:cs typeface="Times New Roman" panose="02020603050405020304" pitchFamily="18" charset="0"/>
              </a:rPr>
              <a:t>стицалац</a:t>
            </a:r>
            <a:r>
              <a:rPr lang="sr-Cyrl-RS" sz="1800" b="1" dirty="0">
                <a:latin typeface="Times New Roman" panose="02020603050405020304" pitchFamily="18" charset="0"/>
                <a:cs typeface="Times New Roman" panose="02020603050405020304" pitchFamily="18" charset="0"/>
              </a:rPr>
              <a:t> постаје </a:t>
            </a:r>
            <a:r>
              <a:rPr lang="sr-Cyrl-RS" sz="1800" b="1" dirty="0" err="1">
                <a:latin typeface="Times New Roman" panose="02020603050405020304" pitchFamily="18" charset="0"/>
                <a:cs typeface="Times New Roman" panose="02020603050405020304" pitchFamily="18" charset="0"/>
              </a:rPr>
              <a:t>ванкњижни</a:t>
            </a:r>
            <a:r>
              <a:rPr lang="sr-Cyrl-RS" sz="1800" b="1" dirty="0">
                <a:latin typeface="Times New Roman" panose="02020603050405020304" pitchFamily="18" charset="0"/>
                <a:cs typeface="Times New Roman" panose="02020603050405020304" pitchFamily="18" charset="0"/>
              </a:rPr>
              <a:t> власник, који овај свој статус задржава до тренутка када се буду стекли услови за упис у земљишну, односно другу јавну књигу</a:t>
            </a:r>
            <a:r>
              <a:rPr lang="sr-Cyrl-RS" sz="1800" dirty="0">
                <a:latin typeface="Times New Roman" panose="02020603050405020304" pitchFamily="18" charset="0"/>
                <a:cs typeface="Times New Roman" panose="02020603050405020304" pitchFamily="18" charset="0"/>
              </a:rPr>
              <a:t> или до отуђења непокретности даљим располагањем. У конкретном случају тужилац је законитим правним послом прибавио спорни стан који му је предат у државину и за који је исплатио купопродајну цену, па нема основа за одбијање његовог захтева да се утврди његово власништво и излучно право.“</a:t>
            </a:r>
          </a:p>
          <a:p>
            <a:pPr marL="0" indent="0" algn="just">
              <a:buNone/>
            </a:pPr>
            <a:endParaRPr lang="sr-Cyrl-RS" sz="1800" i="1"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(Пресуда Врховног касационог суда, </a:t>
            </a:r>
            <a:r>
              <a:rPr lang="sr-Cyrl-RS" sz="1800" i="1" dirty="0" err="1">
                <a:latin typeface="Times New Roman" panose="02020603050405020304" pitchFamily="18" charset="0"/>
                <a:cs typeface="Times New Roman" panose="02020603050405020304" pitchFamily="18" charset="0"/>
              </a:rPr>
              <a:t>Прев</a:t>
            </a:r>
            <a:r>
              <a:rPr lang="sr-Cyrl-RS" sz="1800" i="1" dirty="0">
                <a:latin typeface="Times New Roman" panose="02020603050405020304" pitchFamily="18" charset="0"/>
                <a:cs typeface="Times New Roman" panose="02020603050405020304" pitchFamily="18" charset="0"/>
              </a:rPr>
              <a:t> 149/2015 од 17.12.2015. године)</a:t>
            </a: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22-1</a:t>
            </a:r>
          </a:p>
          <a:p>
            <a:pPr algn="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2058682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 „</a:t>
            </a:r>
            <a:r>
              <a:rPr lang="sr-Cyrl-CS" sz="1800" dirty="0">
                <a:latin typeface="Times New Roman" panose="02020603050405020304" pitchFamily="18" charset="0"/>
                <a:cs typeface="Times New Roman" panose="02020603050405020304" pitchFamily="18" charset="0"/>
              </a:rPr>
              <a:t>Полазећи од утврђеног чињеничног стања </a:t>
            </a:r>
            <a:r>
              <a:rPr lang="sr-Cyrl-CS" sz="1800" dirty="0" err="1">
                <a:latin typeface="Times New Roman" panose="02020603050405020304" pitchFamily="18" charset="0"/>
                <a:cs typeface="Times New Roman" panose="02020603050405020304" pitchFamily="18" charset="0"/>
              </a:rPr>
              <a:t>нижестепени</a:t>
            </a:r>
            <a:r>
              <a:rPr lang="sr-Cyrl-CS" sz="1800" dirty="0">
                <a:latin typeface="Times New Roman" panose="02020603050405020304" pitchFamily="18" charset="0"/>
                <a:cs typeface="Times New Roman" panose="02020603050405020304" pitchFamily="18" charset="0"/>
              </a:rPr>
              <a:t> судови су правилно закључили да је тужилац куповином предметних парцела у стечајном поступку постао власник ових непокретности. Наиме, у стечајном поступку који је вођен над стечајним дужником ДП ББ у ... тужиоцу и сведоку ВВ продате су парцеле наведене у тужбеном захтеву, а по споразуму о деоби закљученом између тужиоца и ВВ парцеле наведене у тужбеном захтеву су припале тужиоцу. </a:t>
            </a:r>
            <a:r>
              <a:rPr lang="sr-Cyrl-CS" sz="1800" b="1" dirty="0">
                <a:latin typeface="Times New Roman" panose="02020603050405020304" pitchFamily="18" charset="0"/>
                <a:cs typeface="Times New Roman" panose="02020603050405020304" pitchFamily="18" charset="0"/>
              </a:rPr>
              <a:t>Како је парцеле које су предмет тужбеног захтева тужилац купио из стечајне масе стечајног дужника у стечајном поступку, правилно </a:t>
            </a:r>
            <a:r>
              <a:rPr lang="sr-Cyrl-CS" sz="1800" b="1" dirty="0" err="1">
                <a:latin typeface="Times New Roman" panose="02020603050405020304" pitchFamily="18" charset="0"/>
                <a:cs typeface="Times New Roman" panose="02020603050405020304" pitchFamily="18" charset="0"/>
              </a:rPr>
              <a:t>нижестепени</a:t>
            </a:r>
            <a:r>
              <a:rPr lang="sr-Cyrl-CS" sz="1800" b="1" dirty="0">
                <a:latin typeface="Times New Roman" panose="02020603050405020304" pitchFamily="18" charset="0"/>
                <a:cs typeface="Times New Roman" panose="02020603050405020304" pitchFamily="18" charset="0"/>
              </a:rPr>
              <a:t> судови налазе да је без значаја чињеница што су те парцеле уписане као државна својина Републике Србије, јер је тужилац на </a:t>
            </a:r>
            <a:r>
              <a:rPr lang="sr-Cyrl-CS" sz="1800" b="1" dirty="0" err="1">
                <a:latin typeface="Times New Roman" panose="02020603050405020304" pitchFamily="18" charset="0"/>
                <a:cs typeface="Times New Roman" panose="02020603050405020304" pitchFamily="18" charset="0"/>
              </a:rPr>
              <a:t>оригинаран</a:t>
            </a:r>
            <a:r>
              <a:rPr lang="sr-Cyrl-CS" sz="1800" b="1" dirty="0">
                <a:latin typeface="Times New Roman" panose="02020603050405020304" pitchFamily="18" charset="0"/>
                <a:cs typeface="Times New Roman" panose="02020603050405020304" pitchFamily="18" charset="0"/>
              </a:rPr>
              <a:t> начин стекао право својине на тим парцелама куповином истих из стечајне масе,</a:t>
            </a:r>
            <a:r>
              <a:rPr lang="sr-Cyrl-CS" sz="1800" dirty="0">
                <a:latin typeface="Times New Roman" panose="02020603050405020304" pitchFamily="18" charset="0"/>
                <a:cs typeface="Times New Roman" panose="02020603050405020304" pitchFamily="18" charset="0"/>
              </a:rPr>
              <a:t> а куповина непокретности у поступку стечаја на начин прописан одредбом члана 110. Закона о стечајном поступку представља </a:t>
            </a:r>
            <a:r>
              <a:rPr lang="sr-Cyrl-CS" sz="1800" b="1" dirty="0" err="1">
                <a:latin typeface="Times New Roman" panose="02020603050405020304" pitchFamily="18" charset="0"/>
                <a:cs typeface="Times New Roman" panose="02020603050405020304" pitchFamily="18" charset="0"/>
              </a:rPr>
              <a:t>оргинарно</a:t>
            </a:r>
            <a:r>
              <a:rPr lang="sr-Cyrl-CS" sz="1800" b="1" dirty="0">
                <a:latin typeface="Times New Roman" panose="02020603050405020304" pitchFamily="18" charset="0"/>
                <a:cs typeface="Times New Roman" panose="02020603050405020304" pitchFamily="18" charset="0"/>
              </a:rPr>
              <a:t> стицање права својине</a:t>
            </a:r>
            <a:r>
              <a:rPr lang="sr-Cyrl-CS" sz="1800" dirty="0">
                <a:latin typeface="Times New Roman" panose="02020603050405020304" pitchFamily="18" charset="0"/>
                <a:cs typeface="Times New Roman" panose="02020603050405020304" pitchFamily="18" charset="0"/>
              </a:rPr>
              <a:t>. </a:t>
            </a:r>
          </a:p>
          <a:p>
            <a:pPr marL="0" indent="0" algn="just">
              <a:buNone/>
            </a:pPr>
            <a:r>
              <a:rPr lang="sr-Cyrl-CS" sz="1800" dirty="0">
                <a:latin typeface="Times New Roman" panose="02020603050405020304" pitchFamily="18" charset="0"/>
                <a:cs typeface="Times New Roman" panose="02020603050405020304" pitchFamily="18" charset="0"/>
              </a:rPr>
              <a:t>	Тужилац је путем јавног прикупљања понуда стекао својину на предметним непокретностима тако да Република Србија у конкретном случају може само тражити штету коју је евентуално претрпела радњама стечајног управника у поступку продаје.</a:t>
            </a:r>
            <a:endParaRPr lang="en-GB" sz="1800" dirty="0"/>
          </a:p>
          <a:p>
            <a:pPr algn="just"/>
            <a:endParaRPr lang="en-GB"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23</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175091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just">
              <a:buNone/>
            </a:pPr>
            <a:r>
              <a:rPr lang="sr-Cyrl-CS" sz="1800" dirty="0">
                <a:latin typeface="Times New Roman" panose="02020603050405020304" pitchFamily="18" charset="0"/>
                <a:cs typeface="Times New Roman" panose="02020603050405020304" pitchFamily="18" charset="0"/>
              </a:rPr>
              <a:t>	И по оцени Врховног касационог суда правилно су </a:t>
            </a:r>
            <a:r>
              <a:rPr lang="sr-Cyrl-CS" sz="1800" dirty="0" err="1">
                <a:latin typeface="Times New Roman" panose="02020603050405020304" pitchFamily="18" charset="0"/>
                <a:cs typeface="Times New Roman" panose="02020603050405020304" pitchFamily="18" charset="0"/>
              </a:rPr>
              <a:t>нижестепени</a:t>
            </a:r>
            <a:r>
              <a:rPr lang="sr-Cyrl-CS" sz="1800" dirty="0">
                <a:latin typeface="Times New Roman" panose="02020603050405020304" pitchFamily="18" charset="0"/>
                <a:cs typeface="Times New Roman" panose="02020603050405020304" pitchFamily="18" charset="0"/>
              </a:rPr>
              <a:t> судови применили материјално право када су усвојили тужбени захтев тужиоца.</a:t>
            </a:r>
            <a:endParaRPr lang="en-GB" sz="1800" dirty="0">
              <a:latin typeface="Times New Roman" panose="02020603050405020304" pitchFamily="18" charset="0"/>
              <a:cs typeface="Times New Roman" panose="02020603050405020304" pitchFamily="18" charset="0"/>
            </a:endParaRPr>
          </a:p>
          <a:p>
            <a:pPr marL="0" indent="0" algn="just">
              <a:buNone/>
            </a:pPr>
            <a:r>
              <a:rPr lang="sr-Cyrl-CS" sz="1800" dirty="0">
                <a:latin typeface="Times New Roman" panose="02020603050405020304" pitchFamily="18" charset="0"/>
                <a:cs typeface="Times New Roman" panose="02020603050405020304" pitchFamily="18" charset="0"/>
              </a:rPr>
              <a:t>	Одредбом члана 20. Закона о основама својинско правних односа ( "Сл. лист СФРЈ", бр. 6/80 и 36/90, "Сл. лист СРЈ", бр. 29/96 и "Сл. гласник РС", бр. 115/2005) прописано је да се право својине стиче по самом закону, на основу правног посла и наслеђивањем (став 1.), да се право својине стиче и одлуком државног органа на начин и под условима одређеним законом (став 2.), а чланом 33. прописано је да се на основу правног посла право својине на непокретности стиче уписом у јавну књигу или на други одговарајући начин одређен законом.</a:t>
            </a:r>
          </a:p>
          <a:p>
            <a:pPr marL="0" indent="0" algn="just">
              <a:buNone/>
            </a:pPr>
            <a:r>
              <a:rPr lang="sr-Cyrl-CS" sz="1800" dirty="0">
                <a:latin typeface="Times New Roman" panose="02020603050405020304" pitchFamily="18" charset="0"/>
                <a:cs typeface="Times New Roman" panose="02020603050405020304" pitchFamily="18" charset="0"/>
              </a:rPr>
              <a:t>	Према наведеним законским одредбама, супротно ревизијским наводима, за стицање права својине на непокретностима на основу правног посла потребан је правни основ, уговор о продаји непокретности оверен код надлежног суда, те да је </a:t>
            </a:r>
            <a:r>
              <a:rPr lang="sr-Cyrl-CS" sz="1800" dirty="0" err="1">
                <a:latin typeface="Times New Roman" panose="02020603050405020304" pitchFamily="18" charset="0"/>
                <a:cs typeface="Times New Roman" panose="02020603050405020304" pitchFamily="18" charset="0"/>
              </a:rPr>
              <a:t>стипалац</a:t>
            </a:r>
            <a:r>
              <a:rPr lang="sr-Cyrl-CS" sz="1800" dirty="0">
                <a:latin typeface="Times New Roman" panose="02020603050405020304" pitchFamily="18" charset="0"/>
                <a:cs typeface="Times New Roman" panose="02020603050405020304" pitchFamily="18" charset="0"/>
              </a:rPr>
              <a:t> своје право уписао у земљишне књиге.</a:t>
            </a:r>
          </a:p>
          <a:p>
            <a:pPr algn="just"/>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r>
              <a:rPr lang="sr-Cyrl-CS" sz="1800" dirty="0">
                <a:latin typeface="Times New Roman" panose="02020603050405020304" pitchFamily="18" charset="0"/>
                <a:cs typeface="Times New Roman" panose="02020603050405020304" pitchFamily="18" charset="0"/>
              </a:rPr>
              <a:t>23-1</a:t>
            </a:r>
            <a:endParaRPr lang="en-GB" sz="18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193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CS" sz="1800" dirty="0">
                <a:latin typeface="Times New Roman" panose="02020603050405020304" pitchFamily="18" charset="0"/>
                <a:cs typeface="Times New Roman" panose="02020603050405020304" pitchFamily="18" charset="0"/>
              </a:rPr>
              <a:t>	У конкретном случају тужилац је законитим правним послом прибавио спорне непокретности куповином у стечајном поступку, које су му предате у државину и за које је исплатио купопродајну цену па нема основа за одбијање његовог захтева да се утврди његово власништво. </a:t>
            </a:r>
            <a:r>
              <a:rPr lang="sr-Cyrl-CS" sz="1800" b="1" dirty="0">
                <a:latin typeface="Times New Roman" panose="02020603050405020304" pitchFamily="18" charset="0"/>
                <a:cs typeface="Times New Roman" panose="02020603050405020304" pitchFamily="18" charset="0"/>
              </a:rPr>
              <a:t>Куповина непокретности у стечајном поступку</a:t>
            </a:r>
            <a:r>
              <a:rPr lang="sr-Cyrl-CS" sz="1800" dirty="0">
                <a:latin typeface="Times New Roman" panose="02020603050405020304" pitchFamily="18" charset="0"/>
                <a:cs typeface="Times New Roman" panose="02020603050405020304" pitchFamily="18" charset="0"/>
              </a:rPr>
              <a:t> на начин прописан одредбом члана 110. Закона о стечајном поступку („Сл. гласник РС“, бр. 84/04 и 85/05), </a:t>
            </a:r>
            <a:r>
              <a:rPr lang="sr-Cyrl-CS" sz="1800" b="1" dirty="0">
                <a:latin typeface="Times New Roman" panose="02020603050405020304" pitchFamily="18" charset="0"/>
                <a:cs typeface="Times New Roman" panose="02020603050405020304" pitchFamily="18" charset="0"/>
              </a:rPr>
              <a:t>представља </a:t>
            </a:r>
            <a:r>
              <a:rPr lang="sr-Cyrl-CS" sz="1800" b="1" dirty="0" err="1">
                <a:latin typeface="Times New Roman" panose="02020603050405020304" pitchFamily="18" charset="0"/>
                <a:cs typeface="Times New Roman" panose="02020603050405020304" pitchFamily="18" charset="0"/>
              </a:rPr>
              <a:t>оригинарно</a:t>
            </a:r>
            <a:r>
              <a:rPr lang="sr-Cyrl-CS" sz="1800" b="1" dirty="0">
                <a:latin typeface="Times New Roman" panose="02020603050405020304" pitchFamily="18" charset="0"/>
                <a:cs typeface="Times New Roman" panose="02020603050405020304" pitchFamily="18" charset="0"/>
              </a:rPr>
              <a:t> стицање својине, а тужилац је путем јавног прикупљања понуда стекао својину на предметним непокретностима. </a:t>
            </a:r>
          </a:p>
          <a:p>
            <a:pPr marL="0" indent="0" algn="just">
              <a:buNone/>
            </a:pPr>
            <a:r>
              <a:rPr lang="sr-Cyrl-CS" sz="1800" dirty="0">
                <a:latin typeface="Times New Roman" panose="02020603050405020304" pitchFamily="18" charset="0"/>
                <a:cs typeface="Times New Roman" panose="02020603050405020304" pitchFamily="18" charset="0"/>
              </a:rPr>
              <a:t>	Супротно ревизијским наводима правилно је тужилац тужбом тражио утврђење права својине према Републици Србији, јер је у катастру непокретности она уписана као носилац права државне својине на овим парцелама.</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a:t>
            </a:r>
          </a:p>
          <a:p>
            <a:pPr marL="0" indent="0" algn="just">
              <a:buNone/>
            </a:pPr>
            <a:r>
              <a:rPr lang="sr-Cyrl-RS" sz="1800" i="1" dirty="0">
                <a:latin typeface="Times New Roman" panose="02020603050405020304" pitchFamily="18" charset="0"/>
                <a:cs typeface="Times New Roman" panose="02020603050405020304" pitchFamily="18" charset="0"/>
              </a:rPr>
              <a:t>	(Пресуда </a:t>
            </a:r>
            <a:r>
              <a:rPr lang="sr-Cyrl-CS" sz="1800" i="1" dirty="0">
                <a:latin typeface="Times New Roman" panose="02020603050405020304" pitchFamily="18" charset="0"/>
                <a:cs typeface="Times New Roman" panose="02020603050405020304" pitchFamily="18" charset="0"/>
              </a:rPr>
              <a:t>Врховног касационог суда Рев 481/2017 од 24.05.2019. године)</a:t>
            </a:r>
            <a:endParaRPr lang="sr-Cyrl-RS" sz="1800" i="1" dirty="0"/>
          </a:p>
          <a:p>
            <a:pPr algn="just"/>
            <a:endParaRPr lang="sr-Cyrl-RS" sz="1800" dirty="0"/>
          </a:p>
          <a:p>
            <a:pPr algn="just"/>
            <a:endParaRPr lang="sr-Cyrl-RS" sz="1800" dirty="0"/>
          </a:p>
          <a:p>
            <a:pPr marL="0" indent="0" algn="r">
              <a:buNone/>
            </a:pPr>
            <a:endParaRPr lang="sr-Cyrl-CS" sz="1800" dirty="0">
              <a:latin typeface="Times New Roman" panose="02020603050405020304" pitchFamily="18" charset="0"/>
              <a:cs typeface="Times New Roman" panose="02020603050405020304" pitchFamily="18" charset="0"/>
            </a:endParaRPr>
          </a:p>
          <a:p>
            <a:pPr algn="r"/>
            <a:r>
              <a:rPr lang="sr-Cyrl-CS" sz="1800" dirty="0">
                <a:latin typeface="Times New Roman" panose="02020603050405020304" pitchFamily="18" charset="0"/>
                <a:cs typeface="Times New Roman" panose="02020603050405020304" pitchFamily="18" charset="0"/>
              </a:rPr>
              <a:t>23-2</a:t>
            </a:r>
            <a:endParaRPr lang="en-GB" sz="1800" dirty="0"/>
          </a:p>
        </p:txBody>
      </p:sp>
    </p:spTree>
    <p:extLst>
      <p:ext uri="{BB962C8B-B14F-4D97-AF65-F5344CB8AC3E}">
        <p14:creationId xmlns:p14="http://schemas.microsoft.com/office/powerpoint/2010/main" val="1492679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001419"/>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dirty="0">
                <a:latin typeface="Times New Roman" panose="02020603050405020304" pitchFamily="18" charset="0"/>
                <a:cs typeface="Times New Roman" panose="02020603050405020304" pitchFamily="18" charset="0"/>
              </a:rPr>
              <a:t>	● „</a:t>
            </a:r>
            <a:r>
              <a:rPr lang="sr-Cyrl-CS" sz="1800" dirty="0">
                <a:latin typeface="Times New Roman" panose="02020603050405020304" pitchFamily="18" charset="0"/>
                <a:cs typeface="Times New Roman" panose="02020603050405020304" pitchFamily="18" charset="0"/>
              </a:rPr>
              <a:t>Предмет тужбеног захтева је утврђење да је тужилац на основу правног посла стекао право својине на пет стамбених јединица </a:t>
            </a:r>
            <a:r>
              <a:rPr lang="sr-Cyrl-CS" sz="1800" dirty="0" err="1">
                <a:latin typeface="Times New Roman" panose="02020603050405020304" pitchFamily="18" charset="0"/>
                <a:cs typeface="Times New Roman" panose="02020603050405020304" pitchFamily="18" charset="0"/>
              </a:rPr>
              <a:t>бл</a:t>
            </a:r>
            <a:r>
              <a:rPr lang="sr-Cyrl-RS" sz="1800" u="sng" dirty="0">
                <a:latin typeface="Times New Roman" panose="02020603050405020304" pitchFamily="18" charset="0"/>
                <a:cs typeface="Times New Roman" panose="02020603050405020304" pitchFamily="18" charset="0"/>
              </a:rPr>
              <a:t>и</a:t>
            </a:r>
            <a:r>
              <a:rPr lang="sr-Cyrl-CS" sz="1800" dirty="0" err="1">
                <a:latin typeface="Times New Roman" panose="02020603050405020304" pitchFamily="18" charset="0"/>
                <a:cs typeface="Times New Roman" panose="02020603050405020304" pitchFamily="18" charset="0"/>
              </a:rPr>
              <a:t>же</a:t>
            </a:r>
            <a:r>
              <a:rPr lang="sr-Cyrl-RS" sz="1800" dirty="0">
                <a:latin typeface="Times New Roman" panose="02020603050405020304" pitchFamily="18" charset="0"/>
                <a:cs typeface="Times New Roman" panose="02020603050405020304" pitchFamily="18" charset="0"/>
              </a:rPr>
              <a:t> о</a:t>
            </a:r>
            <a:r>
              <a:rPr lang="sr-Cyrl-CS" sz="1800" dirty="0">
                <a:latin typeface="Times New Roman" panose="02020603050405020304" pitchFamily="18" charset="0"/>
                <a:cs typeface="Times New Roman" panose="02020603050405020304" pitchFamily="18" charset="0"/>
              </a:rPr>
              <a:t>писаних у </a:t>
            </a:r>
            <a:r>
              <a:rPr lang="sr-Cyrl-CS" sz="1800" dirty="0" err="1">
                <a:latin typeface="Times New Roman" panose="02020603050405020304" pitchFamily="18" charset="0"/>
                <a:cs typeface="Times New Roman" panose="02020603050405020304" pitchFamily="18" charset="0"/>
              </a:rPr>
              <a:t>изрсци</a:t>
            </a:r>
            <a:r>
              <a:rPr lang="sr-Cyrl-CS" sz="1800" dirty="0">
                <a:latin typeface="Times New Roman" panose="02020603050405020304" pitchFamily="18" charset="0"/>
                <a:cs typeface="Times New Roman" panose="02020603050405020304" pitchFamily="18" charset="0"/>
              </a:rPr>
              <a:t> </a:t>
            </a:r>
            <a:r>
              <a:rPr lang="sr-Cyrl-CS" sz="1800" dirty="0" err="1">
                <a:latin typeface="Times New Roman" panose="02020603050405020304" pitchFamily="18" charset="0"/>
                <a:cs typeface="Times New Roman" panose="02020603050405020304" pitchFamily="18" charset="0"/>
              </a:rPr>
              <a:t>првостспенс</a:t>
            </a:r>
            <a:r>
              <a:rPr lang="sr-Cyrl-CS" sz="1800" dirty="0">
                <a:latin typeface="Times New Roman" panose="02020603050405020304" pitchFamily="18" charset="0"/>
                <a:cs typeface="Times New Roman" panose="02020603050405020304" pitchFamily="18" charset="0"/>
              </a:rPr>
              <a:t> пресуде.</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 </a:t>
            </a:r>
            <a:r>
              <a:rPr lang="sr-Cyrl-CS" sz="1800" dirty="0" err="1">
                <a:latin typeface="Times New Roman" panose="02020603050405020304" pitchFamily="18" charset="0"/>
                <a:cs typeface="Times New Roman" panose="02020603050405020304" pitchFamily="18" charset="0"/>
              </a:rPr>
              <a:t>нижестепени</a:t>
            </a:r>
            <a:r>
              <a:rPr lang="sr-Cyrl-CS" sz="1800" dirty="0">
                <a:latin typeface="Times New Roman" panose="02020603050405020304" pitchFamily="18" charset="0"/>
                <a:cs typeface="Times New Roman" panose="02020603050405020304" pitchFamily="18" charset="0"/>
              </a:rPr>
              <a:t> судови су закључили да је тужилац </a:t>
            </a:r>
            <a:r>
              <a:rPr lang="sr-Cyrl-CS" sz="1800" dirty="0" err="1">
                <a:latin typeface="Times New Roman" panose="02020603050405020304" pitchFamily="18" charset="0"/>
                <a:cs typeface="Times New Roman" panose="02020603050405020304" pitchFamily="18" charset="0"/>
              </a:rPr>
              <a:t>ванкњижни</a:t>
            </a:r>
            <a:r>
              <a:rPr lang="sr-Cyrl-CS" sz="1800" dirty="0">
                <a:latin typeface="Times New Roman" panose="02020603050405020304" pitchFamily="18" charset="0"/>
                <a:cs typeface="Times New Roman" panose="02020603050405020304" pitchFamily="18" charset="0"/>
              </a:rPr>
              <a:t> власник станова описаних у ставу I изреке првостепене пресуде. Право својине на становима стекао је на основу правног посла - уговора закљученог са ХК "ВВ", а затим уговора закљученог са туженим који је ступио у сва права и обавезе ХК "ВВ". Тужени је своју обавезу према тужиоцу која се састоји у предаји изграђених стамбених јединица површине 1.162м</a:t>
            </a:r>
            <a:r>
              <a:rPr lang="sr-Cyrl-CS" sz="1800" baseline="30000" dirty="0">
                <a:latin typeface="Times New Roman" panose="02020603050405020304" pitchFamily="18" charset="0"/>
                <a:cs typeface="Times New Roman" panose="02020603050405020304" pitchFamily="18" charset="0"/>
              </a:rPr>
              <a:t>2</a:t>
            </a:r>
            <a:r>
              <a:rPr lang="sr-Cyrl-CS" sz="1800" dirty="0">
                <a:latin typeface="Times New Roman" panose="02020603050405020304" pitchFamily="18" charset="0"/>
                <a:cs typeface="Times New Roman" panose="02020603050405020304" pitchFamily="18" charset="0"/>
              </a:rPr>
              <a:t> извршио само делимично. Уговором је преузео обавезу да тужиоцу преда 16 станова. Од тога му је неспорно предао пет станова укупне површине 344,10м</a:t>
            </a:r>
            <a:r>
              <a:rPr lang="sr-Cyrl-CS" sz="1800" baseline="30000" dirty="0">
                <a:latin typeface="Times New Roman" panose="02020603050405020304" pitchFamily="18" charset="0"/>
                <a:cs typeface="Times New Roman" panose="02020603050405020304" pitchFamily="18" charset="0"/>
              </a:rPr>
              <a:t>2</a:t>
            </a:r>
            <a:r>
              <a:rPr lang="sr-Cyrl-CS" sz="1800" dirty="0">
                <a:latin typeface="Times New Roman" panose="02020603050405020304" pitchFamily="18" charset="0"/>
                <a:cs typeface="Times New Roman" panose="02020603050405020304" pitchFamily="18" charset="0"/>
              </a:rPr>
              <a:t>. Није му предао станове у укупној површини од 817,90 м</a:t>
            </a:r>
            <a:r>
              <a:rPr lang="sr-Cyrl-CS" sz="1800" baseline="30000" dirty="0">
                <a:latin typeface="Times New Roman" panose="02020603050405020304" pitchFamily="18" charset="0"/>
                <a:cs typeface="Times New Roman" panose="02020603050405020304" pitchFamily="18" charset="0"/>
              </a:rPr>
              <a:t>2</a:t>
            </a:r>
            <a:r>
              <a:rPr lang="sr-Cyrl-CS" sz="1800" dirty="0">
                <a:latin typeface="Times New Roman" panose="02020603050405020304" pitchFamily="18" charset="0"/>
                <a:cs typeface="Times New Roman" panose="02020603050405020304" pitchFamily="18" charset="0"/>
              </a:rPr>
              <a:t>, већ је те станове продао и предао трећим лицима. Зато је у обавези тужиоцу плати противвредност </a:t>
            </a:r>
            <a:r>
              <a:rPr lang="sr-Cyrl-CS" sz="1800" dirty="0" err="1">
                <a:latin typeface="Times New Roman" panose="02020603050405020304" pitchFamily="18" charset="0"/>
                <a:cs typeface="Times New Roman" panose="02020603050405020304" pitchFamily="18" charset="0"/>
              </a:rPr>
              <a:t>непредатих</a:t>
            </a:r>
            <a:r>
              <a:rPr lang="sr-Cyrl-CS" sz="1800" dirty="0">
                <a:latin typeface="Times New Roman" panose="02020603050405020304" pitchFamily="18" charset="0"/>
                <a:cs typeface="Times New Roman" panose="02020603050405020304" pitchFamily="18" charset="0"/>
              </a:rPr>
              <a:t> станова у износу од 69.010.506,40 динара.</a:t>
            </a: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r">
              <a:buNone/>
            </a:pP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24</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2171836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CS" sz="1800" dirty="0">
                <a:latin typeface="Times New Roman" panose="02020603050405020304" pitchFamily="18" charset="0"/>
                <a:cs typeface="Times New Roman" panose="02020603050405020304" pitchFamily="18" charset="0"/>
              </a:rPr>
              <a:t>	</a:t>
            </a:r>
          </a:p>
          <a:p>
            <a:pPr marL="0" indent="0" algn="just">
              <a:buNone/>
            </a:pPr>
            <a:r>
              <a:rPr lang="sr-Cyrl-CS" sz="1800" dirty="0">
                <a:latin typeface="Times New Roman" panose="02020603050405020304" pitchFamily="18" charset="0"/>
                <a:cs typeface="Times New Roman" panose="02020603050405020304" pitchFamily="18" charset="0"/>
              </a:rPr>
              <a:t>	Према одредбама члана 20. ст. 1. и 2. Закона о основама </a:t>
            </a:r>
            <a:r>
              <a:rPr lang="sr-Cyrl-CS" sz="1800" dirty="0" err="1">
                <a:latin typeface="Times New Roman" panose="02020603050405020304" pitchFamily="18" charset="0"/>
                <a:cs typeface="Times New Roman" panose="02020603050405020304" pitchFamily="18" charset="0"/>
              </a:rPr>
              <a:t>својинскоправних</a:t>
            </a:r>
            <a:r>
              <a:rPr lang="sr-Cyrl-CS" sz="1800" dirty="0">
                <a:latin typeface="Times New Roman" panose="02020603050405020304" pitchFamily="18" charset="0"/>
                <a:cs typeface="Times New Roman" panose="02020603050405020304" pitchFamily="18" charset="0"/>
              </a:rPr>
              <a:t> односа право својине стиче се и на основу правног посла. Тужилац је у конкретном случају доказао да је стекао право својине на пет стамбених јединица ближе описаних у ставу I изреке првостепене пресуде. Према утврђеним чињеницама тужени је 18.05.2005. године закључио уговор са ХК "ВВ" о наставку радова (друге фазе) изградње насеља ... у ... . Уговором је преузео све обавезе по основу накнаде за уређење земљишта за обе фазе градње. Анексом тог уговора од 13.06.2006. године преузео је V обавезу предаје станова тужиоцу по уговору бр. ... 1. Анексом су опредељени станови који ће припасти туженом. Уговором закљученим између парничних странака 14.09.2007. године тужени се обавезао да тужиоцу преда 16 станова оријентационе површине 1.162м</a:t>
            </a:r>
            <a:r>
              <a:rPr lang="sr-Cyrl-CS" sz="1800" baseline="30000" dirty="0">
                <a:latin typeface="Times New Roman" panose="02020603050405020304" pitchFamily="18" charset="0"/>
                <a:cs typeface="Times New Roman" panose="02020603050405020304" pitchFamily="18" charset="0"/>
              </a:rPr>
              <a:t>2</a:t>
            </a:r>
            <a:r>
              <a:rPr lang="sr-Cyrl-CS" sz="1800" dirty="0">
                <a:latin typeface="Times New Roman" panose="02020603050405020304" pitchFamily="18" charset="0"/>
                <a:cs typeface="Times New Roman" panose="02020603050405020304" pitchFamily="18" charset="0"/>
              </a:rPr>
              <a:t>, према спецификацији која је саставни део уговора. </a:t>
            </a:r>
          </a:p>
          <a:p>
            <a:pPr algn="just"/>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r>
              <a:rPr lang="sr-Cyrl-CS" sz="1800" dirty="0">
                <a:latin typeface="Times New Roman" panose="02020603050405020304" pitchFamily="18" charset="0"/>
                <a:cs typeface="Times New Roman" panose="02020603050405020304" pitchFamily="18" charset="0"/>
              </a:rPr>
              <a:t>24-1</a:t>
            </a:r>
            <a:endParaRPr lang="en-GB" sz="1800" dirty="0">
              <a:latin typeface="Times New Roman" panose="02020603050405020304" pitchFamily="18" charset="0"/>
              <a:cs typeface="Times New Roman" panose="02020603050405020304" pitchFamily="18" charset="0"/>
            </a:endParaRPr>
          </a:p>
          <a:p>
            <a:pPr marL="0" indent="0">
              <a:buNone/>
            </a:pPr>
            <a:endParaRPr lang="en-GB" sz="1800" dirty="0"/>
          </a:p>
          <a:p>
            <a:pPr algn="just"/>
            <a:endParaRPr lang="en-GB" sz="1800" dirty="0"/>
          </a:p>
        </p:txBody>
      </p:sp>
    </p:spTree>
    <p:extLst>
      <p:ext uri="{BB962C8B-B14F-4D97-AF65-F5344CB8AC3E}">
        <p14:creationId xmlns:p14="http://schemas.microsoft.com/office/powerpoint/2010/main" val="2990786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785395"/>
          </a:xfrm>
        </p:spPr>
        <p:txBody>
          <a:bodyPr/>
          <a:lstStyle/>
          <a:p>
            <a:pPr marL="0" indent="0" algn="just">
              <a:buNone/>
            </a:pPr>
            <a:r>
              <a:rPr lang="sr-Cyrl-CS" sz="1800" dirty="0">
                <a:latin typeface="Times New Roman" panose="02020603050405020304" pitchFamily="18" charset="0"/>
                <a:cs typeface="Times New Roman" panose="02020603050405020304" pitchFamily="18" charset="0"/>
              </a:rPr>
              <a:t>	Прегледом стамбених јединица од 11.02.2011. године опредељени су станови који ће припасти тужиоцу. Према записнику о примопредаји од 16.03.2011. године тужени је тужиоцу предао у посед пет уговорених станова и на тај начин делимично испунио своју уговорну обавезу. На тим становима тужилац је стекао право својине сагласно одредби члана 20. Закона о основама </a:t>
            </a:r>
            <a:r>
              <a:rPr lang="sr-Cyrl-CS" sz="1800" dirty="0" err="1">
                <a:latin typeface="Times New Roman" panose="02020603050405020304" pitchFamily="18" charset="0"/>
                <a:cs typeface="Times New Roman" panose="02020603050405020304" pitchFamily="18" charset="0"/>
              </a:rPr>
              <a:t>својинскоправних</a:t>
            </a:r>
            <a:r>
              <a:rPr lang="sr-Cyrl-CS" sz="1800" dirty="0">
                <a:latin typeface="Times New Roman" panose="02020603050405020304" pitchFamily="18" charset="0"/>
                <a:cs typeface="Times New Roman" panose="02020603050405020304" pitchFamily="18" charset="0"/>
              </a:rPr>
              <a:t> односа.</a:t>
            </a:r>
            <a:r>
              <a:rPr lang="sr-Cyrl-RS" sz="1800" dirty="0">
                <a:latin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cs typeface="Times New Roman" panose="02020603050405020304" pitchFamily="18" charset="0"/>
            </a:endParaRPr>
          </a:p>
          <a:p>
            <a:pPr marL="0" indent="0" algn="just">
              <a:buNone/>
            </a:pP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i="1" dirty="0">
                <a:latin typeface="Times New Roman" panose="02020603050405020304" pitchFamily="18" charset="0"/>
                <a:cs typeface="Times New Roman" panose="02020603050405020304" pitchFamily="18" charset="0"/>
              </a:rPr>
              <a:t>	(Пресуда </a:t>
            </a:r>
            <a:r>
              <a:rPr lang="sr-Cyrl-CS" sz="1800" i="1" dirty="0">
                <a:latin typeface="Times New Roman" panose="02020603050405020304" pitchFamily="18" charset="0"/>
                <a:cs typeface="Times New Roman" panose="02020603050405020304" pitchFamily="18" charset="0"/>
              </a:rPr>
              <a:t>Врховног касационог суда </a:t>
            </a:r>
            <a:r>
              <a:rPr lang="sr-Cyrl-CS" sz="1800" i="1" dirty="0" err="1">
                <a:latin typeface="Times New Roman" panose="02020603050405020304" pitchFamily="18" charset="0"/>
                <a:cs typeface="Times New Roman" panose="02020603050405020304" pitchFamily="18" charset="0"/>
              </a:rPr>
              <a:t>Прев</a:t>
            </a:r>
            <a:r>
              <a:rPr lang="sr-Cyrl-CS" sz="1800" i="1" dirty="0">
                <a:latin typeface="Times New Roman" panose="02020603050405020304" pitchFamily="18" charset="0"/>
                <a:cs typeface="Times New Roman" panose="02020603050405020304" pitchFamily="18" charset="0"/>
              </a:rPr>
              <a:t> 450/2018 од 24.10.2019. године)</a:t>
            </a:r>
          </a:p>
          <a:p>
            <a:pPr algn="just"/>
            <a:endParaRPr lang="sr-Cyrl-CS" sz="1800" dirty="0">
              <a:latin typeface="Times New Roman" panose="02020603050405020304" pitchFamily="18" charset="0"/>
              <a:cs typeface="Times New Roman" panose="02020603050405020304" pitchFamily="18" charset="0"/>
            </a:endParaRPr>
          </a:p>
          <a:p>
            <a:pPr algn="just"/>
            <a:endParaRPr lang="sr-Cyrl-CS" sz="1800" dirty="0">
              <a:latin typeface="Times New Roman" panose="02020603050405020304" pitchFamily="18" charset="0"/>
              <a:cs typeface="Times New Roman" panose="02020603050405020304" pitchFamily="18" charset="0"/>
            </a:endParaRPr>
          </a:p>
          <a:p>
            <a:pPr algn="just"/>
            <a:endParaRPr lang="sr-Cyrl-CS" sz="1800" dirty="0">
              <a:latin typeface="Times New Roman" panose="02020603050405020304" pitchFamily="18" charset="0"/>
              <a:cs typeface="Times New Roman" panose="02020603050405020304" pitchFamily="18" charset="0"/>
            </a:endParaRPr>
          </a:p>
          <a:p>
            <a:pPr algn="just"/>
            <a:endParaRPr lang="sr-Cyrl-CS" sz="1800" dirty="0">
              <a:latin typeface="Times New Roman" panose="02020603050405020304" pitchFamily="18" charset="0"/>
              <a:cs typeface="Times New Roman" panose="02020603050405020304" pitchFamily="18" charset="0"/>
            </a:endParaRPr>
          </a:p>
          <a:p>
            <a:pPr algn="just"/>
            <a:endParaRPr lang="sr-Cyrl-CS" sz="1800" dirty="0">
              <a:latin typeface="Times New Roman" panose="02020603050405020304" pitchFamily="18" charset="0"/>
              <a:cs typeface="Times New Roman" panose="02020603050405020304" pitchFamily="18" charset="0"/>
            </a:endParaRPr>
          </a:p>
          <a:p>
            <a:pPr algn="just"/>
            <a:endParaRPr lang="sr-Cyrl-CS" sz="1800" dirty="0">
              <a:latin typeface="Times New Roman" panose="02020603050405020304" pitchFamily="18" charset="0"/>
              <a:cs typeface="Times New Roman" panose="02020603050405020304" pitchFamily="18" charset="0"/>
            </a:endParaRPr>
          </a:p>
          <a:p>
            <a:pPr algn="r"/>
            <a:endParaRPr lang="sr-Cyrl-CS" sz="1800" dirty="0">
              <a:latin typeface="Times New Roman" panose="02020603050405020304" pitchFamily="18" charset="0"/>
              <a:cs typeface="Times New Roman" panose="02020603050405020304" pitchFamily="18" charset="0"/>
            </a:endParaRPr>
          </a:p>
          <a:p>
            <a:pPr algn="r"/>
            <a:r>
              <a:rPr lang="sr-Cyrl-CS" sz="1800" dirty="0">
                <a:latin typeface="Times New Roman" panose="02020603050405020304" pitchFamily="18" charset="0"/>
                <a:cs typeface="Times New Roman" panose="02020603050405020304" pitchFamily="18" charset="0"/>
              </a:rPr>
              <a:t>24-2</a:t>
            </a:r>
            <a:endParaRPr lang="en-GB" sz="1800" dirty="0">
              <a:latin typeface="Times New Roman" panose="02020603050405020304" pitchFamily="18" charset="0"/>
              <a:cs typeface="Times New Roman" panose="02020603050405020304" pitchFamily="18" charset="0"/>
            </a:endParaRPr>
          </a:p>
          <a:p>
            <a:pPr algn="just"/>
            <a:endParaRPr lang="en-GB" sz="1800" dirty="0"/>
          </a:p>
        </p:txBody>
      </p:sp>
    </p:spTree>
    <p:extLst>
      <p:ext uri="{BB962C8B-B14F-4D97-AF65-F5344CB8AC3E}">
        <p14:creationId xmlns:p14="http://schemas.microsoft.com/office/powerpoint/2010/main" val="355953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p:txBody>
          <a:bodyPr/>
          <a:lstStyle/>
          <a:p>
            <a:r>
              <a:rPr lang="sr-Cyrl-RS" sz="1800" dirty="0" err="1">
                <a:latin typeface="Times New Roman" panose="02020603050405020304" pitchFamily="18" charset="0"/>
                <a:cs typeface="Times New Roman" panose="02020603050405020304" pitchFamily="18" charset="0"/>
              </a:rPr>
              <a:t>Применљивост</a:t>
            </a:r>
            <a:r>
              <a:rPr lang="sr-Cyrl-RS" sz="1800" dirty="0">
                <a:latin typeface="Times New Roman" panose="02020603050405020304" pitchFamily="18" charset="0"/>
                <a:cs typeface="Times New Roman" panose="02020603050405020304" pitchFamily="18" charset="0"/>
              </a:rPr>
              <a:t> норме</a:t>
            </a:r>
            <a:endParaRPr lang="sr-Latn-RS" sz="1800" dirty="0">
              <a:latin typeface="Times New Roman" panose="02020603050405020304" pitchFamily="18" charset="0"/>
              <a:cs typeface="Times New Roman" panose="02020603050405020304" pitchFamily="18" charset="0"/>
            </a:endParaRPr>
          </a:p>
          <a:p>
            <a:pPr marL="0" indent="0">
              <a:buNone/>
            </a:pPr>
            <a:endParaRPr lang="sr-Cyrl-RS" sz="1800" dirty="0">
              <a:latin typeface="Times New Roman" panose="02020603050405020304" pitchFamily="18" charset="0"/>
              <a:cs typeface="Times New Roman" panose="02020603050405020304" pitchFamily="18" charset="0"/>
            </a:endParaRPr>
          </a:p>
          <a:p>
            <a:pPr algn="just"/>
            <a:r>
              <a:rPr lang="sr-Cyrl-RS" sz="1800" dirty="0">
                <a:latin typeface="Times New Roman" panose="02020603050405020304" pitchFamily="18" charset="0"/>
                <a:cs typeface="Times New Roman" panose="02020603050405020304" pitchFamily="18" charset="0"/>
              </a:rPr>
              <a:t>Изрека решења у случају продаје непокретности које нису укњижене</a:t>
            </a: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5</a:t>
            </a:r>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067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t>	</a:t>
            </a:r>
          </a:p>
          <a:p>
            <a:pPr marL="0" indent="0" algn="just">
              <a:buNone/>
            </a:pPr>
            <a:r>
              <a:rPr lang="sr-Cyrl-RS" sz="1800" dirty="0"/>
              <a:t>	● „</a:t>
            </a:r>
            <a:r>
              <a:rPr lang="sr-Cyrl-RS" sz="1800" dirty="0">
                <a:latin typeface="Times New Roman" panose="02020603050405020304" pitchFamily="18" charset="0"/>
                <a:cs typeface="Times New Roman" panose="02020603050405020304" pitchFamily="18" charset="0"/>
              </a:rPr>
              <a:t>Укњижба права својине на предметним становима се може извршити у јавним књигама тек по извршеној примопредаји након добијања употребне дозволе у складу са одредбама Закона о планирању и изградњи. Све до тада, наведени станови представљају </a:t>
            </a:r>
            <a:r>
              <a:rPr lang="sr-Cyrl-RS" sz="1800" dirty="0" err="1">
                <a:latin typeface="Times New Roman" panose="02020603050405020304" pitchFamily="18" charset="0"/>
                <a:cs typeface="Times New Roman" panose="02020603050405020304" pitchFamily="18" charset="0"/>
              </a:rPr>
              <a:t>ванкњижно</a:t>
            </a:r>
            <a:r>
              <a:rPr lang="sr-Cyrl-RS" sz="1800" dirty="0">
                <a:latin typeface="Times New Roman" panose="02020603050405020304" pitchFamily="18" charset="0"/>
                <a:cs typeface="Times New Roman" panose="02020603050405020304" pitchFamily="18" charset="0"/>
              </a:rPr>
              <a:t> власништво купца.“</a:t>
            </a:r>
          </a:p>
          <a:p>
            <a:pPr algn="just"/>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i="1" dirty="0">
                <a:latin typeface="Times New Roman" panose="02020603050405020304" pitchFamily="18" charset="0"/>
                <a:cs typeface="Times New Roman" panose="02020603050405020304" pitchFamily="18" charset="0"/>
              </a:rPr>
              <a:t>Пресуда Врховног касационог суда </a:t>
            </a:r>
            <a:r>
              <a:rPr lang="sr-Cyrl-RS" sz="1800" i="1" dirty="0" err="1">
                <a:latin typeface="Times New Roman" panose="02020603050405020304" pitchFamily="18" charset="0"/>
                <a:cs typeface="Times New Roman" panose="02020603050405020304" pitchFamily="18" charset="0"/>
              </a:rPr>
              <a:t>Прев</a:t>
            </a:r>
            <a:r>
              <a:rPr lang="sr-Cyrl-RS" sz="1800" i="1" dirty="0">
                <a:latin typeface="Times New Roman" panose="02020603050405020304" pitchFamily="18" charset="0"/>
                <a:cs typeface="Times New Roman" panose="02020603050405020304" pitchFamily="18" charset="0"/>
              </a:rPr>
              <a:t> 363/2017 од 01.02.2018. године)</a:t>
            </a:r>
            <a:endParaRPr lang="en-GB" sz="1800" i="1" dirty="0">
              <a:latin typeface="Times New Roman" panose="02020603050405020304" pitchFamily="18" charset="0"/>
              <a:cs typeface="Times New Roman" panose="02020603050405020304" pitchFamily="18" charset="0"/>
            </a:endParaRPr>
          </a:p>
          <a:p>
            <a:endParaRPr lang="sr-Cyrl-RS" sz="1800" i="1" dirty="0"/>
          </a:p>
          <a:p>
            <a:endParaRPr lang="sr-Cyrl-RS" sz="1800" dirty="0"/>
          </a:p>
          <a:p>
            <a:endParaRPr lang="sr-Cyrl-RS" sz="1800" dirty="0"/>
          </a:p>
          <a:p>
            <a:endParaRPr lang="sr-Cyrl-RS" sz="1800" dirty="0"/>
          </a:p>
          <a:p>
            <a:pPr algn="r"/>
            <a:endParaRPr lang="sr-Cyrl-RS" sz="1800" dirty="0"/>
          </a:p>
          <a:p>
            <a:pPr algn="r"/>
            <a:endParaRPr lang="sr-Cyrl-RS" sz="1800" dirty="0"/>
          </a:p>
          <a:p>
            <a:pPr algn="r"/>
            <a:endParaRPr lang="sr-Cyrl-RS" sz="1800" dirty="0"/>
          </a:p>
          <a:p>
            <a:pPr algn="r"/>
            <a:r>
              <a:rPr lang="sr-Cyrl-RS" sz="1800" dirty="0">
                <a:latin typeface="Times New Roman" panose="02020603050405020304" pitchFamily="18" charset="0"/>
                <a:cs typeface="Times New Roman" panose="02020603050405020304" pitchFamily="18" charset="0"/>
              </a:rPr>
              <a:t>25</a:t>
            </a:r>
          </a:p>
          <a:p>
            <a:pPr algn="r"/>
            <a:endParaRPr lang="sr-Cyrl-RS" sz="1800" dirty="0"/>
          </a:p>
          <a:p>
            <a:endParaRPr lang="en-GB" sz="1800" dirty="0"/>
          </a:p>
        </p:txBody>
      </p:sp>
    </p:spTree>
    <p:extLst>
      <p:ext uri="{BB962C8B-B14F-4D97-AF65-F5344CB8AC3E}">
        <p14:creationId xmlns:p14="http://schemas.microsoft.com/office/powerpoint/2010/main" val="1587277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968552"/>
          </a:xfrm>
        </p:spPr>
        <p:txBody>
          <a:bodyPr/>
          <a:lstStyle/>
          <a:p>
            <a:pPr algn="just"/>
            <a:r>
              <a:rPr lang="sr-Cyrl-RS" sz="1800" b="1" dirty="0">
                <a:latin typeface="Times New Roman" panose="02020603050405020304" pitchFamily="18" charset="0"/>
                <a:cs typeface="Times New Roman" panose="02020603050405020304" pitchFamily="18" charset="0"/>
              </a:rPr>
              <a:t>	Питање:</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управник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приступити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имовине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чији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ванкњижни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имовину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стекао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уговором</a:t>
            </a:r>
            <a:r>
              <a:rPr lang="en-GB" sz="1800" b="1" dirty="0">
                <a:latin typeface="Times New Roman" panose="02020603050405020304" pitchFamily="18" charset="0"/>
                <a:cs typeface="Times New Roman" panose="02020603050405020304" pitchFamily="18" charset="0"/>
              </a:rPr>
              <a:t> о </a:t>
            </a:r>
            <a:r>
              <a:rPr lang="en-GB" sz="1800" b="1" dirty="0" err="1">
                <a:latin typeface="Times New Roman" panose="02020603050405020304" pitchFamily="18" charset="0"/>
                <a:cs typeface="Times New Roman" panose="02020603050405020304" pitchFamily="18" charset="0"/>
              </a:rPr>
              <a:t>купопродаји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оверен</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суду</a:t>
            </a:r>
            <a:r>
              <a:rPr lang="en-GB" sz="1800" b="1" dirty="0">
                <a:latin typeface="Times New Roman" panose="02020603050405020304" pitchFamily="18" charset="0"/>
                <a:cs typeface="Times New Roman" panose="02020603050405020304" pitchFamily="18" charset="0"/>
              </a:rPr>
              <a:t> 2011. </a:t>
            </a:r>
            <a:r>
              <a:rPr lang="en-GB" sz="1800" b="1" dirty="0" err="1">
                <a:latin typeface="Times New Roman" panose="02020603050405020304" pitchFamily="18" charset="0"/>
                <a:cs typeface="Times New Roman" panose="02020603050405020304" pitchFamily="18" charset="0"/>
              </a:rPr>
              <a:t>године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исплатио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купопродајну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цену</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исти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несметаној</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непрекидној</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државини</a:t>
            </a:r>
            <a:r>
              <a:rPr lang="en-GB" sz="1800" b="1" dirty="0">
                <a:latin typeface="Times New Roman" panose="02020603050405020304" pitchFamily="18" charset="0"/>
                <a:cs typeface="Times New Roman" panose="02020603050405020304" pitchFamily="18" charset="0"/>
              </a:rPr>
              <a:t>, с </a:t>
            </a:r>
            <a:r>
              <a:rPr lang="en-GB" sz="1800" b="1" dirty="0" err="1">
                <a:latin typeface="Times New Roman" panose="02020603050405020304" pitchFamily="18" charset="0"/>
                <a:cs typeface="Times New Roman" panose="02020603050405020304" pitchFamily="18" charset="0"/>
              </a:rPr>
              <a:t>тим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што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a:t>
            </a:r>
            <a:r>
              <a:rPr lang="en-GB" sz="1800" b="1" dirty="0">
                <a:latin typeface="Times New Roman" panose="02020603050405020304" pitchFamily="18" charset="0"/>
                <a:cs typeface="Times New Roman" panose="02020603050405020304" pitchFamily="18" charset="0"/>
              </a:rPr>
              <a:t> у РГЗ </a:t>
            </a:r>
            <a:r>
              <a:rPr lang="en-GB" sz="1800" b="1" dirty="0" err="1">
                <a:latin typeface="Times New Roman" panose="02020603050405020304" pitchFamily="18" charset="0"/>
                <a:cs typeface="Times New Roman" panose="02020603050405020304" pitchFamily="18" charset="0"/>
              </a:rPr>
              <a:t>укњижена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продавца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уписана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хипотека</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корист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банке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кредит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дат</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претходнику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дужника</a:t>
            </a:r>
            <a:r>
              <a:rPr lang="en-GB" sz="1800" b="1" dirty="0">
                <a:latin typeface="Times New Roman" panose="02020603050405020304" pitchFamily="18" charset="0"/>
                <a:cs typeface="Times New Roman" panose="02020603050405020304" pitchFamily="18" charset="0"/>
              </a:rPr>
              <a:t>?</a:t>
            </a:r>
            <a:endParaRPr lang="sr-Cyrl-RS" sz="1800" b="1" dirty="0">
              <a:latin typeface="Times New Roman" panose="02020603050405020304" pitchFamily="18" charset="0"/>
              <a:cs typeface="Times New Roman" panose="02020603050405020304" pitchFamily="18" charset="0"/>
            </a:endParaRPr>
          </a:p>
          <a:p>
            <a:pPr algn="just"/>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Одговор</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питања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утврдити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коме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спроводи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поступак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може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закључити</a:t>
            </a:r>
            <a:r>
              <a:rPr lang="en-GB" sz="1800" dirty="0">
                <a:latin typeface="Times New Roman" panose="02020603050405020304" pitchFamily="18" charset="0"/>
                <a:cs typeface="Times New Roman" panose="02020603050405020304" pitchFamily="18" charset="0"/>
              </a:rPr>
              <a:t>, с </a:t>
            </a:r>
            <a:r>
              <a:rPr lang="en-GB" sz="1800" dirty="0" err="1">
                <a:latin typeface="Times New Roman" panose="02020603050405020304" pitchFamily="18" charset="0"/>
                <a:cs typeface="Times New Roman" panose="02020603050405020304" pitchFamily="18" charset="0"/>
              </a:rPr>
              <a:t>обзиром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фази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продаје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имовине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примењују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стечају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изменама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a:t>
            </a:r>
            <a:r>
              <a:rPr lang="en-GB" sz="1800" dirty="0">
                <a:latin typeface="Times New Roman" panose="02020603050405020304" pitchFamily="18" charset="0"/>
                <a:cs typeface="Times New Roman" panose="02020603050405020304" pitchFamily="18" charset="0"/>
              </a:rPr>
              <a:t> 2017. </a:t>
            </a:r>
            <a:r>
              <a:rPr lang="en-GB" sz="1800" dirty="0" err="1">
                <a:latin typeface="Times New Roman" panose="02020603050405020304" pitchFamily="18" charset="0"/>
                <a:cs typeface="Times New Roman" panose="02020603050405020304" pitchFamily="18" charset="0"/>
              </a:rPr>
              <a:t>године</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132.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стечају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гласник</a:t>
            </a:r>
            <a:r>
              <a:rPr lang="en-GB" sz="1800" dirty="0">
                <a:latin typeface="Times New Roman" panose="02020603050405020304" pitchFamily="18" charset="0"/>
                <a:cs typeface="Times New Roman" panose="02020603050405020304" pitchFamily="18" charset="0"/>
              </a:rPr>
              <a:t> РС",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104/09, 99/11- </a:t>
            </a:r>
            <a:r>
              <a:rPr lang="en-GB" sz="1800" dirty="0" err="1">
                <a:latin typeface="Times New Roman" panose="02020603050405020304" pitchFamily="18" charset="0"/>
                <a:cs typeface="Times New Roman" panose="02020603050405020304" pitchFamily="18" charset="0"/>
              </a:rPr>
              <a:t>др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71/12- </a:t>
            </a:r>
            <a:r>
              <a:rPr lang="en-GB" sz="1800" dirty="0" err="1">
                <a:latin typeface="Times New Roman" panose="02020603050405020304" pitchFamily="18" charset="0"/>
                <a:cs typeface="Times New Roman" panose="02020603050405020304" pitchFamily="18" charset="0"/>
              </a:rPr>
              <a:t>одлука</a:t>
            </a:r>
            <a:r>
              <a:rPr lang="en-GB" sz="1800" dirty="0">
                <a:latin typeface="Times New Roman" panose="02020603050405020304" pitchFamily="18" charset="0"/>
                <a:cs typeface="Times New Roman" panose="02020603050405020304" pitchFamily="18" charset="0"/>
              </a:rPr>
              <a:t> УС, 83/14), </a:t>
            </a:r>
            <a:r>
              <a:rPr lang="en-GB" sz="1800" dirty="0" err="1">
                <a:latin typeface="Times New Roman" panose="02020603050405020304" pitchFamily="18" charset="0"/>
                <a:cs typeface="Times New Roman" panose="02020603050405020304" pitchFamily="18" charset="0"/>
              </a:rPr>
              <a:t>по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доношењу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решења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банкротству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управник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започиње</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спроводи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продају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целокупне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имовине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дела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имовине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26</a:t>
            </a:r>
          </a:p>
          <a:p>
            <a:pPr algn="just"/>
            <a:endParaRPr lang="sr-Cyrl-RS" sz="1800" dirty="0">
              <a:latin typeface="Times New Roman" panose="02020603050405020304" pitchFamily="18" charset="0"/>
              <a:cs typeface="Times New Roman" panose="02020603050405020304" pitchFamily="18" charset="0"/>
            </a:endParaRPr>
          </a:p>
          <a:p>
            <a:pPr algn="r"/>
            <a:endParaRPr lang="en-GB" sz="18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552797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101. </a:t>
            </a:r>
            <a:r>
              <a:rPr lang="en-GB" sz="1800" dirty="0" err="1">
                <a:latin typeface="Times New Roman" panose="02020603050405020304" pitchFamily="18" charset="0"/>
                <a:cs typeface="Times New Roman" panose="02020603050405020304" pitchFamily="18" charset="0"/>
              </a:rPr>
              <a:t>став</a:t>
            </a:r>
            <a:r>
              <a:rPr lang="en-GB" sz="1800" dirty="0">
                <a:latin typeface="Times New Roman" panose="02020603050405020304" pitchFamily="18" charset="0"/>
                <a:cs typeface="Times New Roman" panose="02020603050405020304" pitchFamily="18" charset="0"/>
              </a:rPr>
              <a:t> 1.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стечају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прописано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маса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целокупна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имовина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земљи</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иностранству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отварања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поступка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имовина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дужник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током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стечајног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поступка</a:t>
            </a:r>
            <a:r>
              <a:rPr lang="en-GB" sz="1800"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лист</a:t>
            </a:r>
            <a:r>
              <a:rPr lang="en-GB" sz="1800" dirty="0">
                <a:latin typeface="Times New Roman" panose="02020603050405020304" pitchFamily="18" charset="0"/>
                <a:cs typeface="Times New Roman" panose="02020603050405020304" pitchFamily="18" charset="0"/>
              </a:rPr>
              <a:t> СФРЈ</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6/80 и 36/90,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лист</a:t>
            </a:r>
            <a:r>
              <a:rPr lang="en-GB" sz="1800" dirty="0">
                <a:latin typeface="Times New Roman" panose="02020603050405020304" pitchFamily="18" charset="0"/>
                <a:cs typeface="Times New Roman" panose="02020603050405020304" pitchFamily="18" charset="0"/>
              </a:rPr>
              <a:t> СРЈ</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29/96 и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гласник</a:t>
            </a:r>
            <a:r>
              <a:rPr lang="en-GB" sz="1800" dirty="0">
                <a:latin typeface="Times New Roman" panose="02020603050405020304" pitchFamily="18" charset="0"/>
                <a:cs typeface="Times New Roman" panose="02020603050405020304" pitchFamily="18" charset="0"/>
              </a:rPr>
              <a:t> РС</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115/05- </a:t>
            </a:r>
            <a:r>
              <a:rPr lang="en-GB" sz="1800" dirty="0" err="1">
                <a:latin typeface="Times New Roman" panose="02020603050405020304" pitchFamily="18" charset="0"/>
                <a:cs typeface="Times New Roman" panose="02020603050405020304" pitchFamily="18" charset="0"/>
              </a:rPr>
              <a:t>др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одредби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20, </a:t>
            </a:r>
            <a:r>
              <a:rPr lang="en-GB" sz="1800" dirty="0" err="1">
                <a:latin typeface="Times New Roman" panose="02020603050405020304" pitchFamily="18" charset="0"/>
                <a:cs typeface="Times New Roman" panose="02020603050405020304" pitchFamily="18" charset="0"/>
              </a:rPr>
              <a:t>прописује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самом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наслеђивањем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одлуком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државног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органа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под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условима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законом</a:t>
            </a:r>
            <a:r>
              <a:rPr lang="en-GB" sz="1800" dirty="0">
                <a:latin typeface="Times New Roman" panose="02020603050405020304" pitchFamily="18" charset="0"/>
                <a:cs typeface="Times New Roman" panose="02020603050405020304" pitchFamily="18" charset="0"/>
              </a:rPr>
              <a:t>. </a:t>
            </a: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члана</a:t>
            </a:r>
            <a:r>
              <a:rPr lang="en-GB" sz="1800" dirty="0">
                <a:latin typeface="Times New Roman" panose="02020603050405020304" pitchFamily="18" charset="0"/>
                <a:cs typeface="Times New Roman" panose="02020603050405020304" pitchFamily="18" charset="0"/>
              </a:rPr>
              <a:t> 60.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др</a:t>
            </a:r>
            <a:r>
              <a:rPr lang="sr-Cyrl-RS" sz="1800" dirty="0">
                <a:latin typeface="Times New Roman" panose="02020603050405020304" pitchFamily="18" charset="0"/>
                <a:cs typeface="Times New Roman" panose="02020603050405020304" pitchFamily="18" charset="0"/>
              </a:rPr>
              <a:t>ж</a:t>
            </a:r>
            <a:r>
              <a:rPr lang="en-GB" sz="1800" dirty="0" err="1">
                <a:latin typeface="Times New Roman" panose="02020603050405020304" pitchFamily="18" charset="0"/>
                <a:cs typeface="Times New Roman" panose="02020603050405020304" pitchFamily="18" charset="0"/>
              </a:rPr>
              <a:t>авном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премеру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катастру</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a:t>
            </a:r>
            <a:r>
              <a:rPr lang="en-GB" sz="1800" dirty="0" err="1">
                <a:latin typeface="Times New Roman" panose="02020603050405020304" pitchFamily="18" charset="0"/>
                <a:cs typeface="Times New Roman" panose="02020603050405020304" pitchFamily="18" charset="0"/>
              </a:rPr>
              <a:t>Службени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гласник</a:t>
            </a:r>
            <a:r>
              <a:rPr lang="en-GB" sz="1800" dirty="0">
                <a:latin typeface="Times New Roman" panose="02020603050405020304" pitchFamily="18" charset="0"/>
                <a:cs typeface="Times New Roman" panose="02020603050405020304" pitchFamily="18" charset="0"/>
              </a:rPr>
              <a:t> РС</a:t>
            </a:r>
            <a:r>
              <a:rPr lang="sr-Cyrl-RS" sz="1800"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a:t>
            </a:r>
            <a:r>
              <a:rPr lang="en-GB" sz="1800" dirty="0">
                <a:latin typeface="Times New Roman" panose="02020603050405020304" pitchFamily="18" charset="0"/>
                <a:cs typeface="Times New Roman" panose="02020603050405020304" pitchFamily="18" charset="0"/>
              </a:rPr>
              <a:t>. 72/09, 18/10, 65/13, 15/15</a:t>
            </a:r>
            <a:r>
              <a:rPr lang="sr-Cyrl-RS"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одлука</a:t>
            </a:r>
            <a:r>
              <a:rPr lang="en-GB" sz="1800" dirty="0">
                <a:latin typeface="Times New Roman" panose="02020603050405020304" pitchFamily="18" charset="0"/>
                <a:cs typeface="Times New Roman" panose="02020603050405020304" pitchFamily="18" charset="0"/>
              </a:rPr>
              <a:t> УС, 96/15, 47/17- </a:t>
            </a:r>
            <a:r>
              <a:rPr lang="en-GB" sz="1800" dirty="0" err="1">
                <a:latin typeface="Times New Roman" panose="02020603050405020304" pitchFamily="18" charset="0"/>
                <a:cs typeface="Times New Roman" panose="02020603050405020304" pitchFamily="18" charset="0"/>
              </a:rPr>
              <a:t>аутентично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тумачење</a:t>
            </a:r>
            <a:r>
              <a:rPr lang="en-GB" sz="1800" dirty="0">
                <a:latin typeface="Times New Roman" panose="02020603050405020304" pitchFamily="18" charset="0"/>
                <a:cs typeface="Times New Roman" panose="02020603050405020304" pitchFamily="18" charset="0"/>
              </a:rPr>
              <a:t>, 113/17</a:t>
            </a:r>
            <a:r>
              <a:rPr lang="sr-Cyrl-RS"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и 27/18</a:t>
            </a:r>
            <a:r>
              <a:rPr lang="sr-Cyrl-RS"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прописано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друга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преносе</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ограничавају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катастар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конститутивност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a:t>
            </a:r>
            <a:r>
              <a:rPr lang="en-GB" sz="1800" dirty="0">
                <a:latin typeface="Times New Roman" panose="02020603050405020304" pitchFamily="18" charset="0"/>
                <a:cs typeface="Times New Roman" panose="02020603050405020304" pitchFamily="18" charset="0"/>
              </a:rPr>
              <a:t>), а </a:t>
            </a:r>
            <a:r>
              <a:rPr lang="en-GB" sz="1800" dirty="0" err="1">
                <a:latin typeface="Times New Roman" panose="02020603050405020304" pitchFamily="18" charset="0"/>
                <a:cs typeface="Times New Roman" panose="02020603050405020304" pitchFamily="18" charset="0"/>
              </a:rPr>
              <a:t>престају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брисањем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наведеним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законским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одредбама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стицање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потребан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a:t>
            </a:r>
            <a:r>
              <a:rPr lang="sr-Cyrl-RS" sz="1800" dirty="0">
                <a:latin typeface="Times New Roman" panose="02020603050405020304" pitchFamily="18" charset="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уговор</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продаји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оверен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надлежног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органа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стицалац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катастар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endParaRPr lang="sr-Cyrl-RS" sz="1800" dirty="0">
              <a:latin typeface="Times New Roman" panose="02020603050405020304" pitchFamily="18" charset="0"/>
              <a:cs typeface="Times New Roman" panose="02020603050405020304" pitchFamily="18" charset="0"/>
            </a:endParaRPr>
          </a:p>
          <a:p>
            <a:pPr algn="r"/>
            <a:r>
              <a:rPr lang="sr-Cyrl-RS" sz="1800" b="1" dirty="0">
                <a:latin typeface="Times New Roman" panose="02020603050405020304" pitchFamily="18" charset="0"/>
                <a:cs typeface="Times New Roman" panose="02020603050405020304" pitchFamily="18" charset="0"/>
              </a:rPr>
              <a:t>26-1</a:t>
            </a:r>
            <a:endParaRPr lang="en-GB" sz="1800" b="1" dirty="0">
              <a:latin typeface="Times New Roman" panose="02020603050405020304" pitchFamily="18" charset="0"/>
              <a:cs typeface="Times New Roman" panose="02020603050405020304" pitchFamily="18" charset="0"/>
            </a:endParaRPr>
          </a:p>
          <a:p>
            <a:endParaRPr lang="en-GB" sz="1800" dirty="0"/>
          </a:p>
          <a:p>
            <a:endParaRPr lang="en-GB" sz="1800" dirty="0"/>
          </a:p>
        </p:txBody>
      </p:sp>
    </p:spTree>
    <p:extLst>
      <p:ext uri="{BB962C8B-B14F-4D97-AF65-F5344CB8AC3E}">
        <p14:creationId xmlns:p14="http://schemas.microsoft.com/office/powerpoint/2010/main" val="6119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Стога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уколико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жели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приступи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непокретности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управник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обавезу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стечајног</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дужника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упише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јавне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књиге</a:t>
            </a:r>
            <a:r>
              <a:rPr lang="en-GB" sz="1800" b="1" dirty="0">
                <a:latin typeface="Times New Roman" panose="02020603050405020304" pitchFamily="18" charset="0"/>
                <a:cs typeface="Times New Roman" panose="02020603050405020304" pitchFamily="18" charset="0"/>
              </a:rPr>
              <a:t>, а </a:t>
            </a:r>
            <a:r>
              <a:rPr lang="en-GB" sz="1800" b="1" dirty="0" err="1">
                <a:latin typeface="Times New Roman" panose="02020603050405020304" pitchFamily="18" charset="0"/>
                <a:cs typeface="Times New Roman" panose="02020603050405020304" pitchFamily="18" charset="0"/>
              </a:rPr>
              <a:t>уколико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продавац</a:t>
            </a:r>
            <a:r>
              <a:rPr lang="en-GB" sz="1800" b="1" dirty="0">
                <a:latin typeface="Times New Roman" panose="02020603050405020304" pitchFamily="18" charset="0"/>
                <a:cs typeface="Times New Roman" panose="02020603050405020304" pitchFamily="18" charset="0"/>
              </a:rPr>
              <a:t> - </a:t>
            </a:r>
            <a:r>
              <a:rPr lang="en-GB" sz="1800" b="1" dirty="0" err="1">
                <a:latin typeface="Times New Roman" panose="02020603050405020304" pitchFamily="18" charset="0"/>
                <a:cs typeface="Times New Roman" panose="02020603050405020304" pitchFamily="18" charset="0"/>
              </a:rPr>
              <a:t>лице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уписано</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јавни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регистар</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оспорава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дужан</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тужбом</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парници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оствари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Стечајни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управник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може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приступити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продаји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имовине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се</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јавним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регистрима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води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односно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евидентирана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као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својине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других</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лица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b="1" dirty="0">
                <a:latin typeface="Times New Roman" panose="02020603050405020304" pitchFamily="18" charset="0"/>
                <a:cs typeface="Times New Roman" panose="02020603050405020304" pitchFamily="18" charset="0"/>
              </a:rPr>
              <a:t>	</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Одговори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питања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који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утврђени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седницама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спорове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апелационог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одржаним</a:t>
            </a:r>
            <a:r>
              <a:rPr lang="en-GB" sz="1800" i="1" dirty="0">
                <a:latin typeface="Times New Roman" panose="02020603050405020304" pitchFamily="18" charset="0"/>
                <a:cs typeface="Times New Roman" panose="02020603050405020304" pitchFamily="18" charset="0"/>
              </a:rPr>
              <a:t> 8.11.2018. и 9.11.2018.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и </a:t>
            </a:r>
            <a:r>
              <a:rPr lang="en-GB" sz="1800" i="1" dirty="0" err="1">
                <a:latin typeface="Times New Roman" panose="02020603050405020304" pitchFamily="18" charset="0"/>
                <a:cs typeface="Times New Roman" panose="02020603050405020304" pitchFamily="18" charset="0"/>
              </a:rPr>
              <a:t>на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седници</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Одељења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за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преступе</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одржаној</a:t>
            </a:r>
            <a:r>
              <a:rPr lang="en-GB" sz="1800" i="1" dirty="0">
                <a:latin typeface="Times New Roman" panose="02020603050405020304" pitchFamily="18" charset="0"/>
                <a:cs typeface="Times New Roman" panose="02020603050405020304" pitchFamily="18" charset="0"/>
              </a:rPr>
              <a:t> 5.12.2018.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Судска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пракса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привредних</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судова</a:t>
            </a:r>
            <a:r>
              <a:rPr lang="en-GB" sz="1800" i="1" dirty="0">
                <a:latin typeface="Times New Roman" panose="02020603050405020304" pitchFamily="18" charset="0"/>
                <a:cs typeface="Times New Roman" panose="02020603050405020304" pitchFamily="18" charset="0"/>
              </a:rPr>
              <a:t> - </a:t>
            </a:r>
            <a:r>
              <a:rPr lang="en-GB" sz="1800" i="1" dirty="0" err="1">
                <a:latin typeface="Times New Roman" panose="02020603050405020304" pitchFamily="18" charset="0"/>
                <a:cs typeface="Times New Roman" panose="02020603050405020304" pitchFamily="18" charset="0"/>
              </a:rPr>
              <a:t>Билтен</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бр</a:t>
            </a:r>
            <a:r>
              <a:rPr lang="en-GB" sz="1800" i="1" dirty="0">
                <a:latin typeface="Times New Roman" panose="02020603050405020304" pitchFamily="18" charset="0"/>
                <a:cs typeface="Times New Roman" panose="02020603050405020304" pitchFamily="18" charset="0"/>
              </a:rPr>
              <a:t>. 4/2018</a:t>
            </a:r>
            <a:r>
              <a:rPr lang="sr-Cyrl-RS" sz="1800" i="1" dirty="0">
                <a:latin typeface="Times New Roman" panose="02020603050405020304" pitchFamily="18" charset="0"/>
                <a:cs typeface="Times New Roman" panose="02020603050405020304" pitchFamily="18" charset="0"/>
              </a:rPr>
              <a:t>, стечајно право, питање бр. 37</a:t>
            </a:r>
            <a:r>
              <a:rPr lang="en-GB" sz="1800" i="1" dirty="0">
                <a:latin typeface="Times New Roman" panose="02020603050405020304" pitchFamily="18" charset="0"/>
                <a:cs typeface="Times New Roman" panose="02020603050405020304" pitchFamily="18" charset="0"/>
              </a:rPr>
              <a:t>)</a:t>
            </a:r>
            <a:endParaRPr lang="sr-Cyrl-RS" sz="1800" i="1" dirty="0">
              <a:latin typeface="Times New Roman" panose="02020603050405020304" pitchFamily="18" charset="0"/>
              <a:cs typeface="Times New Roman" panose="02020603050405020304" pitchFamily="18" charset="0"/>
            </a:endParaRPr>
          </a:p>
          <a:p>
            <a:pPr algn="just"/>
            <a:endParaRPr lang="sr-Cyrl-RS" sz="1800" b="1" dirty="0">
              <a:latin typeface="Times New Roman" panose="02020603050405020304" pitchFamily="18" charset="0"/>
              <a:cs typeface="Times New Roman" panose="02020603050405020304" pitchFamily="18" charset="0"/>
            </a:endParaRPr>
          </a:p>
          <a:p>
            <a:pPr algn="just"/>
            <a:endParaRPr lang="sr-Cyrl-RS" sz="1800" b="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endParaRPr lang="sr-Cyrl-RS" sz="1800" b="1" dirty="0">
              <a:latin typeface="Times New Roman" panose="02020603050405020304" pitchFamily="18" charset="0"/>
              <a:cs typeface="Times New Roman" panose="02020603050405020304" pitchFamily="18" charset="0"/>
            </a:endParaRPr>
          </a:p>
          <a:p>
            <a:pPr algn="r"/>
            <a:r>
              <a:rPr lang="sr-Cyrl-RS" sz="1800" b="1" dirty="0">
                <a:latin typeface="Times New Roman" panose="02020603050405020304" pitchFamily="18" charset="0"/>
                <a:cs typeface="Times New Roman" panose="02020603050405020304" pitchFamily="18" charset="0"/>
              </a:rPr>
              <a:t>26-2</a:t>
            </a:r>
            <a:endParaRPr lang="en-GB" sz="1800" dirty="0"/>
          </a:p>
          <a:p>
            <a:endParaRPr lang="en-GB" sz="1800" dirty="0"/>
          </a:p>
        </p:txBody>
      </p:sp>
    </p:spTree>
    <p:extLst>
      <p:ext uri="{BB962C8B-B14F-4D97-AF65-F5344CB8AC3E}">
        <p14:creationId xmlns:p14="http://schemas.microsoft.com/office/powerpoint/2010/main" val="1440945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lstStyle/>
          <a:p>
            <a:pPr algn="just"/>
            <a:r>
              <a:rPr lang="sr-Cyrl-RS" sz="1800" b="1" dirty="0">
                <a:latin typeface="Times New Roman" panose="02020603050405020304" pitchFamily="18" charset="0"/>
                <a:cs typeface="Times New Roman" panose="02020603050405020304" pitchFamily="18" charset="0"/>
              </a:rPr>
              <a:t>	Питање:</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Да ли је у стечајном поступку дозвољена продаја непокретности у тзв. „ванкњижној својини“?</a:t>
            </a:r>
            <a:endParaRPr lang="en-GB" sz="1800" b="1" dirty="0">
              <a:latin typeface="Times New Roman" panose="02020603050405020304" pitchFamily="18" charset="0"/>
              <a:cs typeface="Times New Roman" panose="02020603050405020304" pitchFamily="18" charset="0"/>
            </a:endParaRPr>
          </a:p>
          <a:p>
            <a:pPr algn="just"/>
            <a:endParaRPr lang="sr-Cyrl-RS"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Одговор:</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Према одредби члана 75. Закона о државном премеру и катастру, упис стварних права је упис којим се стичу, преносе, ограничавају или престају права својине и друга стварна права на непокретностима, ако законом за поједина права није одређено да упис има </a:t>
            </a:r>
            <a:r>
              <a:rPr lang="sr-Cyrl-RS" sz="1800" dirty="0" err="1">
                <a:latin typeface="Times New Roman" panose="02020603050405020304" pitchFamily="18" charset="0"/>
                <a:cs typeface="Times New Roman" panose="02020603050405020304" pitchFamily="18" charset="0"/>
              </a:rPr>
              <a:t>деклараторно</a:t>
            </a:r>
            <a:r>
              <a:rPr lang="sr-Cyrl-RS" sz="1800" dirty="0">
                <a:latin typeface="Times New Roman" panose="02020603050405020304" pitchFamily="18" charset="0"/>
                <a:cs typeface="Times New Roman" panose="02020603050405020304" pitchFamily="18" charset="0"/>
              </a:rPr>
              <a:t> дејство, а одредба члана 86. прописује да се упис у катастар непокретности врши на основу приватне или јавне исправе која је по својој правној садржини и форми подобна за упис. Јавна исправа је, према одредби члана 88. истог закона, исправа коју је у прописаном облику издао суд, надлежни државни и други орган у границама својих овлашћења, као и исправа коју је у таквом облику издала, односно сачинила, у вршењу јавних овлашћења, друга организација или лица. </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27</a:t>
            </a:r>
            <a:endParaRPr lang="en-GB" sz="1800" dirty="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998391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Према одредби члана 133. став 1. Закона о стечају, стечајни управник је дужан да стечајном судији, одбору поверилаца, разлучним, односно заложним повериоцима који имају обезбеђено потраживање на имовини која се продаје и свим оним лицима која су исказала интерес за ту имовину, без обзира по ком основу, достави обавештење о намери, плану продаје, начину уновчења, методу продаје и роковима продаје. </a:t>
            </a:r>
          </a:p>
          <a:p>
            <a:pPr marL="0" indent="0" algn="just">
              <a:buNone/>
            </a:pPr>
            <a:r>
              <a:rPr lang="sr-Cyrl-RS" sz="1800" dirty="0">
                <a:latin typeface="Times New Roman" panose="02020603050405020304" pitchFamily="18" charset="0"/>
                <a:cs typeface="Times New Roman" panose="02020603050405020304" pitchFamily="18" charset="0"/>
              </a:rPr>
              <a:t>	Стечајни управник је дужан да у поступку продаје имовине стечајног дужника, у обавештењу о намери продаје и у огласу, означи шта продаје, наведе правне и техничке карактеристике предмета продаје, као и да обавести потенцијалне купце о свим недостацима на имовини, који су му познати у тренутку продаје.</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Према одредби члана 133. став 13. Закона о стечају, стечајни судија ће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27-1</a:t>
            </a:r>
            <a:endParaRPr lang="en-GB" sz="1800" dirty="0"/>
          </a:p>
        </p:txBody>
      </p:sp>
    </p:spTree>
    <p:extLst>
      <p:ext uri="{BB962C8B-B14F-4D97-AF65-F5344CB8AC3E}">
        <p14:creationId xmlns:p14="http://schemas.microsoft.com/office/powerpoint/2010/main" val="1887469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Наведено решење са доказом о уплати цене је основ за стицање и упис права својине купца, без обзира на раније уписе и без терета, као и без икаквих обавеза насталих пре извршене купопродаје, укључујући и пореске обавезе и обавезе према привредним субјектима </a:t>
            </a:r>
            <a:r>
              <a:rPr lang="sr-Cyrl-RS" sz="1800" dirty="0" err="1">
                <a:latin typeface="Times New Roman" panose="02020603050405020304" pitchFamily="18" charset="0"/>
                <a:cs typeface="Times New Roman" panose="02020603050405020304" pitchFamily="18" charset="0"/>
              </a:rPr>
              <a:t>пружаоцима</a:t>
            </a:r>
            <a:r>
              <a:rPr lang="sr-Cyrl-RS" sz="1800" dirty="0">
                <a:latin typeface="Times New Roman" panose="02020603050405020304" pitchFamily="18" charset="0"/>
                <a:cs typeface="Times New Roman" panose="02020603050405020304" pitchFamily="18" charset="0"/>
              </a:rPr>
              <a:t> услуга од општег интереса које се односе на купљену имовину. Из наведеног следи да </a:t>
            </a:r>
            <a:r>
              <a:rPr lang="sr-Cyrl-RS" sz="1800" dirty="0" err="1">
                <a:latin typeface="Times New Roman" panose="02020603050405020304" pitchFamily="18" charset="0"/>
                <a:cs typeface="Times New Roman" panose="02020603050405020304" pitchFamily="18" charset="0"/>
              </a:rPr>
              <a:t>стицалац</a:t>
            </a:r>
            <a:r>
              <a:rPr lang="sr-Cyrl-RS" sz="1800" dirty="0">
                <a:latin typeface="Times New Roman" panose="02020603050405020304" pitchFamily="18" charset="0"/>
                <a:cs typeface="Times New Roman" panose="02020603050405020304" pitchFamily="18" charset="0"/>
              </a:rPr>
              <a:t>, у конкретном случају купац имовине стечајног дужника, судском одлуком из члана 133. став 13. Закона о стечају, стиче својину изворно, на </a:t>
            </a:r>
            <a:r>
              <a:rPr lang="sr-Cyrl-RS" sz="1800" dirty="0" err="1">
                <a:latin typeface="Times New Roman" panose="02020603050405020304" pitchFamily="18" charset="0"/>
                <a:cs typeface="Times New Roman" panose="02020603050405020304" pitchFamily="18" charset="0"/>
              </a:rPr>
              <a:t>оригинарни</a:t>
            </a:r>
            <a:r>
              <a:rPr lang="sr-Cyrl-RS" sz="1800" dirty="0">
                <a:latin typeface="Times New Roman" panose="02020603050405020304" pitchFamily="18" charset="0"/>
                <a:cs typeface="Times New Roman" panose="02020603050405020304" pitchFamily="18" charset="0"/>
              </a:rPr>
              <a:t> начин, односно своје право не црпи из права претходника.</a:t>
            </a: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sr-Cyrl-RS" sz="1800" b="1" dirty="0">
                <a:latin typeface="Times New Roman" panose="02020603050405020304" pitchFamily="18" charset="0"/>
                <a:cs typeface="Times New Roman" panose="02020603050405020304" pitchFamily="18" charset="0"/>
              </a:rPr>
              <a:t>У ситуацији када је у току поступак озакоњења, стечајни судија ће донети решење из члана 133. став 13. Закона о стечају, којим ће констатовати да је продаја извршена, али истим неће наложити одговарајућем регистру упис права својине.</a:t>
            </a:r>
            <a:endParaRPr lang="en-GB"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Не значи да непокретност с обзиром да није легализована или је у поступку легализације, не може бити предмет продаје.</a:t>
            </a: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27-2</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1921906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Ово из разлога што је стечајни поступак судски поступак колективног намирења поверилаца, у ком поступку се као и у извршном на купца преносе само она права која је на ствари имао стечајни дужник у обиму у ком је та права уживао и стечајни дужник. Стога се забрана промета непокретности из Закона о озакоњењу објеката, не односи на промет непокретности у судским поступцима.</a:t>
            </a:r>
            <a:endParaRPr lang="en-GB" sz="1800" dirty="0">
              <a:latin typeface="Times New Roman" panose="02020603050405020304" pitchFamily="18" charset="0"/>
              <a:cs typeface="Times New Roman" panose="02020603050405020304" pitchFamily="18" charset="0"/>
            </a:endParaRPr>
          </a:p>
          <a:p>
            <a:pPr marL="0" indent="0" algn="just">
              <a:buNone/>
            </a:pPr>
            <a:endParaRPr lang="sr-Cyrl-RS" sz="1800" b="1" dirty="0">
              <a:latin typeface="Times New Roman" panose="02020603050405020304" pitchFamily="18" charset="0"/>
              <a:cs typeface="Times New Roman" panose="02020603050405020304" pitchFamily="18" charset="0"/>
            </a:endParaRP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i="1" dirty="0">
                <a:latin typeface="Times New Roman" panose="02020603050405020304" pitchFamily="18" charset="0"/>
                <a:cs typeface="Times New Roman" panose="02020603050405020304" pitchFamily="18" charset="0"/>
              </a:rPr>
              <a:t>(Одговори на питања привредних судова који су утврђени на седницама Одељења за привредне спорове Привредног апелационог суда одржаним 18.3.2021. године и на седници Одељења за привредне преступе одржаној 18.3.2021. године - Судска пракса привредних судова - Билтен бр. 3/2020, стечајно право, питање бр. 28)</a:t>
            </a:r>
            <a:endParaRPr lang="en-GB" sz="1800" i="1" dirty="0"/>
          </a:p>
          <a:p>
            <a:endParaRPr lang="sr-Cyrl-RS" sz="1800" dirty="0"/>
          </a:p>
          <a:p>
            <a:endParaRPr lang="sr-Cyrl-RS" sz="1800" dirty="0"/>
          </a:p>
          <a:p>
            <a:pPr algn="r"/>
            <a:endParaRPr lang="sr-Cyrl-RS" sz="1800" dirty="0"/>
          </a:p>
          <a:p>
            <a:pPr algn="r"/>
            <a:endParaRPr lang="sr-Cyrl-RS" sz="1800" dirty="0"/>
          </a:p>
          <a:p>
            <a:pPr algn="r"/>
            <a:endParaRPr lang="sr-Cyrl-RS" sz="1800" dirty="0"/>
          </a:p>
          <a:p>
            <a:pPr algn="r"/>
            <a:r>
              <a:rPr lang="sr-Cyrl-RS" sz="1800" dirty="0">
                <a:latin typeface="Times New Roman" panose="02020603050405020304" pitchFamily="18" charset="0"/>
                <a:cs typeface="Times New Roman" panose="02020603050405020304" pitchFamily="18" charset="0"/>
              </a:rPr>
              <a:t>27-3</a:t>
            </a:r>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327042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r>
              <a:rPr lang="sr-Cyrl-RS" b="1" dirty="0">
                <a:latin typeface="Times New Roman" panose="02020603050405020304" pitchFamily="18" charset="0"/>
                <a:cs typeface="Times New Roman" panose="02020603050405020304" pitchFamily="18" charset="0"/>
              </a:rPr>
              <a:t>Ванкњижна својина </a:t>
            </a:r>
          </a:p>
          <a:p>
            <a:pPr marL="0" indent="0" algn="ctr">
              <a:buNone/>
            </a:pPr>
            <a:r>
              <a:rPr lang="sr-Cyrl-RS" b="1" dirty="0">
                <a:latin typeface="Times New Roman" panose="02020603050405020304" pitchFamily="18" charset="0"/>
                <a:cs typeface="Times New Roman" panose="02020603050405020304" pitchFamily="18" charset="0"/>
              </a:rPr>
              <a:t>кроз извршни поступак</a:t>
            </a:r>
            <a:endParaRPr lang="en-GB" dirty="0"/>
          </a:p>
        </p:txBody>
      </p:sp>
    </p:spTree>
    <p:extLst>
      <p:ext uri="{BB962C8B-B14F-4D97-AF65-F5344CB8AC3E}">
        <p14:creationId xmlns:p14="http://schemas.microsoft.com/office/powerpoint/2010/main" val="131225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5184576"/>
          </a:xfrm>
        </p:spPr>
        <p:txBody>
          <a:bodyPr/>
          <a:lstStyle/>
          <a:p>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Недопуштено је извршење ради</a:t>
            </a:r>
            <a:r>
              <a:rPr lang="sr-Cyrl-RS" sz="1800" i="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наплате новчаног потраживања на стану који је у време покретања извршног поступка био у ванкњижној својини трећег лица које је стан прибавило у фази изградње на основу овереног уговора о купопродаји који је извршен у целини.</a:t>
            </a:r>
            <a:endParaRPr lang="sr-Cyrl-RS" sz="1800" i="1" dirty="0">
              <a:latin typeface="Times New Roman" panose="02020603050405020304" pitchFamily="18" charset="0"/>
              <a:cs typeface="Times New Roman" panose="02020603050405020304" pitchFamily="18" charset="0"/>
            </a:endParaRPr>
          </a:p>
          <a:p>
            <a:pPr marL="0" indent="0">
              <a:buNone/>
            </a:pPr>
            <a:r>
              <a:rPr lang="sr-Cyrl-RS" sz="1800" dirty="0">
                <a:latin typeface="Times New Roman" panose="02020603050405020304" pitchFamily="18" charset="0"/>
                <a:cs typeface="Times New Roman" panose="02020603050405020304" pitchFamily="18" charset="0"/>
              </a:rPr>
              <a:t>	</a:t>
            </a:r>
          </a:p>
          <a:p>
            <a:pPr marL="0" indent="0">
              <a:buNone/>
            </a:pPr>
            <a:r>
              <a:rPr lang="sr-Cyrl-RS" sz="1800" b="1" dirty="0">
                <a:latin typeface="Times New Roman" panose="02020603050405020304" pitchFamily="18" charset="0"/>
                <a:cs typeface="Times New Roman" panose="02020603050405020304" pitchFamily="18" charset="0"/>
              </a:rPr>
              <a:t>	Из образложења:</a:t>
            </a:r>
          </a:p>
          <a:p>
            <a:pPr marL="0" indent="0" algn="just">
              <a:buNone/>
            </a:pPr>
            <a:r>
              <a:rPr lang="sr-Cyrl-RS" sz="1800" dirty="0">
                <a:latin typeface="Times New Roman" panose="02020603050405020304" pitchFamily="18" charset="0"/>
                <a:cs typeface="Times New Roman" panose="02020603050405020304" pitchFamily="18" charset="0"/>
              </a:rPr>
              <a:t>	„Стога по оцени Врховног касационог суда, тужилац као савестан и законити држалац стана по пуноважном уговору усмереном на пренос права својине, а сада и уписани власник у катастру непокретности има право које спречава извршење, услед чега је правилном применом члана 50. Закона о извршењу и обезбеђењу побијаном пресудом усвојен тужбени захтев и проглашена недопуштеност извршења.</a:t>
            </a:r>
          </a:p>
          <a:p>
            <a:pPr marL="0" indent="0" algn="just">
              <a:buNone/>
            </a:pPr>
            <a:r>
              <a:rPr lang="sr-Cyrl-RS" sz="1800" dirty="0">
                <a:latin typeface="Times New Roman" panose="02020603050405020304" pitchFamily="18" charset="0"/>
                <a:cs typeface="Times New Roman" panose="02020603050405020304" pitchFamily="18" charset="0"/>
              </a:rPr>
              <a:t>	Са изнетих разлога нису основани наводи ревизије о дозвољености спровођена извршења јер у време доношења одлуке о спровођењу извршења тужилац није био уписан у катастру као власник стана. </a:t>
            </a: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7</a:t>
            </a:r>
          </a:p>
          <a:p>
            <a:pPr algn="just"/>
            <a:endParaRPr lang="en-GB" sz="1800" dirty="0"/>
          </a:p>
        </p:txBody>
      </p:sp>
    </p:spTree>
    <p:extLst>
      <p:ext uri="{BB962C8B-B14F-4D97-AF65-F5344CB8AC3E}">
        <p14:creationId xmlns:p14="http://schemas.microsoft.com/office/powerpoint/2010/main" val="191523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340768"/>
            <a:ext cx="8229600" cy="5184576"/>
          </a:xfrm>
        </p:spPr>
        <p:txBody>
          <a:bodyPr/>
          <a:lstStyle/>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члану</a:t>
            </a:r>
            <a:r>
              <a:rPr lang="en-GB" sz="1800" dirty="0">
                <a:latin typeface="Times New Roman" panose="02020603050405020304" pitchFamily="18" charset="0"/>
                <a:cs typeface="Times New Roman" panose="02020603050405020304" pitchFamily="18" charset="0"/>
              </a:rPr>
              <a:t> 33.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други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одговарају</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и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законска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претпоставка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Међутим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претпоставка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оборива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изузетно</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ванкњижним</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власницима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припада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судску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заштиту</a:t>
            </a:r>
            <a:r>
              <a:rPr lang="en-GB" sz="1800" b="1"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наведеним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околностима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конкретног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доказао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погледу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спречава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услед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чега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нижестепеним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одлукама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правилно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усвојен</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p>
          <a:p>
            <a:pPr marL="0" indent="0" algn="just">
              <a:buNone/>
            </a:pPr>
            <a:endParaRPr lang="en-GB" sz="1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Врховног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касационог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Рев</a:t>
            </a:r>
            <a:r>
              <a:rPr lang="en-GB" sz="1800" i="1" dirty="0">
                <a:latin typeface="Times New Roman" panose="02020603050405020304" pitchFamily="18" charset="0"/>
                <a:cs typeface="Times New Roman" panose="02020603050405020304" pitchFamily="18" charset="0"/>
              </a:rPr>
              <a:t> 3183/2017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10.5.2018.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endParaRPr lang="sr-Cyrl-RS" sz="1800" i="1"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just"/>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7-1</a:t>
            </a:r>
            <a:endParaRPr lang="en-GB" sz="1800" dirty="0"/>
          </a:p>
        </p:txBody>
      </p:sp>
    </p:spTree>
    <p:extLst>
      <p:ext uri="{BB962C8B-B14F-4D97-AF65-F5344CB8AC3E}">
        <p14:creationId xmlns:p14="http://schemas.microsoft.com/office/powerpoint/2010/main" val="110172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052736"/>
            <a:ext cx="8229600" cy="5400600"/>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Како је законска претпоставка заснована на начелу поуздања у јавне књиге оборива, </a:t>
            </a:r>
            <a:r>
              <a:rPr lang="sr-Cyrl-RS" sz="1800" b="1" i="1" dirty="0" err="1">
                <a:latin typeface="Times New Roman" panose="02020603050405020304" pitchFamily="18" charset="0"/>
                <a:cs typeface="Times New Roman" panose="02020603050405020304" pitchFamily="18" charset="0"/>
              </a:rPr>
              <a:t>ванкњижни</a:t>
            </a:r>
            <a:r>
              <a:rPr lang="sr-Cyrl-RS" sz="1800" b="1" i="1" dirty="0">
                <a:latin typeface="Times New Roman" panose="02020603050405020304" pitchFamily="18" charset="0"/>
                <a:cs typeface="Times New Roman" panose="02020603050405020304" pitchFamily="18" charset="0"/>
              </a:rPr>
              <a:t> власник непокретности која је предмет извршења у поступку може да докаже да на спорној непокретности има право својине, као право које спречава извршење.</a:t>
            </a:r>
          </a:p>
          <a:p>
            <a:pPr marL="0" indent="0" algn="just">
              <a:buNone/>
            </a:pPr>
            <a:endParaRPr lang="sr-Cyrl-RS" sz="800" dirty="0">
              <a:latin typeface="Times New Roman" panose="02020603050405020304" pitchFamily="18" charset="0"/>
              <a:cs typeface="Times New Roman" panose="02020603050405020304" pitchFamily="18" charset="0"/>
            </a:endParaRPr>
          </a:p>
          <a:p>
            <a:pPr marL="0" indent="0" algn="just">
              <a:buNone/>
            </a:pPr>
            <a:r>
              <a:rPr lang="sr-Cyrl-RS" sz="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Неосновани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наводи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жалби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том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периоду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тужиља</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катастру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није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као</a:t>
            </a:r>
            <a:r>
              <a:rPr lang="en-GB" sz="1800"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власник стана, </a:t>
            </a:r>
            <a:r>
              <a:rPr lang="en-GB" sz="1800" dirty="0">
                <a:latin typeface="Times New Roman" panose="02020603050405020304" pitchFamily="18" charset="0"/>
                <a:cs typeface="Times New Roman" panose="02020603050405020304" pitchFamily="18" charset="0"/>
              </a:rPr>
              <a:t>с </a:t>
            </a:r>
            <a:r>
              <a:rPr lang="en-GB" sz="1800" dirty="0" err="1">
                <a:latin typeface="Times New Roman" panose="02020603050405020304" pitchFamily="18" charset="0"/>
                <a:cs typeface="Times New Roman" panose="02020603050405020304" pitchFamily="18" charset="0"/>
              </a:rPr>
              <a:t>обзиром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чл</a:t>
            </a:r>
            <a:r>
              <a:rPr lang="en-GB" sz="1800" dirty="0">
                <a:latin typeface="Times New Roman" panose="02020603050405020304" pitchFamily="18" charset="0"/>
                <a:cs typeface="Times New Roman" panose="02020603050405020304" pitchFamily="18" charset="0"/>
              </a:rPr>
              <a:t>. 33 </a:t>
            </a:r>
            <a:r>
              <a:rPr lang="en-GB" sz="1800" dirty="0" err="1">
                <a:latin typeface="Times New Roman" panose="02020603050405020304" pitchFamily="18" charset="0"/>
                <a:cs typeface="Times New Roman" panose="02020603050405020304" pitchFamily="18" charset="0"/>
              </a:rPr>
              <a:t>Закона</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основама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својинско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правних</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односа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посла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стиче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или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други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одговарајући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одре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уписом</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ствара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законска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претпоставка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лице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уписано</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јавне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књиге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a:t>
            </a:r>
            <a:endParaRPr lang="sr-Cyrl-RS" sz="1800" dirty="0">
              <a:latin typeface="Times New Roman" panose="02020603050405020304" pitchFamily="18" charset="0"/>
              <a:cs typeface="Times New Roman" panose="02020603050405020304" pitchFamily="18" charset="0"/>
            </a:endParaRPr>
          </a:p>
          <a:p>
            <a:pPr marL="0" indent="0" algn="just">
              <a:buNone/>
            </a:pPr>
            <a:r>
              <a:rPr lang="sr-Cyrl-RS" sz="20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претпоставка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оборива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тако</a:t>
            </a:r>
            <a:r>
              <a:rPr lang="en-GB" sz="1800"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и </a:t>
            </a:r>
            <a:r>
              <a:rPr lang="en-GB" sz="1800" b="1" dirty="0" err="1">
                <a:latin typeface="Times New Roman" panose="02020603050405020304" pitchFamily="18" charset="0"/>
                <a:cs typeface="Times New Roman" panose="02020603050405020304" pitchFamily="18" charset="0"/>
              </a:rPr>
              <a:t>ванкњижни</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власник</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на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судску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заштиту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тужиља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доказала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да</a:t>
            </a:r>
            <a:r>
              <a:rPr lang="en-GB" sz="1800" b="1" dirty="0">
                <a:latin typeface="Times New Roman" panose="02020603050405020304" pitchFamily="18" charset="0"/>
                <a:cs typeface="Times New Roman" panose="02020603050405020304" pitchFamily="18" charset="0"/>
              </a:rPr>
              <a:t> у </a:t>
            </a:r>
            <a:r>
              <a:rPr lang="en-GB" sz="1800" b="1" dirty="0" err="1">
                <a:latin typeface="Times New Roman" panose="02020603050405020304" pitchFamily="18" charset="0"/>
                <a:cs typeface="Times New Roman" panose="02020603050405020304" pitchFamily="18" charset="0"/>
              </a:rPr>
              <a:t>погледу</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предмета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извршења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има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право</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које</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спречава</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извршење</a:t>
            </a:r>
            <a:r>
              <a:rPr lang="en-GB" sz="1800" b="1" dirty="0">
                <a:latin typeface="Times New Roman" panose="02020603050405020304" pitchFamily="18" charset="0"/>
                <a:cs typeface="Times New Roman" panose="02020603050405020304" pitchFamily="18" charset="0"/>
              </a:rPr>
              <a:t>,</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услед</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чега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пресудом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првостепеног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суда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правилно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тужбени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захтев</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усвојен</a:t>
            </a:r>
            <a:r>
              <a:rPr lang="en-GB" sz="1800" dirty="0">
                <a:latin typeface="Times New Roman" panose="02020603050405020304" pitchFamily="18" charset="0"/>
                <a:cs typeface="Times New Roman" panose="02020603050405020304" pitchFamily="18" charset="0"/>
              </a:rPr>
              <a:t>.</a:t>
            </a:r>
            <a:r>
              <a:rPr lang="sr-Cyrl-RS" sz="1800" dirty="0">
                <a:latin typeface="Times New Roman" panose="02020603050405020304" pitchFamily="18" charset="0"/>
                <a:cs typeface="Times New Roman" panose="02020603050405020304" pitchFamily="18" charset="0"/>
              </a:rPr>
              <a:t>“</a:t>
            </a:r>
          </a:p>
          <a:p>
            <a:pPr marL="0" indent="0" algn="just">
              <a:buNone/>
            </a:pPr>
            <a:endParaRPr lang="sr-Cyrl-RS" sz="800" dirty="0">
              <a:latin typeface="Times New Roman" panose="02020603050405020304" pitchFamily="18" charset="0"/>
              <a:cs typeface="Times New Roman" panose="02020603050405020304" pitchFamily="18" charset="0"/>
            </a:endParaRPr>
          </a:p>
          <a:p>
            <a:pPr marL="0" indent="0" algn="just">
              <a:buNone/>
            </a:pPr>
            <a:r>
              <a:rPr lang="sr-Cyrl-RS" sz="1800"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rPr>
              <a:t>(</a:t>
            </a:r>
            <a:r>
              <a:rPr lang="en-GB" sz="1800" i="1" dirty="0" err="1">
                <a:latin typeface="Times New Roman" panose="02020603050405020304" pitchFamily="18" charset="0"/>
                <a:cs typeface="Times New Roman" panose="02020603050405020304" pitchFamily="18" charset="0"/>
              </a:rPr>
              <a:t>Пресуда</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Вишег</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суда</a:t>
            </a:r>
            <a:r>
              <a:rPr lang="en-GB" sz="1800" i="1" dirty="0">
                <a:latin typeface="Times New Roman" panose="02020603050405020304" pitchFamily="18" charset="0"/>
                <a:cs typeface="Times New Roman" panose="02020603050405020304" pitchFamily="18" charset="0"/>
              </a:rPr>
              <a:t> у </a:t>
            </a:r>
            <a:r>
              <a:rPr lang="en-GB" sz="1800" i="1" dirty="0" err="1">
                <a:latin typeface="Times New Roman" panose="02020603050405020304" pitchFamily="18" charset="0"/>
                <a:cs typeface="Times New Roman" panose="02020603050405020304" pitchFamily="18" charset="0"/>
              </a:rPr>
              <a:t>Ужицу</a:t>
            </a:r>
            <a:r>
              <a:rPr lang="en-GB" sz="1800" i="1" dirty="0">
                <a:latin typeface="Times New Roman" panose="02020603050405020304" pitchFamily="18" charset="0"/>
                <a:cs typeface="Times New Roman" panose="02020603050405020304" pitchFamily="18" charset="0"/>
              </a:rPr>
              <a:t>, </a:t>
            </a:r>
            <a:r>
              <a:rPr lang="en-GB" sz="1800" i="1" dirty="0" err="1">
                <a:latin typeface="Times New Roman" panose="02020603050405020304" pitchFamily="18" charset="0"/>
                <a:cs typeface="Times New Roman" panose="02020603050405020304" pitchFamily="18" charset="0"/>
              </a:rPr>
              <a:t>Гж</a:t>
            </a:r>
            <a:r>
              <a:rPr lang="en-GB" sz="1800" i="1" dirty="0">
                <a:latin typeface="Times New Roman" panose="02020603050405020304" pitchFamily="18" charset="0"/>
                <a:cs typeface="Times New Roman" panose="02020603050405020304" pitchFamily="18" charset="0"/>
              </a:rPr>
              <a:t> 301/2019 </a:t>
            </a:r>
            <a:r>
              <a:rPr lang="en-GB" sz="1800" i="1" dirty="0" err="1">
                <a:latin typeface="Times New Roman" panose="02020603050405020304" pitchFamily="18" charset="0"/>
                <a:cs typeface="Times New Roman" panose="02020603050405020304" pitchFamily="18" charset="0"/>
              </a:rPr>
              <a:t>од</a:t>
            </a:r>
            <a:r>
              <a:rPr lang="en-GB" sz="1800" i="1" dirty="0">
                <a:latin typeface="Times New Roman" panose="02020603050405020304" pitchFamily="18" charset="0"/>
                <a:cs typeface="Times New Roman" panose="02020603050405020304" pitchFamily="18" charset="0"/>
              </a:rPr>
              <a:t> 19.8.2019. </a:t>
            </a:r>
            <a:r>
              <a:rPr lang="en-GB" sz="1800" i="1" dirty="0" err="1">
                <a:latin typeface="Times New Roman" panose="02020603050405020304" pitchFamily="18" charset="0"/>
                <a:cs typeface="Times New Roman" panose="02020603050405020304" pitchFamily="18" charset="0"/>
              </a:rPr>
              <a:t>године</a:t>
            </a:r>
            <a:r>
              <a:rPr lang="en-GB" sz="1800" i="1" dirty="0">
                <a:latin typeface="Times New Roman" panose="02020603050405020304" pitchFamily="18" charset="0"/>
                <a:cs typeface="Times New Roman" panose="02020603050405020304" pitchFamily="18" charset="0"/>
              </a:rPr>
              <a:t>)</a:t>
            </a:r>
            <a:endParaRPr lang="en-GB" sz="1800" i="1" dirty="0"/>
          </a:p>
          <a:p>
            <a:pPr algn="r"/>
            <a:r>
              <a:rPr lang="sr-Cyrl-RS" sz="1800" dirty="0"/>
              <a:t>8</a:t>
            </a:r>
          </a:p>
          <a:p>
            <a:endParaRPr lang="sr-Cyrl-RS" sz="1800" dirty="0"/>
          </a:p>
          <a:p>
            <a:endParaRPr lang="sr-Cyrl-RS" sz="1800" dirty="0"/>
          </a:p>
          <a:p>
            <a:endParaRPr lang="sr-Cyrl-RS" sz="1800" dirty="0"/>
          </a:p>
          <a:p>
            <a:endParaRPr lang="sr-Cyrl-RS" sz="1800" dirty="0"/>
          </a:p>
          <a:p>
            <a:endParaRPr lang="sr-Cyrl-RS" sz="1800" dirty="0"/>
          </a:p>
          <a:p>
            <a:endParaRPr lang="sr-Cyrl-RS" sz="1800" dirty="0"/>
          </a:p>
          <a:p>
            <a:endParaRPr lang="sr-Cyrl-RS" sz="1800" dirty="0"/>
          </a:p>
          <a:p>
            <a:pPr algn="r"/>
            <a:endParaRPr lang="sr-Cyrl-RS" sz="1800" dirty="0"/>
          </a:p>
          <a:p>
            <a:pPr algn="r"/>
            <a:r>
              <a:rPr lang="sr-Cyrl-RS" sz="1800" dirty="0"/>
              <a:t>8-1</a:t>
            </a:r>
            <a:endParaRPr lang="en-GB" sz="1800" dirty="0"/>
          </a:p>
          <a:p>
            <a:pPr marL="0" indent="0" algn="just">
              <a:buNone/>
            </a:pP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8</a:t>
            </a:r>
            <a:endParaRPr lang="en-GB" sz="1800" dirty="0"/>
          </a:p>
        </p:txBody>
      </p:sp>
    </p:spTree>
    <p:extLst>
      <p:ext uri="{BB962C8B-B14F-4D97-AF65-F5344CB8AC3E}">
        <p14:creationId xmlns:p14="http://schemas.microsoft.com/office/powerpoint/2010/main" val="4285352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57200" y="1268760"/>
            <a:ext cx="8229600" cy="5040560"/>
          </a:xfrm>
        </p:spPr>
        <p:txBody>
          <a:bodyPr/>
          <a:lstStyle/>
          <a:p>
            <a:pPr algn="just"/>
            <a:r>
              <a:rPr lang="sr-Cyrl-RS" sz="1800" b="1" dirty="0">
                <a:latin typeface="Times New Roman" panose="02020603050405020304" pitchFamily="18" charset="0"/>
                <a:cs typeface="Times New Roman" panose="02020603050405020304" pitchFamily="18" charset="0"/>
              </a:rPr>
              <a:t>СЕНТЕНЦА:</a:t>
            </a:r>
          </a:p>
          <a:p>
            <a:pPr marL="0" indent="0" algn="just">
              <a:buNone/>
            </a:pPr>
            <a:r>
              <a:rPr lang="sr-Cyrl-RS" sz="1800" b="1" dirty="0">
                <a:latin typeface="Times New Roman" panose="02020603050405020304" pitchFamily="18" charset="0"/>
                <a:cs typeface="Times New Roman" panose="02020603050405020304" pitchFamily="18" charset="0"/>
              </a:rPr>
              <a:t>	</a:t>
            </a:r>
          </a:p>
          <a:p>
            <a:pPr marL="0" indent="0" algn="just">
              <a:buNone/>
            </a:pPr>
            <a:r>
              <a:rPr lang="sr-Cyrl-RS"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Трећа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лица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која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истичу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да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имају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право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које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спречава</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извршење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на</a:t>
            </a:r>
            <a:r>
              <a:rPr lang="en-GB" sz="1800" b="1" i="1" dirty="0">
                <a:latin typeface="Times New Roman" panose="02020603050405020304" pitchFamily="18" charset="0"/>
                <a:cs typeface="Times New Roman" panose="02020603050405020304" pitchFamily="18" charset="0"/>
              </a:rPr>
              <a:t> </a:t>
            </a:r>
            <a:r>
              <a:rPr lang="sr-Cyrl-RS" sz="1800" b="1" i="1" dirty="0">
                <a:latin typeface="Times New Roman" panose="02020603050405020304" pitchFamily="18" charset="0"/>
                <a:cs typeface="Times New Roman" panose="02020603050405020304" pitchFamily="18" charset="0"/>
              </a:rPr>
              <a:t>одређеној</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непокретности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не</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морају</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нужно</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бити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књижни</a:t>
            </a:r>
            <a:r>
              <a:rPr lang="en-GB" sz="1800" b="1" i="1" dirty="0">
                <a:latin typeface="Times New Roman" panose="02020603050405020304" pitchFamily="18" charset="0"/>
                <a:cs typeface="Times New Roman" panose="02020603050405020304" pitchFamily="18" charset="0"/>
              </a:rPr>
              <a:t> </a:t>
            </a:r>
            <a:r>
              <a:rPr lang="en-GB" sz="1800" b="1" i="1" dirty="0" err="1">
                <a:latin typeface="Times New Roman" panose="02020603050405020304" pitchFamily="18" charset="0"/>
                <a:cs typeface="Times New Roman" panose="02020603050405020304" pitchFamily="18" charset="0"/>
              </a:rPr>
              <a:t>власници</a:t>
            </a:r>
            <a:r>
              <a:rPr lang="en-GB" sz="1800" b="1" i="1" dirty="0">
                <a:latin typeface="Times New Roman" panose="02020603050405020304" pitchFamily="18" charset="0"/>
                <a:cs typeface="Times New Roman" panose="02020603050405020304" pitchFamily="18" charset="0"/>
              </a:rPr>
              <a:t>.	</a:t>
            </a:r>
          </a:p>
          <a:p>
            <a:pPr marL="0" indent="0" algn="just">
              <a:buNone/>
            </a:pPr>
            <a:r>
              <a:rPr lang="sr-Cyrl-RS" sz="1800" dirty="0">
                <a:latin typeface="Times New Roman" panose="02020603050405020304" pitchFamily="18" charset="0"/>
                <a:cs typeface="Times New Roman" panose="02020603050405020304" pitchFamily="18" charset="0"/>
              </a:rPr>
              <a:t>	</a:t>
            </a:r>
          </a:p>
          <a:p>
            <a:pPr marL="0" indent="0" algn="just">
              <a:buNone/>
            </a:pPr>
            <a:r>
              <a:rPr lang="sr-Cyrl-RS"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Из</a:t>
            </a:r>
            <a:r>
              <a:rPr lang="en-GB" sz="1800" b="1" dirty="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образложења</a:t>
            </a:r>
            <a:r>
              <a:rPr lang="en-GB" sz="1800" b="1" dirty="0">
                <a:latin typeface="Times New Roman" panose="02020603050405020304" pitchFamily="18" charset="0"/>
                <a:cs typeface="Times New Roman" panose="02020603050405020304" pitchFamily="18" charset="0"/>
              </a:rPr>
              <a:t>:</a:t>
            </a:r>
          </a:p>
          <a:p>
            <a:pPr marL="0" indent="0" algn="just">
              <a:buNone/>
            </a:pPr>
            <a:r>
              <a:rPr lang="sr-Cyrl-RS" sz="1800" dirty="0">
                <a:latin typeface="Times New Roman" panose="02020603050405020304" pitchFamily="18" charset="0"/>
                <a:cs typeface="Times New Roman" panose="02020603050405020304" pitchFamily="18" charset="0"/>
              </a:rPr>
              <a:t>	„… </a:t>
            </a:r>
            <a:r>
              <a:rPr lang="en-GB" sz="1800" dirty="0">
                <a:latin typeface="Times New Roman" panose="02020603050405020304" pitchFamily="18" charset="0"/>
                <a:cs typeface="Times New Roman" panose="02020603050405020304" pitchFamily="18" charset="0"/>
              </a:rPr>
              <a:t>У </a:t>
            </a:r>
            <a:r>
              <a:rPr lang="en-GB" sz="1800" dirty="0" err="1">
                <a:latin typeface="Times New Roman" panose="02020603050405020304" pitchFamily="18" charset="0"/>
                <a:cs typeface="Times New Roman" panose="02020603050405020304" pitchFamily="18" charset="0"/>
              </a:rPr>
              <a:t>конкретном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случају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тужиоцу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предата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основу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a:t>
            </a:r>
            <a:r>
              <a:rPr lang="sr-Cyrl-RS" sz="1800" dirty="0">
                <a:latin typeface="Times New Roman" panose="02020603050405020304" pitchFamily="18" charset="0"/>
                <a:cs typeface="Times New Roman" panose="02020603050405020304" pitchFamily="18" charset="0"/>
              </a:rPr>
              <a:t>љ</a:t>
            </a:r>
            <a:r>
              <a:rPr lang="en-GB" sz="1800" dirty="0" err="1">
                <a:latin typeface="Times New Roman" panose="02020603050405020304" pitchFamily="18" charset="0"/>
                <a:cs typeface="Times New Roman" panose="02020603050405020304" pitchFamily="18" charset="0"/>
              </a:rPr>
              <a:t>ученог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пос</a:t>
            </a:r>
            <a:r>
              <a:rPr lang="sr-Cyrl-RS" sz="1800" dirty="0">
                <a:latin typeface="Times New Roman" panose="02020603050405020304" pitchFamily="18" charset="0"/>
                <a:cs typeface="Times New Roman" panose="02020603050405020304" pitchFamily="18" charset="0"/>
              </a:rPr>
              <a:t>ла</a:t>
            </a:r>
            <a:r>
              <a:rPr lang="en-GB" sz="1800" dirty="0">
                <a:latin typeface="Times New Roman" panose="02020603050405020304" pitchFamily="18" charset="0"/>
                <a:cs typeface="Times New Roman" panose="02020603050405020304" pitchFamily="18" charset="0"/>
              </a:rPr>
              <a:t>а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јер</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након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исплате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купопродајне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цене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извршена</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предаја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непокретности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државину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тужиоцу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начин</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тужилац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стекао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својство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ванкњижног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власника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предметног</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Наиме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Законом</a:t>
            </a:r>
            <a:r>
              <a:rPr lang="en-GB" sz="1800" dirty="0">
                <a:latin typeface="Times New Roman" panose="02020603050405020304" pitchFamily="18" charset="0"/>
                <a:cs typeface="Times New Roman" panose="02020603050405020304" pitchFamily="18" charset="0"/>
              </a:rPr>
              <a:t> о </a:t>
            </a:r>
            <a:r>
              <a:rPr lang="en-GB" sz="1800" dirty="0" err="1">
                <a:latin typeface="Times New Roman" panose="02020603050405020304" pitchFamily="18" charset="0"/>
                <a:cs typeface="Times New Roman" panose="02020603050405020304" pitchFamily="18" charset="0"/>
              </a:rPr>
              <a:t>извршењу</a:t>
            </a:r>
            <a:r>
              <a:rPr lang="en-GB" sz="1800" dirty="0">
                <a:latin typeface="Times New Roman" panose="02020603050405020304" pitchFamily="18" charset="0"/>
                <a:cs typeface="Times New Roman" panose="02020603050405020304" pitchFamily="18" charset="0"/>
              </a:rPr>
              <a:t> и </a:t>
            </a:r>
            <a:r>
              <a:rPr lang="en-GB" sz="1800" dirty="0" err="1">
                <a:latin typeface="Times New Roman" panose="02020603050405020304" pitchFamily="18" charset="0"/>
                <a:cs typeface="Times New Roman" panose="02020603050405020304" pitchFamily="18" charset="0"/>
              </a:rPr>
              <a:t>обезбе</a:t>
            </a:r>
            <a:r>
              <a:rPr lang="sr-Cyrl-RS" sz="1800" dirty="0">
                <a:latin typeface="Times New Roman" panose="02020603050405020304" pitchFamily="18" charset="0"/>
                <a:cs typeface="Times New Roman" panose="02020603050405020304" pitchFamily="18" charset="0"/>
              </a:rPr>
              <a:t>ђ</a:t>
            </a:r>
            <a:r>
              <a:rPr lang="en-GB" sz="1800" dirty="0" err="1">
                <a:latin typeface="Times New Roman" panose="02020603050405020304" pitchFamily="18" charset="0"/>
                <a:cs typeface="Times New Roman" panose="02020603050405020304" pitchFamily="18" charset="0"/>
              </a:rPr>
              <a:t>ењу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прописано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тре</a:t>
            </a:r>
            <a:r>
              <a:rPr lang="sr-Cyrl-RS" sz="1800" dirty="0">
                <a:latin typeface="Times New Roman" panose="02020603050405020304" pitchFamily="18" charset="0"/>
                <a:cs typeface="Times New Roman" panose="02020603050405020304" pitchFamily="18" charset="0"/>
              </a:rPr>
              <a:t>ћ</a:t>
            </a:r>
            <a:r>
              <a:rPr lang="en-GB" sz="1800" dirty="0">
                <a:latin typeface="Times New Roman" panose="02020603050405020304" pitchFamily="18" charset="0"/>
                <a:cs typeface="Times New Roman" panose="02020603050405020304" pitchFamily="18" charset="0"/>
              </a:rPr>
              <a:t>а </a:t>
            </a:r>
            <a:r>
              <a:rPr lang="en-GB" sz="1800" dirty="0" err="1">
                <a:latin typeface="Times New Roman" panose="02020603050405020304" pitchFamily="18" charset="0"/>
                <a:cs typeface="Times New Roman" panose="02020603050405020304" pitchFamily="18" charset="0"/>
              </a:rPr>
              <a:t>лица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истичу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имају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које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спречава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извршење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могу</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доказивати</a:t>
            </a:r>
            <a:r>
              <a:rPr lang="en-GB" sz="1800" dirty="0">
                <a:latin typeface="Times New Roman" panose="02020603050405020304" pitchFamily="18" charset="0"/>
                <a:cs typeface="Times New Roman" panose="02020603050405020304" pitchFamily="18" charset="0"/>
              </a:rPr>
              <a:t> у </a:t>
            </a:r>
            <a:r>
              <a:rPr lang="en-GB" sz="1800" dirty="0" err="1">
                <a:latin typeface="Times New Roman" panose="02020603050405020304" pitchFamily="18" charset="0"/>
                <a:cs typeface="Times New Roman" panose="02020603050405020304" pitchFamily="18" charset="0"/>
              </a:rPr>
              <a:t>парници</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Тужи</a:t>
            </a:r>
            <a:r>
              <a:rPr lang="sr-Cyrl-RS" sz="1800" dirty="0">
                <a:latin typeface="Times New Roman" panose="02020603050405020304" pitchFamily="18" charset="0"/>
                <a:cs typeface="Times New Roman" panose="02020603050405020304" pitchFamily="18" charset="0"/>
              </a:rPr>
              <a:t>л</a:t>
            </a:r>
            <a:r>
              <a:rPr lang="en-GB" sz="1800" dirty="0" err="1">
                <a:latin typeface="Times New Roman" panose="02020603050405020304" pitchFamily="18" charset="0"/>
                <a:cs typeface="Times New Roman" panose="02020603050405020304" pitchFamily="18" charset="0"/>
              </a:rPr>
              <a:t>ац</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је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истицао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да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има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право</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својине</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на</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предметном</a:t>
            </a:r>
            <a:r>
              <a:rPr lang="en-GB"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ста</a:t>
            </a:r>
            <a:r>
              <a:rPr lang="sr-Cyrl-RS" sz="1800" dirty="0">
                <a:latin typeface="Times New Roman" panose="02020603050405020304" pitchFamily="18" charset="0"/>
                <a:cs typeface="Times New Roman" panose="02020603050405020304" pitchFamily="18" charset="0"/>
              </a:rPr>
              <a:t>н</a:t>
            </a:r>
            <a:r>
              <a:rPr lang="en-GB" sz="1800" dirty="0">
                <a:latin typeface="Times New Roman" panose="02020603050405020304" pitchFamily="18" charset="0"/>
                <a:cs typeface="Times New Roman" panose="02020603050405020304" pitchFamily="18" charset="0"/>
              </a:rPr>
              <a:t>у. </a:t>
            </a: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endParaRPr lang="sr-Cyrl-RS" sz="1800" dirty="0">
              <a:latin typeface="Times New Roman" panose="02020603050405020304" pitchFamily="18" charset="0"/>
              <a:cs typeface="Times New Roman" panose="02020603050405020304" pitchFamily="18" charset="0"/>
            </a:endParaRPr>
          </a:p>
          <a:p>
            <a:pPr algn="r"/>
            <a:r>
              <a:rPr lang="sr-Cyrl-RS" sz="1800" dirty="0">
                <a:latin typeface="Times New Roman" panose="02020603050405020304" pitchFamily="18" charset="0"/>
                <a:cs typeface="Times New Roman" panose="02020603050405020304" pitchFamily="18" charset="0"/>
              </a:rPr>
              <a:t>9</a:t>
            </a:r>
          </a:p>
          <a:p>
            <a:pPr algn="just"/>
            <a:endParaRPr lang="en-GB" sz="1800" dirty="0">
              <a:latin typeface="Times New Roman" panose="02020603050405020304" pitchFamily="18"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4275720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1399</TotalTime>
  <Words>293</Words>
  <Application>Microsoft Office PowerPoint</Application>
  <PresentationFormat>On-screen Show (4:3)</PresentationFormat>
  <Paragraphs>409</Paragraphs>
  <Slides>47</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47</vt:i4>
      </vt:variant>
    </vt:vector>
  </HeadingPairs>
  <TitlesOfParts>
    <vt:vector size="55"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Ema Karamata</cp:lastModifiedBy>
  <cp:revision>93</cp:revision>
  <cp:lastPrinted>2017-11-03T10:02:26Z</cp:lastPrinted>
  <dcterms:created xsi:type="dcterms:W3CDTF">2015-09-21T07:03:01Z</dcterms:created>
  <dcterms:modified xsi:type="dcterms:W3CDTF">2021-11-19T11:40:19Z</dcterms:modified>
</cp:coreProperties>
</file>