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25"/>
  </p:notesMasterIdLst>
  <p:sldIdLst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21" r:id="rId18"/>
    <p:sldId id="315" r:id="rId19"/>
    <p:sldId id="316" r:id="rId20"/>
    <p:sldId id="317" r:id="rId21"/>
    <p:sldId id="318" r:id="rId22"/>
    <p:sldId id="319" r:id="rId23"/>
    <p:sldId id="320" r:id="rId24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99"/>
    <a:srgbClr val="3333CC"/>
    <a:srgbClr val="0083E6"/>
    <a:srgbClr val="159BFF"/>
    <a:srgbClr val="C2E7F0"/>
    <a:srgbClr val="0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30" d="100"/>
          <a:sy n="130" d="100"/>
        </p:scale>
        <p:origin x="-145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AB22DD5-3D28-4434-9B8D-CD110B62662C}" type="datetimeFigureOut">
              <a:rPr lang="x-none"/>
              <a:pPr>
                <a:defRPr/>
              </a:pPr>
              <a:t>29.11.2021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2664E69-9AEE-4AD0-AE82-469151F1114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5D2A68C-C428-4C60-926A-0D66C0F51419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761F594-F541-4ED6-94A9-D169FA0E3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89876E-A26B-4B6B-AE3A-3A00877CCD29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CDB52E4-01C3-47C5-BBCB-FBD9C2DBC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8B9653-E858-49E2-AA6F-6B5F9D6E3571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E7B9D40-6F9C-4C5B-A0DA-C55CDB92E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5B822-59BD-4A1F-B6CA-22C35EADAA61}" type="datetimeFigureOut">
              <a:rPr lang="x-none"/>
              <a:pPr>
                <a:defRPr/>
              </a:pPr>
              <a:t>29.11.2021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56751-1A0A-46C9-A467-DFC02DA246D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3888F-12C4-4D0C-85C1-5209CC80464A}" type="datetimeFigureOut">
              <a:rPr lang="x-none"/>
              <a:pPr>
                <a:defRPr/>
              </a:pPr>
              <a:t>29.11.2021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428AC-C112-4F6D-B885-8DBCDF86DA7A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6C170-BBC8-434F-8003-8ED6F8611960}" type="datetimeFigureOut">
              <a:rPr lang="x-none"/>
              <a:pPr>
                <a:defRPr/>
              </a:pPr>
              <a:t>29.11.2021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0E3D3-57D4-4149-BC7E-2FEBAFA720D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571E0-5E63-49C7-A60F-02E2D77F69EF}" type="datetimeFigureOut">
              <a:rPr lang="x-none"/>
              <a:pPr>
                <a:defRPr/>
              </a:pPr>
              <a:t>29.11.2021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94794-534E-4679-9BCE-8C4AC60025E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510B-D392-4FCF-9726-51DBB5E1A51C}" type="datetimeFigureOut">
              <a:rPr lang="x-none"/>
              <a:pPr>
                <a:defRPr/>
              </a:pPr>
              <a:t>29.11.2021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E6CCD-1F1C-4D7B-A2C7-D28CAB52F232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24D0F-FB67-4140-A112-CB9D9464F416}" type="datetimeFigureOut">
              <a:rPr lang="x-none"/>
              <a:pPr>
                <a:defRPr/>
              </a:pPr>
              <a:t>29.11.2021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878BC-5F12-4F18-BC3A-60A62DBB84A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CE1E6-59E6-4DAD-B079-4672E5FF8752}" type="datetimeFigureOut">
              <a:rPr lang="x-none"/>
              <a:pPr>
                <a:defRPr/>
              </a:pPr>
              <a:t>29.11.2021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D188A-0BF0-4B4E-93A9-7EED30DC09B8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62F3C-2ADB-4CC8-B565-54623249FB4A}" type="datetimeFigureOut">
              <a:rPr lang="x-none"/>
              <a:pPr>
                <a:defRPr/>
              </a:pPr>
              <a:t>29.11.2021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E2658-80A1-4E2F-B512-AEA7E3A30882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25E9-68E7-4E1C-BBDC-C178AA6780AD}" type="datetimeFigureOut">
              <a:rPr lang="x-none"/>
              <a:pPr>
                <a:defRPr/>
              </a:pPr>
              <a:t>29.11.2021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5068B-BD49-4312-BE26-61F55C1A5D8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E2833-EAEF-4860-8808-07C1BEF1B062}" type="datetimeFigureOut">
              <a:rPr lang="x-none"/>
              <a:pPr>
                <a:defRPr/>
              </a:pPr>
              <a:t>29.11.2021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AEE3-54F1-433E-9AEA-2FD9B13B19C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8D3A1-FE29-4361-9BA0-94E2904E1A17}" type="datetimeFigureOut">
              <a:rPr lang="x-none"/>
              <a:pPr>
                <a:defRPr/>
              </a:pPr>
              <a:t>29.11.2021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3499F-72C4-4B3B-96F0-8714760D6501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149A8-AE88-47C3-811D-D27F840F9AB3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0C86C-2389-4DDD-BAE1-A80072B98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31592-8022-4093-BA94-9CF82E7F87A8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17DAE-48D7-438E-B1D4-75E7090EB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C8B96-3068-41E5-AA65-B7DBAB002992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13D81-C22C-40C5-8A01-13D079678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CD15D-B7C8-4DB8-B493-975C1B8BDA5A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2ACB-9A58-4421-AFEA-399D4805D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80ED5-5D13-4F9D-94E1-F48B35A107FF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B3275-2E63-41D6-8D78-F68CBAE58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5CFA9-B162-441B-8E72-06EAD8B3C3B3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02EFD-939A-4A79-8063-BDA0BB0F6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BC9CD-787D-45D0-9AB2-4983C76CC275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FC226-CD29-4834-9BD5-36B2F6E43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D50A78A-C927-4292-B467-388A1496365A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D256B10-696C-4E27-97C5-8B40CA1D3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449AC-B137-479F-AC57-A720DA89742A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DC9E8-36DE-4E28-A8D7-5EB165EF3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6A146-A025-43F5-8F8F-D75CD79B55AF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85B8F-2911-4646-B879-35183EFF0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E063-50AB-4BE1-8AD6-B63E34E605F1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1EB91-1C5E-4AA7-9E35-66BF4656A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BFCEB-7994-4004-A3A8-7F5BA2FEBC3B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7FBF3-9C15-4CA8-99D0-AED932B2D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28DF6-E187-4492-88B5-47BAC46B9C39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1426-E77A-4BC8-88C7-9AB9DDFC9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BD8F-E342-4E07-A52B-AC07537FBF8A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10DFF-2D7A-4D1C-95B2-C0095F575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FBA98-1B7E-4E0E-8185-EC9466B657A1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45182-F772-4FD7-BC62-8C1932BD6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F7C96-A962-43E5-883F-7E4DDB3C2C56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9FE9F-2598-49E9-BDD0-EB2B6EE7F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8966-9D8C-4C14-B264-4C473AC5F47E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17E07-F2B4-4DF5-B3F9-DC46FD852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60E9200-2C62-4A35-BA03-95C0FCBBEC79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F8F98AD-9D23-4171-83A7-049BB0954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6D859-7DCA-4E17-B719-E78EC7949AEB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7ABC7-1542-4E3D-B2CE-71FDD8D04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FA7B9-C7A2-4DA8-9A69-EFFED5E53514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4A030-DAE6-4D8D-82C1-BF75D7F4C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E1A4A-CD64-4CD0-8E77-F286B0C77055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536FC-C76D-4C5F-B56B-61C63581F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5661E-F4ED-4859-A317-5C7744DE2404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0BEC2-645C-47A9-8013-944ADBF0A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E18ED-CCDF-4732-B9B5-EDCD4F559064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D166D-A75F-4B8F-A127-2C5C3AF90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66CEBEF-17E5-4668-8582-F03D37072764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D84001E-C490-4E64-9670-40566134F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BD939BB-CA6E-4665-99E9-44D411BA0FFB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96D31F7-8312-4905-B73E-00EEC03CC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CBE8885-0193-46FF-BCE0-5A263BC91F1D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EDB5CEC-594E-4233-B852-089BCF9CB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D6954EB-3E55-4854-BB61-ACB0FF7CA76F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780A6B5-1E9E-491B-AD18-11A9D950E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BD15662-F0A2-46B5-BBC1-ED98803A9E4A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7031243-2659-4AB3-AE51-5F02D18D3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C9A606F-009F-4073-A5EE-D64C83804CAF}" type="datetimeFigureOut">
              <a:rPr lang="x-none"/>
              <a:pPr>
                <a:defRPr/>
              </a:pPr>
              <a:t>29.11.2021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9527B66-F9DB-4B83-91EF-03547DDD8A7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989F1C-A35A-4649-8551-B61A38D030C2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9FC7BE-446C-4AF6-8A15-2812B679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5" r:id="rId3"/>
    <p:sldLayoutId id="2147483714" r:id="rId4"/>
    <p:sldLayoutId id="2147483713" r:id="rId5"/>
    <p:sldLayoutId id="2147483712" r:id="rId6"/>
    <p:sldLayoutId id="2147483711" r:id="rId7"/>
    <p:sldLayoutId id="2147483710" r:id="rId8"/>
    <p:sldLayoutId id="2147483709" r:id="rId9"/>
    <p:sldLayoutId id="2147483708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2F2DC6-C947-4757-8DF3-3B1FB27FAC67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0DDAC4-3C40-408A-90E0-F699819D9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557338"/>
            <a:ext cx="8229600" cy="1150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4000" b="1" smtClean="0">
                <a:latin typeface="Arial" charset="0"/>
              </a:rPr>
              <a:t>STEČAJ PREDUZETNIKA</a:t>
            </a:r>
            <a:r>
              <a:rPr lang="sl-SI" sz="4000" smtClean="0">
                <a:latin typeface="Arial" charset="0"/>
              </a:rPr>
              <a:t/>
            </a:r>
            <a:br>
              <a:rPr lang="sl-SI" sz="4000" smtClean="0">
                <a:latin typeface="Arial" charset="0"/>
              </a:rPr>
            </a:br>
            <a:r>
              <a:rPr lang="sl-SI" sz="4000" smtClean="0">
                <a:latin typeface="Arial" charset="0"/>
              </a:rPr>
              <a:t>U REPUBLICI SLOVENIJI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3141663"/>
            <a:ext cx="8229600" cy="3013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endParaRPr lang="sl-SI" sz="2000" b="1" smtClean="0">
              <a:latin typeface="Arial" charset="0"/>
            </a:endParaRPr>
          </a:p>
          <a:p>
            <a:pPr algn="ctr">
              <a:buFont typeface="Arial" charset="0"/>
              <a:buNone/>
            </a:pPr>
            <a:endParaRPr lang="sl-SI" sz="2000" b="1" smtClean="0">
              <a:latin typeface="Arial" charset="0"/>
            </a:endParaRPr>
          </a:p>
          <a:p>
            <a:pPr algn="ctr">
              <a:buFont typeface="Arial" charset="0"/>
              <a:buNone/>
            </a:pPr>
            <a:endParaRPr lang="sl-SI" sz="2000" b="1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sl-SI" sz="2000" b="1" smtClean="0"/>
              <a:t>DR. MIODRAG ĐORĐEVIĆ</a:t>
            </a:r>
          </a:p>
          <a:p>
            <a:pPr algn="ctr">
              <a:buFont typeface="Arial" charset="0"/>
              <a:buNone/>
            </a:pPr>
            <a:r>
              <a:rPr lang="sl-SI" sz="2000" b="1" smtClean="0"/>
              <a:t>Stara planina, 25. 11. 2021</a:t>
            </a:r>
          </a:p>
          <a:p>
            <a:endParaRPr lang="sl-SI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>
                <a:latin typeface="Arial" charset="0"/>
              </a:rPr>
              <a:t>OGRANIČENJE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POSLOVNE SPOSOBNOSTI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STEČAJNOG DUŽNIKA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916113"/>
            <a:ext cx="8229600" cy="39608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r-Latn-CS" sz="2000" smtClean="0"/>
              <a:t>ZABRANA RASPOLAGANJA imovinom,                                                            koja spada u stečajnu masu </a:t>
            </a:r>
          </a:p>
          <a:p>
            <a:r>
              <a:rPr lang="sr-Latn-CS" sz="2000" smtClean="0"/>
              <a:t>Bez SAGLASNOSTI SUDA ne može: </a:t>
            </a:r>
          </a:p>
          <a:p>
            <a:pPr>
              <a:buFont typeface="Arial" charset="0"/>
              <a:buNone/>
            </a:pPr>
            <a:r>
              <a:rPr lang="sr-Latn-CS" sz="2000" smtClean="0"/>
              <a:t>      </a:t>
            </a:r>
            <a:r>
              <a:rPr lang="sr-Latn-CS" sz="2000" smtClean="0">
                <a:latin typeface="Arial" charset="0"/>
              </a:rPr>
              <a:t>- </a:t>
            </a:r>
            <a:r>
              <a:rPr lang="sr-Latn-CS" sz="2000" smtClean="0"/>
              <a:t>uzeti kredit ili zajam ili dati garanciju</a:t>
            </a:r>
          </a:p>
          <a:p>
            <a:pPr>
              <a:buFont typeface="Arial" charset="0"/>
              <a:buNone/>
            </a:pPr>
            <a:r>
              <a:rPr lang="sr-Latn-CS" sz="2000" smtClean="0"/>
              <a:t>      </a:t>
            </a:r>
            <a:r>
              <a:rPr lang="sr-Latn-CS" sz="2000" smtClean="0">
                <a:latin typeface="Arial" charset="0"/>
              </a:rPr>
              <a:t>- </a:t>
            </a:r>
            <a:r>
              <a:rPr lang="sr-Latn-CS" sz="2000" smtClean="0"/>
              <a:t>otvoriti novi transakcijski ili drugi novčani račun </a:t>
            </a:r>
          </a:p>
          <a:p>
            <a:pPr>
              <a:buFont typeface="Arial" charset="0"/>
              <a:buNone/>
            </a:pPr>
            <a:r>
              <a:rPr lang="sr-Latn-CS" sz="2000" smtClean="0"/>
              <a:t>      - odreći se nasleđu ili drugim imovinskim pravima</a:t>
            </a:r>
            <a:r>
              <a:rPr lang="sl-SI" sz="200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>
                <a:latin typeface="Arial" charset="0"/>
              </a:rPr>
              <a:t>OGRANIČENJE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POSLOVNE SPOSOBNOSTI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STEČAJNOG DUŽNIKA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(</a:t>
            </a:r>
            <a:r>
              <a:rPr lang="sr-Latn-CS" sz="2800" b="1" smtClean="0">
                <a:latin typeface="Arial" charset="0"/>
              </a:rPr>
              <a:t>nastavak</a:t>
            </a:r>
            <a:r>
              <a:rPr lang="sl-SI" sz="2800" b="1" smtClean="0">
                <a:latin typeface="Arial" charset="0"/>
              </a:rPr>
              <a:t>)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2205038"/>
            <a:ext cx="8229600" cy="3600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sl-SI" sz="2000" smtClean="0"/>
              <a:t>      </a:t>
            </a:r>
            <a:r>
              <a:rPr lang="sr-Latn-CS" sz="2000" b="1" smtClean="0"/>
              <a:t>VAŽ́I I SUPROTNI DOKAZ NIJE DOZVOLJEN</a:t>
            </a:r>
            <a:r>
              <a:rPr lang="sr-Latn-CS" sz="2000" smtClean="0"/>
              <a:t>,</a:t>
            </a:r>
          </a:p>
          <a:p>
            <a:pPr>
              <a:buFont typeface="Arial" charset="0"/>
              <a:buNone/>
            </a:pPr>
            <a:r>
              <a:rPr lang="sr-Latn-CS" sz="2000" smtClean="0"/>
              <a:t>      da je druga ugovorna strana znala,                                                                     da je nad dužnikom otvoren postupak ličnog stečaja, </a:t>
            </a:r>
          </a:p>
          <a:p>
            <a:pPr>
              <a:buFont typeface="Arial" charset="0"/>
              <a:buNone/>
            </a:pPr>
            <a:r>
              <a:rPr lang="sr-Latn-CS" sz="2000" smtClean="0"/>
              <a:t>      ako je ugovor bio zaključen ili drugi pravni posao izvršen                                u roku nakon 8 dana od dana objavljivanja obaveštenja</a:t>
            </a:r>
            <a:br>
              <a:rPr lang="sr-Latn-CS" sz="2000" smtClean="0"/>
            </a:br>
            <a:r>
              <a:rPr lang="sr-Latn-CS" sz="2000" smtClean="0"/>
              <a:t>o otvaranju postupka ličnog stečaja</a:t>
            </a:r>
            <a:endParaRPr lang="sl-SI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>
                <a:latin typeface="Arial" charset="0"/>
              </a:rPr>
              <a:t>POSLOVANJE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STEČAJNOG DUŽNIKA           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KAO PREDUZETNIKA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844675"/>
            <a:ext cx="8229600" cy="4464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sr-Latn-CS" sz="2000" b="1" smtClean="0"/>
              <a:t>USLOVI POSLOVANJA (“Druga šansa”)</a:t>
            </a:r>
            <a:r>
              <a:rPr lang="sr-Latn-CS" sz="2000" smtClean="0"/>
              <a:t> </a:t>
            </a:r>
          </a:p>
          <a:p>
            <a:r>
              <a:rPr lang="sr-Latn-CS" sz="2000" smtClean="0"/>
              <a:t>opis poslova </a:t>
            </a:r>
          </a:p>
          <a:p>
            <a:r>
              <a:rPr lang="sr-Latn-CS" sz="2000" smtClean="0"/>
              <a:t>izuzeće imovine potrebne za poslovanje </a:t>
            </a:r>
          </a:p>
          <a:p>
            <a:r>
              <a:rPr lang="sr-Latn-CS" sz="2000" smtClean="0"/>
              <a:t>mišljenje upravnika + odbora poverilaca</a:t>
            </a:r>
          </a:p>
          <a:p>
            <a:pPr>
              <a:buFont typeface="Arial" charset="0"/>
              <a:buNone/>
            </a:pPr>
            <a:r>
              <a:rPr lang="sr-Latn-CS" sz="2000" smtClean="0"/>
              <a:t> </a:t>
            </a:r>
          </a:p>
          <a:p>
            <a:pPr>
              <a:buFont typeface="Arial" charset="0"/>
              <a:buNone/>
            </a:pPr>
            <a:r>
              <a:rPr lang="sr-Latn-CS" sz="2000" b="1" smtClean="0"/>
              <a:t>POSEBNA PRAVILA POSLOVANJA</a:t>
            </a:r>
            <a:r>
              <a:rPr lang="sr-Latn-CS" sz="2000" smtClean="0"/>
              <a:t> </a:t>
            </a:r>
          </a:p>
          <a:p>
            <a:r>
              <a:rPr lang="sr-Latn-CS" sz="2000" smtClean="0"/>
              <a:t>izuzeće (iz stečajne mase) imovine,                                                             nastale u poslovanju stečajnog dužnika kao preduzetnika </a:t>
            </a:r>
          </a:p>
          <a:p>
            <a:r>
              <a:rPr lang="sr-Latn-CS" sz="2000" smtClean="0"/>
              <a:t>saglasnost upravnika za poslove</a:t>
            </a:r>
            <a:r>
              <a:rPr lang="sr-Latn-CS" sz="2000" smtClean="0">
                <a:latin typeface="Arial" charset="0"/>
              </a:rPr>
              <a:t>,</a:t>
            </a:r>
            <a:r>
              <a:rPr lang="sr-Latn-CS" sz="2000" smtClean="0"/>
              <a:t> </a:t>
            </a:r>
            <a:r>
              <a:rPr lang="sr-Latn-CS" sz="2000" smtClean="0">
                <a:latin typeface="Arial" charset="0"/>
              </a:rPr>
              <a:t>                                                          </a:t>
            </a:r>
            <a:r>
              <a:rPr lang="sr-Latn-CS" sz="2000" smtClean="0"/>
              <a:t>koji se odnose na poslovanje stečajnog dužnika kao preduzetnika </a:t>
            </a:r>
          </a:p>
          <a:p>
            <a:r>
              <a:rPr lang="sr-Latn-CS" sz="2000" smtClean="0"/>
              <a:t>nadzor upravnika                                                                                                       nad poslovanjem stečajnog dužnika kao preduzetnika</a:t>
            </a:r>
            <a:r>
              <a:rPr lang="sl-SI" sz="2000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>
                <a:latin typeface="Arial" charset="0"/>
              </a:rPr>
              <a:t>POSLOVANJE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STEČAJNOG DUŽNIKA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KAO PREDUZETNIKA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(</a:t>
            </a:r>
            <a:r>
              <a:rPr lang="sr-Latn-CS" sz="2800" b="1" smtClean="0">
                <a:latin typeface="Arial" charset="0"/>
              </a:rPr>
              <a:t>nastavak</a:t>
            </a:r>
            <a:r>
              <a:rPr lang="sl-SI" sz="2800" b="1" smtClean="0">
                <a:latin typeface="Arial" charset="0"/>
              </a:rPr>
              <a:t>)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2205038"/>
            <a:ext cx="8229600" cy="3921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sr-Latn-CS" sz="2000" b="1" smtClean="0"/>
              <a:t>PRESTANAK POSLOVANJA</a:t>
            </a:r>
            <a:r>
              <a:rPr lang="sr-Latn-CS" sz="2000" smtClean="0"/>
              <a:t> </a:t>
            </a:r>
          </a:p>
          <a:p>
            <a:pPr>
              <a:lnSpc>
                <a:spcPct val="90000"/>
              </a:lnSpc>
            </a:pPr>
            <a:r>
              <a:rPr lang="sr-Latn-CS" sz="2000" smtClean="0"/>
              <a:t>NA PREDLOG upravnika, poverioca ili odbora poverilaca </a:t>
            </a:r>
          </a:p>
          <a:p>
            <a:pPr>
              <a:lnSpc>
                <a:spcPct val="90000"/>
              </a:lnSpc>
            </a:pPr>
            <a:r>
              <a:rPr lang="sr-Latn-CS" sz="2000" smtClean="0"/>
              <a:t>UKLJUČIVANJE IZUZETE IMOVINE stečajnog dužnika                                        u stečajnu masu </a:t>
            </a:r>
          </a:p>
          <a:p>
            <a:pPr>
              <a:lnSpc>
                <a:spcPct val="90000"/>
              </a:lnSpc>
            </a:pPr>
            <a:r>
              <a:rPr lang="sr-Latn-CS" sz="2000" smtClean="0"/>
              <a:t>PLAĆANJE EVENTUALNIH NEPODMIRENIH OBAVEZA                                       iz poslovanja stečajnog dužnika kao preduzetnika                                        KAO TROŠKOVA stečajnog postupka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r-Latn-CS" sz="2000" b="1" smtClean="0"/>
              <a:t>POSEBNA PRAVILA O OTPUSTU OBAVEZA</a:t>
            </a:r>
            <a:r>
              <a:rPr lang="sr-Latn-CS" sz="2000" smtClean="0"/>
              <a:t> </a:t>
            </a:r>
          </a:p>
          <a:p>
            <a:pPr>
              <a:lnSpc>
                <a:spcPct val="90000"/>
              </a:lnSpc>
            </a:pPr>
            <a:r>
              <a:rPr lang="sr-Latn-CS" sz="2000" smtClean="0"/>
              <a:t>prestanak poslovanja stečajnog dužnika kao preduzetnika                            ima za POSLEDICU: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r-Latn-CS" sz="2000" smtClean="0"/>
              <a:t>      obustavljanje postupka otpusta obaveza                                                              + odbijanje zahteva za otpust obaveza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>
                <a:latin typeface="Arial" charset="0"/>
              </a:rPr>
              <a:t>POBIJANJE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PRAVNIH RADNJI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STEČAJNOG DUŽNIKA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916113"/>
            <a:ext cx="8229600" cy="3889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sr-Latn-CS" sz="2400" smtClean="0"/>
              <a:t>PERIOD POBIJANJA u postupku ličnog stečaja                       </a:t>
            </a:r>
            <a:r>
              <a:rPr lang="sr-Latn-CS" sz="2400" b="1" smtClean="0"/>
              <a:t>poslednjih 5 godina</a:t>
            </a:r>
            <a:r>
              <a:rPr lang="sr-Latn-CS" sz="2400" smtClean="0"/>
              <a:t>                                                                             pre podnošenja predloga za otvaranje postupka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r-Latn-CS" sz="2400" smtClean="0"/>
              <a:t>za pravne poslove i druge pravne radnje,                                            koje je stečajni dužnik zaključio ili izvršio                                       U KORIST UŽE POVEZANIH LICA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r-Latn-CS" sz="2400" smtClean="0"/>
              <a:t>bez obzira na to,                                                                                    da li je ispunjen subjektivni uslov pobojnosti                                                             (da je protivnik pobijanja znao ili morao znati,                            da je stečajni dužnik insolventan)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>
                <a:latin typeface="Arial" charset="0"/>
              </a:rPr>
              <a:t>OTPUST DUGOVA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/>
            <a:r>
              <a:rPr lang="sr-Latn-CS" sz="2000" smtClean="0"/>
              <a:t>standard POŠTENOG i SAVESNOG stečajnog dužnika </a:t>
            </a:r>
          </a:p>
          <a:p>
            <a:pPr marL="609600" indent="-609600"/>
            <a:r>
              <a:rPr lang="sr-Latn-CS" sz="2000" smtClean="0"/>
              <a:t>PREPREKE za otpust obaveza</a:t>
            </a:r>
          </a:p>
          <a:p>
            <a:pPr marL="609600" indent="-609600"/>
            <a:r>
              <a:rPr lang="sr-Latn-CS" sz="2000" smtClean="0"/>
              <a:t>ZLOUPOTREBA PRAVA na otpust dugova                                                      (u poslednjih 5 godina) </a:t>
            </a:r>
          </a:p>
          <a:p>
            <a:pPr marL="609600" indent="-609600"/>
            <a:r>
              <a:rPr lang="sr-Latn-CS" sz="2000" smtClean="0"/>
              <a:t>PRETPOSTAVKA zloupotrebe prava na otpust dugova                           (važi, osim ako se ne dokaže suprotno)</a:t>
            </a:r>
          </a:p>
          <a:p>
            <a:pPr marL="609600" indent="-609600"/>
            <a:r>
              <a:rPr lang="sr-Latn-CS" sz="2000" smtClean="0"/>
              <a:t>ako na osnovu PODATAKA EVIDENCIJA                                                                               ne postoje prepreke za otpust dugova,                                                       sud donosi rešenje o otvaranju postupka za otpust dugova,                  bez procenjivanja (na osnovu radnji stečajnog dužnika u poslednjih        5 godina pre podnošenja predloga za otvaranje postupka ličnog stečaja    ili na osnovu njegovog njegovog imovinskog stanja),                                   da li postoji zloupotreba prava na otpust dugova</a:t>
            </a:r>
            <a:endParaRPr lang="sr-Latn-C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>
                <a:latin typeface="Arial" charset="0"/>
              </a:rPr>
              <a:t>OTPUST DUGOVA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(</a:t>
            </a:r>
            <a:r>
              <a:rPr lang="sr-Latn-CS" sz="2800" b="1" smtClean="0">
                <a:latin typeface="Arial" charset="0"/>
              </a:rPr>
              <a:t>nastavak</a:t>
            </a:r>
            <a:r>
              <a:rPr lang="sl-SI" sz="2800" b="1" smtClean="0">
                <a:latin typeface="Arial" charset="0"/>
              </a:rPr>
              <a:t>)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r-Latn-CS" sz="2000" smtClean="0"/>
              <a:t>određivanje PROBNOG PERIODA                                                                       (ne kraćeg od 2 godine i ne dužeg od 5 godina) </a:t>
            </a:r>
          </a:p>
          <a:p>
            <a:r>
              <a:rPr lang="sr-Latn-CS" sz="2000" smtClean="0"/>
              <a:t>DODATNE OBAVEZE STEČAJNOG DUŽNIKA                                                       za vreme probnog perioda</a:t>
            </a:r>
          </a:p>
          <a:p>
            <a:r>
              <a:rPr lang="sr-Latn-CS" sz="2000" smtClean="0"/>
              <a:t>DODATNE OBAVEZE UPRAVNIKA                                                                         za vreme probnog perida </a:t>
            </a:r>
          </a:p>
          <a:p>
            <a:r>
              <a:rPr lang="sr-Latn-CS" sz="2000" smtClean="0"/>
              <a:t>PRIGOVOR protiv otpusta dugova</a:t>
            </a:r>
          </a:p>
          <a:p>
            <a:r>
              <a:rPr lang="sr-Latn-CS" sz="2000" smtClean="0"/>
              <a:t>POBIJANJE otpusta dugova</a:t>
            </a:r>
          </a:p>
          <a:p>
            <a:pPr>
              <a:buFont typeface="Arial" charset="0"/>
              <a:buNone/>
            </a:pPr>
            <a:r>
              <a:rPr lang="sr-Latn-CS" sz="2000" smtClean="0"/>
              <a:t>      - prikrivanje                                                                                                                - lažno predstavljanje podataka o imovinskom stanju                                         - drugi oblik prevare                                                                                                 - </a:t>
            </a:r>
            <a:r>
              <a:rPr lang="sr-Latn-CS" sz="2000" b="1" smtClean="0"/>
              <a:t>kasnije pronađena imovina</a:t>
            </a:r>
            <a:endParaRPr lang="sr-Latn-CS" b="1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>
                <a:latin typeface="Arial" charset="0"/>
              </a:rPr>
              <a:t>OBAVEZE UPRAVNIKA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r-Latn-CS" sz="2000" smtClean="0"/>
              <a:t>PREISPITIVANJE POTRAŽIVANJA SE NE VRŠI </a:t>
            </a:r>
          </a:p>
          <a:p>
            <a:pPr>
              <a:buFont typeface="Arial" charset="0"/>
              <a:buNone/>
            </a:pPr>
            <a:r>
              <a:rPr lang="sr-Latn-CS" sz="2000" smtClean="0"/>
              <a:t>      na predlog upravnika                                                                                            po odluci suda (nakon pripreme izveštaja o otvaranju) </a:t>
            </a:r>
          </a:p>
          <a:p>
            <a:r>
              <a:rPr lang="sr-Latn-CS" sz="2000" smtClean="0"/>
              <a:t>PRIPREMA DALJIH REDOVNIH IZVEŠTAJA </a:t>
            </a:r>
          </a:p>
          <a:p>
            <a:r>
              <a:rPr lang="sr-Latn-CS" sz="2000" smtClean="0"/>
              <a:t>OTVARANJE POSEBNOG (FIDUCIJARNOG) NOVČANOG RAČUNA UPRAVNIKA </a:t>
            </a:r>
          </a:p>
          <a:p>
            <a:r>
              <a:rPr lang="sr-Latn-CS" sz="2000" smtClean="0"/>
              <a:t>MIŠLJENJE UPRAVNIKA                                                                                             - o poslovanju stečajnog dužnika kao preduzetnika                                            - u pogledu izuzimanja imovine, potrebne za poslovanje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>
                <a:latin typeface="Arial" charset="0"/>
              </a:rPr>
              <a:t>OBAVEZE UPRAVNIKA (</a:t>
            </a:r>
            <a:r>
              <a:rPr lang="sr-Latn-CS" sz="2800" b="1" smtClean="0">
                <a:latin typeface="Arial" charset="0"/>
              </a:rPr>
              <a:t>nastavak</a:t>
            </a:r>
            <a:r>
              <a:rPr lang="sl-SI" sz="2800" b="1" smtClean="0">
                <a:latin typeface="Arial" charset="0"/>
              </a:rPr>
              <a:t>)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r-Latn-CS" sz="2000" smtClean="0"/>
              <a:t>SAGLASNOST UPRAVNIKA </a:t>
            </a:r>
          </a:p>
          <a:p>
            <a:pPr>
              <a:buFont typeface="Arial" charset="0"/>
              <a:buNone/>
            </a:pPr>
            <a:r>
              <a:rPr lang="sr-Latn-CS" sz="2000" smtClean="0"/>
              <a:t>      </a:t>
            </a:r>
            <a:r>
              <a:rPr lang="sr-Latn-CS" sz="2000" smtClean="0">
                <a:latin typeface="Arial" charset="0"/>
              </a:rPr>
              <a:t>- </a:t>
            </a:r>
            <a:r>
              <a:rPr lang="sr-Latn-CS" sz="2000" smtClean="0"/>
              <a:t>za uzimanje zajma ili kredita</a:t>
            </a:r>
          </a:p>
          <a:p>
            <a:pPr>
              <a:buFont typeface="Arial" charset="0"/>
              <a:buNone/>
            </a:pPr>
            <a:r>
              <a:rPr lang="sr-Latn-CS" sz="2000" smtClean="0"/>
              <a:t>      </a:t>
            </a:r>
            <a:r>
              <a:rPr lang="sr-Latn-CS" sz="2000" smtClean="0">
                <a:latin typeface="Arial" charset="0"/>
              </a:rPr>
              <a:t>- </a:t>
            </a:r>
            <a:r>
              <a:rPr lang="sr-Latn-CS" sz="2000" smtClean="0"/>
              <a:t>za davanje garancije ili aval </a:t>
            </a:r>
          </a:p>
          <a:p>
            <a:pPr>
              <a:buFont typeface="Arial" charset="0"/>
              <a:buNone/>
            </a:pPr>
            <a:r>
              <a:rPr lang="sr-Latn-CS" sz="2000" smtClean="0"/>
              <a:t>      </a:t>
            </a:r>
            <a:r>
              <a:rPr lang="sr-Latn-CS" sz="2000" smtClean="0">
                <a:latin typeface="Arial" charset="0"/>
              </a:rPr>
              <a:t>- </a:t>
            </a:r>
            <a:r>
              <a:rPr lang="sr-Latn-CS" sz="2000" smtClean="0"/>
              <a:t>za dozvolu za zasnivanje razlučnog prava na imovini stečajnog dužnika </a:t>
            </a:r>
          </a:p>
          <a:p>
            <a:pPr>
              <a:buFont typeface="Arial" charset="0"/>
              <a:buNone/>
            </a:pPr>
            <a:r>
              <a:rPr lang="sr-Latn-CS" sz="2000" smtClean="0"/>
              <a:t>      </a:t>
            </a:r>
            <a:r>
              <a:rPr lang="sr-Latn-CS" sz="2000" smtClean="0">
                <a:latin typeface="Arial" charset="0"/>
              </a:rPr>
              <a:t>- </a:t>
            </a:r>
            <a:r>
              <a:rPr lang="sr-Latn-CS" sz="2000" smtClean="0"/>
              <a:t>za drugi posao u vezi sa poslovanjem stečajnog dužnika kao preduzetnika</a:t>
            </a:r>
            <a:r>
              <a:rPr lang="sr-Latn-CS" sz="2000" smtClean="0">
                <a:latin typeface="Arial" charset="0"/>
              </a:rPr>
              <a:t>                                </a:t>
            </a:r>
            <a:r>
              <a:rPr lang="sr-Latn-CS" sz="2000" smtClean="0"/>
              <a:t>(po odluci suda)</a:t>
            </a:r>
          </a:p>
          <a:p>
            <a:r>
              <a:rPr lang="sr-Latn-CS" sz="2000" smtClean="0"/>
              <a:t>NADZOR UPRAVNIKA </a:t>
            </a:r>
            <a:r>
              <a:rPr lang="sr-Latn-CS" sz="2000" smtClean="0">
                <a:latin typeface="Arial" charset="0"/>
              </a:rPr>
              <a:t>                                                                               </a:t>
            </a:r>
            <a:r>
              <a:rPr lang="sr-Latn-CS" sz="2000" smtClean="0"/>
              <a:t>nad poslovanjem stečajnog dužnika</a:t>
            </a:r>
            <a:r>
              <a:rPr lang="sr-Latn-CS" sz="2000" smtClean="0">
                <a:latin typeface="Arial" charset="0"/>
              </a:rPr>
              <a:t> </a:t>
            </a:r>
            <a:r>
              <a:rPr lang="sr-Latn-CS" sz="2000" smtClean="0"/>
              <a:t>kao preduzetnika </a:t>
            </a:r>
          </a:p>
          <a:p>
            <a:r>
              <a:rPr lang="sr-Latn-CS" sz="2000" smtClean="0"/>
              <a:t>OBUSTAVLJANJE poslovanja stečajnog dužnika kao preduzetnika                na predlog upravnika</a:t>
            </a:r>
            <a:endParaRPr lang="sr-Latn-C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>
                <a:latin typeface="Arial" charset="0"/>
              </a:rPr>
              <a:t>OBAVEZE UPRAVNIKA (</a:t>
            </a:r>
            <a:r>
              <a:rPr lang="sr-Latn-CS" sz="2800" b="1" smtClean="0">
                <a:latin typeface="Arial" charset="0"/>
              </a:rPr>
              <a:t>nastavak</a:t>
            </a:r>
            <a:r>
              <a:rPr lang="sl-SI" sz="2800" b="1" smtClean="0">
                <a:latin typeface="Arial" charset="0"/>
              </a:rPr>
              <a:t>)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628775"/>
            <a:ext cx="8229600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r-Latn-CS" sz="2000" smtClean="0"/>
              <a:t>NADZOR UPRAVNIKA                                                                                          nad isplatom stalnih primanja                                                                               u korist fiducijarnog novčanog računa </a:t>
            </a:r>
          </a:p>
          <a:p>
            <a:r>
              <a:rPr lang="sr-Latn-CS" sz="2000" smtClean="0"/>
              <a:t>OBAVLJANJE IZVRŠNIH DELA umesto izvršioca</a:t>
            </a:r>
            <a:r>
              <a:rPr lang="sr-Latn-CS" sz="2000" smtClean="0">
                <a:latin typeface="Arial" charset="0"/>
              </a:rPr>
              <a:t>                                    (</a:t>
            </a:r>
            <a:r>
              <a:rPr lang="sr-Latn-CS" sz="2000" smtClean="0"/>
              <a:t>pražnjenje i predaja stana ili stambene kuće</a:t>
            </a:r>
            <a:r>
              <a:rPr lang="sl-SI" sz="2000" smtClean="0"/>
              <a:t>)</a:t>
            </a:r>
            <a:r>
              <a:rPr lang="sr-Latn-CS" sz="2000" smtClean="0"/>
              <a:t> </a:t>
            </a:r>
          </a:p>
          <a:p>
            <a:r>
              <a:rPr lang="sr-Latn-CS" sz="2000" smtClean="0"/>
              <a:t>predlog upravnika za ODREĐIVANJE KRAĆEG PROBNOG PERIODA        (kraćeg</a:t>
            </a:r>
            <a:r>
              <a:rPr lang="sr-Latn-CS" sz="2000" smtClean="0">
                <a:latin typeface="Arial" charset="0"/>
              </a:rPr>
              <a:t> </a:t>
            </a:r>
            <a:r>
              <a:rPr lang="sr-Latn-CS" sz="2000" smtClean="0"/>
              <a:t>od 2 godine ali ne kraćeg od 6 meseci) </a:t>
            </a:r>
          </a:p>
          <a:p>
            <a:r>
              <a:rPr lang="sr-Latn-CS" sz="2000" smtClean="0"/>
              <a:t>NADZOR UPRAVNIKA nad ispunjavanjem obaveza dužnika                            za vreme probnog perioda</a:t>
            </a:r>
          </a:p>
          <a:p>
            <a:r>
              <a:rPr lang="sr-Latn-CS" sz="2000" smtClean="0"/>
              <a:t>PODNOŠENJE PRIGOVORA protiv otpusta dugova</a:t>
            </a:r>
            <a:endParaRPr lang="sr-Latn-C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>
                <a:latin typeface="Arial" charset="0"/>
              </a:rPr>
              <a:t>STEČAJNI POSTUPCI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NAD FIZIČKIM LICEM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r-Latn-CS" sz="2000" b="1" smtClean="0">
                <a:latin typeface="Arial" charset="0"/>
              </a:rPr>
              <a:t>PREDUZETNIK</a:t>
            </a:r>
            <a:r>
              <a:rPr lang="sr-Latn-CS" sz="2000" smtClean="0">
                <a:latin typeface="Arial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sr-Latn-CS" sz="2000" smtClean="0">
                <a:latin typeface="Arial" charset="0"/>
              </a:rPr>
              <a:t>     fizičko lice koje samostalno obavlja                                            delatnost na tržištu sa ciljem zarade                                                              u okviru organizovanog privrednog društva</a:t>
            </a:r>
          </a:p>
          <a:p>
            <a:pPr>
              <a:buFont typeface="Arial" charset="0"/>
              <a:buNone/>
            </a:pPr>
            <a:r>
              <a:rPr lang="sr-Latn-CS" sz="2000" smtClean="0">
                <a:latin typeface="Arial" charset="0"/>
              </a:rPr>
              <a:t> </a:t>
            </a:r>
          </a:p>
          <a:p>
            <a:r>
              <a:rPr lang="sr-Latn-CS" sz="2000" b="1" smtClean="0">
                <a:latin typeface="Arial" charset="0"/>
              </a:rPr>
              <a:t>PRIVATNIK</a:t>
            </a:r>
            <a:r>
              <a:rPr lang="sr-Latn-CS" sz="2000" smtClean="0">
                <a:latin typeface="Arial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sr-Latn-CS" sz="2000" smtClean="0">
                <a:latin typeface="Arial" charset="0"/>
              </a:rPr>
              <a:t>     lekar, beležnik, advokat, poljoprivrednik ili                                   drugo fizičko lice, koje nije preduzetnik                                                i koje obavlja određenu delatnost kao PROFESIJU </a:t>
            </a:r>
          </a:p>
          <a:p>
            <a:endParaRPr lang="sr-Latn-CS" sz="2000" smtClean="0">
              <a:latin typeface="Arial" charset="0"/>
            </a:endParaRPr>
          </a:p>
          <a:p>
            <a:r>
              <a:rPr lang="sr-Latn-CS" sz="2000" b="1" smtClean="0">
                <a:latin typeface="Arial" charset="0"/>
              </a:rPr>
              <a:t>POTROŠAČ</a:t>
            </a:r>
            <a:r>
              <a:rPr lang="sr-Latn-CS" sz="2000" smtClean="0">
                <a:latin typeface="Arial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sr-Latn-CS" sz="2000" smtClean="0">
                <a:latin typeface="Arial" charset="0"/>
              </a:rPr>
              <a:t>     fizičko lice, koje nije ni preduzetnik ni privatnik</a:t>
            </a:r>
            <a:r>
              <a:rPr lang="sr-Latn-CS" sz="2000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smtClean="0"/>
              <a:t>STEČAJ PREDUZETNIKA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sl-SI" sz="2000" b="1" smtClean="0">
                <a:latin typeface="Arial" charset="0"/>
              </a:rPr>
              <a:t>     </a:t>
            </a:r>
            <a:r>
              <a:rPr lang="sl-SI" sz="2000" b="1" smtClean="0"/>
              <a:t>DR. MIODRAG ĐORĐEVIĆ</a:t>
            </a:r>
          </a:p>
          <a:p>
            <a:pPr>
              <a:buFont typeface="Arial" charset="0"/>
              <a:buNone/>
            </a:pPr>
            <a:r>
              <a:rPr lang="sl-SI" sz="2000" b="1" smtClean="0">
                <a:latin typeface="Arial" charset="0"/>
              </a:rPr>
              <a:t>     </a:t>
            </a:r>
            <a:r>
              <a:rPr lang="sl-SI" sz="2000" b="1" smtClean="0"/>
              <a:t>vrhovni sodnik svetnik</a:t>
            </a:r>
            <a:endParaRPr lang="sl-SI" sz="2000" b="1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sl-SI" sz="2000" b="1" smtClean="0">
              <a:latin typeface="Arial" charset="0"/>
            </a:endParaRPr>
          </a:p>
          <a:p>
            <a:r>
              <a:rPr lang="sl-SI" sz="2000" smtClean="0"/>
              <a:t>Vrhovno sodišče Republike Slovenije</a:t>
            </a:r>
          </a:p>
          <a:p>
            <a:pPr>
              <a:buFont typeface="Arial" charset="0"/>
              <a:buNone/>
            </a:pPr>
            <a:r>
              <a:rPr lang="sl-SI" sz="2000" smtClean="0">
                <a:latin typeface="Arial" charset="0"/>
              </a:rPr>
              <a:t>     </a:t>
            </a:r>
            <a:r>
              <a:rPr lang="sl-SI" sz="2000" smtClean="0"/>
              <a:t>Tavčarjeva 9, 1000 Ljubljana</a:t>
            </a:r>
            <a:endParaRPr lang="sl-SI" sz="200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sl-SI" sz="2000" smtClean="0">
              <a:latin typeface="Arial" charset="0"/>
            </a:endParaRPr>
          </a:p>
          <a:p>
            <a:r>
              <a:rPr lang="sl-SI" sz="2000" smtClean="0"/>
              <a:t>telefon (</a:t>
            </a:r>
            <a:r>
              <a:rPr lang="sr-Latn-CS" sz="2000" smtClean="0"/>
              <a:t>kancelarija</a:t>
            </a:r>
            <a:r>
              <a:rPr lang="sl-SI" sz="2000" smtClean="0"/>
              <a:t>): (01) 366 4229</a:t>
            </a:r>
            <a:endParaRPr lang="sl-SI" sz="2000" smtClean="0">
              <a:latin typeface="Arial" charset="0"/>
            </a:endParaRPr>
          </a:p>
          <a:p>
            <a:endParaRPr lang="sl-SI" sz="2000" smtClean="0">
              <a:latin typeface="Arial" charset="0"/>
            </a:endParaRPr>
          </a:p>
          <a:p>
            <a:r>
              <a:rPr lang="sl-SI" sz="2000" smtClean="0"/>
              <a:t>elektronska pošta: miodrag.dordevic@sodisce.si</a:t>
            </a:r>
          </a:p>
          <a:p>
            <a:endParaRPr lang="sl-SI" sz="2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>
                <a:latin typeface="Arial" charset="0"/>
              </a:rPr>
              <a:t>PRAVNA PRAVILA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r-Latn-CS" sz="2000" smtClean="0">
                <a:latin typeface="Arial" charset="0"/>
              </a:rPr>
              <a:t>PRIMARNO </a:t>
            </a:r>
          </a:p>
          <a:p>
            <a:pPr>
              <a:buFont typeface="Arial" charset="0"/>
              <a:buNone/>
            </a:pPr>
            <a:r>
              <a:rPr lang="sr-Latn-CS" sz="2000" smtClean="0">
                <a:latin typeface="Arial" charset="0"/>
              </a:rPr>
              <a:t>     pravila postupka LIČNOG STEČAJA </a:t>
            </a:r>
          </a:p>
          <a:p>
            <a:endParaRPr lang="sr-Latn-CS" sz="2000" smtClean="0">
              <a:latin typeface="Arial" charset="0"/>
            </a:endParaRPr>
          </a:p>
          <a:p>
            <a:r>
              <a:rPr lang="sr-Latn-CS" sz="2000" smtClean="0">
                <a:latin typeface="Arial" charset="0"/>
              </a:rPr>
              <a:t>PODREĐENO </a:t>
            </a:r>
          </a:p>
          <a:p>
            <a:pPr>
              <a:buFont typeface="Arial" charset="0"/>
              <a:buNone/>
            </a:pPr>
            <a:r>
              <a:rPr lang="sr-Latn-CS" sz="2000" smtClean="0">
                <a:latin typeface="Arial" charset="0"/>
              </a:rPr>
              <a:t>     pravila o stečajnom postupku nad PRAVNIM LICEM</a:t>
            </a:r>
          </a:p>
          <a:p>
            <a:pPr>
              <a:buFont typeface="Arial" charset="0"/>
              <a:buNone/>
            </a:pPr>
            <a:endParaRPr lang="sr-Latn-CS" sz="2000" smtClean="0">
              <a:latin typeface="Arial" charset="0"/>
            </a:endParaRPr>
          </a:p>
          <a:p>
            <a:r>
              <a:rPr lang="sr-Latn-CS" sz="2000" smtClean="0">
                <a:latin typeface="Arial" charset="0"/>
              </a:rPr>
              <a:t>ISKLJUČENA UPOTREBA</a:t>
            </a:r>
          </a:p>
          <a:p>
            <a:pPr>
              <a:buFont typeface="Arial" charset="0"/>
              <a:buNone/>
            </a:pPr>
            <a:r>
              <a:rPr lang="sr-Latn-CS" sz="2000" smtClean="0">
                <a:latin typeface="Arial" charset="0"/>
              </a:rPr>
              <a:t>     određenih (konkretno navedenih) pravila                                            o stečajnom postupku nad pravnim licem</a:t>
            </a:r>
            <a:r>
              <a:rPr lang="sl-SI" sz="200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>
                <a:latin typeface="Arial" charset="0"/>
              </a:rPr>
              <a:t>PRAVILA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O SUDSKOJ NADLEŽNOSTI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sr-Latn-CS" sz="2000" b="1" smtClean="0">
                <a:latin typeface="Arial" charset="0"/>
              </a:rPr>
              <a:t>PRVI STEPEN</a:t>
            </a:r>
          </a:p>
          <a:p>
            <a:pPr>
              <a:lnSpc>
                <a:spcPct val="80000"/>
              </a:lnSpc>
            </a:pPr>
            <a:r>
              <a:rPr lang="sr-Latn-CS" sz="2000" smtClean="0">
                <a:latin typeface="Arial" charset="0"/>
              </a:rPr>
              <a:t>STVARNA NADLEŽNOST</a:t>
            </a:r>
            <a:r>
              <a:rPr lang="sr-Latn-CS" sz="2000" b="1" smtClean="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r-Latn-CS" sz="2000" smtClean="0">
                <a:latin typeface="Arial" charset="0"/>
              </a:rPr>
              <a:t>     OKRUŽNI sud</a:t>
            </a:r>
          </a:p>
          <a:p>
            <a:pPr>
              <a:lnSpc>
                <a:spcPct val="80000"/>
              </a:lnSpc>
            </a:pPr>
            <a:r>
              <a:rPr lang="sr-Latn-CS" sz="2000" smtClean="0">
                <a:latin typeface="Arial" charset="0"/>
              </a:rPr>
              <a:t>SASTAV SUDA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r-Latn-CS" sz="2000" smtClean="0">
                <a:latin typeface="Arial" charset="0"/>
              </a:rPr>
              <a:t>     sudija POJEDINAC</a:t>
            </a:r>
          </a:p>
          <a:p>
            <a:pPr>
              <a:lnSpc>
                <a:spcPct val="80000"/>
              </a:lnSpc>
            </a:pPr>
            <a:endParaRPr lang="sr-Latn-CS" sz="200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r-Latn-CS" sz="2000" b="1" smtClean="0">
                <a:latin typeface="Arial" charset="0"/>
              </a:rPr>
              <a:t>DRUGI STEPEN</a:t>
            </a:r>
          </a:p>
          <a:p>
            <a:pPr>
              <a:lnSpc>
                <a:spcPct val="80000"/>
              </a:lnSpc>
            </a:pPr>
            <a:r>
              <a:rPr lang="sr-Latn-CS" sz="2000" smtClean="0">
                <a:latin typeface="Arial" charset="0"/>
              </a:rPr>
              <a:t>STVARNA IN MESNA NADLEŽNOST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r-Latn-CS" sz="2000" smtClean="0">
                <a:latin typeface="Arial" charset="0"/>
              </a:rPr>
              <a:t>     VIŠI SUD U LJUBLJANI</a:t>
            </a:r>
          </a:p>
          <a:p>
            <a:pPr>
              <a:lnSpc>
                <a:spcPct val="80000"/>
              </a:lnSpc>
            </a:pPr>
            <a:r>
              <a:rPr lang="sr-Latn-CS" sz="2000" smtClean="0">
                <a:latin typeface="Arial" charset="0"/>
              </a:rPr>
              <a:t>SASTAV SUDA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r-Latn-CS" sz="2000" smtClean="0">
                <a:latin typeface="Arial" charset="0"/>
              </a:rPr>
              <a:t>     VEĆE trojice sudija</a:t>
            </a:r>
          </a:p>
          <a:p>
            <a:pPr>
              <a:lnSpc>
                <a:spcPct val="80000"/>
              </a:lnSpc>
            </a:pPr>
            <a:endParaRPr lang="sr-Latn-CS" sz="200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r-Latn-CS" sz="2000" b="1" smtClean="0">
                <a:latin typeface="Arial" charset="0"/>
              </a:rPr>
              <a:t>TREĆI STEPEN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r-Latn-CS" sz="2000" smtClean="0">
                <a:latin typeface="Arial" charset="0"/>
              </a:rPr>
              <a:t>     REVIZIJA isključena!</a:t>
            </a:r>
          </a:p>
          <a:p>
            <a:pPr>
              <a:lnSpc>
                <a:spcPct val="80000"/>
              </a:lnSpc>
            </a:pPr>
            <a:endParaRPr lang="sl-SI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/>
              <a:t>POSTUPAK LIČNOG STEČAJA</a:t>
            </a:r>
            <a:r>
              <a:rPr lang="sl-SI" smtClean="0"/>
              <a:t> 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r-Latn-CS" sz="2000" smtClean="0"/>
              <a:t>Postupak LIČNOG STEČAJA</a:t>
            </a:r>
          </a:p>
          <a:p>
            <a:pPr>
              <a:buFont typeface="Arial" charset="0"/>
              <a:buNone/>
            </a:pPr>
            <a:r>
              <a:rPr lang="sr-Latn-CS" sz="2000" smtClean="0"/>
              <a:t>      BEZ PLANA ISPLATE DUGOVA</a:t>
            </a:r>
            <a:r>
              <a:rPr lang="sr-Latn-CS" sz="2000" smtClean="0">
                <a:latin typeface="Arial" charset="0"/>
              </a:rPr>
              <a:t>                                                        </a:t>
            </a:r>
            <a:r>
              <a:rPr lang="sr-Latn-CS" sz="2000" smtClean="0"/>
              <a:t>      </a:t>
            </a:r>
            <a:r>
              <a:rPr lang="sr-Latn-CS" sz="2000" smtClean="0">
                <a:latin typeface="Arial" charset="0"/>
              </a:rPr>
              <a:t>   (k</a:t>
            </a:r>
            <a:r>
              <a:rPr lang="sr-Latn-CS" sz="2000" smtClean="0"/>
              <a:t>od lica sa redovnim primanjima</a:t>
            </a:r>
            <a:r>
              <a:rPr lang="sr-Latn-CS" sz="2000" smtClean="0">
                <a:latin typeface="Arial" charset="0"/>
              </a:rPr>
              <a:t>)</a:t>
            </a:r>
          </a:p>
          <a:p>
            <a:pPr>
              <a:buFont typeface="Arial" charset="0"/>
              <a:buNone/>
            </a:pPr>
            <a:endParaRPr lang="sr-Latn-CS" sz="2000" smtClean="0"/>
          </a:p>
          <a:p>
            <a:r>
              <a:rPr lang="sr-Latn-CS" sz="2000" smtClean="0"/>
              <a:t>OTPUST DUGOVA</a:t>
            </a:r>
          </a:p>
          <a:p>
            <a:pPr>
              <a:buFont typeface="Arial" charset="0"/>
              <a:buNone/>
            </a:pPr>
            <a:r>
              <a:rPr lang="sr-Latn-CS" sz="2000" smtClean="0"/>
              <a:t>      (UNUTAR postupka ličnog stečaja)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/>
              <a:t>DEFINICIJE INSOLVENTNOSTI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2400" b="1" smtClean="0"/>
              <a:t>TRAJNIJA NELIKVIDNOST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l-SI" sz="2400" b="1" smtClean="0"/>
              <a:t>(</a:t>
            </a:r>
            <a:r>
              <a:rPr lang="sr-Latn-CS" sz="2400" b="1" smtClean="0"/>
              <a:t>važi, ako se ne dokaže drugčije</a:t>
            </a:r>
            <a:r>
              <a:rPr lang="sl-SI" sz="2400" b="1" smtClean="0"/>
              <a:t>)</a:t>
            </a:r>
          </a:p>
          <a:p>
            <a:pPr>
              <a:lnSpc>
                <a:spcPct val="80000"/>
              </a:lnSpc>
            </a:pPr>
            <a:r>
              <a:rPr lang="sr-Latn-CS" sz="2000" smtClean="0">
                <a:latin typeface="Arial" charset="0"/>
              </a:rPr>
              <a:t>više od 2 meseca                                                                  KAŠNJENJE SA IZVRŠENJEM (jedne ili više) OBAVEZA                 u ukupnom iznosu većem od 20% njegovih obaveza,             iskazanih u poslednjem javno objavljenom godišnjem izveštaju </a:t>
            </a:r>
          </a:p>
          <a:p>
            <a:pPr>
              <a:lnSpc>
                <a:spcPct val="80000"/>
              </a:lnSpc>
            </a:pPr>
            <a:r>
              <a:rPr lang="sr-Latn-CS" sz="2000" smtClean="0">
                <a:latin typeface="Arial" charset="0"/>
              </a:rPr>
              <a:t>SREDSTVA na računima NISU DOVOLJNA                                    za izvršenje rešenja o izvršenju ili naplatu izvršnice,                          a takvo stanje traje neprekidno poslednjih 60 dana ili                       sa prekidima dužim od 60 dana tokom poslednjih 90 dana                 + takvo je stanje i zadnji dan pre podnošenja predloga                     za otvaranje stečajnog postupka</a:t>
            </a:r>
          </a:p>
          <a:p>
            <a:pPr>
              <a:lnSpc>
                <a:spcPct val="80000"/>
              </a:lnSpc>
            </a:pPr>
            <a:r>
              <a:rPr lang="sr-Latn-CS" sz="2000" smtClean="0">
                <a:latin typeface="Arial" charset="0"/>
              </a:rPr>
              <a:t>BEZ OTVORENOG (bar jednog) BANKARSKOG RAČUNA </a:t>
            </a:r>
            <a:br>
              <a:rPr lang="sr-Latn-CS" sz="2000" smtClean="0">
                <a:latin typeface="Arial" charset="0"/>
              </a:rPr>
            </a:br>
            <a:r>
              <a:rPr lang="sr-Latn-CS" sz="2000" smtClean="0">
                <a:latin typeface="Arial" charset="0"/>
              </a:rPr>
              <a:t>+ NEIZMIRENE OBAVEZE                                                          nakon 60 dana od pravosnažnosti rešenja o izvršenju</a:t>
            </a:r>
            <a:br>
              <a:rPr lang="sr-Latn-CS" sz="2000" smtClean="0">
                <a:latin typeface="Arial" charset="0"/>
              </a:rPr>
            </a:br>
            <a:endParaRPr lang="sl-SI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>
                <a:latin typeface="Arial" charset="0"/>
              </a:rPr>
              <a:t>DEFINICIJE INSOLVENTNOSTI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(</a:t>
            </a:r>
            <a:r>
              <a:rPr lang="sr-Latn-CS" sz="2800" b="1" smtClean="0">
                <a:latin typeface="Arial" charset="0"/>
              </a:rPr>
              <a:t>nastavak</a:t>
            </a:r>
            <a:r>
              <a:rPr lang="sl-SI" sz="2800" b="1" smtClean="0">
                <a:latin typeface="Arial" charset="0"/>
              </a:rPr>
              <a:t>)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sl-SI" sz="2000" smtClean="0"/>
              <a:t>      </a:t>
            </a:r>
            <a:r>
              <a:rPr lang="sr-Latn-CS" sz="2000" b="1" smtClean="0"/>
              <a:t>VAŽ́I I SUPROTNI DOKAZ NIJE DOZVOLJEN, </a:t>
            </a:r>
          </a:p>
          <a:p>
            <a:pPr>
              <a:buFont typeface="Arial" charset="0"/>
              <a:buNone/>
            </a:pPr>
            <a:r>
              <a:rPr lang="sr-Latn-CS" sz="2000" b="1" smtClean="0"/>
              <a:t>      DA JE PREDUZETNIK INSOLVENTAN</a:t>
            </a:r>
            <a:r>
              <a:rPr lang="sr-Latn-CS" sz="2000" smtClean="0"/>
              <a:t>,</a:t>
            </a:r>
          </a:p>
          <a:p>
            <a:r>
              <a:rPr lang="sr-Latn-CS" sz="2000" smtClean="0"/>
              <a:t>AKO VIŠE OD 2 MESECA KASNI: </a:t>
            </a:r>
          </a:p>
          <a:p>
            <a:pPr>
              <a:buFont typeface="Arial" charset="0"/>
              <a:buNone/>
            </a:pPr>
            <a:r>
              <a:rPr lang="sr-Latn-CS" sz="2000" smtClean="0">
                <a:latin typeface="Arial" charset="0"/>
              </a:rPr>
              <a:t>     - </a:t>
            </a:r>
            <a:r>
              <a:rPr lang="sr-Latn-CS" sz="2000" smtClean="0"/>
              <a:t>S ISPLATOM ZARADE RADNICIMA                                                                       </a:t>
            </a:r>
            <a:r>
              <a:rPr lang="sr-Latn-CS" sz="2000" smtClean="0">
                <a:latin typeface="Arial" charset="0"/>
              </a:rPr>
              <a:t>     </a:t>
            </a:r>
            <a:r>
              <a:rPr lang="sr-Latn-CS" sz="2000" smtClean="0"/>
              <a:t>do visine minimalne plate</a:t>
            </a:r>
            <a:r>
              <a:rPr lang="sr-Latn-CS" sz="2000" smtClean="0">
                <a:latin typeface="Arial" charset="0"/>
              </a:rPr>
              <a:t> ili</a:t>
            </a:r>
          </a:p>
          <a:p>
            <a:pPr>
              <a:buFont typeface="Arial" charset="0"/>
              <a:buNone/>
            </a:pPr>
            <a:r>
              <a:rPr lang="sr-Latn-CS" sz="2000" smtClean="0">
                <a:latin typeface="Arial" charset="0"/>
              </a:rPr>
              <a:t>     - </a:t>
            </a:r>
            <a:r>
              <a:rPr lang="sr-Latn-CS" sz="2000" smtClean="0"/>
              <a:t>S PLAĆANJEM POREZA ILI DOPRINOSA,                                                          koje mora isplatiti istovremeno sa isplatom plate radnicima</a:t>
            </a:r>
          </a:p>
          <a:p>
            <a:r>
              <a:rPr lang="sr-Latn-CS" sz="2000" smtClean="0">
                <a:latin typeface="Arial" charset="0"/>
              </a:rPr>
              <a:t>+ </a:t>
            </a:r>
            <a:r>
              <a:rPr lang="sr-Latn-CS" sz="2000" smtClean="0"/>
              <a:t>takvo je stanje zadnji dan pre podnošenja predloga                                     za otvaranje postupka zbog insolventnosti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>
                <a:latin typeface="Arial" charset="0"/>
              </a:rPr>
              <a:t>DEFINICIJE INSOLVENTNOSTI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(</a:t>
            </a:r>
            <a:r>
              <a:rPr lang="sr-Latn-CS" sz="2800" b="1" smtClean="0">
                <a:latin typeface="Arial" charset="0"/>
              </a:rPr>
              <a:t>nastavak</a:t>
            </a:r>
            <a:r>
              <a:rPr lang="sl-SI" sz="2800" b="1" smtClean="0">
                <a:latin typeface="Arial" charset="0"/>
              </a:rPr>
              <a:t>)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sl-SI" sz="2000" b="1" smtClean="0"/>
              <a:t>DUGOROČNA NESPOSOBNOST PLAĆANJA (PREZADUŽENOST)</a:t>
            </a:r>
            <a:r>
              <a:rPr lang="sl-SI" sz="2000" smtClean="0"/>
              <a:t> </a:t>
            </a:r>
          </a:p>
          <a:p>
            <a:r>
              <a:rPr lang="sr-Latn-CS" sz="2000" smtClean="0"/>
              <a:t>VREDNOST IMOVINE je manja od zbira obaveza</a:t>
            </a:r>
            <a:r>
              <a:rPr lang="sr-Latn-CS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l-SI" sz="2800" b="1" smtClean="0">
                <a:latin typeface="Arial" charset="0"/>
              </a:rPr>
              <a:t>PRAVNE POSLEDICE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OTVARANJA POSTUPKA </a:t>
            </a:r>
            <a:br>
              <a:rPr lang="sl-SI" sz="2800" b="1" smtClean="0">
                <a:latin typeface="Arial" charset="0"/>
              </a:rPr>
            </a:br>
            <a:r>
              <a:rPr lang="sl-SI" sz="2800" b="1" smtClean="0">
                <a:latin typeface="Arial" charset="0"/>
              </a:rPr>
              <a:t>LIČNOG STEČAJA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844675"/>
            <a:ext cx="8229600" cy="4310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r-Latn-CS" sz="2000" smtClean="0"/>
              <a:t>GUBITAK STATUSA PREDUZETNIKA </a:t>
            </a:r>
          </a:p>
          <a:p>
            <a:r>
              <a:rPr lang="sr-Latn-CS" sz="2000" smtClean="0"/>
              <a:t>PRESTANAK OBAVEZNOG SOCIJALNOG OSIGURANJA,                                     u koji je bio stečajni dužnik uključen                                                                  po osnovu statusa preduzetnika </a:t>
            </a:r>
          </a:p>
          <a:p>
            <a:pPr>
              <a:buFont typeface="Arial" charset="0"/>
              <a:buNone/>
            </a:pPr>
            <a:r>
              <a:rPr lang="sr-Latn-CS" sz="2000" smtClean="0"/>
              <a:t> </a:t>
            </a:r>
          </a:p>
          <a:p>
            <a:pPr>
              <a:buFont typeface="Arial" charset="0"/>
              <a:buNone/>
            </a:pPr>
            <a:r>
              <a:rPr lang="sr-Latn-CS" sz="2000" smtClean="0"/>
              <a:t>BRISANJE PREDUZETNIKA IZ REGISTRA</a:t>
            </a:r>
            <a:endParaRPr lang="sr-Latn-CS" sz="200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sr-Latn-CS" sz="2000" smtClean="0"/>
              <a:t>(PO</a:t>
            </a:r>
            <a:r>
              <a:rPr lang="sr-Latn-CS" sz="2000" smtClean="0">
                <a:latin typeface="Arial" charset="0"/>
              </a:rPr>
              <a:t> </a:t>
            </a:r>
            <a:r>
              <a:rPr lang="sr-Latn-CS" sz="2000" smtClean="0"/>
              <a:t>SLUŽBENOJ DUŽNOSTI)</a:t>
            </a:r>
          </a:p>
          <a:p>
            <a:pPr>
              <a:buFont typeface="Arial" charset="0"/>
              <a:buNone/>
            </a:pPr>
            <a:r>
              <a:rPr lang="sr-Latn-CS" sz="2000" smtClean="0"/>
              <a:t>sa stupanjem na snagu od dana objavljivanja</a:t>
            </a:r>
            <a:endParaRPr lang="sr-Latn-C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1662</TotalTime>
  <Words>936</Words>
  <Application>Microsoft Office PowerPoint</Application>
  <PresentationFormat>Diaprojekcija na zaslonu (4:3)</PresentationFormat>
  <Paragraphs>143</Paragraphs>
  <Slides>20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Predloga načrta</vt:lpstr>
      </vt:variant>
      <vt:variant>
        <vt:i4>16</vt:i4>
      </vt:variant>
      <vt:variant>
        <vt:lpstr>Naslovi diapozitivov</vt:lpstr>
      </vt:variant>
      <vt:variant>
        <vt:i4>20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Custom Design</vt:lpstr>
      <vt:lpstr>2_Office Theme</vt:lpstr>
      <vt:lpstr>1_Office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2_Office Theme</vt:lpstr>
      <vt:lpstr>STEČAJ PREDUZETNIKA U REPUBLICI SLOVENIJI</vt:lpstr>
      <vt:lpstr>STEČAJNI POSTUPCI  NAD FIZIČKIM LICEM</vt:lpstr>
      <vt:lpstr>PRAVNA PRAVILA</vt:lpstr>
      <vt:lpstr>PRAVILA  O SUDSKOJ NADLEŽNOSTI</vt:lpstr>
      <vt:lpstr>POSTUPAK LIČNOG STEČAJA </vt:lpstr>
      <vt:lpstr>DEFINICIJE INSOLVENTNOSTI</vt:lpstr>
      <vt:lpstr>DEFINICIJE INSOLVENTNOSTI  (nastavak)</vt:lpstr>
      <vt:lpstr>DEFINICIJE INSOLVENTNOSTI  (nastavak)</vt:lpstr>
      <vt:lpstr>PRAVNE POSLEDICE  OTVARANJA POSTUPKA  LIČNOG STEČAJA</vt:lpstr>
      <vt:lpstr>OGRANIČENJE  POSLOVNE SPOSOBNOSTI  STEČAJNOG DUŽNIKA</vt:lpstr>
      <vt:lpstr>OGRANIČENJE  POSLOVNE SPOSOBNOSTI  STEČAJNOG DUŽNIKA  (nastavak)</vt:lpstr>
      <vt:lpstr>POSLOVANJE  STEČAJNOG DUŽNIKA             KAO PREDUZETNIKA</vt:lpstr>
      <vt:lpstr>POSLOVANJE  STEČAJNOG DUŽNIKA  KAO PREDUZETNIKA  (nastavak)</vt:lpstr>
      <vt:lpstr>POBIJANJE  PRAVNIH RADNJI  STEČAJNOG DUŽNIKA</vt:lpstr>
      <vt:lpstr>OTPUST DUGOVA</vt:lpstr>
      <vt:lpstr>OTPUST DUGOVA  (nastavak)</vt:lpstr>
      <vt:lpstr>OBAVEZE UPRAVNIKA</vt:lpstr>
      <vt:lpstr>OBAVEZE UPRAVNIKA (nastavak)</vt:lpstr>
      <vt:lpstr>OBAVEZE UPRAVNIKA (nastavak)</vt:lpstr>
      <vt:lpstr>STEČAJ PREDUZETNIKA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Miodrag Dordevic</cp:lastModifiedBy>
  <cp:revision>145</cp:revision>
  <cp:lastPrinted>2017-11-03T10:02:26Z</cp:lastPrinted>
  <dcterms:created xsi:type="dcterms:W3CDTF">2015-09-21T07:03:01Z</dcterms:created>
  <dcterms:modified xsi:type="dcterms:W3CDTF">2021-11-29T08:50:54Z</dcterms:modified>
</cp:coreProperties>
</file>