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53"/>
  </p:notesMasterIdLst>
  <p:handoutMasterIdLst>
    <p:handoutMasterId r:id="rId54"/>
  </p:handout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sr-Cyrl-RS"/>
          </a:p>
        </p:txBody>
      </p:sp>
      <p:sp>
        <p:nvSpPr>
          <p:cNvPr id="3" name="Date Placeholder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D802A237-4D1B-4F1D-B565-DEA61F3138AC}" type="datetimeFigureOut">
              <a:rPr lang="sr-Cyrl-RS" smtClean="0"/>
              <a:t>22.11.2021</a:t>
            </a:fld>
            <a:endParaRPr lang="sr-Cyrl-RS"/>
          </a:p>
        </p:txBody>
      </p:sp>
      <p:sp>
        <p:nvSpPr>
          <p:cNvPr id="4" name="Footer Placeholder 3"/>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endParaRPr lang="sr-Cyrl-RS"/>
          </a:p>
        </p:txBody>
      </p:sp>
      <p:sp>
        <p:nvSpPr>
          <p:cNvPr id="5" name="Slide Number Placeholder 4"/>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2A5405C6-0ED6-4154-AA5A-2C2958C6CD14}" type="slidenum">
              <a:rPr lang="sr-Cyrl-RS" smtClean="0"/>
              <a:t>‹#›</a:t>
            </a:fld>
            <a:endParaRPr lang="sr-Cyrl-RS"/>
          </a:p>
        </p:txBody>
      </p:sp>
    </p:spTree>
    <p:extLst>
      <p:ext uri="{BB962C8B-B14F-4D97-AF65-F5344CB8AC3E}">
        <p14:creationId xmlns:p14="http://schemas.microsoft.com/office/powerpoint/2010/main" val="40678927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22.11.2021</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a:p>
        </p:txBody>
      </p:sp>
      <p:sp>
        <p:nvSpPr>
          <p:cNvPr id="4" name="Slide Number Placeholder 3"/>
          <p:cNvSpPr>
            <a:spLocks noGrp="1"/>
          </p:cNvSpPr>
          <p:nvPr>
            <p:ph type="sldNum" sz="quarter" idx="10"/>
          </p:nvPr>
        </p:nvSpPr>
        <p:spPr/>
        <p:txBody>
          <a:bodyPr/>
          <a:lstStyle/>
          <a:p>
            <a:pPr>
              <a:defRPr/>
            </a:pPr>
            <a:fld id="{CA2E65FE-5207-443C-83DB-20FE5EC210AB}" type="slidenum">
              <a:rPr lang="x-none" smtClean="0"/>
              <a:pPr>
                <a:defRPr/>
              </a:pPr>
              <a:t>2</a:t>
            </a:fld>
            <a:endParaRPr lang="x-none"/>
          </a:p>
        </p:txBody>
      </p:sp>
    </p:spTree>
    <p:extLst>
      <p:ext uri="{BB962C8B-B14F-4D97-AF65-F5344CB8AC3E}">
        <p14:creationId xmlns:p14="http://schemas.microsoft.com/office/powerpoint/2010/main" val="13221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a:p>
        </p:txBody>
      </p:sp>
      <p:sp>
        <p:nvSpPr>
          <p:cNvPr id="4" name="Slide Number Placeholder 3"/>
          <p:cNvSpPr>
            <a:spLocks noGrp="1"/>
          </p:cNvSpPr>
          <p:nvPr>
            <p:ph type="sldNum" sz="quarter" idx="10"/>
          </p:nvPr>
        </p:nvSpPr>
        <p:spPr/>
        <p:txBody>
          <a:bodyPr/>
          <a:lstStyle/>
          <a:p>
            <a:pPr>
              <a:defRPr/>
            </a:pPr>
            <a:fld id="{CA2E65FE-5207-443C-83DB-20FE5EC210AB}" type="slidenum">
              <a:rPr lang="x-none" smtClean="0"/>
              <a:pPr>
                <a:defRPr/>
              </a:pPr>
              <a:t>3</a:t>
            </a:fld>
            <a:endParaRPr lang="x-none"/>
          </a:p>
        </p:txBody>
      </p:sp>
    </p:spTree>
    <p:extLst>
      <p:ext uri="{BB962C8B-B14F-4D97-AF65-F5344CB8AC3E}">
        <p14:creationId xmlns:p14="http://schemas.microsoft.com/office/powerpoint/2010/main" val="60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endParaRPr lang="x-none"/>
          </a:p>
        </p:txBody>
      </p:sp>
      <p:sp>
        <p:nvSpPr>
          <p:cNvPr id="8"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endParaRPr lang="x-none"/>
          </a:p>
        </p:txBody>
      </p:sp>
      <p:sp>
        <p:nvSpPr>
          <p:cNvPr id="4"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x-none"/>
          </a:p>
        </p:txBody>
      </p:sp>
      <p:sp>
        <p:nvSpPr>
          <p:cNvPr id="3"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sr-Cyrl-RS" smtClean="0"/>
              <a:t>Питање</a:t>
            </a: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r>
              <a:rPr lang="sr-Cyrl-RS" smtClean="0"/>
              <a:t>Питање</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sr-Cyrl-RS" smtClean="0"/>
              <a:t>Питање</a:t>
            </a: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sr-Cyrl-RS" smtClean="0"/>
              <a:t>Питање</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sr-Cyrl-RS" smtClean="0"/>
              <a:t>Питање</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xmlns=""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sr-Cyrl-RS" sz="1050" dirty="0">
                <a:solidFill>
                  <a:schemeClr val="bg1"/>
                </a:solidFill>
              </a:rPr>
              <a:t>     Хотел ,,Стара планина“                    ДЕСЕТИ СТРУЧНИ СКУП АГЕНЦИЈЕ ЗА ЛИЦЕНЦИРАЊЕ СТЕЧАЈНИХ УПРАВНИКА                  23.11.2021.-26.11.2021.</a:t>
            </a:r>
            <a:endParaRPr lang="sr-Latn-RS" sz="1050" dirty="0">
              <a:solidFill>
                <a:schemeClr val="bg1"/>
              </a:solidFill>
            </a:endParaRPr>
          </a:p>
        </p:txBody>
      </p:sp>
      <p:sp>
        <p:nvSpPr>
          <p:cNvPr id="4" name="TextBox 3"/>
          <p:cNvSpPr txBox="1"/>
          <p:nvPr/>
        </p:nvSpPr>
        <p:spPr>
          <a:xfrm>
            <a:off x="874455" y="2234033"/>
            <a:ext cx="7395089" cy="1938992"/>
          </a:xfrm>
          <a:prstGeom prst="rect">
            <a:avLst/>
          </a:prstGeom>
          <a:noFill/>
        </p:spPr>
        <p:txBody>
          <a:bodyPr wrap="square" rtlCol="0">
            <a:spAutoFit/>
          </a:bodyPr>
          <a:lstStyle/>
          <a:p>
            <a:pPr algn="ctr"/>
            <a:r>
              <a:rPr lang="sr-Cyrl-RS" sz="4000" b="1" dirty="0">
                <a:latin typeface="+mn-lt"/>
              </a:rPr>
              <a:t>СТАРА ПЛАНИНА </a:t>
            </a:r>
            <a:r>
              <a:rPr lang="sr-Cyrl-RS" sz="4000" b="1" dirty="0" smtClean="0">
                <a:latin typeface="+mn-lt"/>
              </a:rPr>
              <a:t>2021</a:t>
            </a:r>
          </a:p>
          <a:p>
            <a:pPr algn="ctr"/>
            <a:endParaRPr lang="sr-Cyrl-RS" sz="4000" b="1" dirty="0" smtClean="0">
              <a:latin typeface="+mn-lt"/>
            </a:endParaRPr>
          </a:p>
          <a:p>
            <a:pPr algn="ctr"/>
            <a:r>
              <a:rPr lang="sr-Cyrl-RS" sz="4000" b="1" dirty="0" smtClean="0">
                <a:latin typeface="+mn-lt"/>
              </a:rPr>
              <a:t>ПИТАЊА </a:t>
            </a:r>
            <a:r>
              <a:rPr lang="sr-Cyrl-RS" sz="4000" b="1" dirty="0">
                <a:latin typeface="+mn-lt"/>
              </a:rPr>
              <a:t>ЗА ПАНЕЛ ДИСКУСИЈУ</a:t>
            </a:r>
            <a:endParaRPr lang="sr-Cyrl-RS" sz="4000" dirty="0">
              <a:latin typeface="+mn-l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Latn-RS" sz="2400" b="1" dirty="0" smtClean="0"/>
              <a:t>8. </a:t>
            </a:r>
            <a:r>
              <a:rPr lang="ru-RU" sz="2500" dirty="0" smtClean="0"/>
              <a:t>Стечајни </a:t>
            </a:r>
            <a:r>
              <a:rPr lang="ru-RU" sz="2500" dirty="0"/>
              <a:t>поступак над стечајним дужником је отворен 2010. године и закључен 2013. године. Стечајни дужник је имао уписану хипотеку на имовини физичког лица још од 1984. године</a:t>
            </a:r>
            <a:r>
              <a:rPr lang="ru-RU" sz="2500" dirty="0" smtClean="0"/>
              <a:t>.</a:t>
            </a:r>
            <a:endParaRPr lang="sr-Latn-RS" sz="2500" dirty="0" smtClean="0"/>
          </a:p>
          <a:p>
            <a:pPr marL="514350" indent="-514350" algn="just">
              <a:buAutoNum type="arabicPeriod" startAt="8"/>
            </a:pPr>
            <a:endParaRPr lang="ru-RU" sz="2500" dirty="0"/>
          </a:p>
          <a:p>
            <a:pPr marL="0" indent="0" algn="just">
              <a:buNone/>
            </a:pPr>
            <a:r>
              <a:rPr lang="ru-RU" sz="2500" u="sng" dirty="0"/>
              <a:t>Питање</a:t>
            </a:r>
            <a:r>
              <a:rPr lang="ru-RU" sz="2500" dirty="0"/>
              <a:t>: На који начин је могуће брисање наведене хипотеке имајући у виду да је стечајни дужник брисан из Регистра АПР?</a:t>
            </a:r>
          </a:p>
          <a:p>
            <a:endParaRPr lang="sr-Cyrl-RS" dirty="0"/>
          </a:p>
        </p:txBody>
      </p:sp>
    </p:spTree>
    <p:extLst>
      <p:ext uri="{BB962C8B-B14F-4D97-AF65-F5344CB8AC3E}">
        <p14:creationId xmlns:p14="http://schemas.microsoft.com/office/powerpoint/2010/main" val="12905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u-RU" sz="2400" b="1" dirty="0" smtClean="0"/>
              <a:t>9.</a:t>
            </a:r>
            <a:r>
              <a:rPr lang="sr-Latn-RS" sz="2400" b="1" dirty="0" smtClean="0"/>
              <a:t> </a:t>
            </a:r>
            <a:r>
              <a:rPr lang="sr-Cyrl-RS" sz="2400" b="1" dirty="0"/>
              <a:t>(први део)</a:t>
            </a:r>
            <a:r>
              <a:rPr lang="sr-Latn-RS" sz="2400" dirty="0" smtClean="0"/>
              <a:t> </a:t>
            </a:r>
          </a:p>
          <a:p>
            <a:pPr marL="0" indent="0" algn="just">
              <a:buNone/>
            </a:pPr>
            <a:r>
              <a:rPr lang="sr-Cyrl-RS" sz="2400" u="sng" dirty="0" smtClean="0"/>
              <a:t>Питање</a:t>
            </a:r>
            <a:r>
              <a:rPr lang="sr-Cyrl-RS" sz="2400" dirty="0" smtClean="0"/>
              <a:t>:</a:t>
            </a:r>
            <a:r>
              <a:rPr lang="sr-Latn-RS" sz="2400" dirty="0" smtClean="0"/>
              <a:t> </a:t>
            </a:r>
            <a:r>
              <a:rPr lang="ru-RU" sz="2400" dirty="0" smtClean="0"/>
              <a:t>У </a:t>
            </a:r>
            <a:r>
              <a:rPr lang="ru-RU" sz="2400" dirty="0"/>
              <a:t>случају да поверилац приликом пријаве потраживања пријави само главни дуг без припадајуће камате до тренутка отварања стечајног поступка, да ли ће се стечајни управник приликом обраде пријаве потраживања кретати у оквирима захтева странке или ће сам извршити и обрачун камату до тренутка покретања стечајног поступка на које поверилац има право по закону? </a:t>
            </a:r>
          </a:p>
          <a:p>
            <a:pPr marL="0" indent="0">
              <a:buNone/>
            </a:pPr>
            <a:endParaRPr lang="sr-Cyrl-RS" dirty="0"/>
          </a:p>
        </p:txBody>
      </p:sp>
    </p:spTree>
    <p:extLst>
      <p:ext uri="{BB962C8B-B14F-4D97-AF65-F5344CB8AC3E}">
        <p14:creationId xmlns:p14="http://schemas.microsoft.com/office/powerpoint/2010/main" val="3206693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41168"/>
          </a:xfrm>
        </p:spPr>
        <p:txBody>
          <a:bodyPr/>
          <a:lstStyle/>
          <a:p>
            <a:pPr marL="0" indent="0" algn="just">
              <a:buNone/>
            </a:pPr>
            <a:r>
              <a:rPr lang="sr-Latn-RS" sz="2400" b="1" dirty="0" smtClean="0"/>
              <a:t>9.</a:t>
            </a:r>
            <a:r>
              <a:rPr lang="sr-Latn-RS" sz="2400" dirty="0" smtClean="0"/>
              <a:t> </a:t>
            </a:r>
            <a:r>
              <a:rPr lang="sr-Cyrl-RS" sz="2400" b="1" dirty="0" smtClean="0"/>
              <a:t>(други </a:t>
            </a:r>
            <a:r>
              <a:rPr lang="sr-Cyrl-RS" sz="2400" b="1" dirty="0"/>
              <a:t>део) </a:t>
            </a:r>
            <a:endParaRPr lang="sr-Latn-RS" sz="2400" b="1" dirty="0" smtClean="0"/>
          </a:p>
          <a:p>
            <a:pPr marL="0" indent="0" algn="just">
              <a:buNone/>
            </a:pPr>
            <a:r>
              <a:rPr lang="sr-Cyrl-RS" sz="2400" u="sng" dirty="0"/>
              <a:t>Питање</a:t>
            </a:r>
            <a:r>
              <a:rPr lang="sr-Cyrl-RS" sz="2400" dirty="0"/>
              <a:t>: </a:t>
            </a:r>
            <a:r>
              <a:rPr lang="sr-Cyrl-RS" sz="2400" dirty="0" smtClean="0"/>
              <a:t>Ко </a:t>
            </a:r>
            <a:r>
              <a:rPr lang="sr-Cyrl-RS" sz="2400" dirty="0"/>
              <a:t>врши обрачун камате у ситуацији из члана 85. став 3. Закона о стечају, стечајни управник или повериоци који имају право на камату за период након отварања стечајног </a:t>
            </a:r>
            <a:r>
              <a:rPr lang="sr-Cyrl-RS" sz="2400" dirty="0" smtClean="0"/>
              <a:t>поступка</a:t>
            </a:r>
            <a:r>
              <a:rPr lang="sr-Latn-RS" sz="2400" dirty="0" smtClean="0"/>
              <a:t>,</a:t>
            </a:r>
            <a:r>
              <a:rPr lang="sr-Cyrl-RS" sz="2400" dirty="0" smtClean="0"/>
              <a:t> </a:t>
            </a:r>
            <a:r>
              <a:rPr lang="sr-Cyrl-RS" sz="2400" dirty="0"/>
              <a:t>а у случају измирења свих потраживања, односно да ли су повериоци дужни да истакну захтев за каматом</a:t>
            </a:r>
            <a:r>
              <a:rPr lang="sr-Cyrl-RS" sz="2400" dirty="0" smtClean="0"/>
              <a:t>?</a:t>
            </a:r>
            <a:endParaRPr lang="sr-Cyrl-RS" sz="2400" dirty="0"/>
          </a:p>
          <a:p>
            <a:pPr marL="0" indent="0" algn="just">
              <a:buNone/>
            </a:pPr>
            <a:r>
              <a:rPr lang="sr-Cyrl-RS" sz="2400" u="sng" dirty="0"/>
              <a:t>Питање</a:t>
            </a:r>
            <a:r>
              <a:rPr lang="sr-Cyrl-RS" sz="2400" dirty="0"/>
              <a:t>: </a:t>
            </a:r>
            <a:r>
              <a:rPr lang="ru-RU" sz="2400" dirty="0"/>
              <a:t>Ко врши обрачун камате за период од отварања стечајног поступка до уновчења имовине  под разлучним или заложним правом у случају да продајна цена имовине превазилази износ разлучног односно заложог права, односно да ли је неопходно да разлучни поверилац истакне захтев за каматом? </a:t>
            </a:r>
          </a:p>
          <a:p>
            <a:pPr marL="0" indent="0" algn="just">
              <a:buNone/>
            </a:pPr>
            <a:endParaRPr lang="sr-Cyrl-RS" sz="2400" dirty="0"/>
          </a:p>
        </p:txBody>
      </p:sp>
    </p:spTree>
    <p:extLst>
      <p:ext uri="{BB962C8B-B14F-4D97-AF65-F5344CB8AC3E}">
        <p14:creationId xmlns:p14="http://schemas.microsoft.com/office/powerpoint/2010/main" val="2096666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u-RU" sz="2400" b="1" dirty="0" smtClean="0"/>
              <a:t>10.</a:t>
            </a:r>
            <a:r>
              <a:rPr lang="sr-Latn-RS" sz="2400" b="1" dirty="0" smtClean="0"/>
              <a:t> </a:t>
            </a:r>
          </a:p>
          <a:p>
            <a:pPr marL="0" indent="0" algn="just">
              <a:buNone/>
            </a:pPr>
            <a:r>
              <a:rPr lang="sr-Cyrl-RS" sz="2400" u="sng" dirty="0" smtClean="0"/>
              <a:t>Питање</a:t>
            </a:r>
            <a:r>
              <a:rPr lang="sr-Latn-RS" sz="2400" dirty="0" smtClean="0"/>
              <a:t>: </a:t>
            </a:r>
            <a:r>
              <a:rPr lang="ru-RU" sz="2400" dirty="0" smtClean="0"/>
              <a:t>У </a:t>
            </a:r>
            <a:r>
              <a:rPr lang="ru-RU" sz="2400" dirty="0"/>
              <a:t>случају да поверилац поднесе предлог за покретање стечајног постука и уз исти поднесе и план реорганизације, како ће стечајни судија третирати предлог, односно план реорганизације? </a:t>
            </a:r>
            <a:endParaRPr lang="sr-Cyrl-RS" sz="2400" dirty="0"/>
          </a:p>
        </p:txBody>
      </p:sp>
    </p:spTree>
    <p:extLst>
      <p:ext uri="{BB962C8B-B14F-4D97-AF65-F5344CB8AC3E}">
        <p14:creationId xmlns:p14="http://schemas.microsoft.com/office/powerpoint/2010/main" val="109094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Latn-RS" sz="2500" b="1" dirty="0" smtClean="0"/>
              <a:t>11. </a:t>
            </a:r>
            <a:r>
              <a:rPr lang="sr-Cyrl-RS" sz="2500" dirty="0"/>
              <a:t>Стечајни управник је у више наврата оглашавао продају имовине која је под разлучним правом. Није успео да је уновчи. То је једина имовина која је преостала у стечајној маси. Стечајни поступак је имао главну деобу у којој су намирени стечајни повериоци са 20% утврђеног потраживања. </a:t>
            </a:r>
            <a:endParaRPr lang="sr-Latn-RS" sz="2500" dirty="0" smtClean="0"/>
          </a:p>
          <a:p>
            <a:pPr marL="0" indent="0" algn="just">
              <a:buNone/>
            </a:pPr>
            <a:endParaRPr lang="sr-Latn-RS" sz="2500" dirty="0" smtClean="0"/>
          </a:p>
          <a:p>
            <a:pPr marL="0" indent="0" algn="just">
              <a:buNone/>
            </a:pPr>
            <a:r>
              <a:rPr lang="sr-Cyrl-RS" sz="2500" u="sng" dirty="0"/>
              <a:t>Питање</a:t>
            </a:r>
            <a:r>
              <a:rPr lang="sr-Cyrl-RS" sz="2500" dirty="0"/>
              <a:t>: </a:t>
            </a:r>
            <a:r>
              <a:rPr lang="sr-Cyrl-RS" sz="2500" dirty="0" smtClean="0"/>
              <a:t>С </a:t>
            </a:r>
            <a:r>
              <a:rPr lang="sr-Cyrl-RS" sz="2500" dirty="0"/>
              <a:t>обзиром на дату ситуацију, које активности су потребне како би се закључио стечајни </a:t>
            </a:r>
            <a:r>
              <a:rPr lang="sr-Cyrl-RS" sz="2500" dirty="0" smtClean="0"/>
              <a:t>поступак</a:t>
            </a:r>
            <a:r>
              <a:rPr lang="sr-Latn-RS" sz="2500" dirty="0" smtClean="0"/>
              <a:t>,</a:t>
            </a:r>
            <a:r>
              <a:rPr lang="sr-Cyrl-RS" sz="2500" dirty="0" smtClean="0"/>
              <a:t> </a:t>
            </a:r>
            <a:r>
              <a:rPr lang="sr-Cyrl-RS" sz="2500" dirty="0"/>
              <a:t>а да се реши ситуација са неуновченом имовином под разлучним правом?</a:t>
            </a:r>
          </a:p>
          <a:p>
            <a:pPr marL="0" indent="0">
              <a:buNone/>
            </a:pPr>
            <a:endParaRPr lang="sr-Cyrl-RS" dirty="0"/>
          </a:p>
        </p:txBody>
      </p:sp>
    </p:spTree>
    <p:extLst>
      <p:ext uri="{BB962C8B-B14F-4D97-AF65-F5344CB8AC3E}">
        <p14:creationId xmlns:p14="http://schemas.microsoft.com/office/powerpoint/2010/main" val="2534841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Latn-RS" sz="2400" b="1" dirty="0" smtClean="0"/>
              <a:t>12. </a:t>
            </a:r>
            <a:r>
              <a:rPr lang="sr-Cyrl-RS" sz="2400" dirty="0"/>
              <a:t>Стечајни управник је оспорио потраживање повериоцу и поверилац, након покретања парничног поступка, није успео у парници да докаже да има потраживање према стечајном дужнику. Другостепени поступак је потврдио првостепену одлуку и поверилац је покренуо поступак по ванредном правном леку - ревизију. Стечајни управник је у току израде нацрта о главној деоби. </a:t>
            </a:r>
            <a:endParaRPr lang="sr-Latn-RS" sz="2400" dirty="0" smtClean="0"/>
          </a:p>
          <a:p>
            <a:pPr marL="0" indent="0" algn="just">
              <a:buNone/>
            </a:pPr>
            <a:endParaRPr lang="sr-Latn-RS" sz="2400" dirty="0"/>
          </a:p>
          <a:p>
            <a:pPr marL="0" indent="0" algn="just">
              <a:buNone/>
            </a:pPr>
            <a:r>
              <a:rPr lang="sr-Cyrl-RS" sz="2400" u="sng" dirty="0"/>
              <a:t>Питање</a:t>
            </a:r>
            <a:r>
              <a:rPr lang="sr-Cyrl-RS" sz="2400" dirty="0"/>
              <a:t>: </a:t>
            </a:r>
            <a:r>
              <a:rPr lang="sr-Cyrl-RS" sz="2400" dirty="0" smtClean="0"/>
              <a:t>С </a:t>
            </a:r>
            <a:r>
              <a:rPr lang="sr-Cyrl-RS" sz="2400" dirty="0"/>
              <a:t>обзиром да је износ </a:t>
            </a:r>
            <a:r>
              <a:rPr lang="sr-Cyrl-RS" sz="2400" dirty="0" smtClean="0"/>
              <a:t>потраживања</a:t>
            </a:r>
            <a:r>
              <a:rPr lang="sr-Latn-RS" sz="2400" dirty="0" smtClean="0"/>
              <a:t>,</a:t>
            </a:r>
            <a:r>
              <a:rPr lang="sr-Cyrl-RS" sz="2400" dirty="0" smtClean="0"/>
              <a:t> </a:t>
            </a:r>
            <a:r>
              <a:rPr lang="sr-Cyrl-RS" sz="2400" dirty="0"/>
              <a:t>за који води поступак горе наведени поверилац, </a:t>
            </a:r>
            <a:r>
              <a:rPr lang="sr-Cyrl-RS" sz="2400" dirty="0" smtClean="0"/>
              <a:t>значајан</a:t>
            </a:r>
            <a:r>
              <a:rPr lang="sr-Cyrl-RS" sz="2400" dirty="0"/>
              <a:t>, да ли управник има обавезу да резервише средства у деоби за случај да поверилац успе у ревизији? </a:t>
            </a:r>
          </a:p>
          <a:p>
            <a:pPr marL="0" indent="0">
              <a:buNone/>
            </a:pPr>
            <a:endParaRPr lang="sr-Cyrl-RS" sz="2400" dirty="0"/>
          </a:p>
        </p:txBody>
      </p:sp>
    </p:spTree>
    <p:extLst>
      <p:ext uri="{BB962C8B-B14F-4D97-AF65-F5344CB8AC3E}">
        <p14:creationId xmlns:p14="http://schemas.microsoft.com/office/powerpoint/2010/main" val="3540975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p:spPr>
        <p:txBody>
          <a:bodyPr/>
          <a:lstStyle/>
          <a:p>
            <a:pPr marL="0" lvl="0" indent="0" algn="just">
              <a:buNone/>
            </a:pPr>
            <a:r>
              <a:rPr lang="sr-Latn-RS" sz="2300" b="1" dirty="0" smtClean="0"/>
              <a:t>13. </a:t>
            </a:r>
            <a:r>
              <a:rPr lang="sr-Latn-RS" sz="2300" dirty="0" smtClean="0"/>
              <a:t>Приликом </a:t>
            </a:r>
            <a:r>
              <a:rPr lang="sr-Latn-RS" sz="2300" dirty="0"/>
              <a:t>продаје имовине стечајног дужника методом јавног надметања, депозит су уплатила три потецијална купца. Након завршене продаје у складу са роковима прописаним у огласу, првопласирани и другопласирани купац није приступио потпису уговора чиме су изгубили право на повраћај депозита, а продаја проглашена неуспелом</a:t>
            </a:r>
            <a:r>
              <a:rPr lang="sr-Latn-RS" sz="2300" dirty="0" smtClean="0"/>
              <a:t>.</a:t>
            </a:r>
          </a:p>
          <a:p>
            <a:pPr marL="0" lvl="0" indent="0" algn="just">
              <a:buNone/>
            </a:pPr>
            <a:endParaRPr lang="sr-Cyrl-RS" sz="2300" dirty="0"/>
          </a:p>
          <a:p>
            <a:pPr marL="0" indent="0" algn="just">
              <a:buNone/>
            </a:pPr>
            <a:r>
              <a:rPr lang="sr-Cyrl-RS" sz="2300" u="sng" dirty="0"/>
              <a:t>П</a:t>
            </a:r>
            <a:r>
              <a:rPr lang="sr-Latn-RS" sz="2300" u="sng" dirty="0"/>
              <a:t>итање</a:t>
            </a:r>
            <a:r>
              <a:rPr lang="sr-Latn-RS" sz="2300" dirty="0"/>
              <a:t>: Да ли стечајни управник приликом следећег оглашавања продаје имовине методом јавног надметања одређује почетну цену у износу од 20% од процењене вредности имовине стечајног </a:t>
            </a:r>
            <a:r>
              <a:rPr lang="sr-Latn-RS" sz="2300" dirty="0" smtClean="0"/>
              <a:t>дужника</a:t>
            </a:r>
            <a:r>
              <a:rPr lang="sr-Cyrl-RS" sz="2300" dirty="0" smtClean="0"/>
              <a:t>,</a:t>
            </a:r>
            <a:r>
              <a:rPr lang="sr-Latn-RS" sz="2300" dirty="0" smtClean="0"/>
              <a:t> </a:t>
            </a:r>
            <a:r>
              <a:rPr lang="sr-Latn-RS" sz="2300" dirty="0"/>
              <a:t>имајући у виду да је прва продаја проглашена неуспелом, без обзира на </a:t>
            </a:r>
            <a:r>
              <a:rPr lang="sr-Latn-RS" sz="2300" dirty="0" smtClean="0"/>
              <a:t>чињени</a:t>
            </a:r>
            <a:r>
              <a:rPr lang="sr-Cyrl-RS" sz="2300" dirty="0" smtClean="0"/>
              <a:t>ц</a:t>
            </a:r>
            <a:r>
              <a:rPr lang="sr-Latn-RS" sz="2300" dirty="0" smtClean="0"/>
              <a:t>у </a:t>
            </a:r>
            <a:r>
              <a:rPr lang="sr-Latn-RS" sz="2300" dirty="0"/>
              <a:t>да је исти имао заинтересована лица и у првој продаји?</a:t>
            </a:r>
            <a:endParaRPr lang="sr-Cyrl-RS" sz="2300" dirty="0"/>
          </a:p>
          <a:p>
            <a:pPr marL="0" indent="0" algn="just">
              <a:buNone/>
            </a:pPr>
            <a:endParaRPr lang="sr-Cyrl-RS" sz="2400" dirty="0"/>
          </a:p>
        </p:txBody>
      </p:sp>
    </p:spTree>
    <p:extLst>
      <p:ext uri="{BB962C8B-B14F-4D97-AF65-F5344CB8AC3E}">
        <p14:creationId xmlns:p14="http://schemas.microsoft.com/office/powerpoint/2010/main" val="4206720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97152"/>
          </a:xfrm>
        </p:spPr>
        <p:txBody>
          <a:bodyPr/>
          <a:lstStyle/>
          <a:p>
            <a:pPr marL="0" lvl="0" indent="0" algn="just">
              <a:buNone/>
            </a:pPr>
            <a:r>
              <a:rPr lang="sr-Latn-RS" sz="2400" b="1" dirty="0" smtClean="0"/>
              <a:t>14. </a:t>
            </a:r>
            <a:r>
              <a:rPr lang="sr-Cyrl-RS" sz="2400" dirty="0" smtClean="0"/>
              <a:t>Нацрт решења о главној деоби је истакнут на огласној табли суда и достављен одбору поверилаца. Поверилац који није обухваћен нацртом подноси примедбу на нацрт</a:t>
            </a:r>
            <a:r>
              <a:rPr lang="sr-Latn-RS" sz="2400" dirty="0" smtClean="0"/>
              <a:t>,</a:t>
            </a:r>
            <a:r>
              <a:rPr lang="sr-Cyrl-RS" sz="2400" dirty="0" smtClean="0"/>
              <a:t> те стечајни судија на заказаном рочишту усваја примедбу повериоца и доноси решење о главној деоби. </a:t>
            </a:r>
            <a:endParaRPr lang="sr-Latn-RS" sz="2400" dirty="0" smtClean="0"/>
          </a:p>
          <a:p>
            <a:pPr marL="0" lvl="0" indent="0" algn="just">
              <a:buNone/>
            </a:pPr>
            <a:endParaRPr lang="sr-Cyrl-RS" sz="2400" dirty="0" smtClean="0"/>
          </a:p>
          <a:p>
            <a:pPr marL="0" indent="0" algn="just">
              <a:buNone/>
            </a:pPr>
            <a:r>
              <a:rPr lang="sr-Cyrl-RS" sz="2400" u="sng" dirty="0" smtClean="0"/>
              <a:t>Питање</a:t>
            </a:r>
            <a:r>
              <a:rPr lang="sr-Cyrl-RS" sz="2400" dirty="0" smtClean="0"/>
              <a:t>: Имајући у виду да решење о главној деоби битно одступа од нацрта за главну деобу и да се усвајањем примедбе на нацрт за главну деобу у битном мењају права осталих поверилаца у истом исплатном реду, да ли остали повериоци имају право жалбе на решење стечајног судије о главној деоби, а имајући у виду одредбу Закона о стечају из члана 140. став 6? </a:t>
            </a:r>
          </a:p>
          <a:p>
            <a:pPr marL="0" indent="0" algn="just">
              <a:buNone/>
            </a:pPr>
            <a:endParaRPr lang="sr-Cyrl-RS" sz="2400" dirty="0"/>
          </a:p>
        </p:txBody>
      </p:sp>
    </p:spTree>
    <p:extLst>
      <p:ext uri="{BB962C8B-B14F-4D97-AF65-F5344CB8AC3E}">
        <p14:creationId xmlns:p14="http://schemas.microsoft.com/office/powerpoint/2010/main" val="3679907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u-RU" sz="2600" b="1" dirty="0" smtClean="0"/>
              <a:t>15.</a:t>
            </a:r>
            <a:r>
              <a:rPr lang="sr-Latn-RS" sz="2600" b="1" dirty="0" smtClean="0"/>
              <a:t> </a:t>
            </a:r>
          </a:p>
          <a:p>
            <a:pPr marL="0" indent="0" algn="just">
              <a:buNone/>
            </a:pPr>
            <a:r>
              <a:rPr lang="ru-RU" sz="2600" u="sng" dirty="0"/>
              <a:t>Питање</a:t>
            </a:r>
            <a:r>
              <a:rPr lang="ru-RU" sz="2600" dirty="0"/>
              <a:t>: У случају да само један разлучни/заложни поверилац има разлучно/заложно право на имовини која је предмет продаје, да ли је тај поверилац – по одредби члана 136в став 1. тачка 2. Закона о стечају – дужан да, сходном применом члана 35. став 3. закона, учини вероватним да се његово обезбеђено потраживање може намирити делом или у целости из имовине која је под </a:t>
            </a:r>
            <a:r>
              <a:rPr lang="ru-RU" sz="2600" dirty="0" smtClean="0"/>
              <a:t>разлучним</a:t>
            </a:r>
            <a:r>
              <a:rPr lang="sr-Latn-RS" sz="2600" dirty="0" smtClean="0"/>
              <a:t>,</a:t>
            </a:r>
            <a:r>
              <a:rPr lang="ru-RU" sz="2600" dirty="0" smtClean="0"/>
              <a:t> </a:t>
            </a:r>
            <a:r>
              <a:rPr lang="ru-RU" sz="2600" dirty="0"/>
              <a:t>односно </a:t>
            </a:r>
            <a:r>
              <a:rPr lang="ru-RU" sz="2600" dirty="0" smtClean="0"/>
              <a:t>заложним</a:t>
            </a:r>
            <a:r>
              <a:rPr lang="sr-Latn-RS" sz="2600" dirty="0" smtClean="0"/>
              <a:t>,</a:t>
            </a:r>
            <a:r>
              <a:rPr lang="ru-RU" sz="2600" dirty="0" smtClean="0"/>
              <a:t> </a:t>
            </a:r>
            <a:r>
              <a:rPr lang="ru-RU" sz="2600" dirty="0"/>
              <a:t>правом ако би се она продавала појединачно? </a:t>
            </a:r>
            <a:endParaRPr lang="sr-Cyrl-RS" sz="2600" dirty="0"/>
          </a:p>
        </p:txBody>
      </p:sp>
    </p:spTree>
    <p:extLst>
      <p:ext uri="{BB962C8B-B14F-4D97-AF65-F5344CB8AC3E}">
        <p14:creationId xmlns:p14="http://schemas.microsoft.com/office/powerpoint/2010/main" val="757582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517232"/>
          </a:xfrm>
        </p:spPr>
        <p:txBody>
          <a:bodyPr/>
          <a:lstStyle/>
          <a:p>
            <a:pPr marL="0" indent="0" algn="just">
              <a:buNone/>
            </a:pPr>
            <a:r>
              <a:rPr lang="sr-Latn-RS" sz="2300" b="1" dirty="0" smtClean="0"/>
              <a:t>16.</a:t>
            </a:r>
            <a:r>
              <a:rPr lang="sr-Cyrl-RS" sz="2300" b="1" dirty="0"/>
              <a:t> (први део)</a:t>
            </a:r>
            <a:r>
              <a:rPr lang="sr-Latn-RS" sz="2300" b="1" dirty="0" smtClean="0"/>
              <a:t> </a:t>
            </a:r>
            <a:r>
              <a:rPr lang="sr-Cyrl-RS" sz="2300" dirty="0"/>
              <a:t>Чланом 136в став 1. тачка 2. Закона о стечају прописано је да у случају продаје стечајног дужника као правног лица, целокупне имовине стечајног дужника или имовинске целине, ако би у смислу процене из члана 132. став 2. Закона део средстава остварених продајом који се односи на имовину која је под разлучним односно заложним правом био мањи од 50% процењене вредности те имовине, стечајни управник дужан да такву понуду без одлагања достави сваком разлучном и заложном повериоцу који има разлучно односно заложно право на тој имовини, а продаја се може спровести ако је одобри разлучни односно заложни поверилац који, сходном применом члана 35. став 3. Закона, учини вероватним да се његово обезбеђено потраживање може намирити делом или у целости из имовине која је под разлучним, односно заложним правом ако би се она продавала појединачно. </a:t>
            </a:r>
          </a:p>
        </p:txBody>
      </p:sp>
    </p:spTree>
    <p:extLst>
      <p:ext uri="{BB962C8B-B14F-4D97-AF65-F5344CB8AC3E}">
        <p14:creationId xmlns:p14="http://schemas.microsoft.com/office/powerpoint/2010/main" val="3648396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xmlns="" id="{B5974154-05EE-451D-B9B5-AA99453F92D2}"/>
              </a:ext>
            </a:extLst>
          </p:cNvPr>
          <p:cNvSpPr>
            <a:spLocks noGrp="1"/>
          </p:cNvSpPr>
          <p:nvPr>
            <p:ph idx="1"/>
          </p:nvPr>
        </p:nvSpPr>
        <p:spPr/>
        <p:txBody>
          <a:bodyPr/>
          <a:lstStyle/>
          <a:p>
            <a:pPr marL="0" indent="0" algn="just">
              <a:buNone/>
            </a:pPr>
            <a:r>
              <a:rPr lang="en-US" sz="2600" b="1" dirty="0" smtClean="0"/>
              <a:t>1. </a:t>
            </a:r>
            <a:r>
              <a:rPr lang="ru-RU" sz="2500" dirty="0" smtClean="0"/>
              <a:t>По </a:t>
            </a:r>
            <a:r>
              <a:rPr lang="ru-RU" sz="2500" dirty="0"/>
              <a:t>спроведеном поступку медијације у складу са чланом 115. Закона о стечају, стечајни управник обавештава стечајног судију о исходу медијације истакавши да је признао целокупно потраживање повериоца који је био учесник у поступку медијације, а које потраживање је претходно оспорио</a:t>
            </a:r>
            <a:r>
              <a:rPr lang="ru-RU" sz="2500" dirty="0" smtClean="0"/>
              <a:t>.</a:t>
            </a:r>
          </a:p>
          <a:p>
            <a:pPr marL="0" indent="0" algn="just">
              <a:buNone/>
            </a:pPr>
            <a:endParaRPr lang="ru-RU" sz="2500" dirty="0"/>
          </a:p>
          <a:p>
            <a:pPr marL="0" indent="0" algn="just">
              <a:buNone/>
            </a:pPr>
            <a:r>
              <a:rPr lang="ru-RU" sz="2500" u="sng" dirty="0"/>
              <a:t>Питање</a:t>
            </a:r>
            <a:r>
              <a:rPr lang="ru-RU" sz="2500" dirty="0"/>
              <a:t>: Да ли овакво признато потраживање може бити предмет оспоравања осталих поверилаца пре закључења испитног рочишта?</a:t>
            </a:r>
          </a:p>
          <a:p>
            <a:pPr marL="0" indent="0">
              <a:buNone/>
            </a:pPr>
            <a:endParaRPr lang="sr-Latn-RS" dirty="0"/>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97152"/>
          </a:xfrm>
        </p:spPr>
        <p:txBody>
          <a:bodyPr/>
          <a:lstStyle/>
          <a:p>
            <a:pPr marL="0" indent="0" algn="just">
              <a:buNone/>
            </a:pPr>
            <a:r>
              <a:rPr lang="sr-Latn-RS" sz="2300" b="1" dirty="0">
                <a:solidFill>
                  <a:prstClr val="black"/>
                </a:solidFill>
              </a:rPr>
              <a:t>16.</a:t>
            </a:r>
            <a:r>
              <a:rPr lang="sr-Cyrl-RS" sz="2300" b="1" dirty="0">
                <a:solidFill>
                  <a:prstClr val="black"/>
                </a:solidFill>
              </a:rPr>
              <a:t> </a:t>
            </a:r>
            <a:r>
              <a:rPr lang="sr-Cyrl-RS" sz="2300" b="1" dirty="0" smtClean="0">
                <a:solidFill>
                  <a:prstClr val="black"/>
                </a:solidFill>
              </a:rPr>
              <a:t>(други део)</a:t>
            </a:r>
            <a:r>
              <a:rPr lang="sr-Latn-RS" sz="2300" b="1" dirty="0" smtClean="0">
                <a:solidFill>
                  <a:prstClr val="black"/>
                </a:solidFill>
              </a:rPr>
              <a:t> </a:t>
            </a:r>
            <a:r>
              <a:rPr lang="sr-Cyrl-RS" sz="2300" dirty="0"/>
              <a:t>Наведеном одредбом </a:t>
            </a:r>
            <a:r>
              <a:rPr lang="sr-Cyrl-RS" sz="2300" dirty="0" smtClean="0"/>
              <a:t>разлучним</a:t>
            </a:r>
            <a:r>
              <a:rPr lang="sr-Latn-RS" sz="2300" dirty="0" smtClean="0"/>
              <a:t>,</a:t>
            </a:r>
            <a:r>
              <a:rPr lang="sr-Cyrl-RS" sz="2300" dirty="0" smtClean="0"/>
              <a:t> </a:t>
            </a:r>
            <a:r>
              <a:rPr lang="sr-Cyrl-RS" sz="2300" dirty="0"/>
              <a:t>односно </a:t>
            </a:r>
            <a:r>
              <a:rPr lang="sr-Cyrl-RS" sz="2300" dirty="0" smtClean="0"/>
              <a:t>заложним</a:t>
            </a:r>
            <a:r>
              <a:rPr lang="sr-Latn-RS" sz="2300" dirty="0" smtClean="0"/>
              <a:t>,</a:t>
            </a:r>
            <a:r>
              <a:rPr lang="sr-Cyrl-RS" sz="2300" dirty="0" smtClean="0"/>
              <a:t> </a:t>
            </a:r>
            <a:r>
              <a:rPr lang="sr-Cyrl-RS" sz="2300" dirty="0"/>
              <a:t>повериоцима који се могу намирити из средстава остварених продајом дато је право да се не сагласе са понуђеном ценом која је мања од 50% процењене вредности имовине која је предмет продаје. Да би имали право да одлучују о прихватању понуђене цене, повериоци морају да докажу, сходном применом члана 35. став 3. закона, да се њихово потраживање може намирити из предметне </a:t>
            </a:r>
            <a:r>
              <a:rPr lang="sr-Cyrl-RS" sz="2300" dirty="0" smtClean="0"/>
              <a:t>имовине</a:t>
            </a:r>
            <a:r>
              <a:rPr lang="sr-Latn-RS" sz="2300" dirty="0" smtClean="0"/>
              <a:t>,</a:t>
            </a:r>
            <a:r>
              <a:rPr lang="sr-Cyrl-RS" sz="2300" dirty="0" smtClean="0"/>
              <a:t> </a:t>
            </a:r>
            <a:r>
              <a:rPr lang="sr-Cyrl-RS" sz="2300" dirty="0"/>
              <a:t>уколико би се она продавала појединачно. Смисао одредбе је у томе да се право на одлучивање о прихватању понуђене цене </a:t>
            </a:r>
            <a:r>
              <a:rPr lang="sr-Cyrl-RS" sz="2300" dirty="0" smtClean="0"/>
              <a:t>не</a:t>
            </a:r>
            <a:r>
              <a:rPr lang="sr-Latn-RS" sz="2300" dirty="0" smtClean="0"/>
              <a:t> </a:t>
            </a:r>
            <a:r>
              <a:rPr lang="sr-Cyrl-RS" sz="2300" dirty="0" smtClean="0"/>
              <a:t>даје </a:t>
            </a:r>
            <a:r>
              <a:rPr lang="sr-Cyrl-RS" sz="2300" dirty="0"/>
              <a:t>оним разлучним/заложним повериоца чије је разлучно/заложно право нижег реда, тако да се њихово потраживање не би могло ни делимично намирити из средстава остварених продајом без обзира на начин продаје</a:t>
            </a:r>
            <a:r>
              <a:rPr lang="sr-Cyrl-RS" sz="2300" dirty="0" smtClean="0"/>
              <a:t>.</a:t>
            </a:r>
            <a:endParaRPr lang="sr-Cyrl-RS" sz="2300" dirty="0"/>
          </a:p>
        </p:txBody>
      </p:sp>
    </p:spTree>
    <p:extLst>
      <p:ext uri="{BB962C8B-B14F-4D97-AF65-F5344CB8AC3E}">
        <p14:creationId xmlns:p14="http://schemas.microsoft.com/office/powerpoint/2010/main" val="1188997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p:spPr>
        <p:txBody>
          <a:bodyPr/>
          <a:lstStyle/>
          <a:p>
            <a:pPr marL="0" indent="0">
              <a:buNone/>
            </a:pPr>
            <a:r>
              <a:rPr lang="sr-Latn-RS" sz="2300" b="1" dirty="0">
                <a:solidFill>
                  <a:prstClr val="black"/>
                </a:solidFill>
              </a:rPr>
              <a:t>16.</a:t>
            </a:r>
            <a:r>
              <a:rPr lang="sr-Cyrl-RS" sz="2300" b="1" dirty="0">
                <a:solidFill>
                  <a:prstClr val="black"/>
                </a:solidFill>
              </a:rPr>
              <a:t> </a:t>
            </a:r>
            <a:r>
              <a:rPr lang="sr-Cyrl-RS" sz="2300" b="1" dirty="0" smtClean="0">
                <a:solidFill>
                  <a:prstClr val="black"/>
                </a:solidFill>
              </a:rPr>
              <a:t>(трећи део)</a:t>
            </a:r>
          </a:p>
          <a:p>
            <a:pPr marL="0" indent="0" algn="just">
              <a:buNone/>
            </a:pPr>
            <a:r>
              <a:rPr lang="ru-RU" sz="2300" u="sng" dirty="0"/>
              <a:t>Питање</a:t>
            </a:r>
            <a:r>
              <a:rPr lang="ru-RU" sz="2300" dirty="0"/>
              <a:t>: </a:t>
            </a:r>
            <a:r>
              <a:rPr lang="sr-Cyrl-RS" sz="2300" dirty="0" smtClean="0"/>
              <a:t>Поставља </a:t>
            </a:r>
            <a:r>
              <a:rPr lang="sr-Cyrl-RS" sz="2300" dirty="0"/>
              <a:t>се питање да ли је, у случају када само један разлучни/заложни поверилац има разлучно/заложно право на имовини која је предмет продаје, и тај поверилац дужан да доказује да ће његово потраживање бити делимично намирено. По природи ствари такав поверилац не би требало да има наведену обавезу јер, по одредби члана 133. став 12. Закона о стечају, након што се из остварене цене намире трошкови продаје и други неопходни трошкови, из преосталог износа исплаћују се разлучни повериоци чије је потраживање било обезбеђено продатом имовином и заложни у складу са њиховим правом приоритета, тако да ће потраживање јединог обезбеђеног повериоца сигурно бити намирено у неком делу</a:t>
            </a:r>
            <a:r>
              <a:rPr lang="sr-Cyrl-RS" sz="2300" dirty="0" smtClean="0"/>
              <a:t>.</a:t>
            </a:r>
            <a:endParaRPr lang="sr-Cyrl-RS" sz="2300" dirty="0"/>
          </a:p>
        </p:txBody>
      </p:sp>
    </p:spTree>
    <p:extLst>
      <p:ext uri="{BB962C8B-B14F-4D97-AF65-F5344CB8AC3E}">
        <p14:creationId xmlns:p14="http://schemas.microsoft.com/office/powerpoint/2010/main" val="4196555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25144"/>
          </a:xfrm>
        </p:spPr>
        <p:txBody>
          <a:bodyPr/>
          <a:lstStyle/>
          <a:p>
            <a:pPr marL="0" indent="0" algn="just">
              <a:buNone/>
            </a:pPr>
            <a:r>
              <a:rPr lang="sr-Cyrl-RS" sz="2300" b="1" dirty="0" smtClean="0"/>
              <a:t>17.</a:t>
            </a:r>
            <a:r>
              <a:rPr lang="sr-Cyrl-RS" sz="2300" b="1" dirty="0"/>
              <a:t> </a:t>
            </a:r>
            <a:r>
              <a:rPr lang="sr-Cyrl-RS" sz="2300" b="1" dirty="0" smtClean="0"/>
              <a:t>(први </a:t>
            </a:r>
            <a:r>
              <a:rPr lang="sr-Cyrl-RS" sz="2300" b="1" dirty="0"/>
              <a:t>део)</a:t>
            </a:r>
            <a:r>
              <a:rPr lang="sr-Cyrl-RS" sz="2300" b="1" dirty="0" smtClean="0"/>
              <a:t> </a:t>
            </a:r>
          </a:p>
          <a:p>
            <a:pPr marL="0" indent="0" algn="just">
              <a:buNone/>
            </a:pPr>
            <a:r>
              <a:rPr lang="sr-Cyrl-RS" sz="2300" u="sng" dirty="0" smtClean="0"/>
              <a:t>Питање</a:t>
            </a:r>
            <a:r>
              <a:rPr lang="sr-Cyrl-RS" sz="2300" dirty="0" smtClean="0"/>
              <a:t>: </a:t>
            </a:r>
            <a:r>
              <a:rPr lang="ru-RU" sz="2300" dirty="0" smtClean="0"/>
              <a:t>Које </a:t>
            </a:r>
            <a:r>
              <a:rPr lang="ru-RU" sz="2300" dirty="0"/>
              <a:t>су правне последице укидања решења стечајног судије из члана 133. став 13. Закона о стечају, којим се констатује да је извршена продаја </a:t>
            </a:r>
            <a:r>
              <a:rPr lang="ru-RU" sz="2300" dirty="0" smtClean="0"/>
              <a:t>имовине </a:t>
            </a:r>
            <a:r>
              <a:rPr lang="ru-RU" sz="2300" dirty="0"/>
              <a:t>стечајног дужника</a:t>
            </a:r>
            <a:r>
              <a:rPr lang="ru-RU" sz="2300" dirty="0" smtClean="0"/>
              <a:t>?</a:t>
            </a:r>
          </a:p>
          <a:p>
            <a:pPr marL="0" indent="0">
              <a:buNone/>
            </a:pPr>
            <a:endParaRPr lang="ru-RU" sz="2300" dirty="0"/>
          </a:p>
          <a:p>
            <a:pPr marL="0" indent="0" algn="just">
              <a:buNone/>
            </a:pPr>
            <a:r>
              <a:rPr lang="sr-Cyrl-RS" sz="2300" dirty="0"/>
              <a:t>Наиме, стечајни управник је спровео продају имовине стечајног дужника, закључио купопродајни уговор са купцем и, након исплате купопродајне цене, увео купца у посед имовине. Из средстава остварених продајом, стечајни управник је у законском року од 5 дана намирио разлучне повериоце. Након тога, стечајни судија је донео решење из члана 133. став 13. Закона о стечају, којим је констатовано да је извршена продаја имовине стечајног дужника. </a:t>
            </a:r>
          </a:p>
        </p:txBody>
      </p:sp>
    </p:spTree>
    <p:extLst>
      <p:ext uri="{BB962C8B-B14F-4D97-AF65-F5344CB8AC3E}">
        <p14:creationId xmlns:p14="http://schemas.microsoft.com/office/powerpoint/2010/main" val="757890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97152"/>
          </a:xfrm>
        </p:spPr>
        <p:txBody>
          <a:bodyPr/>
          <a:lstStyle/>
          <a:p>
            <a:pPr marL="0" lvl="0" indent="0" algn="just">
              <a:buNone/>
            </a:pPr>
            <a:r>
              <a:rPr lang="sr-Latn-RS" sz="2300" b="1" dirty="0" smtClean="0">
                <a:solidFill>
                  <a:prstClr val="black"/>
                </a:solidFill>
              </a:rPr>
              <a:t>1</a:t>
            </a:r>
            <a:r>
              <a:rPr lang="sr-Cyrl-RS" sz="2300" b="1" dirty="0" smtClean="0">
                <a:solidFill>
                  <a:prstClr val="black"/>
                </a:solidFill>
              </a:rPr>
              <a:t>7</a:t>
            </a:r>
            <a:r>
              <a:rPr lang="sr-Latn-RS" sz="2300" b="1" dirty="0" smtClean="0">
                <a:solidFill>
                  <a:prstClr val="black"/>
                </a:solidFill>
              </a:rPr>
              <a:t>.</a:t>
            </a:r>
            <a:r>
              <a:rPr lang="sr-Cyrl-RS" sz="2300" b="1" dirty="0" smtClean="0">
                <a:solidFill>
                  <a:prstClr val="black"/>
                </a:solidFill>
              </a:rPr>
              <a:t> </a:t>
            </a:r>
            <a:r>
              <a:rPr lang="sr-Cyrl-RS" sz="2300" b="1" dirty="0">
                <a:solidFill>
                  <a:prstClr val="black"/>
                </a:solidFill>
              </a:rPr>
              <a:t>(други део)</a:t>
            </a:r>
            <a:r>
              <a:rPr lang="sr-Latn-RS" sz="2300" b="1" dirty="0">
                <a:solidFill>
                  <a:prstClr val="black"/>
                </a:solidFill>
              </a:rPr>
              <a:t> </a:t>
            </a:r>
            <a:r>
              <a:rPr lang="sr-Cyrl-RS" sz="2300" dirty="0" smtClean="0">
                <a:solidFill>
                  <a:prstClr val="black"/>
                </a:solidFill>
              </a:rPr>
              <a:t>На </a:t>
            </a:r>
            <a:r>
              <a:rPr lang="sr-Cyrl-RS" sz="2300" dirty="0">
                <a:solidFill>
                  <a:prstClr val="black"/>
                </a:solidFill>
              </a:rPr>
              <a:t>ово решење жалбу је изјавио Одбор поверилаца, из разлога што продаја није била спроведена у свему према одредбама Закона о стечају и Националног стандарда бр. 5. Привредни апелациони суд је жалбу усвојио и ожалбено решење стечајног судије укинуо</a:t>
            </a:r>
            <a:r>
              <a:rPr lang="sr-Cyrl-RS" sz="2300" dirty="0" smtClean="0">
                <a:solidFill>
                  <a:prstClr val="black"/>
                </a:solidFill>
              </a:rPr>
              <a:t>.</a:t>
            </a:r>
          </a:p>
          <a:p>
            <a:pPr marL="0" lvl="0" indent="0" algn="just">
              <a:buNone/>
            </a:pPr>
            <a:endParaRPr lang="sr-Cyrl-RS" sz="2300" dirty="0" smtClean="0">
              <a:solidFill>
                <a:prstClr val="black"/>
              </a:solidFill>
            </a:endParaRPr>
          </a:p>
          <a:p>
            <a:pPr marL="0" indent="0" algn="just">
              <a:buNone/>
            </a:pPr>
            <a:r>
              <a:rPr lang="sr-Cyrl-RS" sz="2300" u="sng" dirty="0" smtClean="0"/>
              <a:t>Питање</a:t>
            </a:r>
            <a:r>
              <a:rPr lang="sr-Cyrl-RS" sz="2300" dirty="0" smtClean="0"/>
              <a:t>: Које </a:t>
            </a:r>
            <a:r>
              <a:rPr lang="sr-Cyrl-RS" sz="2300" dirty="0"/>
              <a:t>су правне последице наведене одлуке ПАС-а? Да ли је стечајни управник дужан да раскине купопродајни уговор? Ако се уговор раскине, стечајни дужник је у обавези да средства примљена на име купопродајне цене врати купцу, што значи да стечајни управник треба да од разлучних поверилаца тражи повраћај примљених средстава. Како стечајни управник треба да поступи уколико неко од разлучних поверилаца не изврши повраћај средстава?</a:t>
            </a:r>
          </a:p>
          <a:p>
            <a:pPr marL="0" lvl="0" indent="0" algn="just">
              <a:buNone/>
            </a:pPr>
            <a:endParaRPr lang="sr-Cyrl-RS" sz="2300" dirty="0">
              <a:solidFill>
                <a:prstClr val="black"/>
              </a:solidFill>
            </a:endParaRPr>
          </a:p>
          <a:p>
            <a:pPr marL="0" indent="0">
              <a:buNone/>
            </a:pPr>
            <a:endParaRPr lang="sr-Cyrl-RS" dirty="0"/>
          </a:p>
        </p:txBody>
      </p:sp>
    </p:spTree>
    <p:extLst>
      <p:ext uri="{BB962C8B-B14F-4D97-AF65-F5344CB8AC3E}">
        <p14:creationId xmlns:p14="http://schemas.microsoft.com/office/powerpoint/2010/main" val="2251319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pPr marL="0" lvl="0" indent="0">
              <a:buNone/>
            </a:pPr>
            <a:r>
              <a:rPr lang="sr-Latn-RS" sz="2300" b="1" dirty="0" smtClean="0">
                <a:solidFill>
                  <a:prstClr val="black"/>
                </a:solidFill>
              </a:rPr>
              <a:t>1</a:t>
            </a:r>
            <a:r>
              <a:rPr lang="sr-Cyrl-RS" sz="2300" b="1" dirty="0" smtClean="0">
                <a:solidFill>
                  <a:prstClr val="black"/>
                </a:solidFill>
              </a:rPr>
              <a:t>7</a:t>
            </a:r>
            <a:r>
              <a:rPr lang="sr-Latn-RS" sz="2300" b="1" dirty="0" smtClean="0">
                <a:solidFill>
                  <a:prstClr val="black"/>
                </a:solidFill>
              </a:rPr>
              <a:t>.</a:t>
            </a:r>
            <a:r>
              <a:rPr lang="sr-Cyrl-RS" sz="2300" b="1" dirty="0" smtClean="0">
                <a:solidFill>
                  <a:prstClr val="black"/>
                </a:solidFill>
              </a:rPr>
              <a:t> </a:t>
            </a:r>
            <a:r>
              <a:rPr lang="sr-Cyrl-RS" sz="2300" b="1" dirty="0">
                <a:solidFill>
                  <a:prstClr val="black"/>
                </a:solidFill>
              </a:rPr>
              <a:t>(трећи део)</a:t>
            </a:r>
          </a:p>
          <a:p>
            <a:pPr marL="0" indent="0" algn="just">
              <a:buNone/>
            </a:pPr>
            <a:r>
              <a:rPr lang="ru-RU" sz="2300" dirty="0"/>
              <a:t>Односно, у случају продаје дела имовине стечајног дужника која је под утврђеним разлучним правом повериоца, када је поднета жалба на решење судије о продаји, да ли стечајни управник врши исплату разлучном повериоцу по примању купопродајне цене или чека исход жалбе на решење о извршеној продаји?</a:t>
            </a:r>
            <a:endParaRPr lang="sr-Cyrl-RS" sz="2300" dirty="0"/>
          </a:p>
        </p:txBody>
      </p:sp>
    </p:spTree>
    <p:extLst>
      <p:ext uri="{BB962C8B-B14F-4D97-AF65-F5344CB8AC3E}">
        <p14:creationId xmlns:p14="http://schemas.microsoft.com/office/powerpoint/2010/main" val="2126133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pPr marL="0" indent="0" algn="just">
              <a:buNone/>
            </a:pPr>
            <a:r>
              <a:rPr lang="sr-Cyrl-RS" sz="2300" b="1" dirty="0" smtClean="0"/>
              <a:t>18. </a:t>
            </a:r>
            <a:r>
              <a:rPr lang="sr-Cyrl-RS" sz="2300" b="1" dirty="0"/>
              <a:t>(први део) </a:t>
            </a:r>
          </a:p>
          <a:p>
            <a:pPr marL="0" indent="0" algn="just">
              <a:buNone/>
            </a:pPr>
            <a:r>
              <a:rPr lang="sr-Cyrl-RS" sz="2300" u="sng" dirty="0" smtClean="0"/>
              <a:t>Питање</a:t>
            </a:r>
            <a:r>
              <a:rPr lang="sr-Cyrl-RS" sz="2300" dirty="0"/>
              <a:t>: </a:t>
            </a:r>
            <a:r>
              <a:rPr lang="sr-Cyrl-RS" sz="2300" dirty="0" smtClean="0"/>
              <a:t>Да </a:t>
            </a:r>
            <a:r>
              <a:rPr lang="sr-Cyrl-RS" sz="2300" dirty="0"/>
              <a:t>ли је извршење на непокретној и покретној имовини стечајног дужника ради наплате трошкова стечајног поступка или обавеза стечајне масе дозвољено?</a:t>
            </a:r>
          </a:p>
          <a:p>
            <a:pPr marL="0" indent="0" algn="just">
              <a:buNone/>
            </a:pPr>
            <a:endParaRPr lang="sr-Cyrl-RS" sz="2300" dirty="0" smtClean="0"/>
          </a:p>
          <a:p>
            <a:pPr marL="0" indent="0" algn="just">
              <a:buNone/>
            </a:pPr>
            <a:r>
              <a:rPr lang="sr-Cyrl-RS" sz="2300" dirty="0"/>
              <a:t>У последње време има више случајева да се против стечајних дужника покрећу поступци извршења на непокретној и покретној имовини ради наплате трошкова стечајног поступка или обавеза стечајне масе. У ранијој пракси, извршење се спроводило искључиво на новчаним средствима стечајног дужника. </a:t>
            </a:r>
          </a:p>
        </p:txBody>
      </p:sp>
    </p:spTree>
    <p:extLst>
      <p:ext uri="{BB962C8B-B14F-4D97-AF65-F5344CB8AC3E}">
        <p14:creationId xmlns:p14="http://schemas.microsoft.com/office/powerpoint/2010/main" val="4271513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pPr marL="0" indent="0" algn="just">
              <a:buNone/>
            </a:pPr>
            <a:r>
              <a:rPr lang="sr-Latn-RS" sz="2300" b="1" dirty="0" smtClean="0">
                <a:solidFill>
                  <a:prstClr val="black"/>
                </a:solidFill>
              </a:rPr>
              <a:t>1</a:t>
            </a:r>
            <a:r>
              <a:rPr lang="sr-Cyrl-RS" sz="2300" b="1" dirty="0" smtClean="0">
                <a:solidFill>
                  <a:prstClr val="black"/>
                </a:solidFill>
              </a:rPr>
              <a:t>8</a:t>
            </a:r>
            <a:r>
              <a:rPr lang="sr-Latn-RS" sz="2300" b="1" dirty="0" smtClean="0">
                <a:solidFill>
                  <a:prstClr val="black"/>
                </a:solidFill>
              </a:rPr>
              <a:t>.</a:t>
            </a:r>
            <a:r>
              <a:rPr lang="sr-Cyrl-RS" sz="2300" b="1" dirty="0" smtClean="0">
                <a:solidFill>
                  <a:prstClr val="black"/>
                </a:solidFill>
              </a:rPr>
              <a:t> </a:t>
            </a:r>
            <a:r>
              <a:rPr lang="sr-Cyrl-RS" sz="2300" b="1" dirty="0">
                <a:solidFill>
                  <a:prstClr val="black"/>
                </a:solidFill>
              </a:rPr>
              <a:t>(други део)</a:t>
            </a:r>
            <a:r>
              <a:rPr lang="sr-Latn-RS" sz="2300" b="1" dirty="0">
                <a:solidFill>
                  <a:prstClr val="black"/>
                </a:solidFill>
              </a:rPr>
              <a:t> </a:t>
            </a:r>
            <a:r>
              <a:rPr lang="sr-Cyrl-RS" sz="2300" dirty="0" smtClean="0"/>
              <a:t>Основ </a:t>
            </a:r>
            <a:r>
              <a:rPr lang="sr-Cyrl-RS" sz="2300" dirty="0"/>
              <a:t>за вођење ових поступака представља члан 93 став 1 Закона о стечају, којим је прописано је да се од отварања стечајног поступка не може против стечајног дужника, односно над његовом имовином, одредити и спровести принудно извршење, нити било која мера поступка извршења осим извршења која се односе на обавезе стечајне масе и трошкова стечајног поступка</a:t>
            </a:r>
            <a:r>
              <a:rPr lang="sr-Cyrl-RS" sz="2300" dirty="0" smtClean="0"/>
              <a:t>.</a:t>
            </a:r>
          </a:p>
          <a:p>
            <a:pPr marL="0" indent="0" algn="just">
              <a:buNone/>
            </a:pPr>
            <a:r>
              <a:rPr lang="sr-Cyrl-RS" sz="2300" dirty="0"/>
              <a:t>У Закону о стечају не постоји одредба којом се забрањује или ограничава извршење на имовини стечајног дужника ради наплате трошкова стечајног поступка или обавеза стечајне масе.</a:t>
            </a:r>
          </a:p>
          <a:p>
            <a:pPr marL="0" indent="0" algn="just">
              <a:buNone/>
            </a:pPr>
            <a:endParaRPr lang="sr-Cyrl-RS" sz="2300" dirty="0"/>
          </a:p>
          <a:p>
            <a:endParaRPr lang="sr-Cyrl-RS" dirty="0"/>
          </a:p>
        </p:txBody>
      </p:sp>
    </p:spTree>
    <p:extLst>
      <p:ext uri="{BB962C8B-B14F-4D97-AF65-F5344CB8AC3E}">
        <p14:creationId xmlns:p14="http://schemas.microsoft.com/office/powerpoint/2010/main" val="3258359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12776"/>
            <a:ext cx="8496944" cy="5373216"/>
          </a:xfrm>
        </p:spPr>
        <p:txBody>
          <a:bodyPr/>
          <a:lstStyle/>
          <a:p>
            <a:pPr marL="0" indent="0" algn="just">
              <a:buNone/>
            </a:pPr>
            <a:r>
              <a:rPr lang="sr-Latn-RS" sz="2300" b="1" dirty="0" smtClean="0">
                <a:solidFill>
                  <a:prstClr val="black"/>
                </a:solidFill>
              </a:rPr>
              <a:t>1</a:t>
            </a:r>
            <a:r>
              <a:rPr lang="sr-Cyrl-RS" sz="2300" b="1" dirty="0" smtClean="0">
                <a:solidFill>
                  <a:prstClr val="black"/>
                </a:solidFill>
              </a:rPr>
              <a:t>8</a:t>
            </a:r>
            <a:r>
              <a:rPr lang="sr-Latn-RS" sz="2300" b="1" dirty="0" smtClean="0">
                <a:solidFill>
                  <a:prstClr val="black"/>
                </a:solidFill>
              </a:rPr>
              <a:t>.</a:t>
            </a:r>
            <a:r>
              <a:rPr lang="sr-Cyrl-RS" sz="2300" b="1" dirty="0" smtClean="0">
                <a:solidFill>
                  <a:prstClr val="black"/>
                </a:solidFill>
              </a:rPr>
              <a:t> </a:t>
            </a:r>
            <a:r>
              <a:rPr lang="sr-Cyrl-RS" sz="2300" b="1" dirty="0">
                <a:solidFill>
                  <a:prstClr val="black"/>
                </a:solidFill>
              </a:rPr>
              <a:t>(трећи део</a:t>
            </a:r>
            <a:r>
              <a:rPr lang="sr-Cyrl-RS" sz="2300" b="1" dirty="0" smtClean="0">
                <a:solidFill>
                  <a:prstClr val="black"/>
                </a:solidFill>
              </a:rPr>
              <a:t>) </a:t>
            </a:r>
            <a:r>
              <a:rPr lang="sr-Cyrl-RS" sz="2300" dirty="0"/>
              <a:t>Чини се, међутим, да је извршење на имовини стечајног дужника која може бити уновчена у супротности са више одредби Закона о стечају. На пример:</a:t>
            </a:r>
          </a:p>
          <a:p>
            <a:pPr algn="just"/>
            <a:r>
              <a:rPr lang="sr-Cyrl-RS" sz="2300" dirty="0"/>
              <a:t>Чланом 132 став 1 Закона о стечају одређено је да, по доношењу решења о банкротству, стечајни управник започиње и спроводи продају целокупне имовине, имовинске целине или појединачне имовине стечајног дужника, односно продају стечајног дужника као правног лица (начин уновчења), у складу са тим законом и националним стандардима за управљање стечајном масом. Из наведене одредбе произлази да се продаја имовине стечајног дужника спроводи искључиво у складу са одредбама Закона о стечају и националних стандарда за управљање стечајном масом, тако да се не може спроводити по одредбама Закона о извршењу и обезбеђењу. </a:t>
            </a:r>
          </a:p>
          <a:p>
            <a:pPr marL="0" lvl="0" indent="0">
              <a:buNone/>
            </a:pPr>
            <a:endParaRPr lang="sr-Cyrl-RS" sz="2300" b="1" dirty="0">
              <a:solidFill>
                <a:prstClr val="black"/>
              </a:solidFill>
            </a:endParaRPr>
          </a:p>
          <a:p>
            <a:pPr marL="0" indent="0">
              <a:buNone/>
            </a:pPr>
            <a:endParaRPr lang="sr-Cyrl-RS" dirty="0"/>
          </a:p>
        </p:txBody>
      </p:sp>
    </p:spTree>
    <p:extLst>
      <p:ext uri="{BB962C8B-B14F-4D97-AF65-F5344CB8AC3E}">
        <p14:creationId xmlns:p14="http://schemas.microsoft.com/office/powerpoint/2010/main" val="2690636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525963"/>
          </a:xfrm>
        </p:spPr>
        <p:txBody>
          <a:bodyPr/>
          <a:lstStyle/>
          <a:p>
            <a:pPr marL="0" indent="0">
              <a:buNone/>
            </a:pPr>
            <a:r>
              <a:rPr lang="sr-Latn-RS" sz="2300" b="1" dirty="0">
                <a:solidFill>
                  <a:prstClr val="black"/>
                </a:solidFill>
              </a:rPr>
              <a:t>1</a:t>
            </a:r>
            <a:r>
              <a:rPr lang="sr-Cyrl-RS" sz="2300" b="1" dirty="0">
                <a:solidFill>
                  <a:prstClr val="black"/>
                </a:solidFill>
              </a:rPr>
              <a:t>8</a:t>
            </a:r>
            <a:r>
              <a:rPr lang="sr-Latn-RS" sz="2300" b="1" dirty="0">
                <a:solidFill>
                  <a:prstClr val="black"/>
                </a:solidFill>
              </a:rPr>
              <a:t>.</a:t>
            </a:r>
            <a:r>
              <a:rPr lang="sr-Cyrl-RS" sz="2300" b="1" dirty="0">
                <a:solidFill>
                  <a:prstClr val="black"/>
                </a:solidFill>
              </a:rPr>
              <a:t> </a:t>
            </a:r>
            <a:r>
              <a:rPr lang="sr-Cyrl-RS" sz="2300" b="1" dirty="0" smtClean="0">
                <a:solidFill>
                  <a:prstClr val="black"/>
                </a:solidFill>
              </a:rPr>
              <a:t>(четврти део</a:t>
            </a:r>
            <a:r>
              <a:rPr lang="sr-Cyrl-RS" sz="2300" b="1" dirty="0">
                <a:solidFill>
                  <a:prstClr val="black"/>
                </a:solidFill>
              </a:rPr>
              <a:t>) </a:t>
            </a:r>
            <a:endParaRPr lang="sr-Cyrl-RS" sz="2300" b="1" dirty="0" smtClean="0">
              <a:solidFill>
                <a:prstClr val="black"/>
              </a:solidFill>
            </a:endParaRPr>
          </a:p>
          <a:p>
            <a:pPr algn="just"/>
            <a:r>
              <a:rPr lang="sr-Cyrl-RS" sz="2400" dirty="0" smtClean="0"/>
              <a:t>Одредбом </a:t>
            </a:r>
            <a:r>
              <a:rPr lang="sr-Cyrl-RS" sz="2400" dirty="0"/>
              <a:t>члана 133 став 1 Закона о стечају прописано је да средства остварена продајом имовине на којој нису постојала оптерећења улазе у стечајну масу, а њихова деоба врши се у складу са поступком деобе прописаним тим законом. Из ове одредбе произлази да се средствима која се остваре продајом имовине стечајног дужника не може располагати по одредбама Закона о извршењу и обезбеђењу</a:t>
            </a:r>
            <a:r>
              <a:rPr lang="sr-Cyrl-RS" sz="2400" dirty="0" smtClean="0"/>
              <a:t>.</a:t>
            </a:r>
          </a:p>
          <a:p>
            <a:pPr algn="just"/>
            <a:endParaRPr lang="sr-Cyrl-RS" sz="2300" dirty="0"/>
          </a:p>
        </p:txBody>
      </p:sp>
    </p:spTree>
    <p:extLst>
      <p:ext uri="{BB962C8B-B14F-4D97-AF65-F5344CB8AC3E}">
        <p14:creationId xmlns:p14="http://schemas.microsoft.com/office/powerpoint/2010/main" val="3761445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pPr marL="0" indent="0" algn="just">
              <a:buNone/>
            </a:pPr>
            <a:r>
              <a:rPr lang="sr-Latn-RS" sz="2300" b="1" dirty="0">
                <a:solidFill>
                  <a:prstClr val="black"/>
                </a:solidFill>
              </a:rPr>
              <a:t>1</a:t>
            </a:r>
            <a:r>
              <a:rPr lang="sr-Cyrl-RS" sz="2300" b="1" dirty="0">
                <a:solidFill>
                  <a:prstClr val="black"/>
                </a:solidFill>
              </a:rPr>
              <a:t>8</a:t>
            </a:r>
            <a:r>
              <a:rPr lang="sr-Latn-RS" sz="2300" b="1" dirty="0">
                <a:solidFill>
                  <a:prstClr val="black"/>
                </a:solidFill>
              </a:rPr>
              <a:t>.</a:t>
            </a:r>
            <a:r>
              <a:rPr lang="sr-Cyrl-RS" sz="2300" b="1" dirty="0">
                <a:solidFill>
                  <a:prstClr val="black"/>
                </a:solidFill>
              </a:rPr>
              <a:t> </a:t>
            </a:r>
            <a:r>
              <a:rPr lang="sr-Cyrl-RS" sz="2300" b="1" dirty="0" smtClean="0">
                <a:solidFill>
                  <a:prstClr val="black"/>
                </a:solidFill>
              </a:rPr>
              <a:t>(пети део</a:t>
            </a:r>
            <a:r>
              <a:rPr lang="sr-Cyrl-RS" sz="2300" b="1" dirty="0">
                <a:solidFill>
                  <a:prstClr val="black"/>
                </a:solidFill>
              </a:rPr>
              <a:t>) </a:t>
            </a:r>
          </a:p>
          <a:p>
            <a:pPr lvl="0" algn="just"/>
            <a:r>
              <a:rPr lang="sr-Cyrl-RS" sz="2400" dirty="0" smtClean="0">
                <a:solidFill>
                  <a:prstClr val="black"/>
                </a:solidFill>
              </a:rPr>
              <a:t>Чланом </a:t>
            </a:r>
            <a:r>
              <a:rPr lang="sr-Cyrl-RS" sz="2400" dirty="0">
                <a:solidFill>
                  <a:prstClr val="black"/>
                </a:solidFill>
              </a:rPr>
              <a:t>49 став 1 Закона о стечају одређено је да су разлучни повериоци они повериоци који имају заложно право, законско право задржавања или право намирења на стварима и правима о којима се воде јавне књиге или регистри и имају право на првенствено намирење из средстава остварених продајом имовине, односно наплате потраживања на којој су стекли то право.</a:t>
            </a:r>
          </a:p>
          <a:p>
            <a:endParaRPr lang="sr-Cyrl-RS" dirty="0"/>
          </a:p>
        </p:txBody>
      </p:sp>
    </p:spTree>
    <p:extLst>
      <p:ext uri="{BB962C8B-B14F-4D97-AF65-F5344CB8AC3E}">
        <p14:creationId xmlns:p14="http://schemas.microsoft.com/office/powerpoint/2010/main" val="324674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F82AF0D-35C9-49E1-AD64-9ECCBBFCB4D8}"/>
              </a:ext>
            </a:extLst>
          </p:cNvPr>
          <p:cNvSpPr>
            <a:spLocks noGrp="1"/>
          </p:cNvSpPr>
          <p:nvPr>
            <p:ph idx="1"/>
          </p:nvPr>
        </p:nvSpPr>
        <p:spPr>
          <a:xfrm>
            <a:off x="395536" y="1412776"/>
            <a:ext cx="8352928" cy="5040560"/>
          </a:xfrm>
        </p:spPr>
        <p:txBody>
          <a:bodyPr/>
          <a:lstStyle/>
          <a:p>
            <a:pPr marL="0" lvl="0" indent="0" algn="just">
              <a:buNone/>
            </a:pPr>
            <a:r>
              <a:rPr lang="en-US" sz="2300" b="1" dirty="0" smtClean="0"/>
              <a:t>2.</a:t>
            </a:r>
            <a:r>
              <a:rPr lang="en-US" sz="2300" dirty="0" smtClean="0"/>
              <a:t> </a:t>
            </a:r>
            <a:r>
              <a:rPr lang="sr-Cyrl-RS" sz="2300" dirty="0" smtClean="0"/>
              <a:t>Чланом </a:t>
            </a:r>
            <a:r>
              <a:rPr lang="sr-Cyrl-RS" sz="2300" dirty="0"/>
              <a:t>28. Закона о стечају регулисане су радње од од изузетног значаја, између осталог и да је стечајни управник за радњу издавања имовине стечајног дужника у закуп, дужан да прибави сагласност одбора поверилаца и евентуално разлучног и заложног повериоца уколико је таква имовина оптерећена разлучнимили заложним правом</a:t>
            </a:r>
            <a:r>
              <a:rPr lang="sr-Cyrl-RS" sz="2300" dirty="0" smtClean="0"/>
              <a:t>.</a:t>
            </a:r>
          </a:p>
          <a:p>
            <a:pPr marL="0" lvl="0" indent="0" algn="just">
              <a:buNone/>
            </a:pPr>
            <a:endParaRPr lang="sr-Cyrl-RS" sz="2300" dirty="0" smtClean="0"/>
          </a:p>
          <a:p>
            <a:pPr marL="0" indent="0" algn="just">
              <a:buNone/>
            </a:pPr>
            <a:r>
              <a:rPr lang="sr-Cyrl-RS" sz="2300" u="sng" dirty="0" smtClean="0"/>
              <a:t>Питање</a:t>
            </a:r>
            <a:r>
              <a:rPr lang="sr-Cyrl-RS" sz="2300" dirty="0"/>
              <a:t>: Да ли су и поједине одредбе уговора о закупу као што су цена закупа или рокови закупа такође подложне прибављању наведене сагласности? Уколико одбор поверилаца (заједно са разлучним и заложним повериоцима) даје сагласност и на цену закупа и друге елементе уговора, да ли промена елемената уговора током трајања закупа такође подлеже прибављању сагласности као радње од изузетног значаја?</a:t>
            </a:r>
          </a:p>
          <a:p>
            <a:pPr marL="0" indent="0">
              <a:buNone/>
            </a:pPr>
            <a:endParaRPr lang="sr-Latn-RS" sz="2400"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80920" cy="5069160"/>
          </a:xfrm>
        </p:spPr>
        <p:txBody>
          <a:bodyPr/>
          <a:lstStyle/>
          <a:p>
            <a:pPr marL="0" indent="0" algn="just">
              <a:buNone/>
            </a:pPr>
            <a:r>
              <a:rPr lang="sr-Latn-RS" sz="2300" b="1" dirty="0">
                <a:solidFill>
                  <a:prstClr val="black"/>
                </a:solidFill>
              </a:rPr>
              <a:t>1</a:t>
            </a:r>
            <a:r>
              <a:rPr lang="sr-Cyrl-RS" sz="2300" b="1" dirty="0">
                <a:solidFill>
                  <a:prstClr val="black"/>
                </a:solidFill>
              </a:rPr>
              <a:t>8</a:t>
            </a:r>
            <a:r>
              <a:rPr lang="sr-Latn-RS" sz="2300" b="1" dirty="0">
                <a:solidFill>
                  <a:prstClr val="black"/>
                </a:solidFill>
              </a:rPr>
              <a:t>.</a:t>
            </a:r>
            <a:r>
              <a:rPr lang="sr-Cyrl-RS" sz="2300" b="1" dirty="0">
                <a:solidFill>
                  <a:prstClr val="black"/>
                </a:solidFill>
              </a:rPr>
              <a:t> (пети део) </a:t>
            </a:r>
          </a:p>
          <a:p>
            <a:pPr algn="just"/>
            <a:r>
              <a:rPr lang="sr-Cyrl-RS" sz="2300" dirty="0" smtClean="0"/>
              <a:t>Чланом </a:t>
            </a:r>
            <a:r>
              <a:rPr lang="sr-Cyrl-RS" sz="2300" dirty="0"/>
              <a:t>133 став 12 Закона о стечају одређено је да ако је имовина била  предмет обезбеђења потраживања једног или више разлучних и заложних поверилаца, из остварене цене првенствено се намирују трошкови продаје и други неопходни трошкови (трошкови процене имовине, трошкови оглашавања, законске обавезе и сл.), који укључују и награду стечајног управника, а из преосталог износа исплаћују се разлучни повериоци чије је потраживање било обезбеђено продатом имовином и заложни у складу са њиховим правом приоритета. Средства остварена продајом заложене имовине не могу се, дакле, користити за измирење трошкова стечајног поступка или обавеза стечајне </a:t>
            </a:r>
            <a:r>
              <a:rPr lang="sr-Cyrl-RS" sz="2300" dirty="0" smtClean="0"/>
              <a:t>масе </a:t>
            </a:r>
            <a:r>
              <a:rPr lang="sr-Cyrl-RS" sz="2300" dirty="0"/>
              <a:t>у поступку извршења.</a:t>
            </a:r>
          </a:p>
          <a:p>
            <a:pPr marL="0" indent="0">
              <a:buNone/>
            </a:pPr>
            <a:endParaRPr lang="sr-Cyrl-RS" dirty="0"/>
          </a:p>
        </p:txBody>
      </p:sp>
    </p:spTree>
    <p:extLst>
      <p:ext uri="{BB962C8B-B14F-4D97-AF65-F5344CB8AC3E}">
        <p14:creationId xmlns:p14="http://schemas.microsoft.com/office/powerpoint/2010/main" val="2655877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5184576"/>
          </a:xfrm>
        </p:spPr>
        <p:txBody>
          <a:bodyPr/>
          <a:lstStyle/>
          <a:p>
            <a:pPr marL="0" lvl="0" indent="0" algn="just">
              <a:buNone/>
            </a:pPr>
            <a:r>
              <a:rPr lang="sr-Latn-RS" sz="2300" b="1" dirty="0">
                <a:solidFill>
                  <a:prstClr val="black"/>
                </a:solidFill>
              </a:rPr>
              <a:t>1</a:t>
            </a:r>
            <a:r>
              <a:rPr lang="sr-Cyrl-RS" sz="2300" b="1" dirty="0">
                <a:solidFill>
                  <a:prstClr val="black"/>
                </a:solidFill>
              </a:rPr>
              <a:t>8</a:t>
            </a:r>
            <a:r>
              <a:rPr lang="sr-Latn-RS" sz="2300" b="1" dirty="0">
                <a:solidFill>
                  <a:prstClr val="black"/>
                </a:solidFill>
              </a:rPr>
              <a:t>.</a:t>
            </a:r>
            <a:r>
              <a:rPr lang="sr-Cyrl-RS" sz="2300" b="1" dirty="0">
                <a:solidFill>
                  <a:prstClr val="black"/>
                </a:solidFill>
              </a:rPr>
              <a:t> </a:t>
            </a:r>
            <a:r>
              <a:rPr lang="sr-Cyrl-RS" sz="2300" b="1" dirty="0" smtClean="0">
                <a:solidFill>
                  <a:prstClr val="black"/>
                </a:solidFill>
              </a:rPr>
              <a:t>(шести део</a:t>
            </a:r>
            <a:r>
              <a:rPr lang="sr-Cyrl-RS" sz="2300" b="1" dirty="0">
                <a:solidFill>
                  <a:prstClr val="black"/>
                </a:solidFill>
              </a:rPr>
              <a:t>) </a:t>
            </a:r>
          </a:p>
          <a:p>
            <a:pPr algn="just"/>
            <a:r>
              <a:rPr lang="sr-Cyrl-RS" sz="2300" dirty="0"/>
              <a:t>У току трајања стечајног поступка поверилац А је повериоцу Б уступио своје потраживање према стечајном дужнику. На основу тога извршена је измена закључка о листи утврђених и оспорених потраживања. Након тога спроведена је главна деоба и закључен је стечајни поступак. Настављен је поступак над стечајном масом коју чине средства резервисана за вођење парничних поступака који се воде са циљем да се у стечајну масу потенцијално врати одређена непокретна имовина. </a:t>
            </a:r>
            <a:r>
              <a:rPr lang="sr-Cyrl-RS" sz="2300" dirty="0" smtClean="0"/>
              <a:t>Три </a:t>
            </a:r>
            <a:r>
              <a:rPr lang="sr-Cyrl-RS" sz="2300" dirty="0"/>
              <a:t>године након закључења стечајног поступка поверилац А (над којим је у међувремену покренут стечајни поступак) пред судом је исходовао пресуду којом се Уговор о преносу потраживања између њега и повериоца Б проглашава ништавим. </a:t>
            </a:r>
          </a:p>
        </p:txBody>
      </p:sp>
    </p:spTree>
    <p:extLst>
      <p:ext uri="{BB962C8B-B14F-4D97-AF65-F5344CB8AC3E}">
        <p14:creationId xmlns:p14="http://schemas.microsoft.com/office/powerpoint/2010/main" val="321043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97152"/>
          </a:xfrm>
        </p:spPr>
        <p:txBody>
          <a:bodyPr/>
          <a:lstStyle/>
          <a:p>
            <a:pPr marL="0" lvl="0" indent="0" algn="just">
              <a:buNone/>
            </a:pPr>
            <a:r>
              <a:rPr lang="sr-Latn-RS" sz="2300" b="1" dirty="0">
                <a:solidFill>
                  <a:prstClr val="black"/>
                </a:solidFill>
              </a:rPr>
              <a:t>1</a:t>
            </a:r>
            <a:r>
              <a:rPr lang="sr-Cyrl-RS" sz="2300" b="1" dirty="0">
                <a:solidFill>
                  <a:prstClr val="black"/>
                </a:solidFill>
              </a:rPr>
              <a:t>8</a:t>
            </a:r>
            <a:r>
              <a:rPr lang="sr-Latn-RS" sz="2300" b="1" dirty="0">
                <a:solidFill>
                  <a:prstClr val="black"/>
                </a:solidFill>
              </a:rPr>
              <a:t>.</a:t>
            </a:r>
            <a:r>
              <a:rPr lang="sr-Cyrl-RS" sz="2300" b="1" dirty="0">
                <a:solidFill>
                  <a:prstClr val="black"/>
                </a:solidFill>
              </a:rPr>
              <a:t> (шести </a:t>
            </a:r>
            <a:r>
              <a:rPr lang="sr-Cyrl-RS" sz="2300" b="1" dirty="0" smtClean="0">
                <a:solidFill>
                  <a:prstClr val="black"/>
                </a:solidFill>
              </a:rPr>
              <a:t>део-наставак) </a:t>
            </a:r>
            <a:endParaRPr lang="sr-Cyrl-RS" sz="2300" b="1" dirty="0">
              <a:solidFill>
                <a:prstClr val="black"/>
              </a:solidFill>
            </a:endParaRPr>
          </a:p>
          <a:p>
            <a:pPr marL="342000" indent="0" algn="just">
              <a:buNone/>
            </a:pPr>
            <a:r>
              <a:rPr lang="sr-Cyrl-RS" sz="2300" dirty="0" smtClean="0"/>
              <a:t>Потом </a:t>
            </a:r>
            <a:r>
              <a:rPr lang="sr-Cyrl-RS" sz="2300" dirty="0"/>
              <a:t>стечајни управник повериоца А од суда тражи измену закључка о листи утврђених и оспорених потраживања којом би поверилац А поново постао поверилац уместо повериоца Б. Ово има значај обзиром на то да је, уколико се неки од преосталих парничних поступака оконча позитивно по стечајног дужника, могуће да ће бити спроведена накнадна деоба. </a:t>
            </a:r>
            <a:endParaRPr lang="sr-Cyrl-RS" sz="2300" dirty="0" smtClean="0"/>
          </a:p>
          <a:p>
            <a:pPr marL="342000" indent="0" algn="just">
              <a:buNone/>
            </a:pPr>
            <a:r>
              <a:rPr lang="sr-Cyrl-RS" sz="2300" u="sng" dirty="0" smtClean="0"/>
              <a:t>Питање</a:t>
            </a:r>
            <a:r>
              <a:rPr lang="sr-Cyrl-RS" sz="2300" dirty="0"/>
              <a:t>: да ли је у овој фази поступка могуће мењати коначну листу </a:t>
            </a:r>
            <a:r>
              <a:rPr lang="sr-Cyrl-RS" sz="2300" dirty="0" smtClean="0"/>
              <a:t>потраживања, </a:t>
            </a:r>
            <a:r>
              <a:rPr lang="sr-Cyrl-RS" sz="2300" dirty="0"/>
              <a:t>јер стечајни поступак је закључен, а члан 149. став 4. Закона о стечају предвиђа да стечајни управник накнадно пронађену имовину уновчава и дели на основу решења о главној деоби?</a:t>
            </a:r>
          </a:p>
          <a:p>
            <a:endParaRPr lang="sr-Cyrl-RS" dirty="0"/>
          </a:p>
        </p:txBody>
      </p:sp>
    </p:spTree>
    <p:extLst>
      <p:ext uri="{BB962C8B-B14F-4D97-AF65-F5344CB8AC3E}">
        <p14:creationId xmlns:p14="http://schemas.microsoft.com/office/powerpoint/2010/main" val="346352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300" b="1" dirty="0" smtClean="0"/>
              <a:t>19. </a:t>
            </a:r>
            <a:r>
              <a:rPr lang="sr-Cyrl-RS" sz="2300" b="1" dirty="0"/>
              <a:t>(први део) </a:t>
            </a:r>
            <a:r>
              <a:rPr lang="sr-Cyrl-RS" sz="2300" dirty="0" smtClean="0"/>
              <a:t>Привредно </a:t>
            </a:r>
            <a:r>
              <a:rPr lang="sr-Cyrl-RS" sz="2300" dirty="0"/>
              <a:t>друштво А је у поступку стечаја над стечајним дужником Б пријавило своје потраживање. Стечајни управник је потраживање оспорио након чега је вођен парнични поступак и парница окончана у корист повериоца оспореног потраживања. Након тога он није тражио измену закључка о листи утврђених и оспорених потраживања а тако нешто није урадио ни тадашњи стечајни управник. Касније је отворен стечајни поступак над привредним друштвом А који је окончан продајом стечајног дужника као правног лица. Стечајни управник А није имао сазнања о горе наведеном потраживању тако да оно није ушло у процену вредности стечајног дужника као правног лица. </a:t>
            </a:r>
          </a:p>
        </p:txBody>
      </p:sp>
    </p:spTree>
    <p:extLst>
      <p:ext uri="{BB962C8B-B14F-4D97-AF65-F5344CB8AC3E}">
        <p14:creationId xmlns:p14="http://schemas.microsoft.com/office/powerpoint/2010/main" val="3145871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2300" b="1" dirty="0">
                <a:solidFill>
                  <a:prstClr val="black"/>
                </a:solidFill>
              </a:rPr>
              <a:t>19. </a:t>
            </a:r>
            <a:r>
              <a:rPr lang="sr-Cyrl-RS" sz="2300" b="1" dirty="0" smtClean="0">
                <a:solidFill>
                  <a:prstClr val="black"/>
                </a:solidFill>
              </a:rPr>
              <a:t>(други део)</a:t>
            </a:r>
          </a:p>
          <a:p>
            <a:pPr marL="0" indent="0" algn="just">
              <a:buNone/>
            </a:pPr>
            <a:r>
              <a:rPr lang="sr-Cyrl-RS" sz="2300" dirty="0"/>
              <a:t>Након извесног времена привредно друштво А подноси суду захтев за измену закључка о листи утврђених и оспорених потраживања у стечају над </a:t>
            </a:r>
            <a:r>
              <a:rPr lang="sr-Cyrl-RS" sz="2300" dirty="0" smtClean="0"/>
              <a:t>Б, </a:t>
            </a:r>
            <a:r>
              <a:rPr lang="sr-Cyrl-RS" sz="2300" dirty="0"/>
              <a:t>у циљу да се ово на суду утврђено потраживање уврсти на листу и стечајни судија поступа по њиховом захтеву тако да је сада А поверилац у стечају друштва Б. У стечају над Б још нису вршене деобе. </a:t>
            </a:r>
            <a:endParaRPr lang="sr-Cyrl-RS" sz="2300" dirty="0" smtClean="0"/>
          </a:p>
          <a:p>
            <a:pPr marL="0" indent="0" algn="just">
              <a:buNone/>
            </a:pPr>
            <a:r>
              <a:rPr lang="sr-Cyrl-RS" sz="2300" u="sng" dirty="0" smtClean="0"/>
              <a:t>Питање</a:t>
            </a:r>
            <a:r>
              <a:rPr lang="sr-Cyrl-RS" sz="2300" dirty="0"/>
              <a:t>: када буде спровођења деоба у стечају Б да ли ће се исплата вршити друштву А или ће се тај износ средстава сматрати накнадно пронађеном имовином у стечају над друштвом А (обзиром на чињеницу да та средства нису била предмет процене приликом продаје стечајног дужника А као правног лица</a:t>
            </a:r>
            <a:r>
              <a:rPr lang="sr-Cyrl-RS" sz="2300" dirty="0" smtClean="0"/>
              <a:t>)?</a:t>
            </a:r>
            <a:endParaRPr lang="sr-Cyrl-RS" sz="2300" dirty="0"/>
          </a:p>
        </p:txBody>
      </p:sp>
    </p:spTree>
    <p:extLst>
      <p:ext uri="{BB962C8B-B14F-4D97-AF65-F5344CB8AC3E}">
        <p14:creationId xmlns:p14="http://schemas.microsoft.com/office/powerpoint/2010/main" val="39178113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500" b="1" dirty="0" smtClean="0"/>
              <a:t>20.</a:t>
            </a:r>
          </a:p>
          <a:p>
            <a:pPr marL="0" indent="0" algn="just">
              <a:buNone/>
            </a:pPr>
            <a:r>
              <a:rPr lang="sr-Cyrl-RS" sz="2500" u="sng" dirty="0" smtClean="0"/>
              <a:t>Питање</a:t>
            </a:r>
            <a:r>
              <a:rPr lang="sr-Cyrl-RS" sz="2500" dirty="0" smtClean="0"/>
              <a:t>: Да </a:t>
            </a:r>
            <a:r>
              <a:rPr lang="sr-Cyrl-RS" sz="2500" dirty="0"/>
              <a:t>ли Пореска управа, као поверилац у стечајном поступку, има право да очекује посебан третман у поступку утврђивања потраживања, односно да је стечајни управник дужан да удовољи захтеву Пореске управе, изван права и обавеза прописаних Законом о стечају? </a:t>
            </a:r>
          </a:p>
          <a:p>
            <a:endParaRPr lang="sr-Cyrl-RS" dirty="0"/>
          </a:p>
        </p:txBody>
      </p:sp>
    </p:spTree>
    <p:extLst>
      <p:ext uri="{BB962C8B-B14F-4D97-AF65-F5344CB8AC3E}">
        <p14:creationId xmlns:p14="http://schemas.microsoft.com/office/powerpoint/2010/main" val="30324320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smtClean="0"/>
              <a:t>21</a:t>
            </a:r>
            <a:r>
              <a:rPr lang="sr-Cyrl-RS" sz="2400" b="1" dirty="0"/>
              <a:t>. (први део) </a:t>
            </a:r>
            <a:r>
              <a:rPr lang="sr-Cyrl-RS" sz="2400" dirty="0" smtClean="0"/>
              <a:t>Стечајни </a:t>
            </a:r>
            <a:r>
              <a:rPr lang="sr-Cyrl-RS" sz="2400" dirty="0"/>
              <a:t>управник планира да поднесе предлог за заказивање завршног рочишта и у ту сврху сачини завршни рачун са завршним извештајем у прилогу. Преостала је неуновчена имовина коју чине ненаплаћена потраживања стечајног дужника која датирају из периода пре стечаја. Стечајни управник је у ЕФИ-ју евидентирао одређену ликвидациону вредност тих потраживања са одређеним предвиђеним процентом наплате. </a:t>
            </a:r>
          </a:p>
        </p:txBody>
      </p:sp>
    </p:spTree>
    <p:extLst>
      <p:ext uri="{BB962C8B-B14F-4D97-AF65-F5344CB8AC3E}">
        <p14:creationId xmlns:p14="http://schemas.microsoft.com/office/powerpoint/2010/main" val="38266084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a:t>21. </a:t>
            </a:r>
            <a:r>
              <a:rPr lang="sr-Cyrl-RS" sz="2400" b="1" dirty="0" smtClean="0"/>
              <a:t>(други део</a:t>
            </a:r>
            <a:r>
              <a:rPr lang="sr-Cyrl-RS" sz="2400" b="1" dirty="0"/>
              <a:t>) </a:t>
            </a:r>
            <a:endParaRPr lang="sr-Cyrl-RS" sz="2400" b="1" dirty="0" smtClean="0"/>
          </a:p>
          <a:p>
            <a:pPr marL="0" indent="0" algn="just">
              <a:buNone/>
            </a:pPr>
            <a:r>
              <a:rPr lang="sr-Cyrl-RS" sz="2400" u="sng" dirty="0" smtClean="0"/>
              <a:t>Питање</a:t>
            </a:r>
            <a:r>
              <a:rPr lang="sr-Cyrl-RS" sz="2400" b="1" dirty="0" smtClean="0"/>
              <a:t>: </a:t>
            </a:r>
            <a:r>
              <a:rPr lang="sr-Cyrl-RS" sz="2400" dirty="0" smtClean="0"/>
              <a:t>Како </a:t>
            </a:r>
            <a:r>
              <a:rPr lang="sr-Cyrl-RS" sz="2400" dirty="0"/>
              <a:t>иста нису наплаћена у току стечајног поступка, да ли је стечајни управник у обавези да пре подношења предлога за завршно рочиште и сачињавања завршног рачуна, достави одбору поверилаца образложени предлог за отпис ненаплаћених потраживања или предметну сагласност може затражити путем завршног рачуна и завршног извештаја? </a:t>
            </a:r>
            <a:endParaRPr lang="sr-Cyrl-RS" sz="2400" dirty="0" smtClean="0"/>
          </a:p>
          <a:p>
            <a:pPr marL="0" indent="0" algn="just">
              <a:buNone/>
            </a:pPr>
            <a:r>
              <a:rPr lang="sr-Cyrl-RS" sz="2400" dirty="0" smtClean="0"/>
              <a:t>Да </a:t>
            </a:r>
            <a:r>
              <a:rPr lang="sr-Cyrl-RS" sz="2400" dirty="0"/>
              <a:t>ли је сагласност одбора поверилаца неопходна у случају отписа имовине, независно од врсте и вредности имовине?</a:t>
            </a:r>
          </a:p>
          <a:p>
            <a:pPr algn="just"/>
            <a:endParaRPr lang="sr-Cyrl-RS" sz="2400" dirty="0"/>
          </a:p>
        </p:txBody>
      </p:sp>
    </p:spTree>
    <p:extLst>
      <p:ext uri="{BB962C8B-B14F-4D97-AF65-F5344CB8AC3E}">
        <p14:creationId xmlns:p14="http://schemas.microsoft.com/office/powerpoint/2010/main" val="11240934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56792"/>
            <a:ext cx="8280920" cy="4925144"/>
          </a:xfrm>
        </p:spPr>
        <p:txBody>
          <a:bodyPr/>
          <a:lstStyle/>
          <a:p>
            <a:pPr marL="0" lvl="0" indent="0" algn="just">
              <a:buNone/>
            </a:pPr>
            <a:r>
              <a:rPr lang="sr-Cyrl-RS" sz="2400" b="1" dirty="0" smtClean="0"/>
              <a:t>22.</a:t>
            </a:r>
            <a:r>
              <a:rPr lang="sr-Cyrl-RS" sz="2400" dirty="0"/>
              <a:t> </a:t>
            </a:r>
            <a:r>
              <a:rPr lang="sr-Cyrl-RS" sz="2400" b="1" dirty="0" smtClean="0"/>
              <a:t>(</a:t>
            </a:r>
            <a:r>
              <a:rPr lang="sr-Cyrl-RS" sz="2400" b="1" dirty="0"/>
              <a:t>први део) </a:t>
            </a:r>
            <a:endParaRPr lang="sr-Cyrl-RS" sz="2400" b="1" dirty="0" smtClean="0"/>
          </a:p>
          <a:p>
            <a:pPr marL="0" lvl="0" indent="0" algn="just">
              <a:buNone/>
            </a:pPr>
            <a:r>
              <a:rPr lang="sr-Cyrl-RS" sz="2400" u="sng" dirty="0" smtClean="0"/>
              <a:t>Питање</a:t>
            </a:r>
            <a:r>
              <a:rPr lang="sr-Cyrl-RS" sz="2400" dirty="0" smtClean="0"/>
              <a:t>: На </a:t>
            </a:r>
            <a:r>
              <a:rPr lang="sr-Cyrl-RS" sz="2400" dirty="0"/>
              <a:t>који начин повериоци и носиоци заложног права на имовини стечајног дужника могу да остваре своја права по основу викулације у стечајном поступку</a:t>
            </a:r>
            <a:r>
              <a:rPr lang="sr-Cyrl-RS" sz="2400" dirty="0" smtClean="0"/>
              <a:t>?</a:t>
            </a:r>
          </a:p>
          <a:p>
            <a:pPr marL="0" lvl="0" indent="0" algn="just">
              <a:buNone/>
            </a:pPr>
            <a:endParaRPr lang="sr-Cyrl-RS" sz="1500" dirty="0"/>
          </a:p>
          <a:p>
            <a:pPr marL="0" indent="0" algn="just">
              <a:buNone/>
            </a:pPr>
            <a:r>
              <a:rPr lang="sr-Cyrl-RS" sz="2400" dirty="0"/>
              <a:t>С обзиром да се у пракси све више појављују случајеви да је имовина стечајног дужника осигурана пре покретања стечајног поступка, а да су права из осигурања винкулирана у корист повериоца и имаоца заложних права, да је у моменту отварања стечајног поступка винкулација валидна и премија по полиси осигурања плаћена, на који начин заложни, односно разлучни повериоци, могу да остваре своја права по основу винкулације у стечајном поступку?</a:t>
            </a:r>
          </a:p>
          <a:p>
            <a:pPr marL="0" indent="0" algn="just">
              <a:buNone/>
            </a:pPr>
            <a:endParaRPr lang="sr-Cyrl-RS" sz="2300" dirty="0"/>
          </a:p>
        </p:txBody>
      </p:sp>
    </p:spTree>
    <p:extLst>
      <p:ext uri="{BB962C8B-B14F-4D97-AF65-F5344CB8AC3E}">
        <p14:creationId xmlns:p14="http://schemas.microsoft.com/office/powerpoint/2010/main" val="1473322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a:solidFill>
                  <a:prstClr val="black"/>
                </a:solidFill>
              </a:rPr>
              <a:t>22.</a:t>
            </a:r>
            <a:r>
              <a:rPr lang="sr-Cyrl-RS" sz="2400" dirty="0">
                <a:solidFill>
                  <a:prstClr val="black"/>
                </a:solidFill>
              </a:rPr>
              <a:t> </a:t>
            </a:r>
            <a:r>
              <a:rPr lang="sr-Cyrl-RS" sz="2400" b="1" dirty="0" smtClean="0">
                <a:solidFill>
                  <a:prstClr val="black"/>
                </a:solidFill>
              </a:rPr>
              <a:t>(други део</a:t>
            </a:r>
            <a:r>
              <a:rPr lang="sr-Cyrl-RS" sz="2400" b="1" dirty="0">
                <a:solidFill>
                  <a:prstClr val="black"/>
                </a:solidFill>
              </a:rPr>
              <a:t>) </a:t>
            </a:r>
          </a:p>
          <a:p>
            <a:pPr marL="0" indent="0" algn="just">
              <a:buNone/>
            </a:pPr>
            <a:r>
              <a:rPr lang="sr-Cyrl-RS" sz="2400" dirty="0" smtClean="0"/>
              <a:t>Образложење </a:t>
            </a:r>
            <a:r>
              <a:rPr lang="sr-Cyrl-RS" sz="2400" dirty="0"/>
              <a:t>за постављено питање</a:t>
            </a:r>
            <a:r>
              <a:rPr lang="sr-Cyrl-RS" sz="2400" dirty="0" smtClean="0"/>
              <a:t>:</a:t>
            </a:r>
            <a:endParaRPr lang="sr-Cyrl-RS" sz="2400" dirty="0"/>
          </a:p>
          <a:p>
            <a:pPr marL="0" indent="0" algn="just">
              <a:buNone/>
            </a:pPr>
            <a:r>
              <a:rPr lang="sr-Cyrl-RS" sz="2400" dirty="0"/>
              <a:t>Имовина стечајног дужника је пре отварања поступка стечаја осигурна. Права осигураника на наканду штете, настала на предмету осигурања пренета су односно винкулирана у корист заложног повериоца. </a:t>
            </a:r>
            <a:r>
              <a:rPr lang="sr-Cyrl-RS" sz="2400" dirty="0" smtClean="0"/>
              <a:t>Премија </a:t>
            </a:r>
            <a:r>
              <a:rPr lang="sr-Cyrl-RS" sz="2400" dirty="0"/>
              <a:t>осигурања је уредно плаћена. Након отварања поступка стечаја над </a:t>
            </a:r>
            <a:r>
              <a:rPr lang="sr-Cyrl-RS" sz="2400" dirty="0" smtClean="0"/>
              <a:t>осигураником на </a:t>
            </a:r>
            <a:r>
              <a:rPr lang="sr-Cyrl-RS" sz="2400" dirty="0"/>
              <a:t>осигураној имовини </a:t>
            </a:r>
            <a:r>
              <a:rPr lang="sr-Cyrl-RS" sz="2400" dirty="0" smtClean="0"/>
              <a:t>настаје штета. Осигуравач </a:t>
            </a:r>
            <a:r>
              <a:rPr lang="sr-Cyrl-RS" sz="2400" dirty="0"/>
              <a:t>односно осигуравајућа кућа се обраћа за сагласност носиоцу заложног права да штету исплати осигуранику сада стечајном дужнику.</a:t>
            </a:r>
          </a:p>
          <a:p>
            <a:pPr marL="0" indent="0" algn="just">
              <a:buNone/>
            </a:pPr>
            <a:endParaRPr lang="sr-Cyrl-RS" sz="2300" dirty="0"/>
          </a:p>
        </p:txBody>
      </p:sp>
    </p:spTree>
    <p:extLst>
      <p:ext uri="{BB962C8B-B14F-4D97-AF65-F5344CB8AC3E}">
        <p14:creationId xmlns:p14="http://schemas.microsoft.com/office/powerpoint/2010/main" val="2704436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301608" cy="5069160"/>
          </a:xfrm>
        </p:spPr>
        <p:txBody>
          <a:bodyPr/>
          <a:lstStyle/>
          <a:p>
            <a:pPr marL="0" lvl="0" indent="0" algn="just">
              <a:buNone/>
            </a:pPr>
            <a:r>
              <a:rPr lang="en-US" sz="2400" b="1" dirty="0" smtClean="0"/>
              <a:t>3.</a:t>
            </a:r>
            <a:r>
              <a:rPr lang="en-US" sz="2400" dirty="0" smtClean="0"/>
              <a:t> </a:t>
            </a:r>
            <a:r>
              <a:rPr lang="sr-Cyrl-RS" sz="2400" dirty="0" smtClean="0"/>
              <a:t>У </a:t>
            </a:r>
            <a:r>
              <a:rPr lang="sr-Cyrl-RS" sz="2400" dirty="0"/>
              <a:t>парничном поступку који се води по тужби стечајног управника за наплату потраживања од дужника стечајног дужника, тужени предлаже нагодбу којом пристаје да плати стечајном дужнику износ од 50% од висине одштетног захтева тужиоца, стечајног дужника. Стечајни управник процењује да </a:t>
            </a:r>
            <a:r>
              <a:rPr lang="sr-Cyrl-RS" sz="2400" dirty="0" smtClean="0"/>
              <a:t>је оваква </a:t>
            </a:r>
            <a:r>
              <a:rPr lang="sr-Cyrl-RS" sz="2400" dirty="0"/>
              <a:t>нагодба у датим околностима повољна за стечајног </a:t>
            </a:r>
            <a:r>
              <a:rPr lang="sr-Cyrl-RS" sz="2400" dirty="0" smtClean="0"/>
              <a:t>дужника.</a:t>
            </a:r>
            <a:endParaRPr lang="en-US" sz="2400" dirty="0" smtClean="0"/>
          </a:p>
          <a:p>
            <a:pPr marL="0" lvl="0" indent="0" algn="just">
              <a:buNone/>
            </a:pPr>
            <a:endParaRPr lang="en-US" sz="2400" dirty="0" smtClean="0"/>
          </a:p>
          <a:p>
            <a:pPr marL="0" lvl="0" indent="0" algn="just">
              <a:buNone/>
            </a:pPr>
            <a:r>
              <a:rPr lang="sr-Cyrl-RS" sz="2400" u="sng" dirty="0" smtClean="0"/>
              <a:t>Питање</a:t>
            </a:r>
            <a:r>
              <a:rPr lang="sr-Cyrl-RS" sz="2400" dirty="0"/>
              <a:t>: Да ли се судско поравнање у парницама у којим учествује стечајни дужник као тужилац или као тужени, као и вансудско поравнање, </a:t>
            </a:r>
            <a:r>
              <a:rPr lang="sr-Cyrl-RS" sz="2400" dirty="0" smtClean="0"/>
              <a:t>може сматрати </a:t>
            </a:r>
            <a:r>
              <a:rPr lang="sr-Cyrl-RS" sz="2400" dirty="0"/>
              <a:t>радњом од изузетног значаја за које стечајни управника мора поступити у складу са одредбама члана 28. Закона о стечају?</a:t>
            </a:r>
          </a:p>
          <a:p>
            <a:endParaRPr lang="sr-Cyrl-RS" sz="2400" dirty="0"/>
          </a:p>
        </p:txBody>
      </p:sp>
    </p:spTree>
    <p:extLst>
      <p:ext uri="{BB962C8B-B14F-4D97-AF65-F5344CB8AC3E}">
        <p14:creationId xmlns:p14="http://schemas.microsoft.com/office/powerpoint/2010/main" val="38315466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just">
              <a:buNone/>
            </a:pPr>
            <a:r>
              <a:rPr lang="sr-Cyrl-RS" sz="2400" b="1" dirty="0">
                <a:solidFill>
                  <a:prstClr val="black"/>
                </a:solidFill>
              </a:rPr>
              <a:t>22.</a:t>
            </a:r>
            <a:r>
              <a:rPr lang="sr-Cyrl-RS" sz="2400" dirty="0">
                <a:solidFill>
                  <a:prstClr val="black"/>
                </a:solidFill>
              </a:rPr>
              <a:t> </a:t>
            </a:r>
            <a:r>
              <a:rPr lang="sr-Cyrl-RS" sz="2400" b="1" dirty="0" smtClean="0">
                <a:solidFill>
                  <a:prstClr val="black"/>
                </a:solidFill>
              </a:rPr>
              <a:t>(трећи део</a:t>
            </a:r>
            <a:r>
              <a:rPr lang="sr-Cyrl-RS" sz="2400" b="1" dirty="0">
                <a:solidFill>
                  <a:prstClr val="black"/>
                </a:solidFill>
              </a:rPr>
              <a:t>) </a:t>
            </a:r>
          </a:p>
          <a:p>
            <a:pPr marL="0" indent="0" algn="just">
              <a:buNone/>
            </a:pPr>
            <a:r>
              <a:rPr lang="sr-Cyrl-RS" sz="2400" dirty="0"/>
              <a:t>Имајући у виду да </a:t>
            </a:r>
            <a:r>
              <a:rPr lang="sr-Cyrl-RS" sz="2400" dirty="0" smtClean="0"/>
              <a:t>винкулација </a:t>
            </a:r>
            <a:r>
              <a:rPr lang="sr-Cyrl-RS" sz="2400" dirty="0"/>
              <a:t>по својој дефиницији представља уступање права на исплату своте осигурања носиоцу заложног права на који начин носилац заложног права треба да се изјасни, обзиром на околност да је над осигураником отворен стечајни поступак и да отварањем стечајног поступка повериоци остварују своја права према стечајном дужнику само кроз стечајни поступак.</a:t>
            </a:r>
          </a:p>
          <a:p>
            <a:pPr marL="0" indent="0" algn="just">
              <a:buNone/>
            </a:pPr>
            <a:endParaRPr lang="sr-Cyrl-RS" sz="2300" dirty="0"/>
          </a:p>
        </p:txBody>
      </p:sp>
    </p:spTree>
    <p:extLst>
      <p:ext uri="{BB962C8B-B14F-4D97-AF65-F5344CB8AC3E}">
        <p14:creationId xmlns:p14="http://schemas.microsoft.com/office/powerpoint/2010/main" val="19413341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568952" cy="5040560"/>
          </a:xfrm>
        </p:spPr>
        <p:txBody>
          <a:bodyPr/>
          <a:lstStyle/>
          <a:p>
            <a:pPr marL="0" indent="0" algn="just">
              <a:buNone/>
            </a:pPr>
            <a:r>
              <a:rPr lang="sr-Cyrl-RS" sz="2400" b="1" dirty="0">
                <a:solidFill>
                  <a:prstClr val="black"/>
                </a:solidFill>
              </a:rPr>
              <a:t>22</a:t>
            </a:r>
            <a:r>
              <a:rPr lang="sr-Cyrl-RS" sz="2400" b="1" dirty="0" smtClean="0">
                <a:solidFill>
                  <a:prstClr val="black"/>
                </a:solidFill>
              </a:rPr>
              <a:t>.</a:t>
            </a:r>
            <a:r>
              <a:rPr lang="sr-Cyrl-RS" sz="2400" dirty="0" smtClean="0">
                <a:solidFill>
                  <a:prstClr val="black"/>
                </a:solidFill>
              </a:rPr>
              <a:t> </a:t>
            </a:r>
            <a:r>
              <a:rPr lang="sr-Cyrl-RS" sz="2400" b="1" dirty="0" smtClean="0">
                <a:solidFill>
                  <a:prstClr val="black"/>
                </a:solidFill>
              </a:rPr>
              <a:t>(четврти део</a:t>
            </a:r>
            <a:r>
              <a:rPr lang="sr-Cyrl-RS" sz="2400" b="1" dirty="0">
                <a:solidFill>
                  <a:prstClr val="black"/>
                </a:solidFill>
              </a:rPr>
              <a:t>) </a:t>
            </a:r>
            <a:r>
              <a:rPr lang="sr-Cyrl-RS" sz="2400" dirty="0" smtClean="0"/>
              <a:t>Уколико </a:t>
            </a:r>
            <a:r>
              <a:rPr lang="sr-Cyrl-RS" sz="2400" dirty="0"/>
              <a:t>је потребно да носиоци заложног/разлучног </a:t>
            </a:r>
            <a:r>
              <a:rPr lang="sr-Cyrl-RS" sz="2400" dirty="0" smtClean="0"/>
              <a:t>права, </a:t>
            </a:r>
            <a:r>
              <a:rPr lang="sr-Cyrl-RS" sz="2400" dirty="0"/>
              <a:t>ради остваривања својих </a:t>
            </a:r>
            <a:r>
              <a:rPr lang="sr-Cyrl-RS" sz="2400" dirty="0" smtClean="0"/>
              <a:t>права, </a:t>
            </a:r>
            <a:r>
              <a:rPr lang="sr-Cyrl-RS" sz="2400" dirty="0"/>
              <a:t>пријаве  потраживања по основу викулације у  стечајном поступку: </a:t>
            </a:r>
          </a:p>
          <a:p>
            <a:pPr algn="just"/>
            <a:r>
              <a:rPr lang="sr-Cyrl-RS" sz="2400" dirty="0"/>
              <a:t>Д</a:t>
            </a:r>
            <a:r>
              <a:rPr lang="sr-Cyrl-RS" sz="2400" dirty="0" smtClean="0"/>
              <a:t>а </a:t>
            </a:r>
            <a:r>
              <a:rPr lang="sr-Cyrl-RS" sz="2400" dirty="0"/>
              <a:t>ли  своје потраживања по основу винкулације пријављују као условно будући да  штета у моменту отварања стечајног поступка није настала</a:t>
            </a:r>
            <a:r>
              <a:rPr lang="sr-Cyrl-RS" sz="2400" dirty="0" smtClean="0"/>
              <a:t>?</a:t>
            </a:r>
            <a:endParaRPr lang="sr-Cyrl-RS" sz="2400" dirty="0"/>
          </a:p>
          <a:p>
            <a:pPr algn="just"/>
            <a:r>
              <a:rPr lang="sr-Cyrl-RS" sz="2400" dirty="0"/>
              <a:t>У</a:t>
            </a:r>
            <a:r>
              <a:rPr lang="sr-Cyrl-RS" sz="2400" dirty="0" smtClean="0"/>
              <a:t> </a:t>
            </a:r>
            <a:r>
              <a:rPr lang="sr-Cyrl-RS" sz="2400" dirty="0"/>
              <a:t>ком износу  носилац заложног права пријављује  условно потраживање обзиром да штета у моменту подношења пријаве није настала и не зна се уколико буде настала колико ће износити? </a:t>
            </a:r>
          </a:p>
          <a:p>
            <a:pPr marL="0" indent="0" algn="just">
              <a:buNone/>
            </a:pPr>
            <a:endParaRPr lang="sr-Cyrl-RS" sz="2300" dirty="0"/>
          </a:p>
        </p:txBody>
      </p:sp>
    </p:spTree>
    <p:extLst>
      <p:ext uri="{BB962C8B-B14F-4D97-AF65-F5344CB8AC3E}">
        <p14:creationId xmlns:p14="http://schemas.microsoft.com/office/powerpoint/2010/main" val="2452213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a:solidFill>
                  <a:prstClr val="black"/>
                </a:solidFill>
              </a:rPr>
              <a:t>22.</a:t>
            </a:r>
            <a:r>
              <a:rPr lang="sr-Cyrl-RS" sz="2400" dirty="0">
                <a:solidFill>
                  <a:prstClr val="black"/>
                </a:solidFill>
              </a:rPr>
              <a:t> </a:t>
            </a:r>
            <a:r>
              <a:rPr lang="sr-Cyrl-RS" sz="2400" b="1" dirty="0" smtClean="0">
                <a:solidFill>
                  <a:prstClr val="black"/>
                </a:solidFill>
              </a:rPr>
              <a:t>(пети </a:t>
            </a:r>
            <a:r>
              <a:rPr lang="sr-Cyrl-RS" sz="2400" b="1" dirty="0">
                <a:solidFill>
                  <a:prstClr val="black"/>
                </a:solidFill>
              </a:rPr>
              <a:t>део)</a:t>
            </a:r>
            <a:endParaRPr lang="sr-Cyrl-RS" sz="2400" dirty="0" smtClean="0"/>
          </a:p>
          <a:p>
            <a:pPr algn="just"/>
            <a:r>
              <a:rPr lang="sr-Cyrl-RS" sz="2400" dirty="0"/>
              <a:t>Д</a:t>
            </a:r>
            <a:r>
              <a:rPr lang="sr-Cyrl-RS" sz="2400" dirty="0" smtClean="0"/>
              <a:t>а </a:t>
            </a:r>
            <a:r>
              <a:rPr lang="sr-Cyrl-RS" sz="2400" dirty="0"/>
              <a:t>ли се потраживање пријављује од стране носиоца заложног права и признаје од стране стечајног управника као условно разлучно потраживање или условно стечајно потраживање?</a:t>
            </a:r>
          </a:p>
          <a:p>
            <a:endParaRPr lang="sr-Cyrl-RS" dirty="0"/>
          </a:p>
        </p:txBody>
      </p:sp>
    </p:spTree>
    <p:extLst>
      <p:ext uri="{BB962C8B-B14F-4D97-AF65-F5344CB8AC3E}">
        <p14:creationId xmlns:p14="http://schemas.microsoft.com/office/powerpoint/2010/main" val="6190855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41168"/>
          </a:xfrm>
        </p:spPr>
        <p:txBody>
          <a:bodyPr/>
          <a:lstStyle/>
          <a:p>
            <a:pPr marL="0" lvl="0" indent="0" algn="just">
              <a:buNone/>
            </a:pPr>
            <a:r>
              <a:rPr lang="sr-Cyrl-RS" sz="2300" b="1" dirty="0" smtClean="0">
                <a:solidFill>
                  <a:prstClr val="black"/>
                </a:solidFill>
              </a:rPr>
              <a:t>23.</a:t>
            </a:r>
            <a:r>
              <a:rPr lang="sr-Cyrl-RS" sz="2300" dirty="0" smtClean="0">
                <a:solidFill>
                  <a:prstClr val="black"/>
                </a:solidFill>
              </a:rPr>
              <a:t> </a:t>
            </a:r>
            <a:r>
              <a:rPr lang="sr-Cyrl-RS" sz="2300" b="1" dirty="0" smtClean="0">
                <a:solidFill>
                  <a:prstClr val="black"/>
                </a:solidFill>
              </a:rPr>
              <a:t>(први део) </a:t>
            </a:r>
            <a:r>
              <a:rPr lang="sr-Cyrl-RS" sz="2300" dirty="0"/>
              <a:t>Питање се односи на </a:t>
            </a:r>
            <a:r>
              <a:rPr lang="en-US" sz="2300" dirty="0" err="1"/>
              <a:t>чл</a:t>
            </a:r>
            <a:r>
              <a:rPr lang="en-US" sz="2300" dirty="0"/>
              <a:t>. 149 </a:t>
            </a:r>
            <a:r>
              <a:rPr lang="en-US" sz="2300" dirty="0" err="1"/>
              <a:t>ст</a:t>
            </a:r>
            <a:r>
              <a:rPr lang="en-US" sz="2300" dirty="0"/>
              <a:t>. 5 </a:t>
            </a:r>
            <a:r>
              <a:rPr lang="en-US" sz="2300" dirty="0" err="1"/>
              <a:t>Закона</a:t>
            </a:r>
            <a:r>
              <a:rPr lang="en-US" sz="2300" dirty="0"/>
              <a:t> о </a:t>
            </a:r>
            <a:r>
              <a:rPr lang="en-US" sz="2300" dirty="0" err="1"/>
              <a:t>стечају</a:t>
            </a:r>
            <a:r>
              <a:rPr lang="en-US" sz="2300" dirty="0"/>
              <a:t>, </a:t>
            </a:r>
            <a:r>
              <a:rPr lang="en-US" sz="2300" dirty="0" err="1"/>
              <a:t>који</a:t>
            </a:r>
            <a:r>
              <a:rPr lang="en-US" sz="2300" dirty="0"/>
              <a:t> </a:t>
            </a:r>
            <a:r>
              <a:rPr lang="en-US" sz="2300" dirty="0" err="1"/>
              <a:t>гласи</a:t>
            </a:r>
            <a:r>
              <a:rPr lang="en-US" sz="2300" dirty="0"/>
              <a:t>:</a:t>
            </a:r>
            <a:r>
              <a:rPr lang="sr-Cyrl-RS" sz="2300" dirty="0"/>
              <a:t> „</a:t>
            </a:r>
            <a:r>
              <a:rPr lang="en-US" sz="2300" dirty="0" err="1"/>
              <a:t>Стечајни</a:t>
            </a:r>
            <a:r>
              <a:rPr lang="en-US" sz="2300" dirty="0"/>
              <a:t> </a:t>
            </a:r>
            <a:r>
              <a:rPr lang="en-US" sz="2300" dirty="0" err="1"/>
              <a:t>управник</a:t>
            </a:r>
            <a:r>
              <a:rPr lang="en-US" sz="2300" dirty="0"/>
              <a:t> </a:t>
            </a:r>
            <a:r>
              <a:rPr lang="en-US" sz="2300" dirty="0" err="1"/>
              <a:t>има</a:t>
            </a:r>
            <a:r>
              <a:rPr lang="en-US" sz="2300" dirty="0"/>
              <a:t> </a:t>
            </a:r>
            <a:r>
              <a:rPr lang="en-US" sz="2300" dirty="0" err="1"/>
              <a:t>право</a:t>
            </a:r>
            <a:r>
              <a:rPr lang="en-US" sz="2300" dirty="0"/>
              <a:t> </a:t>
            </a:r>
            <a:r>
              <a:rPr lang="en-US" sz="2300" dirty="0" err="1"/>
              <a:t>на</a:t>
            </a:r>
            <a:r>
              <a:rPr lang="en-US" sz="2300" dirty="0"/>
              <a:t> </a:t>
            </a:r>
            <a:r>
              <a:rPr lang="en-US" sz="2300" dirty="0" err="1"/>
              <a:t>награду</a:t>
            </a:r>
            <a:r>
              <a:rPr lang="en-US" sz="2300" dirty="0"/>
              <a:t> </a:t>
            </a:r>
            <a:r>
              <a:rPr lang="en-US" sz="2300" dirty="0" err="1"/>
              <a:t>за</a:t>
            </a:r>
            <a:r>
              <a:rPr lang="en-US" sz="2300" dirty="0"/>
              <a:t> </a:t>
            </a:r>
            <a:r>
              <a:rPr lang="en-US" sz="2300" dirty="0" err="1"/>
              <a:t>рад</a:t>
            </a:r>
            <a:r>
              <a:rPr lang="en-US" sz="2300" dirty="0"/>
              <a:t> у </a:t>
            </a:r>
            <a:r>
              <a:rPr lang="en-US" sz="2300" dirty="0" err="1"/>
              <a:t>случају</a:t>
            </a:r>
            <a:r>
              <a:rPr lang="en-US" sz="2300" dirty="0"/>
              <a:t> </a:t>
            </a:r>
            <a:r>
              <a:rPr lang="en-US" sz="2300" dirty="0" err="1"/>
              <a:t>продаје</a:t>
            </a:r>
            <a:r>
              <a:rPr lang="en-US" sz="2300" dirty="0"/>
              <a:t> </a:t>
            </a:r>
            <a:r>
              <a:rPr lang="en-US" sz="2300" dirty="0" err="1"/>
              <a:t>накнадно</a:t>
            </a:r>
            <a:r>
              <a:rPr lang="en-US" sz="2300" dirty="0"/>
              <a:t> </a:t>
            </a:r>
            <a:r>
              <a:rPr lang="en-US" sz="2300" dirty="0" err="1"/>
              <a:t>пронађене</a:t>
            </a:r>
            <a:r>
              <a:rPr lang="en-US" sz="2300" dirty="0"/>
              <a:t> </a:t>
            </a:r>
            <a:r>
              <a:rPr lang="en-US" sz="2300" dirty="0" err="1"/>
              <a:t>имовине</a:t>
            </a:r>
            <a:r>
              <a:rPr lang="en-US" sz="2300" dirty="0"/>
              <a:t> и </a:t>
            </a:r>
            <a:r>
              <a:rPr lang="en-US" sz="2300" dirty="0" err="1"/>
              <a:t>намирења</a:t>
            </a:r>
            <a:r>
              <a:rPr lang="en-US" sz="2300" dirty="0"/>
              <a:t> </a:t>
            </a:r>
            <a:r>
              <a:rPr lang="en-US" sz="2300" dirty="0" err="1"/>
              <a:t>поверилаца</a:t>
            </a:r>
            <a:r>
              <a:rPr lang="en-US" sz="2300" dirty="0"/>
              <a:t> </a:t>
            </a:r>
            <a:r>
              <a:rPr lang="en-US" sz="2300" dirty="0" err="1"/>
              <a:t>из</a:t>
            </a:r>
            <a:r>
              <a:rPr lang="en-US" sz="2300" dirty="0"/>
              <a:t> </a:t>
            </a:r>
            <a:r>
              <a:rPr lang="en-US" sz="2300" dirty="0" err="1"/>
              <a:t>остварених</a:t>
            </a:r>
            <a:r>
              <a:rPr lang="en-US" sz="2300" dirty="0"/>
              <a:t> </a:t>
            </a:r>
            <a:r>
              <a:rPr lang="en-US" sz="2300" dirty="0" err="1"/>
              <a:t>средстава</a:t>
            </a:r>
            <a:r>
              <a:rPr lang="en-US" sz="2300" dirty="0"/>
              <a:t>. </a:t>
            </a:r>
            <a:r>
              <a:rPr lang="en-US" sz="2300" dirty="0" err="1"/>
              <a:t>Награда</a:t>
            </a:r>
            <a:r>
              <a:rPr lang="en-US" sz="2300" dirty="0"/>
              <a:t> </a:t>
            </a:r>
            <a:r>
              <a:rPr lang="en-US" sz="2300" dirty="0" err="1"/>
              <a:t>се</a:t>
            </a:r>
            <a:r>
              <a:rPr lang="en-US" sz="2300" dirty="0"/>
              <a:t> </a:t>
            </a:r>
            <a:r>
              <a:rPr lang="en-US" sz="2300" dirty="0" err="1"/>
              <a:t>обрачунава</a:t>
            </a:r>
            <a:r>
              <a:rPr lang="en-US" sz="2300" dirty="0"/>
              <a:t> у </a:t>
            </a:r>
            <a:r>
              <a:rPr lang="en-US" sz="2300" dirty="0" err="1"/>
              <a:t>складу</a:t>
            </a:r>
            <a:r>
              <a:rPr lang="en-US" sz="2300" dirty="0"/>
              <a:t> </a:t>
            </a:r>
            <a:r>
              <a:rPr lang="en-US" sz="2300" dirty="0" err="1"/>
              <a:t>са</a:t>
            </a:r>
            <a:r>
              <a:rPr lang="en-US" sz="2300" dirty="0"/>
              <a:t> </a:t>
            </a:r>
            <a:r>
              <a:rPr lang="en-US" sz="2300" dirty="0" err="1"/>
              <a:t>основама</a:t>
            </a:r>
            <a:r>
              <a:rPr lang="en-US" sz="2300" dirty="0"/>
              <a:t> и </a:t>
            </a:r>
            <a:r>
              <a:rPr lang="en-US" sz="2300" dirty="0" err="1"/>
              <a:t>мерилима</a:t>
            </a:r>
            <a:r>
              <a:rPr lang="en-US" sz="2300" dirty="0"/>
              <a:t> </a:t>
            </a:r>
            <a:r>
              <a:rPr lang="en-US" sz="2300" dirty="0" err="1"/>
              <a:t>из</a:t>
            </a:r>
            <a:r>
              <a:rPr lang="en-US" sz="2300" dirty="0"/>
              <a:t> </a:t>
            </a:r>
            <a:r>
              <a:rPr lang="en-US" sz="2300" dirty="0" err="1"/>
              <a:t>члана</a:t>
            </a:r>
            <a:r>
              <a:rPr lang="en-US" sz="2300" dirty="0"/>
              <a:t> 34. </a:t>
            </a:r>
            <a:r>
              <a:rPr lang="en-US" sz="2300" dirty="0" err="1"/>
              <a:t>став</a:t>
            </a:r>
            <a:r>
              <a:rPr lang="en-US" sz="2300" dirty="0"/>
              <a:t> 2. </a:t>
            </a:r>
            <a:r>
              <a:rPr lang="en-US" sz="2300" dirty="0" err="1"/>
              <a:t>овог</a:t>
            </a:r>
            <a:r>
              <a:rPr lang="en-US" sz="2300" dirty="0"/>
              <a:t> </a:t>
            </a:r>
            <a:r>
              <a:rPr lang="en-US" sz="2300" dirty="0" err="1"/>
              <a:t>закона</a:t>
            </a:r>
            <a:r>
              <a:rPr lang="en-US" sz="2300" dirty="0"/>
              <a:t>”.</a:t>
            </a:r>
            <a:endParaRPr lang="sr-Cyrl-RS" sz="2300" dirty="0"/>
          </a:p>
          <a:p>
            <a:pPr marL="0" indent="0" algn="just">
              <a:buNone/>
            </a:pPr>
            <a:r>
              <a:rPr lang="sr-Cyrl-RS" sz="2300" dirty="0"/>
              <a:t>Ј</a:t>
            </a:r>
            <a:r>
              <a:rPr lang="en-US" sz="2300" dirty="0" err="1"/>
              <a:t>асно</a:t>
            </a:r>
            <a:r>
              <a:rPr lang="sr-Cyrl-RS" sz="2300" dirty="0"/>
              <a:t> је да</a:t>
            </a:r>
            <a:r>
              <a:rPr lang="en-US" sz="2300" dirty="0"/>
              <a:t> </a:t>
            </a:r>
            <a:r>
              <a:rPr lang="en-US" sz="2300" dirty="0" err="1"/>
              <a:t>када</a:t>
            </a:r>
            <a:r>
              <a:rPr lang="en-US" sz="2300" dirty="0"/>
              <a:t> </a:t>
            </a:r>
            <a:r>
              <a:rPr lang="en-US" sz="2300" dirty="0" err="1"/>
              <a:t>се</a:t>
            </a:r>
            <a:r>
              <a:rPr lang="en-US" sz="2300" dirty="0"/>
              <a:t> </a:t>
            </a:r>
            <a:r>
              <a:rPr lang="en-US" sz="2300" dirty="0" err="1"/>
              <a:t>као</a:t>
            </a:r>
            <a:r>
              <a:rPr lang="en-US" sz="2300" dirty="0"/>
              <a:t> </a:t>
            </a:r>
            <a:r>
              <a:rPr lang="en-US" sz="2300" dirty="0" err="1"/>
              <a:t>накнадно</a:t>
            </a:r>
            <a:r>
              <a:rPr lang="en-US" sz="2300" dirty="0"/>
              <a:t> </a:t>
            </a:r>
            <a:r>
              <a:rPr lang="en-US" sz="2300" dirty="0" err="1"/>
              <a:t>пронађена</a:t>
            </a:r>
            <a:r>
              <a:rPr lang="en-US" sz="2300" dirty="0"/>
              <a:t> </a:t>
            </a:r>
            <a:r>
              <a:rPr lang="en-US" sz="2300" dirty="0" err="1"/>
              <a:t>имовина</a:t>
            </a:r>
            <a:r>
              <a:rPr lang="en-US" sz="2300" dirty="0"/>
              <a:t> </a:t>
            </a:r>
            <a:r>
              <a:rPr lang="en-US" sz="2300" dirty="0" err="1"/>
              <a:t>идентификује</a:t>
            </a:r>
            <a:r>
              <a:rPr lang="en-US" sz="2300" dirty="0"/>
              <a:t> </a:t>
            </a:r>
            <a:r>
              <a:rPr lang="en-US" sz="2300" dirty="0" err="1"/>
              <a:t>покретна</a:t>
            </a:r>
            <a:r>
              <a:rPr lang="en-US" sz="2300" dirty="0"/>
              <a:t> </a:t>
            </a:r>
            <a:r>
              <a:rPr lang="en-US" sz="2300" dirty="0" err="1"/>
              <a:t>или</a:t>
            </a:r>
            <a:r>
              <a:rPr lang="en-US" sz="2300" dirty="0"/>
              <a:t> </a:t>
            </a:r>
            <a:r>
              <a:rPr lang="en-US" sz="2300" dirty="0" err="1"/>
              <a:t>непокретна</a:t>
            </a:r>
            <a:r>
              <a:rPr lang="en-US" sz="2300" dirty="0"/>
              <a:t> </a:t>
            </a:r>
            <a:r>
              <a:rPr lang="en-US" sz="2300" dirty="0" err="1"/>
              <a:t>имовина</a:t>
            </a:r>
            <a:r>
              <a:rPr lang="en-US" sz="2300" dirty="0"/>
              <a:t> </a:t>
            </a:r>
            <a:r>
              <a:rPr lang="en-US" sz="2300" dirty="0" err="1"/>
              <a:t>која</a:t>
            </a:r>
            <a:r>
              <a:rPr lang="en-US" sz="2300" dirty="0"/>
              <a:t> </a:t>
            </a:r>
            <a:r>
              <a:rPr lang="en-US" sz="2300" dirty="0" err="1"/>
              <a:t>ће</a:t>
            </a:r>
            <a:r>
              <a:rPr lang="en-US" sz="2300" dirty="0"/>
              <a:t> </a:t>
            </a:r>
            <a:r>
              <a:rPr lang="en-US" sz="2300" dirty="0" err="1"/>
              <a:t>се</a:t>
            </a:r>
            <a:r>
              <a:rPr lang="en-US" sz="2300" dirty="0"/>
              <a:t>, </a:t>
            </a:r>
            <a:r>
              <a:rPr lang="en-US" sz="2300" dirty="0" err="1"/>
              <a:t>након</a:t>
            </a:r>
            <a:r>
              <a:rPr lang="en-US" sz="2300" dirty="0"/>
              <a:t> </a:t>
            </a:r>
            <a:r>
              <a:rPr lang="en-US" sz="2300" dirty="0" err="1"/>
              <a:t>доношења</a:t>
            </a:r>
            <a:r>
              <a:rPr lang="en-US" sz="2300" dirty="0"/>
              <a:t> </a:t>
            </a:r>
            <a:r>
              <a:rPr lang="en-US" sz="2300" dirty="0" err="1"/>
              <a:t>Решења</a:t>
            </a:r>
            <a:r>
              <a:rPr lang="en-US" sz="2300" dirty="0"/>
              <a:t> </a:t>
            </a:r>
            <a:r>
              <a:rPr lang="en-US" sz="2300" dirty="0" err="1"/>
              <a:t>стечајног</a:t>
            </a:r>
            <a:r>
              <a:rPr lang="en-US" sz="2300" dirty="0"/>
              <a:t> </a:t>
            </a:r>
            <a:r>
              <a:rPr lang="en-US" sz="2300" dirty="0" err="1"/>
              <a:t>судије</a:t>
            </a:r>
            <a:r>
              <a:rPr lang="en-US" sz="2300" dirty="0"/>
              <a:t> о </a:t>
            </a:r>
            <a:r>
              <a:rPr lang="en-US" sz="2300" dirty="0" err="1"/>
              <a:t>спровођењу</a:t>
            </a:r>
            <a:r>
              <a:rPr lang="en-US" sz="2300" dirty="0"/>
              <a:t> </a:t>
            </a:r>
            <a:r>
              <a:rPr lang="en-US" sz="2300" dirty="0" err="1"/>
              <a:t>накнадне</a:t>
            </a:r>
            <a:r>
              <a:rPr lang="en-US" sz="2300" dirty="0"/>
              <a:t> </a:t>
            </a:r>
            <a:r>
              <a:rPr lang="en-US" sz="2300" dirty="0" err="1"/>
              <a:t>деобе</a:t>
            </a:r>
            <a:r>
              <a:rPr lang="en-US" sz="2300" dirty="0"/>
              <a:t> и </a:t>
            </a:r>
            <a:r>
              <a:rPr lang="en-US" sz="2300" dirty="0" err="1"/>
              <a:t>продати</a:t>
            </a:r>
            <a:r>
              <a:rPr lang="en-US" sz="2300" dirty="0"/>
              <a:t> </a:t>
            </a:r>
            <a:r>
              <a:rPr lang="en-US" sz="2300" dirty="0" err="1"/>
              <a:t>на</a:t>
            </a:r>
            <a:r>
              <a:rPr lang="en-US" sz="2300" dirty="0"/>
              <a:t> </a:t>
            </a:r>
            <a:r>
              <a:rPr lang="en-US" sz="2300" dirty="0" err="1"/>
              <a:t>начин</a:t>
            </a:r>
            <a:r>
              <a:rPr lang="en-US" sz="2300" dirty="0"/>
              <a:t> </a:t>
            </a:r>
            <a:r>
              <a:rPr lang="en-US" sz="2300" dirty="0" err="1"/>
              <a:t>утврђен</a:t>
            </a:r>
            <a:r>
              <a:rPr lang="en-US" sz="2300" dirty="0"/>
              <a:t> </a:t>
            </a:r>
            <a:r>
              <a:rPr lang="en-US" sz="2300" dirty="0" err="1"/>
              <a:t>законом</a:t>
            </a:r>
            <a:r>
              <a:rPr lang="en-US" sz="2300" dirty="0"/>
              <a:t>. У </a:t>
            </a:r>
            <a:r>
              <a:rPr lang="en-US" sz="2300" dirty="0" err="1"/>
              <a:t>таквој</a:t>
            </a:r>
            <a:r>
              <a:rPr lang="en-US" sz="2300" dirty="0"/>
              <a:t> </a:t>
            </a:r>
            <a:r>
              <a:rPr lang="en-US" sz="2300" dirty="0" err="1"/>
              <a:t>ситуацији</a:t>
            </a:r>
            <a:r>
              <a:rPr lang="en-US" sz="2300" dirty="0"/>
              <a:t>, </a:t>
            </a:r>
            <a:r>
              <a:rPr lang="en-US" sz="2300" dirty="0" err="1"/>
              <a:t>неспорна</a:t>
            </a:r>
            <a:r>
              <a:rPr lang="en-US" sz="2300" dirty="0"/>
              <a:t> </a:t>
            </a:r>
            <a:r>
              <a:rPr lang="en-US" sz="2300" dirty="0" err="1"/>
              <a:t>је</a:t>
            </a:r>
            <a:r>
              <a:rPr lang="en-US" sz="2300" dirty="0"/>
              <a:t> и </a:t>
            </a:r>
            <a:r>
              <a:rPr lang="en-US" sz="2300" dirty="0" err="1"/>
              <a:t>примена</a:t>
            </a:r>
            <a:r>
              <a:rPr lang="en-US" sz="2300" dirty="0"/>
              <a:t> </a:t>
            </a:r>
            <a:r>
              <a:rPr lang="en-US" sz="2300" dirty="0" err="1"/>
              <a:t>релевантних</a:t>
            </a:r>
            <a:r>
              <a:rPr lang="en-US" sz="2300" dirty="0"/>
              <a:t> </a:t>
            </a:r>
            <a:r>
              <a:rPr lang="en-US" sz="2300" dirty="0" err="1"/>
              <a:t>одредби</a:t>
            </a:r>
            <a:r>
              <a:rPr lang="en-US" sz="2300" dirty="0"/>
              <a:t> </a:t>
            </a:r>
            <a:r>
              <a:rPr lang="en-US" sz="2300" dirty="0" err="1"/>
              <a:t>Правилника</a:t>
            </a:r>
            <a:r>
              <a:rPr lang="en-US" sz="2300" dirty="0"/>
              <a:t> о </a:t>
            </a:r>
            <a:r>
              <a:rPr lang="en-US" sz="2300" dirty="0" err="1"/>
              <a:t>основама</a:t>
            </a:r>
            <a:r>
              <a:rPr lang="en-US" sz="2300" dirty="0"/>
              <a:t> и </a:t>
            </a:r>
            <a:r>
              <a:rPr lang="en-US" sz="2300" dirty="0" err="1"/>
              <a:t>мерилима</a:t>
            </a:r>
            <a:r>
              <a:rPr lang="en-US" sz="2300" dirty="0"/>
              <a:t> </a:t>
            </a:r>
            <a:r>
              <a:rPr lang="en-US" sz="2300" dirty="0" err="1"/>
              <a:t>за</a:t>
            </a:r>
            <a:r>
              <a:rPr lang="en-US" sz="2300" dirty="0"/>
              <a:t> </a:t>
            </a:r>
            <a:r>
              <a:rPr lang="en-US" sz="2300" dirty="0" err="1"/>
              <a:t>одређивање</a:t>
            </a:r>
            <a:r>
              <a:rPr lang="en-US" sz="2300" dirty="0"/>
              <a:t> </a:t>
            </a:r>
            <a:r>
              <a:rPr lang="en-US" sz="2300" dirty="0" err="1"/>
              <a:t>награде</a:t>
            </a:r>
            <a:r>
              <a:rPr lang="en-US" sz="2300" dirty="0"/>
              <a:t> </a:t>
            </a:r>
            <a:r>
              <a:rPr lang="en-US" sz="2300" dirty="0" err="1"/>
              <a:t>за</a:t>
            </a:r>
            <a:r>
              <a:rPr lang="en-US" sz="2300" dirty="0"/>
              <a:t> </a:t>
            </a:r>
            <a:r>
              <a:rPr lang="en-US" sz="2300" dirty="0" err="1"/>
              <a:t>рад</a:t>
            </a:r>
            <a:r>
              <a:rPr lang="en-US" sz="2300" dirty="0"/>
              <a:t> и </a:t>
            </a:r>
            <a:r>
              <a:rPr lang="en-US" sz="2300" dirty="0" err="1"/>
              <a:t>накнаде</a:t>
            </a:r>
            <a:r>
              <a:rPr lang="en-US" sz="2300" dirty="0"/>
              <a:t> </a:t>
            </a:r>
            <a:r>
              <a:rPr lang="en-US" sz="2300" dirty="0" err="1"/>
              <a:t>трошкова</a:t>
            </a:r>
            <a:r>
              <a:rPr lang="en-US" sz="2300" dirty="0"/>
              <a:t> </a:t>
            </a:r>
            <a:r>
              <a:rPr lang="en-US" sz="2300" dirty="0" err="1"/>
              <a:t>стечајних</a:t>
            </a:r>
            <a:r>
              <a:rPr lang="en-US" sz="2300" dirty="0"/>
              <a:t> </a:t>
            </a:r>
            <a:r>
              <a:rPr lang="en-US" sz="2300" dirty="0" err="1"/>
              <a:t>управника</a:t>
            </a:r>
            <a:r>
              <a:rPr lang="en-US" sz="2300" dirty="0"/>
              <a:t>, </a:t>
            </a:r>
            <a:r>
              <a:rPr lang="en-US" sz="2300" dirty="0" err="1"/>
              <a:t>као</a:t>
            </a:r>
            <a:r>
              <a:rPr lang="en-US" sz="2300" dirty="0"/>
              <a:t> и </a:t>
            </a:r>
            <a:r>
              <a:rPr lang="en-US" sz="2300" dirty="0" err="1"/>
              <a:t>чл</a:t>
            </a:r>
            <a:r>
              <a:rPr lang="en-US" sz="2300" dirty="0"/>
              <a:t>. 34 ст.2 </a:t>
            </a:r>
            <a:r>
              <a:rPr lang="en-US" sz="2300" dirty="0" err="1"/>
              <a:t>Закона</a:t>
            </a:r>
            <a:r>
              <a:rPr lang="en-US" sz="2300" dirty="0"/>
              <a:t>.</a:t>
            </a:r>
            <a:endParaRPr lang="sr-Cyrl-RS" sz="2300" dirty="0"/>
          </a:p>
          <a:p>
            <a:pPr marL="0" lvl="0" indent="0" algn="just">
              <a:buNone/>
            </a:pPr>
            <a:endParaRPr lang="sr-Cyrl-RS" sz="2300" b="1" dirty="0" smtClean="0">
              <a:solidFill>
                <a:prstClr val="black"/>
              </a:solidFill>
            </a:endParaRPr>
          </a:p>
          <a:p>
            <a:endParaRPr lang="sr-Cyrl-RS" dirty="0"/>
          </a:p>
        </p:txBody>
      </p:sp>
    </p:spTree>
    <p:extLst>
      <p:ext uri="{BB962C8B-B14F-4D97-AF65-F5344CB8AC3E}">
        <p14:creationId xmlns:p14="http://schemas.microsoft.com/office/powerpoint/2010/main" val="3750350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smtClean="0">
                <a:solidFill>
                  <a:prstClr val="black"/>
                </a:solidFill>
              </a:rPr>
              <a:t>23.</a:t>
            </a:r>
            <a:r>
              <a:rPr lang="sr-Cyrl-RS" sz="2400" dirty="0" smtClean="0">
                <a:solidFill>
                  <a:prstClr val="black"/>
                </a:solidFill>
              </a:rPr>
              <a:t> </a:t>
            </a:r>
            <a:r>
              <a:rPr lang="sr-Cyrl-RS" sz="2400" b="1" dirty="0" smtClean="0">
                <a:solidFill>
                  <a:prstClr val="black"/>
                </a:solidFill>
              </a:rPr>
              <a:t>(други део) </a:t>
            </a:r>
            <a:r>
              <a:rPr lang="en-US" sz="2400" dirty="0" err="1" smtClean="0"/>
              <a:t>Ако</a:t>
            </a:r>
            <a:r>
              <a:rPr lang="en-US" sz="2400" dirty="0" smtClean="0"/>
              <a:t> </a:t>
            </a:r>
            <a:r>
              <a:rPr lang="en-US" sz="2400" dirty="0" err="1" smtClean="0"/>
              <a:t>се</a:t>
            </a:r>
            <a:r>
              <a:rPr lang="en-US" sz="2400" dirty="0" smtClean="0"/>
              <a:t> </a:t>
            </a:r>
            <a:r>
              <a:rPr lang="en-US" sz="2400" dirty="0" err="1" smtClean="0"/>
              <a:t>пође</a:t>
            </a:r>
            <a:r>
              <a:rPr lang="en-US" sz="2400" dirty="0" smtClean="0"/>
              <a:t> </a:t>
            </a:r>
            <a:r>
              <a:rPr lang="en-US" sz="2400" dirty="0" err="1" smtClean="0"/>
              <a:t>од</a:t>
            </a:r>
            <a:r>
              <a:rPr lang="en-US" sz="2400" dirty="0" smtClean="0"/>
              <a:t> </a:t>
            </a:r>
            <a:r>
              <a:rPr lang="en-US" sz="2400" dirty="0" err="1" smtClean="0"/>
              <a:t>традиционалног</a:t>
            </a:r>
            <a:r>
              <a:rPr lang="en-US" sz="2400" dirty="0" smtClean="0"/>
              <a:t> </a:t>
            </a:r>
            <a:r>
              <a:rPr lang="en-US" sz="2400" dirty="0" err="1" smtClean="0"/>
              <a:t>одређења</a:t>
            </a:r>
            <a:r>
              <a:rPr lang="en-US" sz="2400" dirty="0" smtClean="0"/>
              <a:t> </a:t>
            </a:r>
            <a:r>
              <a:rPr lang="en-US" sz="2400" dirty="0" err="1" smtClean="0"/>
              <a:t>појма</a:t>
            </a:r>
            <a:r>
              <a:rPr lang="en-US" sz="2400" dirty="0" smtClean="0"/>
              <a:t> </a:t>
            </a:r>
            <a:r>
              <a:rPr lang="en-US" sz="2400" dirty="0" err="1" smtClean="0"/>
              <a:t>Имовине</a:t>
            </a:r>
            <a:r>
              <a:rPr lang="en-US" sz="2400" dirty="0" smtClean="0"/>
              <a:t>, </a:t>
            </a:r>
            <a:r>
              <a:rPr lang="en-US" sz="2400" dirty="0" err="1" smtClean="0"/>
              <a:t>који</a:t>
            </a:r>
            <a:r>
              <a:rPr lang="en-US" sz="2400" dirty="0" smtClean="0"/>
              <a:t> </a:t>
            </a:r>
            <a:r>
              <a:rPr lang="en-US" sz="2400" dirty="0" err="1" smtClean="0"/>
              <a:t>дефинише</a:t>
            </a:r>
            <a:r>
              <a:rPr lang="en-US" sz="2400" dirty="0" smtClean="0"/>
              <a:t> </a:t>
            </a:r>
            <a:r>
              <a:rPr lang="en-US" sz="2400" dirty="0" err="1" smtClean="0"/>
              <a:t>имовину</a:t>
            </a:r>
            <a:r>
              <a:rPr lang="en-US" sz="2400" dirty="0" smtClean="0"/>
              <a:t> </a:t>
            </a:r>
            <a:r>
              <a:rPr lang="en-US" sz="2400" dirty="0" err="1" smtClean="0"/>
              <a:t>као</a:t>
            </a:r>
            <a:r>
              <a:rPr lang="en-US" sz="2400" dirty="0" smtClean="0"/>
              <a:t> </a:t>
            </a:r>
            <a:r>
              <a:rPr lang="en-US" sz="2400" dirty="0" err="1" smtClean="0"/>
              <a:t>скуп</a:t>
            </a:r>
            <a:r>
              <a:rPr lang="en-US" sz="2400" dirty="0" smtClean="0"/>
              <a:t> </a:t>
            </a:r>
            <a:r>
              <a:rPr lang="en-US" sz="2400" dirty="0" err="1" smtClean="0"/>
              <a:t>имовинских</a:t>
            </a:r>
            <a:r>
              <a:rPr lang="en-US" sz="2400" dirty="0" smtClean="0"/>
              <a:t> </a:t>
            </a:r>
            <a:r>
              <a:rPr lang="en-US" sz="2400" dirty="0" err="1" smtClean="0"/>
              <a:t>права</a:t>
            </a:r>
            <a:r>
              <a:rPr lang="en-US" sz="2400" dirty="0" smtClean="0"/>
              <a:t> и </a:t>
            </a:r>
            <a:r>
              <a:rPr lang="en-US" sz="2400" dirty="0" err="1" smtClean="0"/>
              <a:t>обавеза</a:t>
            </a:r>
            <a:r>
              <a:rPr lang="en-US" sz="2400" dirty="0" smtClean="0"/>
              <a:t> </a:t>
            </a:r>
            <a:r>
              <a:rPr lang="en-US" sz="2400" dirty="0" err="1" smtClean="0"/>
              <a:t>физичког</a:t>
            </a:r>
            <a:r>
              <a:rPr lang="en-US" sz="2400" dirty="0" smtClean="0"/>
              <a:t> и </a:t>
            </a:r>
            <a:r>
              <a:rPr lang="en-US" sz="2400" dirty="0" err="1" smtClean="0"/>
              <a:t>правног</a:t>
            </a:r>
            <a:r>
              <a:rPr lang="en-US" sz="2400" dirty="0" smtClean="0"/>
              <a:t> </a:t>
            </a:r>
            <a:r>
              <a:rPr lang="en-US" sz="2400" dirty="0" err="1" smtClean="0"/>
              <a:t>лица</a:t>
            </a:r>
            <a:r>
              <a:rPr lang="en-US" sz="2400" dirty="0" smtClean="0"/>
              <a:t>, </a:t>
            </a:r>
            <a:r>
              <a:rPr lang="en-US" sz="2400" dirty="0" err="1" smtClean="0"/>
              <a:t>дакле</a:t>
            </a:r>
            <a:r>
              <a:rPr lang="en-US" sz="2400" dirty="0" smtClean="0"/>
              <a:t>, </a:t>
            </a:r>
            <a:r>
              <a:rPr lang="en-US" sz="2400" u="sng" dirty="0" err="1" smtClean="0"/>
              <a:t>Активу</a:t>
            </a:r>
            <a:r>
              <a:rPr lang="en-US" sz="2400" dirty="0" smtClean="0"/>
              <a:t> (</a:t>
            </a:r>
            <a:r>
              <a:rPr lang="en-US" sz="2400" dirty="0" err="1" smtClean="0"/>
              <a:t>стварна</a:t>
            </a:r>
            <a:r>
              <a:rPr lang="en-US" sz="2400" dirty="0" smtClean="0"/>
              <a:t>, </a:t>
            </a:r>
            <a:r>
              <a:rPr lang="en-US" sz="2400" dirty="0" err="1" smtClean="0"/>
              <a:t>облигациона</a:t>
            </a:r>
            <a:r>
              <a:rPr lang="en-US" sz="2400" dirty="0" smtClean="0"/>
              <a:t>, </a:t>
            </a:r>
            <a:r>
              <a:rPr lang="en-US" sz="2400" dirty="0" err="1" smtClean="0"/>
              <a:t>интелектуална</a:t>
            </a:r>
            <a:r>
              <a:rPr lang="en-US" sz="2400" dirty="0" smtClean="0"/>
              <a:t> и </a:t>
            </a:r>
            <a:r>
              <a:rPr lang="en-US" sz="2400" dirty="0" err="1" smtClean="0"/>
              <a:t>наследна</a:t>
            </a:r>
            <a:r>
              <a:rPr lang="en-US" sz="2400" dirty="0" smtClean="0"/>
              <a:t> </a:t>
            </a:r>
            <a:r>
              <a:rPr lang="en-US" sz="2400" dirty="0" err="1" smtClean="0"/>
              <a:t>права</a:t>
            </a:r>
            <a:r>
              <a:rPr lang="en-US" sz="2400" dirty="0" smtClean="0"/>
              <a:t>) и </a:t>
            </a:r>
            <a:r>
              <a:rPr lang="en-US" sz="2400" u="sng" dirty="0" err="1" smtClean="0"/>
              <a:t>Пасиву</a:t>
            </a:r>
            <a:r>
              <a:rPr lang="en-US" sz="2400" dirty="0" smtClean="0"/>
              <a:t> (</a:t>
            </a:r>
            <a:r>
              <a:rPr lang="en-US" sz="2400" dirty="0" err="1" smtClean="0"/>
              <a:t>дугове</a:t>
            </a:r>
            <a:r>
              <a:rPr lang="en-US" sz="2400" dirty="0" smtClean="0"/>
              <a:t>, </a:t>
            </a:r>
            <a:r>
              <a:rPr lang="en-US" sz="2400" dirty="0" err="1" smtClean="0"/>
              <a:t>обавезе</a:t>
            </a:r>
            <a:r>
              <a:rPr lang="en-US" sz="2400" dirty="0" smtClean="0"/>
              <a:t>) с </a:t>
            </a:r>
            <a:r>
              <a:rPr lang="en-US" sz="2400" dirty="0" err="1" smtClean="0"/>
              <a:t>једне</a:t>
            </a:r>
            <a:r>
              <a:rPr lang="en-US" sz="2400" dirty="0" smtClean="0"/>
              <a:t> </a:t>
            </a:r>
            <a:r>
              <a:rPr lang="en-US" sz="2400" dirty="0" err="1" smtClean="0"/>
              <a:t>стране</a:t>
            </a:r>
            <a:r>
              <a:rPr lang="en-US" sz="2400" dirty="0" smtClean="0"/>
              <a:t>, </a:t>
            </a:r>
            <a:r>
              <a:rPr lang="en-US" sz="2400" dirty="0" err="1" smtClean="0"/>
              <a:t>те</a:t>
            </a:r>
            <a:r>
              <a:rPr lang="en-US" sz="2400" dirty="0" smtClean="0"/>
              <a:t> </a:t>
            </a:r>
            <a:r>
              <a:rPr lang="en-US" sz="2400" dirty="0" err="1" smtClean="0"/>
              <a:t>свих</a:t>
            </a:r>
            <a:r>
              <a:rPr lang="en-US" sz="2400" dirty="0" smtClean="0"/>
              <a:t> </a:t>
            </a:r>
            <a:r>
              <a:rPr lang="en-US" sz="2400" dirty="0" err="1" smtClean="0"/>
              <a:t>начина</a:t>
            </a:r>
            <a:r>
              <a:rPr lang="en-US" sz="2400" dirty="0" smtClean="0"/>
              <a:t> </a:t>
            </a:r>
            <a:r>
              <a:rPr lang="en-US" sz="2400" dirty="0" err="1" smtClean="0"/>
              <a:t>уновчења</a:t>
            </a:r>
            <a:r>
              <a:rPr lang="en-US" sz="2400" dirty="0" smtClean="0"/>
              <a:t> </a:t>
            </a:r>
            <a:r>
              <a:rPr lang="en-US" sz="2400" dirty="0" err="1" smtClean="0"/>
              <a:t>имовине</a:t>
            </a:r>
            <a:r>
              <a:rPr lang="en-US" sz="2400" dirty="0" smtClean="0"/>
              <a:t>, </a:t>
            </a:r>
            <a:r>
              <a:rPr lang="en-US" sz="2400" dirty="0" err="1" smtClean="0"/>
              <a:t>утврђених</a:t>
            </a:r>
            <a:r>
              <a:rPr lang="en-US" sz="2400" dirty="0" smtClean="0"/>
              <a:t> </a:t>
            </a:r>
            <a:r>
              <a:rPr lang="en-US" sz="2400" dirty="0" err="1" smtClean="0"/>
              <a:t>законом</a:t>
            </a:r>
            <a:r>
              <a:rPr lang="en-US" sz="2400" dirty="0" smtClean="0"/>
              <a:t>, </a:t>
            </a:r>
            <a:r>
              <a:rPr lang="en-US" sz="2400" dirty="0" err="1" smtClean="0"/>
              <a:t>са</a:t>
            </a:r>
            <a:r>
              <a:rPr lang="en-US" sz="2400" dirty="0" smtClean="0"/>
              <a:t> </a:t>
            </a:r>
            <a:r>
              <a:rPr lang="en-US" sz="2400" dirty="0" err="1" smtClean="0"/>
              <a:t>друге</a:t>
            </a:r>
            <a:r>
              <a:rPr lang="en-US" sz="2400" dirty="0" smtClean="0"/>
              <a:t> с</a:t>
            </a:r>
            <a:r>
              <a:rPr lang="sr-Cyrl-RS" sz="2400" dirty="0" smtClean="0"/>
              <a:t>т</a:t>
            </a:r>
            <a:r>
              <a:rPr lang="en-US" sz="2400" dirty="0" err="1" smtClean="0"/>
              <a:t>ране</a:t>
            </a:r>
            <a:r>
              <a:rPr lang="en-US" sz="2400" dirty="0" smtClean="0"/>
              <a:t>, </a:t>
            </a:r>
            <a:r>
              <a:rPr lang="en-US" sz="2400" dirty="0" err="1" smtClean="0"/>
              <a:t>чини</a:t>
            </a:r>
            <a:r>
              <a:rPr lang="en-US" sz="2400" dirty="0" smtClean="0"/>
              <a:t> </a:t>
            </a:r>
            <a:r>
              <a:rPr lang="en-US" sz="2400" dirty="0" err="1" smtClean="0"/>
              <a:t>се</a:t>
            </a:r>
            <a:r>
              <a:rPr lang="en-US" sz="2400" dirty="0" smtClean="0"/>
              <a:t> </a:t>
            </a:r>
            <a:r>
              <a:rPr lang="en-US" sz="2400" dirty="0" err="1" smtClean="0"/>
              <a:t>оправданим</a:t>
            </a:r>
            <a:r>
              <a:rPr lang="en-US" sz="2400" dirty="0" smtClean="0"/>
              <a:t> </a:t>
            </a:r>
            <a:r>
              <a:rPr lang="en-US" sz="2400" dirty="0" err="1" smtClean="0"/>
              <a:t>питање</a:t>
            </a:r>
            <a:r>
              <a:rPr lang="en-US" sz="2400" dirty="0" smtClean="0"/>
              <a:t>:</a:t>
            </a:r>
            <a:endParaRPr lang="sr-Cyrl-RS" sz="2400" dirty="0" smtClean="0"/>
          </a:p>
          <a:p>
            <a:pPr marL="0" indent="0" algn="just">
              <a:buNone/>
            </a:pPr>
            <a:endParaRPr lang="sr-Cyrl-RS" sz="2300" dirty="0"/>
          </a:p>
          <a:p>
            <a:pPr marL="0" indent="0" algn="just">
              <a:buNone/>
            </a:pPr>
            <a:endParaRPr lang="sr-Cyrl-RS" sz="2300" dirty="0"/>
          </a:p>
        </p:txBody>
      </p:sp>
    </p:spTree>
    <p:extLst>
      <p:ext uri="{BB962C8B-B14F-4D97-AF65-F5344CB8AC3E}">
        <p14:creationId xmlns:p14="http://schemas.microsoft.com/office/powerpoint/2010/main" val="3396085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a:t>23. </a:t>
            </a:r>
            <a:r>
              <a:rPr lang="sr-Cyrl-RS" sz="2400" b="1" dirty="0" smtClean="0"/>
              <a:t>(трећи део</a:t>
            </a:r>
            <a:r>
              <a:rPr lang="sr-Cyrl-RS" sz="2400" b="1" dirty="0"/>
              <a:t>) </a:t>
            </a:r>
            <a:endParaRPr lang="sr-Cyrl-RS" sz="2400" b="1" dirty="0" smtClean="0"/>
          </a:p>
          <a:p>
            <a:pPr marL="0" indent="0" algn="just">
              <a:buNone/>
            </a:pPr>
            <a:r>
              <a:rPr lang="sr-Cyrl-RS" sz="2400" u="sng" dirty="0"/>
              <a:t>Питање</a:t>
            </a:r>
            <a:r>
              <a:rPr lang="sr-Cyrl-RS" sz="2400" dirty="0"/>
              <a:t>: </a:t>
            </a:r>
            <a:r>
              <a:rPr lang="en-US" sz="2400" dirty="0" err="1"/>
              <a:t>Да</a:t>
            </a:r>
            <a:r>
              <a:rPr lang="en-US" sz="2400" dirty="0"/>
              <a:t> </a:t>
            </a:r>
            <a:r>
              <a:rPr lang="en-US" sz="2400" dirty="0" err="1"/>
              <a:t>ли</a:t>
            </a:r>
            <a:r>
              <a:rPr lang="en-US" sz="2400" dirty="0"/>
              <a:t> </a:t>
            </a:r>
            <a:r>
              <a:rPr lang="en-US" sz="2400" dirty="0" err="1"/>
              <a:t>стечајном</a:t>
            </a:r>
            <a:r>
              <a:rPr lang="en-US" sz="2400" dirty="0"/>
              <a:t> </a:t>
            </a:r>
            <a:r>
              <a:rPr lang="en-US" sz="2400" dirty="0" err="1"/>
              <a:t>управнику</a:t>
            </a:r>
            <a:r>
              <a:rPr lang="en-US" sz="2400" dirty="0"/>
              <a:t> </a:t>
            </a:r>
            <a:r>
              <a:rPr lang="en-US" sz="2400" dirty="0" err="1"/>
              <a:t>припада</a:t>
            </a:r>
            <a:r>
              <a:rPr lang="en-US" sz="2400" dirty="0"/>
              <a:t> </a:t>
            </a:r>
            <a:r>
              <a:rPr lang="en-US" sz="2400" dirty="0" err="1"/>
              <a:t>награда</a:t>
            </a:r>
            <a:r>
              <a:rPr lang="en-US" sz="2400" dirty="0"/>
              <a:t> у </a:t>
            </a:r>
            <a:r>
              <a:rPr lang="en-US" sz="2400" dirty="0" err="1"/>
              <a:t>смислу</a:t>
            </a:r>
            <a:r>
              <a:rPr lang="en-US" sz="2400" dirty="0"/>
              <a:t> </a:t>
            </a:r>
            <a:r>
              <a:rPr lang="en-US" sz="2400" dirty="0" err="1"/>
              <a:t>поменутог</a:t>
            </a:r>
            <a:r>
              <a:rPr lang="en-US" sz="2400" dirty="0"/>
              <a:t> </a:t>
            </a:r>
            <a:r>
              <a:rPr lang="en-US" sz="2400" dirty="0" err="1"/>
              <a:t>Правилника</a:t>
            </a:r>
            <a:r>
              <a:rPr lang="en-US" sz="2400" dirty="0"/>
              <a:t> и чл.34 ст.2 </a:t>
            </a:r>
            <a:r>
              <a:rPr lang="en-US" sz="2400" dirty="0" err="1"/>
              <a:t>Закона</a:t>
            </a:r>
            <a:r>
              <a:rPr lang="en-US" sz="2400" dirty="0"/>
              <a:t>, у </a:t>
            </a:r>
            <a:r>
              <a:rPr lang="en-US" sz="2400" dirty="0" err="1"/>
              <a:t>случају</a:t>
            </a:r>
            <a:r>
              <a:rPr lang="en-US" sz="2400" dirty="0"/>
              <a:t>, </a:t>
            </a:r>
            <a:r>
              <a:rPr lang="en-US" sz="2400" dirty="0" err="1"/>
              <a:t>када</a:t>
            </a:r>
            <a:r>
              <a:rPr lang="en-US" sz="2400" dirty="0"/>
              <a:t> </a:t>
            </a:r>
            <a:r>
              <a:rPr lang="en-US" sz="2400" dirty="0" err="1"/>
              <a:t>накнадно</a:t>
            </a:r>
            <a:r>
              <a:rPr lang="en-US" sz="2400" dirty="0"/>
              <a:t> </a:t>
            </a:r>
            <a:r>
              <a:rPr lang="en-US" sz="2400" dirty="0" err="1"/>
              <a:t>пронађену</a:t>
            </a:r>
            <a:r>
              <a:rPr lang="en-US" sz="2400" dirty="0"/>
              <a:t> </a:t>
            </a:r>
            <a:r>
              <a:rPr lang="en-US" sz="2400" dirty="0" err="1"/>
              <a:t>имовину</a:t>
            </a:r>
            <a:r>
              <a:rPr lang="en-US" sz="2400" dirty="0"/>
              <a:t> </a:t>
            </a:r>
            <a:r>
              <a:rPr lang="en-US" sz="2400" dirty="0" err="1"/>
              <a:t>чини</a:t>
            </a:r>
            <a:r>
              <a:rPr lang="en-US" sz="2400" dirty="0"/>
              <a:t> </a:t>
            </a:r>
            <a:r>
              <a:rPr lang="en-US" sz="2400" dirty="0" err="1"/>
              <a:t>новац</a:t>
            </a:r>
            <a:r>
              <a:rPr lang="en-US" sz="2400" dirty="0"/>
              <a:t>, </a:t>
            </a:r>
            <a:r>
              <a:rPr lang="en-US" sz="2400" dirty="0" err="1"/>
              <a:t>дакле</a:t>
            </a:r>
            <a:r>
              <a:rPr lang="en-US" sz="2400" dirty="0"/>
              <a:t>, </a:t>
            </a:r>
            <a:r>
              <a:rPr lang="en-US" sz="2400" dirty="0" err="1"/>
              <a:t>када</a:t>
            </a:r>
            <a:r>
              <a:rPr lang="en-US" sz="2400" dirty="0"/>
              <a:t> </a:t>
            </a:r>
            <a:r>
              <a:rPr lang="en-US" sz="2400" dirty="0" err="1"/>
              <a:t>стечајни</a:t>
            </a:r>
            <a:r>
              <a:rPr lang="en-US" sz="2400" dirty="0"/>
              <a:t> </a:t>
            </a:r>
            <a:r>
              <a:rPr lang="en-US" sz="2400" dirty="0" err="1"/>
              <a:t>управник</a:t>
            </a:r>
            <a:r>
              <a:rPr lang="en-US" sz="2400" dirty="0"/>
              <a:t> </a:t>
            </a:r>
            <a:r>
              <a:rPr lang="en-US" sz="2400" dirty="0" err="1"/>
              <a:t>не</a:t>
            </a:r>
            <a:r>
              <a:rPr lang="en-US" sz="2400" dirty="0"/>
              <a:t> </a:t>
            </a:r>
            <a:r>
              <a:rPr lang="en-US" sz="2400" dirty="0" err="1"/>
              <a:t>може</a:t>
            </a:r>
            <a:r>
              <a:rPr lang="en-US" sz="2400" dirty="0"/>
              <a:t> </a:t>
            </a:r>
            <a:r>
              <a:rPr lang="en-US" sz="2400" dirty="0" err="1"/>
              <a:t>приступити</a:t>
            </a:r>
            <a:r>
              <a:rPr lang="en-US" sz="2400" dirty="0"/>
              <a:t> </a:t>
            </a:r>
            <a:r>
              <a:rPr lang="en-US" sz="2400" dirty="0" err="1"/>
              <a:t>продаји</a:t>
            </a:r>
            <a:r>
              <a:rPr lang="en-US" sz="2400" dirty="0"/>
              <a:t> </a:t>
            </a:r>
            <a:r>
              <a:rPr lang="en-US" sz="2400" dirty="0" err="1"/>
              <a:t>накнадно</a:t>
            </a:r>
            <a:r>
              <a:rPr lang="en-US" sz="2400" dirty="0"/>
              <a:t> </a:t>
            </a:r>
            <a:r>
              <a:rPr lang="en-US" sz="2400" dirty="0" err="1"/>
              <a:t>пронађене</a:t>
            </a:r>
            <a:r>
              <a:rPr lang="en-US" sz="2400" dirty="0"/>
              <a:t> </a:t>
            </a:r>
            <a:r>
              <a:rPr lang="en-US" sz="2400" dirty="0" err="1"/>
              <a:t>имовине</a:t>
            </a:r>
            <a:r>
              <a:rPr lang="en-US" sz="2400" dirty="0"/>
              <a:t>?</a:t>
            </a:r>
            <a:endParaRPr lang="sr-Cyrl-RS" sz="2400" dirty="0"/>
          </a:p>
          <a:p>
            <a:pPr marL="0" indent="0" algn="just">
              <a:buNone/>
            </a:pPr>
            <a:endParaRPr lang="sr-Cyrl-RS" sz="2400" b="1" dirty="0" smtClean="0"/>
          </a:p>
          <a:p>
            <a:pPr marL="0" indent="0" algn="just">
              <a:buNone/>
            </a:pPr>
            <a:r>
              <a:rPr lang="en-US" sz="2400" dirty="0" err="1"/>
              <a:t>Другим</a:t>
            </a:r>
            <a:r>
              <a:rPr lang="en-US" sz="2400" dirty="0"/>
              <a:t> </a:t>
            </a:r>
            <a:r>
              <a:rPr lang="en-US" sz="2400" dirty="0" err="1"/>
              <a:t>речима</a:t>
            </a:r>
            <a:r>
              <a:rPr lang="en-US" sz="2400" dirty="0"/>
              <a:t>, </a:t>
            </a:r>
            <a:r>
              <a:rPr lang="sr-Cyrl-RS" sz="2400" dirty="0"/>
              <a:t>д</a:t>
            </a:r>
            <a:r>
              <a:rPr lang="en-US" sz="2400" dirty="0"/>
              <a:t>а </a:t>
            </a:r>
            <a:r>
              <a:rPr lang="en-US" sz="2400" dirty="0" err="1"/>
              <a:t>ли</a:t>
            </a:r>
            <a:r>
              <a:rPr lang="en-US" sz="2400" dirty="0"/>
              <a:t> </a:t>
            </a:r>
            <a:r>
              <a:rPr lang="en-US" sz="2400" dirty="0" err="1"/>
              <a:t>стечајном</a:t>
            </a:r>
            <a:r>
              <a:rPr lang="en-US" sz="2400" dirty="0"/>
              <a:t> </a:t>
            </a:r>
            <a:r>
              <a:rPr lang="en-US" sz="2400" dirty="0" err="1"/>
              <a:t>управнику</a:t>
            </a:r>
            <a:r>
              <a:rPr lang="en-US" sz="2400" dirty="0"/>
              <a:t> </a:t>
            </a:r>
            <a:r>
              <a:rPr lang="en-US" sz="2400" dirty="0" err="1"/>
              <a:t>припада</a:t>
            </a:r>
            <a:r>
              <a:rPr lang="en-US" sz="2400" dirty="0"/>
              <a:t> </a:t>
            </a:r>
            <a:r>
              <a:rPr lang="en-US" sz="2400" dirty="0" err="1"/>
              <a:t>награда</a:t>
            </a:r>
            <a:r>
              <a:rPr lang="en-US" sz="2400" dirty="0"/>
              <a:t> у </a:t>
            </a:r>
            <a:r>
              <a:rPr lang="en-US" sz="2400" dirty="0" err="1"/>
              <a:t>смислу</a:t>
            </a:r>
            <a:r>
              <a:rPr lang="en-US" sz="2400" dirty="0"/>
              <a:t> </a:t>
            </a:r>
            <a:r>
              <a:rPr lang="en-US" sz="2400" dirty="0" err="1"/>
              <a:t>поменутог</a:t>
            </a:r>
            <a:r>
              <a:rPr lang="en-US" sz="2400" dirty="0"/>
              <a:t> </a:t>
            </a:r>
            <a:r>
              <a:rPr lang="en-US" sz="2400" dirty="0" err="1"/>
              <a:t>Правилника</a:t>
            </a:r>
            <a:r>
              <a:rPr lang="en-US" sz="2400" dirty="0"/>
              <a:t> и у </a:t>
            </a:r>
            <a:r>
              <a:rPr lang="en-US" sz="2400" dirty="0" err="1"/>
              <a:t>складу</a:t>
            </a:r>
            <a:r>
              <a:rPr lang="en-US" sz="2400" dirty="0"/>
              <a:t> </a:t>
            </a:r>
            <a:r>
              <a:rPr lang="en-US" sz="2400" dirty="0" err="1"/>
              <a:t>са</a:t>
            </a:r>
            <a:r>
              <a:rPr lang="en-US" sz="2400" dirty="0"/>
              <a:t> </a:t>
            </a:r>
            <a:r>
              <a:rPr lang="en-US" sz="2400" dirty="0" err="1"/>
              <a:t>чл</a:t>
            </a:r>
            <a:r>
              <a:rPr lang="en-US" sz="2400" dirty="0"/>
              <a:t>. 34 ст.2 </a:t>
            </a:r>
            <a:r>
              <a:rPr lang="en-US" sz="2400" dirty="0" err="1"/>
              <a:t>Закона</a:t>
            </a:r>
            <a:r>
              <a:rPr lang="en-US" sz="2400" dirty="0"/>
              <a:t>, у </a:t>
            </a:r>
            <a:r>
              <a:rPr lang="en-US" sz="2400" dirty="0" err="1"/>
              <a:t>случају</a:t>
            </a:r>
            <a:r>
              <a:rPr lang="en-US" sz="2400" dirty="0"/>
              <a:t>, </a:t>
            </a:r>
            <a:r>
              <a:rPr lang="en-US" sz="2400" dirty="0" err="1"/>
              <a:t>када</a:t>
            </a:r>
            <a:r>
              <a:rPr lang="en-US" sz="2400" dirty="0"/>
              <a:t> </a:t>
            </a:r>
            <a:r>
              <a:rPr lang="en-US" sz="2400" dirty="0" err="1"/>
              <a:t>накнадно</a:t>
            </a:r>
            <a:r>
              <a:rPr lang="en-US" sz="2400" dirty="0"/>
              <a:t> </a:t>
            </a:r>
            <a:r>
              <a:rPr lang="en-US" sz="2400" dirty="0" err="1"/>
              <a:t>пронађену</a:t>
            </a:r>
            <a:r>
              <a:rPr lang="en-US" sz="2400" dirty="0"/>
              <a:t> </a:t>
            </a:r>
            <a:r>
              <a:rPr lang="en-US" sz="2400" dirty="0" err="1"/>
              <a:t>имовину</a:t>
            </a:r>
            <a:r>
              <a:rPr lang="en-US" sz="2400" dirty="0"/>
              <a:t> </a:t>
            </a:r>
            <a:r>
              <a:rPr lang="en-US" sz="2400" dirty="0" err="1"/>
              <a:t>чини</a:t>
            </a:r>
            <a:r>
              <a:rPr lang="en-US" sz="2400" dirty="0"/>
              <a:t> </a:t>
            </a:r>
            <a:r>
              <a:rPr lang="en-US" sz="2400" dirty="0" err="1"/>
              <a:t>новац</a:t>
            </a:r>
            <a:r>
              <a:rPr lang="en-US" sz="2400" dirty="0"/>
              <a:t>?</a:t>
            </a:r>
            <a:endParaRPr lang="sr-Cyrl-RS" sz="2400" dirty="0"/>
          </a:p>
          <a:p>
            <a:pPr marL="0" indent="0" algn="just">
              <a:buNone/>
            </a:pPr>
            <a:endParaRPr lang="sr-Cyrl-RS" sz="2400" dirty="0"/>
          </a:p>
        </p:txBody>
      </p:sp>
    </p:spTree>
    <p:extLst>
      <p:ext uri="{BB962C8B-B14F-4D97-AF65-F5344CB8AC3E}">
        <p14:creationId xmlns:p14="http://schemas.microsoft.com/office/powerpoint/2010/main" val="1401450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2400" b="1" dirty="0" smtClean="0">
                <a:solidFill>
                  <a:prstClr val="black"/>
                </a:solidFill>
              </a:rPr>
              <a:t>24.</a:t>
            </a:r>
            <a:r>
              <a:rPr lang="sr-Cyrl-RS" sz="2400" dirty="0" smtClean="0">
                <a:solidFill>
                  <a:prstClr val="black"/>
                </a:solidFill>
              </a:rPr>
              <a:t> </a:t>
            </a:r>
            <a:r>
              <a:rPr lang="sr-Cyrl-RS" sz="2400" b="1" dirty="0">
                <a:solidFill>
                  <a:prstClr val="black"/>
                </a:solidFill>
              </a:rPr>
              <a:t>(први део) </a:t>
            </a:r>
            <a:r>
              <a:rPr lang="sr-Cyrl-RS" sz="2400" dirty="0" smtClean="0"/>
              <a:t>Питање </a:t>
            </a:r>
            <a:r>
              <a:rPr lang="sr-Cyrl-RS" sz="2400" dirty="0"/>
              <a:t>се односи на члан 147. ст. 3 Закона о задругама (Поступање са вишком деобне масе) који гласи</a:t>
            </a:r>
            <a:r>
              <a:rPr lang="sr-Cyrl-RS" sz="2400" dirty="0" smtClean="0"/>
              <a:t>:</a:t>
            </a:r>
          </a:p>
          <a:p>
            <a:pPr marL="0" indent="0" algn="just">
              <a:buNone/>
            </a:pPr>
            <a:endParaRPr lang="sr-Cyrl-RS" sz="2400" dirty="0"/>
          </a:p>
          <a:p>
            <a:pPr marL="0" indent="0" algn="just">
              <a:buNone/>
            </a:pPr>
            <a:r>
              <a:rPr lang="sr-Cyrl-RS" sz="2400" dirty="0" smtClean="0"/>
              <a:t>„</a:t>
            </a:r>
            <a:r>
              <a:rPr lang="sr-Cyrl-RS" sz="2400" dirty="0"/>
              <a:t>Вишак деобне масе у делу који је сразмеран учешћу вредности задружне својине у укупној имовини стечајног дужника, односно задружног капитала у укупном капиталу стечајног дужника, преноси се републичком задружном савезу чија је задруга била чланица, односно задружном савезу основаном на територији на којој је било седиште те задруге и користи се за оснивање нове задруге, односно за развој задруге на територији на којој је било седиште те задруге.” </a:t>
            </a:r>
            <a:endParaRPr lang="sr-Cyrl-RS" sz="2400" dirty="0"/>
          </a:p>
        </p:txBody>
      </p:sp>
    </p:spTree>
    <p:extLst>
      <p:ext uri="{BB962C8B-B14F-4D97-AF65-F5344CB8AC3E}">
        <p14:creationId xmlns:p14="http://schemas.microsoft.com/office/powerpoint/2010/main" val="2118241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p:spPr>
        <p:txBody>
          <a:bodyPr/>
          <a:lstStyle/>
          <a:p>
            <a:pPr marL="0" indent="0" algn="just">
              <a:buNone/>
            </a:pPr>
            <a:r>
              <a:rPr lang="sr-Cyrl-RS" sz="2400" b="1" dirty="0">
                <a:solidFill>
                  <a:prstClr val="black"/>
                </a:solidFill>
              </a:rPr>
              <a:t>24.</a:t>
            </a:r>
            <a:r>
              <a:rPr lang="sr-Cyrl-RS" sz="2400" dirty="0">
                <a:solidFill>
                  <a:prstClr val="black"/>
                </a:solidFill>
              </a:rPr>
              <a:t> </a:t>
            </a:r>
            <a:r>
              <a:rPr lang="sr-Cyrl-RS" sz="2400" b="1" dirty="0" smtClean="0">
                <a:solidFill>
                  <a:prstClr val="black"/>
                </a:solidFill>
              </a:rPr>
              <a:t>(други део) </a:t>
            </a:r>
            <a:r>
              <a:rPr lang="sr-Latn-RS" sz="2400" dirty="0"/>
              <a:t>Чини се неспорним, да се вишак де</a:t>
            </a:r>
            <a:r>
              <a:rPr lang="sr-Cyrl-RS" sz="2400" dirty="0"/>
              <a:t>о</a:t>
            </a:r>
            <a:r>
              <a:rPr lang="sr-Latn-RS" sz="2400" dirty="0"/>
              <a:t>бне масе који је сразмеран учешћу вредности задружне својине у укупној имовини стечајног дужника, преноси задружном савезу основаном на територији на којој је било седиште те задруге и да се користи за оснивање нове задруге </a:t>
            </a:r>
            <a:r>
              <a:rPr lang="sr-Latn-RS" sz="2400" dirty="0" smtClean="0"/>
              <a:t>одн</a:t>
            </a:r>
            <a:r>
              <a:rPr lang="sr-Cyrl-RS" sz="2400" dirty="0" smtClean="0"/>
              <a:t>осно</a:t>
            </a:r>
            <a:r>
              <a:rPr lang="sr-Latn-RS" sz="2400" dirty="0" smtClean="0"/>
              <a:t> </a:t>
            </a:r>
            <a:r>
              <a:rPr lang="sr-Latn-RS" sz="2400" dirty="0"/>
              <a:t>за развој задруге на територији на којој је било седиште те задруге</a:t>
            </a:r>
            <a:r>
              <a:rPr lang="sr-Latn-RS" sz="2400" dirty="0" smtClean="0"/>
              <a:t>.</a:t>
            </a:r>
            <a:endParaRPr lang="sr-Cyrl-RS" sz="2400" dirty="0" smtClean="0"/>
          </a:p>
          <a:p>
            <a:pPr marL="0" indent="0">
              <a:buNone/>
            </a:pPr>
            <a:r>
              <a:rPr lang="sr-Cyrl-RS" sz="2400" dirty="0" smtClean="0"/>
              <a:t>П</a:t>
            </a:r>
            <a:r>
              <a:rPr lang="sr-Latn-RS" sz="2400" dirty="0"/>
              <a:t>оставља</a:t>
            </a:r>
            <a:r>
              <a:rPr lang="sr-Cyrl-RS" sz="2400" dirty="0"/>
              <a:t>ју</a:t>
            </a:r>
            <a:r>
              <a:rPr lang="sr-Latn-RS" sz="2400" dirty="0"/>
              <a:t> се </a:t>
            </a:r>
            <a:r>
              <a:rPr lang="sr-Cyrl-RS" sz="2400" dirty="0"/>
              <a:t>следећа </a:t>
            </a:r>
            <a:r>
              <a:rPr lang="sr-Latn-RS" sz="2400" u="sng" dirty="0"/>
              <a:t>питања</a:t>
            </a:r>
            <a:r>
              <a:rPr lang="sr-Latn-RS" sz="2400" dirty="0"/>
              <a:t>:</a:t>
            </a:r>
            <a:endParaRPr lang="sr-Cyrl-RS" sz="2400" dirty="0"/>
          </a:p>
          <a:p>
            <a:pPr lvl="0"/>
            <a:r>
              <a:rPr lang="sr-Cyrl-RS" sz="2400" dirty="0"/>
              <a:t>Ш</a:t>
            </a:r>
            <a:r>
              <a:rPr lang="sr-Latn-RS" sz="2400" dirty="0"/>
              <a:t>та се преноси задружном савезу, право својине или право коришћења?</a:t>
            </a:r>
            <a:endParaRPr lang="sr-Cyrl-RS" sz="2400" dirty="0"/>
          </a:p>
          <a:p>
            <a:pPr lvl="0"/>
            <a:r>
              <a:rPr lang="sr-Latn-RS" sz="2400" dirty="0"/>
              <a:t>На који рок се “то право” преноси? </a:t>
            </a:r>
            <a:r>
              <a:rPr lang="sr-Cyrl-RS" sz="2400" dirty="0"/>
              <a:t>Т</a:t>
            </a:r>
            <a:r>
              <a:rPr lang="sr-Latn-RS" sz="2400" dirty="0"/>
              <a:t>рајно или привремено</a:t>
            </a:r>
            <a:r>
              <a:rPr lang="sr-Latn-RS" sz="2400" dirty="0" smtClean="0"/>
              <a:t>?</a:t>
            </a:r>
            <a:endParaRPr lang="sr-Cyrl-RS" sz="2400" dirty="0"/>
          </a:p>
        </p:txBody>
      </p:sp>
    </p:spTree>
    <p:extLst>
      <p:ext uri="{BB962C8B-B14F-4D97-AF65-F5344CB8AC3E}">
        <p14:creationId xmlns:p14="http://schemas.microsoft.com/office/powerpoint/2010/main" val="11641189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97152"/>
          </a:xfrm>
        </p:spPr>
        <p:txBody>
          <a:bodyPr/>
          <a:lstStyle/>
          <a:p>
            <a:pPr marL="0" indent="0" algn="just">
              <a:buNone/>
            </a:pPr>
            <a:r>
              <a:rPr lang="sr-Cyrl-RS" sz="2400" b="1" dirty="0" smtClean="0"/>
              <a:t>24. (трећи део)</a:t>
            </a:r>
          </a:p>
          <a:p>
            <a:pPr lvl="0" algn="just"/>
            <a:r>
              <a:rPr lang="sr-Latn-RS" sz="2400" dirty="0"/>
              <a:t>Шта су “права” задружног савеза у даљем управљању са надељеном задружном имовином? У чему је садржина управљања?</a:t>
            </a:r>
            <a:endParaRPr lang="sr-Cyrl-RS" sz="2400" dirty="0"/>
          </a:p>
          <a:p>
            <a:pPr lvl="0" algn="just"/>
            <a:r>
              <a:rPr lang="sr-Latn-RS" sz="2400" dirty="0"/>
              <a:t>Може ли такву задружну имовину задружни савез отуђити  или издати у закуп,  и коме припада остварени приход?</a:t>
            </a:r>
            <a:endParaRPr lang="sr-Cyrl-RS" sz="2400" dirty="0"/>
          </a:p>
          <a:p>
            <a:pPr lvl="0" algn="just"/>
            <a:r>
              <a:rPr lang="sr-Latn-RS" sz="2400" dirty="0"/>
              <a:t>Које су то “конкретне обавезе” задружног савеза у дефинисању услова и критеријума  код опредељења, да ли ће се сре</a:t>
            </a:r>
            <a:r>
              <a:rPr lang="sr-Cyrl-RS" sz="2400" dirty="0"/>
              <a:t>д</a:t>
            </a:r>
            <a:r>
              <a:rPr lang="sr-Latn-RS" sz="2400" dirty="0"/>
              <a:t>ства користити за оснивање нове задруге  или ће бити опредељена за даљи развој задругарства?</a:t>
            </a:r>
            <a:endParaRPr lang="sr-Cyrl-RS" sz="2400" dirty="0"/>
          </a:p>
          <a:p>
            <a:pPr lvl="0" algn="just"/>
            <a:r>
              <a:rPr lang="sr-Latn-RS" sz="2400" dirty="0"/>
              <a:t>Да ли постоји аутентично тумачење овог члана Закона?</a:t>
            </a:r>
            <a:endParaRPr lang="sr-Cyrl-RS" sz="2400" dirty="0"/>
          </a:p>
          <a:p>
            <a:pPr lvl="0" algn="just"/>
            <a:r>
              <a:rPr lang="sr-Latn-RS" sz="2400" dirty="0"/>
              <a:t>Да ли постоји практични пример у Републици Србији?</a:t>
            </a:r>
            <a:endParaRPr lang="sr-Cyrl-RS" sz="2400" dirty="0"/>
          </a:p>
          <a:p>
            <a:pPr marL="0" indent="0" algn="just">
              <a:buNone/>
            </a:pPr>
            <a:endParaRPr lang="sr-Cyrl-RS" sz="2400" dirty="0"/>
          </a:p>
          <a:p>
            <a:pPr marL="0" indent="0" algn="just">
              <a:buNone/>
            </a:pPr>
            <a:endParaRPr lang="sr-Cyrl-RS" sz="2400" dirty="0"/>
          </a:p>
          <a:p>
            <a:pPr marL="0" indent="0" algn="just">
              <a:buNone/>
            </a:pPr>
            <a:endParaRPr lang="sr-Cyrl-RS" sz="2400" b="1" dirty="0" smtClean="0"/>
          </a:p>
          <a:p>
            <a:pPr marL="0" indent="0" algn="just">
              <a:buNone/>
            </a:pPr>
            <a:endParaRPr lang="sr-Cyrl-RS" sz="2400" dirty="0"/>
          </a:p>
        </p:txBody>
      </p:sp>
    </p:spTree>
    <p:extLst>
      <p:ext uri="{BB962C8B-B14F-4D97-AF65-F5344CB8AC3E}">
        <p14:creationId xmlns:p14="http://schemas.microsoft.com/office/powerpoint/2010/main" val="136630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301608" cy="5184576"/>
          </a:xfrm>
        </p:spPr>
        <p:txBody>
          <a:bodyPr/>
          <a:lstStyle/>
          <a:p>
            <a:pPr marL="0" lvl="0" indent="0" algn="just">
              <a:buNone/>
            </a:pPr>
            <a:r>
              <a:rPr lang="sr-Cyrl-RS" sz="2300" b="1" dirty="0" smtClean="0"/>
              <a:t>4. </a:t>
            </a:r>
            <a:r>
              <a:rPr lang="sr-Cyrl-RS" sz="2300" dirty="0" smtClean="0"/>
              <a:t>Стечајни </a:t>
            </a:r>
            <a:r>
              <a:rPr lang="sr-Cyrl-RS" sz="2300" dirty="0"/>
              <a:t>дужник поседује једину имовину у виду </a:t>
            </a:r>
            <a:r>
              <a:rPr lang="sr-Cyrl-RS" sz="2300" dirty="0" smtClean="0"/>
              <a:t>нелегалног, </a:t>
            </a:r>
            <a:r>
              <a:rPr lang="sr-Cyrl-RS" sz="2300" dirty="0"/>
              <a:t>незавршеног пословног објекта у селу А. Такође, стечајни дужник има само три стечајна повериоца чија су потраживања разврстана у 3. исплатном реду. Након неколико безуспешних продаја, стечајни судија одлучује да једину и неуновчену имовину пренесе повериоцима у 3. исплатном </a:t>
            </a:r>
            <a:r>
              <a:rPr lang="sr-Cyrl-RS" sz="2300" dirty="0" smtClean="0"/>
              <a:t>реду.</a:t>
            </a:r>
          </a:p>
          <a:p>
            <a:pPr marL="0" lvl="0" indent="0" algn="just">
              <a:buNone/>
            </a:pPr>
            <a:endParaRPr lang="sr-Cyrl-RS" sz="2300" dirty="0"/>
          </a:p>
          <a:p>
            <a:pPr marL="0" indent="0" algn="just">
              <a:buNone/>
            </a:pPr>
            <a:r>
              <a:rPr lang="sr-Cyrl-RS" sz="2300" u="sng" dirty="0"/>
              <a:t>Питање</a:t>
            </a:r>
            <a:r>
              <a:rPr lang="sr-Cyrl-RS" sz="2300" dirty="0"/>
              <a:t>: Да ли је оваква одлука стечајног судије законита имајући у виду да постоје неизмирени трошкови стечајног поступка и обавезе стечајне масе, односно да постоје повериоци по основу трошкова и обавеза стечајне масе који нису намирени нити су били предмет намирења на наведни начин, а имајући у виду редослед намирења који је прописан чланом 54. Закона о стечају.</a:t>
            </a:r>
          </a:p>
          <a:p>
            <a:pPr marL="0" indent="0" algn="just">
              <a:buNone/>
            </a:pPr>
            <a:endParaRPr lang="sr-Cyrl-RS" sz="2200" dirty="0"/>
          </a:p>
        </p:txBody>
      </p:sp>
    </p:spTree>
    <p:extLst>
      <p:ext uri="{BB962C8B-B14F-4D97-AF65-F5344CB8AC3E}">
        <p14:creationId xmlns:p14="http://schemas.microsoft.com/office/powerpoint/2010/main" val="3975510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147248" cy="4525963"/>
          </a:xfrm>
        </p:spPr>
        <p:txBody>
          <a:bodyPr/>
          <a:lstStyle/>
          <a:p>
            <a:pPr marL="0" indent="0" algn="just">
              <a:spcBef>
                <a:spcPts val="600"/>
              </a:spcBef>
              <a:buNone/>
            </a:pPr>
            <a:r>
              <a:rPr lang="ru-RU" sz="2600" b="1" dirty="0" smtClean="0"/>
              <a:t>5.</a:t>
            </a:r>
            <a:r>
              <a:rPr lang="ru-RU" sz="2600" dirty="0"/>
              <a:t> </a:t>
            </a:r>
            <a:endParaRPr lang="sr-Latn-RS" sz="2600" dirty="0" smtClean="0"/>
          </a:p>
          <a:p>
            <a:pPr marL="0" indent="0" algn="just">
              <a:spcBef>
                <a:spcPts val="600"/>
              </a:spcBef>
              <a:buNone/>
            </a:pPr>
            <a:r>
              <a:rPr lang="ru-RU" sz="2500" u="sng" dirty="0" smtClean="0"/>
              <a:t>Питање</a:t>
            </a:r>
            <a:r>
              <a:rPr lang="ru-RU" sz="2500" dirty="0"/>
              <a:t>: Који је став суда у случају продаје имовине задруге – стечајног дужника, која је у поступку уписа пред РГЗ-ом? </a:t>
            </a:r>
            <a:endParaRPr lang="sr-Cyrl-RS" sz="2500" dirty="0"/>
          </a:p>
        </p:txBody>
      </p:sp>
    </p:spTree>
    <p:extLst>
      <p:ext uri="{BB962C8B-B14F-4D97-AF65-F5344CB8AC3E}">
        <p14:creationId xmlns:p14="http://schemas.microsoft.com/office/powerpoint/2010/main" val="2942334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u-RU" sz="2600" b="1" dirty="0" smtClean="0"/>
              <a:t>6. </a:t>
            </a:r>
            <a:endParaRPr lang="sr-Latn-RS" sz="2600" b="1" dirty="0" smtClean="0"/>
          </a:p>
          <a:p>
            <a:pPr marL="0" indent="0" algn="just">
              <a:buNone/>
            </a:pPr>
            <a:r>
              <a:rPr lang="sr-Cyrl-RS" sz="2500" u="sng" dirty="0" smtClean="0"/>
              <a:t>Питање</a:t>
            </a:r>
            <a:r>
              <a:rPr lang="sr-Cyrl-RS" sz="2500" dirty="0"/>
              <a:t>: </a:t>
            </a:r>
            <a:r>
              <a:rPr lang="ru-RU" sz="2500" dirty="0" smtClean="0"/>
              <a:t>Да </a:t>
            </a:r>
            <a:r>
              <a:rPr lang="ru-RU" sz="2500" dirty="0"/>
              <a:t>ли се стечајни судија стара о законитости одлука скупштине поверилаца као органа стечајног </a:t>
            </a:r>
            <a:r>
              <a:rPr lang="ru-RU" sz="2500" dirty="0" smtClean="0"/>
              <a:t>поступка?</a:t>
            </a:r>
            <a:endParaRPr lang="sr-Latn-RS" sz="2500" dirty="0" smtClean="0"/>
          </a:p>
          <a:p>
            <a:pPr marL="0" indent="0" algn="just">
              <a:buNone/>
            </a:pPr>
            <a:endParaRPr lang="ru-RU" sz="2500" dirty="0" smtClean="0"/>
          </a:p>
          <a:p>
            <a:pPr marL="0" indent="0" algn="just">
              <a:spcBef>
                <a:spcPts val="1200"/>
              </a:spcBef>
              <a:buNone/>
            </a:pPr>
            <a:r>
              <a:rPr lang="sr-Cyrl-RS" sz="2500" u="sng" dirty="0"/>
              <a:t>Питање</a:t>
            </a:r>
            <a:r>
              <a:rPr lang="sr-Cyrl-RS" sz="2500" dirty="0"/>
              <a:t>: </a:t>
            </a:r>
            <a:r>
              <a:rPr lang="ru-RU" sz="2500" dirty="0" smtClean="0"/>
              <a:t>Која </a:t>
            </a:r>
            <a:r>
              <a:rPr lang="ru-RU" sz="2500" dirty="0"/>
              <a:t>су процесна права чланова скупштине поверилаца који сматрају да је скупштина заказана на незаконити начин или да су поједине одлуке скупштине донете на незаконити начин?</a:t>
            </a:r>
            <a:endParaRPr lang="sr-Cyrl-RS" sz="2500" dirty="0"/>
          </a:p>
        </p:txBody>
      </p:sp>
    </p:spTree>
    <p:extLst>
      <p:ext uri="{BB962C8B-B14F-4D97-AF65-F5344CB8AC3E}">
        <p14:creationId xmlns:p14="http://schemas.microsoft.com/office/powerpoint/2010/main" val="162670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marL="0" indent="0" algn="just">
              <a:lnSpc>
                <a:spcPct val="113000"/>
              </a:lnSpc>
              <a:buNone/>
            </a:pPr>
            <a:r>
              <a:rPr lang="sr-Cyrl-RS" sz="2300" b="1" dirty="0" smtClean="0"/>
              <a:t>7. (први део)</a:t>
            </a:r>
            <a:r>
              <a:rPr lang="sr-Cyrl-RS" sz="2300" dirty="0" smtClean="0"/>
              <a:t> </a:t>
            </a:r>
            <a:r>
              <a:rPr lang="ru-RU" sz="2300" dirty="0" smtClean="0"/>
              <a:t>Имајући </a:t>
            </a:r>
            <a:r>
              <a:rPr lang="ru-RU" sz="2300" dirty="0"/>
              <a:t>у виду да се члан 136в примењује у случају продаје стечајног дужника као правног лица, целокупне имовине стечајног дужника или имовинске целине, поставља се питање целисходности примене става 1. тачка 2) овог члана и то у току саме продаје, којом се практично условљава наставак продаје. Наиме, сама формулација ове одредбе указује пре свега на могућност да продаја може бити осујећена у току самог спровођења, уколико би неко од разлучних поверилаца одбио да прихвати понуду мању од 50% процењене вредности те имовине. Самим тим наведено може имати за последицу поновљену продају где би се почетна цена умањила прво на 20% а потом и на 5%. </a:t>
            </a:r>
            <a:endParaRPr lang="sr-Cyrl-RS" sz="2300" dirty="0"/>
          </a:p>
        </p:txBody>
      </p:sp>
    </p:spTree>
    <p:extLst>
      <p:ext uri="{BB962C8B-B14F-4D97-AF65-F5344CB8AC3E}">
        <p14:creationId xmlns:p14="http://schemas.microsoft.com/office/powerpoint/2010/main" val="2038703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just">
              <a:lnSpc>
                <a:spcPct val="113000"/>
              </a:lnSpc>
              <a:buNone/>
            </a:pPr>
            <a:r>
              <a:rPr lang="sr-Cyrl-RS" sz="2300" b="1" dirty="0"/>
              <a:t>7. </a:t>
            </a:r>
            <a:r>
              <a:rPr lang="sr-Cyrl-RS" sz="2300" b="1" dirty="0" smtClean="0"/>
              <a:t>(други</a:t>
            </a:r>
            <a:r>
              <a:rPr lang="sr-Latn-RS" sz="2300" b="1" dirty="0" smtClean="0"/>
              <a:t> </a:t>
            </a:r>
            <a:r>
              <a:rPr lang="sr-Cyrl-RS" sz="2300" b="1" dirty="0" smtClean="0"/>
              <a:t>део</a:t>
            </a:r>
            <a:r>
              <a:rPr lang="sr-Cyrl-RS" sz="2300" b="1" dirty="0"/>
              <a:t>)</a:t>
            </a:r>
            <a:r>
              <a:rPr lang="sr-Cyrl-RS" sz="2300" dirty="0"/>
              <a:t> </a:t>
            </a:r>
            <a:r>
              <a:rPr lang="en-US" sz="2300" dirty="0" err="1" smtClean="0"/>
              <a:t>Притом</a:t>
            </a:r>
            <a:r>
              <a:rPr lang="en-US" sz="2300" dirty="0"/>
              <a:t>,</a:t>
            </a:r>
            <a:r>
              <a:rPr lang="sr-Cyrl-RS" sz="2300" dirty="0"/>
              <a:t> с</a:t>
            </a:r>
            <a:r>
              <a:rPr lang="en-US" sz="2300" dirty="0"/>
              <a:t> </a:t>
            </a:r>
            <a:r>
              <a:rPr lang="en-US" sz="2300" dirty="0" err="1"/>
              <a:t>обзиром</a:t>
            </a:r>
            <a:r>
              <a:rPr lang="en-US" sz="2300" dirty="0"/>
              <a:t> </a:t>
            </a:r>
            <a:r>
              <a:rPr lang="en-US" sz="2300" dirty="0" err="1"/>
              <a:t>да</a:t>
            </a:r>
            <a:r>
              <a:rPr lang="en-US" sz="2300" dirty="0"/>
              <a:t> </a:t>
            </a:r>
            <a:r>
              <a:rPr lang="en-US" sz="2300" dirty="0" err="1"/>
              <a:t>се</a:t>
            </a:r>
            <a:r>
              <a:rPr lang="en-US" sz="2300" dirty="0"/>
              <a:t> </a:t>
            </a:r>
            <a:r>
              <a:rPr lang="en-US" sz="2300" dirty="0" err="1"/>
              <a:t>овде</a:t>
            </a:r>
            <a:r>
              <a:rPr lang="en-US" sz="2300" dirty="0"/>
              <a:t> </a:t>
            </a:r>
            <a:r>
              <a:rPr lang="en-US" sz="2300" dirty="0" err="1"/>
              <a:t>сходно</a:t>
            </a:r>
            <a:r>
              <a:rPr lang="en-US" sz="2300" dirty="0"/>
              <a:t> </a:t>
            </a:r>
            <a:r>
              <a:rPr lang="en-US" sz="2300" dirty="0" err="1"/>
              <a:t>примењује</a:t>
            </a:r>
            <a:r>
              <a:rPr lang="en-US" sz="2300" dirty="0"/>
              <a:t> </a:t>
            </a:r>
            <a:r>
              <a:rPr lang="en-US" sz="2300" dirty="0" err="1"/>
              <a:t>члан</a:t>
            </a:r>
            <a:r>
              <a:rPr lang="en-US" sz="2300" dirty="0"/>
              <a:t> 35. </a:t>
            </a:r>
            <a:r>
              <a:rPr lang="en-US" sz="2300" dirty="0" err="1"/>
              <a:t>став</a:t>
            </a:r>
            <a:r>
              <a:rPr lang="en-US" sz="2300" dirty="0"/>
              <a:t> 3. </a:t>
            </a:r>
            <a:r>
              <a:rPr lang="en-US" sz="2300" dirty="0" err="1"/>
              <a:t>Закона</a:t>
            </a:r>
            <a:r>
              <a:rPr lang="en-US" sz="2300" dirty="0"/>
              <a:t>, </a:t>
            </a:r>
            <a:r>
              <a:rPr lang="en-US" sz="2300" dirty="0" err="1"/>
              <a:t>потребно</a:t>
            </a:r>
            <a:r>
              <a:rPr lang="en-US" sz="2300" dirty="0"/>
              <a:t> </a:t>
            </a:r>
            <a:r>
              <a:rPr lang="en-US" sz="2300" dirty="0" err="1"/>
              <a:t>је</a:t>
            </a:r>
            <a:r>
              <a:rPr lang="en-US" sz="2300" dirty="0"/>
              <a:t> </a:t>
            </a:r>
            <a:r>
              <a:rPr lang="en-US" sz="2300" dirty="0" err="1"/>
              <a:t>да</a:t>
            </a:r>
            <a:r>
              <a:rPr lang="en-US" sz="2300" dirty="0"/>
              <a:t> </a:t>
            </a:r>
            <a:r>
              <a:rPr lang="en-US" sz="2300" dirty="0" err="1"/>
              <a:t>продају</a:t>
            </a:r>
            <a:r>
              <a:rPr lang="en-US" sz="2300" dirty="0"/>
              <a:t> </a:t>
            </a:r>
            <a:r>
              <a:rPr lang="en-US" sz="2300" dirty="0" err="1"/>
              <a:t>одобри</a:t>
            </a:r>
            <a:r>
              <a:rPr lang="en-US" sz="2300" dirty="0"/>
              <a:t> </a:t>
            </a:r>
            <a:r>
              <a:rPr lang="en-US" sz="2300" dirty="0" err="1"/>
              <a:t>разлучни</a:t>
            </a:r>
            <a:r>
              <a:rPr lang="en-US" sz="2300" dirty="0"/>
              <a:t> </a:t>
            </a:r>
            <a:r>
              <a:rPr lang="en-US" sz="2300" dirty="0" err="1"/>
              <a:t>поверилац</a:t>
            </a:r>
            <a:r>
              <a:rPr lang="en-US" sz="2300" dirty="0"/>
              <a:t> </a:t>
            </a:r>
            <a:r>
              <a:rPr lang="en-US" sz="2300" dirty="0" err="1"/>
              <a:t>који</a:t>
            </a:r>
            <a:r>
              <a:rPr lang="en-US" sz="2300" dirty="0"/>
              <a:t> </a:t>
            </a:r>
            <a:r>
              <a:rPr lang="en-US" sz="2300" dirty="0" err="1"/>
              <a:t>учини</a:t>
            </a:r>
            <a:r>
              <a:rPr lang="en-US" sz="2300" dirty="0"/>
              <a:t> </a:t>
            </a:r>
            <a:r>
              <a:rPr lang="en-US" sz="2300" dirty="0" err="1"/>
              <a:t>вероватним</a:t>
            </a:r>
            <a:r>
              <a:rPr lang="en-US" sz="2300" dirty="0"/>
              <a:t> </a:t>
            </a:r>
            <a:r>
              <a:rPr lang="en-US" sz="2300" dirty="0" err="1"/>
              <a:t>да</a:t>
            </a:r>
            <a:r>
              <a:rPr lang="en-US" sz="2300" dirty="0"/>
              <a:t> </a:t>
            </a:r>
            <a:r>
              <a:rPr lang="en-US" sz="2300" dirty="0" err="1"/>
              <a:t>се</a:t>
            </a:r>
            <a:r>
              <a:rPr lang="en-US" sz="2300" dirty="0"/>
              <a:t> </a:t>
            </a:r>
            <a:r>
              <a:rPr lang="en-US" sz="2300" dirty="0" err="1"/>
              <a:t>његово</a:t>
            </a:r>
            <a:r>
              <a:rPr lang="en-US" sz="2300" dirty="0"/>
              <a:t> </a:t>
            </a:r>
            <a:r>
              <a:rPr lang="en-US" sz="2300" dirty="0" err="1"/>
              <a:t>потраживање</a:t>
            </a:r>
            <a:r>
              <a:rPr lang="en-US" sz="2300" dirty="0"/>
              <a:t> </a:t>
            </a:r>
            <a:r>
              <a:rPr lang="en-US" sz="2300" dirty="0" err="1"/>
              <a:t>може</a:t>
            </a:r>
            <a:r>
              <a:rPr lang="en-US" sz="2300" dirty="0"/>
              <a:t> </a:t>
            </a:r>
            <a:r>
              <a:rPr lang="en-US" sz="2300" dirty="0" err="1"/>
              <a:t>намирити</a:t>
            </a:r>
            <a:r>
              <a:rPr lang="en-US" sz="2300" dirty="0"/>
              <a:t> </a:t>
            </a:r>
            <a:r>
              <a:rPr lang="en-US" sz="2300" dirty="0" err="1"/>
              <a:t>делом</a:t>
            </a:r>
            <a:r>
              <a:rPr lang="en-US" sz="2300" dirty="0"/>
              <a:t> </a:t>
            </a:r>
            <a:r>
              <a:rPr lang="en-US" sz="2300" dirty="0" err="1"/>
              <a:t>или</a:t>
            </a:r>
            <a:r>
              <a:rPr lang="en-US" sz="2300" dirty="0"/>
              <a:t> у </a:t>
            </a:r>
            <a:r>
              <a:rPr lang="en-US" sz="2300" dirty="0" err="1"/>
              <a:t>целости</a:t>
            </a:r>
            <a:r>
              <a:rPr lang="en-US" sz="2300" dirty="0"/>
              <a:t> </a:t>
            </a:r>
            <a:r>
              <a:rPr lang="en-US" sz="2300" dirty="0" err="1"/>
              <a:t>из</a:t>
            </a:r>
            <a:r>
              <a:rPr lang="en-US" sz="2300" dirty="0"/>
              <a:t> </a:t>
            </a:r>
            <a:r>
              <a:rPr lang="en-US" sz="2300" dirty="0" err="1"/>
              <a:t>имовине</a:t>
            </a:r>
            <a:r>
              <a:rPr lang="en-US" sz="2300" dirty="0"/>
              <a:t> </a:t>
            </a:r>
            <a:r>
              <a:rPr lang="en-US" sz="2300" dirty="0" err="1"/>
              <a:t>која</a:t>
            </a:r>
            <a:r>
              <a:rPr lang="en-US" sz="2300" dirty="0"/>
              <a:t> </a:t>
            </a:r>
            <a:r>
              <a:rPr lang="en-US" sz="2300" dirty="0" err="1"/>
              <a:t>је</a:t>
            </a:r>
            <a:r>
              <a:rPr lang="en-US" sz="2300" dirty="0"/>
              <a:t> </a:t>
            </a:r>
            <a:r>
              <a:rPr lang="en-US" sz="2300" dirty="0" err="1"/>
              <a:t>под</a:t>
            </a:r>
            <a:r>
              <a:rPr lang="en-US" sz="2300" dirty="0"/>
              <a:t> </a:t>
            </a:r>
            <a:r>
              <a:rPr lang="en-US" sz="2300" dirty="0" err="1"/>
              <a:t>разлучним</a:t>
            </a:r>
            <a:r>
              <a:rPr lang="en-US" sz="2300" dirty="0"/>
              <a:t> </a:t>
            </a:r>
            <a:r>
              <a:rPr lang="en-US" sz="2300" dirty="0" err="1"/>
              <a:t>односно</a:t>
            </a:r>
            <a:r>
              <a:rPr lang="en-US" sz="2300" dirty="0"/>
              <a:t> </a:t>
            </a:r>
            <a:r>
              <a:rPr lang="en-US" sz="2300" dirty="0" err="1"/>
              <a:t>заложним</a:t>
            </a:r>
            <a:r>
              <a:rPr lang="en-US" sz="2300" dirty="0"/>
              <a:t> </a:t>
            </a:r>
            <a:r>
              <a:rPr lang="en-US" sz="2300" dirty="0" err="1"/>
              <a:t>правом</a:t>
            </a:r>
            <a:r>
              <a:rPr lang="en-US" sz="2300" dirty="0"/>
              <a:t> </a:t>
            </a:r>
            <a:r>
              <a:rPr lang="en-US" sz="2300" dirty="0" err="1"/>
              <a:t>ако</a:t>
            </a:r>
            <a:r>
              <a:rPr lang="en-US" sz="2300" dirty="0"/>
              <a:t> </a:t>
            </a:r>
            <a:r>
              <a:rPr lang="en-US" sz="2300" dirty="0" err="1"/>
              <a:t>би</a:t>
            </a:r>
            <a:r>
              <a:rPr lang="en-US" sz="2300" dirty="0"/>
              <a:t> </a:t>
            </a:r>
            <a:r>
              <a:rPr lang="en-US" sz="2300" dirty="0" err="1"/>
              <a:t>се</a:t>
            </a:r>
            <a:r>
              <a:rPr lang="en-US" sz="2300" dirty="0"/>
              <a:t> </a:t>
            </a:r>
            <a:r>
              <a:rPr lang="en-US" sz="2300" dirty="0" err="1"/>
              <a:t>она</a:t>
            </a:r>
            <a:r>
              <a:rPr lang="en-US" sz="2300" dirty="0"/>
              <a:t> </a:t>
            </a:r>
            <a:r>
              <a:rPr lang="en-US" sz="2300" dirty="0" err="1"/>
              <a:t>продавала</a:t>
            </a:r>
            <a:r>
              <a:rPr lang="en-US" sz="2300" dirty="0"/>
              <a:t> </a:t>
            </a:r>
            <a:r>
              <a:rPr lang="en-US" sz="2300" dirty="0" err="1"/>
              <a:t>појединачно</a:t>
            </a:r>
            <a:r>
              <a:rPr lang="en-US" sz="2300" dirty="0"/>
              <a:t>. </a:t>
            </a:r>
            <a:endParaRPr lang="sr-Cyrl-RS" sz="2300" dirty="0" smtClean="0"/>
          </a:p>
          <a:p>
            <a:pPr marL="0" lvl="0" indent="0" algn="just">
              <a:lnSpc>
                <a:spcPct val="113000"/>
              </a:lnSpc>
              <a:buNone/>
            </a:pPr>
            <a:endParaRPr lang="sr-Cyrl-RS" sz="2300" dirty="0"/>
          </a:p>
          <a:p>
            <a:pPr marL="0" indent="0" algn="just">
              <a:lnSpc>
                <a:spcPct val="113000"/>
              </a:lnSpc>
              <a:buNone/>
            </a:pPr>
            <a:r>
              <a:rPr lang="en-US" sz="2300" dirty="0" err="1"/>
              <a:t>Ово</a:t>
            </a:r>
            <a:r>
              <a:rPr lang="en-US" sz="2300" dirty="0"/>
              <a:t> у </a:t>
            </a:r>
            <a:r>
              <a:rPr lang="en-US" sz="2300" dirty="0" err="1"/>
              <a:t>ситуацији</a:t>
            </a:r>
            <a:r>
              <a:rPr lang="en-US" sz="2300" dirty="0"/>
              <a:t> </a:t>
            </a:r>
            <a:r>
              <a:rPr lang="en-US" sz="2300" dirty="0" err="1"/>
              <a:t>када</a:t>
            </a:r>
            <a:r>
              <a:rPr lang="en-US" sz="2300" dirty="0"/>
              <a:t> </a:t>
            </a:r>
            <a:r>
              <a:rPr lang="en-US" sz="2300" dirty="0" err="1"/>
              <a:t>се</a:t>
            </a:r>
            <a:r>
              <a:rPr lang="en-US" sz="2300" dirty="0"/>
              <a:t>, </a:t>
            </a:r>
            <a:r>
              <a:rPr lang="en-US" sz="2300" dirty="0" err="1"/>
              <a:t>како</a:t>
            </a:r>
            <a:r>
              <a:rPr lang="en-US" sz="2300" dirty="0"/>
              <a:t> </a:t>
            </a:r>
            <a:r>
              <a:rPr lang="en-US" sz="2300" dirty="0" err="1"/>
              <a:t>се</a:t>
            </a:r>
            <a:r>
              <a:rPr lang="en-US" sz="2300" dirty="0"/>
              <a:t> </a:t>
            </a:r>
            <a:r>
              <a:rPr lang="en-US" sz="2300" dirty="0" err="1"/>
              <a:t>то</a:t>
            </a:r>
            <a:r>
              <a:rPr lang="en-US" sz="2300" dirty="0"/>
              <a:t> </a:t>
            </a:r>
            <a:r>
              <a:rPr lang="en-US" sz="2300" dirty="0" err="1"/>
              <a:t>наводи</a:t>
            </a:r>
            <a:r>
              <a:rPr lang="en-US" sz="2300" dirty="0"/>
              <a:t> у </a:t>
            </a:r>
            <a:r>
              <a:rPr lang="en-US" sz="2300" dirty="0" err="1"/>
              <a:t>ставу</a:t>
            </a:r>
            <a:r>
              <a:rPr lang="en-US" sz="2300" dirty="0"/>
              <a:t> 1. </a:t>
            </a:r>
            <a:r>
              <a:rPr lang="en-US" sz="2300" dirty="0" err="1"/>
              <a:t>овог</a:t>
            </a:r>
            <a:r>
              <a:rPr lang="en-US" sz="2300" dirty="0"/>
              <a:t> </a:t>
            </a:r>
            <a:r>
              <a:rPr lang="en-US" sz="2300" dirty="0" err="1"/>
              <a:t>члана</a:t>
            </a:r>
            <a:r>
              <a:rPr lang="en-US" sz="2300" dirty="0"/>
              <a:t>, </a:t>
            </a:r>
            <a:r>
              <a:rPr lang="en-US" sz="2300" dirty="0" err="1"/>
              <a:t>спроводи</a:t>
            </a:r>
            <a:r>
              <a:rPr lang="en-US" sz="2300" dirty="0"/>
              <a:t> </a:t>
            </a:r>
            <a:r>
              <a:rPr lang="en-US" sz="2300" dirty="0" err="1"/>
              <a:t>продаја</a:t>
            </a:r>
            <a:r>
              <a:rPr lang="en-US" sz="2300" dirty="0"/>
              <a:t> </a:t>
            </a:r>
            <a:r>
              <a:rPr lang="en-US" sz="2300" dirty="0" err="1"/>
              <a:t>правног</a:t>
            </a:r>
            <a:r>
              <a:rPr lang="en-US" sz="2300" dirty="0"/>
              <a:t> </a:t>
            </a:r>
            <a:r>
              <a:rPr lang="en-US" sz="2300" dirty="0" err="1"/>
              <a:t>лица</a:t>
            </a:r>
            <a:r>
              <a:rPr lang="en-US" sz="2300" dirty="0"/>
              <a:t>, </a:t>
            </a:r>
            <a:r>
              <a:rPr lang="en-US" sz="2300" dirty="0" err="1"/>
              <a:t>целокупне</a:t>
            </a:r>
            <a:r>
              <a:rPr lang="en-US" sz="2300" dirty="0"/>
              <a:t> </a:t>
            </a:r>
            <a:r>
              <a:rPr lang="en-US" sz="2300" dirty="0" err="1"/>
              <a:t>имовине</a:t>
            </a:r>
            <a:r>
              <a:rPr lang="en-US" sz="2300" dirty="0"/>
              <a:t> </a:t>
            </a:r>
            <a:r>
              <a:rPr lang="en-US" sz="2300" dirty="0" err="1"/>
              <a:t>или</a:t>
            </a:r>
            <a:r>
              <a:rPr lang="en-US" sz="2300" dirty="0"/>
              <a:t> </a:t>
            </a:r>
            <a:r>
              <a:rPr lang="en-US" sz="2300" dirty="0" err="1"/>
              <a:t>имовинске</a:t>
            </a:r>
            <a:r>
              <a:rPr lang="en-US" sz="2300" dirty="0"/>
              <a:t> </a:t>
            </a:r>
            <a:r>
              <a:rPr lang="en-US" sz="2300" dirty="0" err="1"/>
              <a:t>целине</a:t>
            </a:r>
            <a:r>
              <a:rPr lang="en-US" sz="2300" dirty="0"/>
              <a:t>, </a:t>
            </a:r>
            <a:r>
              <a:rPr lang="en-US" sz="2300" dirty="0" err="1"/>
              <a:t>па</a:t>
            </a:r>
            <a:r>
              <a:rPr lang="en-US" sz="2300" dirty="0"/>
              <a:t> </a:t>
            </a:r>
            <a:r>
              <a:rPr lang="en-US" sz="2300" dirty="0" err="1"/>
              <a:t>није</a:t>
            </a:r>
            <a:r>
              <a:rPr lang="en-US" sz="2300" dirty="0"/>
              <a:t> </a:t>
            </a:r>
            <a:r>
              <a:rPr lang="en-US" sz="2300" dirty="0" err="1"/>
              <a:t>до</a:t>
            </a:r>
            <a:r>
              <a:rPr lang="en-US" sz="2300" dirty="0"/>
              <a:t> </a:t>
            </a:r>
            <a:r>
              <a:rPr lang="en-US" sz="2300" dirty="0" err="1"/>
              <a:t>краја</a:t>
            </a:r>
            <a:r>
              <a:rPr lang="en-US" sz="2300" dirty="0"/>
              <a:t> </a:t>
            </a:r>
            <a:r>
              <a:rPr lang="en-US" sz="2300" dirty="0" err="1"/>
              <a:t>јасна</a:t>
            </a:r>
            <a:r>
              <a:rPr lang="en-US" sz="2300" dirty="0"/>
              <a:t> </a:t>
            </a:r>
            <a:r>
              <a:rPr lang="en-US" sz="2300" dirty="0" err="1"/>
              <a:t>намера</a:t>
            </a:r>
            <a:r>
              <a:rPr lang="en-US" sz="2300" dirty="0"/>
              <a:t> </a:t>
            </a:r>
            <a:r>
              <a:rPr lang="en-US" sz="2300" dirty="0" err="1" smtClean="0"/>
              <a:t>законодавца</a:t>
            </a:r>
            <a:r>
              <a:rPr lang="sr-Latn-RS" sz="2300" dirty="0" smtClean="0"/>
              <a:t>.</a:t>
            </a:r>
            <a:endParaRPr lang="sr-Cyrl-RS" sz="2300" dirty="0"/>
          </a:p>
          <a:p>
            <a:pPr marL="0" indent="0">
              <a:buNone/>
            </a:pPr>
            <a:endParaRPr lang="sr-Cyrl-RS" dirty="0"/>
          </a:p>
        </p:txBody>
      </p:sp>
    </p:spTree>
    <p:extLst>
      <p:ext uri="{BB962C8B-B14F-4D97-AF65-F5344CB8AC3E}">
        <p14:creationId xmlns:p14="http://schemas.microsoft.com/office/powerpoint/2010/main" val="119390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alsu septembar2015</Template>
  <TotalTime>1648</TotalTime>
  <Words>4313</Words>
  <Application>Microsoft Office PowerPoint</Application>
  <PresentationFormat>On-screen Show (4:3)</PresentationFormat>
  <Paragraphs>130</Paragraphs>
  <Slides>48</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48</vt:i4>
      </vt:variant>
    </vt:vector>
  </HeadingPairs>
  <TitlesOfParts>
    <vt:vector size="55" baseType="lpstr">
      <vt:lpstr>Arial</vt:lpstr>
      <vt:lpstr>Calibri</vt:lpstr>
      <vt:lpstr>Calibri Light</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Ema Karamata</cp:lastModifiedBy>
  <cp:revision>119</cp:revision>
  <cp:lastPrinted>2017-11-03T10:02:26Z</cp:lastPrinted>
  <dcterms:created xsi:type="dcterms:W3CDTF">2015-09-21T07:03:01Z</dcterms:created>
  <dcterms:modified xsi:type="dcterms:W3CDTF">2021-11-22T10:12:12Z</dcterms:modified>
</cp:coreProperties>
</file>