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38"/>
  </p:notesMasterIdLst>
  <p:sldIdLst>
    <p:sldId id="256" r:id="rId2"/>
    <p:sldId id="261" r:id="rId3"/>
    <p:sldId id="262" r:id="rId4"/>
    <p:sldId id="263" r:id="rId5"/>
    <p:sldId id="264" r:id="rId6"/>
    <p:sldId id="265" r:id="rId7"/>
    <p:sldId id="266" r:id="rId8"/>
    <p:sldId id="280" r:id="rId9"/>
    <p:sldId id="267" r:id="rId10"/>
    <p:sldId id="282" r:id="rId11"/>
    <p:sldId id="268" r:id="rId12"/>
    <p:sldId id="270" r:id="rId13"/>
    <p:sldId id="271" r:id="rId14"/>
    <p:sldId id="272" r:id="rId15"/>
    <p:sldId id="273" r:id="rId16"/>
    <p:sldId id="274" r:id="rId17"/>
    <p:sldId id="275" r:id="rId18"/>
    <p:sldId id="276" r:id="rId19"/>
    <p:sldId id="277" r:id="rId20"/>
    <p:sldId id="283" r:id="rId21"/>
    <p:sldId id="284" r:id="rId22"/>
    <p:sldId id="297" r:id="rId23"/>
    <p:sldId id="285" r:id="rId24"/>
    <p:sldId id="286" r:id="rId25"/>
    <p:sldId id="287" r:id="rId26"/>
    <p:sldId id="288" r:id="rId27"/>
    <p:sldId id="290" r:id="rId28"/>
    <p:sldId id="291" r:id="rId29"/>
    <p:sldId id="292" r:id="rId30"/>
    <p:sldId id="293" r:id="rId31"/>
    <p:sldId id="294" r:id="rId32"/>
    <p:sldId id="295" r:id="rId33"/>
    <p:sldId id="300" r:id="rId34"/>
    <p:sldId id="298" r:id="rId35"/>
    <p:sldId id="299" r:id="rId36"/>
    <p:sldId id="296" r:id="rId37"/>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A666804-A47A-410C-9A3F-C9E61CA89391}" type="datetimeFigureOut">
              <a:rPr lang="en-GB" smtClean="0"/>
              <a:t>18/11/2022</a:t>
            </a:fld>
            <a:endParaRPr lang="en-GB"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09879A81-18CF-49F7-96FB-D20488BE9A21}" type="slidenum">
              <a:rPr lang="en-GB" smtClean="0"/>
              <a:t>‹#›</a:t>
            </a:fld>
            <a:endParaRPr lang="en-GB" dirty="0"/>
          </a:p>
        </p:txBody>
      </p:sp>
    </p:spTree>
    <p:extLst>
      <p:ext uri="{BB962C8B-B14F-4D97-AF65-F5344CB8AC3E}">
        <p14:creationId xmlns:p14="http://schemas.microsoft.com/office/powerpoint/2010/main" val="12223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A31F06-B2A5-4891-BC98-A4A95CA68A61}" type="datetime1">
              <a:rPr lang="en-US" smtClean="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6A046A-834B-4E9D-AE68-C1019C62E04C}" type="datetime1">
              <a:rPr lang="en-US" smtClean="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DB196-A950-463E-8D11-E203BBF8C320}" type="datetime1">
              <a:rPr lang="en-US" smtClean="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417C2-A6BD-4BD7-858C-96A1E1A6602E}" type="datetime1">
              <a:rPr lang="en-US" smtClean="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4198E9-ECC7-4088-8CA2-32B60B2061BD}" type="datetime1">
              <a:rPr lang="en-US" smtClean="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BAFCBC-4FFD-4728-BE76-73177AB0CA2C}" type="datetime1">
              <a:rPr lang="en-US" smtClean="0"/>
              <a:t>11/18/2022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868AAE-06D6-4E25-958A-65B3C71A49C8}" type="datetime1">
              <a:rPr lang="en-US" smtClean="0"/>
              <a:t>11/18/2022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F9EEB9-8B36-405F-B3D7-A1185FDD93AD}" type="datetime1">
              <a:rPr lang="en-US" smtClean="0"/>
              <a:t>11/18/2022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A0DE3-2E96-42DC-8970-C0A8E7737A73}" type="datetime1">
              <a:rPr lang="en-US" smtClean="0"/>
              <a:t>11/18/2022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72B073-FA1B-4D9C-A4D2-671932328EDA}" type="datetime1">
              <a:rPr lang="en-US" smtClean="0"/>
              <a:t>11/18/2022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604CC5-DE84-414A-9513-16AC2B175F5E}" type="datetime1">
              <a:rPr lang="en-US" smtClean="0"/>
              <a:t>11/18/2022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38700-5E32-4EAC-9279-304DDA9AABC4}" type="datetime1">
              <a:rPr lang="en-US" smtClean="0"/>
              <a:t>11/18/2022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dirty="0"/>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581892"/>
            <a:ext cx="7779145" cy="1759024"/>
          </a:xfrm>
        </p:spPr>
        <p:txBody>
          <a:bodyPr>
            <a:normAutofit fontScale="90000"/>
          </a:bodyPr>
          <a:lstStyle/>
          <a:p>
            <a:pPr algn="l"/>
            <a:r>
              <a:rPr lang="sr-Cyrl-RS" sz="4600" b="1" dirty="0" smtClean="0">
                <a:solidFill>
                  <a:schemeClr val="bg1"/>
                </a:solidFill>
              </a:rPr>
              <a:t>УСЛОВИ ЗА ОДРЕЂИВАЊЕ И УКИДАЊЕ МЕРА ОБЕЗБЕЂЕЊА У СТЕЧАЈНОМ ПОСТУПКУ</a:t>
            </a:r>
            <a:endParaRPr lang="en-US" sz="46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normAutofit lnSpcReduction="10000"/>
          </a:bodyPr>
          <a:lstStyle/>
          <a:p>
            <a:pPr algn="l"/>
            <a:r>
              <a:rPr lang="sr-Cyrl-RS" dirty="0" smtClean="0">
                <a:solidFill>
                  <a:schemeClr val="bg1"/>
                </a:solidFill>
              </a:rPr>
              <a:t>Јасминка Обућина</a:t>
            </a:r>
          </a:p>
          <a:p>
            <a:pPr algn="l"/>
            <a:r>
              <a:rPr lang="sr-Cyrl-RS" dirty="0" smtClean="0">
                <a:solidFill>
                  <a:schemeClr val="bg1"/>
                </a:solidFill>
              </a:rPr>
              <a:t>в.ф</a:t>
            </a:r>
            <a:r>
              <a:rPr lang="sr-Cyrl-RS" dirty="0" smtClean="0">
                <a:solidFill>
                  <a:schemeClr val="bg1"/>
                </a:solidFill>
              </a:rPr>
              <a:t>. председника Привредног апелационог суда</a:t>
            </a:r>
            <a:endParaRPr lang="en-US"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3FBBF7A0-FD9D-4C94-46B3-95711EEDEF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66974" y="5277067"/>
            <a:ext cx="2825496" cy="1408176"/>
          </a:xfrm>
          <a:prstGeom prst="rect">
            <a:avLst/>
          </a:prstGeom>
        </p:spPr>
      </p:pic>
      <p:pic>
        <p:nvPicPr>
          <p:cNvPr id="12" name="Picture 11">
            <a:extLst>
              <a:ext uri="{FF2B5EF4-FFF2-40B4-BE49-F238E27FC236}">
                <a16:creationId xmlns:a16="http://schemas.microsoft.com/office/drawing/2014/main" id="{E8E49110-8EC1-6785-249D-61CBDC2C362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740511" y="6032396"/>
            <a:ext cx="2710978" cy="690492"/>
          </a:xfrm>
          <a:prstGeom prst="rect">
            <a:avLst/>
          </a:prstGeom>
        </p:spPr>
      </p:pic>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9530" y="5301081"/>
            <a:ext cx="2473233" cy="1462630"/>
          </a:xfrm>
          <a:prstGeom prst="rect">
            <a:avLst/>
          </a:prstGeom>
        </p:spPr>
      </p:pic>
    </p:spTree>
    <p:extLst>
      <p:ext uri="{BB962C8B-B14F-4D97-AF65-F5344CB8AC3E}">
        <p14:creationId xmlns:p14="http://schemas.microsoft.com/office/powerpoint/2010/main" val="321666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240145"/>
            <a:ext cx="10622278" cy="1065230"/>
          </a:xfrm>
        </p:spPr>
        <p:txBody>
          <a:bodyPr>
            <a:normAutofit fontScale="90000"/>
          </a:bodyPr>
          <a:lstStyle/>
          <a:p>
            <a:r>
              <a:rPr lang="sr-Cyrl-RS" b="1" dirty="0" smtClean="0"/>
              <a:t/>
            </a:r>
            <a:br>
              <a:rPr lang="sr-Cyrl-RS" b="1" dirty="0" smtClean="0"/>
            </a:br>
            <a:r>
              <a:rPr lang="sr-Cyrl-RS" b="1" dirty="0"/>
              <a:t>Активна легитимација</a:t>
            </a:r>
            <a:br>
              <a:rPr lang="sr-Cyrl-RS" b="1" dirty="0"/>
            </a:b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a:buFontTx/>
              <a:buChar char="-"/>
            </a:pPr>
            <a:r>
              <a:rPr lang="sr-Cyrl-RS" dirty="0"/>
              <a:t>Подносилац предлога за покретање стечаја, или</a:t>
            </a:r>
          </a:p>
          <a:p>
            <a:pPr>
              <a:buFontTx/>
              <a:buChar char="-"/>
            </a:pPr>
            <a:endParaRPr lang="sr-Cyrl-RS" dirty="0"/>
          </a:p>
          <a:p>
            <a:pPr>
              <a:buFontTx/>
              <a:buChar char="-"/>
            </a:pPr>
            <a:r>
              <a:rPr lang="sr-Cyrl-RS" dirty="0"/>
              <a:t>Суд по службеној дужности</a:t>
            </a:r>
            <a:endParaRPr lang="en-US" dirty="0"/>
          </a:p>
          <a:p>
            <a:pPr marL="514350" indent="-514350">
              <a:buAutoNum type="arabicPeriod"/>
            </a:pPr>
            <a:endParaRPr lang="sr-Cyrl-RS" dirty="0" smtClean="0"/>
          </a:p>
          <a:p>
            <a:pPr marL="514350" indent="-514350">
              <a:buAutoNum type="arabicPeriod"/>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4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Трајање</a:t>
            </a:r>
            <a:br>
              <a:rPr lang="sr-Cyrl-RS" b="1" dirty="0" smtClean="0"/>
            </a:br>
            <a:r>
              <a:rPr lang="sr-Cyrl-RS" b="1" dirty="0" smtClean="0"/>
              <a:t>(Члан 62. став 8. и 9. Закона о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a:buFontTx/>
              <a:buChar char="-"/>
            </a:pPr>
            <a:endParaRPr lang="sr-Cyrl-RS" dirty="0" smtClean="0"/>
          </a:p>
          <a:p>
            <a:pPr>
              <a:buFontTx/>
              <a:buChar char="-"/>
            </a:pPr>
            <a:r>
              <a:rPr lang="sr-Cyrl-RS" dirty="0" smtClean="0"/>
              <a:t>До окончања претходног стечајног поступка</a:t>
            </a:r>
          </a:p>
          <a:p>
            <a:pPr>
              <a:buFontTx/>
              <a:buChar char="-"/>
            </a:pPr>
            <a:endParaRPr lang="sr-Cyrl-RS" dirty="0" smtClean="0"/>
          </a:p>
          <a:p>
            <a:pPr>
              <a:buFontTx/>
              <a:buChar char="-"/>
            </a:pPr>
            <a:r>
              <a:rPr lang="sr-Cyrl-RS" dirty="0" smtClean="0"/>
              <a:t>До укидања од стране стечајног судије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97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ctr">
              <a:buNone/>
            </a:pPr>
            <a:endParaRPr lang="sr-Cyrl-RS" dirty="0" smtClean="0"/>
          </a:p>
          <a:p>
            <a:pPr marL="0" indent="0" algn="ctr">
              <a:buNone/>
            </a:pPr>
            <a:endParaRPr lang="sr-Cyrl-RS" dirty="0"/>
          </a:p>
          <a:p>
            <a:pPr marL="0" indent="0" algn="ctr">
              <a:buNone/>
            </a:pPr>
            <a:r>
              <a:rPr lang="sr-Cyrl-RS" sz="4000" b="1" dirty="0" smtClean="0"/>
              <a:t>УКИДАЊЕ </a:t>
            </a:r>
            <a:r>
              <a:rPr lang="sr-Cyrl-RS" sz="4000" b="1" dirty="0"/>
              <a:t>МЕРА </a:t>
            </a:r>
            <a:r>
              <a:rPr lang="sr-Cyrl-RS" sz="4000" b="1" dirty="0" smtClean="0"/>
              <a:t>ОБЕЗБЕЂЕЊА</a:t>
            </a:r>
          </a:p>
          <a:p>
            <a:pPr marL="0" indent="0" algn="ctr">
              <a:buNone/>
            </a:pPr>
            <a:r>
              <a:rPr lang="sr-Cyrl-RS" sz="4000" b="1" dirty="0"/>
              <a:t/>
            </a:r>
            <a:br>
              <a:rPr lang="sr-Cyrl-RS" sz="4000" b="1" dirty="0"/>
            </a:br>
            <a:r>
              <a:rPr lang="sr-Cyrl-RS" sz="4000" b="1" dirty="0"/>
              <a:t>(Члан 93 а), 93 б), 93 в) и 93 г) </a:t>
            </a:r>
            <a:r>
              <a:rPr lang="sr-Cyrl-RS" sz="4000" b="1" dirty="0" smtClean="0"/>
              <a:t>Закона о стечају)</a:t>
            </a:r>
            <a:endParaRPr lang="en-US" sz="4000" b="1"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672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dirty="0" smtClean="0"/>
              <a:t/>
            </a:r>
            <a:br>
              <a:rPr lang="sr-Cyrl-RS" dirty="0" smtClean="0"/>
            </a:br>
            <a:r>
              <a:rPr lang="sr-Cyrl-RS" b="1" dirty="0" smtClean="0"/>
              <a:t>Овлашћени предлагачи:</a:t>
            </a:r>
            <a:br>
              <a:rPr lang="sr-Cyrl-RS" b="1" dirty="0" smtClean="0"/>
            </a:b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marL="514350" indent="-514350">
              <a:buAutoNum type="arabicPeriod"/>
            </a:pPr>
            <a:r>
              <a:rPr lang="sr-Cyrl-RS" dirty="0" smtClean="0"/>
              <a:t>стечајни управник</a:t>
            </a:r>
          </a:p>
          <a:p>
            <a:pPr marL="514350" indent="-514350">
              <a:buAutoNum type="arabicPeriod"/>
            </a:pPr>
            <a:endParaRPr lang="sr-Cyrl-RS" dirty="0" smtClean="0"/>
          </a:p>
          <a:p>
            <a:pPr marL="514350" indent="-514350">
              <a:buAutoNum type="arabicPeriod"/>
            </a:pPr>
            <a:r>
              <a:rPr lang="sr-Cyrl-RS" dirty="0" smtClean="0"/>
              <a:t>разлучни поверилац</a:t>
            </a:r>
          </a:p>
          <a:p>
            <a:pPr marL="514350" indent="-514350">
              <a:buAutoNum type="arabicPeriod"/>
            </a:pPr>
            <a:endParaRPr lang="sr-Cyrl-RS" dirty="0" smtClean="0"/>
          </a:p>
          <a:p>
            <a:pPr marL="514350" indent="-514350">
              <a:buAutoNum type="arabicPeriod"/>
            </a:pPr>
            <a:r>
              <a:rPr lang="sr-Cyrl-RS" dirty="0" smtClean="0"/>
              <a:t>заложни који докаже доспелост потраживања (делимично или у целости)</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004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304800"/>
            <a:ext cx="10622278" cy="954567"/>
          </a:xfrm>
        </p:spPr>
        <p:txBody>
          <a:bodyPr>
            <a:normAutofit fontScale="90000"/>
          </a:bodyPr>
          <a:lstStyle/>
          <a:p>
            <a:r>
              <a:rPr lang="sr-Cyrl-RS" b="1" dirty="0" smtClean="0"/>
              <a:t/>
            </a:r>
            <a:br>
              <a:rPr lang="sr-Cyrl-RS" b="1" dirty="0" smtClean="0"/>
            </a:br>
            <a:r>
              <a:rPr lang="sr-Cyrl-RS" b="1" dirty="0" smtClean="0"/>
              <a:t>Услови за укидање</a:t>
            </a:r>
            <a:r>
              <a:rPr lang="sr-Cyrl-RS" b="1" dirty="0"/>
              <a:t/>
            </a:r>
            <a:br>
              <a:rPr lang="sr-Cyrl-RS" b="1" dirty="0"/>
            </a:br>
            <a:r>
              <a:rPr lang="sr-Cyrl-RS" b="1" dirty="0" smtClean="0"/>
              <a:t>(Члан </a:t>
            </a:r>
            <a:r>
              <a:rPr lang="sr-Cyrl-RS" b="1" dirty="0"/>
              <a:t>93 а) став </a:t>
            </a:r>
            <a:r>
              <a:rPr lang="sr-Cyrl-RS" b="1" dirty="0" smtClean="0"/>
              <a:t>2. Закона о стечају)</a:t>
            </a:r>
            <a:r>
              <a:rPr lang="en-US" b="1" dirty="0"/>
              <a:t/>
            </a:r>
            <a:br>
              <a:rPr lang="en-US" b="1" dirty="0"/>
            </a:b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514350" indent="-514350" algn="just">
              <a:buAutoNum type="arabicPeriod"/>
            </a:pPr>
            <a:endParaRPr lang="sr-Cyrl-RS" dirty="0" smtClean="0"/>
          </a:p>
          <a:p>
            <a:pPr marL="0" indent="0" algn="just">
              <a:buNone/>
            </a:pPr>
            <a:r>
              <a:rPr lang="sr-Cyrl-RS" dirty="0" smtClean="0"/>
              <a:t>1. Стечајни дужник или стечајни управник нису на адекватан начин заштитили предметну имовину која је предмет разлучног, односно заложног права тако да је њена безбедност изложена ризику, </a:t>
            </a:r>
          </a:p>
          <a:p>
            <a:pPr marL="0" indent="0" algn="just">
              <a:buNone/>
            </a:pPr>
            <a:r>
              <a:rPr lang="sr-Cyrl-RS" dirty="0"/>
              <a:t>	</a:t>
            </a:r>
            <a:r>
              <a:rPr lang="sr-Cyrl-RS" dirty="0" smtClean="0"/>
              <a:t>или</a:t>
            </a:r>
          </a:p>
          <a:p>
            <a:pPr marL="0" indent="0" algn="just">
              <a:buNone/>
            </a:pPr>
            <a:r>
              <a:rPr lang="sr-Cyrl-RS" dirty="0" smtClean="0"/>
              <a:t>2. се вредност предметне имовине смањује, а нема друге могућности да се обезбеди примерена и ефикасна заштита од смањења вредности имовине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dirty="0">
                <a:solidFill>
                  <a:schemeClr val="bg1">
                    <a:lumMod val="95000"/>
                  </a:schemeClr>
                </a:solidFill>
              </a:rPr>
              <a:t>XI </a:t>
            </a:r>
            <a:r>
              <a:rPr lang="sr-Cyrl-RS" sz="1400" dirty="0">
                <a:solidFill>
                  <a:schemeClr val="bg1">
                    <a:lumMod val="95000"/>
                  </a:schemeClr>
                </a:solidFill>
              </a:rPr>
              <a:t>СТРУЧНИ СКУП АГЕНЦИЈЕ ЗА ЛИЦЕНЦИРАЊЕ СТЕЧАЈНИХ УПРАВНИКА, СТАРА ПЛАНИНА 28.11.-1.12.2022.</a:t>
            </a:r>
            <a:endParaRPr lang="en-US" sz="1400"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603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249382"/>
            <a:ext cx="10622279" cy="987126"/>
          </a:xfrm>
        </p:spPr>
        <p:txBody>
          <a:bodyPr>
            <a:normAutofit fontScale="90000"/>
          </a:bodyPr>
          <a:lstStyle/>
          <a:p>
            <a:r>
              <a:rPr lang="sr-Cyrl-RS" sz="4000" b="1" dirty="0" smtClean="0"/>
              <a:t>Алтернатива укидању – адекватна заштита имовине</a:t>
            </a:r>
            <a:br>
              <a:rPr lang="sr-Cyrl-RS" sz="4000" b="1" dirty="0" smtClean="0"/>
            </a:br>
            <a:r>
              <a:rPr lang="sr-Cyrl-RS" sz="4000" b="1" dirty="0" smtClean="0"/>
              <a:t>(Члан 93 а) став 5. Закона о стечају)</a:t>
            </a:r>
            <a:endParaRPr lang="en-US" sz="40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marL="0" indent="0" algn="just">
              <a:buNone/>
            </a:pPr>
            <a:r>
              <a:rPr lang="en-GB" dirty="0" smtClean="0"/>
              <a:t>Уместо</a:t>
            </a:r>
            <a:r>
              <a:rPr lang="en-GB" dirty="0" smtClean="0"/>
              <a:t> </a:t>
            </a:r>
            <a:r>
              <a:rPr lang="en-GB" dirty="0"/>
              <a:t>одлуке</a:t>
            </a:r>
            <a:r>
              <a:rPr lang="en-GB" dirty="0"/>
              <a:t> о </a:t>
            </a:r>
            <a:r>
              <a:rPr lang="en-GB" dirty="0"/>
              <a:t>укидању</a:t>
            </a:r>
            <a:r>
              <a:rPr lang="en-GB" dirty="0"/>
              <a:t> </a:t>
            </a:r>
            <a:r>
              <a:rPr lang="en-GB" dirty="0"/>
              <a:t>мере</a:t>
            </a:r>
            <a:r>
              <a:rPr lang="en-GB" dirty="0"/>
              <a:t> </a:t>
            </a:r>
            <a:r>
              <a:rPr lang="en-GB" dirty="0"/>
              <a:t>обезбеђења</a:t>
            </a:r>
            <a:r>
              <a:rPr lang="en-GB" dirty="0"/>
              <a:t> </a:t>
            </a:r>
            <a:r>
              <a:rPr lang="en-GB" dirty="0"/>
              <a:t>или</a:t>
            </a:r>
            <a:r>
              <a:rPr lang="en-GB" dirty="0"/>
              <a:t> </a:t>
            </a:r>
            <a:r>
              <a:rPr lang="en-GB" dirty="0"/>
              <a:t>забране</a:t>
            </a:r>
            <a:r>
              <a:rPr lang="en-GB" dirty="0"/>
              <a:t> </a:t>
            </a:r>
            <a:r>
              <a:rPr lang="en-GB" dirty="0"/>
              <a:t>извршења</a:t>
            </a:r>
            <a:r>
              <a:rPr lang="en-GB" dirty="0"/>
              <a:t> и </a:t>
            </a:r>
            <a:r>
              <a:rPr lang="en-GB" dirty="0" smtClean="0"/>
              <a:t>намирења</a:t>
            </a:r>
            <a:r>
              <a:rPr lang="en-GB" dirty="0" smtClean="0"/>
              <a:t>, </a:t>
            </a:r>
            <a:r>
              <a:rPr lang="en-GB" dirty="0"/>
              <a:t>стечајни</a:t>
            </a:r>
            <a:r>
              <a:rPr lang="en-GB" dirty="0"/>
              <a:t> </a:t>
            </a:r>
            <a:r>
              <a:rPr lang="en-GB" dirty="0"/>
              <a:t>судија</a:t>
            </a:r>
            <a:r>
              <a:rPr lang="en-GB" dirty="0"/>
              <a:t> </a:t>
            </a:r>
            <a:r>
              <a:rPr lang="en-GB" dirty="0"/>
              <a:t>може</a:t>
            </a:r>
            <a:r>
              <a:rPr lang="en-GB" dirty="0"/>
              <a:t> </a:t>
            </a:r>
            <a:r>
              <a:rPr lang="en-GB" dirty="0"/>
              <a:t>да</a:t>
            </a:r>
            <a:r>
              <a:rPr lang="en-GB" dirty="0"/>
              <a:t> </a:t>
            </a:r>
            <a:r>
              <a:rPr lang="en-GB" dirty="0"/>
              <a:t>донесе</a:t>
            </a:r>
            <a:r>
              <a:rPr lang="en-GB" dirty="0"/>
              <a:t> </a:t>
            </a:r>
            <a:r>
              <a:rPr lang="en-GB" dirty="0"/>
              <a:t>одлуку</a:t>
            </a:r>
            <a:r>
              <a:rPr lang="en-GB" dirty="0"/>
              <a:t> о </a:t>
            </a:r>
            <a:r>
              <a:rPr lang="en-GB" dirty="0"/>
              <a:t>адекватној</a:t>
            </a:r>
            <a:r>
              <a:rPr lang="en-GB" dirty="0"/>
              <a:t> </a:t>
            </a:r>
            <a:r>
              <a:rPr lang="en-GB" dirty="0"/>
              <a:t>заштити</a:t>
            </a:r>
            <a:r>
              <a:rPr lang="en-GB" dirty="0"/>
              <a:t> </a:t>
            </a:r>
            <a:r>
              <a:rPr lang="en-GB" dirty="0"/>
              <a:t>имовине</a:t>
            </a:r>
            <a:r>
              <a:rPr lang="en-GB" dirty="0"/>
              <a:t> </a:t>
            </a:r>
            <a:r>
              <a:rPr lang="en-GB" dirty="0"/>
              <a:t>која</a:t>
            </a:r>
            <a:r>
              <a:rPr lang="en-GB" dirty="0"/>
              <a:t> </a:t>
            </a:r>
            <a:r>
              <a:rPr lang="en-GB" dirty="0"/>
              <a:t>је</a:t>
            </a:r>
            <a:r>
              <a:rPr lang="en-GB" dirty="0"/>
              <a:t> </a:t>
            </a:r>
            <a:r>
              <a:rPr lang="en-GB" dirty="0"/>
              <a:t>предмет</a:t>
            </a:r>
            <a:r>
              <a:rPr lang="en-GB" dirty="0"/>
              <a:t> разлучног, </a:t>
            </a:r>
            <a:r>
              <a:rPr lang="en-GB" dirty="0"/>
              <a:t>односно</a:t>
            </a:r>
            <a:r>
              <a:rPr lang="en-GB" dirty="0"/>
              <a:t> </a:t>
            </a:r>
            <a:r>
              <a:rPr lang="en-GB" dirty="0"/>
              <a:t>заложног</a:t>
            </a:r>
            <a:r>
              <a:rPr lang="en-GB" dirty="0"/>
              <a:t> </a:t>
            </a:r>
            <a:r>
              <a:rPr lang="en-GB" dirty="0"/>
              <a:t>права</a:t>
            </a:r>
            <a:r>
              <a:rPr lang="en-GB" dirty="0"/>
              <a:t> </a:t>
            </a:r>
            <a:r>
              <a:rPr lang="en-GB" dirty="0"/>
              <a:t>одређивањем</a:t>
            </a:r>
            <a:r>
              <a:rPr lang="en-GB" dirty="0"/>
              <a:t> </a:t>
            </a:r>
            <a:r>
              <a:rPr lang="en-GB" dirty="0"/>
              <a:t>једне</a:t>
            </a:r>
            <a:r>
              <a:rPr lang="en-GB" dirty="0"/>
              <a:t> </a:t>
            </a:r>
            <a:r>
              <a:rPr lang="en-GB" dirty="0"/>
              <a:t>или</a:t>
            </a:r>
            <a:r>
              <a:rPr lang="en-GB" dirty="0"/>
              <a:t> </a:t>
            </a:r>
            <a:r>
              <a:rPr lang="en-GB" dirty="0"/>
              <a:t>више</a:t>
            </a:r>
            <a:r>
              <a:rPr lang="en-GB" dirty="0"/>
              <a:t> </a:t>
            </a:r>
            <a:r>
              <a:rPr lang="en-GB" dirty="0"/>
              <a:t>од</a:t>
            </a:r>
            <a:r>
              <a:rPr lang="en-GB" dirty="0"/>
              <a:t> </a:t>
            </a:r>
            <a:r>
              <a:rPr lang="en-GB" dirty="0"/>
              <a:t>следећих</a:t>
            </a:r>
            <a:r>
              <a:rPr lang="en-GB" dirty="0"/>
              <a:t> </a:t>
            </a:r>
            <a:r>
              <a:rPr lang="en-GB" dirty="0"/>
              <a:t>мера</a:t>
            </a:r>
            <a:r>
              <a:rPr lang="en-GB" dirty="0"/>
              <a:t>:</a:t>
            </a:r>
          </a:p>
          <a:p>
            <a:pPr marL="0" indent="0" algn="just">
              <a:buNone/>
            </a:pPr>
            <a:r>
              <a:rPr lang="en-GB" dirty="0"/>
              <a:t>1) </a:t>
            </a:r>
            <a:r>
              <a:rPr lang="en-GB" dirty="0"/>
              <a:t>исплата</a:t>
            </a:r>
            <a:r>
              <a:rPr lang="en-GB" dirty="0"/>
              <a:t> </a:t>
            </a:r>
            <a:r>
              <a:rPr lang="en-GB" dirty="0"/>
              <a:t>редовних</a:t>
            </a:r>
            <a:r>
              <a:rPr lang="en-GB" dirty="0"/>
              <a:t> </a:t>
            </a:r>
            <a:r>
              <a:rPr lang="en-GB" dirty="0"/>
              <a:t>новчаних</a:t>
            </a:r>
            <a:r>
              <a:rPr lang="en-GB" dirty="0"/>
              <a:t> </a:t>
            </a:r>
            <a:r>
              <a:rPr lang="en-GB" dirty="0"/>
              <a:t>надокнада</a:t>
            </a:r>
            <a:r>
              <a:rPr lang="en-GB" dirty="0"/>
              <a:t> разлучном </a:t>
            </a:r>
            <a:r>
              <a:rPr lang="en-GB" dirty="0"/>
              <a:t>повериоцу</a:t>
            </a:r>
            <a:r>
              <a:rPr lang="en-GB" dirty="0"/>
              <a:t>, </a:t>
            </a:r>
            <a:r>
              <a:rPr lang="en-GB" dirty="0"/>
              <a:t>чији</a:t>
            </a:r>
            <a:r>
              <a:rPr lang="en-GB" dirty="0"/>
              <a:t> </a:t>
            </a:r>
            <a:r>
              <a:rPr lang="en-GB" dirty="0"/>
              <a:t>је</a:t>
            </a:r>
            <a:r>
              <a:rPr lang="en-GB" dirty="0"/>
              <a:t> </a:t>
            </a:r>
            <a:r>
              <a:rPr lang="en-GB" dirty="0"/>
              <a:t>износ</a:t>
            </a:r>
            <a:r>
              <a:rPr lang="en-GB" dirty="0"/>
              <a:t> </a:t>
            </a:r>
            <a:r>
              <a:rPr lang="en-GB" dirty="0"/>
              <a:t>једнак</a:t>
            </a:r>
            <a:r>
              <a:rPr lang="en-GB" dirty="0"/>
              <a:t> </a:t>
            </a:r>
            <a:r>
              <a:rPr lang="en-GB" dirty="0"/>
              <a:t>износу</a:t>
            </a:r>
            <a:r>
              <a:rPr lang="en-GB" dirty="0"/>
              <a:t> </a:t>
            </a:r>
            <a:r>
              <a:rPr lang="en-GB" dirty="0"/>
              <a:t>за</a:t>
            </a:r>
            <a:r>
              <a:rPr lang="en-GB" dirty="0"/>
              <a:t> </a:t>
            </a:r>
            <a:r>
              <a:rPr lang="en-GB" dirty="0"/>
              <a:t>који</a:t>
            </a:r>
            <a:r>
              <a:rPr lang="en-GB" dirty="0"/>
              <a:t> </a:t>
            </a:r>
            <a:r>
              <a:rPr lang="en-GB" dirty="0"/>
              <a:t>се</a:t>
            </a:r>
            <a:r>
              <a:rPr lang="en-GB" dirty="0"/>
              <a:t> </a:t>
            </a:r>
            <a:r>
              <a:rPr lang="en-GB" dirty="0"/>
              <a:t>умањује</a:t>
            </a:r>
            <a:r>
              <a:rPr lang="en-GB" dirty="0"/>
              <a:t> </a:t>
            </a:r>
            <a:r>
              <a:rPr lang="en-GB" dirty="0"/>
              <a:t>вредност</a:t>
            </a:r>
            <a:r>
              <a:rPr lang="en-GB" dirty="0"/>
              <a:t> </a:t>
            </a:r>
            <a:r>
              <a:rPr lang="en-GB" dirty="0"/>
              <a:t>имовине</a:t>
            </a:r>
            <a:r>
              <a:rPr lang="en-GB" dirty="0"/>
              <a:t> </a:t>
            </a:r>
            <a:r>
              <a:rPr lang="en-GB" dirty="0"/>
              <a:t>или</a:t>
            </a:r>
            <a:r>
              <a:rPr lang="en-GB" dirty="0"/>
              <a:t> </a:t>
            </a:r>
            <a:r>
              <a:rPr lang="en-GB" dirty="0"/>
              <a:t>надокнада</a:t>
            </a:r>
            <a:r>
              <a:rPr lang="en-GB" dirty="0"/>
              <a:t> </a:t>
            </a:r>
            <a:r>
              <a:rPr lang="en-GB" dirty="0"/>
              <a:t>за</a:t>
            </a:r>
            <a:r>
              <a:rPr lang="en-GB" dirty="0"/>
              <a:t> </a:t>
            </a:r>
            <a:r>
              <a:rPr lang="en-GB" dirty="0"/>
              <a:t>стварне</a:t>
            </a:r>
            <a:r>
              <a:rPr lang="en-GB" dirty="0"/>
              <a:t> </a:t>
            </a:r>
            <a:r>
              <a:rPr lang="en-GB" dirty="0"/>
              <a:t>или</a:t>
            </a:r>
            <a:r>
              <a:rPr lang="en-GB" dirty="0"/>
              <a:t> </a:t>
            </a:r>
            <a:r>
              <a:rPr lang="en-GB" dirty="0"/>
              <a:t>предвиђене</a:t>
            </a:r>
            <a:r>
              <a:rPr lang="en-GB" dirty="0"/>
              <a:t> </a:t>
            </a:r>
            <a:r>
              <a:rPr lang="en-GB" dirty="0"/>
              <a:t>губитке</a:t>
            </a:r>
            <a:r>
              <a:rPr lang="en-GB" dirty="0"/>
              <a:t>;</a:t>
            </a:r>
          </a:p>
          <a:p>
            <a:pPr marL="0" indent="0" algn="just">
              <a:buNone/>
            </a:pPr>
            <a:r>
              <a:rPr lang="en-GB" dirty="0" smtClean="0"/>
              <a:t>2</a:t>
            </a:r>
            <a:r>
              <a:rPr lang="en-GB" dirty="0"/>
              <a:t>) </a:t>
            </a:r>
            <a:r>
              <a:rPr lang="en-GB" dirty="0"/>
              <a:t>замена</a:t>
            </a:r>
            <a:r>
              <a:rPr lang="en-GB" dirty="0"/>
              <a:t> </a:t>
            </a:r>
            <a:r>
              <a:rPr lang="en-GB" dirty="0"/>
              <a:t>имовине</a:t>
            </a:r>
            <a:r>
              <a:rPr lang="en-GB" dirty="0"/>
              <a:t> </a:t>
            </a:r>
            <a:r>
              <a:rPr lang="en-GB" dirty="0"/>
              <a:t>или</a:t>
            </a:r>
            <a:r>
              <a:rPr lang="en-GB" dirty="0"/>
              <a:t> </a:t>
            </a:r>
            <a:r>
              <a:rPr lang="en-GB" dirty="0"/>
              <a:t>одређивање</a:t>
            </a:r>
            <a:r>
              <a:rPr lang="en-GB" dirty="0"/>
              <a:t> </a:t>
            </a:r>
            <a:r>
              <a:rPr lang="en-GB" dirty="0"/>
              <a:t>додатне</a:t>
            </a:r>
            <a:r>
              <a:rPr lang="en-GB" dirty="0"/>
              <a:t> </a:t>
            </a:r>
            <a:r>
              <a:rPr lang="en-GB" dirty="0"/>
              <a:t>имовине</a:t>
            </a:r>
            <a:r>
              <a:rPr lang="en-GB" dirty="0"/>
              <a:t> </a:t>
            </a:r>
            <a:r>
              <a:rPr lang="en-GB" dirty="0"/>
              <a:t>која</a:t>
            </a:r>
            <a:r>
              <a:rPr lang="en-GB" dirty="0"/>
              <a:t> </a:t>
            </a:r>
            <a:r>
              <a:rPr lang="en-GB" dirty="0"/>
              <a:t>ће</a:t>
            </a:r>
            <a:r>
              <a:rPr lang="en-GB" dirty="0"/>
              <a:t> </a:t>
            </a:r>
            <a:r>
              <a:rPr lang="en-GB" dirty="0"/>
              <a:t>бити</a:t>
            </a:r>
            <a:r>
              <a:rPr lang="en-GB" dirty="0"/>
              <a:t> </a:t>
            </a:r>
            <a:r>
              <a:rPr lang="en-GB" dirty="0"/>
              <a:t>предмет</a:t>
            </a:r>
            <a:r>
              <a:rPr lang="en-GB" dirty="0"/>
              <a:t> разлучног, </a:t>
            </a:r>
            <a:r>
              <a:rPr lang="en-GB" dirty="0"/>
              <a:t>односно</a:t>
            </a:r>
            <a:r>
              <a:rPr lang="en-GB" dirty="0"/>
              <a:t> </a:t>
            </a:r>
            <a:r>
              <a:rPr lang="en-GB" dirty="0" smtClean="0"/>
              <a:t>заложног</a:t>
            </a:r>
            <a:r>
              <a:rPr lang="en-GB" dirty="0" smtClean="0"/>
              <a:t> </a:t>
            </a:r>
            <a:r>
              <a:rPr lang="en-GB" dirty="0"/>
              <a:t>права</a:t>
            </a:r>
            <a:r>
              <a:rPr lang="en-GB" dirty="0"/>
              <a:t>, </a:t>
            </a:r>
            <a:r>
              <a:rPr lang="en-GB" dirty="0"/>
              <a:t>на</a:t>
            </a:r>
            <a:r>
              <a:rPr lang="en-GB" dirty="0"/>
              <a:t> </a:t>
            </a:r>
            <a:r>
              <a:rPr lang="en-GB" dirty="0"/>
              <a:t>начин</a:t>
            </a:r>
            <a:r>
              <a:rPr lang="en-GB" dirty="0"/>
              <a:t> </a:t>
            </a:r>
            <a:r>
              <a:rPr lang="en-GB" dirty="0"/>
              <a:t>да</a:t>
            </a:r>
            <a:r>
              <a:rPr lang="en-GB" dirty="0"/>
              <a:t> </a:t>
            </a:r>
            <a:r>
              <a:rPr lang="en-GB" dirty="0"/>
              <a:t>се</a:t>
            </a:r>
            <a:r>
              <a:rPr lang="en-GB" dirty="0"/>
              <a:t> </a:t>
            </a:r>
            <a:r>
              <a:rPr lang="en-GB" dirty="0"/>
              <a:t>надокнади</a:t>
            </a:r>
            <a:r>
              <a:rPr lang="en-GB" dirty="0"/>
              <a:t> </a:t>
            </a:r>
            <a:r>
              <a:rPr lang="en-GB" dirty="0"/>
              <a:t>смањење</a:t>
            </a:r>
            <a:r>
              <a:rPr lang="en-GB" dirty="0"/>
              <a:t> </a:t>
            </a:r>
            <a:r>
              <a:rPr lang="en-GB" dirty="0"/>
              <a:t>вредности</a:t>
            </a:r>
            <a:r>
              <a:rPr lang="en-GB" dirty="0"/>
              <a:t> </a:t>
            </a:r>
            <a:r>
              <a:rPr lang="en-GB" dirty="0"/>
              <a:t>или</a:t>
            </a:r>
            <a:r>
              <a:rPr lang="en-GB" dirty="0"/>
              <a:t> </a:t>
            </a:r>
            <a:r>
              <a:rPr lang="en-GB" dirty="0"/>
              <a:t>губитак</a:t>
            </a:r>
            <a:r>
              <a:rPr lang="en-GB" dirty="0"/>
              <a:t>;</a:t>
            </a:r>
          </a:p>
          <a:p>
            <a:pPr marL="0" indent="0" algn="just">
              <a:buNone/>
            </a:pPr>
            <a:r>
              <a:rPr lang="en-GB" dirty="0" smtClean="0"/>
              <a:t>3</a:t>
            </a:r>
            <a:r>
              <a:rPr lang="en-GB" dirty="0"/>
              <a:t>) </a:t>
            </a:r>
            <a:r>
              <a:rPr lang="en-GB" dirty="0"/>
              <a:t>исплата</a:t>
            </a:r>
            <a:r>
              <a:rPr lang="en-GB" dirty="0"/>
              <a:t> </a:t>
            </a:r>
            <a:r>
              <a:rPr lang="en-GB" dirty="0"/>
              <a:t>дела</a:t>
            </a:r>
            <a:r>
              <a:rPr lang="en-GB" dirty="0"/>
              <a:t> </a:t>
            </a:r>
            <a:r>
              <a:rPr lang="en-GB" dirty="0"/>
              <a:t>прихода</a:t>
            </a:r>
            <a:r>
              <a:rPr lang="en-GB" dirty="0"/>
              <a:t> </a:t>
            </a:r>
            <a:r>
              <a:rPr lang="en-GB" dirty="0"/>
              <a:t>добијених</a:t>
            </a:r>
            <a:r>
              <a:rPr lang="en-GB" dirty="0"/>
              <a:t> </a:t>
            </a:r>
            <a:r>
              <a:rPr lang="en-GB" dirty="0"/>
              <a:t>коришћењем</a:t>
            </a:r>
            <a:r>
              <a:rPr lang="en-GB" dirty="0"/>
              <a:t> </a:t>
            </a:r>
            <a:r>
              <a:rPr lang="en-GB" dirty="0"/>
              <a:t>имовине</a:t>
            </a:r>
            <a:r>
              <a:rPr lang="en-GB" dirty="0"/>
              <a:t> </a:t>
            </a:r>
            <a:r>
              <a:rPr lang="en-GB" dirty="0"/>
              <a:t>која</a:t>
            </a:r>
            <a:r>
              <a:rPr lang="en-GB" dirty="0"/>
              <a:t> </a:t>
            </a:r>
            <a:r>
              <a:rPr lang="en-GB" dirty="0"/>
              <a:t>је</a:t>
            </a:r>
            <a:r>
              <a:rPr lang="en-GB" dirty="0"/>
              <a:t> </a:t>
            </a:r>
            <a:r>
              <a:rPr lang="en-GB" dirty="0"/>
              <a:t>предмет</a:t>
            </a:r>
            <a:r>
              <a:rPr lang="en-GB" dirty="0"/>
              <a:t> разлучног, </a:t>
            </a:r>
            <a:r>
              <a:rPr lang="en-GB" dirty="0"/>
              <a:t>односно</a:t>
            </a:r>
            <a:r>
              <a:rPr lang="en-GB" dirty="0"/>
              <a:t> </a:t>
            </a:r>
            <a:r>
              <a:rPr lang="en-GB" dirty="0"/>
              <a:t>заложног</a:t>
            </a:r>
            <a:r>
              <a:rPr lang="en-GB" dirty="0"/>
              <a:t> </a:t>
            </a:r>
            <a:r>
              <a:rPr lang="en-GB" dirty="0"/>
              <a:t>права</a:t>
            </a:r>
            <a:r>
              <a:rPr lang="en-GB" dirty="0"/>
              <a:t> разлучном, </a:t>
            </a:r>
            <a:r>
              <a:rPr lang="en-GB" dirty="0"/>
              <a:t>односно</a:t>
            </a:r>
            <a:r>
              <a:rPr lang="en-GB" dirty="0"/>
              <a:t> </a:t>
            </a:r>
            <a:r>
              <a:rPr lang="en-GB" dirty="0"/>
              <a:t>заложном</a:t>
            </a:r>
            <a:r>
              <a:rPr lang="en-GB" dirty="0"/>
              <a:t> </a:t>
            </a:r>
            <a:r>
              <a:rPr lang="en-GB" dirty="0"/>
              <a:t>повериоцу</a:t>
            </a:r>
            <a:r>
              <a:rPr lang="en-GB" dirty="0"/>
              <a:t>, </a:t>
            </a:r>
            <a:r>
              <a:rPr lang="en-GB" dirty="0"/>
              <a:t>до</a:t>
            </a:r>
            <a:r>
              <a:rPr lang="en-GB" dirty="0"/>
              <a:t> </a:t>
            </a:r>
            <a:r>
              <a:rPr lang="en-GB" dirty="0"/>
              <a:t>висине</a:t>
            </a:r>
            <a:r>
              <a:rPr lang="en-GB" dirty="0"/>
              <a:t> </a:t>
            </a:r>
            <a:r>
              <a:rPr lang="en-GB" dirty="0"/>
              <a:t>његовог</a:t>
            </a:r>
            <a:r>
              <a:rPr lang="en-GB" dirty="0"/>
              <a:t> </a:t>
            </a:r>
            <a:r>
              <a:rPr lang="en-GB" dirty="0"/>
              <a:t>обезбеђеног</a:t>
            </a:r>
            <a:r>
              <a:rPr lang="en-GB" dirty="0"/>
              <a:t> </a:t>
            </a:r>
            <a:r>
              <a:rPr lang="en-GB" dirty="0"/>
              <a:t>потраживања</a:t>
            </a:r>
            <a:r>
              <a:rPr lang="en-GB" dirty="0"/>
              <a:t> </a:t>
            </a:r>
            <a:r>
              <a:rPr lang="en-GB" dirty="0"/>
              <a:t>или</a:t>
            </a:r>
            <a:r>
              <a:rPr lang="en-GB" dirty="0"/>
              <a:t> </a:t>
            </a:r>
            <a:r>
              <a:rPr lang="en-GB" dirty="0"/>
              <a:t>предаја</a:t>
            </a:r>
            <a:r>
              <a:rPr lang="en-GB" dirty="0"/>
              <a:t> </a:t>
            </a:r>
            <a:r>
              <a:rPr lang="en-GB" dirty="0"/>
              <a:t>средстава</a:t>
            </a:r>
            <a:r>
              <a:rPr lang="en-GB" dirty="0"/>
              <a:t> </a:t>
            </a:r>
            <a:r>
              <a:rPr lang="en-GB" dirty="0"/>
              <a:t>добијених</a:t>
            </a:r>
            <a:r>
              <a:rPr lang="en-GB" dirty="0"/>
              <a:t> </a:t>
            </a:r>
            <a:r>
              <a:rPr lang="en-GB" dirty="0"/>
              <a:t>отуђењем</a:t>
            </a:r>
            <a:r>
              <a:rPr lang="en-GB" dirty="0"/>
              <a:t> </a:t>
            </a:r>
            <a:r>
              <a:rPr lang="en-GB" dirty="0"/>
              <a:t>ове</a:t>
            </a:r>
            <a:r>
              <a:rPr lang="en-GB" dirty="0"/>
              <a:t> </a:t>
            </a:r>
            <a:r>
              <a:rPr lang="en-GB" dirty="0"/>
              <a:t>имовине</a:t>
            </a:r>
            <a:r>
              <a:rPr lang="en-GB" dirty="0"/>
              <a:t>, </a:t>
            </a:r>
            <a:r>
              <a:rPr lang="en-GB" dirty="0"/>
              <a:t>ако</a:t>
            </a:r>
            <a:r>
              <a:rPr lang="en-GB" dirty="0"/>
              <a:t> </a:t>
            </a:r>
            <a:r>
              <a:rPr lang="en-GB" dirty="0"/>
              <a:t>је</a:t>
            </a:r>
            <a:r>
              <a:rPr lang="en-GB" dirty="0"/>
              <a:t> </a:t>
            </a:r>
            <a:r>
              <a:rPr lang="en-GB" dirty="0"/>
              <a:t>имовину</a:t>
            </a:r>
            <a:r>
              <a:rPr lang="en-GB" dirty="0"/>
              <a:t> </a:t>
            </a:r>
            <a:r>
              <a:rPr lang="en-GB" dirty="0"/>
              <a:t>отуђио</a:t>
            </a:r>
            <a:r>
              <a:rPr lang="en-GB" dirty="0"/>
              <a:t> </a:t>
            </a:r>
            <a:r>
              <a:rPr lang="en-GB" dirty="0"/>
              <a:t>стечајни</a:t>
            </a:r>
            <a:r>
              <a:rPr lang="en-GB" dirty="0"/>
              <a:t> </a:t>
            </a:r>
            <a:r>
              <a:rPr lang="en-GB" dirty="0"/>
              <a:t>дужник</a:t>
            </a:r>
            <a:r>
              <a:rPr lang="en-GB" dirty="0"/>
              <a:t> </a:t>
            </a:r>
            <a:r>
              <a:rPr lang="en-GB" dirty="0"/>
              <a:t>пре</a:t>
            </a:r>
            <a:r>
              <a:rPr lang="en-GB" dirty="0"/>
              <a:t> </a:t>
            </a:r>
            <a:r>
              <a:rPr lang="en-GB" dirty="0"/>
              <a:t>или</a:t>
            </a:r>
            <a:r>
              <a:rPr lang="en-GB" dirty="0"/>
              <a:t> </a:t>
            </a:r>
            <a:r>
              <a:rPr lang="en-GB" dirty="0"/>
              <a:t>током</a:t>
            </a:r>
            <a:r>
              <a:rPr lang="en-GB" dirty="0"/>
              <a:t> </a:t>
            </a:r>
            <a:r>
              <a:rPr lang="en-GB" dirty="0"/>
              <a:t>претходног</a:t>
            </a:r>
            <a:r>
              <a:rPr lang="en-GB" dirty="0"/>
              <a:t> </a:t>
            </a:r>
            <a:r>
              <a:rPr lang="en-GB" dirty="0"/>
              <a:t>стечајног</a:t>
            </a:r>
            <a:r>
              <a:rPr lang="en-GB" dirty="0"/>
              <a:t> </a:t>
            </a:r>
            <a:r>
              <a:rPr lang="en-GB" dirty="0"/>
              <a:t>поступка</a:t>
            </a:r>
            <a:r>
              <a:rPr lang="en-GB" dirty="0"/>
              <a:t>;</a:t>
            </a:r>
          </a:p>
          <a:p>
            <a:pPr marL="0" indent="0" algn="just">
              <a:buNone/>
            </a:pPr>
            <a:r>
              <a:rPr lang="en-GB" dirty="0"/>
              <a:t>4) </a:t>
            </a:r>
            <a:r>
              <a:rPr lang="en-GB" dirty="0"/>
              <a:t>поправка</a:t>
            </a:r>
            <a:r>
              <a:rPr lang="en-GB" dirty="0"/>
              <a:t>, </a:t>
            </a:r>
            <a:r>
              <a:rPr lang="en-GB" dirty="0"/>
              <a:t>одржавање</a:t>
            </a:r>
            <a:r>
              <a:rPr lang="en-GB" dirty="0"/>
              <a:t>, </a:t>
            </a:r>
            <a:r>
              <a:rPr lang="en-GB" dirty="0"/>
              <a:t>осигурање</a:t>
            </a:r>
            <a:r>
              <a:rPr lang="en-GB" dirty="0"/>
              <a:t> </a:t>
            </a:r>
            <a:r>
              <a:rPr lang="en-GB" dirty="0"/>
              <a:t>или</a:t>
            </a:r>
            <a:r>
              <a:rPr lang="en-GB" dirty="0"/>
              <a:t> </a:t>
            </a:r>
            <a:r>
              <a:rPr lang="en-GB" dirty="0"/>
              <a:t>мере</a:t>
            </a:r>
            <a:r>
              <a:rPr lang="en-GB" dirty="0"/>
              <a:t> </a:t>
            </a:r>
            <a:r>
              <a:rPr lang="en-GB" dirty="0"/>
              <a:t>посебног</a:t>
            </a:r>
            <a:r>
              <a:rPr lang="en-GB" dirty="0"/>
              <a:t> </a:t>
            </a:r>
            <a:r>
              <a:rPr lang="en-GB" dirty="0"/>
              <a:t>обезбеђивања</a:t>
            </a:r>
            <a:r>
              <a:rPr lang="en-GB" dirty="0"/>
              <a:t> и </a:t>
            </a:r>
            <a:r>
              <a:rPr lang="en-GB" dirty="0"/>
              <a:t>чувања</a:t>
            </a:r>
            <a:r>
              <a:rPr lang="en-GB" dirty="0"/>
              <a:t> </a:t>
            </a:r>
            <a:r>
              <a:rPr lang="en-GB" dirty="0"/>
              <a:t>имовине</a:t>
            </a:r>
            <a:r>
              <a:rPr lang="en-GB" dirty="0"/>
              <a:t>;</a:t>
            </a:r>
          </a:p>
          <a:p>
            <a:pPr marL="0" indent="0" algn="just">
              <a:buNone/>
            </a:pPr>
            <a:r>
              <a:rPr lang="en-GB" dirty="0"/>
              <a:t>5) </a:t>
            </a:r>
            <a:r>
              <a:rPr lang="en-GB" dirty="0"/>
              <a:t>друге</a:t>
            </a:r>
            <a:r>
              <a:rPr lang="en-GB" dirty="0"/>
              <a:t> </a:t>
            </a:r>
            <a:r>
              <a:rPr lang="en-GB" dirty="0"/>
              <a:t>заштитне</a:t>
            </a:r>
            <a:r>
              <a:rPr lang="en-GB" dirty="0"/>
              <a:t> </a:t>
            </a:r>
            <a:r>
              <a:rPr lang="en-GB" dirty="0"/>
              <a:t>мере</a:t>
            </a:r>
            <a:r>
              <a:rPr lang="en-GB" dirty="0"/>
              <a:t> </a:t>
            </a:r>
            <a:r>
              <a:rPr lang="en-GB" dirty="0"/>
              <a:t>или</a:t>
            </a:r>
            <a:r>
              <a:rPr lang="en-GB" dirty="0"/>
              <a:t> </a:t>
            </a:r>
            <a:r>
              <a:rPr lang="en-GB" dirty="0"/>
              <a:t>друге</a:t>
            </a:r>
            <a:r>
              <a:rPr lang="en-GB" dirty="0"/>
              <a:t> </a:t>
            </a:r>
            <a:r>
              <a:rPr lang="en-GB" dirty="0"/>
              <a:t>врсте</a:t>
            </a:r>
            <a:r>
              <a:rPr lang="en-GB" dirty="0"/>
              <a:t> </a:t>
            </a:r>
            <a:r>
              <a:rPr lang="en-GB" dirty="0"/>
              <a:t>надокнада</a:t>
            </a:r>
            <a:r>
              <a:rPr lang="en-GB" dirty="0"/>
              <a:t> </a:t>
            </a:r>
            <a:r>
              <a:rPr lang="en-GB" dirty="0"/>
              <a:t>за</a:t>
            </a:r>
            <a:r>
              <a:rPr lang="en-GB" dirty="0"/>
              <a:t> </a:t>
            </a:r>
            <a:r>
              <a:rPr lang="en-GB" dirty="0"/>
              <a:t>које</a:t>
            </a:r>
            <a:r>
              <a:rPr lang="en-GB" dirty="0"/>
              <a:t> </a:t>
            </a:r>
            <a:r>
              <a:rPr lang="en-GB" dirty="0"/>
              <a:t>стечајни</a:t>
            </a:r>
            <a:r>
              <a:rPr lang="en-GB" dirty="0"/>
              <a:t> </a:t>
            </a:r>
            <a:r>
              <a:rPr lang="en-GB" dirty="0"/>
              <a:t>судија</a:t>
            </a:r>
            <a:r>
              <a:rPr lang="en-GB" dirty="0"/>
              <a:t> </a:t>
            </a:r>
            <a:r>
              <a:rPr lang="en-GB" dirty="0"/>
              <a:t>сматра</a:t>
            </a:r>
            <a:r>
              <a:rPr lang="en-GB" dirty="0"/>
              <a:t> </a:t>
            </a:r>
            <a:r>
              <a:rPr lang="en-GB" dirty="0"/>
              <a:t>да</a:t>
            </a:r>
            <a:r>
              <a:rPr lang="en-GB" dirty="0"/>
              <a:t> </a:t>
            </a:r>
            <a:r>
              <a:rPr lang="en-GB" dirty="0"/>
              <a:t>ће</a:t>
            </a:r>
            <a:r>
              <a:rPr lang="en-GB" dirty="0"/>
              <a:t> </a:t>
            </a:r>
            <a:r>
              <a:rPr lang="en-GB" dirty="0"/>
              <a:t>заштитити</a:t>
            </a:r>
            <a:r>
              <a:rPr lang="en-GB" dirty="0"/>
              <a:t> </a:t>
            </a:r>
            <a:r>
              <a:rPr lang="en-GB" dirty="0"/>
              <a:t>вредност</a:t>
            </a:r>
            <a:r>
              <a:rPr lang="en-GB" dirty="0"/>
              <a:t> </a:t>
            </a:r>
            <a:r>
              <a:rPr lang="en-GB" dirty="0"/>
              <a:t>имовине</a:t>
            </a:r>
            <a:r>
              <a:rPr lang="en-GB" dirty="0"/>
              <a:t> разлучног </a:t>
            </a:r>
            <a:r>
              <a:rPr lang="en-GB" dirty="0"/>
              <a:t>повериоца</a:t>
            </a:r>
            <a:r>
              <a:rPr lang="en-GB" dirty="0"/>
              <a:t>.</a:t>
            </a:r>
          </a:p>
          <a:p>
            <a:pPr algn="just"/>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38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39"/>
            <a:ext cx="10622279" cy="1098827"/>
          </a:xfrm>
        </p:spPr>
        <p:txBody>
          <a:bodyPr>
            <a:normAutofit fontScale="90000"/>
          </a:bodyPr>
          <a:lstStyle/>
          <a:p>
            <a:r>
              <a:rPr lang="sr-Cyrl-RS" b="1" dirty="0" smtClean="0"/>
              <a:t>Обавезно укидање</a:t>
            </a:r>
            <a:br>
              <a:rPr lang="sr-Cyrl-RS" b="1" dirty="0" smtClean="0"/>
            </a:br>
            <a:r>
              <a:rPr lang="sr-Cyrl-RS" b="1" dirty="0" smtClean="0"/>
              <a:t>(Члан 93 б) Закона о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514350" indent="-514350">
              <a:buAutoNum type="arabicPeriod"/>
            </a:pPr>
            <a:r>
              <a:rPr lang="sr-Cyrl-RS" dirty="0" smtClean="0"/>
              <a:t>Активна легитимација – разлучни и заложни чије потраживање је доспело</a:t>
            </a:r>
          </a:p>
          <a:p>
            <a:pPr marL="514350" indent="-514350">
              <a:buAutoNum type="arabicPeriod"/>
            </a:pPr>
            <a:r>
              <a:rPr lang="sr-Cyrl-RS" dirty="0" smtClean="0"/>
              <a:t>Процена вредности предмета обезбеђења:</a:t>
            </a:r>
          </a:p>
          <a:p>
            <a:pPr>
              <a:buFontTx/>
              <a:buChar char="-"/>
            </a:pPr>
            <a:r>
              <a:rPr lang="sr-Cyrl-RS" dirty="0" smtClean="0"/>
              <a:t>сачињена од проценитеља или овлашћеног стручног лица</a:t>
            </a:r>
          </a:p>
          <a:p>
            <a:pPr>
              <a:buFontTx/>
              <a:buChar char="-"/>
            </a:pPr>
            <a:r>
              <a:rPr lang="sr-Cyrl-RS" dirty="0" smtClean="0"/>
              <a:t>није старија од 12 месеци</a:t>
            </a:r>
          </a:p>
          <a:p>
            <a:pPr>
              <a:buFontTx/>
              <a:buChar char="-"/>
            </a:pPr>
            <a:r>
              <a:rPr lang="sr-Cyrl-RS" dirty="0" smtClean="0"/>
              <a:t>вредност имовине мања од износа обезбеђеног потраживања</a:t>
            </a:r>
          </a:p>
          <a:p>
            <a:pPr marL="0" indent="0">
              <a:buNone/>
            </a:pPr>
            <a:r>
              <a:rPr lang="sr-Cyrl-RS" dirty="0" smtClean="0"/>
              <a:t>3.    Изузеци:</a:t>
            </a:r>
          </a:p>
          <a:p>
            <a:pPr>
              <a:buFontTx/>
              <a:buChar char="-"/>
            </a:pPr>
            <a:r>
              <a:rPr lang="sr-Cyrl-RS" dirty="0" smtClean="0"/>
              <a:t>имовина значајна за реорганизацију</a:t>
            </a:r>
          </a:p>
          <a:p>
            <a:pPr>
              <a:buFontTx/>
              <a:buChar char="-"/>
            </a:pPr>
            <a:r>
              <a:rPr lang="sr-Cyrl-RS" dirty="0" smtClean="0"/>
              <a:t>имовина значајна за продају стечајног дужника као правног лица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475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138545"/>
            <a:ext cx="10622278" cy="1120821"/>
          </a:xfrm>
        </p:spPr>
        <p:txBody>
          <a:bodyPr>
            <a:normAutofit fontScale="90000"/>
          </a:bodyPr>
          <a:lstStyle/>
          <a:p>
            <a:r>
              <a:rPr lang="sr-Cyrl-RS" b="1" dirty="0" smtClean="0"/>
              <a:t>Битне одредбе</a:t>
            </a:r>
            <a:br>
              <a:rPr lang="sr-Cyrl-RS" b="1" dirty="0" smtClean="0"/>
            </a:br>
            <a:r>
              <a:rPr lang="sr-Cyrl-RS" b="1" dirty="0" smtClean="0"/>
              <a:t>(Члан 93 в) и 93 г) Закона о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algn="just">
              <a:buFontTx/>
              <a:buChar char="-"/>
            </a:pPr>
            <a:r>
              <a:rPr lang="sr-Cyrl-RS" dirty="0" smtClean="0"/>
              <a:t>Решење о укидању доноси стечајни судија</a:t>
            </a:r>
          </a:p>
          <a:p>
            <a:pPr algn="just">
              <a:buFontTx/>
              <a:buChar char="-"/>
            </a:pPr>
            <a:r>
              <a:rPr lang="sr-Cyrl-RS" dirty="0" smtClean="0"/>
              <a:t>Оглас о укидању објављује стечајни судија</a:t>
            </a:r>
          </a:p>
          <a:p>
            <a:pPr algn="just">
              <a:buFontTx/>
              <a:buChar char="-"/>
            </a:pPr>
            <a:r>
              <a:rPr lang="sr-Cyrl-RS" dirty="0" smtClean="0"/>
              <a:t>Трошкове сноси предлагач</a:t>
            </a:r>
          </a:p>
          <a:p>
            <a:pPr marL="0" indent="0" algn="just">
              <a:buNone/>
            </a:pPr>
            <a:endParaRPr lang="sr-Cyrl-RS" dirty="0" smtClean="0"/>
          </a:p>
          <a:p>
            <a:pPr marL="0" indent="0" algn="just">
              <a:buNone/>
            </a:pPr>
            <a:r>
              <a:rPr lang="sr-Cyrl-RS" dirty="0" smtClean="0"/>
              <a:t>- Право жалбе: стечајни управник, одбор поверилаца и заложни и разлучни који имају обезбеђење на имовини која је предмет обезбеђења</a:t>
            </a:r>
          </a:p>
          <a:p>
            <a:pPr algn="just">
              <a:buFontTx/>
              <a:buChar char="-"/>
            </a:pPr>
            <a:r>
              <a:rPr lang="sr-Cyrl-RS" dirty="0" smtClean="0"/>
              <a:t>Време трајања укидања – 9 месеци плус 3 месеца</a:t>
            </a:r>
          </a:p>
          <a:p>
            <a:pPr algn="just">
              <a:buFontTx/>
              <a:buChar char="-"/>
            </a:pPr>
            <a:r>
              <a:rPr lang="sr-Cyrl-RS" dirty="0" smtClean="0"/>
              <a:t>Стечајни управник не предузима  радње у односу на имовину</a:t>
            </a:r>
          </a:p>
          <a:p>
            <a:pPr algn="just">
              <a:buFontTx/>
              <a:buChar char="-"/>
            </a:pPr>
            <a:r>
              <a:rPr lang="sr-Cyrl-RS" dirty="0" smtClean="0"/>
              <a:t>Стечајни судија по истеку рока од 9 месеци плус 3 месеца од правноснажности решења доноси решење о поновном успостављању забране</a:t>
            </a:r>
          </a:p>
          <a:p>
            <a:pPr algn="just">
              <a:buFontTx/>
              <a:buChar char="-"/>
            </a:pPr>
            <a:r>
              <a:rPr lang="sr-Cyrl-RS" dirty="0" smtClean="0"/>
              <a:t>Овлашћења стечајног управника се успостављају по правноснажности решења о поновном успостављању мере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087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120073"/>
            <a:ext cx="10622278" cy="1139293"/>
          </a:xfrm>
        </p:spPr>
        <p:txBody>
          <a:bodyPr>
            <a:normAutofit fontScale="90000"/>
          </a:bodyPr>
          <a:lstStyle/>
          <a:p>
            <a:r>
              <a:rPr lang="sr-Cyrl-RS" sz="3200" b="1" dirty="0" smtClean="0"/>
              <a:t/>
            </a:r>
            <a:br>
              <a:rPr lang="sr-Cyrl-RS" sz="3200" b="1" dirty="0" smtClean="0"/>
            </a:br>
            <a:r>
              <a:rPr lang="sr-Cyrl-RS" sz="3200" b="1" dirty="0" smtClean="0"/>
              <a:t>МЕРА  </a:t>
            </a:r>
            <a:r>
              <a:rPr lang="sr-Cyrl-RS" sz="3200" b="1" dirty="0"/>
              <a:t>ОБЕЗБЕЂЕЊА У ПОСТУПКУ ПО ПРЕДЛОГУ ЗА ПОКРЕТАЊЕ СТЕЧАЈНОГ ПОСТУПКА У СКЛАДУ СА УППР-ом</a:t>
            </a:r>
            <a:br>
              <a:rPr lang="sr-Cyrl-RS" sz="3200" b="1" dirty="0"/>
            </a:br>
            <a:r>
              <a:rPr lang="sr-Cyrl-RS" sz="3200" b="1" dirty="0" smtClean="0"/>
              <a:t>(Члан </a:t>
            </a:r>
            <a:r>
              <a:rPr lang="sr-Cyrl-RS" sz="3200" b="1" dirty="0"/>
              <a:t>159 б) </a:t>
            </a:r>
            <a:r>
              <a:rPr lang="sr-Cyrl-RS" sz="3200" b="1" dirty="0" smtClean="0"/>
              <a:t>Закона о стечају)</a:t>
            </a:r>
            <a:r>
              <a:rPr lang="sr-Cyrl-RS" sz="3200" b="1" dirty="0"/>
              <a:t/>
            </a:r>
            <a:br>
              <a:rPr lang="sr-Cyrl-RS" sz="3200" b="1" dirty="0"/>
            </a:br>
            <a:endParaRPr lang="en-US" sz="32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marL="0" indent="0" algn="just">
              <a:buNone/>
            </a:pPr>
            <a:endParaRPr lang="sr-Cyrl-RS" dirty="0"/>
          </a:p>
          <a:p>
            <a:pPr marL="0" indent="0" algn="just">
              <a:buNone/>
            </a:pPr>
            <a:r>
              <a:rPr lang="sr-Cyrl-RS" dirty="0" smtClean="0"/>
              <a:t>Мера - спречавање промене финансијског и имовинског положаја стечајног дужника обухвата:</a:t>
            </a:r>
          </a:p>
          <a:p>
            <a:pPr marL="0" indent="0" algn="just">
              <a:buNone/>
            </a:pPr>
            <a:r>
              <a:rPr lang="en-GB" dirty="0"/>
              <a:t>1) </a:t>
            </a:r>
            <a:r>
              <a:rPr lang="en-GB" dirty="0"/>
              <a:t>именовање</a:t>
            </a:r>
            <a:r>
              <a:rPr lang="en-GB" dirty="0"/>
              <a:t> </a:t>
            </a:r>
            <a:r>
              <a:rPr lang="en-GB" dirty="0"/>
              <a:t>привременог</a:t>
            </a:r>
            <a:r>
              <a:rPr lang="en-GB" dirty="0"/>
              <a:t> </a:t>
            </a:r>
            <a:r>
              <a:rPr lang="en-GB" dirty="0"/>
              <a:t>стечајног</a:t>
            </a:r>
            <a:r>
              <a:rPr lang="en-GB" dirty="0"/>
              <a:t> </a:t>
            </a:r>
            <a:r>
              <a:rPr lang="en-GB" dirty="0"/>
              <a:t>управника</a:t>
            </a:r>
            <a:r>
              <a:rPr lang="en-GB" dirty="0"/>
              <a:t>;</a:t>
            </a:r>
          </a:p>
          <a:p>
            <a:pPr marL="0" indent="0" algn="just">
              <a:buNone/>
            </a:pPr>
            <a:r>
              <a:rPr lang="en-GB" dirty="0"/>
              <a:t>2) </a:t>
            </a:r>
            <a:r>
              <a:rPr lang="en-GB" dirty="0"/>
              <a:t>забрану</a:t>
            </a:r>
            <a:r>
              <a:rPr lang="en-GB" dirty="0"/>
              <a:t> </a:t>
            </a:r>
            <a:r>
              <a:rPr lang="en-GB" dirty="0"/>
              <a:t>плаћања</a:t>
            </a:r>
            <a:r>
              <a:rPr lang="en-GB" dirty="0"/>
              <a:t> </a:t>
            </a:r>
            <a:r>
              <a:rPr lang="en-GB" dirty="0"/>
              <a:t>са</a:t>
            </a:r>
            <a:r>
              <a:rPr lang="en-GB" dirty="0"/>
              <a:t> </a:t>
            </a:r>
            <a:r>
              <a:rPr lang="en-GB" dirty="0"/>
              <a:t>рачуна</a:t>
            </a:r>
            <a:r>
              <a:rPr lang="en-GB" dirty="0"/>
              <a:t> </a:t>
            </a:r>
            <a:r>
              <a:rPr lang="en-GB" dirty="0"/>
              <a:t>стечајног</a:t>
            </a:r>
            <a:r>
              <a:rPr lang="en-GB" dirty="0"/>
              <a:t> </a:t>
            </a:r>
            <a:r>
              <a:rPr lang="en-GB" dirty="0"/>
              <a:t>дужника</a:t>
            </a:r>
            <a:r>
              <a:rPr lang="en-GB" dirty="0"/>
              <a:t> </a:t>
            </a:r>
            <a:r>
              <a:rPr lang="en-GB" dirty="0"/>
              <a:t>ако</a:t>
            </a:r>
            <a:r>
              <a:rPr lang="en-GB" dirty="0"/>
              <a:t> </a:t>
            </a:r>
            <a:r>
              <a:rPr lang="en-GB" dirty="0"/>
              <a:t>рачуни</a:t>
            </a:r>
            <a:r>
              <a:rPr lang="en-GB" dirty="0"/>
              <a:t> </a:t>
            </a:r>
            <a:r>
              <a:rPr lang="en-GB" dirty="0"/>
              <a:t>стечајног</a:t>
            </a:r>
            <a:r>
              <a:rPr lang="en-GB" dirty="0"/>
              <a:t> </a:t>
            </a:r>
            <a:r>
              <a:rPr lang="en-GB" dirty="0"/>
              <a:t>дужника</a:t>
            </a:r>
            <a:r>
              <a:rPr lang="en-GB" dirty="0"/>
              <a:t> </a:t>
            </a:r>
            <a:r>
              <a:rPr lang="en-GB" dirty="0"/>
              <a:t>нису</a:t>
            </a:r>
            <a:r>
              <a:rPr lang="en-GB" dirty="0"/>
              <a:t> </a:t>
            </a:r>
            <a:r>
              <a:rPr lang="en-GB" dirty="0"/>
              <a:t>блокирани</a:t>
            </a:r>
            <a:r>
              <a:rPr lang="en-GB" dirty="0"/>
              <a:t>, </a:t>
            </a:r>
            <a:r>
              <a:rPr lang="en-GB" dirty="0"/>
              <a:t>без</a:t>
            </a:r>
            <a:r>
              <a:rPr lang="en-GB" dirty="0"/>
              <a:t> </a:t>
            </a:r>
            <a:r>
              <a:rPr lang="en-GB" dirty="0"/>
              <a:t>претходне</a:t>
            </a:r>
            <a:r>
              <a:rPr lang="en-GB" dirty="0"/>
              <a:t> </a:t>
            </a:r>
            <a:r>
              <a:rPr lang="en-GB" dirty="0"/>
              <a:t>сагласности</a:t>
            </a:r>
            <a:r>
              <a:rPr lang="en-GB" dirty="0"/>
              <a:t> </a:t>
            </a:r>
            <a:r>
              <a:rPr lang="en-GB" dirty="0"/>
              <a:t>стечајног</a:t>
            </a:r>
            <a:r>
              <a:rPr lang="en-GB" dirty="0"/>
              <a:t> </a:t>
            </a:r>
            <a:r>
              <a:rPr lang="en-GB" dirty="0"/>
              <a:t>судије</a:t>
            </a:r>
            <a:r>
              <a:rPr lang="en-GB" dirty="0"/>
              <a:t> </a:t>
            </a:r>
            <a:r>
              <a:rPr lang="en-GB" dirty="0"/>
              <a:t>или</a:t>
            </a:r>
            <a:r>
              <a:rPr lang="en-GB" dirty="0"/>
              <a:t> </a:t>
            </a:r>
            <a:r>
              <a:rPr lang="en-GB" dirty="0"/>
              <a:t>привременог</a:t>
            </a:r>
            <a:r>
              <a:rPr lang="en-GB" dirty="0"/>
              <a:t> </a:t>
            </a:r>
            <a:r>
              <a:rPr lang="en-GB" dirty="0"/>
              <a:t>стечајног</a:t>
            </a:r>
            <a:r>
              <a:rPr lang="en-GB" dirty="0"/>
              <a:t> </a:t>
            </a:r>
            <a:r>
              <a:rPr lang="en-GB" dirty="0"/>
              <a:t>управника</a:t>
            </a:r>
            <a:r>
              <a:rPr lang="en-GB" dirty="0"/>
              <a:t>, </a:t>
            </a:r>
            <a:r>
              <a:rPr lang="en-GB" dirty="0"/>
              <a:t>односно</a:t>
            </a:r>
            <a:r>
              <a:rPr lang="en-GB" dirty="0"/>
              <a:t> </a:t>
            </a:r>
            <a:r>
              <a:rPr lang="en-GB" dirty="0"/>
              <a:t>дозволу</a:t>
            </a:r>
            <a:r>
              <a:rPr lang="en-GB" dirty="0"/>
              <a:t> </a:t>
            </a:r>
            <a:r>
              <a:rPr lang="en-GB" dirty="0"/>
              <a:t>плаћања</a:t>
            </a:r>
            <a:r>
              <a:rPr lang="en-GB" dirty="0"/>
              <a:t> </a:t>
            </a:r>
            <a:r>
              <a:rPr lang="en-GB" dirty="0"/>
              <a:t>са</a:t>
            </a:r>
            <a:r>
              <a:rPr lang="en-GB" dirty="0"/>
              <a:t> </a:t>
            </a:r>
            <a:r>
              <a:rPr lang="en-GB" dirty="0"/>
              <a:t>рачуна</a:t>
            </a:r>
            <a:r>
              <a:rPr lang="en-GB" dirty="0"/>
              <a:t> </a:t>
            </a:r>
            <a:r>
              <a:rPr lang="en-GB" dirty="0"/>
              <a:t>стечајног</a:t>
            </a:r>
            <a:r>
              <a:rPr lang="en-GB" dirty="0"/>
              <a:t> </a:t>
            </a:r>
            <a:r>
              <a:rPr lang="en-GB" dirty="0"/>
              <a:t>дужника</a:t>
            </a:r>
            <a:r>
              <a:rPr lang="en-GB" dirty="0"/>
              <a:t> </a:t>
            </a:r>
            <a:r>
              <a:rPr lang="en-GB" dirty="0"/>
              <a:t>уз</a:t>
            </a:r>
            <a:r>
              <a:rPr lang="en-GB" dirty="0"/>
              <a:t> </a:t>
            </a:r>
            <a:r>
              <a:rPr lang="en-GB" dirty="0"/>
              <a:t>сагласност</a:t>
            </a:r>
            <a:r>
              <a:rPr lang="en-GB" dirty="0"/>
              <a:t> </a:t>
            </a:r>
            <a:r>
              <a:rPr lang="en-GB" dirty="0"/>
              <a:t>стечајног</a:t>
            </a:r>
            <a:r>
              <a:rPr lang="en-GB" dirty="0"/>
              <a:t> </a:t>
            </a:r>
            <a:r>
              <a:rPr lang="en-GB" dirty="0"/>
              <a:t>судије</a:t>
            </a:r>
            <a:r>
              <a:rPr lang="en-GB" dirty="0"/>
              <a:t> </a:t>
            </a:r>
            <a:r>
              <a:rPr lang="en-GB" dirty="0"/>
              <a:t>или</a:t>
            </a:r>
            <a:r>
              <a:rPr lang="en-GB" dirty="0"/>
              <a:t> </a:t>
            </a:r>
            <a:r>
              <a:rPr lang="en-GB" dirty="0"/>
              <a:t>привременог</a:t>
            </a:r>
            <a:r>
              <a:rPr lang="en-GB" dirty="0"/>
              <a:t> </a:t>
            </a:r>
            <a:r>
              <a:rPr lang="en-GB" dirty="0"/>
              <a:t>стечајног</a:t>
            </a:r>
            <a:r>
              <a:rPr lang="en-GB" dirty="0"/>
              <a:t> </a:t>
            </a:r>
            <a:r>
              <a:rPr lang="en-GB" dirty="0"/>
              <a:t>управника</a:t>
            </a:r>
            <a:r>
              <a:rPr lang="en-GB" dirty="0"/>
              <a:t>, </a:t>
            </a:r>
            <a:r>
              <a:rPr lang="en-GB" dirty="0"/>
              <a:t>ако</a:t>
            </a:r>
            <a:r>
              <a:rPr lang="en-GB" dirty="0"/>
              <a:t> </a:t>
            </a:r>
            <a:r>
              <a:rPr lang="en-GB" dirty="0"/>
              <a:t>су</a:t>
            </a:r>
            <a:r>
              <a:rPr lang="en-GB" dirty="0"/>
              <a:t> у </a:t>
            </a:r>
            <a:r>
              <a:rPr lang="en-GB" dirty="0"/>
              <a:t>тренутку</a:t>
            </a:r>
            <a:r>
              <a:rPr lang="en-GB" dirty="0"/>
              <a:t> </a:t>
            </a:r>
            <a:r>
              <a:rPr lang="en-GB" dirty="0"/>
              <a:t>доношења</a:t>
            </a:r>
            <a:r>
              <a:rPr lang="en-GB" dirty="0"/>
              <a:t> </a:t>
            </a:r>
            <a:r>
              <a:rPr lang="en-GB" dirty="0"/>
              <a:t>решења</a:t>
            </a:r>
            <a:r>
              <a:rPr lang="en-GB" dirty="0"/>
              <a:t> </a:t>
            </a:r>
            <a:r>
              <a:rPr lang="en-GB" dirty="0"/>
              <a:t>из</a:t>
            </a:r>
            <a:r>
              <a:rPr lang="en-GB" dirty="0"/>
              <a:t> </a:t>
            </a:r>
            <a:r>
              <a:rPr lang="en-GB" dirty="0"/>
              <a:t>става</a:t>
            </a:r>
            <a:r>
              <a:rPr lang="en-GB" dirty="0"/>
              <a:t> 1. </a:t>
            </a:r>
            <a:r>
              <a:rPr lang="en-GB" dirty="0"/>
              <a:t>овог</a:t>
            </a:r>
            <a:r>
              <a:rPr lang="en-GB" dirty="0"/>
              <a:t> </a:t>
            </a:r>
            <a:r>
              <a:rPr lang="en-GB" dirty="0"/>
              <a:t>члана</a:t>
            </a:r>
            <a:r>
              <a:rPr lang="en-GB" dirty="0"/>
              <a:t> </a:t>
            </a:r>
            <a:r>
              <a:rPr lang="en-GB" dirty="0"/>
              <a:t>рачуни</a:t>
            </a:r>
            <a:r>
              <a:rPr lang="en-GB" dirty="0"/>
              <a:t> </a:t>
            </a:r>
            <a:r>
              <a:rPr lang="en-GB" dirty="0"/>
              <a:t>стечајног</a:t>
            </a:r>
            <a:r>
              <a:rPr lang="en-GB" dirty="0"/>
              <a:t> </a:t>
            </a:r>
            <a:r>
              <a:rPr lang="en-GB" dirty="0"/>
              <a:t>дужника</a:t>
            </a:r>
            <a:r>
              <a:rPr lang="en-GB" dirty="0"/>
              <a:t> </a:t>
            </a:r>
            <a:r>
              <a:rPr lang="en-GB" dirty="0"/>
              <a:t>блокирани</a:t>
            </a:r>
            <a:r>
              <a:rPr lang="en-GB" dirty="0"/>
              <a:t> </a:t>
            </a:r>
            <a:r>
              <a:rPr lang="en-GB" dirty="0"/>
              <a:t>ради</a:t>
            </a:r>
            <a:r>
              <a:rPr lang="en-GB" dirty="0"/>
              <a:t> </a:t>
            </a:r>
            <a:r>
              <a:rPr lang="en-GB" dirty="0"/>
              <a:t>извршења</a:t>
            </a:r>
            <a:r>
              <a:rPr lang="en-GB" dirty="0"/>
              <a:t> </a:t>
            </a:r>
            <a:r>
              <a:rPr lang="en-GB" dirty="0"/>
              <a:t>основа</a:t>
            </a:r>
            <a:r>
              <a:rPr lang="en-GB" dirty="0"/>
              <a:t> и </a:t>
            </a:r>
            <a:r>
              <a:rPr lang="en-GB" dirty="0"/>
              <a:t>налога</a:t>
            </a:r>
            <a:r>
              <a:rPr lang="en-GB" dirty="0"/>
              <a:t> </a:t>
            </a:r>
            <a:r>
              <a:rPr lang="en-GB" dirty="0"/>
              <a:t>за</a:t>
            </a:r>
            <a:r>
              <a:rPr lang="en-GB" dirty="0"/>
              <a:t> </a:t>
            </a:r>
            <a:r>
              <a:rPr lang="en-GB" dirty="0"/>
              <a:t>принудну</a:t>
            </a:r>
            <a:r>
              <a:rPr lang="en-GB" dirty="0"/>
              <a:t> </a:t>
            </a:r>
            <a:r>
              <a:rPr lang="en-GB" dirty="0"/>
              <a:t>наплату</a:t>
            </a:r>
            <a:r>
              <a:rPr lang="en-GB" dirty="0"/>
              <a:t> </a:t>
            </a:r>
            <a:r>
              <a:rPr lang="en-GB" dirty="0"/>
              <a:t>код</a:t>
            </a:r>
            <a:r>
              <a:rPr lang="en-GB" dirty="0"/>
              <a:t> </a:t>
            </a:r>
            <a:r>
              <a:rPr lang="en-GB" dirty="0"/>
              <a:t>организације</a:t>
            </a:r>
            <a:r>
              <a:rPr lang="en-GB" dirty="0"/>
              <a:t> </a:t>
            </a:r>
            <a:r>
              <a:rPr lang="en-GB" dirty="0"/>
              <a:t>која</a:t>
            </a:r>
            <a:r>
              <a:rPr lang="en-GB" dirty="0"/>
              <a:t> </a:t>
            </a:r>
            <a:r>
              <a:rPr lang="en-GB" dirty="0"/>
              <a:t>спроводи</a:t>
            </a:r>
            <a:r>
              <a:rPr lang="en-GB" dirty="0"/>
              <a:t> </a:t>
            </a:r>
            <a:r>
              <a:rPr lang="en-GB" dirty="0"/>
              <a:t>поступак</a:t>
            </a:r>
            <a:r>
              <a:rPr lang="en-GB" dirty="0"/>
              <a:t> </a:t>
            </a:r>
            <a:r>
              <a:rPr lang="en-GB" dirty="0"/>
              <a:t>принудне</a:t>
            </a:r>
            <a:r>
              <a:rPr lang="en-GB" dirty="0"/>
              <a:t> </a:t>
            </a:r>
            <a:r>
              <a:rPr lang="en-GB" dirty="0"/>
              <a:t>наплате</a:t>
            </a:r>
            <a:r>
              <a:rPr lang="en-GB" dirty="0"/>
              <a:t>;</a:t>
            </a:r>
          </a:p>
          <a:p>
            <a:pPr marL="0" indent="0" algn="just">
              <a:buNone/>
            </a:pPr>
            <a:r>
              <a:rPr lang="en-GB" dirty="0"/>
              <a:t>3) </a:t>
            </a:r>
            <a:r>
              <a:rPr lang="en-GB" dirty="0"/>
              <a:t>забрану</a:t>
            </a:r>
            <a:r>
              <a:rPr lang="en-GB" dirty="0"/>
              <a:t> </a:t>
            </a:r>
            <a:r>
              <a:rPr lang="en-GB" dirty="0"/>
              <a:t>располагања</a:t>
            </a:r>
            <a:r>
              <a:rPr lang="en-GB" dirty="0"/>
              <a:t> </a:t>
            </a:r>
            <a:r>
              <a:rPr lang="en-GB" dirty="0"/>
              <a:t>имовином</a:t>
            </a:r>
            <a:r>
              <a:rPr lang="en-GB" dirty="0"/>
              <a:t> </a:t>
            </a:r>
            <a:r>
              <a:rPr lang="en-GB" dirty="0"/>
              <a:t>стечајног</a:t>
            </a:r>
            <a:r>
              <a:rPr lang="en-GB" dirty="0"/>
              <a:t> </a:t>
            </a:r>
            <a:r>
              <a:rPr lang="en-GB" dirty="0"/>
              <a:t>дужника</a:t>
            </a:r>
            <a:r>
              <a:rPr lang="en-GB" dirty="0"/>
              <a:t> </a:t>
            </a:r>
            <a:r>
              <a:rPr lang="en-GB" dirty="0"/>
              <a:t>без</a:t>
            </a:r>
            <a:r>
              <a:rPr lang="en-GB" dirty="0"/>
              <a:t> </a:t>
            </a:r>
            <a:r>
              <a:rPr lang="en-GB" dirty="0"/>
              <a:t>претходне</a:t>
            </a:r>
            <a:r>
              <a:rPr lang="en-GB" dirty="0"/>
              <a:t> </a:t>
            </a:r>
            <a:r>
              <a:rPr lang="en-GB" dirty="0"/>
              <a:t>сагласности</a:t>
            </a:r>
            <a:r>
              <a:rPr lang="en-GB" dirty="0"/>
              <a:t> </a:t>
            </a:r>
            <a:r>
              <a:rPr lang="en-GB" dirty="0"/>
              <a:t>стечајног</a:t>
            </a:r>
            <a:r>
              <a:rPr lang="en-GB" dirty="0"/>
              <a:t> </a:t>
            </a:r>
            <a:r>
              <a:rPr lang="en-GB" dirty="0"/>
              <a:t>судије</a:t>
            </a:r>
            <a:r>
              <a:rPr lang="en-GB" dirty="0"/>
              <a:t> </a:t>
            </a:r>
            <a:r>
              <a:rPr lang="en-GB" dirty="0"/>
              <a:t>или</a:t>
            </a:r>
            <a:r>
              <a:rPr lang="en-GB" dirty="0"/>
              <a:t> </a:t>
            </a:r>
            <a:r>
              <a:rPr lang="en-GB" dirty="0"/>
              <a:t>привременог</a:t>
            </a:r>
            <a:r>
              <a:rPr lang="en-GB" dirty="0"/>
              <a:t> </a:t>
            </a:r>
            <a:r>
              <a:rPr lang="en-GB" dirty="0"/>
              <a:t>стечајног</a:t>
            </a:r>
            <a:r>
              <a:rPr lang="en-GB" dirty="0"/>
              <a:t> </a:t>
            </a:r>
            <a:r>
              <a:rPr lang="en-GB" dirty="0"/>
              <a:t>управника</a:t>
            </a:r>
            <a:r>
              <a:rPr lang="en-GB" dirty="0"/>
              <a:t>;</a:t>
            </a:r>
          </a:p>
          <a:p>
            <a:pPr marL="0" indent="0" algn="just">
              <a:buNone/>
            </a:pPr>
            <a:r>
              <a:rPr lang="en-GB" dirty="0"/>
              <a:t>4) </a:t>
            </a:r>
            <a:r>
              <a:rPr lang="en-GB" dirty="0"/>
              <a:t>забрану</a:t>
            </a:r>
            <a:r>
              <a:rPr lang="en-GB" dirty="0"/>
              <a:t> </a:t>
            </a:r>
            <a:r>
              <a:rPr lang="en-GB" dirty="0"/>
              <a:t>одређивања</a:t>
            </a:r>
            <a:r>
              <a:rPr lang="en-GB" dirty="0"/>
              <a:t> и </a:t>
            </a:r>
            <a:r>
              <a:rPr lang="en-GB" dirty="0"/>
              <a:t>спровођења</a:t>
            </a:r>
            <a:r>
              <a:rPr lang="en-GB" dirty="0"/>
              <a:t> </a:t>
            </a:r>
            <a:r>
              <a:rPr lang="en-GB" dirty="0"/>
              <a:t>извршења</a:t>
            </a:r>
            <a:r>
              <a:rPr lang="en-GB" dirty="0"/>
              <a:t> </a:t>
            </a:r>
            <a:r>
              <a:rPr lang="en-GB" dirty="0"/>
              <a:t>или</a:t>
            </a:r>
            <a:r>
              <a:rPr lang="en-GB" dirty="0"/>
              <a:t> </a:t>
            </a:r>
            <a:r>
              <a:rPr lang="en-GB" dirty="0"/>
              <a:t>покретања</a:t>
            </a:r>
            <a:r>
              <a:rPr lang="en-GB" dirty="0"/>
              <a:t> </a:t>
            </a:r>
            <a:r>
              <a:rPr lang="en-GB" dirty="0"/>
              <a:t>поступка</a:t>
            </a:r>
            <a:r>
              <a:rPr lang="en-GB" dirty="0"/>
              <a:t> </a:t>
            </a:r>
            <a:r>
              <a:rPr lang="en-GB" dirty="0"/>
              <a:t>вансудског</a:t>
            </a:r>
            <a:r>
              <a:rPr lang="en-GB" dirty="0"/>
              <a:t> </a:t>
            </a:r>
            <a:r>
              <a:rPr lang="en-GB" dirty="0"/>
              <a:t>намирења</a:t>
            </a:r>
            <a:r>
              <a:rPr lang="en-GB" dirty="0"/>
              <a:t> </a:t>
            </a:r>
            <a:r>
              <a:rPr lang="en-GB" dirty="0"/>
              <a:t>према</a:t>
            </a:r>
            <a:r>
              <a:rPr lang="en-GB" dirty="0"/>
              <a:t> </a:t>
            </a:r>
            <a:r>
              <a:rPr lang="en-GB" dirty="0"/>
              <a:t>стечајном</a:t>
            </a:r>
            <a:r>
              <a:rPr lang="en-GB" dirty="0"/>
              <a:t> </a:t>
            </a:r>
            <a:r>
              <a:rPr lang="en-GB" dirty="0"/>
              <a:t>дужнику</a:t>
            </a:r>
            <a:r>
              <a:rPr lang="en-GB" dirty="0"/>
              <a:t>;</a:t>
            </a:r>
          </a:p>
          <a:p>
            <a:pPr marL="0" indent="0" algn="just">
              <a:buNone/>
            </a:pPr>
            <a:r>
              <a:rPr lang="en-GB" dirty="0"/>
              <a:t>5) </a:t>
            </a:r>
            <a:r>
              <a:rPr lang="en-GB" dirty="0"/>
              <a:t>забрану</a:t>
            </a:r>
            <a:r>
              <a:rPr lang="en-GB" dirty="0"/>
              <a:t> </a:t>
            </a:r>
            <a:r>
              <a:rPr lang="en-GB" dirty="0"/>
              <a:t>организацији</a:t>
            </a:r>
            <a:r>
              <a:rPr lang="en-GB" dirty="0"/>
              <a:t> </a:t>
            </a:r>
            <a:r>
              <a:rPr lang="en-GB" dirty="0"/>
              <a:t>која</a:t>
            </a:r>
            <a:r>
              <a:rPr lang="en-GB" dirty="0"/>
              <a:t> </a:t>
            </a:r>
            <a:r>
              <a:rPr lang="en-GB" dirty="0"/>
              <a:t>спроводи</a:t>
            </a:r>
            <a:r>
              <a:rPr lang="en-GB" dirty="0"/>
              <a:t> </a:t>
            </a:r>
            <a:r>
              <a:rPr lang="en-GB" dirty="0"/>
              <a:t>принудну</a:t>
            </a:r>
            <a:r>
              <a:rPr lang="en-GB" dirty="0"/>
              <a:t> </a:t>
            </a:r>
            <a:r>
              <a:rPr lang="en-GB" dirty="0"/>
              <a:t>наплату</a:t>
            </a:r>
            <a:r>
              <a:rPr lang="en-GB" dirty="0"/>
              <a:t> </a:t>
            </a:r>
            <a:r>
              <a:rPr lang="en-GB" dirty="0"/>
              <a:t>да</a:t>
            </a:r>
            <a:r>
              <a:rPr lang="en-GB" dirty="0"/>
              <a:t> </a:t>
            </a:r>
            <a:r>
              <a:rPr lang="en-GB" dirty="0"/>
              <a:t>спроводи</a:t>
            </a:r>
            <a:r>
              <a:rPr lang="en-GB" dirty="0"/>
              <a:t> </a:t>
            </a:r>
            <a:r>
              <a:rPr lang="en-GB" dirty="0"/>
              <a:t>налоге</a:t>
            </a:r>
            <a:r>
              <a:rPr lang="en-GB" dirty="0"/>
              <a:t> </a:t>
            </a:r>
            <a:r>
              <a:rPr lang="en-GB" dirty="0"/>
              <a:t>за</a:t>
            </a:r>
            <a:r>
              <a:rPr lang="en-GB" dirty="0"/>
              <a:t> </a:t>
            </a:r>
            <a:r>
              <a:rPr lang="en-GB" dirty="0"/>
              <a:t>принудну</a:t>
            </a:r>
            <a:r>
              <a:rPr lang="en-GB" dirty="0"/>
              <a:t> </a:t>
            </a:r>
            <a:r>
              <a:rPr lang="en-GB" dirty="0"/>
              <a:t>наплату</a:t>
            </a:r>
            <a:r>
              <a:rPr lang="en-GB" dirty="0"/>
              <a:t> </a:t>
            </a:r>
            <a:r>
              <a:rPr lang="en-GB" dirty="0"/>
              <a:t>са</a:t>
            </a:r>
            <a:r>
              <a:rPr lang="en-GB" dirty="0"/>
              <a:t> </a:t>
            </a:r>
            <a:r>
              <a:rPr lang="en-GB" dirty="0"/>
              <a:t>рачуна</a:t>
            </a:r>
            <a:r>
              <a:rPr lang="en-GB" dirty="0"/>
              <a:t> </a:t>
            </a:r>
            <a:r>
              <a:rPr lang="en-GB" dirty="0"/>
              <a:t>стечајног</a:t>
            </a:r>
            <a:r>
              <a:rPr lang="en-GB" dirty="0"/>
              <a:t> </a:t>
            </a:r>
            <a:r>
              <a:rPr lang="en-GB" dirty="0"/>
              <a:t>дужника</a:t>
            </a:r>
            <a:r>
              <a:rPr lang="en-GB" dirty="0"/>
              <a:t>.</a:t>
            </a:r>
          </a:p>
          <a:p>
            <a:pPr algn="just"/>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378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r>
              <a:rPr lang="sr-Cyrl-RS" dirty="0" smtClean="0"/>
              <a:t>Мера се не односи: </a:t>
            </a:r>
          </a:p>
          <a:p>
            <a:pPr algn="just">
              <a:buFontTx/>
              <a:buChar char="-"/>
            </a:pPr>
            <a:r>
              <a:rPr lang="sr-Cyrl-RS" dirty="0" smtClean="0"/>
              <a:t>на средства и имовину дата по основу уговора о финансијском обезбеђењу</a:t>
            </a:r>
          </a:p>
          <a:p>
            <a:pPr algn="just">
              <a:buFontTx/>
              <a:buChar char="-"/>
            </a:pPr>
            <a:endParaRPr lang="sr-Cyrl-RS" dirty="0"/>
          </a:p>
          <a:p>
            <a:pPr marL="0" indent="0">
              <a:buNone/>
            </a:pPr>
            <a:r>
              <a:rPr lang="sr-Cyrl-RS" dirty="0"/>
              <a:t>Трајање:</a:t>
            </a:r>
          </a:p>
          <a:p>
            <a:pPr marL="0" indent="0">
              <a:buNone/>
            </a:pPr>
            <a:r>
              <a:rPr lang="sr-Cyrl-RS" dirty="0"/>
              <a:t>- 6 месеци без могућности поновног одређивања</a:t>
            </a:r>
            <a:endParaRPr lang="en-US" dirty="0"/>
          </a:p>
          <a:p>
            <a:pPr algn="just">
              <a:buFontTx/>
              <a:buChar char="-"/>
            </a:pPr>
            <a:endParaRPr lang="sr-Cyrl-RS" dirty="0" smtClean="0"/>
          </a:p>
          <a:p>
            <a:pPr marL="0" indent="0">
              <a:buNone/>
            </a:pPr>
            <a:endParaRPr lang="sr-Cyrl-RS" dirty="0" smtClean="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277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smtClean="0"/>
              <a:t>Основ</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buNone/>
            </a:pPr>
            <a:endParaRPr lang="sr-Cyrl-RS" dirty="0" smtClean="0"/>
          </a:p>
          <a:p>
            <a:pPr marL="0" indent="0">
              <a:buNone/>
            </a:pPr>
            <a:r>
              <a:rPr lang="sr-Cyrl-RS" dirty="0" smtClean="0"/>
              <a:t>Закон о стечају</a:t>
            </a:r>
          </a:p>
          <a:p>
            <a:pPr marL="0" indent="0">
              <a:buNone/>
            </a:pPr>
            <a:endParaRPr lang="sr-Cyrl-RS" dirty="0" smtClean="0"/>
          </a:p>
          <a:p>
            <a:pPr marL="0" indent="0">
              <a:buNone/>
            </a:pPr>
            <a:r>
              <a:rPr lang="sr-Cyrl-RS" dirty="0" smtClean="0"/>
              <a:t>(„Сл. гласник РС“, бр. 104 од 16.12.2009, бр. 99 од 27.12.2011. – др. Закон, бр. 71 од 25.07.2012. – УС, бр. 83 од 05.08.2014, бр. 113 од 17.12.2017, бр. 44 од 08.06.2018. и бр. 95 од 08.12.2018. године)</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2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r>
              <a:rPr lang="sr-Cyrl-RS" b="1" dirty="0" smtClean="0"/>
              <a:t>СУДСКА ПРАКСА</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Cyrl-RS" dirty="0" smtClean="0"/>
              <a:t>„Одредбом </a:t>
            </a:r>
            <a:r>
              <a:rPr lang="sr-Cyrl-RS" dirty="0"/>
              <a:t>члана 93. в) став 6. Закона о стечају законодавац је омогућио разлучном повериоцу, односно заложном повериоцу да тражи укидање мораторијума и у случају оспоравања било новчаног потраживања, било разлучног, односно заложног права, односно вођења парнице за утврђење потраживања, односно заложног права. Имајући у виду ову одредбу произлази да се укидање мораторијума може тражити тек након доношења коначне листе потраживања, односно закључка о листи утврђених и оспорених потраживања, а што више није почетна фаза стечајног поступка</a:t>
            </a:r>
            <a:r>
              <a:rPr lang="sr-Cyrl-RS" dirty="0" smtClean="0"/>
              <a:t>.“</a:t>
            </a:r>
          </a:p>
          <a:p>
            <a:pPr marL="0" indent="0" algn="just">
              <a:buNone/>
            </a:pPr>
            <a:r>
              <a:rPr lang="sr-Cyrl-RS" b="1" dirty="0" smtClean="0"/>
              <a:t>(Одговори на питања привредних судова који су утврђени на седницама Одељења за привредне спорове Привредног апелационог суда одржаним 8.11.2018. и 9.11.2018. године и на седници Одељења за привредне преступе одржаној 5.12.2018. године – Судска пракса привредних судова – Билтен бр. 4/2018)</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230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Autofit/>
          </a:bodyPr>
          <a:lstStyle/>
          <a:p>
            <a:pPr marL="0" indent="0" algn="just">
              <a:buNone/>
            </a:pPr>
            <a:r>
              <a:rPr lang="sr-Cyrl-RS" sz="2000" dirty="0" smtClean="0"/>
              <a:t>„Мере </a:t>
            </a:r>
            <a:r>
              <a:rPr lang="sr-Cyrl-RS" sz="2000" dirty="0"/>
              <a:t>обезбеђења из члана 62. став 2. Закона о стечају могу се одредити само у претходном  стечајном поступку. Уколико се претходни стечајни поступак оконча отварањем стечајног поступка, уколико су одређене мере обезбеђења из члана 62. став 2. Закона о стечају, оне престају да важе, с обзиром да је то </a:t>
            </a:r>
            <a:r>
              <a:rPr lang="sr-Cyrl-RS" sz="2000" dirty="0" smtClean="0"/>
              <a:t>изричито </a:t>
            </a:r>
            <a:r>
              <a:rPr lang="sr-Cyrl-RS" sz="2000" dirty="0"/>
              <a:t>прописано одредбом члана 62. став 8. Закона о стечају. Отварањем стечајног поступка настаје </a:t>
            </a:r>
            <a:r>
              <a:rPr lang="sr-Cyrl-RS" sz="2000" dirty="0"/>
              <a:t>процесноправна</a:t>
            </a:r>
            <a:r>
              <a:rPr lang="sr-Cyrl-RS" sz="2000" dirty="0"/>
              <a:t> последица отварања стечаја: забрана извршења и намирења из члана 93. став 1. Закона о стечају. То даље значи да након отварања стечајног поступка, односно наступања правних последица отварања стечајног поступка се не могу одредити мере обезбеђења из члана 62. став 2. и 3. Закона о стечају.</a:t>
            </a:r>
            <a:endParaRPr lang="en-GB" sz="2000" dirty="0"/>
          </a:p>
          <a:p>
            <a:pPr marL="0" indent="0" algn="just">
              <a:buNone/>
            </a:pPr>
            <a:r>
              <a:rPr lang="sr-Cyrl-RS" sz="2000" dirty="0" smtClean="0"/>
              <a:t>Уколико је поднет захтев за укидање мере обезбеђења из члана 62. став 2. тачка 4. Закона о стечају, а наступе правне последице отварања стечајног поступка, пре него што судија одлучи о овом предлогу, такав предлог треба одбацити. Предлог за укидање мера обезбеђења из члана 62. став 2. тачка 4. Закона о стечају не може се сматрати захтевом за укидање забране извршења и намирења (мораторијума) из члана 93. став 1. Закона о стечају, без обзира на то што се мера обезбеђења из члана 62. став 2. тачка 4. Закона о стечају и мораторијум из члана 93. став 1. Закона о стечају укидају под истим условима који су прописани одредбом члана 93. б) Закона о стечају.</a:t>
            </a:r>
            <a:endParaRPr lang="en-GB" sz="2000" dirty="0" smtClean="0"/>
          </a:p>
          <a:p>
            <a:pPr marL="0" indent="0" algn="just">
              <a:buNone/>
            </a:pPr>
            <a:endParaRPr lang="en-GB" sz="2000" b="1" dirty="0"/>
          </a:p>
          <a:p>
            <a:pPr algn="just"/>
            <a:endParaRPr lang="en-GB" sz="2000" dirty="0"/>
          </a:p>
          <a:p>
            <a:pPr marL="0" indent="0" algn="just">
              <a:buNone/>
            </a:pPr>
            <a:endParaRPr lang="sr-Cyrl-RS" sz="20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302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Autofit/>
          </a:bodyPr>
          <a:lstStyle/>
          <a:p>
            <a:pPr marL="0" indent="0" algn="just">
              <a:buNone/>
            </a:pPr>
            <a:endParaRPr lang="sr-Cyrl-RS" sz="1500" dirty="0" smtClean="0"/>
          </a:p>
          <a:p>
            <a:pPr marL="0" indent="0" algn="just">
              <a:buNone/>
            </a:pPr>
            <a:r>
              <a:rPr lang="sr-Cyrl-RS" sz="2000" dirty="0" smtClean="0"/>
              <a:t>Слична </a:t>
            </a:r>
            <a:r>
              <a:rPr lang="sr-Cyrl-RS" sz="2000" dirty="0"/>
              <a:t>ситуација горе описаној постоји и када су наступиле правне последице отварања стечајног поступка, а о жалби против решења о одређивању мера обезбеђења није одлучено, већ се након тога донесе одлука којом се по жалби укида решење о одређивању мера обезбеђења. То практично значи да у моменту када се решење о одређивању мера обезбеђења укида, су правне последице отварања стечаја наступиле. Првостепени суд тада треба да одлучи о захтеву за одређивање мера обезбеђења, а претходни стечајни поступак је већ окончан доношењем решења о отварању стечајног поступка. Стога ће првостепени суд о таквом захтеву одлучити одбацивањем истог</a:t>
            </a:r>
            <a:r>
              <a:rPr lang="sr-Cyrl-RS" sz="2000" dirty="0" smtClean="0"/>
              <a:t>.“</a:t>
            </a:r>
          </a:p>
          <a:p>
            <a:pPr marL="0" indent="0" algn="just">
              <a:buNone/>
            </a:pPr>
            <a:r>
              <a:rPr lang="sr-Cyrl-RS" sz="2000" b="1" dirty="0"/>
              <a:t>(Одговори на питања привредних судова који су утврђени на седницама Одељења за привредне спорове Привредног апелационог суда одржаним 8.11.2018. и 9.11.2018. године и на седници Одељења за привредне преступе одржаној 5.12.2018. године – Судска пракса привредних судова – Билтен бр. 4/2018)</a:t>
            </a:r>
            <a:endParaRPr lang="en-GB" sz="2000" b="1" dirty="0"/>
          </a:p>
          <a:p>
            <a:pPr algn="just"/>
            <a:endParaRPr lang="en-GB" sz="1500" dirty="0"/>
          </a:p>
          <a:p>
            <a:pPr marL="0" indent="0" algn="just">
              <a:buNone/>
            </a:pPr>
            <a:endParaRPr lang="sr-Cyrl-RS" sz="15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067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endParaRPr lang="sr-Cyrl-RS" dirty="0" smtClean="0"/>
          </a:p>
          <a:p>
            <a:pPr marL="0" indent="0" algn="just">
              <a:buNone/>
            </a:pPr>
            <a:r>
              <a:rPr lang="sr-Cyrl-RS" dirty="0" smtClean="0"/>
              <a:t>„До </a:t>
            </a:r>
            <a:r>
              <a:rPr lang="sr-Cyrl-RS" dirty="0"/>
              <a:t>укидања забране извршења и намирења може доћи само из разлога који су прописани одредбом члана 93. став 4. и 5. Закона о стечају, па разлучни поверилац у свом писаном захтеву мора навести разлоге због којих исто тражи и предложити доказе на околност испуњености услова за њено укидање</a:t>
            </a:r>
            <a:r>
              <a:rPr lang="sr-Cyrl-RS" dirty="0" smtClean="0"/>
              <a:t>.“</a:t>
            </a:r>
          </a:p>
          <a:p>
            <a:pPr marL="0" indent="0" algn="just">
              <a:buNone/>
            </a:pPr>
            <a:r>
              <a:rPr lang="sr-Cyrl-RS" b="1" dirty="0" smtClean="0"/>
              <a:t>(Решење Привредног апелационог суда, </a:t>
            </a:r>
            <a:r>
              <a:rPr lang="sr-Cyrl-RS" b="1" dirty="0" smtClean="0"/>
              <a:t>Пвж</a:t>
            </a:r>
            <a:r>
              <a:rPr lang="sr-Cyrl-RS" b="1" dirty="0" smtClean="0"/>
              <a:t> 226/2017 од 14.6.2017. године – Судска пракса привредних судова – Билтен бр. 4/2017) </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788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endParaRPr lang="sr-Cyrl-RS" dirty="0" smtClean="0"/>
          </a:p>
          <a:p>
            <a:pPr marL="0" indent="0" algn="just">
              <a:buNone/>
            </a:pPr>
            <a:r>
              <a:rPr lang="sr-Cyrl-CS" dirty="0" smtClean="0"/>
              <a:t>„Стечајни </a:t>
            </a:r>
            <a:r>
              <a:rPr lang="sr-Cyrl-CS" dirty="0"/>
              <a:t>судија доноси одлуку о укидању мораторијума када су испуњени кумулативни законски услови, а то подразумева да је разлучни поверилац поднео писани захтев, да писани захтев садржи процену вредности имовине која је предмет разлучног права и да је процена сачињена од овлашћеног лица најкасније годину дана пре отварања стечајног поступка</a:t>
            </a:r>
            <a:r>
              <a:rPr lang="sr-Cyrl-CS" dirty="0" smtClean="0"/>
              <a:t>.“</a:t>
            </a:r>
            <a:endParaRPr lang="en-GB" dirty="0"/>
          </a:p>
          <a:p>
            <a:pPr marL="0" indent="0" algn="just">
              <a:buNone/>
            </a:pPr>
            <a:r>
              <a:rPr lang="sr-Cyrl-RS" b="1" dirty="0" smtClean="0"/>
              <a:t>(</a:t>
            </a:r>
            <a:r>
              <a:rPr lang="sr-Cyrl-RS" b="1" dirty="0"/>
              <a:t>Решење Привредног апелационог суда, </a:t>
            </a:r>
            <a:r>
              <a:rPr lang="sr-Cyrl-RS" b="1" dirty="0"/>
              <a:t>Пвж</a:t>
            </a:r>
            <a:r>
              <a:rPr lang="sr-Cyrl-RS" b="1" dirty="0"/>
              <a:t> </a:t>
            </a:r>
            <a:r>
              <a:rPr lang="sr-Cyrl-RS" b="1" dirty="0" smtClean="0"/>
              <a:t>433/2016 </a:t>
            </a:r>
            <a:r>
              <a:rPr lang="sr-Cyrl-RS" b="1" dirty="0"/>
              <a:t>од </a:t>
            </a:r>
            <a:r>
              <a:rPr lang="sr-Cyrl-RS" b="1" dirty="0" smtClean="0"/>
              <a:t>10.8.2016. </a:t>
            </a:r>
            <a:r>
              <a:rPr lang="sr-Cyrl-RS" b="1" dirty="0"/>
              <a:t>године – Судска пракса привредних судова – Билтен бр. </a:t>
            </a:r>
            <a:r>
              <a:rPr lang="sr-Cyrl-RS" b="1" dirty="0" smtClean="0"/>
              <a:t>1/2017</a:t>
            </a:r>
            <a:r>
              <a:rPr lang="sr-Cyrl-RS" b="1" dirty="0"/>
              <a:t>)</a:t>
            </a: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84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marL="0" indent="0" algn="just">
              <a:buNone/>
            </a:pPr>
            <a:r>
              <a:rPr lang="sr-Cyrl-CS" dirty="0" smtClean="0"/>
              <a:t>„… само </a:t>
            </a:r>
            <a:r>
              <a:rPr lang="sr-Cyrl-CS" dirty="0"/>
              <a:t>стечајни судија одлучује о предлогу који може поднети само разлучни поверилац, а у вези са захтевом за укидање мера обезбеђења и то само у наведеним тачно одређеним разлозима, а не и због чињенице да није било заинтересованих купаца у више покушаних продаја имовине</a:t>
            </a:r>
            <a:r>
              <a:rPr lang="sr-Cyrl-CS" dirty="0" smtClean="0"/>
              <a:t>.“</a:t>
            </a:r>
          </a:p>
          <a:p>
            <a:pPr marL="0" indent="0" algn="just">
              <a:buNone/>
            </a:pPr>
            <a:r>
              <a:rPr lang="sr-Cyrl-RS" b="1" dirty="0"/>
              <a:t>(Одговори на питања привредних судова који су утврђени на </a:t>
            </a:r>
            <a:r>
              <a:rPr lang="sr-Cyrl-RS" b="1" dirty="0" smtClean="0"/>
              <a:t>седници </a:t>
            </a:r>
            <a:r>
              <a:rPr lang="sr-Cyrl-RS" b="1" dirty="0"/>
              <a:t>Одељења за привредне спорове Привредног апелационог суда одржаним </a:t>
            </a:r>
            <a:r>
              <a:rPr lang="sr-Cyrl-RS" b="1" dirty="0" smtClean="0"/>
              <a:t>26.11.2014. </a:t>
            </a:r>
            <a:r>
              <a:rPr lang="sr-Cyrl-RS" b="1" dirty="0"/>
              <a:t>и </a:t>
            </a:r>
            <a:r>
              <a:rPr lang="sr-Cyrl-RS" b="1" dirty="0" smtClean="0"/>
              <a:t>27.11.2014. </a:t>
            </a:r>
            <a:r>
              <a:rPr lang="sr-Cyrl-RS" b="1" dirty="0"/>
              <a:t>године и на седници Одељења за привредне </a:t>
            </a:r>
            <a:r>
              <a:rPr lang="sr-Cyrl-RS" b="1" dirty="0" smtClean="0"/>
              <a:t>преступе и управно-рачунске спорове </a:t>
            </a:r>
            <a:r>
              <a:rPr lang="sr-Cyrl-RS" b="1" dirty="0"/>
              <a:t>одржаној </a:t>
            </a:r>
            <a:r>
              <a:rPr lang="sr-Cyrl-RS" b="1" dirty="0" smtClean="0"/>
              <a:t>3.12.2014. </a:t>
            </a:r>
            <a:r>
              <a:rPr lang="sr-Cyrl-RS" b="1" dirty="0"/>
              <a:t>године – Судска пракса привредних судова – Билтен бр. </a:t>
            </a:r>
            <a:r>
              <a:rPr lang="sr-Cyrl-RS" b="1" dirty="0" smtClean="0"/>
              <a:t>4/2014)</a:t>
            </a:r>
            <a:endParaRPr lang="en-GB" b="1" dirty="0"/>
          </a:p>
          <a:p>
            <a:pPr algn="just"/>
            <a:endParaRPr lang="en-GB"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675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Cyrl-RS" dirty="0" smtClean="0"/>
              <a:t>„Одредбом </a:t>
            </a:r>
            <a:r>
              <a:rPr lang="sr-Cyrl-RS" dirty="0"/>
              <a:t>члана 93. в) став 6. Закона о стечају законодавац је омогућио разлучном повериоцу, односно заложном повериоцу да тражи укидање мораторијума и у случају оспоравања било новчаног потраживања, било разлучног, односно заложног права, односно вођења парнице за утврђење потраживања, односно заложног права. Имајући у виду ову одредбу произлази да се укидање мораторијума може тражити тек након доношења коначне листе потраживања, односно закључка о листи утврђених и оспорених потраживања, а што више није почетна фаза стечајног поступка</a:t>
            </a:r>
            <a:r>
              <a:rPr lang="sr-Cyrl-RS" dirty="0" smtClean="0"/>
              <a:t>.“</a:t>
            </a:r>
          </a:p>
          <a:p>
            <a:pPr marL="0" indent="0" algn="just">
              <a:buNone/>
            </a:pPr>
            <a:r>
              <a:rPr lang="sr-Cyrl-RS" b="1" dirty="0"/>
              <a:t>(Одговори на питања привредних судова који су утврђени на седницама Одељења за привредне спорове Привредног апелационог суда одржаним 8.11.2018. и 9.11.2018. године и на седници Одељења за привредне преступе одржаној 5.12.2018. године – Судска пракса привредних судова – Билтен бр. 4/2018)</a:t>
            </a:r>
            <a:endParaRPr lang="en-GB" b="1" dirty="0"/>
          </a:p>
          <a:p>
            <a:pPr algn="just"/>
            <a:endParaRPr lang="en-GB" dirty="0"/>
          </a:p>
          <a:p>
            <a:pPr marL="0" indent="0" algn="just">
              <a:buNone/>
            </a:pPr>
            <a:endParaRPr lang="sr-Cyrl-RS" dirty="0" smtClean="0"/>
          </a:p>
          <a:p>
            <a:pPr marL="0" indent="0" algn="just">
              <a:buNone/>
            </a:pPr>
            <a:endParaRPr lang="en-GB"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707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marL="0" indent="0" algn="just">
              <a:buNone/>
            </a:pPr>
            <a:r>
              <a:rPr lang="sr-Cyrl-RS" b="1" dirty="0" smtClean="0"/>
              <a:t>„Разлучни </a:t>
            </a:r>
            <a:r>
              <a:rPr lang="sr-Cyrl-RS" b="1" dirty="0"/>
              <a:t>поверилац коме је ранији захтев за укидање забране извршења и намирења у односу на имовину на којој има уписано </a:t>
            </a:r>
            <a:r>
              <a:rPr lang="sr-Cyrl-RS" b="1" dirty="0"/>
              <a:t>разлучно</a:t>
            </a:r>
            <a:r>
              <a:rPr lang="sr-Cyrl-RS" b="1" dirty="0"/>
              <a:t> право правноснажно одбијен има право на подношење новог захтева</a:t>
            </a:r>
            <a:r>
              <a:rPr lang="sr-Cyrl-RS" b="1" dirty="0" smtClean="0"/>
              <a:t>.“</a:t>
            </a:r>
            <a:endParaRPr lang="en-GB" dirty="0"/>
          </a:p>
          <a:p>
            <a:pPr marL="0" indent="0" algn="just">
              <a:buNone/>
            </a:pPr>
            <a:r>
              <a:rPr lang="sr-Cyrl-RS" dirty="0" smtClean="0"/>
              <a:t>Из образложења</a:t>
            </a:r>
            <a:endParaRPr lang="en-GB" dirty="0"/>
          </a:p>
          <a:p>
            <a:pPr marL="0" indent="0" algn="just">
              <a:buNone/>
            </a:pPr>
            <a:r>
              <a:rPr lang="sr-Cyrl-RS" dirty="0" smtClean="0"/>
              <a:t>„Разлучни </a:t>
            </a:r>
            <a:r>
              <a:rPr lang="sr-Cyrl-RS" dirty="0"/>
              <a:t>поверилац коме је ранији захтев за укидање забране извршења и намирења у односу на имовину на којој има уписано </a:t>
            </a:r>
            <a:r>
              <a:rPr lang="sr-Cyrl-RS" dirty="0"/>
              <a:t>разлучно</a:t>
            </a:r>
            <a:r>
              <a:rPr lang="sr-Cyrl-RS" dirty="0"/>
              <a:t> право правноснажно одбијен из разлога јер није доказао испуњеност услова који су прописани чланом 93 став 5 Закона о стечају, насупрот утврђењу првостепеног суда, има право да поднесе нови захтев, уколико су се промениле околности или достави нове доказе, односно уколико дође до промене релевантних чињеница, па није било основа да првостепени суд захтев разлучног повериоца одбацује применом члана 359 став 2 Закона о парничном поступку. Донета правноснажна одлука по захтеву за укидање забране извршења и намирења у односу на </a:t>
            </a:r>
            <a:r>
              <a:rPr lang="sr-Cyrl-RS" dirty="0" smtClean="0"/>
              <a:t>имовину која </a:t>
            </a:r>
            <a:r>
              <a:rPr lang="sr-Cyrl-RS" dirty="0"/>
              <a:t>је предмет разлучног права у ситуацији када је захтев поднет на основу другачијег чињеничног стања нема за последицу доношење решење којим се захтев одбацује јер се не ради о пресуђеној ствари</a:t>
            </a:r>
            <a:r>
              <a:rPr lang="sr-Cyrl-RS" dirty="0" smtClean="0"/>
              <a:t>.“</a:t>
            </a:r>
            <a:endParaRPr lang="en-GB" dirty="0"/>
          </a:p>
          <a:p>
            <a:pPr marL="0" indent="0" algn="just">
              <a:buNone/>
            </a:pPr>
            <a:r>
              <a:rPr lang="sr-Cyrl-RS" b="1" dirty="0" smtClean="0"/>
              <a:t>(Решење </a:t>
            </a:r>
            <a:r>
              <a:rPr lang="sr-Cyrl-RS" b="1" dirty="0"/>
              <a:t>Привредног апелационог </a:t>
            </a:r>
            <a:r>
              <a:rPr lang="sr-Cyrl-RS" b="1" dirty="0" smtClean="0"/>
              <a:t>суда, </a:t>
            </a:r>
            <a:r>
              <a:rPr lang="sr-Cyrl-RS" b="1" dirty="0"/>
              <a:t>Пвж</a:t>
            </a:r>
            <a:r>
              <a:rPr lang="sr-Cyrl-RS" b="1" dirty="0"/>
              <a:t> 281/21 од </a:t>
            </a:r>
            <a:r>
              <a:rPr lang="sr-Cyrl-RS" b="1" dirty="0" smtClean="0"/>
              <a:t>8.9.2021</a:t>
            </a:r>
            <a:r>
              <a:rPr lang="sr-Cyrl-RS" b="1" dirty="0"/>
              <a:t>. </a:t>
            </a:r>
            <a:r>
              <a:rPr lang="sr-Cyrl-RS" b="1" dirty="0" smtClean="0"/>
              <a:t>године – Билтен судске праксе Привредног апелационог суда бр. 4/2021)</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263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0000" lnSpcReduction="20000"/>
          </a:bodyPr>
          <a:lstStyle/>
          <a:p>
            <a:pPr marL="0" indent="0" algn="just">
              <a:buNone/>
            </a:pPr>
            <a:endParaRPr lang="sr-Cyrl-CS" dirty="0" smtClean="0"/>
          </a:p>
          <a:p>
            <a:pPr marL="0" indent="0" algn="just">
              <a:buNone/>
            </a:pPr>
            <a:r>
              <a:rPr lang="sr-Cyrl-CS" dirty="0" smtClean="0"/>
              <a:t>„Основано </a:t>
            </a:r>
            <a:r>
              <a:rPr lang="sr-Cyrl-CS" dirty="0"/>
              <a:t>жалилац у жалби указује да, супротно наводима образложења побијаног решења, предметна имовина не може бити од кључног значаја за реорганизацију јер је у овом поступку стечаја донето решење о банкротству те су истекли рокови из одредбе члана 162. Закона о стечају за подношење плана реорганизације. Такође основано жалилац указује у жалби да предметна имовина не може бити од значаја, евентуално, за продају стечајног дужника као правног лица будући да је таква продаја већ спроведена што је условило обуставу поступка стечаја и наставак истог у односу на стечајну масу коју, по решењу о обустави, осим остварене купопродајне цене чини и имовина у односу на коју је усмерен захтев за укидање забране извршења намирења. </a:t>
            </a:r>
            <a:endParaRPr lang="en-GB" dirty="0"/>
          </a:p>
          <a:p>
            <a:pPr marL="0" indent="0" algn="just">
              <a:buNone/>
            </a:pPr>
            <a:r>
              <a:rPr lang="sr-Cyrl-CS" dirty="0"/>
              <a:t>Надаље, основан је и жалбени навод жалиоца којим указује да погрешно </a:t>
            </a:r>
            <a:r>
              <a:rPr lang="sr-Cyrl-RS" dirty="0"/>
              <a:t>првостепени суд </a:t>
            </a:r>
            <a:r>
              <a:rPr lang="sr-Cyrl-CS" dirty="0"/>
              <a:t>указује да жалилац у овој фази поступка нема својства заложног повериоца будући да није спроведена промена уписа носиоца заложног права у одговарајућем регистру непокретности код чињенице да је </a:t>
            </a:r>
            <a:r>
              <a:rPr lang="sr-Cyrl-RS" dirty="0"/>
              <a:t>првостепени суд </a:t>
            </a:r>
            <a:r>
              <a:rPr lang="sr-Cyrl-CS" dirty="0"/>
              <a:t>донео решење од 30.07.2018. године којим је изменио коначну листу и констатовао да управо жалилац ступа на место ранијег разлучног повериоца. Уколико је сматрао да жалилац није стекао својство разлучног повериоца онда </a:t>
            </a:r>
            <a:r>
              <a:rPr lang="sr-Cyrl-RS" dirty="0"/>
              <a:t>првостепени суд </a:t>
            </a:r>
            <a:r>
              <a:rPr lang="sr-Cyrl-CS" dirty="0"/>
              <a:t>није могао ни мењати коначну листу. Дакле, жалилац се легитимише закључком односно коначном листом</a:t>
            </a:r>
            <a:r>
              <a:rPr lang="sr-Cyrl-CS" dirty="0" smtClean="0"/>
              <a:t>.“</a:t>
            </a:r>
            <a:endParaRPr lang="en-GB" dirty="0"/>
          </a:p>
          <a:p>
            <a:pPr marL="0" indent="0">
              <a:buNone/>
            </a:pPr>
            <a:endParaRPr lang="sr-Cyrl-RS" dirty="0" smtClean="0"/>
          </a:p>
          <a:p>
            <a:pPr marL="0" indent="0">
              <a:buNone/>
            </a:pPr>
            <a:r>
              <a:rPr lang="sr-Cyrl-RS" b="1" dirty="0" smtClean="0"/>
              <a:t>(Из решења Привредног апелационог суда </a:t>
            </a:r>
            <a:r>
              <a:rPr lang="sr-Cyrl-RS" b="1" dirty="0" smtClean="0"/>
              <a:t>Пвж</a:t>
            </a:r>
            <a:r>
              <a:rPr lang="sr-Cyrl-RS" b="1" dirty="0" smtClean="0"/>
              <a:t> 267/2022 од 25.08.2022. године)</a:t>
            </a:r>
            <a:endParaRPr lang="sr-Cyrl-RS" b="1"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752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Autofit/>
          </a:bodyPr>
          <a:lstStyle/>
          <a:p>
            <a:pPr marL="0" indent="0" algn="just">
              <a:buNone/>
            </a:pPr>
            <a:r>
              <a:rPr lang="sr-Latn-RS" sz="1800" dirty="0" smtClean="0"/>
              <a:t>„</a:t>
            </a:r>
            <a:r>
              <a:rPr lang="en-GB" sz="1800" dirty="0" smtClean="0"/>
              <a:t>За</a:t>
            </a:r>
            <a:r>
              <a:rPr lang="en-GB" sz="1800" dirty="0" smtClean="0"/>
              <a:t> </a:t>
            </a:r>
            <a:r>
              <a:rPr lang="en-GB" sz="1800" dirty="0"/>
              <a:t>примену</a:t>
            </a:r>
            <a:r>
              <a:rPr lang="en-GB" sz="1800" dirty="0"/>
              <a:t> </a:t>
            </a:r>
            <a:r>
              <a:rPr lang="en-GB" sz="1800" dirty="0"/>
              <a:t>одредбе</a:t>
            </a:r>
            <a:r>
              <a:rPr lang="en-GB" sz="1800" dirty="0"/>
              <a:t> </a:t>
            </a:r>
            <a:r>
              <a:rPr lang="en-GB" sz="1800" dirty="0" smtClean="0"/>
              <a:t>чла</a:t>
            </a:r>
            <a:r>
              <a:rPr lang="sr-Cyrl-RS" sz="1800" dirty="0" smtClean="0"/>
              <a:t>н</a:t>
            </a:r>
            <a:r>
              <a:rPr lang="en-GB" sz="1800" dirty="0" smtClean="0"/>
              <a:t>а </a:t>
            </a:r>
            <a:r>
              <a:rPr lang="en-GB" sz="1800" dirty="0"/>
              <a:t>93. </a:t>
            </a:r>
            <a:r>
              <a:rPr lang="en-GB" sz="1800" dirty="0"/>
              <a:t>став</a:t>
            </a:r>
            <a:r>
              <a:rPr lang="en-GB" sz="1800" dirty="0"/>
              <a:t> 4. </a:t>
            </a:r>
            <a:r>
              <a:rPr lang="en-GB" sz="1800" dirty="0"/>
              <a:t>тачка</a:t>
            </a:r>
            <a:r>
              <a:rPr lang="en-GB" sz="1800" dirty="0"/>
              <a:t> 3. </a:t>
            </a:r>
            <a:r>
              <a:rPr lang="en-GB" sz="1800" dirty="0"/>
              <a:t>Закона</a:t>
            </a:r>
            <a:r>
              <a:rPr lang="en-GB" sz="1800" dirty="0"/>
              <a:t> о </a:t>
            </a:r>
            <a:r>
              <a:rPr lang="en-GB" sz="1800" dirty="0"/>
              <a:t>стечају</a:t>
            </a:r>
            <a:r>
              <a:rPr lang="en-GB" sz="1800" dirty="0"/>
              <a:t> </a:t>
            </a:r>
            <a:r>
              <a:rPr lang="en-GB" sz="1800" dirty="0"/>
              <a:t>релевантне</a:t>
            </a:r>
            <a:r>
              <a:rPr lang="en-GB" sz="1800" dirty="0"/>
              <a:t> </a:t>
            </a:r>
            <a:r>
              <a:rPr lang="en-GB" sz="1800" dirty="0"/>
              <a:t>чињенице</a:t>
            </a:r>
            <a:r>
              <a:rPr lang="en-GB" sz="1800" dirty="0"/>
              <a:t> </a:t>
            </a:r>
            <a:r>
              <a:rPr lang="en-GB" sz="1800" dirty="0"/>
              <a:t>су</a:t>
            </a:r>
            <a:r>
              <a:rPr lang="en-GB" sz="1800" dirty="0"/>
              <a:t> </a:t>
            </a:r>
            <a:r>
              <a:rPr lang="en-GB" sz="1800" dirty="0"/>
              <a:t>да</a:t>
            </a:r>
            <a:r>
              <a:rPr lang="en-GB" sz="1800" dirty="0"/>
              <a:t> </a:t>
            </a:r>
            <a:r>
              <a:rPr lang="en-GB" sz="1800" dirty="0"/>
              <a:t>ли</a:t>
            </a:r>
            <a:r>
              <a:rPr lang="en-GB" sz="1800" dirty="0"/>
              <a:t> </a:t>
            </a:r>
            <a:r>
              <a:rPr lang="en-GB" sz="1800" dirty="0"/>
              <a:t>постоји</a:t>
            </a:r>
            <a:r>
              <a:rPr lang="en-GB" sz="1800" dirty="0"/>
              <a:t> </a:t>
            </a:r>
            <a:r>
              <a:rPr lang="en-GB" sz="1800" dirty="0"/>
              <a:t>писани</a:t>
            </a:r>
            <a:r>
              <a:rPr lang="en-GB" sz="1800" dirty="0"/>
              <a:t> </a:t>
            </a:r>
            <a:r>
              <a:rPr lang="en-GB" sz="1800" dirty="0"/>
              <a:t>захтев</a:t>
            </a:r>
            <a:r>
              <a:rPr lang="en-GB" sz="1800" dirty="0"/>
              <a:t> разлучног </a:t>
            </a:r>
            <a:r>
              <a:rPr lang="en-GB" sz="1800" dirty="0"/>
              <a:t>повериоца</a:t>
            </a:r>
            <a:r>
              <a:rPr lang="en-GB" sz="1800" dirty="0"/>
              <a:t>, </a:t>
            </a:r>
            <a:r>
              <a:rPr lang="en-GB" sz="1800" dirty="0"/>
              <a:t>да</a:t>
            </a:r>
            <a:r>
              <a:rPr lang="en-GB" sz="1800" dirty="0"/>
              <a:t> </a:t>
            </a:r>
            <a:r>
              <a:rPr lang="en-GB" sz="1800" dirty="0"/>
              <a:t>ли</a:t>
            </a:r>
            <a:r>
              <a:rPr lang="en-GB" sz="1800" dirty="0"/>
              <a:t> </a:t>
            </a:r>
            <a:r>
              <a:rPr lang="en-GB" sz="1800" dirty="0"/>
              <a:t>је</a:t>
            </a:r>
            <a:r>
              <a:rPr lang="en-GB" sz="1800" dirty="0"/>
              <a:t> </a:t>
            </a:r>
            <a:r>
              <a:rPr lang="en-GB" sz="1800" dirty="0"/>
              <a:t>достављена</a:t>
            </a:r>
            <a:r>
              <a:rPr lang="en-GB" sz="1800" dirty="0"/>
              <a:t> </a:t>
            </a:r>
            <a:r>
              <a:rPr lang="en-GB" sz="1800" dirty="0"/>
              <a:t>процена</a:t>
            </a:r>
            <a:r>
              <a:rPr lang="en-GB" sz="1800" dirty="0"/>
              <a:t> </a:t>
            </a:r>
            <a:r>
              <a:rPr lang="en-GB" sz="1800" dirty="0" smtClean="0"/>
              <a:t>некре</a:t>
            </a:r>
            <a:r>
              <a:rPr lang="sr-Cyrl-RS" sz="1800" dirty="0"/>
              <a:t>т</a:t>
            </a:r>
            <a:r>
              <a:rPr lang="en-GB" sz="1800" dirty="0" smtClean="0"/>
              <a:t>нине</a:t>
            </a:r>
            <a:r>
              <a:rPr lang="en-GB" sz="1800" dirty="0"/>
              <a:t>, </a:t>
            </a:r>
            <a:r>
              <a:rPr lang="en-GB" sz="1800" dirty="0"/>
              <a:t>да</a:t>
            </a:r>
            <a:r>
              <a:rPr lang="en-GB" sz="1800" dirty="0"/>
              <a:t> </a:t>
            </a:r>
            <a:r>
              <a:rPr lang="en-GB" sz="1800" dirty="0"/>
              <a:t>ли</a:t>
            </a:r>
            <a:r>
              <a:rPr lang="en-GB" sz="1800" dirty="0"/>
              <a:t> </a:t>
            </a:r>
            <a:r>
              <a:rPr lang="en-GB" sz="1800" dirty="0"/>
              <a:t>је</a:t>
            </a:r>
            <a:r>
              <a:rPr lang="en-GB" sz="1800" dirty="0"/>
              <a:t> </a:t>
            </a:r>
            <a:r>
              <a:rPr lang="en-GB" sz="1800" dirty="0"/>
              <a:t>вредност</a:t>
            </a:r>
            <a:r>
              <a:rPr lang="en-GB" sz="1800" dirty="0"/>
              <a:t> </a:t>
            </a:r>
            <a:r>
              <a:rPr lang="en-GB" sz="1800" dirty="0"/>
              <a:t>имовине</a:t>
            </a:r>
            <a:r>
              <a:rPr lang="en-GB" sz="1800" dirty="0"/>
              <a:t>, </a:t>
            </a:r>
            <a:r>
              <a:rPr lang="en-GB" sz="1800" dirty="0"/>
              <a:t>на</a:t>
            </a:r>
            <a:r>
              <a:rPr lang="en-GB" sz="1800" dirty="0"/>
              <a:t> </a:t>
            </a:r>
            <a:r>
              <a:rPr lang="en-GB" sz="1800" dirty="0"/>
              <a:t>којој</a:t>
            </a:r>
            <a:r>
              <a:rPr lang="en-GB" sz="1800" dirty="0"/>
              <a:t> </a:t>
            </a:r>
            <a:r>
              <a:rPr lang="en-GB" sz="1800" dirty="0"/>
              <a:t>је</a:t>
            </a:r>
            <a:r>
              <a:rPr lang="en-GB" sz="1800" dirty="0"/>
              <a:t> </a:t>
            </a:r>
            <a:r>
              <a:rPr lang="en-GB" sz="1800" dirty="0"/>
              <a:t>уписано</a:t>
            </a:r>
            <a:r>
              <a:rPr lang="en-GB" sz="1800" dirty="0"/>
              <a:t> </a:t>
            </a:r>
            <a:r>
              <a:rPr lang="en-GB" sz="1800" dirty="0"/>
              <a:t>разлучно</a:t>
            </a:r>
            <a:r>
              <a:rPr lang="en-GB" sz="1800" dirty="0"/>
              <a:t> </a:t>
            </a:r>
            <a:r>
              <a:rPr lang="en-GB" sz="1800" dirty="0"/>
              <a:t>право</a:t>
            </a:r>
            <a:r>
              <a:rPr lang="en-GB" sz="1800" dirty="0"/>
              <a:t>, а </a:t>
            </a:r>
            <a:r>
              <a:rPr lang="en-GB" sz="1800" dirty="0"/>
              <a:t>која</a:t>
            </a:r>
            <a:r>
              <a:rPr lang="en-GB" sz="1800" dirty="0"/>
              <a:t> </a:t>
            </a:r>
            <a:r>
              <a:rPr lang="en-GB" sz="1800" dirty="0"/>
              <a:t>имовина</a:t>
            </a:r>
            <a:r>
              <a:rPr lang="en-GB" sz="1800" dirty="0"/>
              <a:t> </a:t>
            </a:r>
            <a:r>
              <a:rPr lang="en-GB" sz="1800" dirty="0"/>
              <a:t>је</a:t>
            </a:r>
            <a:r>
              <a:rPr lang="en-GB" sz="1800" dirty="0"/>
              <a:t> </a:t>
            </a:r>
            <a:r>
              <a:rPr lang="en-GB" sz="1800" dirty="0"/>
              <a:t>власништво</a:t>
            </a:r>
            <a:r>
              <a:rPr lang="en-GB" sz="1800" dirty="0"/>
              <a:t> </a:t>
            </a:r>
            <a:r>
              <a:rPr lang="en-GB" sz="1800" dirty="0"/>
              <a:t>стечајног</a:t>
            </a:r>
            <a:r>
              <a:rPr lang="en-GB" sz="1800" dirty="0"/>
              <a:t> </a:t>
            </a:r>
            <a:r>
              <a:rPr lang="en-GB" sz="1800" dirty="0" smtClean="0"/>
              <a:t>дужника</a:t>
            </a:r>
            <a:r>
              <a:rPr lang="sr-Cyrl-RS" sz="1800" dirty="0" smtClean="0"/>
              <a:t>,</a:t>
            </a:r>
            <a:r>
              <a:rPr lang="en-GB" sz="1800" dirty="0" smtClean="0"/>
              <a:t> </a:t>
            </a:r>
            <a:r>
              <a:rPr lang="en-GB" sz="1800" dirty="0"/>
              <a:t>мања</a:t>
            </a:r>
            <a:r>
              <a:rPr lang="en-GB" sz="1800" dirty="0"/>
              <a:t> </a:t>
            </a:r>
            <a:r>
              <a:rPr lang="en-GB" sz="1800" dirty="0"/>
              <a:t>од</a:t>
            </a:r>
            <a:r>
              <a:rPr lang="en-GB" sz="1800" dirty="0"/>
              <a:t> </a:t>
            </a:r>
            <a:r>
              <a:rPr lang="en-GB" sz="1800" dirty="0"/>
              <a:t>износа</a:t>
            </a:r>
            <a:r>
              <a:rPr lang="en-GB" sz="1800" dirty="0"/>
              <a:t> </a:t>
            </a:r>
            <a:r>
              <a:rPr lang="en-GB" sz="1800" dirty="0"/>
              <a:t>обезбеђеног</a:t>
            </a:r>
            <a:r>
              <a:rPr lang="en-GB" sz="1800" dirty="0"/>
              <a:t> </a:t>
            </a:r>
            <a:r>
              <a:rPr lang="en-GB" sz="1800" dirty="0"/>
              <a:t>потраживања</a:t>
            </a:r>
            <a:r>
              <a:rPr lang="en-GB" sz="1800" dirty="0"/>
              <a:t> </a:t>
            </a:r>
            <a:r>
              <a:rPr lang="en-GB" sz="1800" dirty="0"/>
              <a:t>тог</a:t>
            </a:r>
            <a:r>
              <a:rPr lang="en-GB" sz="1800" dirty="0"/>
              <a:t> </a:t>
            </a:r>
            <a:r>
              <a:rPr lang="en-GB" sz="1800" dirty="0"/>
              <a:t>повериоца</a:t>
            </a:r>
            <a:r>
              <a:rPr lang="en-GB" sz="1800" dirty="0"/>
              <a:t> и </a:t>
            </a:r>
            <a:r>
              <a:rPr lang="en-GB" sz="1800" dirty="0"/>
              <a:t>да</a:t>
            </a:r>
            <a:r>
              <a:rPr lang="en-GB" sz="1800" dirty="0"/>
              <a:t> </a:t>
            </a:r>
            <a:r>
              <a:rPr lang="en-GB" sz="1800" dirty="0"/>
              <a:t>ли</a:t>
            </a:r>
            <a:r>
              <a:rPr lang="en-GB" sz="1800" dirty="0"/>
              <a:t> </a:t>
            </a:r>
            <a:r>
              <a:rPr lang="en-GB" sz="1800" dirty="0"/>
              <a:t>је</a:t>
            </a:r>
            <a:r>
              <a:rPr lang="en-GB" sz="1800" dirty="0"/>
              <a:t> </a:t>
            </a:r>
            <a:r>
              <a:rPr lang="en-GB" sz="1800" dirty="0"/>
              <a:t>та</a:t>
            </a:r>
            <a:r>
              <a:rPr lang="en-GB" sz="1800" dirty="0"/>
              <a:t> </a:t>
            </a:r>
            <a:r>
              <a:rPr lang="en-GB" sz="1800" dirty="0"/>
              <a:t>имовина</a:t>
            </a:r>
            <a:r>
              <a:rPr lang="en-GB" sz="1800" dirty="0"/>
              <a:t> </a:t>
            </a:r>
            <a:r>
              <a:rPr lang="en-GB" sz="1800" dirty="0"/>
              <a:t>од</a:t>
            </a:r>
            <a:r>
              <a:rPr lang="en-GB" sz="1800" dirty="0"/>
              <a:t> </a:t>
            </a:r>
            <a:r>
              <a:rPr lang="en-GB" sz="1800" dirty="0"/>
              <a:t>кључног</a:t>
            </a:r>
            <a:r>
              <a:rPr lang="en-GB" sz="1800" dirty="0"/>
              <a:t> </a:t>
            </a:r>
            <a:r>
              <a:rPr lang="en-GB" sz="1800" dirty="0"/>
              <a:t>значаја</a:t>
            </a:r>
            <a:r>
              <a:rPr lang="en-GB" sz="1800" dirty="0"/>
              <a:t> </a:t>
            </a:r>
            <a:r>
              <a:rPr lang="en-GB" sz="1800" dirty="0"/>
              <a:t>за</a:t>
            </a:r>
            <a:r>
              <a:rPr lang="en-GB" sz="1800" dirty="0"/>
              <a:t> </a:t>
            </a:r>
            <a:r>
              <a:rPr lang="en-GB" sz="1800" dirty="0"/>
              <a:t>реорганизацију</a:t>
            </a:r>
            <a:r>
              <a:rPr lang="en-GB" sz="1800" dirty="0"/>
              <a:t>.</a:t>
            </a:r>
          </a:p>
          <a:p>
            <a:pPr marL="0" indent="0" algn="just">
              <a:buNone/>
            </a:pPr>
            <a:r>
              <a:rPr lang="en-GB" sz="1800" dirty="0"/>
              <a:t>У </a:t>
            </a:r>
            <a:r>
              <a:rPr lang="en-GB" sz="1800" dirty="0"/>
              <a:t>конкретном</a:t>
            </a:r>
            <a:r>
              <a:rPr lang="en-GB" sz="1800" dirty="0"/>
              <a:t> </a:t>
            </a:r>
            <a:r>
              <a:rPr lang="en-GB" sz="1800" dirty="0"/>
              <a:t>случају</a:t>
            </a:r>
            <a:r>
              <a:rPr lang="en-GB" sz="1800" dirty="0"/>
              <a:t> </a:t>
            </a:r>
            <a:r>
              <a:rPr lang="en-GB" sz="1800" dirty="0"/>
              <a:t>постоји</a:t>
            </a:r>
            <a:r>
              <a:rPr lang="en-GB" sz="1800" dirty="0"/>
              <a:t> </a:t>
            </a:r>
            <a:r>
              <a:rPr lang="en-GB" sz="1800" dirty="0"/>
              <a:t>писани</a:t>
            </a:r>
            <a:r>
              <a:rPr lang="en-GB" sz="1800" dirty="0"/>
              <a:t> </a:t>
            </a:r>
            <a:r>
              <a:rPr lang="en-GB" sz="1800" dirty="0"/>
              <a:t>захтев</a:t>
            </a:r>
            <a:r>
              <a:rPr lang="en-GB" sz="1800" dirty="0"/>
              <a:t> разлучног </a:t>
            </a:r>
            <a:r>
              <a:rPr lang="en-GB" sz="1800" dirty="0"/>
              <a:t>повериоца</a:t>
            </a:r>
            <a:r>
              <a:rPr lang="en-GB" sz="1800" dirty="0"/>
              <a:t>, разлучни </a:t>
            </a:r>
            <a:r>
              <a:rPr lang="en-GB" sz="1800" dirty="0"/>
              <a:t>поверилац</a:t>
            </a:r>
            <a:r>
              <a:rPr lang="en-GB" sz="1800" dirty="0"/>
              <a:t> </a:t>
            </a:r>
            <a:r>
              <a:rPr lang="en-GB" sz="1800" dirty="0"/>
              <a:t>се</a:t>
            </a:r>
            <a:r>
              <a:rPr lang="en-GB" sz="1800" dirty="0"/>
              <a:t> </a:t>
            </a:r>
            <a:r>
              <a:rPr lang="en-GB" sz="1800" dirty="0"/>
              <a:t>позвао</a:t>
            </a:r>
            <a:r>
              <a:rPr lang="en-GB" sz="1800" dirty="0"/>
              <a:t> </a:t>
            </a:r>
            <a:r>
              <a:rPr lang="en-GB" sz="1800" dirty="0"/>
              <a:t>на</a:t>
            </a:r>
            <a:r>
              <a:rPr lang="en-GB" sz="1800" dirty="0"/>
              <a:t> </a:t>
            </a:r>
            <a:r>
              <a:rPr lang="en-GB" sz="1800" dirty="0"/>
              <a:t>процену</a:t>
            </a:r>
            <a:r>
              <a:rPr lang="en-GB" sz="1800" dirty="0"/>
              <a:t> </a:t>
            </a:r>
            <a:r>
              <a:rPr lang="en-GB" sz="1800" dirty="0"/>
              <a:t>имовине</a:t>
            </a:r>
            <a:r>
              <a:rPr lang="en-GB" sz="1800" dirty="0"/>
              <a:t> </a:t>
            </a:r>
            <a:r>
              <a:rPr lang="en-GB" sz="1800" dirty="0"/>
              <a:t>утврђену</a:t>
            </a:r>
            <a:r>
              <a:rPr lang="en-GB" sz="1800" dirty="0"/>
              <a:t> у </a:t>
            </a:r>
            <a:r>
              <a:rPr lang="en-GB" sz="1800" dirty="0"/>
              <a:t>току</a:t>
            </a:r>
            <a:r>
              <a:rPr lang="en-GB" sz="1800" dirty="0"/>
              <a:t> </a:t>
            </a:r>
            <a:r>
              <a:rPr lang="en-GB" sz="1800" dirty="0"/>
              <a:t>поступка</a:t>
            </a:r>
            <a:r>
              <a:rPr lang="en-GB" sz="1800" dirty="0"/>
              <a:t> </a:t>
            </a:r>
            <a:r>
              <a:rPr lang="en-GB" sz="1800" dirty="0"/>
              <a:t>по</a:t>
            </a:r>
            <a:r>
              <a:rPr lang="en-GB" sz="1800" dirty="0"/>
              <a:t> </a:t>
            </a:r>
            <a:r>
              <a:rPr lang="en-GB" sz="1800" dirty="0"/>
              <a:t>плану</a:t>
            </a:r>
            <a:r>
              <a:rPr lang="en-GB" sz="1800" dirty="0"/>
              <a:t> </a:t>
            </a:r>
            <a:r>
              <a:rPr lang="en-GB" sz="1800" dirty="0"/>
              <a:t>реорганизације</a:t>
            </a:r>
            <a:r>
              <a:rPr lang="en-GB" sz="1800" dirty="0"/>
              <a:t> у </a:t>
            </a:r>
            <a:r>
              <a:rPr lang="en-GB" sz="1800" dirty="0"/>
              <a:t>истом</a:t>
            </a:r>
            <a:r>
              <a:rPr lang="en-GB" sz="1800" dirty="0"/>
              <a:t> </a:t>
            </a:r>
            <a:r>
              <a:rPr lang="en-GB" sz="1800" dirty="0"/>
              <a:t>стечајном</a:t>
            </a:r>
            <a:r>
              <a:rPr lang="en-GB" sz="1800" dirty="0"/>
              <a:t> </a:t>
            </a:r>
            <a:r>
              <a:rPr lang="en-GB" sz="1800" dirty="0"/>
              <a:t>поступку</a:t>
            </a:r>
            <a:r>
              <a:rPr lang="en-GB" sz="1800" dirty="0"/>
              <a:t>, </a:t>
            </a:r>
            <a:r>
              <a:rPr lang="en-GB" sz="1800" dirty="0"/>
              <a:t>из</a:t>
            </a:r>
            <a:r>
              <a:rPr lang="en-GB" sz="1800" dirty="0"/>
              <a:t> </a:t>
            </a:r>
            <a:r>
              <a:rPr lang="en-GB" sz="1800" dirty="0"/>
              <a:t>које</a:t>
            </a:r>
            <a:r>
              <a:rPr lang="en-GB" sz="1800" dirty="0"/>
              <a:t> </a:t>
            </a:r>
            <a:r>
              <a:rPr lang="en-GB" sz="1800" dirty="0"/>
              <a:t>се</a:t>
            </a:r>
            <a:r>
              <a:rPr lang="en-GB" sz="1800" dirty="0"/>
              <a:t> </a:t>
            </a:r>
            <a:r>
              <a:rPr lang="en-GB" sz="1800" dirty="0"/>
              <a:t>утврђује</a:t>
            </a:r>
            <a:r>
              <a:rPr lang="en-GB" sz="1800" dirty="0"/>
              <a:t> </a:t>
            </a:r>
            <a:r>
              <a:rPr lang="en-GB" sz="1800" dirty="0"/>
              <a:t>да</a:t>
            </a:r>
            <a:r>
              <a:rPr lang="en-GB" sz="1800" dirty="0"/>
              <a:t> </a:t>
            </a:r>
            <a:r>
              <a:rPr lang="en-GB" sz="1800" dirty="0"/>
              <a:t>је</a:t>
            </a:r>
            <a:r>
              <a:rPr lang="en-GB" sz="1800" dirty="0"/>
              <a:t> </a:t>
            </a:r>
            <a:r>
              <a:rPr lang="en-GB" sz="1800" dirty="0"/>
              <a:t>укупна</a:t>
            </a:r>
            <a:r>
              <a:rPr lang="en-GB" sz="1800" dirty="0"/>
              <a:t> </a:t>
            </a:r>
            <a:r>
              <a:rPr lang="en-GB" sz="1800" dirty="0"/>
              <a:t>вредност</a:t>
            </a:r>
            <a:r>
              <a:rPr lang="en-GB" sz="1800" dirty="0"/>
              <a:t> </a:t>
            </a:r>
            <a:r>
              <a:rPr lang="en-GB" sz="1800" dirty="0"/>
              <a:t>непокретности</a:t>
            </a:r>
            <a:r>
              <a:rPr lang="en-GB" sz="1800" dirty="0"/>
              <a:t> 124.188.020,00 </a:t>
            </a:r>
            <a:r>
              <a:rPr lang="en-GB" sz="1800" dirty="0"/>
              <a:t>динара</a:t>
            </a:r>
            <a:r>
              <a:rPr lang="en-GB" sz="1800" dirty="0"/>
              <a:t>, </a:t>
            </a:r>
            <a:r>
              <a:rPr lang="en-GB" sz="1800" dirty="0"/>
              <a:t>коју</a:t>
            </a:r>
            <a:r>
              <a:rPr lang="en-GB" sz="1800" dirty="0"/>
              <a:t> у </a:t>
            </a:r>
            <a:r>
              <a:rPr lang="en-GB" sz="1800" dirty="0"/>
              <a:t>својим</a:t>
            </a:r>
            <a:r>
              <a:rPr lang="en-GB" sz="1800" dirty="0"/>
              <a:t> </a:t>
            </a:r>
            <a:r>
              <a:rPr lang="en-GB" sz="1800" dirty="0"/>
              <a:t>изјашњењима</a:t>
            </a:r>
            <a:r>
              <a:rPr lang="en-GB" sz="1800" dirty="0"/>
              <a:t>, </a:t>
            </a:r>
            <a:r>
              <a:rPr lang="en-GB" sz="1800" dirty="0"/>
              <a:t>од</a:t>
            </a:r>
            <a:r>
              <a:rPr lang="en-GB" sz="1800" dirty="0"/>
              <a:t> 19.03.2019. </a:t>
            </a:r>
            <a:r>
              <a:rPr lang="en-GB" sz="1800" dirty="0"/>
              <a:t>године</a:t>
            </a:r>
            <a:r>
              <a:rPr lang="en-GB" sz="1800" dirty="0"/>
              <a:t> и 10.07.2019. </a:t>
            </a:r>
            <a:r>
              <a:rPr lang="en-GB" sz="1800" dirty="0"/>
              <a:t>године</a:t>
            </a:r>
            <a:r>
              <a:rPr lang="en-GB" sz="1800" dirty="0"/>
              <a:t>, </a:t>
            </a:r>
            <a:r>
              <a:rPr lang="en-GB" sz="1800" dirty="0"/>
              <a:t>стечајни</a:t>
            </a:r>
            <a:r>
              <a:rPr lang="en-GB" sz="1800" dirty="0"/>
              <a:t> </a:t>
            </a:r>
            <a:r>
              <a:rPr lang="en-GB" sz="1800" dirty="0"/>
              <a:t>управник</a:t>
            </a:r>
            <a:r>
              <a:rPr lang="en-GB" sz="1800" dirty="0"/>
              <a:t> </a:t>
            </a:r>
            <a:r>
              <a:rPr lang="en-GB" sz="1800" dirty="0"/>
              <a:t>није</a:t>
            </a:r>
            <a:r>
              <a:rPr lang="en-GB" sz="1800" dirty="0"/>
              <a:t> </a:t>
            </a:r>
            <a:r>
              <a:rPr lang="en-GB" sz="1800" dirty="0"/>
              <a:t>учинио</a:t>
            </a:r>
            <a:r>
              <a:rPr lang="en-GB" sz="1800" dirty="0"/>
              <a:t> </a:t>
            </a:r>
            <a:r>
              <a:rPr lang="en-GB" sz="1800" dirty="0"/>
              <a:t>спорном</a:t>
            </a:r>
            <a:r>
              <a:rPr lang="en-GB" sz="1800" dirty="0"/>
              <a:t>, </a:t>
            </a:r>
            <a:r>
              <a:rPr lang="en-GB" sz="1800" dirty="0"/>
              <a:t>док</a:t>
            </a:r>
            <a:r>
              <a:rPr lang="en-GB" sz="1800" dirty="0"/>
              <a:t> </a:t>
            </a:r>
            <a:r>
              <a:rPr lang="en-GB" sz="1800" dirty="0"/>
              <a:t>је</a:t>
            </a:r>
            <a:r>
              <a:rPr lang="en-GB" sz="1800" dirty="0"/>
              <a:t> </a:t>
            </a:r>
            <a:r>
              <a:rPr lang="en-GB" sz="1800" dirty="0"/>
              <a:t>утврђено</a:t>
            </a:r>
            <a:r>
              <a:rPr lang="en-GB" sz="1800" dirty="0"/>
              <a:t> </a:t>
            </a:r>
            <a:r>
              <a:rPr lang="en-GB" sz="1800" dirty="0" smtClean="0"/>
              <a:t>по</a:t>
            </a:r>
            <a:r>
              <a:rPr lang="sr-Cyrl-RS" sz="1800" dirty="0" smtClean="0"/>
              <a:t>т</a:t>
            </a:r>
            <a:r>
              <a:rPr lang="en-GB" sz="1800" dirty="0" smtClean="0"/>
              <a:t>раживање</a:t>
            </a:r>
            <a:r>
              <a:rPr lang="en-GB" sz="1800" dirty="0" smtClean="0"/>
              <a:t> </a:t>
            </a:r>
            <a:r>
              <a:rPr lang="en-GB" sz="1800" dirty="0"/>
              <a:t>разлучног </a:t>
            </a:r>
            <a:r>
              <a:rPr lang="en-GB" sz="1800" dirty="0"/>
              <a:t>повериоца</a:t>
            </a:r>
            <a:r>
              <a:rPr lang="en-GB" sz="1800" dirty="0"/>
              <a:t> у </a:t>
            </a:r>
            <a:r>
              <a:rPr lang="en-GB" sz="1800" dirty="0"/>
              <a:t>износу</a:t>
            </a:r>
            <a:r>
              <a:rPr lang="en-GB" sz="1800" dirty="0"/>
              <a:t> </a:t>
            </a:r>
            <a:r>
              <a:rPr lang="en-GB" sz="1800" dirty="0"/>
              <a:t>од</a:t>
            </a:r>
            <a:r>
              <a:rPr lang="en-GB" sz="1800" dirty="0"/>
              <a:t> 543.981.468,19 </a:t>
            </a:r>
            <a:r>
              <a:rPr lang="en-GB" sz="1800" dirty="0"/>
              <a:t>динара</a:t>
            </a:r>
            <a:r>
              <a:rPr lang="en-GB" sz="1800" dirty="0"/>
              <a:t>, </a:t>
            </a:r>
            <a:r>
              <a:rPr lang="en-GB" sz="1800" dirty="0"/>
              <a:t>па</a:t>
            </a:r>
            <a:r>
              <a:rPr lang="en-GB" sz="1800" dirty="0"/>
              <a:t> </a:t>
            </a:r>
            <a:r>
              <a:rPr lang="en-GB" sz="1800" dirty="0"/>
              <a:t>произилази</a:t>
            </a:r>
            <a:r>
              <a:rPr lang="en-GB" sz="1800" dirty="0"/>
              <a:t> </a:t>
            </a:r>
            <a:r>
              <a:rPr lang="en-GB" sz="1800" dirty="0"/>
              <a:t>да</a:t>
            </a:r>
            <a:r>
              <a:rPr lang="en-GB" sz="1800" dirty="0"/>
              <a:t> </a:t>
            </a:r>
            <a:r>
              <a:rPr lang="en-GB" sz="1800" dirty="0"/>
              <a:t>је</a:t>
            </a:r>
            <a:r>
              <a:rPr lang="en-GB" sz="1800" dirty="0"/>
              <a:t> </a:t>
            </a:r>
            <a:r>
              <a:rPr lang="en-GB" sz="1800" dirty="0"/>
              <a:t>вредност</a:t>
            </a:r>
            <a:r>
              <a:rPr lang="en-GB" sz="1800" dirty="0"/>
              <a:t> </a:t>
            </a:r>
            <a:r>
              <a:rPr lang="en-GB" sz="1800" dirty="0"/>
              <a:t>имовине</a:t>
            </a:r>
            <a:r>
              <a:rPr lang="en-GB" sz="1800" dirty="0"/>
              <a:t> </a:t>
            </a:r>
            <a:r>
              <a:rPr lang="en-GB" sz="1800" dirty="0"/>
              <a:t>на</a:t>
            </a:r>
            <a:r>
              <a:rPr lang="en-GB" sz="1800" dirty="0"/>
              <a:t> </a:t>
            </a:r>
            <a:r>
              <a:rPr lang="en-GB" sz="1800" dirty="0"/>
              <a:t>којој</a:t>
            </a:r>
            <a:r>
              <a:rPr lang="en-GB" sz="1800" dirty="0"/>
              <a:t> </a:t>
            </a:r>
            <a:r>
              <a:rPr lang="en-GB" sz="1800" dirty="0"/>
              <a:t>је</a:t>
            </a:r>
            <a:r>
              <a:rPr lang="en-GB" sz="1800" dirty="0"/>
              <a:t> </a:t>
            </a:r>
            <a:r>
              <a:rPr lang="en-GB" sz="1800" dirty="0"/>
              <a:t>уписано</a:t>
            </a:r>
            <a:r>
              <a:rPr lang="en-GB" sz="1800" dirty="0"/>
              <a:t> </a:t>
            </a:r>
            <a:r>
              <a:rPr lang="en-GB" sz="1800" dirty="0"/>
              <a:t>разлучно</a:t>
            </a:r>
            <a:r>
              <a:rPr lang="en-GB" sz="1800" dirty="0"/>
              <a:t> </a:t>
            </a:r>
            <a:r>
              <a:rPr lang="en-GB" sz="1800" dirty="0"/>
              <a:t>право</a:t>
            </a:r>
            <a:r>
              <a:rPr lang="en-GB" sz="1800" dirty="0"/>
              <a:t>, а </a:t>
            </a:r>
            <a:r>
              <a:rPr lang="en-GB" sz="1800" dirty="0"/>
              <a:t>која</a:t>
            </a:r>
            <a:r>
              <a:rPr lang="en-GB" sz="1800" dirty="0"/>
              <a:t> </a:t>
            </a:r>
            <a:r>
              <a:rPr lang="en-GB" sz="1800" dirty="0"/>
              <a:t>је</a:t>
            </a:r>
            <a:r>
              <a:rPr lang="en-GB" sz="1800" dirty="0"/>
              <a:t> у </a:t>
            </a:r>
            <a:r>
              <a:rPr lang="en-GB" sz="1800" dirty="0"/>
              <a:t>власништву</a:t>
            </a:r>
            <a:r>
              <a:rPr lang="en-GB" sz="1800" dirty="0"/>
              <a:t> </a:t>
            </a:r>
            <a:r>
              <a:rPr lang="en-GB" sz="1800" dirty="0" smtClean="0"/>
              <a:t>стечај</a:t>
            </a:r>
            <a:r>
              <a:rPr lang="sr-Cyrl-RS" sz="1800" dirty="0" smtClean="0"/>
              <a:t>н</a:t>
            </a:r>
            <a:r>
              <a:rPr lang="en-GB" sz="1800" dirty="0" smtClean="0"/>
              <a:t>ог</a:t>
            </a:r>
            <a:r>
              <a:rPr lang="en-GB" sz="1800" dirty="0" smtClean="0"/>
              <a:t> </a:t>
            </a:r>
            <a:r>
              <a:rPr lang="en-GB" sz="1800" dirty="0"/>
              <a:t>дужника</a:t>
            </a:r>
            <a:r>
              <a:rPr lang="en-GB" sz="1800" dirty="0"/>
              <a:t>, </a:t>
            </a:r>
            <a:r>
              <a:rPr lang="en-GB" sz="1800" dirty="0"/>
              <a:t>мања</a:t>
            </a:r>
            <a:r>
              <a:rPr lang="en-GB" sz="1800" dirty="0"/>
              <a:t> </a:t>
            </a:r>
            <a:r>
              <a:rPr lang="en-GB" sz="1800" dirty="0"/>
              <a:t>од</a:t>
            </a:r>
            <a:r>
              <a:rPr lang="en-GB" sz="1800" dirty="0"/>
              <a:t> </a:t>
            </a:r>
            <a:r>
              <a:rPr lang="en-GB" sz="1800" dirty="0"/>
              <a:t>износа</a:t>
            </a:r>
            <a:r>
              <a:rPr lang="en-GB" sz="1800" dirty="0"/>
              <a:t> </a:t>
            </a:r>
            <a:r>
              <a:rPr lang="en-GB" sz="1800" dirty="0"/>
              <a:t>обезбеђеног</a:t>
            </a:r>
            <a:r>
              <a:rPr lang="en-GB" sz="1800" dirty="0"/>
              <a:t> </a:t>
            </a:r>
            <a:r>
              <a:rPr lang="en-GB" sz="1800" dirty="0"/>
              <a:t>потраживања</a:t>
            </a:r>
            <a:r>
              <a:rPr lang="en-GB" sz="1800" dirty="0"/>
              <a:t> </a:t>
            </a:r>
            <a:r>
              <a:rPr lang="en-GB" sz="1800" dirty="0"/>
              <a:t>које</a:t>
            </a:r>
            <a:r>
              <a:rPr lang="en-GB" sz="1800" dirty="0"/>
              <a:t> </a:t>
            </a:r>
            <a:r>
              <a:rPr lang="en-GB" sz="1800" dirty="0"/>
              <a:t>је</a:t>
            </a:r>
            <a:r>
              <a:rPr lang="en-GB" sz="1800" dirty="0"/>
              <a:t> </a:t>
            </a:r>
            <a:r>
              <a:rPr lang="en-GB" sz="1800" dirty="0"/>
              <a:t>признато</a:t>
            </a:r>
            <a:r>
              <a:rPr lang="en-GB" sz="1800" dirty="0"/>
              <a:t>, </a:t>
            </a:r>
            <a:r>
              <a:rPr lang="en-GB" sz="1800" dirty="0"/>
              <a:t>односно</a:t>
            </a:r>
            <a:r>
              <a:rPr lang="en-GB" sz="1800" dirty="0"/>
              <a:t> </a:t>
            </a:r>
            <a:r>
              <a:rPr lang="en-GB" sz="1800" dirty="0"/>
              <a:t>утврђено</a:t>
            </a:r>
            <a:r>
              <a:rPr lang="en-GB" sz="1800" dirty="0"/>
              <a:t> у </a:t>
            </a:r>
            <a:r>
              <a:rPr lang="en-GB" sz="1800" dirty="0"/>
              <a:t>поступку</a:t>
            </a:r>
            <a:r>
              <a:rPr lang="en-GB" sz="1800" dirty="0"/>
              <a:t> </a:t>
            </a:r>
            <a:r>
              <a:rPr lang="en-GB" sz="1800" dirty="0"/>
              <a:t>стечаја</a:t>
            </a:r>
            <a:r>
              <a:rPr lang="en-GB" sz="1800" dirty="0"/>
              <a:t>.</a:t>
            </a:r>
          </a:p>
          <a:p>
            <a:pPr marL="0" indent="0" algn="just">
              <a:buNone/>
            </a:pPr>
            <a:r>
              <a:rPr lang="en-GB" sz="1800" dirty="0"/>
              <a:t>Поред</a:t>
            </a:r>
            <a:r>
              <a:rPr lang="en-GB" sz="1800" dirty="0"/>
              <a:t> </a:t>
            </a:r>
            <a:r>
              <a:rPr lang="en-GB" sz="1800" dirty="0"/>
              <a:t>наведеног</a:t>
            </a:r>
            <a:r>
              <a:rPr lang="en-GB" sz="1800" dirty="0"/>
              <a:t>, у </a:t>
            </a:r>
            <a:r>
              <a:rPr lang="en-GB" sz="1800" dirty="0"/>
              <a:t>овом</a:t>
            </a:r>
            <a:r>
              <a:rPr lang="en-GB" sz="1800" dirty="0"/>
              <a:t> </a:t>
            </a:r>
            <a:r>
              <a:rPr lang="en-GB" sz="1800" dirty="0"/>
              <a:t>поступку</a:t>
            </a:r>
            <a:r>
              <a:rPr lang="en-GB" sz="1800" dirty="0"/>
              <a:t> </a:t>
            </a:r>
            <a:r>
              <a:rPr lang="en-GB" sz="1800" dirty="0"/>
              <a:t>стечаја</a:t>
            </a:r>
            <a:r>
              <a:rPr lang="en-GB" sz="1800" dirty="0"/>
              <a:t> </a:t>
            </a:r>
            <a:r>
              <a:rPr lang="en-GB" sz="1800" dirty="0"/>
              <a:t>одлука</a:t>
            </a:r>
            <a:r>
              <a:rPr lang="en-GB" sz="1800" dirty="0"/>
              <a:t> о </a:t>
            </a:r>
            <a:r>
              <a:rPr lang="en-GB" sz="1800" dirty="0"/>
              <a:t>банкротству</a:t>
            </a:r>
            <a:r>
              <a:rPr lang="en-GB" sz="1800" dirty="0"/>
              <a:t> </a:t>
            </a:r>
            <a:r>
              <a:rPr lang="en-GB" sz="1800" dirty="0"/>
              <a:t>је</a:t>
            </a:r>
            <a:r>
              <a:rPr lang="en-GB" sz="1800" dirty="0"/>
              <a:t> </a:t>
            </a:r>
            <a:r>
              <a:rPr lang="en-GB" sz="1800" dirty="0"/>
              <a:t>донета</a:t>
            </a:r>
            <a:r>
              <a:rPr lang="en-GB" sz="1800" dirty="0"/>
              <a:t> </a:t>
            </a:r>
            <a:r>
              <a:rPr lang="en-GB" sz="1800" dirty="0"/>
              <a:t>решењем</a:t>
            </a:r>
            <a:r>
              <a:rPr lang="en-GB" sz="1800" dirty="0"/>
              <a:t> </a:t>
            </a:r>
            <a:r>
              <a:rPr lang="en-GB" sz="1800" dirty="0"/>
              <a:t>Ст</a:t>
            </a:r>
            <a:r>
              <a:rPr lang="en-GB" sz="1800" dirty="0"/>
              <a:t> 70/13 </a:t>
            </a:r>
            <a:r>
              <a:rPr lang="en-GB" sz="1800" dirty="0"/>
              <a:t>од</a:t>
            </a:r>
            <a:r>
              <a:rPr lang="en-GB" sz="1800" dirty="0"/>
              <a:t> 18.04.2019. </a:t>
            </a:r>
            <a:r>
              <a:rPr lang="en-GB" sz="1800" dirty="0"/>
              <a:t>године</a:t>
            </a:r>
            <a:r>
              <a:rPr lang="en-GB" sz="1800" dirty="0"/>
              <a:t>, </a:t>
            </a:r>
            <a:r>
              <a:rPr lang="en-GB" sz="1800" dirty="0"/>
              <a:t>па</a:t>
            </a:r>
            <a:r>
              <a:rPr lang="en-GB" sz="1800" dirty="0"/>
              <a:t> </a:t>
            </a:r>
            <a:r>
              <a:rPr lang="en-GB" sz="1800" dirty="0"/>
              <a:t>наведена</a:t>
            </a:r>
            <a:r>
              <a:rPr lang="en-GB" sz="1800" dirty="0"/>
              <a:t> </a:t>
            </a:r>
            <a:r>
              <a:rPr lang="en-GB" sz="1800" dirty="0"/>
              <a:t>имовина</a:t>
            </a:r>
            <a:r>
              <a:rPr lang="en-GB" sz="1800" dirty="0"/>
              <a:t> </a:t>
            </a:r>
            <a:r>
              <a:rPr lang="en-GB" sz="1800" dirty="0"/>
              <a:t>не</a:t>
            </a:r>
            <a:r>
              <a:rPr lang="en-GB" sz="1800" dirty="0"/>
              <a:t> </a:t>
            </a:r>
            <a:r>
              <a:rPr lang="en-GB" sz="1800" dirty="0"/>
              <a:t>може</a:t>
            </a:r>
            <a:r>
              <a:rPr lang="en-GB" sz="1800" dirty="0"/>
              <a:t> </a:t>
            </a:r>
            <a:r>
              <a:rPr lang="en-GB" sz="1800" dirty="0"/>
              <a:t>бити</a:t>
            </a:r>
            <a:r>
              <a:rPr lang="en-GB" sz="1800" dirty="0"/>
              <a:t> </a:t>
            </a:r>
            <a:r>
              <a:rPr lang="en-GB" sz="1800" dirty="0"/>
              <a:t>од</a:t>
            </a:r>
            <a:r>
              <a:rPr lang="en-GB" sz="1800" dirty="0"/>
              <a:t> </a:t>
            </a:r>
            <a:r>
              <a:rPr lang="en-GB" sz="1800" dirty="0"/>
              <a:t>кључног</a:t>
            </a:r>
            <a:r>
              <a:rPr lang="en-GB" sz="1800" dirty="0"/>
              <a:t> </a:t>
            </a:r>
            <a:r>
              <a:rPr lang="en-GB" sz="1800" dirty="0"/>
              <a:t>значаја</a:t>
            </a:r>
            <a:r>
              <a:rPr lang="en-GB" sz="1800" dirty="0"/>
              <a:t> </a:t>
            </a:r>
            <a:r>
              <a:rPr lang="en-GB" sz="1800" dirty="0"/>
              <a:t>за</a:t>
            </a:r>
            <a:r>
              <a:rPr lang="en-GB" sz="1800" dirty="0"/>
              <a:t> </a:t>
            </a:r>
            <a:r>
              <a:rPr lang="en-GB" sz="1800" dirty="0"/>
              <a:t>реорганизацију</a:t>
            </a:r>
            <a:r>
              <a:rPr lang="en-GB" sz="1800" dirty="0"/>
              <a:t> </a:t>
            </a:r>
            <a:r>
              <a:rPr lang="en-GB" sz="1800" dirty="0" smtClean="0"/>
              <a:t>ј</a:t>
            </a:r>
            <a:r>
              <a:rPr lang="sr-Cyrl-RS" sz="1800" dirty="0" smtClean="0"/>
              <a:t>е</a:t>
            </a:r>
            <a:r>
              <a:rPr lang="en-GB" sz="1800" dirty="0" smtClean="0"/>
              <a:t>р </a:t>
            </a:r>
            <a:r>
              <a:rPr lang="en-GB" sz="1800" dirty="0"/>
              <a:t>се</a:t>
            </a:r>
            <a:r>
              <a:rPr lang="en-GB" sz="1800" dirty="0"/>
              <a:t> </a:t>
            </a:r>
            <a:r>
              <a:rPr lang="en-GB" sz="1800" dirty="0"/>
              <a:t>након</a:t>
            </a:r>
            <a:r>
              <a:rPr lang="en-GB" sz="1800" dirty="0"/>
              <a:t> </a:t>
            </a:r>
            <a:r>
              <a:rPr lang="en-GB" sz="1800" dirty="0"/>
              <a:t>правноснажне</a:t>
            </a:r>
            <a:r>
              <a:rPr lang="en-GB" sz="1800" dirty="0"/>
              <a:t> </a:t>
            </a:r>
            <a:r>
              <a:rPr lang="en-GB" sz="1800" dirty="0"/>
              <a:t>одлуке</a:t>
            </a:r>
            <a:r>
              <a:rPr lang="en-GB" sz="1800" dirty="0"/>
              <a:t> о </a:t>
            </a:r>
            <a:r>
              <a:rPr lang="en-GB" sz="1800" dirty="0"/>
              <a:t>банкротству</a:t>
            </a:r>
            <a:r>
              <a:rPr lang="en-GB" sz="1800" dirty="0"/>
              <a:t> </a:t>
            </a:r>
            <a:r>
              <a:rPr lang="en-GB" sz="1800" dirty="0"/>
              <a:t>реорганизација</a:t>
            </a:r>
            <a:r>
              <a:rPr lang="en-GB" sz="1800" dirty="0"/>
              <a:t> и </a:t>
            </a:r>
            <a:r>
              <a:rPr lang="en-GB" sz="1800" dirty="0"/>
              <a:t>не</a:t>
            </a:r>
            <a:r>
              <a:rPr lang="en-GB" sz="1800" dirty="0"/>
              <a:t> </a:t>
            </a:r>
            <a:r>
              <a:rPr lang="en-GB" sz="1800" dirty="0"/>
              <a:t>може</a:t>
            </a:r>
            <a:r>
              <a:rPr lang="en-GB" sz="1800" dirty="0"/>
              <a:t> </a:t>
            </a:r>
            <a:r>
              <a:rPr lang="en-GB" sz="1800" dirty="0"/>
              <a:t>спроводити</a:t>
            </a:r>
            <a:r>
              <a:rPr lang="en-GB" sz="1800" dirty="0" smtClean="0"/>
              <a:t>.</a:t>
            </a:r>
            <a:r>
              <a:rPr lang="sr-Latn-RS" sz="1800" dirty="0" smtClean="0"/>
              <a:t>“</a:t>
            </a:r>
            <a:endParaRPr lang="en-GB" sz="1800" dirty="0"/>
          </a:p>
          <a:p>
            <a:pPr marL="0" indent="0" algn="just">
              <a:buNone/>
            </a:pPr>
            <a:endParaRPr lang="sr-Cyrl-RS" sz="1800" dirty="0" smtClean="0"/>
          </a:p>
          <a:p>
            <a:pPr marL="0" indent="0" algn="just">
              <a:buNone/>
            </a:pPr>
            <a:r>
              <a:rPr lang="sr-Cyrl-RS" sz="1800" b="1" dirty="0" smtClean="0"/>
              <a:t>(</a:t>
            </a:r>
            <a:r>
              <a:rPr lang="sr-Cyrl-RS" sz="1800" b="1" dirty="0"/>
              <a:t>Из решења Привредног апелационог суда </a:t>
            </a:r>
            <a:r>
              <a:rPr lang="sr-Cyrl-RS" sz="1800" b="1" dirty="0"/>
              <a:t>Пвж</a:t>
            </a:r>
            <a:r>
              <a:rPr lang="sr-Cyrl-RS" sz="1800" b="1" dirty="0"/>
              <a:t> </a:t>
            </a:r>
            <a:r>
              <a:rPr lang="sr-Cyrl-RS" sz="1800" b="1" dirty="0" smtClean="0"/>
              <a:t>594/2019 </a:t>
            </a:r>
            <a:r>
              <a:rPr lang="sr-Cyrl-RS" sz="1800" b="1" dirty="0"/>
              <a:t>од </a:t>
            </a:r>
            <a:r>
              <a:rPr lang="sr-Cyrl-RS" sz="1800" b="1" dirty="0" smtClean="0"/>
              <a:t>2.10.2019. </a:t>
            </a:r>
            <a:r>
              <a:rPr lang="sr-Cyrl-RS" sz="1800" b="1" dirty="0"/>
              <a:t>године)</a:t>
            </a:r>
          </a:p>
          <a:p>
            <a:pPr marL="0" indent="0" algn="just">
              <a:buNone/>
            </a:pPr>
            <a:endParaRPr lang="sr-Cyrl-RS" sz="1800"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58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buNone/>
            </a:pPr>
            <a:r>
              <a:rPr lang="sr-Cyrl-RS" dirty="0" smtClean="0"/>
              <a:t>Мере обезбеђења одређују се:</a:t>
            </a:r>
          </a:p>
          <a:p>
            <a:pPr marL="0" indent="0">
              <a:buNone/>
            </a:pPr>
            <a:endParaRPr lang="sr-Cyrl-RS" dirty="0" smtClean="0"/>
          </a:p>
          <a:p>
            <a:pPr marL="514350" indent="-514350">
              <a:buAutoNum type="arabicPeriod"/>
            </a:pPr>
            <a:r>
              <a:rPr lang="sr-Cyrl-RS" dirty="0" smtClean="0"/>
              <a:t>У претходном стечајном поступку (чл. 62, 63, 65. и 66. ЗС)</a:t>
            </a:r>
          </a:p>
          <a:p>
            <a:pPr marL="514350" indent="-514350">
              <a:buAutoNum type="arabicPeriod"/>
            </a:pPr>
            <a:r>
              <a:rPr lang="sr-Cyrl-RS" dirty="0" smtClean="0"/>
              <a:t>У поступку по унапред припремљеном плану реорганизације (чл. 159 б) став 3-10. ЗС)</a:t>
            </a:r>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0201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marL="0" indent="0" algn="just">
              <a:buNone/>
            </a:pPr>
            <a:r>
              <a:rPr lang="sr-Cyrl-RS" dirty="0" smtClean="0"/>
              <a:t>„…</a:t>
            </a:r>
            <a:r>
              <a:rPr lang="en-GB" dirty="0" smtClean="0"/>
              <a:t>правилно</a:t>
            </a:r>
            <a:r>
              <a:rPr lang="en-GB" dirty="0" smtClean="0"/>
              <a:t> </a:t>
            </a:r>
            <a:r>
              <a:rPr lang="en-GB" dirty="0"/>
              <a:t>закључује</a:t>
            </a:r>
            <a:r>
              <a:rPr lang="en-GB" dirty="0"/>
              <a:t> </a:t>
            </a:r>
            <a:r>
              <a:rPr lang="sr-Cyrl-RS" dirty="0" smtClean="0"/>
              <a:t>п</a:t>
            </a:r>
            <a:r>
              <a:rPr lang="en-GB" dirty="0" smtClean="0"/>
              <a:t>рвостепени</a:t>
            </a:r>
            <a:r>
              <a:rPr lang="en-GB" dirty="0" smtClean="0"/>
              <a:t> </a:t>
            </a:r>
            <a:r>
              <a:rPr lang="en-GB" dirty="0"/>
              <a:t>суд</a:t>
            </a:r>
            <a:r>
              <a:rPr lang="en-GB" dirty="0"/>
              <a:t> </a:t>
            </a:r>
            <a:r>
              <a:rPr lang="en-GB" dirty="0"/>
              <a:t>да</a:t>
            </a:r>
            <a:r>
              <a:rPr lang="en-GB" dirty="0"/>
              <a:t> </a:t>
            </a:r>
            <a:r>
              <a:rPr lang="en-GB" dirty="0"/>
              <a:t>нису</a:t>
            </a:r>
            <a:r>
              <a:rPr lang="en-GB" dirty="0"/>
              <a:t> </a:t>
            </a:r>
            <a:r>
              <a:rPr lang="en-GB" dirty="0"/>
              <a:t>испуњени</a:t>
            </a:r>
            <a:r>
              <a:rPr lang="en-GB" dirty="0"/>
              <a:t> </a:t>
            </a:r>
            <a:r>
              <a:rPr lang="en-GB" dirty="0"/>
              <a:t>услови</a:t>
            </a:r>
            <a:r>
              <a:rPr lang="en-GB" dirty="0"/>
              <a:t> </a:t>
            </a:r>
            <a:r>
              <a:rPr lang="en-GB" dirty="0"/>
              <a:t>за</a:t>
            </a:r>
            <a:r>
              <a:rPr lang="en-GB" dirty="0"/>
              <a:t> </a:t>
            </a:r>
            <a:r>
              <a:rPr lang="en-GB" dirty="0"/>
              <a:t>примену</a:t>
            </a:r>
            <a:r>
              <a:rPr lang="en-GB" dirty="0"/>
              <a:t> </a:t>
            </a:r>
            <a:r>
              <a:rPr lang="en-GB" dirty="0"/>
              <a:t>одредбе</a:t>
            </a:r>
            <a:r>
              <a:rPr lang="en-GB" dirty="0"/>
              <a:t> </a:t>
            </a:r>
            <a:r>
              <a:rPr lang="en-GB" dirty="0"/>
              <a:t>члана</a:t>
            </a:r>
            <a:r>
              <a:rPr lang="en-GB" dirty="0"/>
              <a:t> 93. </a:t>
            </a:r>
            <a:r>
              <a:rPr lang="en-GB" dirty="0"/>
              <a:t>Закона</a:t>
            </a:r>
            <a:r>
              <a:rPr lang="en-GB" dirty="0"/>
              <a:t> о </a:t>
            </a:r>
            <a:r>
              <a:rPr lang="en-GB" dirty="0"/>
              <a:t>стечају</a:t>
            </a:r>
            <a:r>
              <a:rPr lang="en-GB" dirty="0"/>
              <a:t> </a:t>
            </a:r>
            <a:r>
              <a:rPr lang="en-GB" dirty="0"/>
              <a:t>за</a:t>
            </a:r>
            <a:r>
              <a:rPr lang="en-GB" dirty="0"/>
              <a:t> </a:t>
            </a:r>
            <a:r>
              <a:rPr lang="en-GB" dirty="0"/>
              <a:t>укидање</a:t>
            </a:r>
            <a:r>
              <a:rPr lang="en-GB" dirty="0"/>
              <a:t> </a:t>
            </a:r>
            <a:r>
              <a:rPr lang="en-GB" dirty="0"/>
              <a:t>мораторијума</a:t>
            </a:r>
            <a:r>
              <a:rPr lang="en-GB" dirty="0"/>
              <a:t>. </a:t>
            </a:r>
            <a:r>
              <a:rPr lang="en-GB" dirty="0"/>
              <a:t>Забрана</a:t>
            </a:r>
            <a:r>
              <a:rPr lang="en-GB" dirty="0"/>
              <a:t> </a:t>
            </a:r>
            <a:r>
              <a:rPr lang="en-GB" dirty="0"/>
              <a:t>извршења</a:t>
            </a:r>
            <a:r>
              <a:rPr lang="en-GB" dirty="0"/>
              <a:t> и </a:t>
            </a:r>
            <a:r>
              <a:rPr lang="en-GB" dirty="0"/>
              <a:t>намирења</a:t>
            </a:r>
            <a:r>
              <a:rPr lang="en-GB" dirty="0"/>
              <a:t>, </a:t>
            </a:r>
            <a:r>
              <a:rPr lang="en-GB" dirty="0"/>
              <a:t>као</a:t>
            </a:r>
            <a:r>
              <a:rPr lang="en-GB" dirty="0"/>
              <a:t> и у </a:t>
            </a:r>
            <a:r>
              <a:rPr lang="en-GB" dirty="0"/>
              <a:t>одредби</a:t>
            </a:r>
            <a:r>
              <a:rPr lang="en-GB" dirty="0"/>
              <a:t> </a:t>
            </a:r>
            <a:r>
              <a:rPr lang="en-GB" dirty="0"/>
              <a:t>члана</a:t>
            </a:r>
            <a:r>
              <a:rPr lang="en-GB" dirty="0"/>
              <a:t> 93. </a:t>
            </a:r>
            <a:r>
              <a:rPr lang="en-GB" dirty="0"/>
              <a:t>Закона</a:t>
            </a:r>
            <a:r>
              <a:rPr lang="en-GB" dirty="0"/>
              <a:t> о </a:t>
            </a:r>
            <a:r>
              <a:rPr lang="en-GB" dirty="0"/>
              <a:t>стечају</a:t>
            </a:r>
            <a:r>
              <a:rPr lang="en-GB" dirty="0"/>
              <a:t>, </a:t>
            </a:r>
            <a:r>
              <a:rPr lang="en-GB" dirty="0"/>
              <a:t>представља</a:t>
            </a:r>
            <a:r>
              <a:rPr lang="en-GB" dirty="0"/>
              <a:t> </a:t>
            </a:r>
            <a:r>
              <a:rPr lang="sr-Cyrl-RS" dirty="0" smtClean="0"/>
              <a:t>п</a:t>
            </a:r>
            <a:r>
              <a:rPr lang="en-GB" dirty="0" smtClean="0"/>
              <a:t>роцесно</a:t>
            </a:r>
            <a:r>
              <a:rPr lang="en-GB" dirty="0" smtClean="0"/>
              <a:t> </a:t>
            </a:r>
            <a:r>
              <a:rPr lang="sr-Cyrl-RS" dirty="0"/>
              <a:t>п</a:t>
            </a:r>
            <a:r>
              <a:rPr lang="en-GB" dirty="0" smtClean="0"/>
              <a:t>равну</a:t>
            </a:r>
            <a:r>
              <a:rPr lang="en-GB" dirty="0" smtClean="0"/>
              <a:t> </a:t>
            </a:r>
            <a:r>
              <a:rPr lang="en-GB" dirty="0"/>
              <a:t>последицу</a:t>
            </a:r>
            <a:r>
              <a:rPr lang="en-GB" dirty="0"/>
              <a:t> </a:t>
            </a:r>
            <a:r>
              <a:rPr lang="en-GB" dirty="0"/>
              <a:t>отварања</a:t>
            </a:r>
            <a:r>
              <a:rPr lang="en-GB" dirty="0"/>
              <a:t> </a:t>
            </a:r>
            <a:r>
              <a:rPr lang="en-GB" dirty="0"/>
              <a:t>поступка</a:t>
            </a:r>
            <a:r>
              <a:rPr lang="en-GB" dirty="0"/>
              <a:t> </a:t>
            </a:r>
            <a:r>
              <a:rPr lang="en-GB" dirty="0"/>
              <a:t>стечаја</a:t>
            </a:r>
            <a:r>
              <a:rPr lang="en-GB" dirty="0"/>
              <a:t>. </a:t>
            </a:r>
            <a:r>
              <a:rPr lang="en-GB" dirty="0"/>
              <a:t>Стечајни</a:t>
            </a:r>
            <a:r>
              <a:rPr lang="en-GB" dirty="0"/>
              <a:t> </a:t>
            </a:r>
            <a:r>
              <a:rPr lang="en-GB" dirty="0"/>
              <a:t>поступак</a:t>
            </a:r>
            <a:r>
              <a:rPr lang="en-GB" dirty="0"/>
              <a:t> </a:t>
            </a:r>
            <a:r>
              <a:rPr lang="en-GB" dirty="0"/>
              <a:t>је</a:t>
            </a:r>
            <a:r>
              <a:rPr lang="en-GB" dirty="0"/>
              <a:t> </a:t>
            </a:r>
            <a:r>
              <a:rPr lang="en-GB" dirty="0"/>
              <a:t>поступак</a:t>
            </a:r>
            <a:r>
              <a:rPr lang="en-GB" dirty="0"/>
              <a:t> </a:t>
            </a:r>
            <a:r>
              <a:rPr lang="en-GB" dirty="0"/>
              <a:t>колективног</a:t>
            </a:r>
            <a:r>
              <a:rPr lang="en-GB" dirty="0"/>
              <a:t> </a:t>
            </a:r>
            <a:r>
              <a:rPr lang="en-GB" dirty="0"/>
              <a:t>намирења</a:t>
            </a:r>
            <a:r>
              <a:rPr lang="en-GB" dirty="0"/>
              <a:t> </a:t>
            </a:r>
            <a:r>
              <a:rPr lang="en-GB" dirty="0"/>
              <a:t>па</a:t>
            </a:r>
            <a:r>
              <a:rPr lang="en-GB" dirty="0"/>
              <a:t> </a:t>
            </a:r>
            <a:r>
              <a:rPr lang="en-GB" dirty="0"/>
              <a:t>остварење</a:t>
            </a:r>
            <a:r>
              <a:rPr lang="en-GB" dirty="0"/>
              <a:t> </a:t>
            </a:r>
            <a:r>
              <a:rPr lang="en-GB" dirty="0"/>
              <a:t>основних</a:t>
            </a:r>
            <a:r>
              <a:rPr lang="en-GB" dirty="0"/>
              <a:t> </a:t>
            </a:r>
            <a:r>
              <a:rPr lang="en-GB" dirty="0"/>
              <a:t>начела</a:t>
            </a:r>
            <a:r>
              <a:rPr lang="en-GB" dirty="0"/>
              <a:t> </a:t>
            </a:r>
            <a:r>
              <a:rPr lang="en-GB" dirty="0"/>
              <a:t>стечајног</a:t>
            </a:r>
            <a:r>
              <a:rPr lang="en-GB" dirty="0"/>
              <a:t> </a:t>
            </a:r>
            <a:r>
              <a:rPr lang="en-GB" dirty="0"/>
              <a:t>поступка</a:t>
            </a:r>
            <a:r>
              <a:rPr lang="en-GB" dirty="0"/>
              <a:t>, </a:t>
            </a:r>
            <a:r>
              <a:rPr lang="en-GB" dirty="0"/>
              <a:t>као</a:t>
            </a:r>
            <a:r>
              <a:rPr lang="en-GB" dirty="0"/>
              <a:t> </a:t>
            </a:r>
            <a:r>
              <a:rPr lang="en-GB" dirty="0"/>
              <a:t>што</a:t>
            </a:r>
            <a:r>
              <a:rPr lang="en-GB" dirty="0"/>
              <a:t> </a:t>
            </a:r>
            <a:r>
              <a:rPr lang="en-GB" dirty="0"/>
              <a:t>је</a:t>
            </a:r>
            <a:r>
              <a:rPr lang="en-GB" dirty="0"/>
              <a:t> </a:t>
            </a:r>
            <a:r>
              <a:rPr lang="en-GB" dirty="0"/>
              <a:t>начело</a:t>
            </a:r>
            <a:r>
              <a:rPr lang="en-GB" dirty="0"/>
              <a:t> </a:t>
            </a:r>
            <a:r>
              <a:rPr lang="en-GB" dirty="0"/>
              <a:t>колективног</a:t>
            </a:r>
            <a:r>
              <a:rPr lang="en-GB" dirty="0"/>
              <a:t> </a:t>
            </a:r>
            <a:r>
              <a:rPr lang="en-GB" dirty="0"/>
              <a:t>намирења</a:t>
            </a:r>
            <a:r>
              <a:rPr lang="en-GB" dirty="0"/>
              <a:t> и </a:t>
            </a:r>
            <a:r>
              <a:rPr lang="en-GB" dirty="0"/>
              <a:t>једнаког</a:t>
            </a:r>
            <a:r>
              <a:rPr lang="en-GB" dirty="0"/>
              <a:t> </a:t>
            </a:r>
            <a:r>
              <a:rPr lang="en-GB" dirty="0"/>
              <a:t>третмана</a:t>
            </a:r>
            <a:r>
              <a:rPr lang="en-GB" dirty="0"/>
              <a:t> </a:t>
            </a:r>
            <a:r>
              <a:rPr lang="en-GB" dirty="0"/>
              <a:t>поверилаца</a:t>
            </a:r>
            <a:r>
              <a:rPr lang="en-GB" dirty="0"/>
              <a:t>, </a:t>
            </a:r>
            <a:r>
              <a:rPr lang="en-GB" dirty="0"/>
              <a:t>једино</a:t>
            </a:r>
            <a:r>
              <a:rPr lang="en-GB" dirty="0"/>
              <a:t> </a:t>
            </a:r>
            <a:r>
              <a:rPr lang="en-GB" dirty="0"/>
              <a:t>је</a:t>
            </a:r>
            <a:r>
              <a:rPr lang="en-GB" dirty="0"/>
              <a:t> </a:t>
            </a:r>
            <a:r>
              <a:rPr lang="en-GB" dirty="0"/>
              <a:t>могуће</a:t>
            </a:r>
            <a:r>
              <a:rPr lang="en-GB" dirty="0"/>
              <a:t> </a:t>
            </a:r>
            <a:r>
              <a:rPr lang="en-GB" dirty="0"/>
              <a:t>уз</a:t>
            </a:r>
            <a:r>
              <a:rPr lang="en-GB" dirty="0"/>
              <a:t> </a:t>
            </a:r>
            <a:r>
              <a:rPr lang="en-GB" dirty="0"/>
              <a:t>постојање</a:t>
            </a:r>
            <a:r>
              <a:rPr lang="en-GB" dirty="0"/>
              <a:t> </a:t>
            </a:r>
            <a:r>
              <a:rPr lang="en-GB" dirty="0"/>
              <a:t>такве</a:t>
            </a:r>
            <a:r>
              <a:rPr lang="en-GB" dirty="0"/>
              <a:t> </a:t>
            </a:r>
            <a:r>
              <a:rPr lang="en-GB" dirty="0"/>
              <a:t>забране</a:t>
            </a:r>
            <a:r>
              <a:rPr lang="en-GB" dirty="0"/>
              <a:t>. </a:t>
            </a:r>
            <a:r>
              <a:rPr lang="en-GB" dirty="0"/>
              <a:t>Надаље</a:t>
            </a:r>
            <a:r>
              <a:rPr lang="en-GB" dirty="0"/>
              <a:t>, </a:t>
            </a:r>
            <a:r>
              <a:rPr lang="en-GB" dirty="0"/>
              <a:t>да</a:t>
            </a:r>
            <a:r>
              <a:rPr lang="en-GB" dirty="0"/>
              <a:t> </a:t>
            </a:r>
            <a:r>
              <a:rPr lang="en-GB" dirty="0"/>
              <a:t>би</a:t>
            </a:r>
            <a:r>
              <a:rPr lang="en-GB" dirty="0"/>
              <a:t> </a:t>
            </a:r>
            <a:r>
              <a:rPr lang="en-GB" dirty="0"/>
              <a:t>суд</a:t>
            </a:r>
            <a:r>
              <a:rPr lang="en-GB" dirty="0"/>
              <a:t> </a:t>
            </a:r>
            <a:r>
              <a:rPr lang="en-GB" dirty="0"/>
              <a:t>могао</a:t>
            </a:r>
            <a:r>
              <a:rPr lang="en-GB" dirty="0"/>
              <a:t> </a:t>
            </a:r>
            <a:r>
              <a:rPr lang="en-GB" dirty="0"/>
              <a:t>применом</a:t>
            </a:r>
            <a:r>
              <a:rPr lang="en-GB" dirty="0"/>
              <a:t> </a:t>
            </a:r>
            <a:r>
              <a:rPr lang="en-GB" dirty="0"/>
              <a:t>одредбе</a:t>
            </a:r>
            <a:r>
              <a:rPr lang="en-GB" dirty="0"/>
              <a:t> </a:t>
            </a:r>
            <a:r>
              <a:rPr lang="en-GB" dirty="0"/>
              <a:t>члана</a:t>
            </a:r>
            <a:r>
              <a:rPr lang="en-GB" dirty="0"/>
              <a:t> 93. </a:t>
            </a:r>
            <a:r>
              <a:rPr lang="en-GB" dirty="0"/>
              <a:t>Закона</a:t>
            </a:r>
            <a:r>
              <a:rPr lang="en-GB" dirty="0"/>
              <a:t> о </a:t>
            </a:r>
            <a:r>
              <a:rPr lang="en-GB" dirty="0"/>
              <a:t>извршењу</a:t>
            </a:r>
            <a:r>
              <a:rPr lang="en-GB" dirty="0"/>
              <a:t> и </a:t>
            </a:r>
            <a:r>
              <a:rPr lang="en-GB" dirty="0"/>
              <a:t>обезбеђењу</a:t>
            </a:r>
            <a:r>
              <a:rPr lang="en-GB" dirty="0"/>
              <a:t> </a:t>
            </a:r>
            <a:r>
              <a:rPr lang="en-GB" dirty="0"/>
              <a:t>укинути</a:t>
            </a:r>
            <a:r>
              <a:rPr lang="en-GB" dirty="0"/>
              <a:t> </a:t>
            </a:r>
            <a:r>
              <a:rPr lang="en-GB" dirty="0"/>
              <a:t>забрану</a:t>
            </a:r>
            <a:r>
              <a:rPr lang="en-GB" dirty="0"/>
              <a:t> </a:t>
            </a:r>
            <a:r>
              <a:rPr lang="en-GB" dirty="0"/>
              <a:t>извршења</a:t>
            </a:r>
            <a:r>
              <a:rPr lang="en-GB" dirty="0"/>
              <a:t> и </a:t>
            </a:r>
            <a:r>
              <a:rPr lang="en-GB" dirty="0"/>
              <a:t>намирења</a:t>
            </a:r>
            <a:r>
              <a:rPr lang="en-GB" dirty="0"/>
              <a:t> - </a:t>
            </a:r>
            <a:r>
              <a:rPr lang="en-GB" dirty="0"/>
              <a:t>мораторијум</a:t>
            </a:r>
            <a:r>
              <a:rPr lang="en-GB" dirty="0"/>
              <a:t> </a:t>
            </a:r>
            <a:r>
              <a:rPr lang="en-GB" dirty="0" smtClean="0"/>
              <a:t>по</a:t>
            </a:r>
            <a:r>
              <a:rPr lang="sr-Cyrl-RS" dirty="0" smtClean="0"/>
              <a:t>т</a:t>
            </a:r>
            <a:r>
              <a:rPr lang="en-GB" dirty="0" smtClean="0"/>
              <a:t>ребно</a:t>
            </a:r>
            <a:r>
              <a:rPr lang="en-GB" dirty="0" smtClean="0"/>
              <a:t> </a:t>
            </a:r>
            <a:r>
              <a:rPr lang="en-GB" dirty="0"/>
              <a:t>је</a:t>
            </a:r>
            <a:r>
              <a:rPr lang="en-GB" dirty="0"/>
              <a:t> </a:t>
            </a:r>
            <a:r>
              <a:rPr lang="sr-Cyrl-RS" dirty="0" smtClean="0"/>
              <a:t>да </a:t>
            </a:r>
            <a:r>
              <a:rPr lang="en-GB" dirty="0" smtClean="0"/>
              <a:t>постоји</a:t>
            </a:r>
            <a:r>
              <a:rPr lang="en-GB" dirty="0" smtClean="0"/>
              <a:t> </a:t>
            </a:r>
            <a:r>
              <a:rPr lang="en-GB" dirty="0"/>
              <a:t>писани</a:t>
            </a:r>
            <a:r>
              <a:rPr lang="en-GB" dirty="0"/>
              <a:t> </a:t>
            </a:r>
            <a:r>
              <a:rPr lang="en-GB" dirty="0"/>
              <a:t>захтев</a:t>
            </a:r>
            <a:r>
              <a:rPr lang="en-GB" dirty="0"/>
              <a:t> разлучног </a:t>
            </a:r>
            <a:r>
              <a:rPr lang="en-GB" dirty="0"/>
              <a:t>повериоца</a:t>
            </a:r>
            <a:r>
              <a:rPr lang="en-GB" dirty="0"/>
              <a:t> (</a:t>
            </a:r>
            <a:r>
              <a:rPr lang="en-GB" dirty="0"/>
              <a:t>ново</a:t>
            </a:r>
            <a:r>
              <a:rPr lang="en-GB" dirty="0"/>
              <a:t> </a:t>
            </a:r>
            <a:r>
              <a:rPr lang="en-GB" dirty="0"/>
              <a:t>законодавство</a:t>
            </a:r>
            <a:r>
              <a:rPr lang="en-GB" dirty="0"/>
              <a:t> </a:t>
            </a:r>
            <a:r>
              <a:rPr lang="en-GB" dirty="0"/>
              <a:t>то</a:t>
            </a:r>
            <a:r>
              <a:rPr lang="en-GB" dirty="0"/>
              <a:t> </a:t>
            </a:r>
            <a:r>
              <a:rPr lang="en-GB" dirty="0"/>
              <a:t>право</a:t>
            </a:r>
            <a:r>
              <a:rPr lang="en-GB" dirty="0"/>
              <a:t> </a:t>
            </a:r>
            <a:r>
              <a:rPr lang="en-GB" dirty="0"/>
              <a:t>даје</a:t>
            </a:r>
            <a:r>
              <a:rPr lang="en-GB" dirty="0"/>
              <a:t> и </a:t>
            </a:r>
            <a:r>
              <a:rPr lang="en-GB" dirty="0"/>
              <a:t>заложном</a:t>
            </a:r>
            <a:r>
              <a:rPr lang="en-GB" dirty="0"/>
              <a:t> </a:t>
            </a:r>
            <a:r>
              <a:rPr lang="en-GB" dirty="0"/>
              <a:t>повериоцу</a:t>
            </a:r>
            <a:r>
              <a:rPr lang="en-GB" dirty="0"/>
              <a:t>) и </a:t>
            </a:r>
            <a:r>
              <a:rPr lang="en-GB" dirty="0"/>
              <a:t>да</a:t>
            </a:r>
            <a:r>
              <a:rPr lang="en-GB" dirty="0"/>
              <a:t> </a:t>
            </a:r>
            <a:r>
              <a:rPr lang="en-GB" dirty="0"/>
              <a:t>се</a:t>
            </a:r>
            <a:r>
              <a:rPr lang="en-GB" dirty="0"/>
              <a:t>, </a:t>
            </a:r>
            <a:r>
              <a:rPr lang="en-GB" dirty="0"/>
              <a:t>по</a:t>
            </a:r>
            <a:r>
              <a:rPr lang="en-GB" dirty="0"/>
              <a:t> </a:t>
            </a:r>
            <a:r>
              <a:rPr lang="en-GB" dirty="0"/>
              <a:t>логици</a:t>
            </a:r>
            <a:r>
              <a:rPr lang="en-GB" dirty="0"/>
              <a:t> </a:t>
            </a:r>
            <a:r>
              <a:rPr lang="en-GB" dirty="0"/>
              <a:t>ствари</a:t>
            </a:r>
            <a:r>
              <a:rPr lang="en-GB" dirty="0"/>
              <a:t>, </a:t>
            </a:r>
            <a:r>
              <a:rPr lang="en-GB" dirty="0"/>
              <a:t>ради</a:t>
            </a:r>
            <a:r>
              <a:rPr lang="en-GB" dirty="0"/>
              <a:t> о </a:t>
            </a:r>
            <a:r>
              <a:rPr lang="en-GB" dirty="0"/>
              <a:t>имовини</a:t>
            </a:r>
            <a:r>
              <a:rPr lang="en-GB" dirty="0"/>
              <a:t> </a:t>
            </a:r>
            <a:r>
              <a:rPr lang="en-GB" dirty="0"/>
              <a:t>која</a:t>
            </a:r>
            <a:r>
              <a:rPr lang="en-GB" dirty="0"/>
              <a:t> </a:t>
            </a:r>
            <a:r>
              <a:rPr lang="en-GB" dirty="0"/>
              <a:t>улази</a:t>
            </a:r>
            <a:r>
              <a:rPr lang="en-GB" dirty="0"/>
              <a:t> у </a:t>
            </a:r>
            <a:r>
              <a:rPr lang="en-GB" dirty="0"/>
              <a:t>стечајну</a:t>
            </a:r>
            <a:r>
              <a:rPr lang="en-GB" dirty="0"/>
              <a:t> </a:t>
            </a:r>
            <a:r>
              <a:rPr lang="en-GB" dirty="0"/>
              <a:t>масу</a:t>
            </a:r>
            <a:r>
              <a:rPr lang="en-GB" dirty="0"/>
              <a:t>. У </a:t>
            </a:r>
            <a:r>
              <a:rPr lang="en-GB" dirty="0"/>
              <a:t>конкретном</a:t>
            </a:r>
            <a:r>
              <a:rPr lang="en-GB" dirty="0"/>
              <a:t> </a:t>
            </a:r>
            <a:r>
              <a:rPr lang="en-GB" dirty="0"/>
              <a:t>случају</a:t>
            </a:r>
            <a:r>
              <a:rPr lang="en-GB" dirty="0"/>
              <a:t> </a:t>
            </a:r>
            <a:r>
              <a:rPr lang="en-GB" dirty="0"/>
              <a:t>ниједан</a:t>
            </a:r>
            <a:r>
              <a:rPr lang="en-GB" dirty="0"/>
              <a:t> </a:t>
            </a:r>
            <a:r>
              <a:rPr lang="en-GB" dirty="0"/>
              <a:t>од</a:t>
            </a:r>
            <a:r>
              <a:rPr lang="en-GB" dirty="0"/>
              <a:t> </a:t>
            </a:r>
            <a:r>
              <a:rPr lang="en-GB" dirty="0"/>
              <a:t>наведених</a:t>
            </a:r>
            <a:r>
              <a:rPr lang="en-GB" dirty="0"/>
              <a:t> </a:t>
            </a:r>
            <a:r>
              <a:rPr lang="en-GB" dirty="0"/>
              <a:t>услова</a:t>
            </a:r>
            <a:r>
              <a:rPr lang="en-GB" dirty="0"/>
              <a:t> </a:t>
            </a:r>
            <a:r>
              <a:rPr lang="en-GB" dirty="0"/>
              <a:t>није</a:t>
            </a:r>
            <a:r>
              <a:rPr lang="en-GB" dirty="0"/>
              <a:t> </a:t>
            </a:r>
            <a:r>
              <a:rPr lang="en-GB" dirty="0"/>
              <a:t>испуњен</a:t>
            </a:r>
            <a:r>
              <a:rPr lang="en-GB" dirty="0"/>
              <a:t> </a:t>
            </a:r>
            <a:r>
              <a:rPr lang="en-GB" dirty="0"/>
              <a:t>како</a:t>
            </a:r>
            <a:r>
              <a:rPr lang="en-GB" dirty="0"/>
              <a:t> </a:t>
            </a:r>
            <a:r>
              <a:rPr lang="en-GB" dirty="0"/>
              <a:t>то</a:t>
            </a:r>
            <a:r>
              <a:rPr lang="en-GB" dirty="0"/>
              <a:t> </a:t>
            </a:r>
            <a:r>
              <a:rPr lang="en-GB" dirty="0"/>
              <a:t>правилно</a:t>
            </a:r>
            <a:r>
              <a:rPr lang="en-GB" dirty="0"/>
              <a:t> </a:t>
            </a:r>
            <a:r>
              <a:rPr lang="en-GB" dirty="0"/>
              <a:t>закључује</a:t>
            </a:r>
            <a:r>
              <a:rPr lang="en-GB" dirty="0"/>
              <a:t> </a:t>
            </a:r>
            <a:r>
              <a:rPr lang="en-GB" dirty="0"/>
              <a:t>првостепени</a:t>
            </a:r>
            <a:r>
              <a:rPr lang="en-GB" dirty="0"/>
              <a:t> </a:t>
            </a:r>
            <a:r>
              <a:rPr lang="en-GB" dirty="0"/>
              <a:t>суд</a:t>
            </a:r>
            <a:r>
              <a:rPr lang="en-GB" dirty="0"/>
              <a:t>. </a:t>
            </a:r>
            <a:r>
              <a:rPr lang="en-GB" dirty="0"/>
              <a:t>Отуда</a:t>
            </a:r>
            <a:r>
              <a:rPr lang="en-GB" dirty="0"/>
              <a:t> </a:t>
            </a:r>
            <a:r>
              <a:rPr lang="en-GB" dirty="0"/>
              <a:t>није</a:t>
            </a:r>
            <a:r>
              <a:rPr lang="en-GB" dirty="0"/>
              <a:t> </a:t>
            </a:r>
            <a:r>
              <a:rPr lang="en-GB" dirty="0"/>
              <a:t>било</a:t>
            </a:r>
            <a:r>
              <a:rPr lang="en-GB" dirty="0"/>
              <a:t> </a:t>
            </a:r>
            <a:r>
              <a:rPr lang="en-GB" dirty="0"/>
              <a:t>места</a:t>
            </a:r>
            <a:r>
              <a:rPr lang="en-GB" dirty="0"/>
              <a:t> </a:t>
            </a:r>
            <a:r>
              <a:rPr lang="en-GB" dirty="0"/>
              <a:t>да</a:t>
            </a:r>
            <a:r>
              <a:rPr lang="en-GB" dirty="0"/>
              <a:t> </a:t>
            </a:r>
            <a:r>
              <a:rPr lang="en-GB" dirty="0"/>
              <a:t>се</a:t>
            </a:r>
            <a:r>
              <a:rPr lang="en-GB" dirty="0"/>
              <a:t> </a:t>
            </a:r>
            <a:r>
              <a:rPr lang="en-GB" dirty="0"/>
              <a:t>примени</a:t>
            </a:r>
            <a:r>
              <a:rPr lang="en-GB" dirty="0"/>
              <a:t> </a:t>
            </a:r>
            <a:r>
              <a:rPr lang="en-GB" dirty="0"/>
              <a:t>наведена</a:t>
            </a:r>
            <a:r>
              <a:rPr lang="en-GB" dirty="0"/>
              <a:t> </a:t>
            </a:r>
            <a:r>
              <a:rPr lang="en-GB" dirty="0"/>
              <a:t>законска</a:t>
            </a:r>
            <a:r>
              <a:rPr lang="en-GB" dirty="0"/>
              <a:t> </a:t>
            </a:r>
            <a:r>
              <a:rPr lang="en-GB" dirty="0"/>
              <a:t>одредба</a:t>
            </a:r>
            <a:r>
              <a:rPr lang="en-GB" dirty="0" smtClean="0"/>
              <a:t>.</a:t>
            </a:r>
            <a:r>
              <a:rPr lang="sr-Cyrl-RS" dirty="0" smtClean="0"/>
              <a:t>“</a:t>
            </a:r>
          </a:p>
          <a:p>
            <a:pPr marL="0" indent="0" algn="just">
              <a:buNone/>
            </a:pPr>
            <a:r>
              <a:rPr lang="sr-Cyrl-RS" b="1" dirty="0"/>
              <a:t>(Из решења Привредног апелационог суда </a:t>
            </a:r>
            <a:r>
              <a:rPr lang="sr-Cyrl-RS" b="1" dirty="0"/>
              <a:t>Пвж</a:t>
            </a:r>
            <a:r>
              <a:rPr lang="sr-Cyrl-RS" b="1" dirty="0"/>
              <a:t> </a:t>
            </a:r>
            <a:r>
              <a:rPr lang="sr-Cyrl-RS" b="1" dirty="0" smtClean="0"/>
              <a:t>405/2019 </a:t>
            </a:r>
            <a:r>
              <a:rPr lang="sr-Cyrl-RS" b="1" dirty="0"/>
              <a:t>од </a:t>
            </a:r>
            <a:r>
              <a:rPr lang="sr-Cyrl-RS" b="1" dirty="0" smtClean="0"/>
              <a:t>18.9.2019</a:t>
            </a:r>
            <a:r>
              <a:rPr lang="sr-Cyrl-RS" b="1" dirty="0"/>
              <a:t>. године)</a:t>
            </a:r>
          </a:p>
          <a:p>
            <a:pPr marL="0" indent="0" algn="just">
              <a:buNone/>
            </a:pPr>
            <a:endParaRPr lang="en-GB" dirty="0"/>
          </a:p>
          <a:p>
            <a:pPr marL="0" indent="0">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041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Cyrl-RS" b="1" dirty="0" smtClean="0"/>
              <a:t>„Правно </a:t>
            </a:r>
            <a:r>
              <a:rPr lang="sr-Cyrl-RS" b="1" dirty="0"/>
              <a:t>схватање:</a:t>
            </a:r>
            <a:endParaRPr lang="en-GB" dirty="0"/>
          </a:p>
          <a:p>
            <a:pPr marL="0" indent="0" algn="just">
              <a:buNone/>
            </a:pPr>
            <a:r>
              <a:rPr lang="sr-Cyrl-RS" dirty="0" smtClean="0"/>
              <a:t>Привремена </a:t>
            </a:r>
            <a:r>
              <a:rPr lang="sr-Cyrl-RS" dirty="0"/>
              <a:t>мера забране отуђења ствари у власништву дужника одређена пре отварања стечајног поступка, није сметња за уновчење имовине након отварања стечајног поступка, уколико је донето решење о банкротству. Уколико је забрана отуђења ствари уписана у јавни регистар, стечајни управник има обавезу да поднесе захтев за укидање привремене мере с позивом на члан 457. став 1. тачка 3. Закона о извршењу и обезбеђењу и чињеницу да је стечајни поступак отворен, како би се брисала забележба забране отуђења ствари, а имовина пренела купцу без било каквих терета</a:t>
            </a:r>
            <a:r>
              <a:rPr lang="sr-Cyrl-RS" dirty="0" smtClean="0"/>
              <a:t>.“</a:t>
            </a:r>
          </a:p>
          <a:p>
            <a:pPr marL="0" indent="0" algn="just">
              <a:buNone/>
            </a:pPr>
            <a:r>
              <a:rPr lang="sr-Cyrl-RS" b="1" dirty="0"/>
              <a:t>(Одговори на питања привредних судова који су утврђени на седницама Одељења за привредне спорове Привредног апелационог суда одржаним </a:t>
            </a:r>
            <a:r>
              <a:rPr lang="sr-Cyrl-RS" b="1" dirty="0" smtClean="0"/>
              <a:t>18.3.2021. </a:t>
            </a:r>
            <a:r>
              <a:rPr lang="sr-Cyrl-RS" b="1" dirty="0"/>
              <a:t>и </a:t>
            </a:r>
            <a:r>
              <a:rPr lang="sr-Cyrl-RS" b="1" dirty="0" smtClean="0"/>
              <a:t>на </a:t>
            </a:r>
            <a:r>
              <a:rPr lang="sr-Cyrl-RS" b="1" dirty="0"/>
              <a:t>седници Одељења за привредне преступе одржаној </a:t>
            </a:r>
            <a:r>
              <a:rPr lang="sr-Cyrl-RS" b="1" dirty="0" smtClean="0"/>
              <a:t>18.3.2021. </a:t>
            </a:r>
            <a:r>
              <a:rPr lang="sr-Cyrl-RS" b="1" dirty="0"/>
              <a:t>године – Судска пракса привредних судова – Билтен бр. </a:t>
            </a:r>
            <a:r>
              <a:rPr lang="sr-Cyrl-RS" b="1" dirty="0" smtClean="0"/>
              <a:t>3/2020)</a:t>
            </a:r>
            <a:endParaRPr lang="en-GB" b="1" dirty="0"/>
          </a:p>
          <a:p>
            <a:pPr marL="0" indent="0" algn="just">
              <a:buNone/>
            </a:pPr>
            <a:endParaRPr lang="sr-Cyrl-RS" dirty="0" smtClean="0"/>
          </a:p>
          <a:p>
            <a:pPr marL="0" indent="0" algn="just">
              <a:buNone/>
            </a:pPr>
            <a:endParaRPr lang="en-GB"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07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endParaRPr lang="sr-Cyrl-RS" dirty="0" smtClean="0"/>
          </a:p>
          <a:p>
            <a:pPr marL="0" indent="0" algn="just">
              <a:buNone/>
            </a:pPr>
            <a:r>
              <a:rPr lang="sr-Cyrl-RS" dirty="0" smtClean="0"/>
              <a:t>„У </a:t>
            </a:r>
            <a:r>
              <a:rPr lang="sr-Cyrl-RS" dirty="0"/>
              <a:t>ситуацији када је потраживање према стечајном дужнику обезбеђено на имовини трећег лица, у односу на коју имовину је, пре отварања поступка стечаја, био у току поступак извршења, који је прекинут због отварања поступка стечаја, забрана извршења из члана 93. став 2. Закона о стечају се не односи на извршни поступак, због чега нема сметњи да се исти настави у односу на имовину трећег лица. Наведени поступак се не може спроводити уколико би предмет извршења била имовина или новчана средства стечајног дужника, о чему извршни суд пази по службеној дужности. Све док је предмет извршења имовина трећег лица нема разлога за прекид или обуставу поступка извршења, односно исти поступак се може наставити</a:t>
            </a:r>
            <a:r>
              <a:rPr lang="sr-Cyrl-RS" dirty="0" smtClean="0"/>
              <a:t>.“ </a:t>
            </a:r>
            <a:endParaRPr lang="en-GB" dirty="0"/>
          </a:p>
          <a:p>
            <a:pPr marL="0" indent="0" algn="just">
              <a:buNone/>
            </a:pPr>
            <a:endParaRPr lang="sr-Cyrl-RS" dirty="0" smtClean="0"/>
          </a:p>
          <a:p>
            <a:pPr marL="0" indent="0" algn="just">
              <a:buNone/>
            </a:pPr>
            <a:r>
              <a:rPr lang="sr-Cyrl-RS" b="1" dirty="0"/>
              <a:t>(Одговори на питања привредних судова који су утврђени на седницама Одељења за привредне спорове Привредног апелационог суда одржаним </a:t>
            </a:r>
            <a:r>
              <a:rPr lang="sr-Cyrl-RS" b="1" dirty="0" smtClean="0"/>
              <a:t>дана 19.11.2019. </a:t>
            </a:r>
            <a:r>
              <a:rPr lang="sr-Cyrl-RS" b="1" dirty="0"/>
              <a:t>и </a:t>
            </a:r>
            <a:r>
              <a:rPr lang="sr-Cyrl-RS" b="1" dirty="0" smtClean="0"/>
              <a:t>20.11.2019. </a:t>
            </a:r>
            <a:r>
              <a:rPr lang="sr-Cyrl-RS" b="1" dirty="0"/>
              <a:t>године и на седници Одељења за привредне преступе одржаној </a:t>
            </a:r>
            <a:r>
              <a:rPr lang="sr-Cyrl-RS" b="1" dirty="0" smtClean="0"/>
              <a:t>20.11.2019. </a:t>
            </a:r>
            <a:r>
              <a:rPr lang="sr-Cyrl-RS" b="1" dirty="0"/>
              <a:t>године – Судска пракса привредних судова – Билтен бр. </a:t>
            </a:r>
            <a:r>
              <a:rPr lang="sr-Cyrl-RS" b="1" dirty="0" smtClean="0"/>
              <a:t>3/2019)</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59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0000" lnSpcReduction="20000"/>
          </a:bodyPr>
          <a:lstStyle/>
          <a:p>
            <a:pPr marL="0" indent="0" algn="just">
              <a:buNone/>
            </a:pPr>
            <a:r>
              <a:rPr lang="sr-Cyrl-RS" dirty="0" smtClean="0"/>
              <a:t>„</a:t>
            </a:r>
            <a:r>
              <a:rPr lang="en-GB" dirty="0" smtClean="0"/>
              <a:t>На</a:t>
            </a:r>
            <a:r>
              <a:rPr lang="en-GB" dirty="0" smtClean="0"/>
              <a:t> </a:t>
            </a:r>
            <a:r>
              <a:rPr lang="en-GB" dirty="0"/>
              <a:t>основу</a:t>
            </a:r>
            <a:r>
              <a:rPr lang="en-GB" dirty="0"/>
              <a:t> </a:t>
            </a:r>
            <a:r>
              <a:rPr lang="en-GB" dirty="0"/>
              <a:t>утврђеног</a:t>
            </a:r>
            <a:r>
              <a:rPr lang="en-GB" dirty="0"/>
              <a:t> </a:t>
            </a:r>
            <a:r>
              <a:rPr lang="en-GB" dirty="0"/>
              <a:t>чињеничног</a:t>
            </a:r>
            <a:r>
              <a:rPr lang="en-GB" dirty="0"/>
              <a:t> </a:t>
            </a:r>
            <a:r>
              <a:rPr lang="en-GB" dirty="0"/>
              <a:t>стања</a:t>
            </a:r>
            <a:r>
              <a:rPr lang="en-GB" dirty="0"/>
              <a:t> </a:t>
            </a:r>
            <a:r>
              <a:rPr lang="en-GB" dirty="0"/>
              <a:t>нижестепени</a:t>
            </a:r>
            <a:r>
              <a:rPr lang="en-GB" dirty="0"/>
              <a:t> </a:t>
            </a:r>
            <a:r>
              <a:rPr lang="en-GB" dirty="0"/>
              <a:t>судови</a:t>
            </a:r>
            <a:r>
              <a:rPr lang="en-GB" dirty="0"/>
              <a:t> </a:t>
            </a:r>
            <a:r>
              <a:rPr lang="en-GB" dirty="0"/>
              <a:t>су</a:t>
            </a:r>
            <a:r>
              <a:rPr lang="en-GB" dirty="0"/>
              <a:t> </a:t>
            </a:r>
            <a:r>
              <a:rPr lang="en-GB" dirty="0"/>
              <a:t>одбили</a:t>
            </a:r>
            <a:r>
              <a:rPr lang="en-GB" dirty="0"/>
              <a:t> </a:t>
            </a:r>
            <a:r>
              <a:rPr lang="en-GB" dirty="0"/>
              <a:t>тужбени</a:t>
            </a:r>
            <a:r>
              <a:rPr lang="en-GB" dirty="0"/>
              <a:t> </a:t>
            </a:r>
            <a:r>
              <a:rPr lang="en-GB" dirty="0"/>
              <a:t>захтев</a:t>
            </a:r>
            <a:r>
              <a:rPr lang="en-GB" dirty="0"/>
              <a:t> </a:t>
            </a:r>
            <a:r>
              <a:rPr lang="en-GB" dirty="0"/>
              <a:t>налазећи</a:t>
            </a:r>
            <a:r>
              <a:rPr lang="en-GB" dirty="0"/>
              <a:t> </a:t>
            </a:r>
            <a:r>
              <a:rPr lang="en-GB" dirty="0"/>
              <a:t>да</a:t>
            </a:r>
            <a:r>
              <a:rPr lang="en-GB" dirty="0"/>
              <a:t> </a:t>
            </a:r>
            <a:r>
              <a:rPr lang="en-GB" dirty="0"/>
              <a:t>није</a:t>
            </a:r>
            <a:r>
              <a:rPr lang="en-GB" dirty="0"/>
              <a:t> </a:t>
            </a:r>
            <a:r>
              <a:rPr lang="en-GB" dirty="0"/>
              <a:t>ништав</a:t>
            </a:r>
            <a:r>
              <a:rPr lang="en-GB" dirty="0"/>
              <a:t> </a:t>
            </a:r>
            <a:r>
              <a:rPr lang="en-GB" dirty="0"/>
              <a:t>члан</a:t>
            </a:r>
            <a:r>
              <a:rPr lang="en-GB" dirty="0"/>
              <a:t> 3. </a:t>
            </a:r>
            <a:r>
              <a:rPr lang="en-GB" dirty="0"/>
              <a:t>Споразума</a:t>
            </a:r>
            <a:r>
              <a:rPr lang="en-GB" dirty="0"/>
              <a:t> о </a:t>
            </a:r>
            <a:r>
              <a:rPr lang="en-GB" dirty="0"/>
              <a:t>обезбеђењу</a:t>
            </a:r>
            <a:r>
              <a:rPr lang="en-GB" dirty="0"/>
              <a:t> </a:t>
            </a:r>
            <a:r>
              <a:rPr lang="en-GB" dirty="0"/>
              <a:t>новчаног</a:t>
            </a:r>
            <a:r>
              <a:rPr lang="en-GB" dirty="0"/>
              <a:t> </a:t>
            </a:r>
            <a:r>
              <a:rPr lang="en-GB" dirty="0"/>
              <a:t>потраживања</a:t>
            </a:r>
            <a:r>
              <a:rPr lang="en-GB" dirty="0"/>
              <a:t> </a:t>
            </a:r>
            <a:r>
              <a:rPr lang="en-GB" dirty="0"/>
              <a:t>заснивањем</a:t>
            </a:r>
            <a:r>
              <a:rPr lang="en-GB" dirty="0"/>
              <a:t> </a:t>
            </a:r>
            <a:r>
              <a:rPr lang="en-GB" dirty="0"/>
              <a:t>заложног</a:t>
            </a:r>
            <a:r>
              <a:rPr lang="en-GB" dirty="0"/>
              <a:t> </a:t>
            </a:r>
            <a:r>
              <a:rPr lang="en-GB" dirty="0"/>
              <a:t>права</a:t>
            </a:r>
            <a:r>
              <a:rPr lang="en-GB" dirty="0"/>
              <a:t> </a:t>
            </a:r>
            <a:r>
              <a:rPr lang="en-GB" dirty="0"/>
              <a:t>на</a:t>
            </a:r>
            <a:r>
              <a:rPr lang="en-GB" dirty="0"/>
              <a:t> </a:t>
            </a:r>
            <a:r>
              <a:rPr lang="en-GB" dirty="0"/>
              <a:t>напред</a:t>
            </a:r>
            <a:r>
              <a:rPr lang="en-GB" dirty="0"/>
              <a:t> </a:t>
            </a:r>
            <a:r>
              <a:rPr lang="en-GB" dirty="0"/>
              <a:t>описаној</a:t>
            </a:r>
            <a:r>
              <a:rPr lang="en-GB" dirty="0"/>
              <a:t> </a:t>
            </a:r>
            <a:r>
              <a:rPr lang="en-GB" dirty="0"/>
              <a:t>непокретности</a:t>
            </a:r>
            <a:r>
              <a:rPr lang="en-GB" dirty="0"/>
              <a:t>, </a:t>
            </a:r>
            <a:r>
              <a:rPr lang="en-GB" dirty="0"/>
              <a:t>као</a:t>
            </a:r>
            <a:r>
              <a:rPr lang="en-GB" dirty="0"/>
              <a:t> </a:t>
            </a:r>
            <a:r>
              <a:rPr lang="en-GB" dirty="0"/>
              <a:t>ни</a:t>
            </a:r>
            <a:r>
              <a:rPr lang="en-GB" dirty="0"/>
              <a:t> </a:t>
            </a:r>
            <a:r>
              <a:rPr lang="en-GB" dirty="0"/>
              <a:t>члан</a:t>
            </a:r>
            <a:r>
              <a:rPr lang="en-GB" dirty="0"/>
              <a:t> 3. </a:t>
            </a:r>
            <a:r>
              <a:rPr lang="en-GB" dirty="0"/>
              <a:t>Уговора</a:t>
            </a:r>
            <a:r>
              <a:rPr lang="en-GB" dirty="0"/>
              <a:t> о </a:t>
            </a:r>
            <a:r>
              <a:rPr lang="en-GB" dirty="0"/>
              <a:t>уступању</a:t>
            </a:r>
            <a:r>
              <a:rPr lang="en-GB" dirty="0"/>
              <a:t> </a:t>
            </a:r>
            <a:r>
              <a:rPr lang="en-GB" dirty="0"/>
              <a:t>потраживања</a:t>
            </a:r>
            <a:r>
              <a:rPr lang="en-GB" dirty="0"/>
              <a:t> </a:t>
            </a:r>
            <a:r>
              <a:rPr lang="en-GB" dirty="0"/>
              <a:t>уз</a:t>
            </a:r>
            <a:r>
              <a:rPr lang="en-GB" dirty="0"/>
              <a:t> </a:t>
            </a:r>
            <a:r>
              <a:rPr lang="en-GB" dirty="0"/>
              <a:t>новчану</a:t>
            </a:r>
            <a:r>
              <a:rPr lang="en-GB" dirty="0"/>
              <a:t> </a:t>
            </a:r>
            <a:r>
              <a:rPr lang="en-GB" dirty="0"/>
              <a:t>накнаду</a:t>
            </a:r>
            <a:r>
              <a:rPr lang="en-GB" dirty="0"/>
              <a:t> </a:t>
            </a:r>
            <a:r>
              <a:rPr lang="en-GB" dirty="0"/>
              <a:t>закљученог</a:t>
            </a:r>
            <a:r>
              <a:rPr lang="en-GB" dirty="0"/>
              <a:t> </a:t>
            </a:r>
            <a:r>
              <a:rPr lang="en-GB" dirty="0"/>
              <a:t>између</a:t>
            </a:r>
            <a:r>
              <a:rPr lang="en-GB" dirty="0"/>
              <a:t> друготуженог и </a:t>
            </a:r>
            <a:r>
              <a:rPr lang="en-GB" dirty="0"/>
              <a:t>трећетуженог</a:t>
            </a:r>
            <a:r>
              <a:rPr lang="en-GB" dirty="0"/>
              <a:t>. </a:t>
            </a:r>
            <a:r>
              <a:rPr lang="en-GB" dirty="0"/>
              <a:t>Према</a:t>
            </a:r>
            <a:r>
              <a:rPr lang="en-GB" dirty="0"/>
              <a:t> </a:t>
            </a:r>
            <a:r>
              <a:rPr lang="en-GB" dirty="0"/>
              <a:t>становишту</a:t>
            </a:r>
            <a:r>
              <a:rPr lang="en-GB" dirty="0"/>
              <a:t> </a:t>
            </a:r>
            <a:r>
              <a:rPr lang="en-GB" dirty="0"/>
              <a:t>нижестепених</a:t>
            </a:r>
            <a:r>
              <a:rPr lang="en-GB" dirty="0"/>
              <a:t> </a:t>
            </a:r>
            <a:r>
              <a:rPr lang="en-GB" dirty="0" smtClean="0"/>
              <a:t>судова</a:t>
            </a:r>
            <a:r>
              <a:rPr lang="sr-Cyrl-RS" dirty="0" smtClean="0"/>
              <a:t>,</a:t>
            </a:r>
            <a:r>
              <a:rPr lang="en-GB" dirty="0" smtClean="0"/>
              <a:t> </a:t>
            </a:r>
            <a:r>
              <a:rPr lang="en-GB" dirty="0"/>
              <a:t>заложна</a:t>
            </a:r>
            <a:r>
              <a:rPr lang="en-GB" dirty="0"/>
              <a:t> </a:t>
            </a:r>
            <a:r>
              <a:rPr lang="en-GB" dirty="0"/>
              <a:t>изјава</a:t>
            </a:r>
            <a:r>
              <a:rPr lang="en-GB" dirty="0"/>
              <a:t> </a:t>
            </a:r>
            <a:r>
              <a:rPr lang="en-GB" dirty="0"/>
              <a:t>чије</a:t>
            </a:r>
            <a:r>
              <a:rPr lang="en-GB" dirty="0"/>
              <a:t> </a:t>
            </a:r>
            <a:r>
              <a:rPr lang="en-GB" dirty="0"/>
              <a:t>се</a:t>
            </a:r>
            <a:r>
              <a:rPr lang="en-GB" dirty="0"/>
              <a:t> </a:t>
            </a:r>
            <a:r>
              <a:rPr lang="en-GB" dirty="0"/>
              <a:t>утврђење</a:t>
            </a:r>
            <a:r>
              <a:rPr lang="en-GB" dirty="0"/>
              <a:t> </a:t>
            </a:r>
            <a:r>
              <a:rPr lang="en-GB" dirty="0"/>
              <a:t>ништавости</a:t>
            </a:r>
            <a:r>
              <a:rPr lang="en-GB" dirty="0"/>
              <a:t> </a:t>
            </a:r>
            <a:r>
              <a:rPr lang="en-GB" dirty="0"/>
              <a:t>тражи</a:t>
            </a:r>
            <a:r>
              <a:rPr lang="en-GB" dirty="0"/>
              <a:t> </a:t>
            </a:r>
            <a:r>
              <a:rPr lang="en-GB" dirty="0" smtClean="0"/>
              <a:t>дата</a:t>
            </a:r>
            <a:r>
              <a:rPr lang="sr-Cyrl-RS" dirty="0" smtClean="0"/>
              <a:t> </a:t>
            </a:r>
            <a:r>
              <a:rPr lang="en-GB" dirty="0" smtClean="0"/>
              <a:t>је</a:t>
            </a:r>
            <a:r>
              <a:rPr lang="en-GB" dirty="0" smtClean="0"/>
              <a:t> </a:t>
            </a:r>
            <a:r>
              <a:rPr lang="en-GB" dirty="0"/>
              <a:t>од</a:t>
            </a:r>
            <a:r>
              <a:rPr lang="en-GB" dirty="0"/>
              <a:t> </a:t>
            </a:r>
            <a:r>
              <a:rPr lang="en-GB" dirty="0"/>
              <a:t>стране</a:t>
            </a:r>
            <a:r>
              <a:rPr lang="en-GB" dirty="0"/>
              <a:t> </a:t>
            </a:r>
            <a:r>
              <a:rPr lang="en-GB" dirty="0"/>
              <a:t>лица</a:t>
            </a:r>
            <a:r>
              <a:rPr lang="en-GB" dirty="0"/>
              <a:t> </a:t>
            </a:r>
            <a:r>
              <a:rPr lang="en-GB" dirty="0"/>
              <a:t>које</a:t>
            </a:r>
            <a:r>
              <a:rPr lang="en-GB" dirty="0"/>
              <a:t> </a:t>
            </a:r>
            <a:r>
              <a:rPr lang="en-GB" dirty="0"/>
              <a:t>је</a:t>
            </a:r>
            <a:r>
              <a:rPr lang="en-GB" dirty="0"/>
              <a:t> у </a:t>
            </a:r>
            <a:r>
              <a:rPr lang="en-GB" dirty="0"/>
              <a:t>то</a:t>
            </a:r>
            <a:r>
              <a:rPr lang="en-GB" dirty="0"/>
              <a:t> </a:t>
            </a:r>
            <a:r>
              <a:rPr lang="en-GB" dirty="0"/>
              <a:t>време</a:t>
            </a:r>
            <a:r>
              <a:rPr lang="en-GB" dirty="0"/>
              <a:t> у </a:t>
            </a:r>
            <a:r>
              <a:rPr lang="en-GB" dirty="0"/>
              <a:t>јавним</a:t>
            </a:r>
            <a:r>
              <a:rPr lang="en-GB" dirty="0"/>
              <a:t> </a:t>
            </a:r>
            <a:r>
              <a:rPr lang="en-GB" dirty="0"/>
              <a:t>књигама</a:t>
            </a:r>
            <a:r>
              <a:rPr lang="en-GB" dirty="0"/>
              <a:t> </a:t>
            </a:r>
            <a:r>
              <a:rPr lang="en-GB" dirty="0"/>
              <a:t>било</a:t>
            </a:r>
            <a:r>
              <a:rPr lang="en-GB" dirty="0"/>
              <a:t> </a:t>
            </a:r>
            <a:r>
              <a:rPr lang="en-GB" dirty="0"/>
              <a:t>уписано</a:t>
            </a:r>
            <a:r>
              <a:rPr lang="en-GB" dirty="0"/>
              <a:t> </a:t>
            </a:r>
            <a:r>
              <a:rPr lang="en-GB" dirty="0"/>
              <a:t>као</a:t>
            </a:r>
            <a:r>
              <a:rPr lang="en-GB" dirty="0"/>
              <a:t> </a:t>
            </a:r>
            <a:r>
              <a:rPr lang="en-GB" dirty="0"/>
              <a:t>искључиви</a:t>
            </a:r>
            <a:r>
              <a:rPr lang="en-GB" dirty="0"/>
              <a:t> </a:t>
            </a:r>
            <a:r>
              <a:rPr lang="en-GB" dirty="0"/>
              <a:t>власник</a:t>
            </a:r>
            <a:r>
              <a:rPr lang="en-GB" dirty="0"/>
              <a:t> </a:t>
            </a:r>
            <a:r>
              <a:rPr lang="en-GB" dirty="0"/>
              <a:t>предметне</a:t>
            </a:r>
            <a:r>
              <a:rPr lang="en-GB" dirty="0"/>
              <a:t> </a:t>
            </a:r>
            <a:r>
              <a:rPr lang="en-GB" dirty="0"/>
              <a:t>непокретности</a:t>
            </a:r>
            <a:r>
              <a:rPr lang="en-GB" dirty="0"/>
              <a:t>, а </a:t>
            </a:r>
            <a:r>
              <a:rPr lang="sr-Cyrl-RS" dirty="0" smtClean="0"/>
              <a:t>п</a:t>
            </a:r>
            <a:r>
              <a:rPr lang="en-GB" dirty="0" smtClean="0"/>
              <a:t>рема</a:t>
            </a:r>
            <a:r>
              <a:rPr lang="en-GB" dirty="0" smtClean="0"/>
              <a:t> </a:t>
            </a:r>
            <a:r>
              <a:rPr lang="en-GB" dirty="0"/>
              <a:t>евиденцији</a:t>
            </a:r>
            <a:r>
              <a:rPr lang="en-GB" dirty="0"/>
              <a:t> РГЗ </a:t>
            </a:r>
            <a:r>
              <a:rPr lang="en-GB" dirty="0"/>
              <a:t>Службе</a:t>
            </a:r>
            <a:r>
              <a:rPr lang="en-GB" dirty="0"/>
              <a:t> </a:t>
            </a:r>
            <a:r>
              <a:rPr lang="en-GB" dirty="0"/>
              <a:t>за</a:t>
            </a:r>
            <a:r>
              <a:rPr lang="en-GB" dirty="0"/>
              <a:t> </a:t>
            </a:r>
            <a:r>
              <a:rPr lang="en-GB" dirty="0"/>
              <a:t>катастар</a:t>
            </a:r>
            <a:r>
              <a:rPr lang="en-GB" dirty="0"/>
              <a:t> </a:t>
            </a:r>
            <a:r>
              <a:rPr lang="en-GB" dirty="0"/>
              <a:t>непокретности</a:t>
            </a:r>
            <a:r>
              <a:rPr lang="en-GB" dirty="0"/>
              <a:t>. </a:t>
            </a:r>
            <a:r>
              <a:rPr lang="en-GB" dirty="0"/>
              <a:t>На</a:t>
            </a:r>
            <a:r>
              <a:rPr lang="en-GB" dirty="0"/>
              <a:t> </a:t>
            </a:r>
            <a:r>
              <a:rPr lang="en-GB" dirty="0"/>
              <a:t>основу</a:t>
            </a:r>
            <a:r>
              <a:rPr lang="en-GB" dirty="0"/>
              <a:t> </a:t>
            </a:r>
            <a:r>
              <a:rPr lang="en-GB" dirty="0"/>
              <a:t>наведене</a:t>
            </a:r>
            <a:r>
              <a:rPr lang="en-GB" dirty="0"/>
              <a:t> </a:t>
            </a:r>
            <a:r>
              <a:rPr lang="en-GB" dirty="0"/>
              <a:t>заложне</a:t>
            </a:r>
            <a:r>
              <a:rPr lang="en-GB" dirty="0"/>
              <a:t> </a:t>
            </a:r>
            <a:r>
              <a:rPr lang="en-GB" dirty="0"/>
              <a:t>изјаве</a:t>
            </a:r>
            <a:r>
              <a:rPr lang="en-GB" dirty="0"/>
              <a:t> </a:t>
            </a:r>
            <a:r>
              <a:rPr lang="en-GB" dirty="0"/>
              <a:t>тадашњег</a:t>
            </a:r>
            <a:r>
              <a:rPr lang="en-GB" dirty="0"/>
              <a:t> </a:t>
            </a:r>
            <a:r>
              <a:rPr lang="en-GB" dirty="0"/>
              <a:t>власника</a:t>
            </a:r>
            <a:r>
              <a:rPr lang="en-GB" dirty="0"/>
              <a:t> </a:t>
            </a:r>
            <a:r>
              <a:rPr lang="en-GB" dirty="0" smtClean="0"/>
              <a:t>непокре</a:t>
            </a:r>
            <a:r>
              <a:rPr lang="sr-Cyrl-RS" dirty="0" smtClean="0"/>
              <a:t>т</a:t>
            </a:r>
            <a:r>
              <a:rPr lang="en-GB" dirty="0" smtClean="0"/>
              <a:t>ности</a:t>
            </a:r>
            <a:r>
              <a:rPr lang="en-GB" dirty="0"/>
              <a:t>, </a:t>
            </a:r>
            <a:r>
              <a:rPr lang="en-GB" dirty="0"/>
              <a:t>овде</a:t>
            </a:r>
            <a:r>
              <a:rPr lang="en-GB" dirty="0"/>
              <a:t> првотуженог, друготужени </a:t>
            </a:r>
            <a:r>
              <a:rPr lang="en-GB" dirty="0"/>
              <a:t>је</a:t>
            </a:r>
            <a:r>
              <a:rPr lang="en-GB" dirty="0"/>
              <a:t> </a:t>
            </a:r>
            <a:r>
              <a:rPr lang="en-GB" dirty="0"/>
              <a:t>као</a:t>
            </a:r>
            <a:r>
              <a:rPr lang="en-GB" dirty="0"/>
              <a:t> </a:t>
            </a:r>
            <a:r>
              <a:rPr lang="en-GB" dirty="0"/>
              <a:t>треће</a:t>
            </a:r>
            <a:r>
              <a:rPr lang="en-GB" dirty="0"/>
              <a:t> </a:t>
            </a:r>
            <a:r>
              <a:rPr lang="en-GB" dirty="0"/>
              <a:t>савесно</a:t>
            </a:r>
            <a:r>
              <a:rPr lang="en-GB" dirty="0"/>
              <a:t> </a:t>
            </a:r>
            <a:r>
              <a:rPr lang="en-GB" dirty="0"/>
              <a:t>лице</a:t>
            </a:r>
            <a:r>
              <a:rPr lang="en-GB" dirty="0"/>
              <a:t>, </a:t>
            </a:r>
            <a:r>
              <a:rPr lang="en-GB" dirty="0"/>
              <a:t>поуздајући</a:t>
            </a:r>
            <a:r>
              <a:rPr lang="en-GB" dirty="0"/>
              <a:t> </a:t>
            </a:r>
            <a:r>
              <a:rPr lang="en-GB" dirty="0"/>
              <a:t>се</a:t>
            </a:r>
            <a:r>
              <a:rPr lang="en-GB" dirty="0"/>
              <a:t> у </a:t>
            </a:r>
            <a:r>
              <a:rPr lang="en-GB" dirty="0"/>
              <a:t>истинитост</a:t>
            </a:r>
            <a:r>
              <a:rPr lang="en-GB" dirty="0"/>
              <a:t> </a:t>
            </a:r>
            <a:r>
              <a:rPr lang="en-GB" dirty="0"/>
              <a:t>података</a:t>
            </a:r>
            <a:r>
              <a:rPr lang="en-GB" dirty="0"/>
              <a:t> </a:t>
            </a:r>
            <a:r>
              <a:rPr lang="en-GB" dirty="0"/>
              <a:t>изнетих</a:t>
            </a:r>
            <a:r>
              <a:rPr lang="en-GB" dirty="0"/>
              <a:t> у </a:t>
            </a:r>
            <a:r>
              <a:rPr lang="en-GB" dirty="0"/>
              <a:t>јавним</a:t>
            </a:r>
            <a:r>
              <a:rPr lang="en-GB" dirty="0"/>
              <a:t> </a:t>
            </a:r>
            <a:r>
              <a:rPr lang="en-GB" dirty="0" smtClean="0"/>
              <a:t>књигама</a:t>
            </a:r>
            <a:r>
              <a:rPr lang="sr-Cyrl-RS" dirty="0" smtClean="0"/>
              <a:t>,</a:t>
            </a:r>
            <a:r>
              <a:rPr lang="en-GB" dirty="0" smtClean="0"/>
              <a:t> </a:t>
            </a:r>
            <a:r>
              <a:rPr lang="en-GB" dirty="0"/>
              <a:t>конституисао</a:t>
            </a:r>
            <a:r>
              <a:rPr lang="en-GB" dirty="0"/>
              <a:t> </a:t>
            </a:r>
            <a:r>
              <a:rPr lang="en-GB" dirty="0"/>
              <a:t>заложно</a:t>
            </a:r>
            <a:r>
              <a:rPr lang="en-GB" dirty="0"/>
              <a:t> </a:t>
            </a:r>
            <a:r>
              <a:rPr lang="en-GB" dirty="0"/>
              <a:t>право</a:t>
            </a:r>
            <a:r>
              <a:rPr lang="en-GB" dirty="0"/>
              <a:t> </a:t>
            </a:r>
            <a:r>
              <a:rPr lang="en-GB" dirty="0"/>
              <a:t>на</a:t>
            </a:r>
            <a:r>
              <a:rPr lang="en-GB" dirty="0"/>
              <a:t> </a:t>
            </a:r>
            <a:r>
              <a:rPr lang="en-GB" dirty="0"/>
              <a:t>предметним</a:t>
            </a:r>
            <a:r>
              <a:rPr lang="en-GB" dirty="0"/>
              <a:t> </a:t>
            </a:r>
            <a:r>
              <a:rPr lang="en-GB" dirty="0"/>
              <a:t>непокретностима</a:t>
            </a:r>
            <a:r>
              <a:rPr lang="en-GB" dirty="0"/>
              <a:t> </a:t>
            </a:r>
            <a:r>
              <a:rPr lang="en-GB" dirty="0"/>
              <a:t>ради</a:t>
            </a:r>
            <a:r>
              <a:rPr lang="en-GB" dirty="0"/>
              <a:t> </a:t>
            </a:r>
            <a:r>
              <a:rPr lang="en-GB" dirty="0"/>
              <a:t>обезбеђења</a:t>
            </a:r>
            <a:r>
              <a:rPr lang="en-GB" dirty="0"/>
              <a:t> </a:t>
            </a:r>
            <a:r>
              <a:rPr lang="en-GB" dirty="0"/>
              <a:t>свог</a:t>
            </a:r>
            <a:r>
              <a:rPr lang="en-GB" dirty="0"/>
              <a:t> </a:t>
            </a:r>
            <a:r>
              <a:rPr lang="en-GB" dirty="0"/>
              <a:t>потраживања</a:t>
            </a:r>
            <a:r>
              <a:rPr lang="en-GB" dirty="0"/>
              <a:t>. </a:t>
            </a:r>
            <a:r>
              <a:rPr lang="en-GB" dirty="0"/>
              <a:t>Нижестепени</a:t>
            </a:r>
            <a:r>
              <a:rPr lang="en-GB" dirty="0"/>
              <a:t> </a:t>
            </a:r>
            <a:r>
              <a:rPr lang="en-GB" dirty="0"/>
              <a:t>судови</a:t>
            </a:r>
            <a:r>
              <a:rPr lang="en-GB" dirty="0"/>
              <a:t> </a:t>
            </a:r>
            <a:r>
              <a:rPr lang="en-GB" dirty="0"/>
              <a:t>су</a:t>
            </a:r>
            <a:r>
              <a:rPr lang="en-GB" dirty="0"/>
              <a:t> </a:t>
            </a:r>
            <a:r>
              <a:rPr lang="en-GB" dirty="0"/>
              <a:t>приликом</a:t>
            </a:r>
            <a:r>
              <a:rPr lang="en-GB" dirty="0"/>
              <a:t> </a:t>
            </a:r>
            <a:r>
              <a:rPr lang="en-GB" dirty="0"/>
              <a:t>одлучивања</a:t>
            </a:r>
            <a:r>
              <a:rPr lang="en-GB" dirty="0"/>
              <a:t> </a:t>
            </a:r>
            <a:r>
              <a:rPr lang="en-GB" dirty="0"/>
              <a:t>узели</a:t>
            </a:r>
            <a:r>
              <a:rPr lang="en-GB" dirty="0"/>
              <a:t> у </a:t>
            </a:r>
            <a:r>
              <a:rPr lang="en-GB" dirty="0"/>
              <a:t>обзир</a:t>
            </a:r>
            <a:r>
              <a:rPr lang="en-GB" dirty="0"/>
              <a:t> </a:t>
            </a:r>
            <a:r>
              <a:rPr lang="en-GB" dirty="0"/>
              <a:t>чињеницу</a:t>
            </a:r>
            <a:r>
              <a:rPr lang="en-GB" dirty="0"/>
              <a:t> </a:t>
            </a:r>
            <a:r>
              <a:rPr lang="en-GB" dirty="0"/>
              <a:t>да</a:t>
            </a:r>
            <a:r>
              <a:rPr lang="en-GB" dirty="0"/>
              <a:t> </a:t>
            </a:r>
            <a:r>
              <a:rPr lang="en-GB" dirty="0"/>
              <a:t>је</a:t>
            </a:r>
            <a:r>
              <a:rPr lang="en-GB" dirty="0"/>
              <a:t> </a:t>
            </a:r>
            <a:r>
              <a:rPr lang="en-GB" dirty="0"/>
              <a:t>правноснажном</a:t>
            </a:r>
            <a:r>
              <a:rPr lang="en-GB" dirty="0"/>
              <a:t> </a:t>
            </a:r>
            <a:r>
              <a:rPr lang="en-GB" dirty="0"/>
              <a:t>одлуком</a:t>
            </a:r>
            <a:r>
              <a:rPr lang="en-GB" dirty="0"/>
              <a:t> </a:t>
            </a:r>
            <a:r>
              <a:rPr lang="en-GB" dirty="0"/>
              <a:t>Привредног</a:t>
            </a:r>
            <a:r>
              <a:rPr lang="en-GB" dirty="0"/>
              <a:t> </a:t>
            </a:r>
            <a:r>
              <a:rPr lang="en-GB" dirty="0"/>
              <a:t>суда</a:t>
            </a:r>
            <a:r>
              <a:rPr lang="en-GB" dirty="0"/>
              <a:t> у </a:t>
            </a:r>
            <a:r>
              <a:rPr lang="en-GB" dirty="0"/>
              <a:t>Крагујевцу</a:t>
            </a:r>
            <a:r>
              <a:rPr lang="en-GB" dirty="0"/>
              <a:t> </a:t>
            </a:r>
            <a:r>
              <a:rPr lang="en-GB" dirty="0"/>
              <a:t>утврђена</a:t>
            </a:r>
            <a:r>
              <a:rPr lang="en-GB" dirty="0"/>
              <a:t> </a:t>
            </a:r>
            <a:r>
              <a:rPr lang="en-GB" dirty="0"/>
              <a:t>ништавост</a:t>
            </a:r>
            <a:r>
              <a:rPr lang="en-GB" dirty="0"/>
              <a:t> </a:t>
            </a:r>
            <a:r>
              <a:rPr lang="en-GB" dirty="0"/>
              <a:t>уговора</a:t>
            </a:r>
            <a:r>
              <a:rPr lang="en-GB" dirty="0"/>
              <a:t> </a:t>
            </a:r>
            <a:r>
              <a:rPr lang="en-GB" dirty="0"/>
              <a:t>закљученог</a:t>
            </a:r>
            <a:r>
              <a:rPr lang="en-GB" dirty="0"/>
              <a:t> </a:t>
            </a:r>
            <a:r>
              <a:rPr lang="en-GB" dirty="0"/>
              <a:t>између</a:t>
            </a:r>
            <a:r>
              <a:rPr lang="en-GB" dirty="0"/>
              <a:t> </a:t>
            </a:r>
            <a:r>
              <a:rPr lang="en-GB" dirty="0"/>
              <a:t>тужиоца</a:t>
            </a:r>
            <a:r>
              <a:rPr lang="en-GB" dirty="0"/>
              <a:t> и </a:t>
            </a:r>
            <a:r>
              <a:rPr lang="sr-Cyrl-RS" dirty="0" smtClean="0"/>
              <a:t>п</a:t>
            </a:r>
            <a:r>
              <a:rPr lang="en-GB" dirty="0" smtClean="0"/>
              <a:t>рвотуженог</a:t>
            </a:r>
            <a:r>
              <a:rPr lang="en-GB" dirty="0" smtClean="0"/>
              <a:t> </a:t>
            </a:r>
            <a:r>
              <a:rPr lang="en-GB" dirty="0"/>
              <a:t>из</a:t>
            </a:r>
            <a:r>
              <a:rPr lang="en-GB" dirty="0"/>
              <a:t> 1992. </a:t>
            </a:r>
            <a:r>
              <a:rPr lang="en-GB" dirty="0"/>
              <a:t>године</a:t>
            </a:r>
            <a:r>
              <a:rPr lang="en-GB" dirty="0"/>
              <a:t> у </a:t>
            </a:r>
            <a:r>
              <a:rPr lang="en-GB" dirty="0"/>
              <a:t>вези</a:t>
            </a:r>
            <a:r>
              <a:rPr lang="en-GB" dirty="0"/>
              <a:t> </a:t>
            </a:r>
            <a:r>
              <a:rPr lang="en-GB" dirty="0"/>
              <a:t>непокретности</a:t>
            </a:r>
            <a:r>
              <a:rPr lang="en-GB" dirty="0"/>
              <a:t> </a:t>
            </a:r>
            <a:r>
              <a:rPr lang="en-GB" dirty="0"/>
              <a:t>које</a:t>
            </a:r>
            <a:r>
              <a:rPr lang="en-GB" dirty="0"/>
              <a:t> </a:t>
            </a:r>
            <a:r>
              <a:rPr lang="en-GB" dirty="0"/>
              <a:t>су</a:t>
            </a:r>
            <a:r>
              <a:rPr lang="en-GB" dirty="0"/>
              <a:t> </a:t>
            </a:r>
            <a:r>
              <a:rPr lang="en-GB" dirty="0"/>
              <a:t>предмет</a:t>
            </a:r>
            <a:r>
              <a:rPr lang="en-GB" dirty="0"/>
              <a:t> </a:t>
            </a:r>
            <a:r>
              <a:rPr lang="en-GB" dirty="0"/>
              <a:t>заложне</a:t>
            </a:r>
            <a:r>
              <a:rPr lang="en-GB" dirty="0"/>
              <a:t> </a:t>
            </a:r>
            <a:r>
              <a:rPr lang="en-GB" dirty="0"/>
              <a:t>изјаве</a:t>
            </a:r>
            <a:r>
              <a:rPr lang="en-GB" dirty="0"/>
              <a:t> првотуженог, </a:t>
            </a:r>
            <a:r>
              <a:rPr lang="en-GB" dirty="0"/>
              <a:t>али</a:t>
            </a:r>
            <a:r>
              <a:rPr lang="en-GB" dirty="0"/>
              <a:t> </a:t>
            </a:r>
            <a:r>
              <a:rPr lang="en-GB" dirty="0"/>
              <a:t>констатују</a:t>
            </a:r>
            <a:r>
              <a:rPr lang="en-GB" dirty="0"/>
              <a:t> </a:t>
            </a:r>
            <a:r>
              <a:rPr lang="en-GB" dirty="0"/>
              <a:t>да</a:t>
            </a:r>
            <a:r>
              <a:rPr lang="en-GB" dirty="0"/>
              <a:t> </a:t>
            </a:r>
            <a:r>
              <a:rPr lang="en-GB" dirty="0"/>
              <a:t>наведено</a:t>
            </a:r>
            <a:r>
              <a:rPr lang="en-GB" dirty="0"/>
              <a:t> </a:t>
            </a:r>
            <a:r>
              <a:rPr lang="en-GB" dirty="0"/>
              <a:t>не</a:t>
            </a:r>
            <a:r>
              <a:rPr lang="en-GB" dirty="0"/>
              <a:t> </a:t>
            </a:r>
            <a:r>
              <a:rPr lang="en-GB" dirty="0"/>
              <a:t>може</a:t>
            </a:r>
            <a:r>
              <a:rPr lang="en-GB" dirty="0"/>
              <a:t> </a:t>
            </a:r>
            <a:r>
              <a:rPr lang="en-GB" dirty="0"/>
              <a:t>водити</a:t>
            </a:r>
            <a:r>
              <a:rPr lang="en-GB" dirty="0"/>
              <a:t> </a:t>
            </a:r>
            <a:r>
              <a:rPr lang="en-GB" dirty="0"/>
              <a:t>утврђењу</a:t>
            </a:r>
            <a:r>
              <a:rPr lang="en-GB" dirty="0"/>
              <a:t> </a:t>
            </a:r>
            <a:r>
              <a:rPr lang="en-GB" dirty="0"/>
              <a:t>ништавости</a:t>
            </a:r>
            <a:r>
              <a:rPr lang="en-GB" dirty="0"/>
              <a:t> </a:t>
            </a:r>
            <a:r>
              <a:rPr lang="en-GB" dirty="0"/>
              <a:t>заложне</a:t>
            </a:r>
            <a:r>
              <a:rPr lang="en-GB" dirty="0"/>
              <a:t> </a:t>
            </a:r>
            <a:r>
              <a:rPr lang="en-GB" dirty="0"/>
              <a:t>изјаве</a:t>
            </a:r>
            <a:r>
              <a:rPr lang="en-GB" dirty="0"/>
              <a:t>, </a:t>
            </a:r>
            <a:r>
              <a:rPr lang="en-GB" dirty="0"/>
              <a:t>односно</a:t>
            </a:r>
            <a:r>
              <a:rPr lang="en-GB" dirty="0"/>
              <a:t> </a:t>
            </a:r>
            <a:r>
              <a:rPr lang="en-GB" dirty="0"/>
              <a:t>губитку</a:t>
            </a:r>
            <a:r>
              <a:rPr lang="en-GB" dirty="0"/>
              <a:t> </a:t>
            </a:r>
            <a:r>
              <a:rPr lang="en-GB" dirty="0"/>
              <a:t>заложних</a:t>
            </a:r>
            <a:r>
              <a:rPr lang="en-GB" dirty="0"/>
              <a:t> </a:t>
            </a:r>
            <a:r>
              <a:rPr lang="en-GB" dirty="0"/>
              <a:t>права</a:t>
            </a:r>
            <a:r>
              <a:rPr lang="en-GB" dirty="0"/>
              <a:t> друготуженог, а </a:t>
            </a:r>
            <a:r>
              <a:rPr lang="en-GB" dirty="0"/>
              <a:t>потом</a:t>
            </a:r>
            <a:r>
              <a:rPr lang="en-GB" dirty="0"/>
              <a:t> и </a:t>
            </a:r>
            <a:r>
              <a:rPr lang="en-GB" dirty="0"/>
              <a:t>трећетуженог</a:t>
            </a:r>
            <a:r>
              <a:rPr lang="en-GB" dirty="0"/>
              <a:t>, </a:t>
            </a:r>
            <a:r>
              <a:rPr lang="en-GB" dirty="0"/>
              <a:t>јер</a:t>
            </a:r>
            <a:r>
              <a:rPr lang="en-GB" dirty="0"/>
              <a:t> </a:t>
            </a:r>
            <a:r>
              <a:rPr lang="en-GB" dirty="0"/>
              <a:t>су</a:t>
            </a:r>
            <a:r>
              <a:rPr lang="en-GB" dirty="0"/>
              <a:t> </a:t>
            </a:r>
            <a:r>
              <a:rPr lang="en-GB" dirty="0" smtClean="0"/>
              <a:t>друготужени </a:t>
            </a:r>
            <a:r>
              <a:rPr lang="en-GB" dirty="0"/>
              <a:t>и </a:t>
            </a:r>
            <a:r>
              <a:rPr lang="en-GB" dirty="0"/>
              <a:t>трећетужени</a:t>
            </a:r>
            <a:r>
              <a:rPr lang="en-GB" dirty="0"/>
              <a:t> </a:t>
            </a:r>
            <a:r>
              <a:rPr lang="en-GB" dirty="0"/>
              <a:t>савесне</a:t>
            </a:r>
            <a:r>
              <a:rPr lang="en-GB" dirty="0"/>
              <a:t> </a:t>
            </a:r>
            <a:r>
              <a:rPr lang="en-GB" dirty="0"/>
              <a:t>стране</a:t>
            </a:r>
            <a:r>
              <a:rPr lang="en-GB" dirty="0"/>
              <a:t> </a:t>
            </a:r>
            <a:r>
              <a:rPr lang="en-GB" dirty="0"/>
              <a:t>које</a:t>
            </a:r>
            <a:r>
              <a:rPr lang="en-GB" dirty="0"/>
              <a:t> </a:t>
            </a:r>
            <a:r>
              <a:rPr lang="en-GB" dirty="0"/>
              <a:t>су</a:t>
            </a:r>
            <a:r>
              <a:rPr lang="en-GB" dirty="0"/>
              <a:t> </a:t>
            </a:r>
            <a:r>
              <a:rPr lang="en-GB" dirty="0"/>
              <a:t>се</a:t>
            </a:r>
            <a:r>
              <a:rPr lang="en-GB" dirty="0"/>
              <a:t> </a:t>
            </a:r>
            <a:r>
              <a:rPr lang="en-GB" dirty="0"/>
              <a:t>поуздале</a:t>
            </a:r>
            <a:r>
              <a:rPr lang="en-GB" dirty="0"/>
              <a:t> у </a:t>
            </a:r>
            <a:r>
              <a:rPr lang="en-GB" dirty="0"/>
              <a:t>податке</a:t>
            </a:r>
            <a:r>
              <a:rPr lang="en-GB" dirty="0"/>
              <a:t> </a:t>
            </a:r>
            <a:r>
              <a:rPr lang="en-GB" dirty="0"/>
              <a:t>из</a:t>
            </a:r>
            <a:r>
              <a:rPr lang="en-GB" dirty="0"/>
              <a:t> </a:t>
            </a:r>
            <a:r>
              <a:rPr lang="en-GB" dirty="0"/>
              <a:t>јавних</a:t>
            </a:r>
            <a:r>
              <a:rPr lang="en-GB" dirty="0"/>
              <a:t> </a:t>
            </a:r>
            <a:r>
              <a:rPr lang="en-GB" dirty="0"/>
              <a:t>књига</a:t>
            </a:r>
            <a:r>
              <a:rPr lang="en-GB" dirty="0"/>
              <a:t> у </a:t>
            </a:r>
            <a:r>
              <a:rPr lang="en-GB" dirty="0"/>
              <a:t>погледу</a:t>
            </a:r>
            <a:r>
              <a:rPr lang="en-GB" dirty="0"/>
              <a:t> </a:t>
            </a:r>
            <a:r>
              <a:rPr lang="en-GB" dirty="0" smtClean="0"/>
              <a:t>чињени</a:t>
            </a:r>
            <a:r>
              <a:rPr lang="sr-Cyrl-RS" dirty="0" smtClean="0"/>
              <a:t>ц</a:t>
            </a:r>
            <a:r>
              <a:rPr lang="en-GB" dirty="0" smtClean="0"/>
              <a:t>а </a:t>
            </a:r>
            <a:r>
              <a:rPr lang="en-GB" dirty="0"/>
              <a:t>да</a:t>
            </a:r>
            <a:r>
              <a:rPr lang="en-GB" dirty="0"/>
              <a:t> </a:t>
            </a:r>
            <a:r>
              <a:rPr lang="en-GB" dirty="0"/>
              <a:t>је</a:t>
            </a:r>
            <a:r>
              <a:rPr lang="en-GB" dirty="0"/>
              <a:t> </a:t>
            </a:r>
            <a:r>
              <a:rPr lang="en-GB" dirty="0"/>
              <a:t>давалац</a:t>
            </a:r>
            <a:r>
              <a:rPr lang="en-GB" dirty="0"/>
              <a:t> </a:t>
            </a:r>
            <a:r>
              <a:rPr lang="en-GB" dirty="0"/>
              <a:t>изјаве</a:t>
            </a:r>
            <a:r>
              <a:rPr lang="en-GB" dirty="0"/>
              <a:t> </a:t>
            </a:r>
            <a:r>
              <a:rPr lang="en-GB" dirty="0"/>
              <a:t>власник</a:t>
            </a:r>
            <a:r>
              <a:rPr lang="en-GB" dirty="0"/>
              <a:t> </a:t>
            </a:r>
            <a:r>
              <a:rPr lang="en-GB" dirty="0"/>
              <a:t>наведене</a:t>
            </a:r>
            <a:r>
              <a:rPr lang="en-GB" dirty="0"/>
              <a:t> </a:t>
            </a:r>
            <a:r>
              <a:rPr lang="en-GB" dirty="0"/>
              <a:t>непокретности</a:t>
            </a:r>
            <a:r>
              <a:rPr lang="en-GB" dirty="0"/>
              <a:t> и </a:t>
            </a:r>
            <a:r>
              <a:rPr lang="en-GB" dirty="0"/>
              <a:t>стога</a:t>
            </a:r>
            <a:r>
              <a:rPr lang="en-GB" dirty="0"/>
              <a:t> </a:t>
            </a:r>
            <a:r>
              <a:rPr lang="en-GB" dirty="0"/>
              <a:t>не</a:t>
            </a:r>
            <a:r>
              <a:rPr lang="en-GB" dirty="0"/>
              <a:t> </a:t>
            </a:r>
            <a:r>
              <a:rPr lang="en-GB" dirty="0"/>
              <a:t>могу</a:t>
            </a:r>
            <a:r>
              <a:rPr lang="en-GB" dirty="0"/>
              <a:t> </a:t>
            </a:r>
            <a:r>
              <a:rPr lang="en-GB" dirty="0"/>
              <a:t>трпети</a:t>
            </a:r>
            <a:r>
              <a:rPr lang="en-GB" dirty="0"/>
              <a:t> </a:t>
            </a:r>
            <a:r>
              <a:rPr lang="en-GB" dirty="0"/>
              <a:t>последице</a:t>
            </a:r>
            <a:r>
              <a:rPr lang="en-GB" dirty="0"/>
              <a:t> </a:t>
            </a:r>
            <a:r>
              <a:rPr lang="en-GB" dirty="0"/>
              <a:t>накнадног</a:t>
            </a:r>
            <a:r>
              <a:rPr lang="en-GB" dirty="0"/>
              <a:t> </a:t>
            </a:r>
            <a:r>
              <a:rPr lang="en-GB" dirty="0"/>
              <a:t>утврђења</a:t>
            </a:r>
            <a:r>
              <a:rPr lang="en-GB" dirty="0"/>
              <a:t> </a:t>
            </a:r>
            <a:r>
              <a:rPr lang="en-GB" dirty="0"/>
              <a:t>ништавости</a:t>
            </a:r>
            <a:r>
              <a:rPr lang="en-GB" dirty="0"/>
              <a:t> </a:t>
            </a:r>
            <a:r>
              <a:rPr lang="en-GB" dirty="0"/>
              <a:t>уговора</a:t>
            </a:r>
            <a:r>
              <a:rPr lang="en-GB" dirty="0"/>
              <a:t> </a:t>
            </a:r>
            <a:r>
              <a:rPr lang="en-GB" dirty="0"/>
              <a:t>који</a:t>
            </a:r>
            <a:r>
              <a:rPr lang="en-GB" dirty="0"/>
              <a:t> </a:t>
            </a:r>
            <a:r>
              <a:rPr lang="en-GB" dirty="0"/>
              <a:t>је</a:t>
            </a:r>
            <a:r>
              <a:rPr lang="en-GB" dirty="0"/>
              <a:t> </a:t>
            </a:r>
            <a:r>
              <a:rPr lang="en-GB" dirty="0"/>
              <a:t>служио</a:t>
            </a:r>
            <a:r>
              <a:rPr lang="en-GB" dirty="0"/>
              <a:t> </a:t>
            </a:r>
            <a:r>
              <a:rPr lang="en-GB" dirty="0"/>
              <a:t>као</a:t>
            </a:r>
            <a:r>
              <a:rPr lang="en-GB" dirty="0"/>
              <a:t> </a:t>
            </a:r>
            <a:r>
              <a:rPr lang="en-GB" dirty="0"/>
              <a:t>правни</a:t>
            </a:r>
            <a:r>
              <a:rPr lang="en-GB" dirty="0"/>
              <a:t> </a:t>
            </a:r>
            <a:r>
              <a:rPr lang="en-GB" dirty="0"/>
              <a:t>основ</a:t>
            </a:r>
            <a:r>
              <a:rPr lang="en-GB" dirty="0"/>
              <a:t> </a:t>
            </a:r>
            <a:r>
              <a:rPr lang="en-GB" dirty="0"/>
              <a:t>стицање</a:t>
            </a:r>
            <a:r>
              <a:rPr lang="en-GB" dirty="0"/>
              <a:t> </a:t>
            </a:r>
            <a:r>
              <a:rPr lang="sr-Cyrl-RS" dirty="0" smtClean="0"/>
              <a:t>п</a:t>
            </a:r>
            <a:r>
              <a:rPr lang="en-GB" dirty="0" smtClean="0"/>
              <a:t>рава</a:t>
            </a:r>
            <a:r>
              <a:rPr lang="en-GB" dirty="0" smtClean="0"/>
              <a:t> </a:t>
            </a:r>
            <a:r>
              <a:rPr lang="en-GB" dirty="0"/>
              <a:t>својине</a:t>
            </a:r>
            <a:r>
              <a:rPr lang="en-GB" dirty="0"/>
              <a:t> </a:t>
            </a:r>
            <a:r>
              <a:rPr lang="en-GB" dirty="0"/>
              <a:t>претходника</a:t>
            </a:r>
            <a:r>
              <a:rPr lang="en-GB" dirty="0"/>
              <a:t> - </a:t>
            </a:r>
            <a:r>
              <a:rPr lang="en-GB" dirty="0"/>
              <a:t>даваоца</a:t>
            </a:r>
            <a:r>
              <a:rPr lang="en-GB" dirty="0"/>
              <a:t> </a:t>
            </a:r>
            <a:r>
              <a:rPr lang="en-GB" dirty="0"/>
              <a:t>заложне</a:t>
            </a:r>
            <a:r>
              <a:rPr lang="en-GB" dirty="0"/>
              <a:t> </a:t>
            </a:r>
            <a:r>
              <a:rPr lang="en-GB" dirty="0"/>
              <a:t>изјаве</a:t>
            </a:r>
            <a:r>
              <a:rPr lang="en-GB" dirty="0" smtClean="0"/>
              <a:t>.</a:t>
            </a:r>
            <a:r>
              <a:rPr lang="sr-Cyrl-RS" dirty="0" smtClean="0"/>
              <a:t>“</a:t>
            </a:r>
          </a:p>
          <a:p>
            <a:pPr marL="0" indent="0" algn="just">
              <a:buNone/>
            </a:pPr>
            <a:endParaRPr lang="sr-Cyrl-RS" b="1" dirty="0" smtClean="0"/>
          </a:p>
          <a:p>
            <a:pPr marL="0" indent="0" algn="just">
              <a:buNone/>
            </a:pPr>
            <a:r>
              <a:rPr lang="sr-Cyrl-RS" b="1" dirty="0" smtClean="0"/>
              <a:t>(Из пресуде Врховног касационог суда, </a:t>
            </a:r>
            <a:r>
              <a:rPr lang="sr-Cyrl-RS" b="1" dirty="0" smtClean="0"/>
              <a:t>Прев</a:t>
            </a:r>
            <a:r>
              <a:rPr lang="sr-Cyrl-RS" b="1" dirty="0" smtClean="0"/>
              <a:t> 424/2021 од 23.12.2021. године)</a:t>
            </a:r>
            <a:endParaRPr lang="en-GB" b="1" dirty="0"/>
          </a:p>
          <a:p>
            <a:pPr marL="0" indent="0" algn="just">
              <a:buNone/>
            </a:pPr>
            <a:endParaRPr lang="sr-Cyrl-RS" dirty="0" smtClean="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751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a:bodyPr>
          <a:lstStyle/>
          <a:p>
            <a:pPr marL="0" indent="0" algn="just">
              <a:buNone/>
            </a:pPr>
            <a:endParaRPr lang="sr-Cyrl-RS" dirty="0" smtClean="0"/>
          </a:p>
          <a:p>
            <a:pPr marL="0" indent="0" algn="just">
              <a:buNone/>
            </a:pPr>
            <a:r>
              <a:rPr lang="sr-Cyrl-RS" b="1" dirty="0" smtClean="0"/>
              <a:t>„…. </a:t>
            </a:r>
            <a:r>
              <a:rPr lang="en-GB" dirty="0" smtClean="0"/>
              <a:t>Нису</a:t>
            </a:r>
            <a:r>
              <a:rPr lang="en-GB" dirty="0" smtClean="0"/>
              <a:t> </a:t>
            </a:r>
            <a:r>
              <a:rPr lang="en-GB" dirty="0"/>
              <a:t>основани</a:t>
            </a:r>
            <a:r>
              <a:rPr lang="en-GB" dirty="0"/>
              <a:t> </a:t>
            </a:r>
            <a:r>
              <a:rPr lang="en-GB" dirty="0"/>
              <a:t>ревизијски</a:t>
            </a:r>
            <a:r>
              <a:rPr lang="en-GB" dirty="0"/>
              <a:t> </a:t>
            </a:r>
            <a:r>
              <a:rPr lang="en-GB" dirty="0"/>
              <a:t>наводи</a:t>
            </a:r>
            <a:r>
              <a:rPr lang="en-GB" dirty="0"/>
              <a:t> </a:t>
            </a:r>
            <a:r>
              <a:rPr lang="en-GB" dirty="0"/>
              <a:t>да</a:t>
            </a:r>
            <a:r>
              <a:rPr lang="en-GB" dirty="0"/>
              <a:t> </a:t>
            </a:r>
            <a:r>
              <a:rPr lang="en-GB" dirty="0"/>
              <a:t>је</a:t>
            </a:r>
            <a:r>
              <a:rPr lang="en-GB" dirty="0"/>
              <a:t> </a:t>
            </a:r>
            <a:r>
              <a:rPr lang="en-GB" dirty="0"/>
              <a:t>заснивање</a:t>
            </a:r>
            <a:r>
              <a:rPr lang="en-GB" dirty="0"/>
              <a:t> </a:t>
            </a:r>
            <a:r>
              <a:rPr lang="en-GB" dirty="0"/>
              <a:t>хипотеке</a:t>
            </a:r>
            <a:r>
              <a:rPr lang="en-GB" dirty="0"/>
              <a:t> у </a:t>
            </a:r>
            <a:r>
              <a:rPr lang="en-GB" dirty="0"/>
              <a:t>корист</a:t>
            </a:r>
            <a:r>
              <a:rPr lang="en-GB" dirty="0"/>
              <a:t> друготуженог </a:t>
            </a:r>
            <a:r>
              <a:rPr lang="en-GB" dirty="0"/>
              <a:t>ништаво</a:t>
            </a:r>
            <a:r>
              <a:rPr lang="en-GB" dirty="0"/>
              <a:t> </a:t>
            </a:r>
            <a:r>
              <a:rPr lang="en-GB" dirty="0"/>
              <a:t>из</a:t>
            </a:r>
            <a:r>
              <a:rPr lang="en-GB" dirty="0"/>
              <a:t> </a:t>
            </a:r>
            <a:r>
              <a:rPr lang="en-GB" dirty="0"/>
              <a:t>разлога</a:t>
            </a:r>
            <a:r>
              <a:rPr lang="en-GB" dirty="0"/>
              <a:t> </a:t>
            </a:r>
            <a:r>
              <a:rPr lang="en-GB" dirty="0"/>
              <a:t>што</a:t>
            </a:r>
            <a:r>
              <a:rPr lang="en-GB" dirty="0"/>
              <a:t> </a:t>
            </a:r>
            <a:r>
              <a:rPr lang="en-GB" dirty="0"/>
              <a:t>је</a:t>
            </a:r>
            <a:r>
              <a:rPr lang="en-GB" dirty="0"/>
              <a:t> </a:t>
            </a:r>
            <a:r>
              <a:rPr lang="en-GB" dirty="0"/>
              <a:t>предметна</a:t>
            </a:r>
            <a:r>
              <a:rPr lang="en-GB" dirty="0"/>
              <a:t> </a:t>
            </a:r>
            <a:r>
              <a:rPr lang="en-GB" dirty="0"/>
              <a:t>непокретност</a:t>
            </a:r>
            <a:r>
              <a:rPr lang="en-GB" dirty="0"/>
              <a:t> </a:t>
            </a:r>
            <a:r>
              <a:rPr lang="en-GB" dirty="0"/>
              <a:t>била</a:t>
            </a:r>
            <a:r>
              <a:rPr lang="en-GB" dirty="0"/>
              <a:t> у </a:t>
            </a:r>
            <a:r>
              <a:rPr lang="en-GB" dirty="0"/>
              <a:t>друштвеној</a:t>
            </a:r>
            <a:r>
              <a:rPr lang="en-GB" dirty="0"/>
              <a:t> </a:t>
            </a:r>
            <a:r>
              <a:rPr lang="en-GB" dirty="0"/>
              <a:t>својини</a:t>
            </a:r>
            <a:r>
              <a:rPr lang="en-GB" dirty="0"/>
              <a:t>, </a:t>
            </a:r>
            <a:r>
              <a:rPr lang="en-GB" dirty="0"/>
              <a:t>те</a:t>
            </a:r>
            <a:r>
              <a:rPr lang="en-GB" dirty="0"/>
              <a:t> </a:t>
            </a:r>
            <a:r>
              <a:rPr lang="en-GB" dirty="0"/>
              <a:t>да</a:t>
            </a:r>
            <a:r>
              <a:rPr lang="en-GB" dirty="0"/>
              <a:t> </a:t>
            </a:r>
            <a:r>
              <a:rPr lang="en-GB" dirty="0"/>
              <a:t>је</a:t>
            </a:r>
            <a:r>
              <a:rPr lang="en-GB" dirty="0"/>
              <a:t> </a:t>
            </a:r>
            <a:r>
              <a:rPr lang="en-GB" dirty="0"/>
              <a:t>стога</a:t>
            </a:r>
            <a:r>
              <a:rPr lang="en-GB" dirty="0"/>
              <a:t> </a:t>
            </a:r>
            <a:r>
              <a:rPr lang="en-GB" dirty="0"/>
              <a:t>такво</a:t>
            </a:r>
            <a:r>
              <a:rPr lang="en-GB" dirty="0"/>
              <a:t> </a:t>
            </a:r>
            <a:r>
              <a:rPr lang="en-GB" dirty="0"/>
              <a:t>располагање</a:t>
            </a:r>
            <a:r>
              <a:rPr lang="en-GB" dirty="0"/>
              <a:t> </a:t>
            </a:r>
            <a:r>
              <a:rPr lang="en-GB" dirty="0"/>
              <a:t>супротно</a:t>
            </a:r>
            <a:r>
              <a:rPr lang="en-GB" dirty="0"/>
              <a:t> </a:t>
            </a:r>
            <a:r>
              <a:rPr lang="en-GB" dirty="0"/>
              <a:t>принудним</a:t>
            </a:r>
            <a:r>
              <a:rPr lang="en-GB" dirty="0"/>
              <a:t> </a:t>
            </a:r>
            <a:r>
              <a:rPr lang="en-GB" dirty="0"/>
              <a:t>прописима</a:t>
            </a:r>
            <a:r>
              <a:rPr lang="en-GB" dirty="0"/>
              <a:t>. </a:t>
            </a:r>
            <a:r>
              <a:rPr lang="en-GB" dirty="0"/>
              <a:t>Из</a:t>
            </a:r>
            <a:r>
              <a:rPr lang="en-GB" dirty="0"/>
              <a:t> </a:t>
            </a:r>
            <a:r>
              <a:rPr lang="en-GB" dirty="0"/>
              <a:t>изведених</a:t>
            </a:r>
            <a:r>
              <a:rPr lang="en-GB" dirty="0"/>
              <a:t> </a:t>
            </a:r>
            <a:r>
              <a:rPr lang="en-GB" dirty="0"/>
              <a:t>доказа</a:t>
            </a:r>
            <a:r>
              <a:rPr lang="en-GB" dirty="0"/>
              <a:t> </a:t>
            </a:r>
            <a:r>
              <a:rPr lang="en-GB" dirty="0"/>
              <a:t>произлази</a:t>
            </a:r>
            <a:r>
              <a:rPr lang="en-GB" dirty="0"/>
              <a:t> </a:t>
            </a:r>
            <a:r>
              <a:rPr lang="en-GB" dirty="0"/>
              <a:t>да</a:t>
            </a:r>
            <a:r>
              <a:rPr lang="en-GB" dirty="0"/>
              <a:t> </a:t>
            </a:r>
            <a:r>
              <a:rPr lang="en-GB" dirty="0"/>
              <a:t>је</a:t>
            </a:r>
            <a:r>
              <a:rPr lang="en-GB" dirty="0"/>
              <a:t> првотужени </a:t>
            </a:r>
            <a:r>
              <a:rPr lang="en-GB" dirty="0"/>
              <a:t>на</a:t>
            </a:r>
            <a:r>
              <a:rPr lang="en-GB" dirty="0"/>
              <a:t> </a:t>
            </a:r>
            <a:r>
              <a:rPr lang="sr-Cyrl-RS" dirty="0"/>
              <a:t>п</a:t>
            </a:r>
            <a:r>
              <a:rPr lang="en-GB" dirty="0" smtClean="0"/>
              <a:t>редметној</a:t>
            </a:r>
            <a:r>
              <a:rPr lang="en-GB" dirty="0" smtClean="0"/>
              <a:t> </a:t>
            </a:r>
            <a:r>
              <a:rPr lang="en-GB" dirty="0"/>
              <a:t>непокретности</a:t>
            </a:r>
            <a:r>
              <a:rPr lang="en-GB" dirty="0"/>
              <a:t> </a:t>
            </a:r>
            <a:r>
              <a:rPr lang="en-GB" dirty="0"/>
              <a:t>био</a:t>
            </a:r>
            <a:r>
              <a:rPr lang="en-GB" dirty="0"/>
              <a:t> </a:t>
            </a:r>
            <a:r>
              <a:rPr lang="en-GB" dirty="0"/>
              <a:t>уписан</a:t>
            </a:r>
            <a:r>
              <a:rPr lang="en-GB" dirty="0"/>
              <a:t> </a:t>
            </a:r>
            <a:r>
              <a:rPr lang="en-GB" dirty="0"/>
              <a:t>као</a:t>
            </a:r>
            <a:r>
              <a:rPr lang="en-GB" dirty="0"/>
              <a:t> </a:t>
            </a:r>
            <a:r>
              <a:rPr lang="en-GB" dirty="0"/>
              <a:t>носилац</a:t>
            </a:r>
            <a:r>
              <a:rPr lang="en-GB" dirty="0"/>
              <a:t> </a:t>
            </a:r>
            <a:r>
              <a:rPr lang="en-GB" dirty="0"/>
              <a:t>права</a:t>
            </a:r>
            <a:r>
              <a:rPr lang="en-GB" dirty="0"/>
              <a:t> </a:t>
            </a:r>
            <a:r>
              <a:rPr lang="en-GB" dirty="0"/>
              <a:t>коришћења</a:t>
            </a:r>
            <a:r>
              <a:rPr lang="en-GB" dirty="0"/>
              <a:t> у </a:t>
            </a:r>
            <a:r>
              <a:rPr lang="en-GB" dirty="0"/>
              <a:t>режиму</a:t>
            </a:r>
            <a:r>
              <a:rPr lang="en-GB" dirty="0"/>
              <a:t> </a:t>
            </a:r>
            <a:r>
              <a:rPr lang="en-GB" dirty="0"/>
              <a:t>друштвене</a:t>
            </a:r>
            <a:r>
              <a:rPr lang="en-GB" dirty="0"/>
              <a:t> </a:t>
            </a:r>
            <a:r>
              <a:rPr lang="en-GB" dirty="0"/>
              <a:t>својине</a:t>
            </a:r>
            <a:r>
              <a:rPr lang="en-GB" dirty="0"/>
              <a:t>, </a:t>
            </a:r>
            <a:r>
              <a:rPr lang="en-GB" dirty="0" smtClean="0"/>
              <a:t>ш</a:t>
            </a:r>
            <a:r>
              <a:rPr lang="sr-Cyrl-RS" dirty="0" smtClean="0"/>
              <a:t>т</a:t>
            </a:r>
            <a:r>
              <a:rPr lang="en-GB" dirty="0" smtClean="0"/>
              <a:t>о </a:t>
            </a:r>
            <a:r>
              <a:rPr lang="en-GB" dirty="0"/>
              <a:t>није</a:t>
            </a:r>
            <a:r>
              <a:rPr lang="en-GB" dirty="0"/>
              <a:t> </a:t>
            </a:r>
            <a:r>
              <a:rPr lang="en-GB" dirty="0"/>
              <a:t>препрека</a:t>
            </a:r>
            <a:r>
              <a:rPr lang="en-GB" dirty="0"/>
              <a:t> </a:t>
            </a:r>
            <a:r>
              <a:rPr lang="en-GB" dirty="0"/>
              <a:t>да</a:t>
            </a:r>
            <a:r>
              <a:rPr lang="en-GB" dirty="0"/>
              <a:t> </a:t>
            </a:r>
            <a:r>
              <a:rPr lang="en-GB" dirty="0"/>
              <a:t>се</a:t>
            </a:r>
            <a:r>
              <a:rPr lang="en-GB" dirty="0"/>
              <a:t> </a:t>
            </a:r>
            <a:r>
              <a:rPr lang="en-GB" dirty="0"/>
              <a:t>непокретност</a:t>
            </a:r>
            <a:r>
              <a:rPr lang="en-GB" dirty="0"/>
              <a:t> </a:t>
            </a:r>
            <a:r>
              <a:rPr lang="en-GB" dirty="0"/>
              <a:t>оптерети</a:t>
            </a:r>
            <a:r>
              <a:rPr lang="en-GB" dirty="0"/>
              <a:t> </a:t>
            </a:r>
            <a:r>
              <a:rPr lang="en-GB" dirty="0"/>
              <a:t>хипотеком</a:t>
            </a:r>
            <a:r>
              <a:rPr lang="en-GB" dirty="0"/>
              <a:t> </a:t>
            </a:r>
            <a:r>
              <a:rPr lang="en-GB" dirty="0"/>
              <a:t>будући</a:t>
            </a:r>
            <a:r>
              <a:rPr lang="en-GB" dirty="0"/>
              <a:t> </a:t>
            </a:r>
            <a:r>
              <a:rPr lang="en-GB" dirty="0"/>
              <a:t>да</a:t>
            </a:r>
            <a:r>
              <a:rPr lang="en-GB" dirty="0"/>
              <a:t> </a:t>
            </a:r>
            <a:r>
              <a:rPr lang="en-GB" dirty="0"/>
              <a:t>је</a:t>
            </a:r>
            <a:r>
              <a:rPr lang="en-GB" dirty="0"/>
              <a:t> </a:t>
            </a:r>
            <a:r>
              <a:rPr lang="en-GB" dirty="0"/>
              <a:t>право</a:t>
            </a:r>
            <a:r>
              <a:rPr lang="en-GB" dirty="0"/>
              <a:t> </a:t>
            </a:r>
            <a:r>
              <a:rPr lang="en-GB" dirty="0"/>
              <a:t>коришћења</a:t>
            </a:r>
            <a:r>
              <a:rPr lang="en-GB" dirty="0"/>
              <a:t> </a:t>
            </a:r>
            <a:r>
              <a:rPr lang="en-GB" dirty="0"/>
              <a:t>по</a:t>
            </a:r>
            <a:r>
              <a:rPr lang="en-GB" dirty="0"/>
              <a:t> </a:t>
            </a:r>
            <a:r>
              <a:rPr lang="en-GB" dirty="0"/>
              <a:t>својим</a:t>
            </a:r>
            <a:r>
              <a:rPr lang="en-GB" dirty="0"/>
              <a:t> </a:t>
            </a:r>
            <a:r>
              <a:rPr lang="en-GB" dirty="0" smtClean="0"/>
              <a:t>атр</a:t>
            </a:r>
            <a:r>
              <a:rPr lang="sr-Cyrl-RS" dirty="0" smtClean="0"/>
              <a:t>и</a:t>
            </a:r>
            <a:r>
              <a:rPr lang="en-GB" dirty="0" smtClean="0"/>
              <a:t>б</a:t>
            </a:r>
            <a:r>
              <a:rPr lang="sr-Cyrl-RS" dirty="0" smtClean="0"/>
              <a:t>у</a:t>
            </a:r>
            <a:r>
              <a:rPr lang="en-GB" dirty="0" smtClean="0"/>
              <a:t>тима</a:t>
            </a:r>
            <a:r>
              <a:rPr lang="en-GB" dirty="0" smtClean="0"/>
              <a:t> </a:t>
            </a:r>
            <a:r>
              <a:rPr lang="en-GB" dirty="0"/>
              <a:t>омогућавало</a:t>
            </a:r>
            <a:r>
              <a:rPr lang="en-GB" dirty="0"/>
              <a:t> </a:t>
            </a:r>
            <a:r>
              <a:rPr lang="en-GB" dirty="0"/>
              <a:t>њеним</a:t>
            </a:r>
            <a:r>
              <a:rPr lang="en-GB" dirty="0"/>
              <a:t> </a:t>
            </a:r>
            <a:r>
              <a:rPr lang="en-GB" dirty="0"/>
              <a:t>титуларима</a:t>
            </a:r>
            <a:r>
              <a:rPr lang="en-GB" dirty="0"/>
              <a:t> </a:t>
            </a:r>
            <a:r>
              <a:rPr lang="en-GB" dirty="0"/>
              <a:t>да</a:t>
            </a:r>
            <a:r>
              <a:rPr lang="en-GB" dirty="0"/>
              <a:t> </a:t>
            </a:r>
            <a:r>
              <a:rPr lang="en-GB" dirty="0"/>
              <a:t>заснивају</a:t>
            </a:r>
            <a:r>
              <a:rPr lang="en-GB" dirty="0"/>
              <a:t> </a:t>
            </a:r>
            <a:r>
              <a:rPr lang="en-GB" dirty="0"/>
              <a:t>заложна</a:t>
            </a:r>
            <a:r>
              <a:rPr lang="en-GB" dirty="0"/>
              <a:t> </a:t>
            </a:r>
            <a:r>
              <a:rPr lang="en-GB" dirty="0"/>
              <a:t>права</a:t>
            </a:r>
            <a:r>
              <a:rPr lang="en-GB" dirty="0"/>
              <a:t> </a:t>
            </a:r>
            <a:r>
              <a:rPr lang="en-GB" dirty="0"/>
              <a:t>на</a:t>
            </a:r>
            <a:r>
              <a:rPr lang="en-GB" dirty="0"/>
              <a:t> </a:t>
            </a:r>
            <a:r>
              <a:rPr lang="en-GB" dirty="0"/>
              <a:t>непокретностима</a:t>
            </a:r>
            <a:r>
              <a:rPr lang="en-GB" dirty="0" smtClean="0"/>
              <a:t>.</a:t>
            </a:r>
            <a:r>
              <a:rPr lang="sr-Cyrl-RS" dirty="0" smtClean="0"/>
              <a:t>“</a:t>
            </a:r>
            <a:endParaRPr lang="sr-Cyrl-RS" b="1" dirty="0"/>
          </a:p>
          <a:p>
            <a:pPr marL="0" indent="0" algn="just">
              <a:buNone/>
            </a:pPr>
            <a:endParaRPr lang="sr-Cyrl-RS" b="1" dirty="0" smtClean="0"/>
          </a:p>
          <a:p>
            <a:pPr marL="0" indent="0" algn="just">
              <a:buNone/>
            </a:pPr>
            <a:r>
              <a:rPr lang="sr-Cyrl-RS" b="1" dirty="0" smtClean="0"/>
              <a:t>(Из пресуде </a:t>
            </a:r>
            <a:r>
              <a:rPr lang="sr-Cyrl-RS" b="1" dirty="0"/>
              <a:t>Врховног касационог суда, </a:t>
            </a:r>
            <a:r>
              <a:rPr lang="sr-Cyrl-RS" b="1" dirty="0"/>
              <a:t>Прев</a:t>
            </a:r>
            <a:r>
              <a:rPr lang="sr-Cyrl-RS" b="1" dirty="0"/>
              <a:t> 424/2021 од 23.12.2021. године)</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821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r>
              <a:rPr lang="sr-Cyrl-CS" dirty="0" smtClean="0"/>
              <a:t>„Из </a:t>
            </a:r>
            <a:r>
              <a:rPr lang="sr-Cyrl-CS" dirty="0"/>
              <a:t>наведене одредбе јасно произилази да се забрана може укинути у односу на стечајног дужника односно на његову имовину. То значи да се мора радити о ствари која неспорно улази у имовину стечајног дужника. </a:t>
            </a:r>
            <a:endParaRPr lang="en-GB" dirty="0"/>
          </a:p>
          <a:p>
            <a:pPr marL="0" indent="0" algn="just">
              <a:buNone/>
            </a:pPr>
            <a:r>
              <a:rPr lang="sr-Cyrl-CS" dirty="0"/>
              <a:t>Из стања у списима јасно произилази да се о предметним непокретностима води спор и то по тужби ради утврђења ништавости уговора о купопродаји. Следом реченог произилази да се не може сматрати да се ради о неспорној имовини стечајног дужника па и овај суд сматра да се  не може укинути забрана у односу на такву имовину</a:t>
            </a:r>
            <a:r>
              <a:rPr lang="sr-Cyrl-CS" dirty="0" smtClean="0"/>
              <a:t>.“</a:t>
            </a:r>
          </a:p>
          <a:p>
            <a:pPr marL="0" indent="0" algn="just">
              <a:buNone/>
            </a:pPr>
            <a:endParaRPr lang="sr-Cyrl-CS" b="1" dirty="0" smtClean="0"/>
          </a:p>
          <a:p>
            <a:pPr marL="0" indent="0" algn="just">
              <a:buNone/>
            </a:pPr>
            <a:r>
              <a:rPr lang="sr-Cyrl-CS" b="1" dirty="0" smtClean="0"/>
              <a:t>(</a:t>
            </a:r>
            <a:r>
              <a:rPr lang="sr-Cyrl-CS" b="1" smtClean="0"/>
              <a:t>Из решења </a:t>
            </a:r>
            <a:r>
              <a:rPr lang="sr-Cyrl-CS" b="1" dirty="0" smtClean="0"/>
              <a:t>Привредног апелационог суда </a:t>
            </a:r>
            <a:r>
              <a:rPr lang="sr-Cyrl-CS" b="1" dirty="0" smtClean="0"/>
              <a:t>Пвж</a:t>
            </a:r>
            <a:r>
              <a:rPr lang="sr-Cyrl-CS" b="1" dirty="0" smtClean="0"/>
              <a:t> 267/2022 од 25.08.2022. године“</a:t>
            </a:r>
            <a:endParaRPr lang="en-GB" b="1" dirty="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8271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marL="0" indent="0">
              <a:buNone/>
            </a:pPr>
            <a:endParaRPr lang="sr-Cyrl-RS" dirty="0"/>
          </a:p>
          <a:p>
            <a:pPr marL="0" indent="0" algn="ctr">
              <a:buNone/>
            </a:pPr>
            <a:r>
              <a:rPr lang="sr-Cyrl-RS" sz="3200" b="1" dirty="0" smtClean="0"/>
              <a:t>ХВАЛА НА ПАЖЊИ!</a:t>
            </a:r>
            <a:endParaRPr lang="en-US" sz="3200" b="1"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44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9" y="349505"/>
            <a:ext cx="10622278" cy="913237"/>
          </a:xfrm>
        </p:spPr>
        <p:txBody>
          <a:bodyPr>
            <a:normAutofit fontScale="90000"/>
          </a:bodyPr>
          <a:lstStyle/>
          <a:p>
            <a:pPr marL="0" indent="0"/>
            <a:r>
              <a:rPr lang="sr-Cyrl-RS" sz="4000" dirty="0" smtClean="0"/>
              <a:t/>
            </a:r>
            <a:br>
              <a:rPr lang="sr-Cyrl-RS" sz="4000" dirty="0" smtClean="0"/>
            </a:br>
            <a:r>
              <a:rPr lang="sr-Cyrl-RS" sz="4000" b="1" dirty="0" smtClean="0"/>
              <a:t>Мере </a:t>
            </a:r>
            <a:r>
              <a:rPr lang="sr-Cyrl-RS" sz="4000" b="1" dirty="0"/>
              <a:t>обезбеђења у претходном стечајном поступку:</a:t>
            </a:r>
            <a:br>
              <a:rPr lang="sr-Cyrl-RS" sz="4000" b="1" dirty="0"/>
            </a:br>
            <a:r>
              <a:rPr lang="sr-Cyrl-RS" sz="4000" b="1" dirty="0"/>
              <a:t>(</a:t>
            </a:r>
            <a:r>
              <a:rPr lang="sr-Cyrl-RS" sz="4000" b="1" dirty="0" smtClean="0"/>
              <a:t>Члан </a:t>
            </a:r>
            <a:r>
              <a:rPr lang="sr-Cyrl-RS" sz="4000" b="1" dirty="0"/>
              <a:t>62. став 2. </a:t>
            </a:r>
            <a:r>
              <a:rPr lang="sr-Cyrl-RS" sz="4000" b="1" dirty="0" smtClean="0"/>
              <a:t>Закона о стечају)</a:t>
            </a:r>
            <a:r>
              <a:rPr lang="sr-Cyrl-RS" dirty="0"/>
              <a:t/>
            </a:r>
            <a:br>
              <a:rPr lang="sr-Cyrl-RS" dirty="0"/>
            </a:br>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dirty="0" smtClean="0"/>
              <a:t>1) именовати привременог стечајног управника који ће преузети сва или део овлашћења органа стечајног дужника;</a:t>
            </a:r>
          </a:p>
          <a:p>
            <a:pPr marL="0" indent="0" algn="just">
              <a:buNone/>
            </a:pPr>
            <a:r>
              <a:rPr lang="sr-Cyrl-RS" dirty="0" smtClean="0"/>
              <a:t>2) забранити плаћања са рачуна стечајног дужника без сагласности стечајног судије или привременог стечајног управника, ако у тренутку доношења решења из става 1. овог члана рачуни стечајног дужника нису блокирани ради извршења основа и налога за принудну наплату код организације која спроводи поступак принудне наплате;</a:t>
            </a:r>
          </a:p>
          <a:p>
            <a:pPr marL="0" indent="0" algn="just">
              <a:buNone/>
            </a:pPr>
            <a:r>
              <a:rPr lang="sr-Cyrl-RS" dirty="0" smtClean="0"/>
              <a:t>3) забранити располагање имовином стечајног дужника или одредити да стечајни дужник може располагати својом имовином само уз претходно прибављену сагласност стечајног судије или привременог стечајног управника;</a:t>
            </a:r>
          </a:p>
          <a:p>
            <a:pPr marL="0" indent="0" algn="just">
              <a:buNone/>
            </a:pPr>
            <a:r>
              <a:rPr lang="sr-Cyrl-RS" dirty="0" smtClean="0"/>
              <a:t>4) забранити или привремено одложити спровођење извршења према стечајном дужнику, укључујући и забрану или привремено одлагање које се односи на остваривање права разлучних и заложних поверилаца.</a:t>
            </a:r>
          </a:p>
          <a:p>
            <a:pPr marL="0" indent="0" algn="just">
              <a:buNone/>
            </a:pPr>
            <a:r>
              <a:rPr lang="sr-Cyrl-RS" dirty="0" smtClean="0"/>
              <a:t>5) Ако су у тренутку доношења решења рачуни стечајног дужника блокирани ради извршења основа и налога за принудну наплату код организације која спроводи поступак принудне наплате, стечајни судија може одредити да су плаћања са рачуна дозвољена уз сагласност стечајног судије или привременог стечајног управника.</a:t>
            </a:r>
          </a:p>
          <a:p>
            <a:pPr algn="just"/>
            <a:endParaRPr lang="sr-Cyrl-RS" dirty="0" smtClean="0"/>
          </a:p>
          <a:p>
            <a:pPr marL="0" indent="0" algn="just">
              <a:buNone/>
            </a:pPr>
            <a:endParaRPr lang="sr-Cyrl-RS" dirty="0" smtClean="0"/>
          </a:p>
          <a:p>
            <a:pPr marL="0" indent="0" algn="just">
              <a:buNone/>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92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a:t>Привремени стечајни управник</a:t>
            </a:r>
            <a:r>
              <a:rPr lang="en-US" b="1" dirty="0"/>
              <a:t/>
            </a:r>
            <a:br>
              <a:rPr lang="en-US" b="1" dirty="0"/>
            </a:br>
            <a:r>
              <a:rPr lang="sr-Cyrl-RS" b="1" dirty="0" smtClean="0"/>
              <a:t>(Члан 65. и 66. Закона о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Tx/>
              <a:buChar char="-"/>
            </a:pPr>
            <a:endParaRPr lang="sr-Cyrl-RS" dirty="0" smtClean="0"/>
          </a:p>
          <a:p>
            <a:pPr>
              <a:buFontTx/>
              <a:buChar char="-"/>
            </a:pPr>
            <a:r>
              <a:rPr lang="sr-Cyrl-RS" dirty="0" smtClean="0"/>
              <a:t>Услови за именовање</a:t>
            </a:r>
          </a:p>
          <a:p>
            <a:pPr marL="0" indent="0">
              <a:buNone/>
            </a:pPr>
            <a:endParaRPr lang="sr-Cyrl-RS" dirty="0" smtClean="0"/>
          </a:p>
          <a:p>
            <a:pPr>
              <a:buFontTx/>
              <a:buChar char="-"/>
            </a:pPr>
            <a:r>
              <a:rPr lang="sr-Cyrl-RS" dirty="0" smtClean="0"/>
              <a:t>Овлашћења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514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387926" y="221674"/>
            <a:ext cx="10480369" cy="1014836"/>
          </a:xfrm>
        </p:spPr>
        <p:txBody>
          <a:bodyPr>
            <a:noAutofit/>
          </a:bodyPr>
          <a:lstStyle/>
          <a:p>
            <a:pPr marL="0" indent="0"/>
            <a:r>
              <a:rPr lang="sr-Cyrl-RS" sz="3600" b="1" dirty="0"/>
              <a:t>Забрана плаћања са рачуна и сагласност за плаћање</a:t>
            </a:r>
            <a:br>
              <a:rPr lang="sr-Cyrl-RS" sz="3600" b="1" dirty="0"/>
            </a:br>
            <a:r>
              <a:rPr lang="sr-Cyrl-RS" sz="3600" b="1" dirty="0"/>
              <a:t>(Члан 62. став 2. тачка 2. и став 3. </a:t>
            </a:r>
            <a:r>
              <a:rPr lang="sr-Cyrl-RS" sz="3600" b="1" dirty="0" smtClean="0"/>
              <a:t>Закона о стечају)</a:t>
            </a:r>
            <a:endParaRPr lang="en-US" sz="36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buNone/>
            </a:pPr>
            <a:r>
              <a:rPr lang="sr-Cyrl-RS" dirty="0" smtClean="0"/>
              <a:t>Неопходна сагласност:</a:t>
            </a:r>
          </a:p>
          <a:p>
            <a:pPr marL="514350" indent="-514350">
              <a:buAutoNum type="arabicPeriod"/>
            </a:pPr>
            <a:r>
              <a:rPr lang="sr-Cyrl-RS" dirty="0" smtClean="0"/>
              <a:t>стечајног судије</a:t>
            </a:r>
          </a:p>
          <a:p>
            <a:pPr marL="514350" indent="-514350">
              <a:buAutoNum type="arabicPeriod"/>
            </a:pPr>
            <a:r>
              <a:rPr lang="sr-Cyrl-RS" dirty="0" smtClean="0"/>
              <a:t>привременог стечајног управника</a:t>
            </a:r>
          </a:p>
          <a:p>
            <a:pPr marL="514350" indent="-514350">
              <a:buAutoNum type="arabicPeriod"/>
            </a:pPr>
            <a:r>
              <a:rPr lang="sr-Cyrl-RS" dirty="0" smtClean="0"/>
              <a:t>стечајног судије и стечајног управника</a:t>
            </a:r>
          </a:p>
          <a:p>
            <a:pPr marL="0" indent="0">
              <a:buNone/>
            </a:pPr>
            <a:endParaRPr lang="sr-Cyrl-RS" dirty="0"/>
          </a:p>
          <a:p>
            <a:pPr marL="0" indent="0">
              <a:buNone/>
            </a:pPr>
            <a:r>
              <a:rPr lang="sr-Cyrl-RS" dirty="0" smtClean="0"/>
              <a:t>Ограничења:</a:t>
            </a:r>
          </a:p>
          <a:p>
            <a:pPr marL="514350" indent="-514350">
              <a:buAutoNum type="arabicPeriod"/>
            </a:pPr>
            <a:r>
              <a:rPr lang="sr-Cyrl-RS" dirty="0" smtClean="0"/>
              <a:t>у погледу врсте плаћања</a:t>
            </a:r>
          </a:p>
          <a:p>
            <a:pPr marL="514350" indent="-514350">
              <a:buAutoNum type="arabicPeriod"/>
            </a:pPr>
            <a:r>
              <a:rPr lang="sr-Cyrl-RS" dirty="0" smtClean="0"/>
              <a:t>у погледу висине плаћања</a:t>
            </a:r>
          </a:p>
          <a:p>
            <a:pPr marL="514350" indent="-514350">
              <a:buAutoNum type="arabicPeriod"/>
            </a:pPr>
            <a:r>
              <a:rPr lang="sr-Cyrl-RS" dirty="0" smtClean="0"/>
              <a:t>у погледу врсте и висине плаћања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8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b="1" dirty="0" smtClean="0"/>
              <a:t>Забрана располагања имовином</a:t>
            </a:r>
            <a:br>
              <a:rPr lang="sr-Cyrl-RS" b="1" dirty="0" smtClean="0"/>
            </a:br>
            <a:r>
              <a:rPr lang="sr-Cyrl-RS" b="1" dirty="0" smtClean="0"/>
              <a:t>(Члан 62. став 2. тачка 3. Закона о стечају)</a:t>
            </a: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marL="0" indent="0">
              <a:buNone/>
            </a:pPr>
            <a:r>
              <a:rPr lang="sr-Cyrl-RS" dirty="0" smtClean="0"/>
              <a:t>Сагласност:</a:t>
            </a:r>
          </a:p>
          <a:p>
            <a:pPr marL="0" indent="0">
              <a:buNone/>
            </a:pPr>
            <a:endParaRPr lang="sr-Cyrl-RS" dirty="0" smtClean="0"/>
          </a:p>
          <a:p>
            <a:pPr marL="514350" indent="-514350">
              <a:buAutoNum type="arabicPeriod"/>
            </a:pPr>
            <a:r>
              <a:rPr lang="sr-Cyrl-RS" dirty="0" smtClean="0"/>
              <a:t>стечајни судија</a:t>
            </a:r>
          </a:p>
          <a:p>
            <a:pPr marL="514350" indent="-514350">
              <a:buAutoNum type="arabicPeriod"/>
            </a:pPr>
            <a:r>
              <a:rPr lang="sr-Cyrl-RS" dirty="0" smtClean="0"/>
              <a:t>привремени стечајни управник</a:t>
            </a:r>
          </a:p>
          <a:p>
            <a:pPr marL="514350" indent="-514350">
              <a:buAutoNum type="arabicPeriod"/>
            </a:pPr>
            <a:r>
              <a:rPr lang="sr-Cyrl-RS" dirty="0" smtClean="0"/>
              <a:t>стечајни судија и привремени стечајни управник</a:t>
            </a:r>
          </a:p>
          <a:p>
            <a:pPr marL="0" indent="0">
              <a:buNone/>
            </a:pPr>
            <a:endParaRPr lang="sr-Cyrl-RS"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91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212436"/>
            <a:ext cx="10622278" cy="1092939"/>
          </a:xfrm>
        </p:spPr>
        <p:txBody>
          <a:bodyPr>
            <a:normAutofit fontScale="90000"/>
          </a:bodyPr>
          <a:lstStyle/>
          <a:p>
            <a:r>
              <a:rPr lang="sr-Cyrl-RS" b="1" dirty="0" smtClean="0"/>
              <a:t/>
            </a:r>
            <a:br>
              <a:rPr lang="sr-Cyrl-RS" b="1" dirty="0" smtClean="0"/>
            </a:br>
            <a:r>
              <a:rPr lang="sr-Cyrl-RS" b="1" dirty="0" smtClean="0"/>
              <a:t>Мораторијум</a:t>
            </a:r>
            <a:r>
              <a:rPr lang="sr-Cyrl-RS" b="1" dirty="0"/>
              <a:t/>
            </a:r>
            <a:br>
              <a:rPr lang="sr-Cyrl-RS" b="1" dirty="0"/>
            </a:br>
            <a:r>
              <a:rPr lang="sr-Cyrl-RS" b="1" dirty="0"/>
              <a:t>(члан 62. став 2. тачка 4. </a:t>
            </a:r>
            <a:r>
              <a:rPr lang="sr-Cyrl-RS" b="1" dirty="0" smtClean="0"/>
              <a:t>Закона о стечају)</a:t>
            </a:r>
            <a:r>
              <a:rPr lang="sr-Cyrl-RS" b="1" dirty="0"/>
              <a:t/>
            </a:r>
            <a:br>
              <a:rPr lang="sr-Cyrl-RS" b="1" dirty="0"/>
            </a:b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a:buFontTx/>
              <a:buChar char="-"/>
            </a:pPr>
            <a:r>
              <a:rPr lang="sr-Cyrl-RS" dirty="0" smtClean="0"/>
              <a:t>Мораторијум као мера обезбеђења није самостална</a:t>
            </a:r>
          </a:p>
          <a:p>
            <a:pPr>
              <a:buFontTx/>
              <a:buChar char="-"/>
            </a:pPr>
            <a:endParaRPr lang="sr-Cyrl-RS" dirty="0" smtClean="0"/>
          </a:p>
          <a:p>
            <a:pPr>
              <a:buFontTx/>
              <a:buChar char="-"/>
            </a:pPr>
            <a:r>
              <a:rPr lang="sr-Cyrl-RS" dirty="0" smtClean="0"/>
              <a:t>Изриче се уз меру из става 3. односно става 2, тачка 2. члана 62. ЗС</a:t>
            </a:r>
          </a:p>
          <a:p>
            <a:pPr>
              <a:buFontTx/>
              <a:buChar char="-"/>
            </a:pPr>
            <a:endParaRPr lang="sr-Cyrl-RS" dirty="0" smtClean="0"/>
          </a:p>
          <a:p>
            <a:pPr>
              <a:buFontTx/>
              <a:buChar char="-"/>
            </a:pPr>
            <a:r>
              <a:rPr lang="sr-Cyrl-RS" dirty="0" smtClean="0"/>
              <a:t>Мораторијум као последица отварања стечаја (чл. 93. став 1. ЗС)</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760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8" y="240145"/>
            <a:ext cx="10622278" cy="1065230"/>
          </a:xfrm>
        </p:spPr>
        <p:txBody>
          <a:bodyPr>
            <a:normAutofit fontScale="90000"/>
          </a:bodyPr>
          <a:lstStyle/>
          <a:p>
            <a:r>
              <a:rPr lang="sr-Cyrl-RS" b="1" dirty="0" smtClean="0"/>
              <a:t/>
            </a:r>
            <a:br>
              <a:rPr lang="sr-Cyrl-RS" b="1" dirty="0" smtClean="0"/>
            </a:br>
            <a:r>
              <a:rPr lang="sr-Cyrl-RS" b="1" dirty="0" smtClean="0"/>
              <a:t>Циљ и услови одређивања </a:t>
            </a:r>
            <a:r>
              <a:rPr lang="sr-Cyrl-RS" b="1" dirty="0"/>
              <a:t>мера обезбеђења:</a:t>
            </a:r>
            <a:br>
              <a:rPr lang="sr-Cyrl-RS" b="1" dirty="0"/>
            </a:br>
            <a:r>
              <a:rPr lang="sr-Cyrl-RS" b="1" dirty="0" smtClean="0"/>
              <a:t>(Члан </a:t>
            </a:r>
            <a:r>
              <a:rPr lang="sr-Cyrl-RS" b="1" dirty="0"/>
              <a:t>62. став 1. </a:t>
            </a:r>
            <a:r>
              <a:rPr lang="sr-Cyrl-RS" b="1" dirty="0" smtClean="0"/>
              <a:t>Закона о стечају)</a:t>
            </a:r>
            <a:r>
              <a:rPr lang="sr-Cyrl-RS" b="1" dirty="0"/>
              <a:t/>
            </a:r>
            <a:br>
              <a:rPr lang="sr-Cyrl-RS" b="1" dirty="0"/>
            </a:br>
            <a:endParaRPr lang="en-US"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buNone/>
            </a:pPr>
            <a:endParaRPr lang="sr-Cyrl-RS" dirty="0" smtClean="0"/>
          </a:p>
          <a:p>
            <a:pPr marL="0" indent="0">
              <a:buNone/>
            </a:pPr>
            <a:r>
              <a:rPr lang="sr-Cyrl-RS" dirty="0" smtClean="0"/>
              <a:t>ЦИЉ:</a:t>
            </a:r>
          </a:p>
          <a:p>
            <a:pPr marL="514350" indent="-514350">
              <a:buAutoNum type="arabicPeriod"/>
            </a:pPr>
            <a:r>
              <a:rPr lang="sr-Cyrl-RS" dirty="0" smtClean="0"/>
              <a:t>Спречавање промене имовинског положаја стечајног дужника</a:t>
            </a:r>
          </a:p>
          <a:p>
            <a:pPr marL="514350" indent="-514350">
              <a:buAutoNum type="arabicPeriod"/>
            </a:pPr>
            <a:r>
              <a:rPr lang="sr-Cyrl-RS" dirty="0" smtClean="0"/>
              <a:t>Спречавање уништавања пословне документације</a:t>
            </a:r>
          </a:p>
          <a:p>
            <a:pPr marL="0" indent="0">
              <a:buNone/>
            </a:pPr>
            <a:endParaRPr lang="sr-Cyrl-RS" dirty="0"/>
          </a:p>
          <a:p>
            <a:pPr marL="0" indent="0">
              <a:buNone/>
            </a:pPr>
            <a:r>
              <a:rPr lang="sr-Cyrl-RS" dirty="0" smtClean="0"/>
              <a:t>УСЛОВИ:</a:t>
            </a:r>
          </a:p>
          <a:p>
            <a:pPr marL="514350" indent="-514350">
              <a:buAutoNum type="arabicPeriod"/>
            </a:pPr>
            <a:r>
              <a:rPr lang="sr-Cyrl-RS" dirty="0" smtClean="0"/>
              <a:t>Постоји опасност да ће стечајни дужник отуђити имовину</a:t>
            </a:r>
          </a:p>
          <a:p>
            <a:pPr marL="514350" indent="-514350">
              <a:buAutoNum type="arabicPeriod"/>
            </a:pPr>
            <a:r>
              <a:rPr lang="sr-Cyrl-RS" dirty="0" smtClean="0"/>
              <a:t>Постоји опасност да ће уништити документацију</a:t>
            </a:r>
          </a:p>
          <a:p>
            <a:pPr marL="514350" indent="-514350">
              <a:buAutoNum type="arabicPeriod"/>
            </a:pPr>
            <a:endParaRPr lang="sr-Cyrl-R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8475718" cy="307777"/>
          </a:xfrm>
          <a:prstGeom prst="rect">
            <a:avLst/>
          </a:prstGeom>
          <a:noFill/>
        </p:spPr>
        <p:txBody>
          <a:bodyPr wrap="none" rtlCol="0">
            <a:spAutoFit/>
          </a:bodyPr>
          <a:lstStyle/>
          <a:p>
            <a:r>
              <a:rPr lang="en-US" sz="1400" b="1" dirty="0">
                <a:solidFill>
                  <a:schemeClr val="bg1">
                    <a:lumMod val="95000"/>
                  </a:schemeClr>
                </a:solidFill>
              </a:rPr>
              <a:t>XI </a:t>
            </a:r>
            <a:r>
              <a:rPr lang="sr-Cyrl-RS" sz="1400" b="1" dirty="0">
                <a:solidFill>
                  <a:schemeClr val="bg1">
                    <a:lumMod val="95000"/>
                  </a:schemeClr>
                </a:solidFill>
              </a:rPr>
              <a:t>СТРУЧНИ СКУП АГЕНЦИЈЕ ЗА ЛИЦЕНЦИРАЊЕ СТЕЧАЈНИХ УПРАВНИКА, СТАРА ПЛАНИНА 28.11.-1.12.2022.</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30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TotalTime>
  <Words>4118</Words>
  <Application>Microsoft Office PowerPoint</Application>
  <PresentationFormat>Widescreen</PresentationFormat>
  <Paragraphs>217</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УСЛОВИ ЗА ОДРЕЂИВАЊЕ И УКИДАЊЕ МЕРА ОБЕЗБЕЂЕЊА У СТЕЧАЈНОМ ПОСТУПКУ</vt:lpstr>
      <vt:lpstr>Основ</vt:lpstr>
      <vt:lpstr>PowerPoint Presentation</vt:lpstr>
      <vt:lpstr> Мере обезбеђења у претходном стечајном поступку: (Члан 62. став 2. Закона о стечају) </vt:lpstr>
      <vt:lpstr>Привремени стечајни управник (Члан 65. и 66. Закона о стечају)</vt:lpstr>
      <vt:lpstr>Забрана плаћања са рачуна и сагласност за плаћање (Члан 62. став 2. тачка 2. и став 3. Закона о стечају)</vt:lpstr>
      <vt:lpstr>Забрана располагања имовином (Члан 62. став 2. тачка 3. Закона о стечају)</vt:lpstr>
      <vt:lpstr> Мораторијум (члан 62. став 2. тачка 4. Закона о стечају) </vt:lpstr>
      <vt:lpstr> Циљ и услови одређивања мера обезбеђења: (Члан 62. став 1. Закона о стечају) </vt:lpstr>
      <vt:lpstr> Активна легитимација </vt:lpstr>
      <vt:lpstr>Трајање (Члан 62. став 8. и 9. Закона о стечају)</vt:lpstr>
      <vt:lpstr>PowerPoint Presentation</vt:lpstr>
      <vt:lpstr> Овлашћени предлагачи: </vt:lpstr>
      <vt:lpstr> Услови за укидање (Члан 93 а) став 2. Закона о стечају) </vt:lpstr>
      <vt:lpstr>Алтернатива укидању – адекватна заштита имовине (Члан 93 а) став 5. Закона о стечају)</vt:lpstr>
      <vt:lpstr>Обавезно укидање (Члан 93 б) Закона о стечају)</vt:lpstr>
      <vt:lpstr>Битне одредбе (Члан 93 в) и 93 г) Закона о стечају)</vt:lpstr>
      <vt:lpstr> МЕРА  ОБЕЗБЕЂЕЊА У ПОСТУПКУ ПО ПРЕДЛОГУ ЗА ПОКРЕТАЊЕ СТЕЧАЈНОГ ПОСТУПКА У СКЛАДУ СА УППР-ом (Члан 159 б) Закона о стечају) </vt:lpstr>
      <vt:lpstr>PowerPoint Presentation</vt:lpstr>
      <vt:lpstr>СУДСКА ПРАКСА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Tanja Dimic</cp:lastModifiedBy>
  <cp:revision>40</cp:revision>
  <cp:lastPrinted>2022-11-18T11:03:15Z</cp:lastPrinted>
  <dcterms:created xsi:type="dcterms:W3CDTF">2022-11-01T12:38:47Z</dcterms:created>
  <dcterms:modified xsi:type="dcterms:W3CDTF">2022-11-18T11:03:21Z</dcterms:modified>
</cp:coreProperties>
</file>