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7" r:id="rId16"/>
    <p:sldId id="276" r:id="rId17"/>
    <p:sldId id="277" r:id="rId18"/>
    <p:sldId id="278" r:id="rId19"/>
    <p:sldId id="282" r:id="rId20"/>
    <p:sldId id="281" r:id="rId21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E45FED-2A6B-52AA-9A22-AF3CB9D99BC8}" name="Jelena JT. Todic" initials="JJT" userId="S-1-5-21-3468391650-3599918298-52641188-129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4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9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2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0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7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6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8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5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22DD-05C7-4BA6-81BD-C6C96FFCB265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8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B1CB70B-5589-810A-79E7-DA058A42A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494" y="6105"/>
            <a:ext cx="9248506" cy="52022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EDD32D-9E7C-0732-8D92-AEE660D9D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29" y="452582"/>
            <a:ext cx="7779145" cy="1821899"/>
          </a:xfrm>
        </p:spPr>
        <p:txBody>
          <a:bodyPr>
            <a:normAutofit fontScale="90000"/>
          </a:bodyPr>
          <a:lstStyle/>
          <a:p>
            <a:r>
              <a:rPr lang="sr-Cyrl-RS" sz="4600" b="1" dirty="0" smtClean="0">
                <a:solidFill>
                  <a:schemeClr val="bg1"/>
                </a:solidFill>
              </a:rPr>
              <a:t>ОБЕЗБЕЂЕЊЕ ПОТРАЖИВАЊА И СТЕЧАЈНИ ПОСТУПАК НАД ИМОВИНОМ ЗАЛОГОДАВЦА</a:t>
            </a:r>
            <a:endParaRPr 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482B9-516D-95DC-B464-FD09820E6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9530" y="3079922"/>
            <a:ext cx="6097859" cy="1192987"/>
          </a:xfrm>
        </p:spPr>
        <p:txBody>
          <a:bodyPr/>
          <a:lstStyle/>
          <a:p>
            <a:pPr algn="l"/>
            <a:r>
              <a:rPr lang="sr-Cyrl-RS" dirty="0" smtClean="0">
                <a:solidFill>
                  <a:schemeClr val="bg1"/>
                </a:solidFill>
              </a:rPr>
              <a:t>Татјана Матковић Стефановић</a:t>
            </a:r>
          </a:p>
          <a:p>
            <a:pPr algn="l"/>
            <a:r>
              <a:rPr lang="sr-Cyrl-RS" dirty="0" smtClean="0">
                <a:solidFill>
                  <a:schemeClr val="bg1"/>
                </a:solidFill>
              </a:rPr>
              <a:t>судија Врховног касационог суда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DECC6E-8760-A2C3-1879-6ACA702DA4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66" y="2409593"/>
            <a:ext cx="4913274" cy="505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C5667F-9461-E0B0-6DA8-43AECBF6FB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66" y="4892716"/>
            <a:ext cx="4913274" cy="50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C87A9CD-6DE1-E7A0-E677-B222959B8EDB}"/>
              </a:ext>
            </a:extLst>
          </p:cNvPr>
          <p:cNvSpPr/>
          <p:nvPr/>
        </p:nvSpPr>
        <p:spPr>
          <a:xfrm>
            <a:off x="0" y="5199017"/>
            <a:ext cx="12192000" cy="1658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BBF7A0-FD9D-4C94-46B3-95711EEDEF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74" y="5277067"/>
            <a:ext cx="2825496" cy="140817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E49110-8EC1-6785-249D-61CBDC2C362F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511" y="6032396"/>
            <a:ext cx="2710978" cy="69049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ADDDC62-CC61-DA83-224B-FD288436C5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0" y="5301081"/>
            <a:ext cx="2473233" cy="146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67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r-Cyrl-RS" dirty="0" smtClean="0"/>
              <a:t>Повериоци који имају заложно право, законско право задржавања или право намирења на стварима и правима о којима се воде јавне књиге или регистар имају право на првенствено намирење из средстава остварених продајом имовине, односно наплате потраживања из које су стекли право.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 smtClean="0"/>
              <a:t>Признање разлучном повериоцу статус стечајног повериоца:</a:t>
            </a:r>
          </a:p>
          <a:p>
            <a:pPr marL="514350" indent="-514350" algn="just">
              <a:buAutoNum type="arabicPeriod"/>
            </a:pPr>
            <a:r>
              <a:rPr lang="sr-Cyrl-RS" dirty="0" smtClean="0"/>
              <a:t>За износ за који не може да се намири као </a:t>
            </a:r>
            <a:r>
              <a:rPr lang="sr-Cyrl-RS" dirty="0"/>
              <a:t>разлучни поверилац </a:t>
            </a:r>
            <a:r>
              <a:rPr lang="sr-Cyrl-RS" dirty="0" smtClean="0"/>
              <a:t>продајом </a:t>
            </a:r>
            <a:r>
              <a:rPr lang="sr-Cyrl-RS" dirty="0"/>
              <a:t>имовине на којој постоји </a:t>
            </a:r>
            <a:r>
              <a:rPr lang="sr-Cyrl-RS" dirty="0" err="1"/>
              <a:t>разлучно</a:t>
            </a:r>
            <a:r>
              <a:rPr lang="sr-Cyrl-RS" dirty="0"/>
              <a:t> </a:t>
            </a:r>
            <a:r>
              <a:rPr lang="sr-Cyrl-RS" dirty="0" smtClean="0"/>
              <a:t>право</a:t>
            </a:r>
          </a:p>
          <a:p>
            <a:pPr marL="514350" indent="-514350" algn="just">
              <a:buAutoNum type="arabicPeriod"/>
            </a:pPr>
            <a:r>
              <a:rPr lang="sr-Cyrl-RS" dirty="0" smtClean="0"/>
              <a:t>Ако се одрекне својства разлучног повериоца</a:t>
            </a:r>
          </a:p>
          <a:p>
            <a:pPr marL="0" indent="0" algn="just">
              <a:buNone/>
            </a:pPr>
            <a:r>
              <a:rPr lang="sr-Cyrl-RS" dirty="0" smtClean="0"/>
              <a:t>- Разлучни поверилац стиче својство странке подношењем пријаве потраживања у </a:t>
            </a:r>
            <a:r>
              <a:rPr lang="sr-Cyrl-RS" dirty="0" err="1" smtClean="0"/>
              <a:t>преклузивном</a:t>
            </a:r>
            <a:r>
              <a:rPr lang="sr-Cyrl-RS" dirty="0" smtClean="0"/>
              <a:t> року од 120 дана од дана објављивања огласа у „Службеном гласнику РС“.</a:t>
            </a:r>
          </a:p>
          <a:p>
            <a:pPr marL="0" indent="0" algn="just">
              <a:buNone/>
            </a:pPr>
            <a:r>
              <a:rPr lang="sr-Cyrl-RS" dirty="0" smtClean="0"/>
              <a:t>- На пријављено потраживање разлучног повериоца примењују се одредбе Закона о стечајном поступку, које регулишу утврђивање потраживања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РАЗЛУЧНИ ПОВЕРИОЦИ</a:t>
            </a:r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605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ЗАЛОЖНИ ПОВЕРИОЦИ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Повериоци који имају заложно право на стварима или правима стечајног дужника о којима се воде јавне књиге или регистри, а немају новчано потраживање према стечајном дужнику:</a:t>
            </a:r>
          </a:p>
          <a:p>
            <a:pPr algn="just">
              <a:buFontTx/>
              <a:buChar char="-"/>
            </a:pPr>
            <a:r>
              <a:rPr lang="sr-Cyrl-RS" dirty="0" smtClean="0"/>
              <a:t>Немају обавезу подношења пријаве потраживања;</a:t>
            </a:r>
          </a:p>
          <a:p>
            <a:pPr algn="just">
              <a:buFontTx/>
              <a:buChar char="-"/>
            </a:pPr>
            <a:r>
              <a:rPr lang="sr-Cyrl-RS" dirty="0" smtClean="0"/>
              <a:t>У законском року за подношење пријава потраживања имају обавезу да: </a:t>
            </a:r>
          </a:p>
          <a:p>
            <a:pPr marL="0" indent="0" algn="just">
              <a:buNone/>
            </a:pPr>
            <a:r>
              <a:rPr lang="sr-Cyrl-RS" dirty="0" smtClean="0"/>
              <a:t>1) </a:t>
            </a:r>
            <a:r>
              <a:rPr lang="sr-Cyrl-RS" dirty="0"/>
              <a:t>обавесте </a:t>
            </a:r>
            <a:r>
              <a:rPr lang="sr-Cyrl-RS" dirty="0" smtClean="0"/>
              <a:t>суд о постојању заложног права на стварима и правима стечајног дужника уз доказ</a:t>
            </a:r>
          </a:p>
          <a:p>
            <a:pPr marL="0" indent="0" algn="just">
              <a:buNone/>
            </a:pPr>
            <a:r>
              <a:rPr lang="sr-Cyrl-RS" dirty="0" smtClean="0"/>
              <a:t>2) доставе изјаву о износу новчаног потраживања према трећем лицу</a:t>
            </a:r>
          </a:p>
          <a:p>
            <a:pPr algn="just">
              <a:buFontTx/>
              <a:buChar char="-"/>
            </a:pPr>
            <a:r>
              <a:rPr lang="sr-Cyrl-RS" dirty="0" smtClean="0"/>
              <a:t>Достављањем обавештења стичу својство странке у поступку.</a:t>
            </a:r>
          </a:p>
          <a:p>
            <a:pPr algn="just">
              <a:buFontTx/>
              <a:buChar char="-"/>
            </a:pPr>
            <a:r>
              <a:rPr lang="sr-Cyrl-RS" dirty="0" smtClean="0"/>
              <a:t>Пропуштање обавезе достављања обавештења о постојању заложног права не доводи до губитка заложног права.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274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ПОТРАЖИВАЊЕ ЗАЛОГОДАВЦА КАО ПРЕДМЕТ ЗАЛОЖНОГ ПРАВА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Предмет залоге:</a:t>
            </a:r>
          </a:p>
          <a:p>
            <a:pPr marL="0" indent="0">
              <a:buNone/>
            </a:pPr>
            <a:r>
              <a:rPr lang="sr-Cyrl-RS" dirty="0" smtClean="0"/>
              <a:t>Свако потраживање залогодавца према свом дужнику, као и удели и друга имовинска права којима залогодавац може слободно да располаже:</a:t>
            </a:r>
          </a:p>
          <a:p>
            <a:pPr marL="0" indent="0">
              <a:buNone/>
            </a:pPr>
            <a:r>
              <a:rPr lang="sr-Cyrl-RS" dirty="0" smtClean="0"/>
              <a:t>Предмет залоге права не може да буде:</a:t>
            </a:r>
          </a:p>
          <a:p>
            <a:pPr marL="514350" indent="-514350">
              <a:buAutoNum type="arabicParenR"/>
            </a:pPr>
            <a:r>
              <a:rPr lang="sr-Cyrl-RS" dirty="0" smtClean="0"/>
              <a:t>Потраживање чији је пренос забрањен законом,</a:t>
            </a:r>
          </a:p>
          <a:p>
            <a:pPr marL="514350" indent="-514350">
              <a:buAutoNum type="arabicParenR"/>
            </a:pPr>
            <a:r>
              <a:rPr lang="sr-Cyrl-RS" dirty="0" smtClean="0"/>
              <a:t>Ако је везано за личност,</a:t>
            </a:r>
          </a:p>
          <a:p>
            <a:pPr marL="514350" indent="-514350">
              <a:buAutoNum type="arabicParenR"/>
            </a:pPr>
            <a:r>
              <a:rPr lang="sr-Cyrl-RS" dirty="0" smtClean="0"/>
              <a:t>Потраживања која се не могу преносити на другог.</a:t>
            </a:r>
          </a:p>
          <a:p>
            <a:pPr marL="514350" indent="-514350">
              <a:buAutoNum type="arabicParenR"/>
            </a:pPr>
            <a:endParaRPr lang="sr-Cyrl-RS" dirty="0" smtClean="0"/>
          </a:p>
          <a:p>
            <a:pPr algn="just"/>
            <a:r>
              <a:rPr lang="sr-Cyrl-RS" dirty="0" smtClean="0"/>
              <a:t>Заложно право се заснива на основу уговора о залози и уписом у Регистар залоге.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133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ЛИЦА КОД ЗАЛОЖНОГ ПРАВА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sr-Cyrl-RS" dirty="0" smtClean="0"/>
              <a:t>Заложни поверилац</a:t>
            </a:r>
          </a:p>
          <a:p>
            <a:pPr algn="just">
              <a:buFontTx/>
              <a:buChar char="-"/>
            </a:pPr>
            <a:r>
              <a:rPr lang="sr-Cyrl-RS" dirty="0" smtClean="0"/>
              <a:t>Залогопримац који има потраживање према заложном дужнику и чије је право залоге уписано у Регистар залоге.</a:t>
            </a:r>
          </a:p>
          <a:p>
            <a:pPr marL="0" indent="0" algn="just">
              <a:buNone/>
            </a:pPr>
            <a:r>
              <a:rPr lang="sr-Cyrl-RS" dirty="0" smtClean="0"/>
              <a:t>2) Заложни дужник</a:t>
            </a:r>
          </a:p>
          <a:p>
            <a:pPr algn="just">
              <a:buFontTx/>
              <a:buChar char="-"/>
            </a:pPr>
            <a:r>
              <a:rPr lang="sr-Cyrl-RS" dirty="0" smtClean="0"/>
              <a:t>Залогодавац који има </a:t>
            </a:r>
            <a:r>
              <a:rPr lang="sr-Cyrl-RS" dirty="0" err="1" smtClean="0"/>
              <a:t>неизмирене</a:t>
            </a:r>
            <a:r>
              <a:rPr lang="sr-Cyrl-RS" dirty="0" smtClean="0"/>
              <a:t> обавезе према заложном повериоцу и потраживања према свом дужнику.</a:t>
            </a:r>
          </a:p>
          <a:p>
            <a:pPr marL="0" indent="0" algn="just">
              <a:buNone/>
            </a:pPr>
            <a:r>
              <a:rPr lang="sr-Cyrl-RS" dirty="0" smtClean="0"/>
              <a:t>3) Дужник заложног потраживања</a:t>
            </a:r>
          </a:p>
          <a:p>
            <a:pPr algn="just">
              <a:buFontTx/>
              <a:buChar char="-"/>
            </a:pPr>
            <a:r>
              <a:rPr lang="sr-Cyrl-RS" dirty="0" smtClean="0"/>
              <a:t>Залогодавац може заложити своје потраживање и за туђи дуг.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034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Autofit/>
          </a:bodyPr>
          <a:lstStyle/>
          <a:p>
            <a:pPr algn="just"/>
            <a:r>
              <a:rPr lang="sr-Cyrl-RS" sz="2800" b="1" dirty="0" smtClean="0"/>
              <a:t>ДЕЈСТВО ЗАЛОЖНОГ ПРАВА ПРЕМА ЗАКОНУ О ЗАЛОЖНОМ ПРАВУ НА ПОКРЕТНИМ СТВАРИМА И ПРАВИМА УПИСАНИМ У РЕГИСТРУ</a:t>
            </a:r>
            <a:br>
              <a:rPr lang="sr-Cyrl-RS" sz="2800" b="1" dirty="0" smtClean="0"/>
            </a:br>
            <a:r>
              <a:rPr lang="sr-Cyrl-RS" sz="2800" b="1" dirty="0" smtClean="0"/>
              <a:t>(Члан 11)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marL="514350" indent="-514350" algn="just">
              <a:buAutoNum type="arabicParenR"/>
            </a:pPr>
            <a:r>
              <a:rPr lang="sr-Cyrl-RS" dirty="0" smtClean="0"/>
              <a:t>Дужник заложног потраживања док не буде писмено обавештен о настанку заложног права може испунити своју обавезу свом повериоцу – залогодавцу;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Од дана достављања обавештења о постојању заложног права, дужник заложног потраживања може испунити дуг само заложном повериоцу, а не и залогодавцу, осим ако заложни поверилац није дао другачија упутства;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Извод из Регистра залоге није једини и искључиви доказ у погледу обавештења дужника заложеног потраживања.</a:t>
            </a:r>
          </a:p>
          <a:p>
            <a:pPr marL="514350" indent="-514350" algn="just">
              <a:buAutoNum type="arabicParenR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405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СПОРНА ПИТАЊА У СЛУЧАЈУ СТЕЧАЈА ЗАЛОГОДАВЦА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sr-Cyrl-RS" dirty="0" smtClean="0"/>
              <a:t>Да ли заложено потраживање улази у стечајну масу стечајног дужника?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Да ли је по отварању стечаја заложни поверилац активно легитимисан за наплату заложеног потраживања?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Одговор Привредног апелационог суда заузетог на седници Одељења за привредне спорове од 08.11.2018. и 09.11.2018. године: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Заложено потраживање улази у стечајну масу;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Заложном повериоцу признаје се условно </a:t>
            </a:r>
            <a:r>
              <a:rPr lang="sr-Cyrl-RS" dirty="0" err="1" smtClean="0"/>
              <a:t>разлучно</a:t>
            </a:r>
            <a:r>
              <a:rPr lang="sr-Cyrl-RS" dirty="0" smtClean="0"/>
              <a:t> право;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По признатом разлучном праву стечајни дужник је једино активно легитимисан за наплату заложеног потраживања.</a:t>
            </a:r>
          </a:p>
          <a:p>
            <a:pPr marL="0" indent="0" algn="just">
              <a:buNone/>
            </a:pPr>
            <a:endParaRPr lang="sr-Cyrl-RS" dirty="0" smtClean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301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dirty="0"/>
              <a:t>Друго схватање:</a:t>
            </a:r>
            <a:endParaRPr lang="en-US" dirty="0"/>
          </a:p>
          <a:p>
            <a:pPr marL="514350" indent="-514350" algn="just">
              <a:buAutoNum type="arabicParenR"/>
            </a:pPr>
            <a:r>
              <a:rPr lang="sr-Cyrl-RS" dirty="0" smtClean="0"/>
              <a:t>Заложено потраживање не улази у стечајну масу;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Отварање стечајног поступка не утиче на активну легитимацију заложног повериоца;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b="1" dirty="0" smtClean="0"/>
              <a:t>Аргументи: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Последица прописаног дејства заложног права на потраживању, да се потраживање преноси на заложног повериоца.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Заложни поверилац не губи право које је стекао пре отварања стечаја.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54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ЗАЛОЖНО ПРАВО НА ПОТРАЖИВАЊУ КАО ДЕО СТЕЧАЈНЕ МАСЕ ДУЖНИКА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b="1" dirty="0" smtClean="0"/>
              <a:t>Аргументи: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Заложно право на потраживању не може се изједначити са </a:t>
            </a:r>
            <a:r>
              <a:rPr lang="sr-Cyrl-RS" dirty="0" err="1" smtClean="0"/>
              <a:t>цесијом</a:t>
            </a:r>
            <a:r>
              <a:rPr lang="sr-Cyrl-RS" dirty="0" smtClean="0"/>
              <a:t>:</a:t>
            </a:r>
          </a:p>
          <a:p>
            <a:pPr algn="just">
              <a:buFontTx/>
              <a:buChar char="-"/>
            </a:pPr>
            <a:r>
              <a:rPr lang="sr-Cyrl-RS" dirty="0" smtClean="0"/>
              <a:t>Уговором о </a:t>
            </a:r>
            <a:r>
              <a:rPr lang="sr-Cyrl-RS" dirty="0" err="1" smtClean="0"/>
              <a:t>цесији</a:t>
            </a:r>
            <a:r>
              <a:rPr lang="sr-Cyrl-RS" dirty="0" smtClean="0"/>
              <a:t> врши се промена поверилаца – садашњи поверилац престаје да буде поверилац, а пријемник на кога је пренето потраживање постаје нови поверилац.</a:t>
            </a:r>
          </a:p>
          <a:p>
            <a:pPr algn="just">
              <a:buFontTx/>
              <a:buChar char="-"/>
            </a:pPr>
            <a:r>
              <a:rPr lang="sr-Cyrl-RS" dirty="0" smtClean="0"/>
              <a:t>Заложним правом обезбеђује се наплата потраживања заложног повериоца према залогодавцу за случај да му исти не исплати дуг од доспелости.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713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dirty="0"/>
              <a:t>2) Аналогна примена одредаба Закона о заложном праву на покретним стварима и правима уписаним у регистру:</a:t>
            </a:r>
          </a:p>
          <a:p>
            <a:pPr marL="0" indent="0" algn="just">
              <a:buNone/>
            </a:pPr>
            <a:r>
              <a:rPr lang="sr-Cyrl-RS" dirty="0" smtClean="0"/>
              <a:t>     - Заложена </a:t>
            </a:r>
            <a:r>
              <a:rPr lang="sr-Cyrl-RS" dirty="0"/>
              <a:t>ствар и даље остаје у својини залогодавца;</a:t>
            </a:r>
          </a:p>
          <a:p>
            <a:pPr marL="0" indent="0" algn="just">
              <a:buNone/>
            </a:pPr>
            <a:r>
              <a:rPr lang="sr-Cyrl-RS" dirty="0" smtClean="0"/>
              <a:t>     - Заложена </a:t>
            </a:r>
            <a:r>
              <a:rPr lang="sr-Cyrl-RS" dirty="0"/>
              <a:t>ствар може се поново заложити, сем ако то није искључено уговором о залози.</a:t>
            </a:r>
            <a:endParaRPr lang="en-US" dirty="0"/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/>
              <a:t>1. ЗАКЉУЧАК:</a:t>
            </a:r>
          </a:p>
          <a:p>
            <a:pPr marL="0" indent="0" algn="just">
              <a:buNone/>
            </a:pPr>
            <a:r>
              <a:rPr lang="sr-Cyrl-RS" dirty="0"/>
              <a:t>Заложно право на потраживању остаје у имовини заложног дужника - залогодавца</a:t>
            </a:r>
            <a:r>
              <a:rPr lang="sr-Cyrl-R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sr-Cyrl-RS" dirty="0" smtClean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320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sr-Cyrl-RS" dirty="0" smtClean="0"/>
              <a:t>2. ЗАКЉУЧАК</a:t>
            </a:r>
          </a:p>
          <a:p>
            <a:pPr algn="just">
              <a:buFontTx/>
              <a:buChar char="-"/>
            </a:pPr>
            <a:r>
              <a:rPr lang="sr-Cyrl-RS" dirty="0" smtClean="0"/>
              <a:t>Отварањем стечајног поступка заложни поверилац стиче својство разлучног повериоца или заложног повериоца (зависно од тога да ли је потраживањем обезбеђен дуг стечајног дужника или туђи дуг).</a:t>
            </a:r>
          </a:p>
          <a:p>
            <a:pPr marL="0" indent="0" algn="just">
              <a:buNone/>
            </a:pPr>
            <a:r>
              <a:rPr lang="sr-Cyrl-RS" dirty="0" smtClean="0"/>
              <a:t>- Своје </a:t>
            </a:r>
            <a:r>
              <a:rPr lang="sr-Cyrl-RS" dirty="0"/>
              <a:t>потраживање мора да пријави у стечајном поступку као разлучни поверилац.</a:t>
            </a:r>
          </a:p>
          <a:p>
            <a:pPr marL="0" indent="0" algn="just">
              <a:buNone/>
            </a:pPr>
            <a:r>
              <a:rPr lang="sr-Cyrl-RS" dirty="0"/>
              <a:t>- Стечајни дужник признаје условно </a:t>
            </a:r>
            <a:r>
              <a:rPr lang="sr-Cyrl-RS" dirty="0" err="1"/>
              <a:t>разлучно</a:t>
            </a:r>
            <a:r>
              <a:rPr lang="sr-Cyrl-RS" dirty="0"/>
              <a:t> право.</a:t>
            </a:r>
          </a:p>
          <a:p>
            <a:pPr marL="0" indent="0" algn="just">
              <a:buNone/>
            </a:pPr>
            <a:r>
              <a:rPr lang="sr-Cyrl-RS" dirty="0"/>
              <a:t>- Стечајни дужник је активно легитимисан за наплату заложеног</a:t>
            </a:r>
          </a:p>
          <a:p>
            <a:pPr marL="0" indent="0" algn="just">
              <a:buNone/>
            </a:pPr>
            <a:r>
              <a:rPr lang="sr-Cyrl-RS" dirty="0"/>
              <a:t>потраживања.</a:t>
            </a:r>
          </a:p>
          <a:p>
            <a:pPr algn="just">
              <a:buFontTx/>
              <a:buChar char="-"/>
            </a:pPr>
            <a:r>
              <a:rPr lang="sr-Cyrl-RS" dirty="0"/>
              <a:t>Намирење се врши у складу са одредбама Закона о стечају</a:t>
            </a:r>
          </a:p>
          <a:p>
            <a:pPr algn="just">
              <a:buFontTx/>
              <a:buChar char="-"/>
            </a:pPr>
            <a:r>
              <a:rPr lang="sr-Cyrl-RS" dirty="0"/>
              <a:t>Законом о заложном праву на покретним стварима и правима уписаним у регистру и Законом о стечају није искључена примена одредаба Закона о стечају када је предмет залоге потраживање залогодавца</a:t>
            </a:r>
            <a:r>
              <a:rPr lang="sr-Cyrl-RS" dirty="0" smtClean="0"/>
              <a:t>.</a:t>
            </a:r>
          </a:p>
          <a:p>
            <a:pPr algn="just">
              <a:buFontTx/>
              <a:buChar char="-"/>
            </a:pPr>
            <a:r>
              <a:rPr lang="sr-Cyrl-RS" dirty="0" smtClean="0"/>
              <a:t>Закључак изражава начелни став без разликовања појединих ситуација до којих може доћи у пракси.</a:t>
            </a:r>
            <a:endParaRPr lang="sr-Cyrl-RS" dirty="0"/>
          </a:p>
          <a:p>
            <a:pPr algn="just">
              <a:buFontTx/>
              <a:buChar char="-"/>
            </a:pPr>
            <a:endParaRPr lang="sr-Cyrl-RS" dirty="0"/>
          </a:p>
          <a:p>
            <a:pPr algn="just">
              <a:buFontTx/>
              <a:buChar char="-"/>
            </a:pPr>
            <a:endParaRPr lang="sr-Cyrl-RS" dirty="0" smtClean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28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ЗАЛОЖНО ПРАВО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Врсте заложног права према предмету:</a:t>
            </a:r>
          </a:p>
          <a:p>
            <a:pPr marL="0" indent="0">
              <a:buNone/>
            </a:pPr>
            <a:endParaRPr lang="sr-Cyrl-RS" dirty="0" smtClean="0"/>
          </a:p>
          <a:p>
            <a:pPr marL="514350" indent="-514350">
              <a:buAutoNum type="arabicPeriod"/>
            </a:pPr>
            <a:r>
              <a:rPr lang="sr-Cyrl-RS" dirty="0" smtClean="0"/>
              <a:t>Заложно право на стварима, покретним и непокретним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Заложно право на потраживањима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72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Cyrl-RS" dirty="0" smtClean="0"/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endParaRPr lang="sr-Cyrl-RS" dirty="0" smtClean="0"/>
          </a:p>
          <a:p>
            <a:pPr marL="0" indent="0" algn="ctr">
              <a:buNone/>
            </a:pPr>
            <a:r>
              <a:rPr lang="sr-Cyrl-RS" b="1" dirty="0" smtClean="0"/>
              <a:t>ХВАЛА НА ПАЖЊИ!</a:t>
            </a:r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05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ЗАЛОЖНО ПРАВО НА НЕПОКРЕТНОСТИМА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Закон о хипотеци („Службени гласник РС“, бр. 115/2005, 60/2015, 63/2015 – одлука УС и 63/2015)</a:t>
            </a:r>
          </a:p>
          <a:p>
            <a:pPr marL="0" indent="0" algn="just">
              <a:buNone/>
            </a:pPr>
            <a:r>
              <a:rPr lang="sr-Cyrl-RS" dirty="0" smtClean="0"/>
              <a:t>Хипотека – заложно право на непокретностима које овлашћује повериоца да ако дужник не исплати дуг о доспелости захтева наплату потраживања обезбеђења хипотеком из вредности непокретности пре обичних и пре доцнијих хипотекарних поверилаца без обзира у чијој својини се </a:t>
            </a:r>
            <a:r>
              <a:rPr lang="sr-Cyrl-RS" dirty="0" err="1" smtClean="0"/>
              <a:t>непокретост</a:t>
            </a:r>
            <a:r>
              <a:rPr lang="sr-Cyrl-RS" dirty="0" smtClean="0"/>
              <a:t> налази. (Члан 2)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02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НАМИРЕЊЕ ХИПОТЕКАРНОГ ПОВЕРИОЦА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r-Cyrl-RS" dirty="0" smtClean="0"/>
              <a:t>Закон о хипотеци – </a:t>
            </a:r>
            <a:r>
              <a:rPr lang="sr-Cyrl-RS" dirty="0" err="1" smtClean="0"/>
              <a:t>вансудска</a:t>
            </a:r>
            <a:r>
              <a:rPr lang="sr-Cyrl-RS" dirty="0" smtClean="0"/>
              <a:t> продаја </a:t>
            </a:r>
          </a:p>
          <a:p>
            <a:pPr marL="514350" indent="-514350">
              <a:buAutoNum type="arabicPeriod"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2. Закон о извршењу и обезбеђењу: </a:t>
            </a:r>
          </a:p>
          <a:p>
            <a:pPr>
              <a:buFontTx/>
              <a:buChar char="-"/>
            </a:pPr>
            <a:r>
              <a:rPr lang="sr-Cyrl-RS" dirty="0" smtClean="0"/>
              <a:t>Уговор о хипотеци и заложна изјава – извршне исправе</a:t>
            </a:r>
          </a:p>
          <a:p>
            <a:pPr>
              <a:buFontTx/>
              <a:buChar char="-"/>
            </a:pPr>
            <a:r>
              <a:rPr lang="sr-Cyrl-RS" dirty="0" smtClean="0"/>
              <a:t>Право избора намирења</a:t>
            </a:r>
          </a:p>
          <a:p>
            <a:pPr algn="just">
              <a:buFontTx/>
              <a:buChar char="-"/>
            </a:pPr>
            <a:r>
              <a:rPr lang="sr-Cyrl-RS" dirty="0" smtClean="0"/>
              <a:t>Правило за намирење више поверилаца који су изабрали различите начине намирења</a:t>
            </a:r>
          </a:p>
          <a:p>
            <a:pPr algn="just">
              <a:buFontTx/>
              <a:buChar char="-"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3. Закон о пореском поступку и пореској администрацији</a:t>
            </a:r>
          </a:p>
          <a:p>
            <a:pPr marL="0" indent="0" algn="just">
              <a:buNone/>
            </a:pPr>
            <a:r>
              <a:rPr lang="sr-Cyrl-RS" dirty="0" smtClean="0"/>
              <a:t>- Решење пореске управе о попису непокретности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19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ЗАЛОЖНО ПРАВО НА ПОКРЕТНИМ СТВАРИМА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sr-Cyrl-RS" dirty="0" smtClean="0"/>
              <a:t>Закон о облигационим односима регулише:</a:t>
            </a:r>
          </a:p>
          <a:p>
            <a:pPr marL="0" indent="0">
              <a:buNone/>
            </a:pPr>
            <a:r>
              <a:rPr lang="sr-Cyrl-RS" dirty="0" smtClean="0"/>
              <a:t>- Предају ствари у државину залогопримцу</a:t>
            </a:r>
          </a:p>
          <a:p>
            <a:pPr marL="0" indent="0" algn="just">
              <a:buNone/>
            </a:pPr>
            <a:r>
              <a:rPr lang="sr-Cyrl-RS" dirty="0" smtClean="0"/>
              <a:t>2. Закон о заложном праву на покретним стварима и правима уписаним у регистар („Сл. гласник РС“, бр. 57/2003, 61/2005, 64/2006, 99/2011 – др. Закон и 31/2019) регулише:</a:t>
            </a:r>
          </a:p>
          <a:p>
            <a:pPr>
              <a:buFontTx/>
              <a:buChar char="-"/>
            </a:pPr>
            <a:r>
              <a:rPr lang="sr-Cyrl-RS" dirty="0" smtClean="0"/>
              <a:t>Залогу без предаје ствари у државину</a:t>
            </a:r>
          </a:p>
          <a:p>
            <a:pPr>
              <a:buFontTx/>
              <a:buChar char="-"/>
            </a:pPr>
            <a:r>
              <a:rPr lang="sr-Cyrl-RS" dirty="0" smtClean="0"/>
              <a:t>Правно дејство заложног права (члан 6):</a:t>
            </a:r>
          </a:p>
          <a:p>
            <a:pPr algn="just">
              <a:buFontTx/>
              <a:buChar char="-"/>
            </a:pPr>
            <a:r>
              <a:rPr lang="sr-Cyrl-RS" dirty="0" smtClean="0"/>
              <a:t>Поверилац чије је заложно право уписано у Регистар залоге може се наплатити из вредности предмета заложеног права пре осталих поверилаца ако му његово потраживање не буде исплаћено од доспелости</a:t>
            </a:r>
          </a:p>
          <a:p>
            <a:pPr algn="just">
              <a:buFontTx/>
              <a:buChar char="-"/>
            </a:pPr>
            <a:r>
              <a:rPr lang="sr-Cyrl-RS" dirty="0" smtClean="0"/>
              <a:t>Заложно право има дејство и према трећем лицу које је предмет заложног права прибавило од залогодавца, као и према </a:t>
            </a:r>
            <a:r>
              <a:rPr lang="sr-Cyrl-RS" dirty="0" smtClean="0"/>
              <a:t>доцнијим </a:t>
            </a:r>
            <a:r>
              <a:rPr lang="sr-Cyrl-RS" dirty="0" err="1" smtClean="0"/>
              <a:t>прибавиоцима</a:t>
            </a:r>
            <a:r>
              <a:rPr lang="sr-Cyrl-RS" dirty="0" smtClean="0"/>
              <a:t> предмета заложног права. (Члан 6)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514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just"/>
            <a:r>
              <a:rPr lang="sr-Cyrl-RS" b="1" dirty="0" smtClean="0"/>
              <a:t>ЗАКОНСКО ЗАЛОЖНО ПРАВО ИЗ УГОВОРА У ПРИВРЕДИ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sr-Cyrl-RS" dirty="0" smtClean="0"/>
              <a:t>Законско заложно право превозиоца, комисионара, отправника и складиштара, настала отпремом или превозом ствари које су предмет залоге према Закону о облигационим односима.</a:t>
            </a:r>
          </a:p>
          <a:p>
            <a:pPr algn="just">
              <a:buFontTx/>
              <a:buChar char="-"/>
            </a:pPr>
            <a:endParaRPr lang="sr-Cyrl-RS" dirty="0" smtClean="0"/>
          </a:p>
          <a:p>
            <a:pPr algn="just">
              <a:buFontTx/>
              <a:buChar char="-"/>
            </a:pPr>
            <a:r>
              <a:rPr lang="sr-Cyrl-RS" dirty="0" smtClean="0"/>
              <a:t>Законско заложно право посленика за потраживање награде за рад, накнаде за утрошени материјал и остала потраживања у вези са његовим радом, настала на основу уговора о делу и Закона о облигационим односима.</a:t>
            </a:r>
          </a:p>
          <a:p>
            <a:pPr algn="just">
              <a:buFontTx/>
              <a:buChar char="-"/>
            </a:pPr>
            <a:endParaRPr lang="sr-Cyrl-RS" dirty="0" smtClean="0"/>
          </a:p>
          <a:p>
            <a:pPr algn="just">
              <a:buFontTx/>
              <a:buChar char="-"/>
            </a:pPr>
            <a:r>
              <a:rPr lang="sr-Cyrl-RS" dirty="0" smtClean="0"/>
              <a:t>Имају првенство у односу на заложна права уписана у </a:t>
            </a:r>
            <a:r>
              <a:rPr lang="sr-Cyrl-RS" dirty="0"/>
              <a:t>Р</a:t>
            </a:r>
            <a:r>
              <a:rPr lang="sr-Cyrl-RS" dirty="0" smtClean="0"/>
              <a:t>егистар залоге.</a:t>
            </a:r>
          </a:p>
          <a:p>
            <a:pPr marL="0" indent="0" algn="just">
              <a:buNone/>
            </a:pPr>
            <a:r>
              <a:rPr lang="sr-Cyrl-RS" dirty="0"/>
              <a:t> </a:t>
            </a:r>
            <a:r>
              <a:rPr lang="sr-Cyrl-RS" dirty="0" smtClean="0"/>
              <a:t>  (Члан 33)</a:t>
            </a:r>
          </a:p>
          <a:p>
            <a:pPr marL="0" indent="0" algn="just">
              <a:buNone/>
            </a:pPr>
            <a:r>
              <a:rPr lang="sr-Cyrl-RS" dirty="0" smtClean="0"/>
              <a:t>- Законско </a:t>
            </a:r>
            <a:r>
              <a:rPr lang="sr-Cyrl-RS" dirty="0"/>
              <a:t>заложно право Републике Србије, аутономне покрајине и јединице локалне самоуправе (члан 34)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98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НАМИРЕЊЕ ЗАЛОЖНИХ ПОВЕРИЛАЦА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marL="0" indent="0" algn="just">
              <a:buNone/>
            </a:pPr>
            <a:r>
              <a:rPr lang="sr-Cyrl-RS" dirty="0" smtClean="0"/>
              <a:t>1. Закон о заложном праву на покретним стварима и правима уписаним у регистар („Службени гласник РС“, бр. 57/2003, 61/2005, 64/2006, 99/2011 – други закон и 31/2019)</a:t>
            </a:r>
          </a:p>
          <a:p>
            <a:pPr algn="just">
              <a:buFontTx/>
              <a:buChar char="-"/>
            </a:pPr>
            <a:r>
              <a:rPr lang="sr-Cyrl-RS" dirty="0" smtClean="0"/>
              <a:t>Начин намирења: судска продаја предмета заложног права, </a:t>
            </a:r>
            <a:r>
              <a:rPr lang="sr-Cyrl-RS" dirty="0" err="1" smtClean="0"/>
              <a:t>вансудска</a:t>
            </a:r>
            <a:r>
              <a:rPr lang="sr-Cyrl-RS" dirty="0" smtClean="0"/>
              <a:t> продаја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2. Закон о извршењу и обезбеђењу</a:t>
            </a:r>
          </a:p>
          <a:p>
            <a:pPr marL="0" indent="0" algn="just">
              <a:buNone/>
            </a:pPr>
            <a:r>
              <a:rPr lang="sr-Cyrl-RS" dirty="0" smtClean="0"/>
              <a:t>– Извршна исправа, извод из Регистра залоге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401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ПРЕДМЕТ ЗАЛОГЕ – ПРАВО ПОТРАЖИВАЊА И ДРУГА ПРАВА (члан 10)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- Право потраживања залогодавца према дужнику, осим потраживања чији је пренос забрањен законом и оних који су везани за личност или се не могу преносити на другог.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- Удели и друга имовинска права којима њихов ималац може слободно располагати.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94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just"/>
            <a:r>
              <a:rPr lang="sr-Cyrl-RS" b="1" dirty="0" smtClean="0"/>
              <a:t>СТЕЧАЈ ЗАЛОГОДАВЦА И НАМИРЕЊЕ ЗАЛОЖНИХ ПОВЕРИЛАЦА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1. Члан 42. Закона о хипотеци </a:t>
            </a:r>
          </a:p>
          <a:p>
            <a:pPr algn="just">
              <a:buFontTx/>
              <a:buChar char="-"/>
            </a:pPr>
            <a:r>
              <a:rPr lang="sr-Cyrl-RS" dirty="0" smtClean="0"/>
              <a:t>Поверилац има </a:t>
            </a:r>
            <a:r>
              <a:rPr lang="sr-Cyrl-RS" dirty="0" err="1" smtClean="0"/>
              <a:t>разлучно</a:t>
            </a:r>
            <a:r>
              <a:rPr lang="sr-Cyrl-RS" dirty="0" smtClean="0"/>
              <a:t> право засебног намирења из вредности непокретности.</a:t>
            </a:r>
          </a:p>
          <a:p>
            <a:pPr algn="just">
              <a:buFontTx/>
              <a:buChar char="-"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2. Члан 8. Закона о заложном праву на покретним стварима и правима уписаним у регистар </a:t>
            </a:r>
          </a:p>
          <a:p>
            <a:pPr algn="just">
              <a:buFontTx/>
              <a:buChar char="-"/>
            </a:pPr>
            <a:r>
              <a:rPr lang="sr-Cyrl-RS" dirty="0" smtClean="0"/>
              <a:t>На намирење из вредности предметног заложног права примењују се правила закона којим се уређује стечај.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8475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28.11.-1.12.2022.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444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1672</Words>
  <Application>Microsoft Office PowerPoint</Application>
  <PresentationFormat>Widescreen</PresentationFormat>
  <Paragraphs>151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ОБЕЗБЕЂЕЊЕ ПОТРАЖИВАЊА И СТЕЧАЈНИ ПОСТУПАК НАД ИМОВИНОМ ЗАЛОГОДАВЦА</vt:lpstr>
      <vt:lpstr>ЗАЛОЖНО ПРАВО</vt:lpstr>
      <vt:lpstr>ЗАЛОЖНО ПРАВО НА НЕПОКРЕТНОСТИМА</vt:lpstr>
      <vt:lpstr>НАМИРЕЊЕ ХИПОТЕКАРНОГ ПОВЕРИОЦА</vt:lpstr>
      <vt:lpstr>ЗАЛОЖНО ПРАВО НА ПОКРЕТНИМ СТВАРИМА</vt:lpstr>
      <vt:lpstr>ЗАКОНСКО ЗАЛОЖНО ПРАВО ИЗ УГОВОРА У ПРИВРЕДИ</vt:lpstr>
      <vt:lpstr>НАМИРЕЊЕ ЗАЛОЖНИХ ПОВЕРИЛАЦА</vt:lpstr>
      <vt:lpstr>ПРЕДМЕТ ЗАЛОГЕ – ПРАВО ПОТРАЖИВАЊА И ДРУГА ПРАВА (члан 10)</vt:lpstr>
      <vt:lpstr>СТЕЧАЈ ЗАЛОГОДАВЦА И НАМИРЕЊЕ ЗАЛОЖНИХ ПОВЕРИЛАЦА</vt:lpstr>
      <vt:lpstr>РАЗЛУЧНИ ПОВЕРИОЦИ</vt:lpstr>
      <vt:lpstr>ЗАЛОЖНИ ПОВЕРИОЦИ</vt:lpstr>
      <vt:lpstr>ПОТРАЖИВАЊЕ ЗАЛОГОДАВЦА КАО ПРЕДМЕТ ЗАЛОЖНОГ ПРАВА</vt:lpstr>
      <vt:lpstr>ЛИЦА КОД ЗАЛОЖНОГ ПРАВА</vt:lpstr>
      <vt:lpstr>ДЕЈСТВО ЗАЛОЖНОГ ПРАВА ПРЕМА ЗАКОНУ О ЗАЛОЖНОМ ПРАВУ НА ПОКРЕТНИМ СТВАРИМА И ПРАВИМА УПИСАНИМ У РЕГИСТРУ (Члан 11)</vt:lpstr>
      <vt:lpstr>СПОРНА ПИТАЊА У СЛУЧАЈУ СТЕЧАЈА ЗАЛОГОДАВЦА</vt:lpstr>
      <vt:lpstr>PowerPoint Presentation</vt:lpstr>
      <vt:lpstr>ЗАЛОЖНО ПРАВО НА ПОТРАЖИВАЊУ КАО ДЕО СТЕЧАЈНЕ МАСЕ ДУЖНИКА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Branko BZ. Zitko</dc:creator>
  <cp:lastModifiedBy>Tanja Dimic</cp:lastModifiedBy>
  <cp:revision>31</cp:revision>
  <cp:lastPrinted>2022-11-24T12:33:55Z</cp:lastPrinted>
  <dcterms:created xsi:type="dcterms:W3CDTF">2022-11-01T12:38:47Z</dcterms:created>
  <dcterms:modified xsi:type="dcterms:W3CDTF">2022-11-24T12:37:12Z</dcterms:modified>
</cp:coreProperties>
</file>