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23"/>
  </p:notesMasterIdLst>
  <p:sldIdLst>
    <p:sldId id="256" r:id="rId2"/>
    <p:sldId id="270" r:id="rId3"/>
    <p:sldId id="268" r:id="rId4"/>
    <p:sldId id="271" r:id="rId5"/>
    <p:sldId id="269" r:id="rId6"/>
    <p:sldId id="272" r:id="rId7"/>
    <p:sldId id="273" r:id="rId8"/>
    <p:sldId id="279" r:id="rId9"/>
    <p:sldId id="280" r:id="rId10"/>
    <p:sldId id="282" r:id="rId11"/>
    <p:sldId id="283" r:id="rId12"/>
    <p:sldId id="284" r:id="rId13"/>
    <p:sldId id="285" r:id="rId14"/>
    <p:sldId id="288" r:id="rId15"/>
    <p:sldId id="289" r:id="rId16"/>
    <p:sldId id="287" r:id="rId17"/>
    <p:sldId id="274" r:id="rId18"/>
    <p:sldId id="277" r:id="rId19"/>
    <p:sldId id="263" r:id="rId20"/>
    <p:sldId id="278" r:id="rId21"/>
    <p:sldId id="275" r:id="rId22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E45FED-2A6B-52AA-9A22-AF3CB9D99BC8}" name="Jelena JT. Todic" initials="JJT" userId="S-1-5-21-3468391650-3599918298-52641188-12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A42"/>
    <a:srgbClr val="992D35"/>
    <a:srgbClr val="011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084" autoAdjust="0"/>
  </p:normalViewPr>
  <p:slideViewPr>
    <p:cSldViewPr snapToGrid="0">
      <p:cViewPr varScale="1">
        <p:scale>
          <a:sx n="77" d="100"/>
          <a:sy n="77" d="100"/>
        </p:scale>
        <p:origin x="10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F970A0-0734-44A7-BB95-65E2181A7B0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91098-38D4-4470-92F8-1FAF886AAC59}">
      <dgm:prSet phldrT="[Text]"/>
      <dgm:spPr/>
      <dgm:t>
        <a:bodyPr/>
        <a:lstStyle/>
        <a:p>
          <a:r>
            <a:rPr lang="sr-Cyrl-RS" dirty="0"/>
            <a:t>Праћење стечајних прописа и најбоље праксе</a:t>
          </a:r>
          <a:endParaRPr lang="en-US" dirty="0"/>
        </a:p>
      </dgm:t>
    </dgm:pt>
    <dgm:pt modelId="{34FDD1B3-DA3E-472A-A6C2-C9901903CE75}" type="parTrans" cxnId="{F7811DF0-8F37-4291-857B-B0E90DB0EE25}">
      <dgm:prSet/>
      <dgm:spPr/>
      <dgm:t>
        <a:bodyPr/>
        <a:lstStyle/>
        <a:p>
          <a:endParaRPr lang="en-US"/>
        </a:p>
      </dgm:t>
    </dgm:pt>
    <dgm:pt modelId="{D5A767D0-58D9-4062-987C-DFC504E85C9B}" type="sibTrans" cxnId="{F7811DF0-8F37-4291-857B-B0E90DB0EE25}">
      <dgm:prSet/>
      <dgm:spPr/>
      <dgm:t>
        <a:bodyPr/>
        <a:lstStyle/>
        <a:p>
          <a:endParaRPr lang="en-US"/>
        </a:p>
      </dgm:t>
    </dgm:pt>
    <dgm:pt modelId="{25FD64F0-3550-45D6-BCA6-0A6573FE7908}">
      <dgm:prSet phldrT="[Text]" custT="1"/>
      <dgm:spPr/>
      <dgm:t>
        <a:bodyPr/>
        <a:lstStyle/>
        <a:p>
          <a:r>
            <a:rPr lang="sr-Cyrl-RS" sz="2000" dirty="0"/>
            <a:t>Учествовање у пројектима</a:t>
          </a:r>
          <a:endParaRPr lang="en-US" sz="2000" dirty="0"/>
        </a:p>
      </dgm:t>
    </dgm:pt>
    <dgm:pt modelId="{944B2391-241B-4681-93A4-DBBF3BAF0E79}" type="parTrans" cxnId="{DAEB9693-808F-454E-A470-65C7C8B3D0C4}">
      <dgm:prSet/>
      <dgm:spPr/>
      <dgm:t>
        <a:bodyPr/>
        <a:lstStyle/>
        <a:p>
          <a:endParaRPr lang="en-US"/>
        </a:p>
      </dgm:t>
    </dgm:pt>
    <dgm:pt modelId="{B9335854-A34C-421C-9C30-004CDAD771D7}" type="sibTrans" cxnId="{DAEB9693-808F-454E-A470-65C7C8B3D0C4}">
      <dgm:prSet/>
      <dgm:spPr/>
      <dgm:t>
        <a:bodyPr/>
        <a:lstStyle/>
        <a:p>
          <a:endParaRPr lang="en-US"/>
        </a:p>
      </dgm:t>
    </dgm:pt>
    <dgm:pt modelId="{D9F41371-64A6-4E40-BF97-54251370D70E}">
      <dgm:prSet phldrT="[Text]"/>
      <dgm:spPr/>
      <dgm:t>
        <a:bodyPr/>
        <a:lstStyle/>
        <a:p>
          <a:r>
            <a:rPr lang="sr-Cyrl-RS" dirty="0"/>
            <a:t>Чланство у међународним удружењима</a:t>
          </a:r>
          <a:endParaRPr lang="en-US" dirty="0"/>
        </a:p>
      </dgm:t>
    </dgm:pt>
    <dgm:pt modelId="{7BA2BA7A-752A-40DB-8922-6E22E012A25B}" type="parTrans" cxnId="{C09BFCC8-CF56-43AF-852A-AFDFAA0D8BD7}">
      <dgm:prSet/>
      <dgm:spPr/>
      <dgm:t>
        <a:bodyPr/>
        <a:lstStyle/>
        <a:p>
          <a:endParaRPr lang="en-US"/>
        </a:p>
      </dgm:t>
    </dgm:pt>
    <dgm:pt modelId="{EA7E0DC7-0A28-4E9E-8529-FE787EADAAD9}" type="sibTrans" cxnId="{C09BFCC8-CF56-43AF-852A-AFDFAA0D8BD7}">
      <dgm:prSet/>
      <dgm:spPr/>
      <dgm:t>
        <a:bodyPr/>
        <a:lstStyle/>
        <a:p>
          <a:endParaRPr lang="en-US"/>
        </a:p>
      </dgm:t>
    </dgm:pt>
    <dgm:pt modelId="{E9F53DAB-6E1D-45C2-8381-60174681AD38}" type="pres">
      <dgm:prSet presAssocID="{1EF970A0-0734-44A7-BB95-65E2181A7B06}" presName="arrowDiagram" presStyleCnt="0">
        <dgm:presLayoutVars>
          <dgm:chMax val="5"/>
          <dgm:dir/>
          <dgm:resizeHandles val="exact"/>
        </dgm:presLayoutVars>
      </dgm:prSet>
      <dgm:spPr/>
    </dgm:pt>
    <dgm:pt modelId="{13BD948D-BAC3-4286-B6E3-25B0DE9D12AA}" type="pres">
      <dgm:prSet presAssocID="{1EF970A0-0734-44A7-BB95-65E2181A7B06}" presName="arrow" presStyleLbl="bgShp" presStyleIdx="0" presStyleCnt="1"/>
      <dgm:spPr/>
    </dgm:pt>
    <dgm:pt modelId="{9E5B97EB-84B0-41D5-83CD-D4E7C513303B}" type="pres">
      <dgm:prSet presAssocID="{1EF970A0-0734-44A7-BB95-65E2181A7B06}" presName="arrowDiagram3" presStyleCnt="0"/>
      <dgm:spPr/>
    </dgm:pt>
    <dgm:pt modelId="{663BFA4D-81E7-470E-9C4F-44A17E15FB76}" type="pres">
      <dgm:prSet presAssocID="{6B091098-38D4-4470-92F8-1FAF886AAC59}" presName="bullet3a" presStyleLbl="node1" presStyleIdx="0" presStyleCnt="3"/>
      <dgm:spPr/>
    </dgm:pt>
    <dgm:pt modelId="{B11300E3-D5B5-43C4-8E21-0B40E009D7B8}" type="pres">
      <dgm:prSet presAssocID="{6B091098-38D4-4470-92F8-1FAF886AAC59}" presName="textBox3a" presStyleLbl="revTx" presStyleIdx="0" presStyleCnt="3" custScaleX="175039">
        <dgm:presLayoutVars>
          <dgm:bulletEnabled val="1"/>
        </dgm:presLayoutVars>
      </dgm:prSet>
      <dgm:spPr/>
    </dgm:pt>
    <dgm:pt modelId="{4BC1E81D-AD22-4FA9-A5B8-057BA3394254}" type="pres">
      <dgm:prSet presAssocID="{25FD64F0-3550-45D6-BCA6-0A6573FE7908}" presName="bullet3b" presStyleLbl="node1" presStyleIdx="1" presStyleCnt="3"/>
      <dgm:spPr/>
    </dgm:pt>
    <dgm:pt modelId="{7815EC67-A898-4280-A420-887DFD89DD7F}" type="pres">
      <dgm:prSet presAssocID="{25FD64F0-3550-45D6-BCA6-0A6573FE7908}" presName="textBox3b" presStyleLbl="revTx" presStyleIdx="1" presStyleCnt="3" custScaleX="151553" custLinFactNeighborY="2246">
        <dgm:presLayoutVars>
          <dgm:bulletEnabled val="1"/>
        </dgm:presLayoutVars>
      </dgm:prSet>
      <dgm:spPr/>
    </dgm:pt>
    <dgm:pt modelId="{2C09D00A-9CAB-434B-8120-CF8E47097E00}" type="pres">
      <dgm:prSet presAssocID="{D9F41371-64A6-4E40-BF97-54251370D70E}" presName="bullet3c" presStyleLbl="node1" presStyleIdx="2" presStyleCnt="3"/>
      <dgm:spPr/>
    </dgm:pt>
    <dgm:pt modelId="{BA9A27C3-5571-4918-B4A1-0FD15FE207A1}" type="pres">
      <dgm:prSet presAssocID="{D9F41371-64A6-4E40-BF97-54251370D70E}" presName="textBox3c" presStyleLbl="revTx" presStyleIdx="2" presStyleCnt="3" custScaleX="148223" custScaleY="61530" custLinFactNeighborX="21585" custLinFactNeighborY="-16919">
        <dgm:presLayoutVars>
          <dgm:bulletEnabled val="1"/>
        </dgm:presLayoutVars>
      </dgm:prSet>
      <dgm:spPr/>
    </dgm:pt>
  </dgm:ptLst>
  <dgm:cxnLst>
    <dgm:cxn modelId="{306D5D1C-757D-46D3-9FB1-4AA79FB02975}" type="presOf" srcId="{1EF970A0-0734-44A7-BB95-65E2181A7B06}" destId="{E9F53DAB-6E1D-45C2-8381-60174681AD38}" srcOrd="0" destOrd="0" presId="urn:microsoft.com/office/officeart/2005/8/layout/arrow2"/>
    <dgm:cxn modelId="{F66B727B-A5EF-4C56-BBFD-53BC12FA275A}" type="presOf" srcId="{6B091098-38D4-4470-92F8-1FAF886AAC59}" destId="{B11300E3-D5B5-43C4-8E21-0B40E009D7B8}" srcOrd="0" destOrd="0" presId="urn:microsoft.com/office/officeart/2005/8/layout/arrow2"/>
    <dgm:cxn modelId="{DC96887E-4F1F-4F2C-BF61-92DF85DC30DC}" type="presOf" srcId="{25FD64F0-3550-45D6-BCA6-0A6573FE7908}" destId="{7815EC67-A898-4280-A420-887DFD89DD7F}" srcOrd="0" destOrd="0" presId="urn:microsoft.com/office/officeart/2005/8/layout/arrow2"/>
    <dgm:cxn modelId="{D5B56A8D-0602-4367-B8EC-0DF5CD9CB6D0}" type="presOf" srcId="{D9F41371-64A6-4E40-BF97-54251370D70E}" destId="{BA9A27C3-5571-4918-B4A1-0FD15FE207A1}" srcOrd="0" destOrd="0" presId="urn:microsoft.com/office/officeart/2005/8/layout/arrow2"/>
    <dgm:cxn modelId="{DAEB9693-808F-454E-A470-65C7C8B3D0C4}" srcId="{1EF970A0-0734-44A7-BB95-65E2181A7B06}" destId="{25FD64F0-3550-45D6-BCA6-0A6573FE7908}" srcOrd="1" destOrd="0" parTransId="{944B2391-241B-4681-93A4-DBBF3BAF0E79}" sibTransId="{B9335854-A34C-421C-9C30-004CDAD771D7}"/>
    <dgm:cxn modelId="{C09BFCC8-CF56-43AF-852A-AFDFAA0D8BD7}" srcId="{1EF970A0-0734-44A7-BB95-65E2181A7B06}" destId="{D9F41371-64A6-4E40-BF97-54251370D70E}" srcOrd="2" destOrd="0" parTransId="{7BA2BA7A-752A-40DB-8922-6E22E012A25B}" sibTransId="{EA7E0DC7-0A28-4E9E-8529-FE787EADAAD9}"/>
    <dgm:cxn modelId="{F7811DF0-8F37-4291-857B-B0E90DB0EE25}" srcId="{1EF970A0-0734-44A7-BB95-65E2181A7B06}" destId="{6B091098-38D4-4470-92F8-1FAF886AAC59}" srcOrd="0" destOrd="0" parTransId="{34FDD1B3-DA3E-472A-A6C2-C9901903CE75}" sibTransId="{D5A767D0-58D9-4062-987C-DFC504E85C9B}"/>
    <dgm:cxn modelId="{B3059B64-CD70-425C-A600-0CEFE7D3282C}" type="presParOf" srcId="{E9F53DAB-6E1D-45C2-8381-60174681AD38}" destId="{13BD948D-BAC3-4286-B6E3-25B0DE9D12AA}" srcOrd="0" destOrd="0" presId="urn:microsoft.com/office/officeart/2005/8/layout/arrow2"/>
    <dgm:cxn modelId="{DC1EABE1-76EE-4E18-873B-40AEBFF9C021}" type="presParOf" srcId="{E9F53DAB-6E1D-45C2-8381-60174681AD38}" destId="{9E5B97EB-84B0-41D5-83CD-D4E7C513303B}" srcOrd="1" destOrd="0" presId="urn:microsoft.com/office/officeart/2005/8/layout/arrow2"/>
    <dgm:cxn modelId="{45655219-DE65-4BD3-9715-2C4B6CACC33E}" type="presParOf" srcId="{9E5B97EB-84B0-41D5-83CD-D4E7C513303B}" destId="{663BFA4D-81E7-470E-9C4F-44A17E15FB76}" srcOrd="0" destOrd="0" presId="urn:microsoft.com/office/officeart/2005/8/layout/arrow2"/>
    <dgm:cxn modelId="{464DA408-1011-489F-9DA0-F406DCB87F01}" type="presParOf" srcId="{9E5B97EB-84B0-41D5-83CD-D4E7C513303B}" destId="{B11300E3-D5B5-43C4-8E21-0B40E009D7B8}" srcOrd="1" destOrd="0" presId="urn:microsoft.com/office/officeart/2005/8/layout/arrow2"/>
    <dgm:cxn modelId="{B63FFE1D-02AC-4303-8459-39042C49DB31}" type="presParOf" srcId="{9E5B97EB-84B0-41D5-83CD-D4E7C513303B}" destId="{4BC1E81D-AD22-4FA9-A5B8-057BA3394254}" srcOrd="2" destOrd="0" presId="urn:microsoft.com/office/officeart/2005/8/layout/arrow2"/>
    <dgm:cxn modelId="{5E369144-7807-4130-9EC5-E75DACA78C73}" type="presParOf" srcId="{9E5B97EB-84B0-41D5-83CD-D4E7C513303B}" destId="{7815EC67-A898-4280-A420-887DFD89DD7F}" srcOrd="3" destOrd="0" presId="urn:microsoft.com/office/officeart/2005/8/layout/arrow2"/>
    <dgm:cxn modelId="{24CB9BDB-DD69-4020-B1A0-0069EC11844C}" type="presParOf" srcId="{9E5B97EB-84B0-41D5-83CD-D4E7C513303B}" destId="{2C09D00A-9CAB-434B-8120-CF8E47097E00}" srcOrd="4" destOrd="0" presId="urn:microsoft.com/office/officeart/2005/8/layout/arrow2"/>
    <dgm:cxn modelId="{F103FDD6-E659-4EBE-98A0-36C664A0B252}" type="presParOf" srcId="{9E5B97EB-84B0-41D5-83CD-D4E7C513303B}" destId="{BA9A27C3-5571-4918-B4A1-0FD15FE207A1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7BB10-8DBE-4CB9-B05E-52E9C6B09C8D}" type="doc">
      <dgm:prSet loTypeId="urn:microsoft.com/office/officeart/2005/8/layout/cycle7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90E1D-402B-4702-BDCE-E5864AE5F6F8}">
      <dgm:prSet phldrT="[Text]"/>
      <dgm:spPr/>
      <dgm:t>
        <a:bodyPr/>
        <a:lstStyle/>
        <a:p>
          <a:r>
            <a:rPr lang="sr-Cyrl-RS" dirty="0"/>
            <a:t>АЛСУ -</a:t>
          </a:r>
          <a:r>
            <a:rPr lang="en-US" dirty="0"/>
            <a:t> </a:t>
          </a:r>
          <a:r>
            <a:rPr lang="sr-Cyrl-RS" dirty="0"/>
            <a:t>јачање регулаторних и институционалних капацитета</a:t>
          </a:r>
          <a:endParaRPr lang="en-US" dirty="0"/>
        </a:p>
      </dgm:t>
    </dgm:pt>
    <dgm:pt modelId="{3A6B468A-CDAF-498A-BCAA-A6C865B8C4B1}" type="parTrans" cxnId="{E37E4AD6-2FE3-4408-A70E-81D5380099A3}">
      <dgm:prSet/>
      <dgm:spPr/>
      <dgm:t>
        <a:bodyPr/>
        <a:lstStyle/>
        <a:p>
          <a:endParaRPr lang="en-US"/>
        </a:p>
      </dgm:t>
    </dgm:pt>
    <dgm:pt modelId="{24F98EFF-F766-480C-95C2-0356931A3D2D}" type="sibTrans" cxnId="{E37E4AD6-2FE3-4408-A70E-81D5380099A3}">
      <dgm:prSet/>
      <dgm:spPr/>
      <dgm:t>
        <a:bodyPr/>
        <a:lstStyle/>
        <a:p>
          <a:endParaRPr lang="en-US"/>
        </a:p>
      </dgm:t>
    </dgm:pt>
    <dgm:pt modelId="{10423C46-6E71-4530-8A84-56E421D112DE}">
      <dgm:prSet phldrT="[Text]"/>
      <dgm:spPr/>
      <dgm:t>
        <a:bodyPr/>
        <a:lstStyle/>
        <a:p>
          <a:r>
            <a:rPr lang="sr-Cyrl-RS" dirty="0"/>
            <a:t>Развој професије СУ</a:t>
          </a:r>
          <a:endParaRPr lang="en-US" dirty="0"/>
        </a:p>
      </dgm:t>
    </dgm:pt>
    <dgm:pt modelId="{B5D2020C-0B2E-4BCF-A536-91318AEF90E3}" type="parTrans" cxnId="{3E4B310F-FE64-4367-8424-169117C8513A}">
      <dgm:prSet/>
      <dgm:spPr/>
      <dgm:t>
        <a:bodyPr/>
        <a:lstStyle/>
        <a:p>
          <a:endParaRPr lang="en-US"/>
        </a:p>
      </dgm:t>
    </dgm:pt>
    <dgm:pt modelId="{FB3CC918-E29A-412B-9D95-CCB39415A72C}" type="sibTrans" cxnId="{3E4B310F-FE64-4367-8424-169117C8513A}">
      <dgm:prSet/>
      <dgm:spPr/>
      <dgm:t>
        <a:bodyPr/>
        <a:lstStyle/>
        <a:p>
          <a:endParaRPr lang="en-US"/>
        </a:p>
      </dgm:t>
    </dgm:pt>
    <dgm:pt modelId="{07A74A5F-7AD1-48FD-8726-2E0FEF75D909}" type="pres">
      <dgm:prSet presAssocID="{8337BB10-8DBE-4CB9-B05E-52E9C6B09C8D}" presName="Name0" presStyleCnt="0">
        <dgm:presLayoutVars>
          <dgm:dir/>
          <dgm:resizeHandles val="exact"/>
        </dgm:presLayoutVars>
      </dgm:prSet>
      <dgm:spPr/>
    </dgm:pt>
    <dgm:pt modelId="{5171111E-E2F6-499C-87B7-2CA4DC063EFA}" type="pres">
      <dgm:prSet presAssocID="{0E290E1D-402B-4702-BDCE-E5864AE5F6F8}" presName="node" presStyleLbl="node1" presStyleIdx="0" presStyleCnt="2" custScaleX="82511" custScaleY="108864" custRadScaleRad="96728" custRadScaleInc="-99764">
        <dgm:presLayoutVars>
          <dgm:bulletEnabled val="1"/>
        </dgm:presLayoutVars>
      </dgm:prSet>
      <dgm:spPr/>
    </dgm:pt>
    <dgm:pt modelId="{8167F220-3156-4108-ABD9-335519059AA6}" type="pres">
      <dgm:prSet presAssocID="{24F98EFF-F766-480C-95C2-0356931A3D2D}" presName="sibTrans" presStyleLbl="sibTrans2D1" presStyleIdx="0" presStyleCnt="2"/>
      <dgm:spPr/>
    </dgm:pt>
    <dgm:pt modelId="{C046376D-3E5B-4C27-BD99-09799237FE1C}" type="pres">
      <dgm:prSet presAssocID="{24F98EFF-F766-480C-95C2-0356931A3D2D}" presName="connectorText" presStyleLbl="sibTrans2D1" presStyleIdx="0" presStyleCnt="2"/>
      <dgm:spPr/>
    </dgm:pt>
    <dgm:pt modelId="{7245ED4A-9EB9-4E1B-998D-FA49EEFA3E9C}" type="pres">
      <dgm:prSet presAssocID="{10423C46-6E71-4530-8A84-56E421D112DE}" presName="node" presStyleLbl="node1" presStyleIdx="1" presStyleCnt="2" custScaleX="67377" custScaleY="100830" custRadScaleRad="114886" custRadScaleInc="-98815">
        <dgm:presLayoutVars>
          <dgm:bulletEnabled val="1"/>
        </dgm:presLayoutVars>
      </dgm:prSet>
      <dgm:spPr/>
    </dgm:pt>
    <dgm:pt modelId="{D5AFCA71-5386-4C29-A33B-CEB3612098D8}" type="pres">
      <dgm:prSet presAssocID="{FB3CC918-E29A-412B-9D95-CCB39415A72C}" presName="sibTrans" presStyleLbl="sibTrans2D1" presStyleIdx="1" presStyleCnt="2"/>
      <dgm:spPr/>
    </dgm:pt>
    <dgm:pt modelId="{9E415E1C-795B-495F-A0B6-B04679C5079C}" type="pres">
      <dgm:prSet presAssocID="{FB3CC918-E29A-412B-9D95-CCB39415A72C}" presName="connectorText" presStyleLbl="sibTrans2D1" presStyleIdx="1" presStyleCnt="2"/>
      <dgm:spPr/>
    </dgm:pt>
  </dgm:ptLst>
  <dgm:cxnLst>
    <dgm:cxn modelId="{36050706-83FE-41D8-8D43-705A22B81001}" type="presOf" srcId="{24F98EFF-F766-480C-95C2-0356931A3D2D}" destId="{C046376D-3E5B-4C27-BD99-09799237FE1C}" srcOrd="1" destOrd="0" presId="urn:microsoft.com/office/officeart/2005/8/layout/cycle7"/>
    <dgm:cxn modelId="{1A978D0C-755A-46C8-A23F-2E059895E60A}" type="presOf" srcId="{FB3CC918-E29A-412B-9D95-CCB39415A72C}" destId="{9E415E1C-795B-495F-A0B6-B04679C5079C}" srcOrd="1" destOrd="0" presId="urn:microsoft.com/office/officeart/2005/8/layout/cycle7"/>
    <dgm:cxn modelId="{3E4B310F-FE64-4367-8424-169117C8513A}" srcId="{8337BB10-8DBE-4CB9-B05E-52E9C6B09C8D}" destId="{10423C46-6E71-4530-8A84-56E421D112DE}" srcOrd="1" destOrd="0" parTransId="{B5D2020C-0B2E-4BCF-A536-91318AEF90E3}" sibTransId="{FB3CC918-E29A-412B-9D95-CCB39415A72C}"/>
    <dgm:cxn modelId="{A83DAE35-97F1-4772-8D24-97CE785B5047}" type="presOf" srcId="{10423C46-6E71-4530-8A84-56E421D112DE}" destId="{7245ED4A-9EB9-4E1B-998D-FA49EEFA3E9C}" srcOrd="0" destOrd="0" presId="urn:microsoft.com/office/officeart/2005/8/layout/cycle7"/>
    <dgm:cxn modelId="{A888363B-B89B-4028-99FF-837093B7BEFF}" type="presOf" srcId="{8337BB10-8DBE-4CB9-B05E-52E9C6B09C8D}" destId="{07A74A5F-7AD1-48FD-8726-2E0FEF75D909}" srcOrd="0" destOrd="0" presId="urn:microsoft.com/office/officeart/2005/8/layout/cycle7"/>
    <dgm:cxn modelId="{C99439CD-7F0C-4898-B748-841BD4A2B25A}" type="presOf" srcId="{FB3CC918-E29A-412B-9D95-CCB39415A72C}" destId="{D5AFCA71-5386-4C29-A33B-CEB3612098D8}" srcOrd="0" destOrd="0" presId="urn:microsoft.com/office/officeart/2005/8/layout/cycle7"/>
    <dgm:cxn modelId="{E37E4AD6-2FE3-4408-A70E-81D5380099A3}" srcId="{8337BB10-8DBE-4CB9-B05E-52E9C6B09C8D}" destId="{0E290E1D-402B-4702-BDCE-E5864AE5F6F8}" srcOrd="0" destOrd="0" parTransId="{3A6B468A-CDAF-498A-BCAA-A6C865B8C4B1}" sibTransId="{24F98EFF-F766-480C-95C2-0356931A3D2D}"/>
    <dgm:cxn modelId="{7EFFBBE3-67BE-463E-8D71-7A0965C3632B}" type="presOf" srcId="{24F98EFF-F766-480C-95C2-0356931A3D2D}" destId="{8167F220-3156-4108-ABD9-335519059AA6}" srcOrd="0" destOrd="0" presId="urn:microsoft.com/office/officeart/2005/8/layout/cycle7"/>
    <dgm:cxn modelId="{0A3E24F9-D06E-48E0-8D52-836A8377DEF5}" type="presOf" srcId="{0E290E1D-402B-4702-BDCE-E5864AE5F6F8}" destId="{5171111E-E2F6-499C-87B7-2CA4DC063EFA}" srcOrd="0" destOrd="0" presId="urn:microsoft.com/office/officeart/2005/8/layout/cycle7"/>
    <dgm:cxn modelId="{50CDB1BB-AC06-4BE9-B94D-E949BC9E5414}" type="presParOf" srcId="{07A74A5F-7AD1-48FD-8726-2E0FEF75D909}" destId="{5171111E-E2F6-499C-87B7-2CA4DC063EFA}" srcOrd="0" destOrd="0" presId="urn:microsoft.com/office/officeart/2005/8/layout/cycle7"/>
    <dgm:cxn modelId="{36C34AA6-4899-4121-98C7-2270FFF0559D}" type="presParOf" srcId="{07A74A5F-7AD1-48FD-8726-2E0FEF75D909}" destId="{8167F220-3156-4108-ABD9-335519059AA6}" srcOrd="1" destOrd="0" presId="urn:microsoft.com/office/officeart/2005/8/layout/cycle7"/>
    <dgm:cxn modelId="{DE63741D-71A5-44F4-8288-80D933647BCF}" type="presParOf" srcId="{8167F220-3156-4108-ABD9-335519059AA6}" destId="{C046376D-3E5B-4C27-BD99-09799237FE1C}" srcOrd="0" destOrd="0" presId="urn:microsoft.com/office/officeart/2005/8/layout/cycle7"/>
    <dgm:cxn modelId="{9A5C8DB4-15C8-45DD-A752-E0F0312D45F2}" type="presParOf" srcId="{07A74A5F-7AD1-48FD-8726-2E0FEF75D909}" destId="{7245ED4A-9EB9-4E1B-998D-FA49EEFA3E9C}" srcOrd="2" destOrd="0" presId="urn:microsoft.com/office/officeart/2005/8/layout/cycle7"/>
    <dgm:cxn modelId="{EC3B1D10-E730-4AA9-A1ED-088F4D1F6E70}" type="presParOf" srcId="{07A74A5F-7AD1-48FD-8726-2E0FEF75D909}" destId="{D5AFCA71-5386-4C29-A33B-CEB3612098D8}" srcOrd="3" destOrd="0" presId="urn:microsoft.com/office/officeart/2005/8/layout/cycle7"/>
    <dgm:cxn modelId="{7FEC2249-5230-48CA-BDAB-2589D9F5831D}" type="presParOf" srcId="{D5AFCA71-5386-4C29-A33B-CEB3612098D8}" destId="{9E415E1C-795B-495F-A0B6-B04679C5079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DC7E37-9A22-4CC0-88F5-091BA2378635}" type="doc">
      <dgm:prSet loTypeId="urn:microsoft.com/office/officeart/2005/8/layout/list1" loCatId="list" qsTypeId="urn:microsoft.com/office/officeart/2005/8/quickstyle/simple3" qsCatId="simple" csTypeId="urn:microsoft.com/office/officeart/2005/8/colors/accent5_5" csCatId="accent5" phldr="1"/>
      <dgm:spPr/>
    </dgm:pt>
    <dgm:pt modelId="{667A2E2C-A39F-4219-ABC4-12946A0049A0}">
      <dgm:prSet phldrT="[Text]" custT="1"/>
      <dgm:spPr/>
      <dgm:t>
        <a:bodyPr/>
        <a:lstStyle/>
        <a:p>
          <a:r>
            <a:rPr lang="sr-Cyrl-RS" sz="2400" dirty="0">
              <a:solidFill>
                <a:schemeClr val="accent1">
                  <a:lumMod val="50000"/>
                </a:schemeClr>
              </a:solidFill>
            </a:rPr>
            <a:t>Професори Правног факултета у Београду, председници и судије ПАС-а и привредних судова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325BE392-90D7-4214-AD5B-C37E75E40B29}" type="parTrans" cxnId="{74B705AB-44D6-4587-9F31-51FBF5979161}">
      <dgm:prSet/>
      <dgm:spPr/>
      <dgm:t>
        <a:bodyPr/>
        <a:lstStyle/>
        <a:p>
          <a:endParaRPr lang="en-US"/>
        </a:p>
      </dgm:t>
    </dgm:pt>
    <dgm:pt modelId="{7EBEF847-5E54-4D48-8A7B-24460D177E26}" type="sibTrans" cxnId="{74B705AB-44D6-4587-9F31-51FBF5979161}">
      <dgm:prSet/>
      <dgm:spPr/>
      <dgm:t>
        <a:bodyPr/>
        <a:lstStyle/>
        <a:p>
          <a:endParaRPr lang="en-US"/>
        </a:p>
      </dgm:t>
    </dgm:pt>
    <dgm:pt modelId="{8F4F8FC1-1017-4382-BD77-7E599DB38F75}">
      <dgm:prSet phldrT="[Text]" custT="1"/>
      <dgm:spPr/>
      <dgm:t>
        <a:bodyPr/>
        <a:lstStyle/>
        <a:p>
          <a:pPr>
            <a:buNone/>
          </a:pPr>
          <a:r>
            <a:rPr lang="sr-Cyrl-RS" sz="2000" dirty="0">
              <a:solidFill>
                <a:schemeClr val="accent1">
                  <a:lumMod val="50000"/>
                </a:schemeClr>
              </a:solidFill>
            </a:rPr>
            <a:t>Народна банка Србије, Пореска управа, Архив Србије, РГЗ, Управа Царина, Управа за пољопривредно земљиште, Комисија за заштиту конкуренције, осигуравајуће компаније</a:t>
          </a:r>
          <a:endParaRPr lang="en-U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12CEB01C-1F3C-46B7-BBEA-D44968928B2A}" type="parTrans" cxnId="{22634712-45B2-44B1-96B7-8EBC6A4E90B0}">
      <dgm:prSet/>
      <dgm:spPr/>
      <dgm:t>
        <a:bodyPr/>
        <a:lstStyle/>
        <a:p>
          <a:endParaRPr lang="en-US"/>
        </a:p>
      </dgm:t>
    </dgm:pt>
    <dgm:pt modelId="{2E38A0C1-7CE9-40AF-838E-88805CD94687}" type="sibTrans" cxnId="{22634712-45B2-44B1-96B7-8EBC6A4E90B0}">
      <dgm:prSet/>
      <dgm:spPr/>
      <dgm:t>
        <a:bodyPr/>
        <a:lstStyle/>
        <a:p>
          <a:endParaRPr lang="en-US"/>
        </a:p>
      </dgm:t>
    </dgm:pt>
    <dgm:pt modelId="{66D0D8D3-8B08-4229-8582-753C6CF53181}">
      <dgm:prSet phldrT="[Text]"/>
      <dgm:spPr/>
      <dgm:t>
        <a:bodyPr/>
        <a:lstStyle/>
        <a:p>
          <a:r>
            <a:rPr lang="sr-Cyrl-RS" dirty="0">
              <a:solidFill>
                <a:schemeClr val="accent1">
                  <a:lumMod val="50000"/>
                </a:schemeClr>
              </a:solidFill>
            </a:rPr>
            <a:t>Адвокати, порески саветници, рачуновође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827CE73B-62AF-4AAE-B7D0-38E546A31CD5}" type="parTrans" cxnId="{F31FCB5C-5457-4A7D-962B-878F2B65B572}">
      <dgm:prSet/>
      <dgm:spPr/>
      <dgm:t>
        <a:bodyPr/>
        <a:lstStyle/>
        <a:p>
          <a:endParaRPr lang="en-US"/>
        </a:p>
      </dgm:t>
    </dgm:pt>
    <dgm:pt modelId="{EC1A139A-51D3-4838-9383-2C8530B349EA}" type="sibTrans" cxnId="{F31FCB5C-5457-4A7D-962B-878F2B65B572}">
      <dgm:prSet/>
      <dgm:spPr/>
      <dgm:t>
        <a:bodyPr/>
        <a:lstStyle/>
        <a:p>
          <a:endParaRPr lang="en-US"/>
        </a:p>
      </dgm:t>
    </dgm:pt>
    <dgm:pt modelId="{6857E591-2640-49BB-8ED6-ADD7BDDA1F3A}">
      <dgm:prSet/>
      <dgm:spPr/>
      <dgm:t>
        <a:bodyPr/>
        <a:lstStyle/>
        <a:p>
          <a:r>
            <a:rPr lang="sr-Cyrl-RS" dirty="0">
              <a:solidFill>
                <a:schemeClr val="accent1">
                  <a:lumMod val="50000"/>
                </a:schemeClr>
              </a:solidFill>
            </a:rPr>
            <a:t>Стечајни управници и запослени АЛСУ 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E01CC164-7716-4624-AF1D-301B82900540}" type="parTrans" cxnId="{6A4F9EF1-3E2D-4290-BFC8-69135F428479}">
      <dgm:prSet/>
      <dgm:spPr/>
      <dgm:t>
        <a:bodyPr/>
        <a:lstStyle/>
        <a:p>
          <a:endParaRPr lang="en-US"/>
        </a:p>
      </dgm:t>
    </dgm:pt>
    <dgm:pt modelId="{4EF165B9-4D99-4A58-BDA2-9D42FB1E8849}" type="sibTrans" cxnId="{6A4F9EF1-3E2D-4290-BFC8-69135F428479}">
      <dgm:prSet/>
      <dgm:spPr/>
      <dgm:t>
        <a:bodyPr/>
        <a:lstStyle/>
        <a:p>
          <a:endParaRPr lang="en-US"/>
        </a:p>
      </dgm:t>
    </dgm:pt>
    <dgm:pt modelId="{59737584-211F-4B73-A51D-C0BD421B56EC}" type="pres">
      <dgm:prSet presAssocID="{41DC7E37-9A22-4CC0-88F5-091BA2378635}" presName="linear" presStyleCnt="0">
        <dgm:presLayoutVars>
          <dgm:dir/>
          <dgm:animLvl val="lvl"/>
          <dgm:resizeHandles val="exact"/>
        </dgm:presLayoutVars>
      </dgm:prSet>
      <dgm:spPr/>
    </dgm:pt>
    <dgm:pt modelId="{1766ADAC-E5E0-463C-81AF-7BAC58753A52}" type="pres">
      <dgm:prSet presAssocID="{667A2E2C-A39F-4219-ABC4-12946A0049A0}" presName="parentLin" presStyleCnt="0"/>
      <dgm:spPr/>
    </dgm:pt>
    <dgm:pt modelId="{C7CF6771-49F6-4589-9354-47A6F5DB3864}" type="pres">
      <dgm:prSet presAssocID="{667A2E2C-A39F-4219-ABC4-12946A0049A0}" presName="parentLeftMargin" presStyleLbl="node1" presStyleIdx="0" presStyleCnt="4"/>
      <dgm:spPr/>
    </dgm:pt>
    <dgm:pt modelId="{40EEDE0F-5972-4756-AEEF-A7C6D9FFBC03}" type="pres">
      <dgm:prSet presAssocID="{667A2E2C-A39F-4219-ABC4-12946A0049A0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24461361-B42B-4B70-BA03-E84307703B91}" type="pres">
      <dgm:prSet presAssocID="{667A2E2C-A39F-4219-ABC4-12946A0049A0}" presName="negativeSpace" presStyleCnt="0"/>
      <dgm:spPr/>
    </dgm:pt>
    <dgm:pt modelId="{458B75E5-6BD3-4B4A-BF67-B6CF231343BC}" type="pres">
      <dgm:prSet presAssocID="{667A2E2C-A39F-4219-ABC4-12946A0049A0}" presName="childText" presStyleLbl="conFgAcc1" presStyleIdx="0" presStyleCnt="4">
        <dgm:presLayoutVars>
          <dgm:bulletEnabled val="1"/>
        </dgm:presLayoutVars>
      </dgm:prSet>
      <dgm:spPr/>
    </dgm:pt>
    <dgm:pt modelId="{FF664F9D-86C5-485C-B6CB-40EE4319F058}" type="pres">
      <dgm:prSet presAssocID="{7EBEF847-5E54-4D48-8A7B-24460D177E26}" presName="spaceBetweenRectangles" presStyleCnt="0"/>
      <dgm:spPr/>
    </dgm:pt>
    <dgm:pt modelId="{35112512-CC9E-40E5-B5C4-D83987A963EE}" type="pres">
      <dgm:prSet presAssocID="{6857E591-2640-49BB-8ED6-ADD7BDDA1F3A}" presName="parentLin" presStyleCnt="0"/>
      <dgm:spPr/>
    </dgm:pt>
    <dgm:pt modelId="{35D11C6A-ECE1-409F-A62E-70C5A404D3E9}" type="pres">
      <dgm:prSet presAssocID="{6857E591-2640-49BB-8ED6-ADD7BDDA1F3A}" presName="parentLeftMargin" presStyleLbl="node1" presStyleIdx="0" presStyleCnt="4"/>
      <dgm:spPr/>
    </dgm:pt>
    <dgm:pt modelId="{57754613-B76C-4634-B184-C0705A1E2CAD}" type="pres">
      <dgm:prSet presAssocID="{6857E591-2640-49BB-8ED6-ADD7BDDA1F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0069B00-A030-4408-8F01-2687CF6FF8D0}" type="pres">
      <dgm:prSet presAssocID="{6857E591-2640-49BB-8ED6-ADD7BDDA1F3A}" presName="negativeSpace" presStyleCnt="0"/>
      <dgm:spPr/>
    </dgm:pt>
    <dgm:pt modelId="{1E65203E-02CF-40DF-AAD0-DC257A217E4A}" type="pres">
      <dgm:prSet presAssocID="{6857E591-2640-49BB-8ED6-ADD7BDDA1F3A}" presName="childText" presStyleLbl="conFgAcc1" presStyleIdx="1" presStyleCnt="4">
        <dgm:presLayoutVars>
          <dgm:bulletEnabled val="1"/>
        </dgm:presLayoutVars>
      </dgm:prSet>
      <dgm:spPr/>
    </dgm:pt>
    <dgm:pt modelId="{D6AB7103-B669-4ECA-9DCB-25932FAAEE03}" type="pres">
      <dgm:prSet presAssocID="{4EF165B9-4D99-4A58-BDA2-9D42FB1E8849}" presName="spaceBetweenRectangles" presStyleCnt="0"/>
      <dgm:spPr/>
    </dgm:pt>
    <dgm:pt modelId="{181186E0-CD71-45A0-B82E-6A8E1835565F}" type="pres">
      <dgm:prSet presAssocID="{8F4F8FC1-1017-4382-BD77-7E599DB38F75}" presName="parentLin" presStyleCnt="0"/>
      <dgm:spPr/>
    </dgm:pt>
    <dgm:pt modelId="{1C54D818-34A5-4ACB-A689-DA9DD3C3776A}" type="pres">
      <dgm:prSet presAssocID="{8F4F8FC1-1017-4382-BD77-7E599DB38F75}" presName="parentLeftMargin" presStyleLbl="node1" presStyleIdx="1" presStyleCnt="4"/>
      <dgm:spPr/>
    </dgm:pt>
    <dgm:pt modelId="{723E4D29-AE0F-4F9F-83A5-DE5B1346A688}" type="pres">
      <dgm:prSet presAssocID="{8F4F8FC1-1017-4382-BD77-7E599DB38F75}" presName="parentText" presStyleLbl="node1" presStyleIdx="2" presStyleCnt="4" custScaleX="134496" custScaleY="160926">
        <dgm:presLayoutVars>
          <dgm:chMax val="0"/>
          <dgm:bulletEnabled val="1"/>
        </dgm:presLayoutVars>
      </dgm:prSet>
      <dgm:spPr/>
    </dgm:pt>
    <dgm:pt modelId="{35366DA7-5493-4457-99FB-22F665959B4D}" type="pres">
      <dgm:prSet presAssocID="{8F4F8FC1-1017-4382-BD77-7E599DB38F75}" presName="negativeSpace" presStyleCnt="0"/>
      <dgm:spPr/>
    </dgm:pt>
    <dgm:pt modelId="{FE9EE4BF-526F-4353-B1F3-055FA1C402B4}" type="pres">
      <dgm:prSet presAssocID="{8F4F8FC1-1017-4382-BD77-7E599DB38F75}" presName="childText" presStyleLbl="conFgAcc1" presStyleIdx="2" presStyleCnt="4">
        <dgm:presLayoutVars>
          <dgm:bulletEnabled val="1"/>
        </dgm:presLayoutVars>
      </dgm:prSet>
      <dgm:spPr/>
    </dgm:pt>
    <dgm:pt modelId="{7B604A01-B587-4A67-83C8-597449AD59D5}" type="pres">
      <dgm:prSet presAssocID="{2E38A0C1-7CE9-40AF-838E-88805CD94687}" presName="spaceBetweenRectangles" presStyleCnt="0"/>
      <dgm:spPr/>
    </dgm:pt>
    <dgm:pt modelId="{4655A55A-E1E0-49D5-8323-5664727AC4B7}" type="pres">
      <dgm:prSet presAssocID="{66D0D8D3-8B08-4229-8582-753C6CF53181}" presName="parentLin" presStyleCnt="0"/>
      <dgm:spPr/>
    </dgm:pt>
    <dgm:pt modelId="{645C616A-C3D1-4CB0-BA33-B36ABFDD5D61}" type="pres">
      <dgm:prSet presAssocID="{66D0D8D3-8B08-4229-8582-753C6CF53181}" presName="parentLeftMargin" presStyleLbl="node1" presStyleIdx="2" presStyleCnt="4"/>
      <dgm:spPr/>
    </dgm:pt>
    <dgm:pt modelId="{7E91748A-C91A-4A05-ABC6-413C47B64B00}" type="pres">
      <dgm:prSet presAssocID="{66D0D8D3-8B08-4229-8582-753C6CF5318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9A2DFC3-8A0D-43DD-99A8-DCE62B262132}" type="pres">
      <dgm:prSet presAssocID="{66D0D8D3-8B08-4229-8582-753C6CF53181}" presName="negativeSpace" presStyleCnt="0"/>
      <dgm:spPr/>
    </dgm:pt>
    <dgm:pt modelId="{96EC1DE0-3B38-4D04-B808-60E7FD93DA3C}" type="pres">
      <dgm:prSet presAssocID="{66D0D8D3-8B08-4229-8582-753C6CF5318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2634712-45B2-44B1-96B7-8EBC6A4E90B0}" srcId="{41DC7E37-9A22-4CC0-88F5-091BA2378635}" destId="{8F4F8FC1-1017-4382-BD77-7E599DB38F75}" srcOrd="2" destOrd="0" parTransId="{12CEB01C-1F3C-46B7-BBEA-D44968928B2A}" sibTransId="{2E38A0C1-7CE9-40AF-838E-88805CD94687}"/>
    <dgm:cxn modelId="{DE722729-87C1-4E75-AE1A-5B460EA35071}" type="presOf" srcId="{667A2E2C-A39F-4219-ABC4-12946A0049A0}" destId="{C7CF6771-49F6-4589-9354-47A6F5DB3864}" srcOrd="0" destOrd="0" presId="urn:microsoft.com/office/officeart/2005/8/layout/list1"/>
    <dgm:cxn modelId="{3F1A8738-C048-43CD-81AE-AC6EB31CCD31}" type="presOf" srcId="{6857E591-2640-49BB-8ED6-ADD7BDDA1F3A}" destId="{57754613-B76C-4634-B184-C0705A1E2CAD}" srcOrd="1" destOrd="0" presId="urn:microsoft.com/office/officeart/2005/8/layout/list1"/>
    <dgm:cxn modelId="{F31FCB5C-5457-4A7D-962B-878F2B65B572}" srcId="{41DC7E37-9A22-4CC0-88F5-091BA2378635}" destId="{66D0D8D3-8B08-4229-8582-753C6CF53181}" srcOrd="3" destOrd="0" parTransId="{827CE73B-62AF-4AAE-B7D0-38E546A31CD5}" sibTransId="{EC1A139A-51D3-4838-9383-2C8530B349EA}"/>
    <dgm:cxn modelId="{F5680346-D2E9-48B0-A6B2-2DBC73C6AF0F}" type="presOf" srcId="{8F4F8FC1-1017-4382-BD77-7E599DB38F75}" destId="{723E4D29-AE0F-4F9F-83A5-DE5B1346A688}" srcOrd="1" destOrd="0" presId="urn:microsoft.com/office/officeart/2005/8/layout/list1"/>
    <dgm:cxn modelId="{48086456-E0A5-49F9-8A21-FF0F124CB3FC}" type="presOf" srcId="{41DC7E37-9A22-4CC0-88F5-091BA2378635}" destId="{59737584-211F-4B73-A51D-C0BD421B56EC}" srcOrd="0" destOrd="0" presId="urn:microsoft.com/office/officeart/2005/8/layout/list1"/>
    <dgm:cxn modelId="{9B1A4AA4-ACC1-45A6-88AD-16F0A867F295}" type="presOf" srcId="{8F4F8FC1-1017-4382-BD77-7E599DB38F75}" destId="{1C54D818-34A5-4ACB-A689-DA9DD3C3776A}" srcOrd="0" destOrd="0" presId="urn:microsoft.com/office/officeart/2005/8/layout/list1"/>
    <dgm:cxn modelId="{74B705AB-44D6-4587-9F31-51FBF5979161}" srcId="{41DC7E37-9A22-4CC0-88F5-091BA2378635}" destId="{667A2E2C-A39F-4219-ABC4-12946A0049A0}" srcOrd="0" destOrd="0" parTransId="{325BE392-90D7-4214-AD5B-C37E75E40B29}" sibTransId="{7EBEF847-5E54-4D48-8A7B-24460D177E26}"/>
    <dgm:cxn modelId="{F07547C7-59B0-4EFE-A70F-6769FA5013D3}" type="presOf" srcId="{6857E591-2640-49BB-8ED6-ADD7BDDA1F3A}" destId="{35D11C6A-ECE1-409F-A62E-70C5A404D3E9}" srcOrd="0" destOrd="0" presId="urn:microsoft.com/office/officeart/2005/8/layout/list1"/>
    <dgm:cxn modelId="{83EF86E2-CA36-4F6F-ABB0-951705FC2504}" type="presOf" srcId="{66D0D8D3-8B08-4229-8582-753C6CF53181}" destId="{645C616A-C3D1-4CB0-BA33-B36ABFDD5D61}" srcOrd="0" destOrd="0" presId="urn:microsoft.com/office/officeart/2005/8/layout/list1"/>
    <dgm:cxn modelId="{6A4F9EF1-3E2D-4290-BFC8-69135F428479}" srcId="{41DC7E37-9A22-4CC0-88F5-091BA2378635}" destId="{6857E591-2640-49BB-8ED6-ADD7BDDA1F3A}" srcOrd="1" destOrd="0" parTransId="{E01CC164-7716-4624-AF1D-301B82900540}" sibTransId="{4EF165B9-4D99-4A58-BDA2-9D42FB1E8849}"/>
    <dgm:cxn modelId="{21B1A7F7-D0CF-46F5-ADE1-E94943CDE865}" type="presOf" srcId="{66D0D8D3-8B08-4229-8582-753C6CF53181}" destId="{7E91748A-C91A-4A05-ABC6-413C47B64B00}" srcOrd="1" destOrd="0" presId="urn:microsoft.com/office/officeart/2005/8/layout/list1"/>
    <dgm:cxn modelId="{C45F1FFC-94E0-4304-AB57-9F0A11DAEFD7}" type="presOf" srcId="{667A2E2C-A39F-4219-ABC4-12946A0049A0}" destId="{40EEDE0F-5972-4756-AEEF-A7C6D9FFBC03}" srcOrd="1" destOrd="0" presId="urn:microsoft.com/office/officeart/2005/8/layout/list1"/>
    <dgm:cxn modelId="{810B3E9A-E5CA-46CF-B8B1-476A0AE48350}" type="presParOf" srcId="{59737584-211F-4B73-A51D-C0BD421B56EC}" destId="{1766ADAC-E5E0-463C-81AF-7BAC58753A52}" srcOrd="0" destOrd="0" presId="urn:microsoft.com/office/officeart/2005/8/layout/list1"/>
    <dgm:cxn modelId="{4E922FEC-85BF-4652-A5C2-427A48D8F2ED}" type="presParOf" srcId="{1766ADAC-E5E0-463C-81AF-7BAC58753A52}" destId="{C7CF6771-49F6-4589-9354-47A6F5DB3864}" srcOrd="0" destOrd="0" presId="urn:microsoft.com/office/officeart/2005/8/layout/list1"/>
    <dgm:cxn modelId="{FE24145E-D7FD-4DAE-8D91-154A59853242}" type="presParOf" srcId="{1766ADAC-E5E0-463C-81AF-7BAC58753A52}" destId="{40EEDE0F-5972-4756-AEEF-A7C6D9FFBC03}" srcOrd="1" destOrd="0" presId="urn:microsoft.com/office/officeart/2005/8/layout/list1"/>
    <dgm:cxn modelId="{14A66CC8-F9F2-44CC-AEB7-531896AD4865}" type="presParOf" srcId="{59737584-211F-4B73-A51D-C0BD421B56EC}" destId="{24461361-B42B-4B70-BA03-E84307703B91}" srcOrd="1" destOrd="0" presId="urn:microsoft.com/office/officeart/2005/8/layout/list1"/>
    <dgm:cxn modelId="{690B4517-150B-41D5-AA8C-A92B73187C62}" type="presParOf" srcId="{59737584-211F-4B73-A51D-C0BD421B56EC}" destId="{458B75E5-6BD3-4B4A-BF67-B6CF231343BC}" srcOrd="2" destOrd="0" presId="urn:microsoft.com/office/officeart/2005/8/layout/list1"/>
    <dgm:cxn modelId="{B0406CFA-DC40-448A-8C9C-CBA87117E2CA}" type="presParOf" srcId="{59737584-211F-4B73-A51D-C0BD421B56EC}" destId="{FF664F9D-86C5-485C-B6CB-40EE4319F058}" srcOrd="3" destOrd="0" presId="urn:microsoft.com/office/officeart/2005/8/layout/list1"/>
    <dgm:cxn modelId="{C01A5868-C89E-45D3-847E-C16E634323A5}" type="presParOf" srcId="{59737584-211F-4B73-A51D-C0BD421B56EC}" destId="{35112512-CC9E-40E5-B5C4-D83987A963EE}" srcOrd="4" destOrd="0" presId="urn:microsoft.com/office/officeart/2005/8/layout/list1"/>
    <dgm:cxn modelId="{A3D2F12E-C8B6-4E2F-9C36-5F415BCA5077}" type="presParOf" srcId="{35112512-CC9E-40E5-B5C4-D83987A963EE}" destId="{35D11C6A-ECE1-409F-A62E-70C5A404D3E9}" srcOrd="0" destOrd="0" presId="urn:microsoft.com/office/officeart/2005/8/layout/list1"/>
    <dgm:cxn modelId="{8F74D0B4-50D8-44F0-9332-964371F47070}" type="presParOf" srcId="{35112512-CC9E-40E5-B5C4-D83987A963EE}" destId="{57754613-B76C-4634-B184-C0705A1E2CAD}" srcOrd="1" destOrd="0" presId="urn:microsoft.com/office/officeart/2005/8/layout/list1"/>
    <dgm:cxn modelId="{18139877-1528-4A6E-A228-361EEB4980E0}" type="presParOf" srcId="{59737584-211F-4B73-A51D-C0BD421B56EC}" destId="{50069B00-A030-4408-8F01-2687CF6FF8D0}" srcOrd="5" destOrd="0" presId="urn:microsoft.com/office/officeart/2005/8/layout/list1"/>
    <dgm:cxn modelId="{7D0C3CD3-A473-4A01-9023-8F0D7CC39B54}" type="presParOf" srcId="{59737584-211F-4B73-A51D-C0BD421B56EC}" destId="{1E65203E-02CF-40DF-AAD0-DC257A217E4A}" srcOrd="6" destOrd="0" presId="urn:microsoft.com/office/officeart/2005/8/layout/list1"/>
    <dgm:cxn modelId="{0FAA83F5-3D36-4FAC-804E-EDFB134DCAA5}" type="presParOf" srcId="{59737584-211F-4B73-A51D-C0BD421B56EC}" destId="{D6AB7103-B669-4ECA-9DCB-25932FAAEE03}" srcOrd="7" destOrd="0" presId="urn:microsoft.com/office/officeart/2005/8/layout/list1"/>
    <dgm:cxn modelId="{3320B0E6-320A-4E97-9D96-EC8DC363C3E7}" type="presParOf" srcId="{59737584-211F-4B73-A51D-C0BD421B56EC}" destId="{181186E0-CD71-45A0-B82E-6A8E1835565F}" srcOrd="8" destOrd="0" presId="urn:microsoft.com/office/officeart/2005/8/layout/list1"/>
    <dgm:cxn modelId="{C414A7EF-AC2B-4168-BCA9-31FBF41A0D75}" type="presParOf" srcId="{181186E0-CD71-45A0-B82E-6A8E1835565F}" destId="{1C54D818-34A5-4ACB-A689-DA9DD3C3776A}" srcOrd="0" destOrd="0" presId="urn:microsoft.com/office/officeart/2005/8/layout/list1"/>
    <dgm:cxn modelId="{5121A676-752F-467E-A0C8-65B48DF62511}" type="presParOf" srcId="{181186E0-CD71-45A0-B82E-6A8E1835565F}" destId="{723E4D29-AE0F-4F9F-83A5-DE5B1346A688}" srcOrd="1" destOrd="0" presId="urn:microsoft.com/office/officeart/2005/8/layout/list1"/>
    <dgm:cxn modelId="{7FF2D26B-FC45-4C2D-833A-519CE900A0F3}" type="presParOf" srcId="{59737584-211F-4B73-A51D-C0BD421B56EC}" destId="{35366DA7-5493-4457-99FB-22F665959B4D}" srcOrd="9" destOrd="0" presId="urn:microsoft.com/office/officeart/2005/8/layout/list1"/>
    <dgm:cxn modelId="{36C245C6-D26A-46D0-BF6B-674AAC9E44FF}" type="presParOf" srcId="{59737584-211F-4B73-A51D-C0BD421B56EC}" destId="{FE9EE4BF-526F-4353-B1F3-055FA1C402B4}" srcOrd="10" destOrd="0" presId="urn:microsoft.com/office/officeart/2005/8/layout/list1"/>
    <dgm:cxn modelId="{072BE741-8CDD-4D78-B7BC-949DC2D32B47}" type="presParOf" srcId="{59737584-211F-4B73-A51D-C0BD421B56EC}" destId="{7B604A01-B587-4A67-83C8-597449AD59D5}" srcOrd="11" destOrd="0" presId="urn:microsoft.com/office/officeart/2005/8/layout/list1"/>
    <dgm:cxn modelId="{34F03C8F-FF47-45CD-BD6F-13CAB0D32D97}" type="presParOf" srcId="{59737584-211F-4B73-A51D-C0BD421B56EC}" destId="{4655A55A-E1E0-49D5-8323-5664727AC4B7}" srcOrd="12" destOrd="0" presId="urn:microsoft.com/office/officeart/2005/8/layout/list1"/>
    <dgm:cxn modelId="{47DF7D83-73D8-4B61-A93D-B700D56021C0}" type="presParOf" srcId="{4655A55A-E1E0-49D5-8323-5664727AC4B7}" destId="{645C616A-C3D1-4CB0-BA33-B36ABFDD5D61}" srcOrd="0" destOrd="0" presId="urn:microsoft.com/office/officeart/2005/8/layout/list1"/>
    <dgm:cxn modelId="{ED7865EA-8033-463F-9E6A-AD88FB76667D}" type="presParOf" srcId="{4655A55A-E1E0-49D5-8323-5664727AC4B7}" destId="{7E91748A-C91A-4A05-ABC6-413C47B64B00}" srcOrd="1" destOrd="0" presId="urn:microsoft.com/office/officeart/2005/8/layout/list1"/>
    <dgm:cxn modelId="{C527D7B9-CFEB-4A71-96F3-CAADE6DA5555}" type="presParOf" srcId="{59737584-211F-4B73-A51D-C0BD421B56EC}" destId="{D9A2DFC3-8A0D-43DD-99A8-DCE62B262132}" srcOrd="13" destOrd="0" presId="urn:microsoft.com/office/officeart/2005/8/layout/list1"/>
    <dgm:cxn modelId="{217C5BE2-0FE6-464E-9354-B087DA453D56}" type="presParOf" srcId="{59737584-211F-4B73-A51D-C0BD421B56EC}" destId="{96EC1DE0-3B38-4D04-B808-60E7FD93DA3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D948D-BAC3-4286-B6E3-25B0DE9D12AA}">
      <dsp:nvSpPr>
        <dsp:cNvPr id="0" name=""/>
        <dsp:cNvSpPr/>
      </dsp:nvSpPr>
      <dsp:spPr>
        <a:xfrm>
          <a:off x="0" y="216307"/>
          <a:ext cx="5468679" cy="341792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BFA4D-81E7-470E-9C4F-44A17E15FB76}">
      <dsp:nvSpPr>
        <dsp:cNvPr id="0" name=""/>
        <dsp:cNvSpPr/>
      </dsp:nvSpPr>
      <dsp:spPr>
        <a:xfrm>
          <a:off x="694522" y="2575359"/>
          <a:ext cx="142185" cy="14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300E3-D5B5-43C4-8E21-0B40E009D7B8}">
      <dsp:nvSpPr>
        <dsp:cNvPr id="0" name=""/>
        <dsp:cNvSpPr/>
      </dsp:nvSpPr>
      <dsp:spPr>
        <a:xfrm>
          <a:off x="287540" y="2646452"/>
          <a:ext cx="2230350" cy="98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41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900" kern="1200" dirty="0"/>
            <a:t>Праћење стечајних прописа и најбоље праксе</a:t>
          </a:r>
          <a:endParaRPr lang="en-US" sz="1900" kern="1200" dirty="0"/>
        </a:p>
      </dsp:txBody>
      <dsp:txXfrm>
        <a:off x="287540" y="2646452"/>
        <a:ext cx="2230350" cy="987780"/>
      </dsp:txXfrm>
    </dsp:sp>
    <dsp:sp modelId="{4BC1E81D-AD22-4FA9-A5B8-057BA3394254}">
      <dsp:nvSpPr>
        <dsp:cNvPr id="0" name=""/>
        <dsp:cNvSpPr/>
      </dsp:nvSpPr>
      <dsp:spPr>
        <a:xfrm>
          <a:off x="1949584" y="1646367"/>
          <a:ext cx="257027" cy="257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5EC67-A898-4280-A420-887DFD89DD7F}">
      <dsp:nvSpPr>
        <dsp:cNvPr id="0" name=""/>
        <dsp:cNvSpPr/>
      </dsp:nvSpPr>
      <dsp:spPr>
        <a:xfrm>
          <a:off x="1739785" y="1816642"/>
          <a:ext cx="1989107" cy="18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19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000" kern="1200" dirty="0"/>
            <a:t>Учествовање у пројектима</a:t>
          </a:r>
          <a:endParaRPr lang="en-US" sz="2000" kern="1200" dirty="0"/>
        </a:p>
      </dsp:txBody>
      <dsp:txXfrm>
        <a:off x="1739785" y="1816642"/>
        <a:ext cx="1989107" cy="1859350"/>
      </dsp:txXfrm>
    </dsp:sp>
    <dsp:sp modelId="{2C09D00A-9CAB-434B-8120-CF8E47097E00}">
      <dsp:nvSpPr>
        <dsp:cNvPr id="0" name=""/>
        <dsp:cNvSpPr/>
      </dsp:nvSpPr>
      <dsp:spPr>
        <a:xfrm>
          <a:off x="3458939" y="1081042"/>
          <a:ext cx="355464" cy="355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A27C3-5571-4918-B4A1-0FD15FE207A1}">
      <dsp:nvSpPr>
        <dsp:cNvPr id="0" name=""/>
        <dsp:cNvSpPr/>
      </dsp:nvSpPr>
      <dsp:spPr>
        <a:xfrm>
          <a:off x="3523277" y="1313790"/>
          <a:ext cx="1945401" cy="146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5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Чланство у међународним удружењима</a:t>
          </a:r>
          <a:endParaRPr lang="en-US" sz="1800" kern="1200" dirty="0"/>
        </a:p>
      </dsp:txBody>
      <dsp:txXfrm>
        <a:off x="3523277" y="1313790"/>
        <a:ext cx="1945401" cy="1461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1111E-E2F6-499C-87B7-2CA4DC063EFA}">
      <dsp:nvSpPr>
        <dsp:cNvPr id="0" name=""/>
        <dsp:cNvSpPr/>
      </dsp:nvSpPr>
      <dsp:spPr>
        <a:xfrm>
          <a:off x="817742" y="1507720"/>
          <a:ext cx="2213271" cy="1460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900" kern="1200" dirty="0"/>
            <a:t>АЛСУ -</a:t>
          </a:r>
          <a:r>
            <a:rPr lang="en-US" sz="1900" kern="1200" dirty="0"/>
            <a:t> </a:t>
          </a:r>
          <a:r>
            <a:rPr lang="sr-Cyrl-RS" sz="1900" kern="1200" dirty="0"/>
            <a:t>јачање регулаторних и институционалних капацитета</a:t>
          </a:r>
          <a:endParaRPr lang="en-US" sz="1900" kern="1200" dirty="0"/>
        </a:p>
      </dsp:txBody>
      <dsp:txXfrm>
        <a:off x="860506" y="1550484"/>
        <a:ext cx="2127743" cy="1374553"/>
      </dsp:txXfrm>
    </dsp:sp>
    <dsp:sp modelId="{8167F220-3156-4108-ABD9-335519059AA6}">
      <dsp:nvSpPr>
        <dsp:cNvPr id="0" name=""/>
        <dsp:cNvSpPr/>
      </dsp:nvSpPr>
      <dsp:spPr>
        <a:xfrm rot="40566">
          <a:off x="3156833" y="2023536"/>
          <a:ext cx="1006911" cy="46941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297659" y="2117420"/>
        <a:ext cx="725259" cy="281651"/>
      </dsp:txXfrm>
    </dsp:sp>
    <dsp:sp modelId="{7245ED4A-9EB9-4E1B-998D-FA49EEFA3E9C}">
      <dsp:nvSpPr>
        <dsp:cNvPr id="0" name=""/>
        <dsp:cNvSpPr/>
      </dsp:nvSpPr>
      <dsp:spPr>
        <a:xfrm>
          <a:off x="4289565" y="1600171"/>
          <a:ext cx="1807317" cy="1352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900" kern="1200" dirty="0"/>
            <a:t>Развој професије СУ</a:t>
          </a:r>
          <a:endParaRPr lang="en-US" sz="1900" kern="1200" dirty="0"/>
        </a:p>
      </dsp:txBody>
      <dsp:txXfrm>
        <a:off x="4329173" y="1639779"/>
        <a:ext cx="1728101" cy="1273113"/>
      </dsp:txXfrm>
    </dsp:sp>
    <dsp:sp modelId="{D5AFCA71-5386-4C29-A33B-CEB3612098D8}">
      <dsp:nvSpPr>
        <dsp:cNvPr id="0" name=""/>
        <dsp:cNvSpPr/>
      </dsp:nvSpPr>
      <dsp:spPr>
        <a:xfrm rot="10840566">
          <a:off x="3156833" y="2023536"/>
          <a:ext cx="1006911" cy="46941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297659" y="2117420"/>
        <a:ext cx="725259" cy="281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B75E5-6BD3-4B4A-BF67-B6CF231343BC}">
      <dsp:nvSpPr>
        <dsp:cNvPr id="0" name=""/>
        <dsp:cNvSpPr/>
      </dsp:nvSpPr>
      <dsp:spPr>
        <a:xfrm>
          <a:off x="0" y="390749"/>
          <a:ext cx="1121912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EDE0F-5972-4756-AEEF-A7C6D9FFBC03}">
      <dsp:nvSpPr>
        <dsp:cNvPr id="0" name=""/>
        <dsp:cNvSpPr/>
      </dsp:nvSpPr>
      <dsp:spPr>
        <a:xfrm>
          <a:off x="534113" y="36509"/>
          <a:ext cx="10682257" cy="70848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9" tIns="0" rIns="2968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solidFill>
                <a:schemeClr val="accent1">
                  <a:lumMod val="50000"/>
                </a:schemeClr>
              </a:solidFill>
            </a:rPr>
            <a:t>Професори Правног факултета у Београду, председници и судије ПАС-а и привредних судова</a:t>
          </a:r>
          <a:endParaRPr lang="en-US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68698" y="71094"/>
        <a:ext cx="10613087" cy="639310"/>
      </dsp:txXfrm>
    </dsp:sp>
    <dsp:sp modelId="{1E65203E-02CF-40DF-AAD0-DC257A217E4A}">
      <dsp:nvSpPr>
        <dsp:cNvPr id="0" name=""/>
        <dsp:cNvSpPr/>
      </dsp:nvSpPr>
      <dsp:spPr>
        <a:xfrm>
          <a:off x="0" y="1479389"/>
          <a:ext cx="1121912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54613-B76C-4634-B184-C0705A1E2CAD}">
      <dsp:nvSpPr>
        <dsp:cNvPr id="0" name=""/>
        <dsp:cNvSpPr/>
      </dsp:nvSpPr>
      <dsp:spPr>
        <a:xfrm>
          <a:off x="560956" y="1125149"/>
          <a:ext cx="7853384" cy="70848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9" tIns="0" rIns="2968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solidFill>
                <a:schemeClr val="accent1">
                  <a:lumMod val="50000"/>
                </a:schemeClr>
              </a:solidFill>
            </a:rPr>
            <a:t>Стечајни управници и запослени АЛСУ </a:t>
          </a:r>
          <a:endParaRPr lang="en-US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95541" y="1159734"/>
        <a:ext cx="7784214" cy="639310"/>
      </dsp:txXfrm>
    </dsp:sp>
    <dsp:sp modelId="{FE9EE4BF-526F-4353-B1F3-055FA1C402B4}">
      <dsp:nvSpPr>
        <dsp:cNvPr id="0" name=""/>
        <dsp:cNvSpPr/>
      </dsp:nvSpPr>
      <dsp:spPr>
        <a:xfrm>
          <a:off x="0" y="2999677"/>
          <a:ext cx="1121912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E4D29-AE0F-4F9F-83A5-DE5B1346A688}">
      <dsp:nvSpPr>
        <dsp:cNvPr id="0" name=""/>
        <dsp:cNvSpPr/>
      </dsp:nvSpPr>
      <dsp:spPr>
        <a:xfrm>
          <a:off x="560956" y="2213789"/>
          <a:ext cx="10562488" cy="1140128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9" tIns="0" rIns="29683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000" kern="1200" dirty="0">
              <a:solidFill>
                <a:schemeClr val="accent1">
                  <a:lumMod val="50000"/>
                </a:schemeClr>
              </a:solidFill>
            </a:rPr>
            <a:t>Народна банка Србије, Пореска управа, Архив Србије, РГЗ, Управа Царина, Управа за пољопривредно земљиште, Комисија за заштиту конкуренције, осигуравајуће компаније</a:t>
          </a:r>
          <a:endParaRPr lang="en-U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16612" y="2269445"/>
        <a:ext cx="10451176" cy="1028816"/>
      </dsp:txXfrm>
    </dsp:sp>
    <dsp:sp modelId="{96EC1DE0-3B38-4D04-B808-60E7FD93DA3C}">
      <dsp:nvSpPr>
        <dsp:cNvPr id="0" name=""/>
        <dsp:cNvSpPr/>
      </dsp:nvSpPr>
      <dsp:spPr>
        <a:xfrm>
          <a:off x="0" y="4088317"/>
          <a:ext cx="1121912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1748A-C91A-4A05-ABC6-413C47B64B00}">
      <dsp:nvSpPr>
        <dsp:cNvPr id="0" name=""/>
        <dsp:cNvSpPr/>
      </dsp:nvSpPr>
      <dsp:spPr>
        <a:xfrm>
          <a:off x="560956" y="3734077"/>
          <a:ext cx="7853384" cy="70848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9" tIns="0" rIns="2968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solidFill>
                <a:schemeClr val="accent1">
                  <a:lumMod val="50000"/>
                </a:schemeClr>
              </a:solidFill>
            </a:rPr>
            <a:t>Адвокати, порески саветници, рачуновође</a:t>
          </a:r>
          <a:endParaRPr lang="en-US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95541" y="3768662"/>
        <a:ext cx="7784214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B65C-086A-458E-8359-C7789B93C77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F4707-3712-471A-B750-89818595F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58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3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6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3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4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3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F4707-3712-471A-B750-89818595FE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5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22DD-05C7-4BA6-81BD-C6C96FFCB26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82DE-2E78-43A0-A32B-7F8B424C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2.xml"/><Relationship Id="rId18" Type="http://schemas.openxmlformats.org/officeDocument/2006/relationships/image" Target="../media/image1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.pn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su.gov.r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1CB70B-5589-810A-79E7-DA058A42A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94" y="6105"/>
            <a:ext cx="9248506" cy="5202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DD32D-9E7C-0732-8D92-AEE660D9D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29" y="615498"/>
            <a:ext cx="7779145" cy="1658983"/>
          </a:xfrm>
        </p:spPr>
        <p:txBody>
          <a:bodyPr>
            <a:noAutofit/>
          </a:bodyPr>
          <a:lstStyle/>
          <a:p>
            <a:pPr algn="l"/>
            <a:r>
              <a:rPr lang="sr-Cyrl-RS" sz="4400" b="1" dirty="0">
                <a:solidFill>
                  <a:schemeClr val="bg1"/>
                </a:solidFill>
                <a:latin typeface="+mn-lt"/>
              </a:rPr>
              <a:t>Сарадња АЛСУ са међународним институцијама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482B9-516D-95DC-B464-FD09820E6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975" y="3284122"/>
            <a:ext cx="6097859" cy="1192987"/>
          </a:xfrm>
        </p:spPr>
        <p:txBody>
          <a:bodyPr>
            <a:normAutofit/>
          </a:bodyPr>
          <a:lstStyle/>
          <a:p>
            <a:pPr algn="l"/>
            <a:r>
              <a:rPr lang="sr-Cyrl-RS" sz="2600" b="1" dirty="0">
                <a:solidFill>
                  <a:schemeClr val="bg1"/>
                </a:solidFill>
              </a:rPr>
              <a:t>Јелена Тодић</a:t>
            </a:r>
            <a:r>
              <a:rPr lang="sr-Cyrl-RS" sz="2600" dirty="0">
                <a:solidFill>
                  <a:schemeClr val="bg1"/>
                </a:solidFill>
              </a:rPr>
              <a:t>, директор Центра за надзор и развој професије, АЛСУ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ECC6E-8760-A2C3-1879-6ACA702DA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66" y="2409593"/>
            <a:ext cx="4913274" cy="50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5667F-9461-E0B0-6DA8-43AECBF6F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66" y="4892716"/>
            <a:ext cx="4913274" cy="50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87A9CD-6DE1-E7A0-E677-B222959B8EDB}"/>
              </a:ext>
            </a:extLst>
          </p:cNvPr>
          <p:cNvSpPr/>
          <p:nvPr/>
        </p:nvSpPr>
        <p:spPr>
          <a:xfrm>
            <a:off x="0" y="5199017"/>
            <a:ext cx="12192000" cy="165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BBF7A0-FD9D-4C94-46B3-95711EEDE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74" y="5277067"/>
            <a:ext cx="2825496" cy="1408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49110-8EC1-6785-249D-61CBDC2C3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11" y="6032396"/>
            <a:ext cx="2710978" cy="690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DDDC62-CC61-DA83-224B-FD288436C5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0" y="5301081"/>
            <a:ext cx="2473233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0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1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4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8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4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/>
          </a:bodyPr>
          <a:lstStyle/>
          <a:p>
            <a:r>
              <a:rPr lang="sr-Cyrl-R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Европска банка за обнову и развој -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EBRD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1474682"/>
            <a:ext cx="8642800" cy="4980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ru-RU" sz="2900" b="1" i="1" dirty="0">
                <a:solidFill>
                  <a:schemeClr val="accent1">
                    <a:lumMod val="50000"/>
                  </a:schemeClr>
                </a:solidFill>
              </a:rPr>
              <a:t>Јачање капацитета стечајног система 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</a:rPr>
              <a:t>(2008-2012)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Развој капацитета АЛСУ (надзор, лиценце, обуке стечајних управника). </a:t>
            </a:r>
          </a:p>
          <a:p>
            <a:pPr marL="0" indent="0" algn="ctr">
              <a:buNone/>
            </a:pPr>
            <a:endParaRPr lang="ru-RU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ru-RU" sz="2900" b="1" i="1" dirty="0">
                <a:solidFill>
                  <a:schemeClr val="accent1">
                    <a:lumMod val="50000"/>
                  </a:schemeClr>
                </a:solidFill>
              </a:rPr>
              <a:t>Помоћ у примени стечајног законодавства </a:t>
            </a:r>
            <a:endParaRPr lang="ru-RU" sz="29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Фаза I (2010), Фаза II (2012)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Процена стања стечајне праксе и препоруке у вези регулисања и обуке стечајних управника.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Приручник за примену НС и КЕ</a:t>
            </a:r>
          </a:p>
          <a:p>
            <a:pPr marL="0" indent="0" algn="ctr">
              <a:buNone/>
            </a:pPr>
            <a:endParaRPr lang="ru-RU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</a:rPr>
              <a:t>*Подршка АЛСУ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sz="2900" b="1" dirty="0">
                <a:solidFill>
                  <a:schemeClr val="accent1">
                    <a:lumMod val="50000"/>
                  </a:schemeClr>
                </a:solidFill>
              </a:rPr>
              <a:t>- нова надлежност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</a:rPr>
              <a:t> (од 2021)</a:t>
            </a:r>
          </a:p>
          <a:p>
            <a:pPr marL="0" indent="0" algn="ctr">
              <a:buNone/>
            </a:pPr>
            <a:endParaRPr lang="ru-RU" sz="29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r-Cyrl-R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C2F55E-46A6-179A-0D4A-73CF54C7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8" y="1474682"/>
            <a:ext cx="3057163" cy="46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907536" cy="9559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Међународна финансијска корпорација - 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IFC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32" y="2447714"/>
            <a:ext cx="8891857" cy="119362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Пројекат финансиран од стране Државног секретаријата за економске послове (SECO) при Швајцарском савезном министарству за економске послове, образовање и истраживање.</a:t>
            </a:r>
            <a:endParaRPr lang="sr-Cyrl-RS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AB615-3FAF-4C7F-DA57-2024FA078E90}"/>
              </a:ext>
            </a:extLst>
          </p:cNvPr>
          <p:cNvSpPr txBox="1"/>
          <p:nvPr/>
        </p:nvSpPr>
        <p:spPr>
          <a:xfrm>
            <a:off x="293305" y="1408951"/>
            <a:ext cx="10664455" cy="892552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r-Cyrl-RS" sz="2600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Решавање питања задужења и престанка пословања привредних субјеката у региону Западног Балкана (од 2015)</a:t>
            </a:r>
            <a:endParaRPr lang="ru-RU" sz="2600" b="1" i="1" dirty="0"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7F82B-EA28-6503-3E5C-96D11EED0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08" y="2267937"/>
            <a:ext cx="3113314" cy="36784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7D6994-65FF-0B55-AA0A-F54D8AF1FF3C}"/>
              </a:ext>
            </a:extLst>
          </p:cNvPr>
          <p:cNvSpPr txBox="1">
            <a:spLocks/>
          </p:cNvSpPr>
          <p:nvPr/>
        </p:nvSpPr>
        <p:spPr>
          <a:xfrm>
            <a:off x="241432" y="3683974"/>
            <a:ext cx="10485525" cy="2771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ru-RU" sz="9200" dirty="0">
                <a:solidFill>
                  <a:schemeClr val="accent1">
                    <a:lumMod val="75000"/>
                  </a:schemeClr>
                </a:solidFill>
              </a:rPr>
              <a:t>Циљ пројекта - подршк</a:t>
            </a:r>
            <a:r>
              <a:rPr lang="en-US" sz="92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ru-RU" sz="9200" dirty="0">
                <a:solidFill>
                  <a:schemeClr val="accent1">
                    <a:lumMod val="75000"/>
                  </a:schemeClr>
                </a:solidFill>
              </a:rPr>
              <a:t> даљем јачању приватног сектора у Србији, с </a:t>
            </a:r>
            <a:r>
              <a:rPr lang="ru-RU" sz="8800" dirty="0">
                <a:solidFill>
                  <a:schemeClr val="accent1">
                    <a:lumMod val="75000"/>
                  </a:schemeClr>
                </a:solidFill>
              </a:rPr>
              <a:t>посебним освртом на области повезане са стечајном реформом и </a:t>
            </a:r>
            <a:r>
              <a:rPr lang="sr-Latn-RS" sz="8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8800" dirty="0">
                <a:solidFill>
                  <a:schemeClr val="accent1">
                    <a:lumMod val="75000"/>
                  </a:schemeClr>
                </a:solidFill>
              </a:rPr>
              <a:t>алтернативним решавањем спорова.</a:t>
            </a:r>
            <a:endParaRPr lang="en-US" sz="8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Calibri" panose="020F0502020204030204" pitchFamily="34" charset="0"/>
              <a:buChar char="⁞"/>
            </a:pPr>
            <a:endParaRPr lang="en-US" sz="5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sr-Cyrl-RS" sz="9200" dirty="0">
                <a:solidFill>
                  <a:schemeClr val="accent1">
                    <a:lumMod val="75000"/>
                  </a:schemeClr>
                </a:solidFill>
              </a:rPr>
              <a:t>Одржан велики број семинара, </a:t>
            </a:r>
            <a:r>
              <a:rPr lang="sr-Cyrl-RS" sz="9200" dirty="0" err="1">
                <a:solidFill>
                  <a:schemeClr val="accent1">
                    <a:lumMod val="75000"/>
                  </a:schemeClr>
                </a:solidFill>
              </a:rPr>
              <a:t>вебинара</a:t>
            </a:r>
            <a:r>
              <a:rPr lang="sr-Cyrl-RS" sz="9200" dirty="0">
                <a:solidFill>
                  <a:schemeClr val="accent1">
                    <a:lumMod val="75000"/>
                  </a:schemeClr>
                </a:solidFill>
              </a:rPr>
              <a:t>, радионица и Стручних скупова АЛСУ.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sr-Cyrl-RS" sz="9200" b="1" dirty="0">
                <a:solidFill>
                  <a:schemeClr val="accent1">
                    <a:lumMod val="75000"/>
                  </a:schemeClr>
                </a:solidFill>
              </a:rPr>
              <a:t>Од 2019. године одржано преко </a:t>
            </a:r>
            <a:r>
              <a:rPr lang="en-US" sz="9200" b="1" dirty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sr-Cyrl-RS" sz="9200" b="1" dirty="0">
                <a:solidFill>
                  <a:schemeClr val="accent1">
                    <a:lumMod val="75000"/>
                  </a:schemeClr>
                </a:solidFill>
              </a:rPr>
              <a:t>семинара и </a:t>
            </a:r>
            <a:r>
              <a:rPr lang="sr-Cyrl-RS" sz="9200" b="1" dirty="0" err="1">
                <a:solidFill>
                  <a:schemeClr val="accent1">
                    <a:lumMod val="75000"/>
                  </a:schemeClr>
                </a:solidFill>
              </a:rPr>
              <a:t>вебинара</a:t>
            </a:r>
            <a:r>
              <a:rPr lang="sr-Cyrl-RS" sz="9200" b="1" dirty="0">
                <a:solidFill>
                  <a:schemeClr val="accent1">
                    <a:lumMod val="75000"/>
                  </a:schemeClr>
                </a:solidFill>
              </a:rPr>
              <a:t> са преко 1200 учесника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r-Cyrl-R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1281954" cy="955992"/>
          </a:xfrm>
        </p:spPr>
        <p:txBody>
          <a:bodyPr>
            <a:noAutofit/>
          </a:bodyPr>
          <a:lstStyle/>
          <a:p>
            <a:r>
              <a:rPr lang="sr-Cyrl-RS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Догађаји у организацији АЛСУ уз подршку 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IFC</a:t>
            </a:r>
            <a:r>
              <a:rPr lang="sr-Cyrl-RS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2019-2022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C1B1F7-ADF0-D15C-E204-6CB947450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955494"/>
              </p:ext>
            </p:extLst>
          </p:nvPr>
        </p:nvGraphicFramePr>
        <p:xfrm>
          <a:off x="519222" y="1605519"/>
          <a:ext cx="11219121" cy="4729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6" y="0"/>
            <a:ext cx="2244874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/>
          </a:bodyPr>
          <a:lstStyle/>
          <a:p>
            <a:r>
              <a:rPr lang="sr-Cyrl-RS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Међународна сарадња АЛСУ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9FF9BE-F443-5A46-3A08-E901307FED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50240"/>
              </p:ext>
            </p:extLst>
          </p:nvPr>
        </p:nvGraphicFramePr>
        <p:xfrm>
          <a:off x="546026" y="1159165"/>
          <a:ext cx="5468679" cy="385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6" y="0"/>
            <a:ext cx="2244874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7DECF99-B469-D8A3-DEBD-B2D4883AE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689809"/>
              </p:ext>
            </p:extLst>
          </p:nvPr>
        </p:nvGraphicFramePr>
        <p:xfrm>
          <a:off x="5475767" y="-146414"/>
          <a:ext cx="6602819" cy="4432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26AA48A-FAC7-C3FF-C90A-46EEFCD3EB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0" y="5189532"/>
            <a:ext cx="1718709" cy="858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A5E011-150B-66EC-1A1D-F8C2E71E98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95" y="5466674"/>
            <a:ext cx="1718710" cy="663027"/>
          </a:xfrm>
          <a:prstGeom prst="rect">
            <a:avLst/>
          </a:prstGeom>
        </p:spPr>
      </p:pic>
      <p:pic>
        <p:nvPicPr>
          <p:cNvPr id="1026" name="Picture 2" descr="EBRD-blue-15mm-E">
            <a:extLst>
              <a:ext uri="{FF2B5EF4-FFF2-40B4-BE49-F238E27FC236}">
                <a16:creationId xmlns:a16="http://schemas.microsoft.com/office/drawing/2014/main" id="{487DCE6E-3C67-2271-FA5D-45CF2991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21" y="5189532"/>
            <a:ext cx="1903185" cy="10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IAIR Worded Logo">
            <a:extLst>
              <a:ext uri="{FF2B5EF4-FFF2-40B4-BE49-F238E27FC236}">
                <a16:creationId xmlns:a16="http://schemas.microsoft.com/office/drawing/2014/main" id="{D74F287F-64CA-3A6E-1E8E-6341FFD151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46" y="3825899"/>
            <a:ext cx="3581159" cy="86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D93016-BFC3-32C6-F47E-6443031473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09" y="5363881"/>
            <a:ext cx="2247900" cy="590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C13214-8C2F-AFE0-FEE6-7CA8F1203C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78" y="3864304"/>
            <a:ext cx="3318349" cy="844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62EA1-15AE-3B52-2E32-732673D5DCD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35"/>
          <a:stretch/>
        </p:blipFill>
        <p:spPr bwMode="auto">
          <a:xfrm>
            <a:off x="4465329" y="5414500"/>
            <a:ext cx="2434590" cy="732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54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/>
          </a:bodyPr>
          <a:lstStyle/>
          <a:p>
            <a:r>
              <a:rPr lang="sr-Cyrl-R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Међународно удружење регулатора - 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1305375"/>
            <a:ext cx="11532325" cy="1960339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en-GB" sz="3900" dirty="0">
                <a:solidFill>
                  <a:schemeClr val="accent1">
                    <a:lumMod val="75000"/>
                  </a:schemeClr>
                </a:solidFill>
              </a:rPr>
              <a:t>IAIR</a:t>
            </a:r>
            <a:r>
              <a:rPr lang="sr-Cyrl-RS" sz="3900" dirty="0">
                <a:solidFill>
                  <a:schemeClr val="accent1">
                    <a:lumMod val="75000"/>
                  </a:schemeClr>
                </a:solidFill>
              </a:rPr>
              <a:t> је </a:t>
            </a:r>
            <a:r>
              <a:rPr lang="ru-RU" sz="3900" dirty="0">
                <a:solidFill>
                  <a:schemeClr val="accent1">
                    <a:lumMod val="75000"/>
                  </a:schemeClr>
                </a:solidFill>
              </a:rPr>
              <a:t>светско међународно удружење владиних одељења, министарстава, агенција и државних органа задужених за стечајну политику и законодавство, регулативу, односно праксу и управљање стечајним поступцима</a:t>
            </a:r>
          </a:p>
          <a:p>
            <a:pPr marL="0" indent="0">
              <a:buNone/>
            </a:pPr>
            <a:endParaRPr lang="en-GB" sz="13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B804B9-4581-766B-F6CC-A5A7D506EA99}"/>
              </a:ext>
            </a:extLst>
          </p:cNvPr>
          <p:cNvSpPr txBox="1">
            <a:spLocks/>
          </p:cNvSpPr>
          <p:nvPr/>
        </p:nvSpPr>
        <p:spPr>
          <a:xfrm>
            <a:off x="68581" y="3265717"/>
            <a:ext cx="11709762" cy="3189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sr-Cyrl-RS" sz="3500" dirty="0">
                <a:solidFill>
                  <a:schemeClr val="accent1">
                    <a:lumMod val="75000"/>
                  </a:schemeClr>
                </a:solidFill>
              </a:rPr>
              <a:t>Основана</a:t>
            </a: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 1995</a:t>
            </a:r>
            <a:r>
              <a:rPr lang="sr-Cyrl-RS" sz="3500" dirty="0">
                <a:solidFill>
                  <a:schemeClr val="accent1">
                    <a:lumMod val="75000"/>
                  </a:schemeClr>
                </a:solidFill>
              </a:rPr>
              <a:t>. године, има 34 чланице</a:t>
            </a: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RS" sz="3500" dirty="0">
                <a:solidFill>
                  <a:schemeClr val="accent1">
                    <a:lumMod val="75000"/>
                  </a:schemeClr>
                </a:solidFill>
              </a:rPr>
              <a:t>– В. Британија, Индија, Канада, САД, Аустралија, Чешка, Финска, Хонг Конг, ЈАР, УАЕ и др.</a:t>
            </a: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Calibri" panose="020F0502020204030204" pitchFamily="34" charset="0"/>
              <a:buChar char="⁞"/>
            </a:pPr>
            <a:endParaRPr lang="en-GB" sz="3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Calibri" panose="020F0502020204030204" pitchFamily="34" charset="0"/>
              <a:buChar char="⁞"/>
            </a:pPr>
            <a:r>
              <a:rPr lang="sr-Cyrl-RS" sz="3500" dirty="0">
                <a:solidFill>
                  <a:schemeClr val="accent1">
                    <a:lumMod val="75000"/>
                  </a:schemeClr>
                </a:solidFill>
              </a:rPr>
              <a:t>АЛСУ члан од 2007. године, учествовала у бројним пројектима</a:t>
            </a: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Calibri" panose="020F0502020204030204" pitchFamily="34" charset="0"/>
              <a:buChar char="⁞"/>
            </a:pPr>
            <a:endParaRPr lang="en-GB" sz="1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  <a:buFont typeface="Calibri" panose="020F0502020204030204" pitchFamily="34" charset="0"/>
              <a:buChar char="⁞"/>
            </a:pPr>
            <a:r>
              <a:rPr lang="sr-Cyrl-RS" sz="3400" b="1" dirty="0">
                <a:solidFill>
                  <a:schemeClr val="accent1">
                    <a:lumMod val="50000"/>
                  </a:schemeClr>
                </a:solidFill>
              </a:rPr>
              <a:t>2022. године АЛСУ постала председавајућа 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IAIR</a:t>
            </a:r>
            <a:r>
              <a:rPr lang="sr-Latn-RS" sz="3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sr-Cyrl-RS" sz="3400" b="1" dirty="0">
                <a:solidFill>
                  <a:schemeClr val="accent1">
                    <a:lumMod val="50000"/>
                  </a:schemeClr>
                </a:solidFill>
              </a:rPr>
              <a:t>а и организатор следеће годишње конференције</a:t>
            </a:r>
          </a:p>
        </p:txBody>
      </p:sp>
    </p:spTree>
    <p:extLst>
      <p:ext uri="{BB962C8B-B14F-4D97-AF65-F5344CB8AC3E}">
        <p14:creationId xmlns:p14="http://schemas.microsoft.com/office/powerpoint/2010/main" val="28635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51126F-8343-FC5A-39E1-A583FD500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0" t="12660" r="14750" b="4417"/>
          <a:stretch/>
        </p:blipFill>
        <p:spPr>
          <a:xfrm>
            <a:off x="0" y="-141680"/>
            <a:ext cx="12495630" cy="6999680"/>
          </a:xfrm>
        </p:spPr>
      </p:pic>
    </p:spTree>
    <p:extLst>
      <p:ext uri="{BB962C8B-B14F-4D97-AF65-F5344CB8AC3E}">
        <p14:creationId xmlns:p14="http://schemas.microsoft.com/office/powerpoint/2010/main" val="9749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Систем за аутоматско вођење стечајних поступака и електронско извештавање </a:t>
            </a:r>
            <a:r>
              <a:rPr lang="sr-Latn-R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ЕРС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1474683"/>
            <a:ext cx="7395753" cy="21584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50000"/>
                  </a:schemeClr>
                </a:solidFill>
              </a:rPr>
              <a:t>Почео са радом 2009. године</a:t>
            </a:r>
            <a:endParaRPr lang="en-US" sz="3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r-Cyrl-R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i="1" dirty="0">
                <a:solidFill>
                  <a:srgbClr val="8C3A42"/>
                </a:solidFill>
              </a:rPr>
              <a:t>…Србија – лидер у стечајној администрацији Источне Европе…</a:t>
            </a:r>
            <a:endParaRPr lang="en-US" sz="3400" i="1" dirty="0">
              <a:solidFill>
                <a:srgbClr val="8C3A42"/>
              </a:solidFill>
            </a:endParaRPr>
          </a:p>
          <a:p>
            <a:pPr marL="0" indent="0">
              <a:buNone/>
            </a:pPr>
            <a:endParaRPr lang="en-US" sz="1600" i="1" dirty="0">
              <a:solidFill>
                <a:srgbClr val="992D35"/>
              </a:solidFill>
            </a:endParaRPr>
          </a:p>
          <a:p>
            <a:pPr marL="0" indent="0" algn="ctr">
              <a:buNone/>
            </a:pPr>
            <a:endParaRPr lang="en-GB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AB615-3FAF-4C7F-DA57-2024FA078E90}"/>
              </a:ext>
            </a:extLst>
          </p:cNvPr>
          <p:cNvSpPr txBox="1"/>
          <p:nvPr/>
        </p:nvSpPr>
        <p:spPr>
          <a:xfrm>
            <a:off x="8186057" y="1408953"/>
            <a:ext cx="3691812" cy="1569660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USAID/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Booz Allen Hamilton</a:t>
            </a:r>
            <a:endParaRPr lang="sr-Cyrl-RS" sz="24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Програм за реформу стечајног и извршног поступка (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BES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F9A25-7406-1002-F0A2-DD622853AA77}"/>
              </a:ext>
            </a:extLst>
          </p:cNvPr>
          <p:cNvSpPr txBox="1"/>
          <p:nvPr/>
        </p:nvSpPr>
        <p:spPr>
          <a:xfrm>
            <a:off x="457200" y="4029740"/>
            <a:ext cx="106325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500" i="1" dirty="0">
                <a:solidFill>
                  <a:srgbClr val="8C3A42"/>
                </a:solidFill>
              </a:rPr>
              <a:t>“</a:t>
            </a:r>
            <a:r>
              <a:rPr lang="ru-RU" sz="2500" i="1" dirty="0">
                <a:solidFill>
                  <a:srgbClr val="8C3A42"/>
                </a:solidFill>
              </a:rPr>
              <a:t>Не знам ни за једну другу земљу у региону која користи системе ни приближно тако развијене као што су ови. Заправо, овај модеран алат ће Србију учинити референтном земљом у региону у погледу регулаторног надзора стечајних управника.“ 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Neil Cooper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, партнер, водећи међународни стечајни практичар и почасни председник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INSOL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i="1" dirty="0">
                <a:solidFill>
                  <a:schemeClr val="accent1">
                    <a:lumMod val="75000"/>
                  </a:schemeClr>
                </a:solidFill>
              </a:rPr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4947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Систем за аутоматско вођење стечајних поступака и електронско извештавање ЕРС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1474682"/>
            <a:ext cx="7395753" cy="47395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sr-Cyrl-R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50000"/>
                  </a:schemeClr>
                </a:solidFill>
              </a:rPr>
              <a:t>Стандардизација извештаја и електронско извештавање</a:t>
            </a:r>
            <a:endParaRPr lang="en-US" sz="3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sr-Cyrl-R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50000"/>
                  </a:schemeClr>
                </a:solidFill>
              </a:rPr>
              <a:t>Надзор – 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</a:rPr>
              <a:t>RBMS</a:t>
            </a:r>
          </a:p>
          <a:p>
            <a:pPr marL="0" indent="0" algn="ctr">
              <a:buNone/>
            </a:pP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www.alsu.gov.rs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9BBA715-0CA5-9D58-269F-39C9ECECA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4" y="3485294"/>
            <a:ext cx="4348065" cy="2728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AB615-3FAF-4C7F-DA57-2024FA078E90}"/>
              </a:ext>
            </a:extLst>
          </p:cNvPr>
          <p:cNvSpPr txBox="1"/>
          <p:nvPr/>
        </p:nvSpPr>
        <p:spPr>
          <a:xfrm>
            <a:off x="8109857" y="1408953"/>
            <a:ext cx="3768012" cy="1569660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USAID/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Booz Allen Hamilton</a:t>
            </a:r>
            <a:endParaRPr lang="sr-Cyrl-RS" sz="24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Програм за реформу стечајног и извршног поступка (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BES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705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Систем за аутоматско вођење стечајних поступака и електронско извештавање ЕРС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1474682"/>
            <a:ext cx="7395753" cy="47395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ишегодишње искуство АЛСУ на имплементацији, одржавању и корисничкој подршци ЕРС система</a:t>
            </a:r>
          </a:p>
          <a:p>
            <a:pPr marL="0" indent="0" algn="ctr">
              <a:buNone/>
            </a:pP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ЕРС Подршка 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- </a:t>
            </a:r>
          </a:p>
          <a:p>
            <a:pPr marL="0" indent="0">
              <a:buNone/>
            </a:pP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овећањ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ефикасности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јавност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транспарентност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вођењ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стечајн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их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поступ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</a:t>
            </a:r>
            <a:endParaRPr lang="en-US" sz="3400" dirty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AB615-3FAF-4C7F-DA57-2024FA078E90}"/>
              </a:ext>
            </a:extLst>
          </p:cNvPr>
          <p:cNvSpPr txBox="1"/>
          <p:nvPr/>
        </p:nvSpPr>
        <p:spPr>
          <a:xfrm>
            <a:off x="8109857" y="1408953"/>
            <a:ext cx="3768012" cy="1569660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USAID/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Booz Allen Hamilton</a:t>
            </a:r>
            <a:endParaRPr lang="sr-Cyrl-RS" sz="24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Програм за реформу стечајног и извршног поступка (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BES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reen checkmark">
                <a:extLst>
                  <a:ext uri="{FF2B5EF4-FFF2-40B4-BE49-F238E27FC236}">
                    <a16:creationId xmlns:a16="http://schemas.microsoft.com/office/drawing/2014/main" id="{D2FE054A-40EA-1BF4-45C4-405DBDEF653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16503103"/>
                  </p:ext>
                </p:extLst>
              </p:nvPr>
            </p:nvGraphicFramePr>
            <p:xfrm>
              <a:off x="7529804" y="3845527"/>
              <a:ext cx="816754" cy="87012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16754" cy="870129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68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reen checkmark">
                <a:extLst>
                  <a:ext uri="{FF2B5EF4-FFF2-40B4-BE49-F238E27FC236}">
                    <a16:creationId xmlns:a16="http://schemas.microsoft.com/office/drawing/2014/main" id="{D2FE054A-40EA-1BF4-45C4-405DBDEF65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9804" y="3845527"/>
                <a:ext cx="816754" cy="87012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6D401CA-C172-3932-4E18-88CC810A481A}"/>
              </a:ext>
            </a:extLst>
          </p:cNvPr>
          <p:cNvSpPr txBox="1"/>
          <p:nvPr/>
        </p:nvSpPr>
        <p:spPr>
          <a:xfrm>
            <a:off x="8261498" y="3880853"/>
            <a:ext cx="356106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100" dirty="0">
                <a:solidFill>
                  <a:schemeClr val="accent1">
                    <a:lumMod val="50000"/>
                  </a:schemeClr>
                </a:solidFill>
              </a:rPr>
              <a:t>800 корисника</a:t>
            </a:r>
          </a:p>
          <a:p>
            <a:endParaRPr lang="sr-Cyrl-RS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Cyrl-RS" sz="3100" dirty="0">
                <a:solidFill>
                  <a:schemeClr val="accent1">
                    <a:lumMod val="50000"/>
                  </a:schemeClr>
                </a:solidFill>
              </a:rPr>
              <a:t>5.700 стечајних поступака</a:t>
            </a:r>
            <a:endParaRPr lang="en-US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Green checkmark">
                <a:extLst>
                  <a:ext uri="{FF2B5EF4-FFF2-40B4-BE49-F238E27FC236}">
                    <a16:creationId xmlns:a16="http://schemas.microsoft.com/office/drawing/2014/main" id="{32CA8784-F5AC-DF3E-29B9-863B496E52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51144040"/>
                  </p:ext>
                </p:extLst>
              </p:nvPr>
            </p:nvGraphicFramePr>
            <p:xfrm>
              <a:off x="7529804" y="4429406"/>
              <a:ext cx="731694" cy="87012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31694" cy="870129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557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Green checkmark">
                <a:extLst>
                  <a:ext uri="{FF2B5EF4-FFF2-40B4-BE49-F238E27FC236}">
                    <a16:creationId xmlns:a16="http://schemas.microsoft.com/office/drawing/2014/main" id="{32CA8784-F5AC-DF3E-29B9-863B496E52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9804" y="4429406"/>
                <a:ext cx="731694" cy="8701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0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 fontScale="90000"/>
          </a:bodyPr>
          <a:lstStyle/>
          <a:p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GIZ - Немачка организација за међународну сарадњу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8" y="2328530"/>
            <a:ext cx="8759759" cy="41265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r-Cyrl-RS" b="1" dirty="0">
                <a:solidFill>
                  <a:schemeClr val="accent1">
                    <a:lumMod val="75000"/>
                  </a:schemeClr>
                </a:solidFill>
              </a:rPr>
              <a:t>- 2007-2015 -</a:t>
            </a:r>
          </a:p>
          <a:p>
            <a:pPr marL="0" indent="0" algn="ctr">
              <a:buNone/>
            </a:pPr>
            <a:endParaRPr lang="sr-Cyrl-RS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Стручни скупови АЛСУ, бројни семинари, радионице, панел дискусије</a:t>
            </a:r>
          </a:p>
          <a:p>
            <a:pPr marL="0" indent="0" algn="ctr">
              <a:buNone/>
            </a:pPr>
            <a:endParaRPr lang="sr-Cyrl-RS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Две међународне конференције региона југоисточне Европе, 2008-2009</a:t>
            </a:r>
          </a:p>
          <a:p>
            <a:pPr marL="0" indent="0" algn="ctr">
              <a:buNone/>
            </a:pPr>
            <a:endParaRPr lang="sr-Cyrl-RS" sz="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Приручник „</a:t>
            </a:r>
            <a:r>
              <a:rPr lang="sr-Cyrl-RS" b="1" dirty="0">
                <a:solidFill>
                  <a:schemeClr val="accent1">
                    <a:lumMod val="75000"/>
                  </a:schemeClr>
                </a:solidFill>
              </a:rPr>
              <a:t>Побијање правних радњи стечајног дужника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“ 2015. године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AB615-3FAF-4C7F-DA57-2024FA078E90}"/>
              </a:ext>
            </a:extLst>
          </p:cNvPr>
          <p:cNvSpPr txBox="1"/>
          <p:nvPr/>
        </p:nvSpPr>
        <p:spPr>
          <a:xfrm>
            <a:off x="435935" y="1360401"/>
            <a:ext cx="11553901" cy="954107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GT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Z </a:t>
            </a:r>
            <a:r>
              <a:rPr lang="sr-Cyrl-RS" sz="28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Стручно усавршавање лиценцираних стечајних управника</a:t>
            </a:r>
            <a:endParaRPr lang="sr-Cyrl-RS" sz="2800" b="1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GIZ </a:t>
            </a:r>
            <a:r>
              <a:rPr lang="sr-Cyrl-RS" sz="28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Програм за правне и правосудне реформе у Србији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72D6B0-84DB-7246-32D3-C1781084C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3" t="26781" r="40865" b="22507"/>
          <a:stretch/>
        </p:blipFill>
        <p:spPr bwMode="auto">
          <a:xfrm>
            <a:off x="9285154" y="2575701"/>
            <a:ext cx="2410660" cy="3488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9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18A3-9D28-06C5-7A4F-3DDF164A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" y="160540"/>
            <a:ext cx="10622279" cy="955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INSOL INTERNATIONAL</a:t>
            </a:r>
            <a:r>
              <a:rPr lang="sr-Cyrl-RS" sz="4400" b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/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INSOL EUROPE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F408-F5AF-41E9-F860-1EE020FB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" y="1492149"/>
            <a:ext cx="11200929" cy="50318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Водеће светске и европске организације професионалаца и удружења специјализованих за стечај, реорганизацију и реструктурирање.</a:t>
            </a:r>
          </a:p>
          <a:p>
            <a:pPr marL="0" indent="0" algn="r">
              <a:buNone/>
            </a:pPr>
            <a:endParaRPr lang="sr-Cyrl-R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3400" dirty="0">
                <a:solidFill>
                  <a:schemeClr val="tx2">
                    <a:lumMod val="75000"/>
                  </a:schemeClr>
                </a:solidFill>
              </a:rPr>
              <a:t>INSOL </a:t>
            </a:r>
            <a:r>
              <a:rPr lang="sr-Cyrl-RS" sz="3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</a:rPr>
              <a:t>INTERNATIONAL</a:t>
            </a:r>
            <a:r>
              <a:rPr lang="sr-Cyrl-RS" sz="3400" dirty="0">
                <a:solidFill>
                  <a:schemeClr val="tx2">
                    <a:lumMod val="75000"/>
                  </a:schemeClr>
                </a:solidFill>
              </a:rPr>
              <a:t> -</a:t>
            </a:r>
            <a:r>
              <a:rPr lang="ru-RU" sz="3400" dirty="0">
                <a:solidFill>
                  <a:schemeClr val="tx2">
                    <a:lumMod val="75000"/>
                  </a:schemeClr>
                </a:solidFill>
              </a:rPr>
              <a:t> преко 10.000 појединаца у више од 100.</a:t>
            </a:r>
          </a:p>
          <a:p>
            <a:pPr marL="0" indent="0" algn="r">
              <a:buNone/>
            </a:pPr>
            <a:r>
              <a:rPr lang="en-US" sz="3400" dirty="0">
                <a:solidFill>
                  <a:schemeClr val="tx2">
                    <a:lumMod val="75000"/>
                  </a:schemeClr>
                </a:solidFill>
              </a:rPr>
              <a:t>INSOL EUROPE</a:t>
            </a:r>
            <a:r>
              <a:rPr lang="sr-Cyrl-RS" sz="3400" dirty="0">
                <a:solidFill>
                  <a:schemeClr val="tx2">
                    <a:lumMod val="75000"/>
                  </a:schemeClr>
                </a:solidFill>
              </a:rPr>
              <a:t> -</a:t>
            </a:r>
            <a:r>
              <a:rPr lang="ru-RU" sz="3400" dirty="0">
                <a:solidFill>
                  <a:schemeClr val="tx2">
                    <a:lumMod val="75000"/>
                  </a:schemeClr>
                </a:solidFill>
              </a:rPr>
              <a:t> преко 1.250 чланова у 50 земаља</a:t>
            </a:r>
          </a:p>
          <a:p>
            <a:pPr marL="0" indent="0">
              <a:buNone/>
            </a:pP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Трећа Конференција Одбора </a:t>
            </a:r>
            <a:r>
              <a:rPr lang="sr-Cyrl-RS" sz="3400" dirty="0" err="1">
                <a:solidFill>
                  <a:schemeClr val="accent1">
                    <a:lumMod val="75000"/>
                  </a:schemeClr>
                </a:solidFill>
              </a:rPr>
              <a:t>приступајућих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 земаља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INSOL EUROPE 2007</a:t>
            </a:r>
            <a:r>
              <a:rPr lang="sr-Latn-RS" sz="3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године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у Београду, по први пут у региону Југоисточне Европе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Представник АЛСУ – члан Извршног одбора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INSOL EUROPE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, добитник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Richard Turton 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награде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sz="3400" dirty="0">
                <a:solidFill>
                  <a:schemeClr val="accent1">
                    <a:lumMod val="75000"/>
                  </a:schemeClr>
                </a:solidFill>
              </a:rPr>
              <a:t>часопис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</a:rPr>
              <a:t>Eurofenix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AC50A-1DA7-F9DE-664A-4A6A12DFEE7A}"/>
              </a:ext>
            </a:extLst>
          </p:cNvPr>
          <p:cNvSpPr/>
          <p:nvPr/>
        </p:nvSpPr>
        <p:spPr>
          <a:xfrm rot="5400000">
            <a:off x="5907679" y="573679"/>
            <a:ext cx="376643" cy="12192002"/>
          </a:xfrm>
          <a:prstGeom prst="rect">
            <a:avLst/>
          </a:prstGeom>
          <a:solidFill>
            <a:srgbClr val="011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AF5F6-B942-E26B-17D9-694F10D27BD1}"/>
              </a:ext>
            </a:extLst>
          </p:cNvPr>
          <p:cNvSpPr txBox="1"/>
          <p:nvPr/>
        </p:nvSpPr>
        <p:spPr>
          <a:xfrm>
            <a:off x="1858141" y="6523991"/>
            <a:ext cx="847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XI </a:t>
            </a:r>
            <a:r>
              <a:rPr lang="sr-Cyrl-RS" sz="1400" b="1" dirty="0">
                <a:solidFill>
                  <a:schemeClr val="bg1">
                    <a:lumMod val="95000"/>
                  </a:schemeClr>
                </a:solidFill>
              </a:rPr>
              <a:t>СТРУЧНИ СКУП АГЕНЦИЈЕ ЗА ЛИЦЕНЦИРАЊЕ СТЕЧАЈНИХ УПРАВНИКА, СТАРА ПЛАНИНА 28.11.-1.12.2022.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E056D-EC62-26F3-5139-1BF83DA7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239926" cy="12627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6E80E-4A9C-9C6D-B8D4-4483885F0486}"/>
              </a:ext>
            </a:extLst>
          </p:cNvPr>
          <p:cNvCxnSpPr>
            <a:cxnSpLocks/>
          </p:cNvCxnSpPr>
          <p:nvPr/>
        </p:nvCxnSpPr>
        <p:spPr>
          <a:xfrm>
            <a:off x="246018" y="1262743"/>
            <a:ext cx="10622279" cy="0"/>
          </a:xfrm>
          <a:prstGeom prst="line">
            <a:avLst/>
          </a:prstGeom>
          <a:ln w="19050">
            <a:solidFill>
              <a:srgbClr val="011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8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9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:fade/>
      </p:transition>
    </mc:Choice>
    <mc:Fallback xmlns="">
      <p:transition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868</Words>
  <Application>Microsoft Office PowerPoint</Application>
  <PresentationFormat>Widescreen</PresentationFormat>
  <Paragraphs>109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Сарадња АЛСУ са међународним институцијама</vt:lpstr>
      <vt:lpstr>Међународна сарадња АЛСУ</vt:lpstr>
      <vt:lpstr>Систем за аутоматско вођење стечајних поступака и електронско извештавање - ЕРС</vt:lpstr>
      <vt:lpstr>Систем за аутоматско вођење стечајних поступака и електронско извештавање ЕРС</vt:lpstr>
      <vt:lpstr>Систем за аутоматско вођење стечајних поступака и електронско извештавање ЕРС</vt:lpstr>
      <vt:lpstr>GIZ - Немачка организација за међународну сарадњу</vt:lpstr>
      <vt:lpstr>INSOL INTERNATIONAL / INSOL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Европска банка за обнову и развој - EBRD</vt:lpstr>
      <vt:lpstr>Међународна финансијска корпорација - IFC</vt:lpstr>
      <vt:lpstr>Догађаји у организацији АЛСУ уз подршку IFC, 2019-2022</vt:lpstr>
      <vt:lpstr>Међународно удружење регулатора - IAIR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Branko BZ. Zitko</dc:creator>
  <cp:lastModifiedBy>Sladjana Guzijan</cp:lastModifiedBy>
  <cp:revision>56</cp:revision>
  <cp:lastPrinted>2022-11-22T14:58:34Z</cp:lastPrinted>
  <dcterms:created xsi:type="dcterms:W3CDTF">2022-11-01T12:38:47Z</dcterms:created>
  <dcterms:modified xsi:type="dcterms:W3CDTF">2022-12-06T09:30:44Z</dcterms:modified>
</cp:coreProperties>
</file>