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3"/>
  </p:notesMasterIdLst>
  <p:sldIdLst>
    <p:sldId id="256" r:id="rId2"/>
    <p:sldId id="292" r:id="rId3"/>
    <p:sldId id="291" r:id="rId4"/>
    <p:sldId id="261" r:id="rId5"/>
    <p:sldId id="262" r:id="rId6"/>
    <p:sldId id="279" r:id="rId7"/>
    <p:sldId id="264" r:id="rId8"/>
    <p:sldId id="280" r:id="rId9"/>
    <p:sldId id="265" r:id="rId10"/>
    <p:sldId id="266" r:id="rId11"/>
    <p:sldId id="267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88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E45FED-2A6B-52AA-9A22-AF3CB9D99BC8}" name="Jelena JT. Todic" initials="JJT" userId="S-1-5-21-3468391650-3599918298-52641188-12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A778-35AA-4C44-B965-69726CF718C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22EA4-56BF-45DB-99D9-DAE186F38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2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8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9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0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61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17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4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7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17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9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9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9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48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4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2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9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5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4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4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2EA4-56BF-45DB-99D9-DAE186F388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7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2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5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22DD-05C7-4BA6-81BD-C6C96FFCB26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CB70B-5589-810A-79E7-DA058A42A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4" y="6105"/>
            <a:ext cx="9248506" cy="5202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DD32D-9E7C-0732-8D92-AEE660D9D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9" y="739834"/>
            <a:ext cx="7779145" cy="1534647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</a:rPr>
              <a:t>Превентивни механизми – развој система раног упозоравања за предузећа у Србији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482B9-516D-95DC-B464-FD09820E6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530" y="3079922"/>
            <a:ext cx="6097859" cy="1192987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ECC6E-8760-A2C3-1879-6ACA702DA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66" y="2409593"/>
            <a:ext cx="4913274" cy="50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5667F-9461-E0B0-6DA8-43AECBF6F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66" y="4892716"/>
            <a:ext cx="4913274" cy="50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87A9CD-6DE1-E7A0-E677-B222959B8EDB}"/>
              </a:ext>
            </a:extLst>
          </p:cNvPr>
          <p:cNvSpPr/>
          <p:nvPr/>
        </p:nvSpPr>
        <p:spPr>
          <a:xfrm>
            <a:off x="0" y="5199017"/>
            <a:ext cx="12192000" cy="165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BF7A0-FD9D-4C94-46B3-95711EEDE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74" y="5277067"/>
            <a:ext cx="2825496" cy="1408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E49110-8EC1-6785-249D-61CBDC2C3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11" y="6032396"/>
            <a:ext cx="2710978" cy="6904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DDDC62-CC61-DA83-224B-FD288436C5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30" y="5301081"/>
            <a:ext cx="2473233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6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Профитабилност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/>
              <a:t>Бруто маржа</a:t>
            </a:r>
            <a:endParaRPr lang="en-US" dirty="0"/>
          </a:p>
          <a:p>
            <a:r>
              <a:rPr lang="sr-Latn-RS" dirty="0"/>
              <a:t>ЕБИТДА маржа </a:t>
            </a:r>
            <a:endParaRPr lang="en-US" dirty="0"/>
          </a:p>
          <a:p>
            <a:r>
              <a:rPr lang="sr-Latn-RS" dirty="0"/>
              <a:t>Промена ЕБИТДА марже</a:t>
            </a: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b="1" dirty="0"/>
              <a:t>„</a:t>
            </a:r>
            <a:r>
              <a:rPr lang="sr-Latn-RS" b="1" dirty="0"/>
              <a:t>Price-volume</a:t>
            </a:r>
            <a:r>
              <a:rPr lang="sr-Cyrl-RS" b="1" dirty="0"/>
              <a:t>“ </a:t>
            </a:r>
            <a:r>
              <a:rPr lang="sr-Latn-RS" dirty="0"/>
              <a:t>анализа подразумева анализу фактора који су довели до пада/раста профита између два узастопна периода. Спровођење прице-волуме анализе обухвата анализу:</a:t>
            </a:r>
            <a:endParaRPr lang="en-US" dirty="0"/>
          </a:p>
          <a:p>
            <a:pPr lvl="0"/>
            <a:r>
              <a:rPr lang="sr-Latn-RS" b="1" i="1" dirty="0"/>
              <a:t>Продате количине </a:t>
            </a:r>
            <a:r>
              <a:rPr lang="sr-Latn-RS" dirty="0"/>
              <a:t>– поређење остварене продаје са продајом у претходном периоду;</a:t>
            </a:r>
            <a:endParaRPr lang="en-US" dirty="0"/>
          </a:p>
          <a:p>
            <a:pPr lvl="0"/>
            <a:r>
              <a:rPr lang="sr-Latn-RS" b="1" i="1" dirty="0"/>
              <a:t>Продајне цене </a:t>
            </a:r>
            <a:r>
              <a:rPr lang="sr-Latn-RS" dirty="0"/>
              <a:t>– да ли је између два узастопна периода дошли до пада/раста продајне цене производа/услуге;</a:t>
            </a:r>
            <a:endParaRPr lang="en-US" dirty="0"/>
          </a:p>
          <a:p>
            <a:pPr lvl="0"/>
            <a:r>
              <a:rPr lang="sr-Latn-RS" b="1" i="1" dirty="0"/>
              <a:t>Јединичног трошка </a:t>
            </a:r>
            <a:r>
              <a:rPr lang="sr-Latn-RS" dirty="0"/>
              <a:t>– спровести анализу трошкова по јединици за сваки од производа у портфолију предузећа;</a:t>
            </a:r>
            <a:endParaRPr lang="en-US" dirty="0"/>
          </a:p>
          <a:p>
            <a:pPr lvl="0"/>
            <a:r>
              <a:rPr lang="sr-Latn-RS" b="1" i="1" dirty="0"/>
              <a:t>Продајног микса </a:t>
            </a:r>
            <a:r>
              <a:rPr lang="sr-Latn-RS" dirty="0"/>
              <a:t>– уколико предузеће има више од једног производа у свом портфолију, сагледати да ли је дошло до раста/смањења продаје профитабилнијег производа.</a:t>
            </a:r>
            <a:endParaRPr lang="en-US" dirty="0"/>
          </a:p>
          <a:p>
            <a:pPr lvl="0"/>
            <a:r>
              <a:rPr lang="sr-Latn-RS" dirty="0"/>
              <a:t>Додатно, спровести </a:t>
            </a:r>
            <a:r>
              <a:rPr lang="sr-Latn-RS" b="1" i="1" dirty="0"/>
              <a:t>анализу фиксних и варијабилних трошкова</a:t>
            </a:r>
            <a:r>
              <a:rPr lang="sr-Latn-RS" dirty="0"/>
              <a:t>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1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Ликвидност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r>
              <a:rPr lang="sr-Latn-RS" dirty="0"/>
              <a:t>Општи рацио ликвидности - </a:t>
            </a:r>
            <a:r>
              <a:rPr lang="sr-Latn-RS" i="1" dirty="0"/>
              <a:t>Трајнија неспособност плаћања</a:t>
            </a:r>
            <a:endParaRPr lang="en-US" dirty="0"/>
          </a:p>
          <a:p>
            <a:r>
              <a:rPr lang="sr-Latn-RS" dirty="0"/>
              <a:t>Ригорозни рацио ликвидности - </a:t>
            </a:r>
            <a:r>
              <a:rPr lang="sr-Latn-RS" i="1" dirty="0"/>
              <a:t>Трајнија неспособност плаћања</a:t>
            </a:r>
            <a:endParaRPr lang="en-US" dirty="0"/>
          </a:p>
          <a:p>
            <a:r>
              <a:rPr lang="sr-Latn-RS" dirty="0"/>
              <a:t>Састављање Извештаја о новчаном току из пословне активност</a:t>
            </a:r>
            <a:endParaRPr lang="en-US" dirty="0"/>
          </a:p>
          <a:p>
            <a:r>
              <a:rPr lang="sr-Latn-RS" dirty="0"/>
              <a:t>Нето обртни капитал - </a:t>
            </a:r>
            <a:r>
              <a:rPr lang="sr-Latn-RS" i="1" dirty="0"/>
              <a:t>Трајнија неспособност плаћања</a:t>
            </a:r>
            <a:endParaRPr lang="en-US" dirty="0"/>
          </a:p>
          <a:p>
            <a:r>
              <a:rPr lang="sr-Latn-RS" dirty="0"/>
              <a:t>Дани везивања залиха – </a:t>
            </a:r>
            <a:r>
              <a:rPr lang="sr-Latn-RS" i="1" dirty="0"/>
              <a:t>Трајнија неспособност плаћања</a:t>
            </a:r>
            <a:endParaRPr lang="en-US" dirty="0"/>
          </a:p>
          <a:p>
            <a:r>
              <a:rPr lang="sr-Latn-RS" dirty="0"/>
              <a:t>Дани везивања купаца – </a:t>
            </a:r>
            <a:r>
              <a:rPr lang="sr-Latn-RS" i="1" dirty="0"/>
              <a:t>Трајнија неспособност плаћања</a:t>
            </a:r>
            <a:endParaRPr lang="en-US" dirty="0"/>
          </a:p>
          <a:p>
            <a:r>
              <a:rPr lang="sr-Latn-RS" dirty="0"/>
              <a:t>Дани везивања добављача – </a:t>
            </a:r>
            <a:r>
              <a:rPr lang="sr-Latn-RS" i="1" dirty="0"/>
              <a:t>Трајнија неспособност плаћања</a:t>
            </a:r>
            <a:endParaRPr lang="en-US" dirty="0"/>
          </a:p>
          <a:p>
            <a:r>
              <a:rPr lang="sr-Latn-RS" dirty="0"/>
              <a:t>Дани везивања обртне имовине – </a:t>
            </a:r>
            <a:r>
              <a:rPr lang="sr-Latn-RS" i="1" dirty="0"/>
              <a:t>Трајнија неспособност плаћања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4357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0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Задуженост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lvl="0" algn="just"/>
            <a:r>
              <a:rPr lang="en-US" dirty="0" err="1"/>
              <a:t>Рацио</a:t>
            </a:r>
            <a:r>
              <a:rPr lang="en-US" dirty="0"/>
              <a:t> </a:t>
            </a:r>
            <a:r>
              <a:rPr lang="en-US" dirty="0" err="1"/>
              <a:t>покрића</a:t>
            </a:r>
            <a:r>
              <a:rPr lang="en-US" dirty="0"/>
              <a:t> </a:t>
            </a:r>
            <a:r>
              <a:rPr lang="en-US" dirty="0" err="1"/>
              <a:t>каматних</a:t>
            </a:r>
            <a:r>
              <a:rPr lang="en-US" dirty="0"/>
              <a:t> </a:t>
            </a:r>
            <a:r>
              <a:rPr lang="en-US" dirty="0" err="1"/>
              <a:t>обавеза</a:t>
            </a:r>
            <a:r>
              <a:rPr lang="en-US" dirty="0"/>
              <a:t> – </a:t>
            </a:r>
            <a:r>
              <a:rPr lang="sr-Latn-RS" i="1" dirty="0"/>
              <a:t>Трајнија неспособност плаћања</a:t>
            </a:r>
            <a:endParaRPr lang="en-US" dirty="0"/>
          </a:p>
          <a:p>
            <a:pPr lvl="0" algn="just"/>
            <a:r>
              <a:rPr lang="en-US" dirty="0" err="1"/>
              <a:t>Нето</a:t>
            </a:r>
            <a:r>
              <a:rPr lang="en-US" dirty="0"/>
              <a:t> </a:t>
            </a:r>
            <a:r>
              <a:rPr lang="en-US" dirty="0" err="1"/>
              <a:t>дуг</a:t>
            </a:r>
            <a:r>
              <a:rPr lang="en-US" dirty="0"/>
              <a:t> / ЕБИТДА – </a:t>
            </a:r>
            <a:r>
              <a:rPr lang="sr-Latn-RS" i="1" dirty="0"/>
              <a:t>Трајнија неспособност плаћања</a:t>
            </a:r>
            <a:endParaRPr lang="en-US" dirty="0"/>
          </a:p>
          <a:p>
            <a:pPr lvl="0" algn="just"/>
            <a:r>
              <a:rPr lang="en-US" dirty="0" err="1"/>
              <a:t>Однос</a:t>
            </a:r>
            <a:r>
              <a:rPr lang="en-US" dirty="0"/>
              <a:t> </a:t>
            </a:r>
            <a:r>
              <a:rPr lang="en-US" dirty="0" err="1"/>
              <a:t>дуга</a:t>
            </a:r>
            <a:r>
              <a:rPr lang="en-US" dirty="0"/>
              <a:t> </a:t>
            </a:r>
            <a:r>
              <a:rPr lang="en-US" dirty="0" err="1"/>
              <a:t>према</a:t>
            </a:r>
            <a:r>
              <a:rPr lang="en-US" dirty="0"/>
              <a:t> </a:t>
            </a:r>
            <a:r>
              <a:rPr lang="en-US" dirty="0" err="1"/>
              <a:t>капиталу</a:t>
            </a:r>
            <a:r>
              <a:rPr lang="en-US" dirty="0"/>
              <a:t> - </a:t>
            </a:r>
            <a:r>
              <a:rPr lang="en-US" i="1" dirty="0" err="1"/>
              <a:t>Претећа</a:t>
            </a:r>
            <a:r>
              <a:rPr lang="en-US" dirty="0"/>
              <a:t> </a:t>
            </a:r>
            <a:r>
              <a:rPr lang="en-US" i="1" dirty="0" err="1"/>
              <a:t>неспособност</a:t>
            </a:r>
            <a:r>
              <a:rPr lang="en-US" i="1" dirty="0"/>
              <a:t> </a:t>
            </a:r>
            <a:r>
              <a:rPr lang="en-US" i="1" dirty="0" err="1"/>
              <a:t>плаћања</a:t>
            </a:r>
            <a:r>
              <a:rPr lang="en-US" i="1" dirty="0"/>
              <a:t> и </a:t>
            </a:r>
            <a:r>
              <a:rPr lang="en-US" i="1" dirty="0" err="1"/>
              <a:t>презадуженост</a:t>
            </a:r>
            <a:endParaRPr lang="en-US" i="1" dirty="0"/>
          </a:p>
          <a:p>
            <a:pPr lvl="0" algn="just"/>
            <a:r>
              <a:rPr lang="en-US" dirty="0"/>
              <a:t>ДСЦР - </a:t>
            </a:r>
            <a:r>
              <a:rPr lang="en-US" i="1" dirty="0" err="1"/>
              <a:t>Трајнија</a:t>
            </a:r>
            <a:r>
              <a:rPr lang="en-US" i="1" dirty="0"/>
              <a:t> </a:t>
            </a:r>
            <a:r>
              <a:rPr lang="en-US" i="1" dirty="0" err="1"/>
              <a:t>неспособност</a:t>
            </a:r>
            <a:r>
              <a:rPr lang="en-US" i="1" dirty="0"/>
              <a:t> </a:t>
            </a:r>
            <a:r>
              <a:rPr lang="en-US" i="1" dirty="0" err="1"/>
              <a:t>плаћања</a:t>
            </a:r>
            <a:r>
              <a:rPr lang="en-US" i="1" dirty="0"/>
              <a:t> </a:t>
            </a:r>
            <a:r>
              <a:rPr lang="sr-Cyrl-RS" i="1" dirty="0"/>
              <a:t>и</a:t>
            </a:r>
            <a:r>
              <a:rPr lang="en-US" i="1" dirty="0"/>
              <a:t> </a:t>
            </a:r>
            <a:r>
              <a:rPr lang="en-US" i="1" dirty="0" err="1"/>
              <a:t>претећа</a:t>
            </a:r>
            <a:r>
              <a:rPr lang="en-US" i="1" dirty="0"/>
              <a:t> </a:t>
            </a:r>
            <a:r>
              <a:rPr lang="en-US" i="1" dirty="0" err="1"/>
              <a:t>неспособност</a:t>
            </a:r>
            <a:r>
              <a:rPr lang="en-US" i="1" dirty="0"/>
              <a:t> </a:t>
            </a:r>
            <a:r>
              <a:rPr lang="en-US" i="1" dirty="0" err="1"/>
              <a:t>плаћања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9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Организациона</a:t>
            </a:r>
            <a:r>
              <a:rPr lang="en-US" sz="3600" b="1" dirty="0"/>
              <a:t> </a:t>
            </a:r>
            <a:r>
              <a:rPr lang="en-US" sz="3600" b="1" dirty="0" err="1"/>
              <a:t>структура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lvl="0"/>
            <a:r>
              <a:rPr lang="sr-Latn-RS" dirty="0"/>
              <a:t>Управљању запосленима</a:t>
            </a:r>
            <a:endParaRPr lang="en-US" dirty="0"/>
          </a:p>
          <a:p>
            <a:pPr lvl="0"/>
            <a:r>
              <a:rPr lang="sr-Latn-RS" dirty="0"/>
              <a:t>Флуктуација запослених</a:t>
            </a:r>
            <a:endParaRPr lang="en-US" dirty="0"/>
          </a:p>
          <a:p>
            <a:pPr lvl="0"/>
            <a:r>
              <a:rPr lang="sr-Latn-RS" dirty="0"/>
              <a:t>Праћење искоришћености радне снаге</a:t>
            </a:r>
            <a:endParaRPr lang="en-US" dirty="0"/>
          </a:p>
          <a:p>
            <a:pPr lvl="0"/>
            <a:r>
              <a:rPr lang="sr-Latn-RS" dirty="0"/>
              <a:t>Полна структура запослених</a:t>
            </a:r>
            <a:endParaRPr lang="en-US" dirty="0"/>
          </a:p>
          <a:p>
            <a:pPr lvl="0"/>
            <a:r>
              <a:rPr lang="sr-Latn-RS" dirty="0"/>
              <a:t>Полна структура руководства</a:t>
            </a:r>
            <a:endParaRPr lang="en-US" dirty="0"/>
          </a:p>
          <a:p>
            <a:pPr lvl="0"/>
            <a:r>
              <a:rPr lang="sr-Latn-RS" dirty="0"/>
              <a:t>Управљање</a:t>
            </a:r>
            <a:endParaRPr lang="en-US" dirty="0"/>
          </a:p>
          <a:p>
            <a:pPr lvl="0"/>
            <a:r>
              <a:rPr lang="sr-Latn-RS" dirty="0"/>
              <a:t>Професионални менаџмент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19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Тржишно</a:t>
            </a:r>
            <a:r>
              <a:rPr lang="en-US" sz="3600" b="1" dirty="0"/>
              <a:t> </a:t>
            </a:r>
            <a:r>
              <a:rPr lang="en-US" sz="3600" b="1" dirty="0" err="1"/>
              <a:t>окружење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RS" dirty="0"/>
              <a:t>Регулатива – </a:t>
            </a:r>
            <a:r>
              <a:rPr lang="sr-Latn-RS" i="1" dirty="0"/>
              <a:t>Претећа неспособност плаћања</a:t>
            </a:r>
            <a:endParaRPr lang="en-US" dirty="0"/>
          </a:p>
          <a:p>
            <a:pPr lvl="0"/>
            <a:r>
              <a:rPr lang="sr-Latn-RS" dirty="0"/>
              <a:t>Информације о конкуренцији – </a:t>
            </a:r>
            <a:r>
              <a:rPr lang="sr-Latn-RS" i="1" dirty="0"/>
              <a:t>Претећа неспособност плаћања</a:t>
            </a:r>
            <a:endParaRPr lang="en-US" dirty="0"/>
          </a:p>
          <a:p>
            <a:pPr lvl="0"/>
            <a:r>
              <a:rPr lang="sr-Latn-RS" dirty="0"/>
              <a:t>Информације о стању привредне гране - </a:t>
            </a:r>
            <a:r>
              <a:rPr lang="sr-Latn-RS" i="1" dirty="0"/>
              <a:t>Претећа неспособност плаћања</a:t>
            </a:r>
            <a:endParaRPr lang="en-US" dirty="0"/>
          </a:p>
          <a:p>
            <a:pPr lvl="0"/>
            <a:r>
              <a:rPr lang="sr-Latn-RS" dirty="0"/>
              <a:t>Брига за питања животне средине</a:t>
            </a:r>
            <a:endParaRPr lang="en-US" dirty="0"/>
          </a:p>
          <a:p>
            <a:pPr lvl="0"/>
            <a:r>
              <a:rPr lang="sr-Latn-RS" dirty="0"/>
              <a:t>Извештај о одрживом пословању</a:t>
            </a:r>
            <a:endParaRPr lang="en-US" dirty="0"/>
          </a:p>
          <a:p>
            <a:pPr lvl="0"/>
            <a:r>
              <a:rPr lang="sr-Latn-RS" dirty="0"/>
              <a:t>Рециклажа</a:t>
            </a:r>
            <a:endParaRPr lang="en-US" dirty="0"/>
          </a:p>
          <a:p>
            <a:pPr lvl="0"/>
            <a:r>
              <a:rPr lang="sr-Latn-RS" dirty="0"/>
              <a:t>Испуштање отпадних вода</a:t>
            </a:r>
            <a:endParaRPr lang="en-US" dirty="0"/>
          </a:p>
          <a:p>
            <a:pPr lvl="0"/>
            <a:r>
              <a:rPr lang="sr-Latn-RS" dirty="0"/>
              <a:t>Обновљиви извори енергије</a:t>
            </a:r>
            <a:endParaRPr lang="en-US" dirty="0"/>
          </a:p>
          <a:p>
            <a:pPr lvl="0"/>
            <a:r>
              <a:rPr lang="sr-Latn-RS" dirty="0"/>
              <a:t>Коришћење рециклираног материјала</a:t>
            </a:r>
            <a:endParaRPr lang="en-US" dirty="0"/>
          </a:p>
          <a:p>
            <a:pPr lvl="0"/>
            <a:r>
              <a:rPr lang="sr-Latn-RS" dirty="0"/>
              <a:t>Емитовање загађујућих материја у ваздух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39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ru-RU" sz="3600" b="1" dirty="0"/>
              <a:t>Смернице: Кључне тачке које треба размотрити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Помагање менаџеру компаније, који је уједно и власник компаније (власник-менаџер), изузетно је изазовно у поређењу са (већим) компанијама, где менаџер ради у име власника.</a:t>
            </a:r>
            <a:endParaRPr lang="en-US" dirty="0"/>
          </a:p>
          <a:p>
            <a:pPr algn="just"/>
            <a:r>
              <a:rPr lang="ru-RU" dirty="0"/>
              <a:t>Почетни </a:t>
            </a:r>
            <a:r>
              <a:rPr lang="sr-Latn-RS" dirty="0"/>
              <a:t>„</a:t>
            </a:r>
            <a:r>
              <a:rPr lang="ru-RU" b="1" dirty="0"/>
              <a:t>скрининг</a:t>
            </a:r>
            <a:r>
              <a:rPr lang="sr-Latn-RS" b="1" dirty="0"/>
              <a:t>“</a:t>
            </a:r>
            <a:r>
              <a:rPr lang="ru-RU" b="1" dirty="0"/>
              <a:t> је веома важан за избор акција </a:t>
            </a:r>
            <a:r>
              <a:rPr lang="ru-RU" dirty="0"/>
              <a:t>и за сусрет менто</a:t>
            </a:r>
            <a:r>
              <a:rPr lang="sr-Cyrl-RS" dirty="0"/>
              <a:t>ра и власника</a:t>
            </a:r>
            <a:endParaRPr lang="ru-RU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dirty="0"/>
              <a:t>Ментор</a:t>
            </a:r>
            <a:r>
              <a:rPr lang="en-US" dirty="0"/>
              <a:t> </a:t>
            </a:r>
            <a:r>
              <a:rPr lang="en-US" dirty="0" err="1"/>
              <a:t>врши</a:t>
            </a:r>
            <a:r>
              <a:rPr lang="en-US" dirty="0"/>
              <a:t> </a:t>
            </a:r>
            <a:r>
              <a:rPr lang="en-US" b="1" dirty="0" err="1"/>
              <a:t>анализу</a:t>
            </a:r>
            <a:r>
              <a:rPr lang="en-US" b="1" dirty="0"/>
              <a:t> </a:t>
            </a:r>
            <a:r>
              <a:rPr lang="en-US" b="1" dirty="0" err="1"/>
              <a:t>компаније</a:t>
            </a:r>
            <a:r>
              <a:rPr lang="en-US" dirty="0"/>
              <a:t>.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основу</a:t>
            </a:r>
            <a:r>
              <a:rPr lang="en-US" dirty="0"/>
              <a:t> </a:t>
            </a:r>
            <a:r>
              <a:rPr lang="en-US" dirty="0" err="1"/>
              <a:t>назива</a:t>
            </a:r>
            <a:r>
              <a:rPr lang="en-US" dirty="0"/>
              <a:t> </a:t>
            </a:r>
            <a:r>
              <a:rPr lang="en-US" dirty="0" err="1"/>
              <a:t>компаније</a:t>
            </a:r>
            <a:r>
              <a:rPr lang="en-US" dirty="0"/>
              <a:t> </a:t>
            </a:r>
            <a:r>
              <a:rPr lang="en-US" dirty="0" err="1"/>
              <a:t>претражује</a:t>
            </a:r>
            <a:r>
              <a:rPr lang="en-US" dirty="0"/>
              <a:t> </a:t>
            </a:r>
            <a:r>
              <a:rPr lang="en-US" dirty="0" err="1"/>
              <a:t>његове</a:t>
            </a:r>
            <a:r>
              <a:rPr lang="en-US" dirty="0"/>
              <a:t> </a:t>
            </a:r>
            <a:r>
              <a:rPr lang="en-US" dirty="0" err="1"/>
              <a:t>специфичности</a:t>
            </a:r>
            <a:r>
              <a:rPr lang="en-US" dirty="0"/>
              <a:t>: </a:t>
            </a:r>
            <a:r>
              <a:rPr lang="en-US" dirty="0" err="1"/>
              <a:t>индустрија</a:t>
            </a:r>
            <a:r>
              <a:rPr lang="en-US" dirty="0"/>
              <a:t> у </a:t>
            </a:r>
            <a:r>
              <a:rPr lang="en-US" dirty="0" err="1"/>
              <a:t>којој</a:t>
            </a:r>
            <a:r>
              <a:rPr lang="en-US" dirty="0"/>
              <a:t> </a:t>
            </a:r>
            <a:r>
              <a:rPr lang="en-US" dirty="0" err="1"/>
              <a:t>послује</a:t>
            </a:r>
            <a:r>
              <a:rPr lang="en-US" dirty="0"/>
              <a:t>, </a:t>
            </a:r>
            <a:r>
              <a:rPr lang="en-US" dirty="0" err="1"/>
              <a:t>историјат</a:t>
            </a:r>
            <a:r>
              <a:rPr lang="en-US" dirty="0"/>
              <a:t> </a:t>
            </a:r>
            <a:r>
              <a:rPr lang="en-US" dirty="0" err="1"/>
              <a:t>предузећа</a:t>
            </a:r>
            <a:r>
              <a:rPr lang="en-US" dirty="0"/>
              <a:t>, </a:t>
            </a:r>
            <a:r>
              <a:rPr lang="en-US" dirty="0" err="1"/>
              <a:t>врши</a:t>
            </a:r>
            <a:r>
              <a:rPr lang="en-US" dirty="0"/>
              <a:t> </a:t>
            </a:r>
            <a:r>
              <a:rPr lang="en-US" dirty="0" err="1"/>
              <a:t>његову</a:t>
            </a:r>
            <a:r>
              <a:rPr lang="en-US" dirty="0"/>
              <a:t> </a:t>
            </a:r>
            <a:r>
              <a:rPr lang="en-US" dirty="0" err="1"/>
              <a:t>претрагу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интернету</a:t>
            </a:r>
            <a:r>
              <a:rPr lang="en-US" dirty="0"/>
              <a:t>, </a:t>
            </a:r>
            <a:r>
              <a:rPr lang="en-US" dirty="0" err="1"/>
              <a:t>проверава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постоји</a:t>
            </a:r>
            <a:r>
              <a:rPr lang="en-US" dirty="0"/>
              <a:t> </a:t>
            </a:r>
            <a:r>
              <a:rPr lang="en-US" dirty="0" err="1"/>
              <a:t>блокада</a:t>
            </a:r>
            <a:r>
              <a:rPr lang="en-US" dirty="0"/>
              <a:t> </a:t>
            </a:r>
            <a:r>
              <a:rPr lang="en-US" dirty="0" err="1"/>
              <a:t>рачуна</a:t>
            </a:r>
            <a:r>
              <a:rPr lang="en-US" dirty="0"/>
              <a:t> </a:t>
            </a:r>
            <a:r>
              <a:rPr lang="en-US" dirty="0" err="1"/>
              <a:t>преко</a:t>
            </a:r>
            <a:r>
              <a:rPr lang="en-US" dirty="0"/>
              <a:t> ПКС </a:t>
            </a:r>
            <a:r>
              <a:rPr lang="en-US" dirty="0" err="1"/>
              <a:t>Партнер</a:t>
            </a:r>
            <a:r>
              <a:rPr lang="en-US" dirty="0"/>
              <a:t>-а</a:t>
            </a:r>
            <a:r>
              <a:rPr lang="sr-Latn-RS" dirty="0"/>
              <a:t>, </a:t>
            </a:r>
            <a:r>
              <a:rPr lang="sr-Cyrl-RS" dirty="0"/>
              <a:t>регулатива која која уређује пословање компаније</a:t>
            </a:r>
            <a:r>
              <a:rPr lang="en-US" dirty="0"/>
              <a:t>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b="1" dirty="0" err="1"/>
              <a:t>Преузима</a:t>
            </a:r>
            <a:r>
              <a:rPr lang="en-US" b="1" dirty="0"/>
              <a:t> </a:t>
            </a:r>
            <a:r>
              <a:rPr lang="en-US" b="1" dirty="0" err="1"/>
              <a:t>Биланс</a:t>
            </a:r>
            <a:r>
              <a:rPr lang="en-US" b="1" dirty="0"/>
              <a:t> </a:t>
            </a:r>
            <a:r>
              <a:rPr lang="en-US" b="1" dirty="0" err="1"/>
              <a:t>стања</a:t>
            </a:r>
            <a:r>
              <a:rPr lang="en-US" b="1" dirty="0"/>
              <a:t> и </a:t>
            </a:r>
            <a:r>
              <a:rPr lang="en-US" b="1" dirty="0" err="1"/>
              <a:t>Биланс</a:t>
            </a:r>
            <a:r>
              <a:rPr lang="en-US" b="1" dirty="0"/>
              <a:t> </a:t>
            </a:r>
            <a:r>
              <a:rPr lang="en-US" b="1" dirty="0" err="1"/>
              <a:t>успеха</a:t>
            </a:r>
            <a:r>
              <a:rPr lang="en-US" b="1" dirty="0"/>
              <a:t> </a:t>
            </a:r>
            <a:r>
              <a:rPr lang="sr-Cyrl-RS" b="1" dirty="0"/>
              <a:t>дате</a:t>
            </a:r>
            <a:r>
              <a:rPr lang="en-US" b="1" dirty="0"/>
              <a:t> </a:t>
            </a:r>
            <a:r>
              <a:rPr lang="en-US" b="1" dirty="0" err="1"/>
              <a:t>компаније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последње</a:t>
            </a:r>
            <a:r>
              <a:rPr lang="en-US" b="1" dirty="0"/>
              <a:t> </a:t>
            </a:r>
            <a:r>
              <a:rPr lang="en-US" b="1" dirty="0" err="1"/>
              <a:t>три</a:t>
            </a:r>
            <a:r>
              <a:rPr lang="en-US" b="1" dirty="0"/>
              <a:t> </a:t>
            </a:r>
            <a:r>
              <a:rPr lang="en-US" b="1" dirty="0" err="1"/>
              <a:t>године</a:t>
            </a:r>
            <a:r>
              <a:rPr lang="en-US" b="1" dirty="0"/>
              <a:t>, </a:t>
            </a:r>
            <a:r>
              <a:rPr lang="en-US" b="1" dirty="0" err="1"/>
              <a:t>обрачунава</a:t>
            </a:r>
            <a:r>
              <a:rPr lang="en-US" b="1" dirty="0"/>
              <a:t> </a:t>
            </a:r>
            <a:r>
              <a:rPr lang="en-US" b="1" dirty="0" err="1"/>
              <a:t>све</a:t>
            </a:r>
            <a:r>
              <a:rPr lang="en-US" b="1" dirty="0"/>
              <a:t> </a:t>
            </a:r>
            <a:r>
              <a:rPr lang="en-US" b="1" dirty="0" err="1"/>
              <a:t>показатеље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могуће</a:t>
            </a:r>
            <a:r>
              <a:rPr lang="en-US" dirty="0"/>
              <a:t> </a:t>
            </a:r>
            <a:r>
              <a:rPr lang="en-US" dirty="0" err="1"/>
              <a:t>израчунати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основу</a:t>
            </a:r>
            <a:r>
              <a:rPr lang="en-US" dirty="0"/>
              <a:t> </a:t>
            </a:r>
            <a:r>
              <a:rPr lang="en-US" dirty="0" err="1"/>
              <a:t>финансијских</a:t>
            </a:r>
            <a:r>
              <a:rPr lang="en-US" dirty="0"/>
              <a:t> </a:t>
            </a:r>
            <a:r>
              <a:rPr lang="en-US" dirty="0" err="1"/>
              <a:t>информација</a:t>
            </a:r>
            <a:r>
              <a:rPr lang="en-US" dirty="0"/>
              <a:t> и </a:t>
            </a:r>
            <a:r>
              <a:rPr lang="en-US" dirty="0" err="1"/>
              <a:t>попуњава</a:t>
            </a:r>
            <a:r>
              <a:rPr lang="en-US" dirty="0"/>
              <a:t> </a:t>
            </a:r>
            <a:r>
              <a:rPr lang="en-US" dirty="0" err="1"/>
              <a:t>Алат</a:t>
            </a:r>
            <a:r>
              <a:rPr lang="en-US" dirty="0"/>
              <a:t> </a:t>
            </a:r>
            <a:r>
              <a:rPr lang="sr-Cyrl-RS" dirty="0"/>
              <a:t>са </a:t>
            </a:r>
            <a:r>
              <a:rPr lang="en-US" dirty="0" err="1"/>
              <a:t>добијеним</a:t>
            </a:r>
            <a:r>
              <a:rPr lang="en-US" dirty="0"/>
              <a:t> </a:t>
            </a:r>
            <a:r>
              <a:rPr lang="en-US" dirty="0" err="1"/>
              <a:t>вредностима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47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ru-RU" sz="3600" b="1" dirty="0"/>
              <a:t>Смернице: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262742"/>
            <a:ext cx="11711520" cy="519237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sr-Cyrl-RS" dirty="0"/>
              <a:t>Ментор</a:t>
            </a:r>
            <a:r>
              <a:rPr lang="en-US" dirty="0"/>
              <a:t> </a:t>
            </a:r>
            <a:r>
              <a:rPr lang="sr-Cyrl-RS" dirty="0"/>
              <a:t>тражи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компаније</a:t>
            </a:r>
            <a:r>
              <a:rPr lang="en-US" dirty="0"/>
              <a:t> </a:t>
            </a:r>
            <a:r>
              <a:rPr lang="en-US" dirty="0" err="1"/>
              <a:t>податке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последње</a:t>
            </a:r>
            <a:r>
              <a:rPr lang="en-US" dirty="0"/>
              <a:t> 3 </a:t>
            </a:r>
            <a:r>
              <a:rPr lang="en-US" dirty="0" err="1"/>
              <a:t>године</a:t>
            </a:r>
            <a:r>
              <a:rPr lang="sr-Cyrl-RS" dirty="0"/>
              <a:t> пословања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sr-Cyrl-RS" dirty="0"/>
              <a:t>1. </a:t>
            </a:r>
            <a:r>
              <a:rPr lang="en-US" b="1" dirty="0" err="1"/>
              <a:t>Обим</a:t>
            </a:r>
            <a:r>
              <a:rPr lang="en-US" b="1" dirty="0"/>
              <a:t> </a:t>
            </a:r>
            <a:r>
              <a:rPr lang="en-US" b="1" dirty="0" err="1"/>
              <a:t>производње</a:t>
            </a:r>
            <a:r>
              <a:rPr lang="en-US" b="1" dirty="0"/>
              <a:t> </a:t>
            </a:r>
            <a:r>
              <a:rPr lang="en-US" dirty="0"/>
              <a:t>(у </a:t>
            </a:r>
            <a:r>
              <a:rPr lang="en-US" dirty="0" err="1"/>
              <a:t>случају</a:t>
            </a:r>
            <a:r>
              <a:rPr lang="en-US" dirty="0"/>
              <a:t> </a:t>
            </a:r>
            <a:r>
              <a:rPr lang="en-US" dirty="0" err="1"/>
              <a:t>производне</a:t>
            </a:r>
            <a:r>
              <a:rPr lang="en-US" dirty="0"/>
              <a:t> </a:t>
            </a:r>
            <a:r>
              <a:rPr lang="en-US" dirty="0" err="1"/>
              <a:t>компаније</a:t>
            </a:r>
            <a:r>
              <a:rPr lang="en-US" dirty="0"/>
              <a:t>);</a:t>
            </a:r>
          </a:p>
          <a:p>
            <a:pPr marL="0" indent="0" algn="just">
              <a:buNone/>
            </a:pPr>
            <a:r>
              <a:rPr lang="en-US" dirty="0"/>
              <a:t>2. </a:t>
            </a:r>
            <a:r>
              <a:rPr lang="en-US" b="1" dirty="0" err="1"/>
              <a:t>Организациону</a:t>
            </a:r>
            <a:r>
              <a:rPr lang="en-US" b="1" dirty="0"/>
              <a:t> </a:t>
            </a:r>
            <a:r>
              <a:rPr lang="en-US" b="1" dirty="0" err="1"/>
              <a:t>структуру</a:t>
            </a:r>
            <a:r>
              <a:rPr lang="en-US" b="1" dirty="0"/>
              <a:t> </a:t>
            </a:r>
            <a:r>
              <a:rPr lang="en-US" dirty="0" err="1"/>
              <a:t>као</a:t>
            </a:r>
            <a:r>
              <a:rPr lang="en-US" dirty="0"/>
              <a:t> и </a:t>
            </a:r>
            <a:r>
              <a:rPr lang="en-US" dirty="0" err="1"/>
              <a:t>број</a:t>
            </a:r>
            <a:r>
              <a:rPr lang="en-US" dirty="0"/>
              <a:t> </a:t>
            </a:r>
            <a:r>
              <a:rPr lang="en-US" dirty="0" err="1"/>
              <a:t>запослених</a:t>
            </a:r>
            <a:r>
              <a:rPr lang="en-US" dirty="0"/>
              <a:t> у </a:t>
            </a:r>
            <a:r>
              <a:rPr lang="en-US" dirty="0" err="1"/>
              <a:t>оквиру</a:t>
            </a:r>
            <a:r>
              <a:rPr lang="en-US" dirty="0"/>
              <a:t> </a:t>
            </a:r>
            <a:r>
              <a:rPr lang="en-US" dirty="0" err="1"/>
              <a:t>сваког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сегмената</a:t>
            </a:r>
            <a:r>
              <a:rPr lang="en-US" dirty="0"/>
              <a:t> </a:t>
            </a:r>
            <a:r>
              <a:rPr lang="en-US" dirty="0" err="1"/>
              <a:t>структуре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начин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укупни</a:t>
            </a:r>
            <a:r>
              <a:rPr lang="en-US" dirty="0"/>
              <a:t> </a:t>
            </a:r>
            <a:r>
              <a:rPr lang="en-US" dirty="0" err="1"/>
              <a:t>број</a:t>
            </a:r>
            <a:r>
              <a:rPr lang="en-US" dirty="0"/>
              <a:t> </a:t>
            </a:r>
            <a:r>
              <a:rPr lang="en-US" dirty="0" err="1"/>
              <a:t>обухвата</a:t>
            </a:r>
            <a:r>
              <a:rPr lang="en-US" dirty="0"/>
              <a:t> и </a:t>
            </a:r>
            <a:r>
              <a:rPr lang="en-US" dirty="0" err="1"/>
              <a:t>полну</a:t>
            </a:r>
            <a:r>
              <a:rPr lang="en-US" dirty="0"/>
              <a:t> </a:t>
            </a:r>
            <a:r>
              <a:rPr lang="en-US" dirty="0" err="1"/>
              <a:t>структуру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3. </a:t>
            </a:r>
            <a:r>
              <a:rPr lang="en-US" b="1" dirty="0" err="1"/>
              <a:t>Укупни</a:t>
            </a:r>
            <a:r>
              <a:rPr lang="en-US" b="1" dirty="0"/>
              <a:t> </a:t>
            </a:r>
            <a:r>
              <a:rPr lang="en-US" b="1" dirty="0" err="1"/>
              <a:t>промет</a:t>
            </a:r>
            <a:r>
              <a:rPr lang="en-US" b="1" dirty="0"/>
              <a:t> </a:t>
            </a:r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основу</a:t>
            </a:r>
            <a:r>
              <a:rPr lang="en-US" b="1" dirty="0"/>
              <a:t> </a:t>
            </a:r>
            <a:r>
              <a:rPr lang="en-US" b="1" dirty="0" err="1"/>
              <a:t>купаца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r>
              <a:rPr lang="en-US" dirty="0"/>
              <a:t>4. </a:t>
            </a:r>
            <a:r>
              <a:rPr lang="en-US" b="1" dirty="0" err="1"/>
              <a:t>Укупни</a:t>
            </a:r>
            <a:r>
              <a:rPr lang="en-US" b="1" dirty="0"/>
              <a:t> </a:t>
            </a:r>
            <a:r>
              <a:rPr lang="en-US" b="1" dirty="0" err="1"/>
              <a:t>промет</a:t>
            </a:r>
            <a:r>
              <a:rPr lang="en-US" b="1" dirty="0"/>
              <a:t> </a:t>
            </a:r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основу</a:t>
            </a:r>
            <a:r>
              <a:rPr lang="en-US" b="1" dirty="0"/>
              <a:t> </a:t>
            </a:r>
            <a:r>
              <a:rPr lang="en-US" b="1" dirty="0" err="1"/>
              <a:t>добављача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r>
              <a:rPr lang="en-US" dirty="0"/>
              <a:t>5</a:t>
            </a:r>
            <a:r>
              <a:rPr lang="en-US" b="1" dirty="0"/>
              <a:t>. </a:t>
            </a:r>
            <a:r>
              <a:rPr lang="en-US" b="1" dirty="0" err="1"/>
              <a:t>Листу</a:t>
            </a:r>
            <a:r>
              <a:rPr lang="en-US" b="1" dirty="0"/>
              <a:t> 10 </a:t>
            </a:r>
            <a:r>
              <a:rPr lang="en-US" b="1" dirty="0" err="1"/>
              <a:t>највећих</a:t>
            </a:r>
            <a:r>
              <a:rPr lang="en-US" b="1" dirty="0"/>
              <a:t> </a:t>
            </a:r>
            <a:r>
              <a:rPr lang="en-US" b="1" dirty="0" err="1"/>
              <a:t>купаца</a:t>
            </a:r>
            <a:r>
              <a:rPr lang="en-US" b="1" dirty="0"/>
              <a:t> </a:t>
            </a:r>
            <a:r>
              <a:rPr lang="en-US" dirty="0"/>
              <a:t>и </a:t>
            </a:r>
            <a:r>
              <a:rPr lang="en-US" dirty="0" err="1"/>
              <a:t>промет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основу</a:t>
            </a:r>
            <a:r>
              <a:rPr lang="en-US" dirty="0"/>
              <a:t> </a:t>
            </a:r>
            <a:r>
              <a:rPr lang="en-US" dirty="0" err="1"/>
              <a:t>продаје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односи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10 </a:t>
            </a:r>
            <a:r>
              <a:rPr lang="en-US" dirty="0" err="1"/>
              <a:t>највећих</a:t>
            </a:r>
            <a:r>
              <a:rPr lang="en-US" dirty="0"/>
              <a:t> </a:t>
            </a:r>
            <a:r>
              <a:rPr lang="en-US" dirty="0" err="1"/>
              <a:t>купаца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r>
              <a:rPr lang="en-US" dirty="0"/>
              <a:t>6. </a:t>
            </a:r>
            <a:r>
              <a:rPr lang="en-US" b="1" dirty="0" err="1"/>
              <a:t>Листу</a:t>
            </a:r>
            <a:r>
              <a:rPr lang="en-US" b="1" dirty="0"/>
              <a:t> 10 </a:t>
            </a:r>
            <a:r>
              <a:rPr lang="en-US" b="1" dirty="0" err="1"/>
              <a:t>највећих</a:t>
            </a:r>
            <a:r>
              <a:rPr lang="en-US" b="1" dirty="0"/>
              <a:t> </a:t>
            </a:r>
            <a:r>
              <a:rPr lang="en-US" b="1" dirty="0" err="1"/>
              <a:t>добављача</a:t>
            </a:r>
            <a:r>
              <a:rPr lang="en-US" b="1" dirty="0"/>
              <a:t> </a:t>
            </a:r>
            <a:r>
              <a:rPr lang="en-US" dirty="0"/>
              <a:t>и </a:t>
            </a:r>
            <a:r>
              <a:rPr lang="en-US" dirty="0" err="1"/>
              <a:t>промет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основу</a:t>
            </a:r>
            <a:r>
              <a:rPr lang="en-US" dirty="0"/>
              <a:t> </a:t>
            </a:r>
            <a:r>
              <a:rPr lang="en-US" dirty="0" err="1"/>
              <a:t>обавеза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пословања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односе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највећих</a:t>
            </a:r>
            <a:r>
              <a:rPr lang="en-US" dirty="0"/>
              <a:t> 10 </a:t>
            </a:r>
            <a:r>
              <a:rPr lang="en-US" dirty="0" err="1"/>
              <a:t>добављача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r>
              <a:rPr lang="en-US" dirty="0"/>
              <a:t>7. </a:t>
            </a:r>
            <a:r>
              <a:rPr lang="en-US" b="1" dirty="0" err="1"/>
              <a:t>Потраживања</a:t>
            </a:r>
            <a:r>
              <a:rPr lang="en-US" b="1" dirty="0"/>
              <a:t> </a:t>
            </a:r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основу</a:t>
            </a:r>
            <a:r>
              <a:rPr lang="en-US" b="1" dirty="0"/>
              <a:t> </a:t>
            </a:r>
            <a:r>
              <a:rPr lang="en-US" b="1" dirty="0" err="1"/>
              <a:t>продаје</a:t>
            </a:r>
            <a:r>
              <a:rPr lang="en-US" b="1" dirty="0"/>
              <a:t> </a:t>
            </a:r>
            <a:r>
              <a:rPr lang="en-US" b="1" dirty="0" err="1"/>
              <a:t>старија</a:t>
            </a:r>
            <a:r>
              <a:rPr lang="en-US" b="1" dirty="0"/>
              <a:t> </a:t>
            </a:r>
            <a:r>
              <a:rPr lang="en-US" b="1" dirty="0" err="1"/>
              <a:t>од</a:t>
            </a:r>
            <a:r>
              <a:rPr lang="en-US" b="1" dirty="0"/>
              <a:t> 90 </a:t>
            </a:r>
            <a:r>
              <a:rPr lang="en-US" b="1" dirty="0" err="1"/>
              <a:t>дана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r>
              <a:rPr lang="en-US" dirty="0"/>
              <a:t>8. </a:t>
            </a:r>
            <a:r>
              <a:rPr lang="en-US" b="1" dirty="0" err="1"/>
              <a:t>Обавезе</a:t>
            </a:r>
            <a:r>
              <a:rPr lang="en-US" b="1" dirty="0"/>
              <a:t> </a:t>
            </a:r>
            <a:r>
              <a:rPr lang="en-US" b="1" dirty="0" err="1"/>
              <a:t>из</a:t>
            </a:r>
            <a:r>
              <a:rPr lang="en-US" b="1" dirty="0"/>
              <a:t> </a:t>
            </a:r>
            <a:r>
              <a:rPr lang="en-US" b="1" dirty="0" err="1"/>
              <a:t>пословања</a:t>
            </a:r>
            <a:r>
              <a:rPr lang="en-US" b="1" dirty="0"/>
              <a:t> </a:t>
            </a:r>
            <a:r>
              <a:rPr lang="en-US" b="1" dirty="0" err="1"/>
              <a:t>старије</a:t>
            </a:r>
            <a:r>
              <a:rPr lang="en-US" b="1" dirty="0"/>
              <a:t> </a:t>
            </a:r>
            <a:r>
              <a:rPr lang="en-US" b="1" dirty="0" err="1"/>
              <a:t>од</a:t>
            </a:r>
            <a:r>
              <a:rPr lang="en-US" b="1" dirty="0"/>
              <a:t> 90 </a:t>
            </a:r>
            <a:r>
              <a:rPr lang="en-US" b="1" dirty="0" err="1"/>
              <a:t>дана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r>
              <a:rPr lang="en-US" dirty="0"/>
              <a:t>9. </a:t>
            </a:r>
            <a:r>
              <a:rPr lang="en-US" b="1" dirty="0" err="1"/>
              <a:t>Вредност</a:t>
            </a:r>
            <a:r>
              <a:rPr lang="en-US" b="1" dirty="0"/>
              <a:t> </a:t>
            </a:r>
            <a:r>
              <a:rPr lang="en-US" b="1" dirty="0" err="1"/>
              <a:t>некурентних</a:t>
            </a:r>
            <a:r>
              <a:rPr lang="en-US" b="1" dirty="0"/>
              <a:t> </a:t>
            </a:r>
            <a:r>
              <a:rPr lang="en-US" b="1" dirty="0" err="1"/>
              <a:t>залиха</a:t>
            </a:r>
            <a:r>
              <a:rPr lang="en-US" dirty="0"/>
              <a:t>, </a:t>
            </a:r>
            <a:r>
              <a:rPr lang="en-US" dirty="0" err="1"/>
              <a:t>односно</a:t>
            </a:r>
            <a:r>
              <a:rPr lang="en-US" dirty="0"/>
              <a:t> </a:t>
            </a:r>
            <a:r>
              <a:rPr lang="en-US" dirty="0" err="1"/>
              <a:t>залиха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нису</a:t>
            </a:r>
            <a:r>
              <a:rPr lang="en-US" dirty="0"/>
              <a:t> </a:t>
            </a:r>
            <a:r>
              <a:rPr lang="en-US" dirty="0" err="1"/>
              <a:t>имале</a:t>
            </a:r>
            <a:r>
              <a:rPr lang="en-US" dirty="0"/>
              <a:t> </a:t>
            </a:r>
            <a:r>
              <a:rPr lang="en-US" dirty="0" err="1"/>
              <a:t>било</a:t>
            </a:r>
            <a:r>
              <a:rPr lang="en-US" dirty="0"/>
              <a:t> </a:t>
            </a:r>
            <a:r>
              <a:rPr lang="en-US" dirty="0" err="1"/>
              <a:t>каква</a:t>
            </a:r>
            <a:r>
              <a:rPr lang="en-US" dirty="0"/>
              <a:t> </a:t>
            </a:r>
            <a:r>
              <a:rPr lang="en-US" dirty="0" err="1"/>
              <a:t>кретања</a:t>
            </a:r>
            <a:r>
              <a:rPr lang="en-US" dirty="0"/>
              <a:t> у </a:t>
            </a:r>
            <a:r>
              <a:rPr lang="en-US" dirty="0" err="1"/>
              <a:t>претходних</a:t>
            </a:r>
            <a:r>
              <a:rPr lang="en-US" dirty="0"/>
              <a:t> </a:t>
            </a:r>
            <a:r>
              <a:rPr lang="en-US" dirty="0" err="1"/>
              <a:t>годину</a:t>
            </a:r>
            <a:r>
              <a:rPr lang="en-US" dirty="0"/>
              <a:t> </a:t>
            </a:r>
            <a:r>
              <a:rPr lang="en-US" dirty="0" err="1"/>
              <a:t>дана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r>
              <a:rPr lang="en-US" dirty="0"/>
              <a:t>10. </a:t>
            </a:r>
            <a:r>
              <a:rPr lang="en-US" b="1" dirty="0" err="1"/>
              <a:t>Финансијске</a:t>
            </a:r>
            <a:r>
              <a:rPr lang="en-US" b="1" dirty="0"/>
              <a:t> </a:t>
            </a:r>
            <a:r>
              <a:rPr lang="en-US" b="1" dirty="0" err="1"/>
              <a:t>обавезе</a:t>
            </a:r>
            <a:r>
              <a:rPr lang="en-US" b="1" dirty="0"/>
              <a:t> </a:t>
            </a:r>
            <a:r>
              <a:rPr lang="en-US" b="1" dirty="0" err="1"/>
              <a:t>компаније</a:t>
            </a:r>
            <a:r>
              <a:rPr lang="en-US" b="1" dirty="0"/>
              <a:t> </a:t>
            </a:r>
            <a:r>
              <a:rPr lang="en-US" b="1" dirty="0" err="1"/>
              <a:t>које</a:t>
            </a:r>
            <a:r>
              <a:rPr lang="en-US" b="1" dirty="0"/>
              <a:t> </a:t>
            </a:r>
            <a:r>
              <a:rPr lang="en-US" b="1" dirty="0" err="1"/>
              <a:t>доспевају</a:t>
            </a:r>
            <a:r>
              <a:rPr lang="en-US" b="1" dirty="0"/>
              <a:t> </a:t>
            </a:r>
            <a:r>
              <a:rPr lang="en-US" b="1" dirty="0" err="1"/>
              <a:t>до</a:t>
            </a:r>
            <a:r>
              <a:rPr lang="en-US" b="1" dirty="0"/>
              <a:t> </a:t>
            </a:r>
            <a:r>
              <a:rPr lang="en-US" b="1" dirty="0" err="1"/>
              <a:t>годину</a:t>
            </a:r>
            <a:r>
              <a:rPr lang="en-US" b="1" dirty="0"/>
              <a:t> </a:t>
            </a:r>
            <a:r>
              <a:rPr lang="en-US" b="1" dirty="0" err="1"/>
              <a:t>дана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главница</a:t>
            </a:r>
            <a:r>
              <a:rPr lang="en-US" dirty="0"/>
              <a:t> и </a:t>
            </a:r>
            <a:r>
              <a:rPr lang="en-US" dirty="0" err="1"/>
              <a:t>камата</a:t>
            </a:r>
            <a:r>
              <a:rPr lang="en-US" dirty="0"/>
              <a:t>).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основу</a:t>
            </a:r>
            <a:r>
              <a:rPr lang="en-US" dirty="0"/>
              <a:t> </a:t>
            </a:r>
            <a:r>
              <a:rPr lang="en-US" dirty="0" err="1"/>
              <a:t>прикупљених</a:t>
            </a:r>
            <a:r>
              <a:rPr lang="en-US" dirty="0"/>
              <a:t> </a:t>
            </a:r>
            <a:r>
              <a:rPr lang="en-US" dirty="0" err="1"/>
              <a:t>података</a:t>
            </a:r>
            <a:r>
              <a:rPr lang="en-US" dirty="0"/>
              <a:t> </a:t>
            </a:r>
            <a:r>
              <a:rPr lang="en-US" dirty="0" err="1"/>
              <a:t>врши</a:t>
            </a:r>
            <a:r>
              <a:rPr lang="en-US" dirty="0"/>
              <a:t> </a:t>
            </a:r>
            <a:r>
              <a:rPr lang="en-US" dirty="0" err="1"/>
              <a:t>обрачун</a:t>
            </a:r>
            <a:r>
              <a:rPr lang="en-US" dirty="0"/>
              <a:t> </a:t>
            </a:r>
            <a:r>
              <a:rPr lang="en-US" dirty="0" err="1"/>
              <a:t>преосталих</a:t>
            </a:r>
            <a:r>
              <a:rPr lang="en-US" dirty="0"/>
              <a:t> </a:t>
            </a:r>
            <a:r>
              <a:rPr lang="en-US" dirty="0" err="1"/>
              <a:t>квантитативних</a:t>
            </a:r>
            <a:r>
              <a:rPr lang="en-US" dirty="0"/>
              <a:t> </a:t>
            </a:r>
            <a:r>
              <a:rPr lang="en-US" dirty="0" err="1"/>
              <a:t>показатеља</a:t>
            </a:r>
            <a:r>
              <a:rPr lang="en-US" dirty="0"/>
              <a:t> и </a:t>
            </a:r>
            <a:r>
              <a:rPr lang="en-US" dirty="0" err="1"/>
              <a:t>попуњава</a:t>
            </a:r>
            <a:r>
              <a:rPr lang="en-US" dirty="0"/>
              <a:t> </a:t>
            </a:r>
            <a:r>
              <a:rPr lang="en-US" dirty="0" err="1"/>
              <a:t>Алат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14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ru-RU" sz="3600" b="1" dirty="0"/>
              <a:t>Смернице: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Ментор</a:t>
            </a:r>
            <a:r>
              <a:rPr lang="en-US" dirty="0"/>
              <a:t> </a:t>
            </a:r>
            <a:r>
              <a:rPr lang="en-US" dirty="0" err="1"/>
              <a:t>разматра</a:t>
            </a:r>
            <a:r>
              <a:rPr lang="en-US" dirty="0"/>
              <a:t> </a:t>
            </a:r>
            <a:r>
              <a:rPr lang="en-US" dirty="0" err="1"/>
              <a:t>добијене</a:t>
            </a:r>
            <a:r>
              <a:rPr lang="en-US" dirty="0"/>
              <a:t> </a:t>
            </a:r>
            <a:r>
              <a:rPr lang="en-US" dirty="0" err="1"/>
              <a:t>резултате</a:t>
            </a:r>
            <a:r>
              <a:rPr lang="en-US" dirty="0"/>
              <a:t>, </a:t>
            </a:r>
            <a:r>
              <a:rPr lang="en-US" dirty="0" err="1"/>
              <a:t>врши</a:t>
            </a:r>
            <a:r>
              <a:rPr lang="en-US" dirty="0"/>
              <a:t> </a:t>
            </a:r>
            <a:r>
              <a:rPr lang="en-US" dirty="0" err="1"/>
              <a:t>анализу</a:t>
            </a:r>
            <a:r>
              <a:rPr lang="en-US" dirty="0"/>
              <a:t> </a:t>
            </a:r>
            <a:r>
              <a:rPr lang="en-US" dirty="0" err="1"/>
              <a:t>конкурената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гране</a:t>
            </a:r>
            <a:r>
              <a:rPr lang="en-US" dirty="0"/>
              <a:t> у </a:t>
            </a:r>
            <a:r>
              <a:rPr lang="en-US" dirty="0" err="1"/>
              <a:t>којој</a:t>
            </a:r>
            <a:r>
              <a:rPr lang="en-US" dirty="0"/>
              <a:t> </a:t>
            </a:r>
            <a:r>
              <a:rPr lang="en-US" dirty="0" err="1"/>
              <a:t>послује</a:t>
            </a:r>
            <a:r>
              <a:rPr lang="en-US" dirty="0"/>
              <a:t>, </a:t>
            </a:r>
            <a:r>
              <a:rPr lang="en-US" dirty="0" err="1"/>
              <a:t>обрачунава</a:t>
            </a:r>
            <a:r>
              <a:rPr lang="en-US" dirty="0"/>
              <a:t> </a:t>
            </a:r>
            <a:r>
              <a:rPr lang="en-US" dirty="0" err="1"/>
              <a:t>индикаторе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тичу</a:t>
            </a:r>
            <a:r>
              <a:rPr lang="en-US" dirty="0"/>
              <a:t> </a:t>
            </a:r>
            <a:r>
              <a:rPr lang="en-US" dirty="0" err="1"/>
              <a:t>тржишног</a:t>
            </a:r>
            <a:r>
              <a:rPr lang="en-US" dirty="0"/>
              <a:t> </a:t>
            </a:r>
            <a:r>
              <a:rPr lang="en-US" dirty="0" err="1"/>
              <a:t>окружења</a:t>
            </a:r>
            <a:r>
              <a:rPr lang="en-US" dirty="0"/>
              <a:t> </a:t>
            </a:r>
            <a:r>
              <a:rPr lang="en-US" dirty="0" err="1"/>
              <a:t>компаније</a:t>
            </a:r>
            <a:r>
              <a:rPr lang="en-US" dirty="0"/>
              <a:t> и </a:t>
            </a:r>
            <a:r>
              <a:rPr lang="en-US" dirty="0" err="1"/>
              <a:t>врши</a:t>
            </a:r>
            <a:r>
              <a:rPr lang="en-US" dirty="0"/>
              <a:t> </a:t>
            </a:r>
            <a:r>
              <a:rPr lang="en-US" dirty="0" err="1"/>
              <a:t>обрачун</a:t>
            </a:r>
            <a:r>
              <a:rPr lang="en-US" dirty="0"/>
              <a:t> </a:t>
            </a:r>
            <a:r>
              <a:rPr lang="en-US" dirty="0" err="1"/>
              <a:t>тржишног</a:t>
            </a:r>
            <a:r>
              <a:rPr lang="en-US" dirty="0"/>
              <a:t> </a:t>
            </a:r>
            <a:r>
              <a:rPr lang="en-US" dirty="0" err="1"/>
              <a:t>просека</a:t>
            </a:r>
            <a:r>
              <a:rPr lang="en-US" dirty="0"/>
              <a:t> </a:t>
            </a:r>
            <a:r>
              <a:rPr lang="en-US" dirty="0" err="1"/>
              <a:t>показатеља</a:t>
            </a:r>
            <a:r>
              <a:rPr lang="en-US" dirty="0"/>
              <a:t> </a:t>
            </a:r>
            <a:r>
              <a:rPr lang="en-US" dirty="0" err="1"/>
              <a:t>где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потребно</a:t>
            </a:r>
            <a:r>
              <a:rPr lang="en-US" dirty="0"/>
              <a:t> </a:t>
            </a:r>
            <a:r>
              <a:rPr lang="en-US" dirty="0" err="1"/>
              <a:t>како</a:t>
            </a:r>
            <a:r>
              <a:rPr lang="en-US" dirty="0"/>
              <a:t> </a:t>
            </a:r>
            <a:r>
              <a:rPr lang="en-US" dirty="0" err="1"/>
              <a:t>би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донео</a:t>
            </a:r>
            <a:r>
              <a:rPr lang="en-US" dirty="0"/>
              <a:t> </a:t>
            </a:r>
            <a:r>
              <a:rPr lang="en-US" dirty="0" err="1"/>
              <a:t>закључак</a:t>
            </a:r>
            <a:r>
              <a:rPr lang="en-US" dirty="0"/>
              <a:t> о </a:t>
            </a:r>
            <a:r>
              <a:rPr lang="en-US" dirty="0" err="1"/>
              <a:t>добијеним</a:t>
            </a:r>
            <a:r>
              <a:rPr lang="en-US" dirty="0"/>
              <a:t> </a:t>
            </a:r>
            <a:r>
              <a:rPr lang="en-US" dirty="0" err="1"/>
              <a:t>вредностима</a:t>
            </a:r>
            <a:r>
              <a:rPr lang="en-US" dirty="0"/>
              <a:t> </a:t>
            </a:r>
            <a:r>
              <a:rPr lang="en-US" dirty="0" err="1"/>
              <a:t>показатеља</a:t>
            </a:r>
            <a:r>
              <a:rPr lang="en-US" dirty="0"/>
              <a:t> (</a:t>
            </a:r>
            <a:r>
              <a:rPr lang="en-US" dirty="0" err="1"/>
              <a:t>нпр</a:t>
            </a:r>
            <a:r>
              <a:rPr lang="en-US" dirty="0"/>
              <a:t>. </a:t>
            </a:r>
            <a:r>
              <a:rPr lang="en-US" dirty="0" err="1"/>
              <a:t>бруто</a:t>
            </a:r>
            <a:r>
              <a:rPr lang="en-US" dirty="0"/>
              <a:t> </a:t>
            </a:r>
            <a:r>
              <a:rPr lang="en-US" dirty="0" err="1"/>
              <a:t>маржа</a:t>
            </a:r>
            <a:r>
              <a:rPr lang="en-US" dirty="0"/>
              <a:t>, ЕБИТДА </a:t>
            </a:r>
            <a:r>
              <a:rPr lang="en-US" dirty="0" err="1"/>
              <a:t>маржа</a:t>
            </a:r>
            <a:r>
              <a:rPr lang="en-US" dirty="0"/>
              <a:t>, </a:t>
            </a:r>
            <a:r>
              <a:rPr lang="en-US" dirty="0" err="1"/>
              <a:t>итд</a:t>
            </a:r>
            <a:r>
              <a:rPr lang="en-US" dirty="0"/>
              <a:t>.).</a:t>
            </a:r>
            <a:endParaRPr lang="sr-Cyrl-RS" dirty="0"/>
          </a:p>
          <a:p>
            <a:pPr algn="just"/>
            <a:r>
              <a:rPr lang="sr-Cyrl-RS" dirty="0"/>
              <a:t>Ментор</a:t>
            </a:r>
            <a:r>
              <a:rPr lang="en-US" dirty="0"/>
              <a:t> </a:t>
            </a:r>
            <a:r>
              <a:rPr lang="en-US" dirty="0" err="1"/>
              <a:t>врши</a:t>
            </a:r>
            <a:r>
              <a:rPr lang="en-US" dirty="0"/>
              <a:t> </a:t>
            </a:r>
            <a:r>
              <a:rPr lang="en-US" dirty="0" err="1"/>
              <a:t>посету</a:t>
            </a:r>
            <a:r>
              <a:rPr lang="en-US" dirty="0"/>
              <a:t> </a:t>
            </a:r>
            <a:r>
              <a:rPr lang="en-US" dirty="0" err="1"/>
              <a:t>компанији</a:t>
            </a:r>
            <a:r>
              <a:rPr lang="en-US" dirty="0"/>
              <a:t> </a:t>
            </a:r>
            <a:r>
              <a:rPr lang="en-US" dirty="0" err="1"/>
              <a:t>где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sr-Cyrl-RS" dirty="0"/>
              <a:t>власником/менаџером</a:t>
            </a:r>
            <a:r>
              <a:rPr lang="en-US" dirty="0"/>
              <a:t> </a:t>
            </a:r>
            <a:r>
              <a:rPr lang="en-US" dirty="0" err="1"/>
              <a:t>предузећа</a:t>
            </a:r>
            <a:r>
              <a:rPr lang="en-US" dirty="0"/>
              <a:t> </a:t>
            </a:r>
            <a:r>
              <a:rPr lang="en-US" dirty="0" err="1"/>
              <a:t>разговара</a:t>
            </a:r>
            <a:r>
              <a:rPr lang="en-US" dirty="0"/>
              <a:t> о </a:t>
            </a:r>
            <a:r>
              <a:rPr lang="en-US" dirty="0" err="1"/>
              <a:t>добијеним</a:t>
            </a:r>
            <a:r>
              <a:rPr lang="en-US" dirty="0"/>
              <a:t> </a:t>
            </a:r>
            <a:r>
              <a:rPr lang="en-US" dirty="0" err="1"/>
              <a:t>вредностима</a:t>
            </a:r>
            <a:r>
              <a:rPr lang="en-US" dirty="0"/>
              <a:t> </a:t>
            </a:r>
            <a:r>
              <a:rPr lang="en-US" dirty="0" err="1"/>
              <a:t>квантитативних</a:t>
            </a:r>
            <a:r>
              <a:rPr lang="en-US" dirty="0"/>
              <a:t> </a:t>
            </a:r>
            <a:r>
              <a:rPr lang="en-US" dirty="0" err="1"/>
              <a:t>показатеља</a:t>
            </a:r>
            <a:r>
              <a:rPr lang="en-US" dirty="0"/>
              <a:t> </a:t>
            </a:r>
            <a:r>
              <a:rPr lang="en-US" dirty="0" err="1"/>
              <a:t>како</a:t>
            </a:r>
            <a:r>
              <a:rPr lang="en-US" dirty="0"/>
              <a:t> </a:t>
            </a:r>
            <a:r>
              <a:rPr lang="en-US" dirty="0" err="1"/>
              <a:t>би</a:t>
            </a:r>
            <a:r>
              <a:rPr lang="en-US" dirty="0"/>
              <a:t> </a:t>
            </a:r>
            <a:r>
              <a:rPr lang="en-US" dirty="0" err="1"/>
              <a:t>потврдио</a:t>
            </a:r>
            <a:r>
              <a:rPr lang="en-US" dirty="0"/>
              <a:t> </a:t>
            </a:r>
            <a:r>
              <a:rPr lang="en-US" dirty="0" err="1"/>
              <a:t>добијене</a:t>
            </a:r>
            <a:r>
              <a:rPr lang="en-US" dirty="0"/>
              <a:t> </a:t>
            </a:r>
            <a:r>
              <a:rPr lang="en-US" dirty="0" err="1"/>
              <a:t>вредности</a:t>
            </a:r>
            <a:r>
              <a:rPr lang="en-US" dirty="0"/>
              <a:t>.</a:t>
            </a:r>
            <a:endParaRPr lang="sr-Latn-RS" dirty="0"/>
          </a:p>
          <a:p>
            <a:pPr algn="just"/>
            <a:r>
              <a:rPr lang="sr-Cyrl-RS" dirty="0"/>
              <a:t>Ментор и привредник заједно раде на изради стратегије / плана управљања ризицима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206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Састанак</a:t>
            </a:r>
            <a:r>
              <a:rPr lang="en-US" sz="3600" b="1" dirty="0"/>
              <a:t> </a:t>
            </a:r>
            <a:r>
              <a:rPr lang="sr-Cyrl-RS" sz="3600" b="1" dirty="0"/>
              <a:t>ментора</a:t>
            </a:r>
            <a:r>
              <a:rPr lang="en-US" sz="3600" b="1" dirty="0"/>
              <a:t> </a:t>
            </a:r>
            <a:r>
              <a:rPr lang="en-US" sz="3600" b="1" dirty="0" err="1"/>
              <a:t>са</a:t>
            </a:r>
            <a:r>
              <a:rPr lang="en-US" sz="3600" b="1" dirty="0"/>
              <a:t> </a:t>
            </a:r>
            <a:r>
              <a:rPr lang="sr-Cyrl-RS" sz="3600" b="1" dirty="0"/>
              <a:t>власником </a:t>
            </a:r>
            <a:r>
              <a:rPr lang="en-US" sz="3600" b="1" dirty="0" err="1"/>
              <a:t>компаније</a:t>
            </a:r>
            <a:r>
              <a:rPr lang="en-US" sz="3600" b="1" dirty="0"/>
              <a:t> </a:t>
            </a:r>
            <a:r>
              <a:rPr lang="sr-Cyrl-RS" sz="3600" b="1" dirty="0"/>
              <a:t>води се </a:t>
            </a:r>
            <a:r>
              <a:rPr lang="en-US" sz="3600" b="1" dirty="0" err="1"/>
              <a:t>на</a:t>
            </a:r>
            <a:r>
              <a:rPr lang="en-US" sz="3600" b="1" dirty="0"/>
              <a:t> </a:t>
            </a:r>
            <a:r>
              <a:rPr lang="en-US" sz="3600" b="1" dirty="0" err="1"/>
              <a:t>следеће</a:t>
            </a:r>
            <a:r>
              <a:rPr lang="en-US" sz="3600" b="1" dirty="0"/>
              <a:t> </a:t>
            </a:r>
            <a:r>
              <a:rPr lang="en-US" sz="3600" b="1" dirty="0" err="1"/>
              <a:t>теме</a:t>
            </a:r>
            <a:r>
              <a:rPr lang="en-US" sz="3600" b="1" dirty="0"/>
              <a:t>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sr-Cyrl-RS" dirty="0"/>
              <a:t>1. </a:t>
            </a:r>
            <a:r>
              <a:rPr lang="en-US" b="1" dirty="0" err="1"/>
              <a:t>анализа</a:t>
            </a:r>
            <a:r>
              <a:rPr lang="en-US" b="1" dirty="0"/>
              <a:t> </a:t>
            </a:r>
            <a:r>
              <a:rPr lang="en-US" b="1" dirty="0" err="1"/>
              <a:t>проспективних</a:t>
            </a:r>
            <a:r>
              <a:rPr lang="en-US" b="1" dirty="0"/>
              <a:t> </a:t>
            </a:r>
            <a:r>
              <a:rPr lang="en-US" b="1" dirty="0" err="1"/>
              <a:t>партнера</a:t>
            </a:r>
            <a:r>
              <a:rPr lang="en-US" b="1" dirty="0"/>
              <a:t> и </a:t>
            </a:r>
            <a:r>
              <a:rPr lang="en-US" b="1" dirty="0" err="1"/>
              <a:t>купац</a:t>
            </a:r>
            <a:r>
              <a:rPr lang="sr-Cyrl-RS" b="1" dirty="0"/>
              <a:t>а.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компанија</a:t>
            </a:r>
            <a:r>
              <a:rPr lang="en-US" dirty="0"/>
              <a:t> </a:t>
            </a:r>
            <a:r>
              <a:rPr lang="en-US" dirty="0" err="1"/>
              <a:t>врши</a:t>
            </a:r>
            <a:r>
              <a:rPr lang="en-US" dirty="0"/>
              <a:t> </a:t>
            </a:r>
            <a:r>
              <a:rPr lang="en-US" dirty="0" err="1"/>
              <a:t>анализу</a:t>
            </a:r>
            <a:r>
              <a:rPr lang="en-US" dirty="0"/>
              <a:t> </a:t>
            </a:r>
            <a:r>
              <a:rPr lang="en-US" dirty="0" err="1"/>
              <a:t>купаца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којима</a:t>
            </a:r>
            <a:r>
              <a:rPr lang="en-US" dirty="0"/>
              <a:t> </a:t>
            </a:r>
            <a:r>
              <a:rPr lang="en-US" dirty="0" err="1"/>
              <a:t>планира</a:t>
            </a:r>
            <a:r>
              <a:rPr lang="en-US" dirty="0"/>
              <a:t> </a:t>
            </a:r>
            <a:r>
              <a:rPr lang="en-US" dirty="0" err="1"/>
              <a:t>будућу</a:t>
            </a:r>
            <a:r>
              <a:rPr lang="en-US" dirty="0"/>
              <a:t> </a:t>
            </a:r>
            <a:r>
              <a:rPr lang="en-US" dirty="0" err="1"/>
              <a:t>сарадњу</a:t>
            </a:r>
            <a:r>
              <a:rPr lang="en-US" dirty="0"/>
              <a:t>?, и </a:t>
            </a:r>
            <a:r>
              <a:rPr lang="en-US" dirty="0" err="1"/>
              <a:t>сл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2. </a:t>
            </a:r>
            <a:r>
              <a:rPr lang="en-US" b="1" dirty="0" err="1"/>
              <a:t>значај</a:t>
            </a:r>
            <a:r>
              <a:rPr lang="en-US" b="1" dirty="0"/>
              <a:t> „</a:t>
            </a:r>
            <a:r>
              <a:rPr lang="en-US" b="1" dirty="0" err="1"/>
              <a:t>зелених</a:t>
            </a:r>
            <a:r>
              <a:rPr lang="en-US" b="1" dirty="0"/>
              <a:t> </a:t>
            </a:r>
            <a:r>
              <a:rPr lang="en-US" b="1" dirty="0" err="1"/>
              <a:t>показатеља</a:t>
            </a:r>
            <a:r>
              <a:rPr lang="en-US" b="1" dirty="0"/>
              <a:t>“ </a:t>
            </a:r>
            <a:r>
              <a:rPr lang="sr-Cyrl-RS" dirty="0"/>
              <a:t>д</a:t>
            </a:r>
            <a:r>
              <a:rPr lang="en-US" dirty="0"/>
              <a:t>а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компанија</a:t>
            </a:r>
            <a:r>
              <a:rPr lang="en-US" dirty="0"/>
              <a:t> </a:t>
            </a:r>
            <a:r>
              <a:rPr lang="en-US" dirty="0" err="1"/>
              <a:t>бави</a:t>
            </a:r>
            <a:r>
              <a:rPr lang="en-US" dirty="0"/>
              <a:t> </a:t>
            </a:r>
            <a:r>
              <a:rPr lang="en-US" dirty="0" err="1"/>
              <a:t>питањем</a:t>
            </a:r>
            <a:r>
              <a:rPr lang="en-US" dirty="0"/>
              <a:t> </a:t>
            </a:r>
            <a:r>
              <a:rPr lang="en-US" dirty="0" err="1"/>
              <a:t>очувања</a:t>
            </a:r>
            <a:r>
              <a:rPr lang="en-US" dirty="0"/>
              <a:t> </a:t>
            </a:r>
            <a:r>
              <a:rPr lang="en-US" dirty="0" err="1"/>
              <a:t>животне</a:t>
            </a:r>
            <a:r>
              <a:rPr lang="en-US" dirty="0"/>
              <a:t> </a:t>
            </a:r>
            <a:r>
              <a:rPr lang="en-US" dirty="0" err="1"/>
              <a:t>средине</a:t>
            </a:r>
            <a:r>
              <a:rPr lang="sr-Cyrl-RS" dirty="0"/>
              <a:t>.</a:t>
            </a:r>
            <a:r>
              <a:rPr lang="en-US" dirty="0"/>
              <a:t> </a:t>
            </a:r>
            <a:r>
              <a:rPr lang="en-US" dirty="0" err="1"/>
              <a:t>Имајући</a:t>
            </a:r>
            <a:r>
              <a:rPr lang="en-US" dirty="0"/>
              <a:t> у </a:t>
            </a:r>
            <a:r>
              <a:rPr lang="en-US" dirty="0" err="1"/>
              <a:t>виду</a:t>
            </a:r>
            <a:r>
              <a:rPr lang="en-US" dirty="0"/>
              <a:t> </a:t>
            </a:r>
            <a:r>
              <a:rPr lang="en-US" dirty="0" err="1"/>
              <a:t>нове</a:t>
            </a:r>
            <a:r>
              <a:rPr lang="en-US" dirty="0"/>
              <a:t> </a:t>
            </a:r>
            <a:r>
              <a:rPr lang="en-US" dirty="0" err="1"/>
              <a:t>захтеве</a:t>
            </a:r>
            <a:r>
              <a:rPr lang="en-US" dirty="0"/>
              <a:t> у </a:t>
            </a:r>
            <a:r>
              <a:rPr lang="en-US" dirty="0" err="1"/>
              <a:t>области</a:t>
            </a:r>
            <a:r>
              <a:rPr lang="en-US" dirty="0"/>
              <a:t> ЕСГ </a:t>
            </a:r>
            <a:r>
              <a:rPr lang="en-US" dirty="0" err="1"/>
              <a:t>ризика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ће</a:t>
            </a:r>
            <a:r>
              <a:rPr lang="en-US" dirty="0"/>
              <a:t> </a:t>
            </a:r>
            <a:r>
              <a:rPr lang="en-US" dirty="0" err="1"/>
              <a:t>бити</a:t>
            </a:r>
            <a:r>
              <a:rPr lang="en-US" dirty="0"/>
              <a:t> </a:t>
            </a:r>
            <a:r>
              <a:rPr lang="en-US" dirty="0" err="1"/>
              <a:t>наметнути</a:t>
            </a:r>
            <a:r>
              <a:rPr lang="en-US" dirty="0"/>
              <a:t> </a:t>
            </a:r>
            <a:r>
              <a:rPr lang="en-US" dirty="0" err="1"/>
              <a:t>компанијама</a:t>
            </a:r>
            <a:r>
              <a:rPr lang="en-US" dirty="0"/>
              <a:t>,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компанија</a:t>
            </a:r>
            <a:r>
              <a:rPr lang="en-US" dirty="0"/>
              <a:t> </a:t>
            </a:r>
            <a:r>
              <a:rPr lang="en-US" dirty="0" err="1"/>
              <a:t>сматра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спремна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исти</a:t>
            </a:r>
            <a:r>
              <a:rPr lang="en-US" dirty="0"/>
              <a:t> </a:t>
            </a:r>
            <a:r>
              <a:rPr lang="en-US" dirty="0" err="1"/>
              <a:t>прилагоди</a:t>
            </a:r>
            <a:r>
              <a:rPr lang="en-US" dirty="0"/>
              <a:t>?</a:t>
            </a:r>
          </a:p>
          <a:p>
            <a:pPr marL="0" indent="0" algn="just">
              <a:buNone/>
            </a:pPr>
            <a:r>
              <a:rPr lang="sr-Cyrl-RS" dirty="0"/>
              <a:t>3. </a:t>
            </a:r>
            <a:r>
              <a:rPr lang="en-US" b="1" dirty="0" err="1"/>
              <a:t>трендови</a:t>
            </a:r>
            <a:r>
              <a:rPr lang="en-US" b="1" dirty="0"/>
              <a:t> у </a:t>
            </a:r>
            <a:r>
              <a:rPr lang="en-US" b="1" dirty="0" err="1"/>
              <a:t>индустрији</a:t>
            </a:r>
            <a:r>
              <a:rPr lang="en-US" b="1" dirty="0"/>
              <a:t> у </a:t>
            </a:r>
            <a:r>
              <a:rPr lang="en-US" b="1" dirty="0" err="1"/>
              <a:t>којој</a:t>
            </a:r>
            <a:r>
              <a:rPr lang="en-US" b="1" dirty="0"/>
              <a:t> </a:t>
            </a:r>
            <a:r>
              <a:rPr lang="en-US" b="1" dirty="0" err="1"/>
              <a:t>компанија</a:t>
            </a:r>
            <a:r>
              <a:rPr lang="en-US" b="1" dirty="0"/>
              <a:t> </a:t>
            </a:r>
            <a:r>
              <a:rPr lang="en-US" b="1" dirty="0" err="1"/>
              <a:t>послује</a:t>
            </a:r>
            <a:r>
              <a:rPr lang="sr-Cyrl-RS" b="1" dirty="0"/>
              <a:t>.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постоји</a:t>
            </a:r>
            <a:r>
              <a:rPr lang="en-US" dirty="0"/>
              <a:t> </a:t>
            </a:r>
            <a:r>
              <a:rPr lang="en-US" dirty="0" err="1"/>
              <a:t>најављен</a:t>
            </a:r>
            <a:r>
              <a:rPr lang="en-US" dirty="0"/>
              <a:t> </a:t>
            </a:r>
            <a:r>
              <a:rPr lang="en-US" dirty="0" err="1"/>
              <a:t>долазак</a:t>
            </a:r>
            <a:r>
              <a:rPr lang="en-US" dirty="0"/>
              <a:t> </a:t>
            </a:r>
            <a:r>
              <a:rPr lang="en-US" dirty="0" err="1"/>
              <a:t>нове</a:t>
            </a:r>
            <a:r>
              <a:rPr lang="en-US" dirty="0"/>
              <a:t> </a:t>
            </a:r>
            <a:r>
              <a:rPr lang="en-US" dirty="0" err="1"/>
              <a:t>конкуренције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тржишту</a:t>
            </a:r>
            <a:r>
              <a:rPr lang="en-US" dirty="0"/>
              <a:t>?;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постоје</a:t>
            </a:r>
            <a:r>
              <a:rPr lang="en-US" dirty="0"/>
              <a:t> </a:t>
            </a:r>
            <a:r>
              <a:rPr lang="en-US" dirty="0" err="1"/>
              <a:t>негативни</a:t>
            </a:r>
            <a:r>
              <a:rPr lang="en-US" dirty="0"/>
              <a:t> </a:t>
            </a:r>
            <a:r>
              <a:rPr lang="en-US" dirty="0" err="1"/>
              <a:t>трендови</a:t>
            </a:r>
            <a:r>
              <a:rPr lang="en-US" dirty="0"/>
              <a:t> у </a:t>
            </a:r>
            <a:r>
              <a:rPr lang="en-US" dirty="0" err="1"/>
              <a:t>грани</a:t>
            </a:r>
            <a:r>
              <a:rPr lang="en-US" dirty="0"/>
              <a:t>?; и </a:t>
            </a:r>
            <a:r>
              <a:rPr lang="en-US" dirty="0" err="1"/>
              <a:t>сл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4. </a:t>
            </a:r>
            <a:r>
              <a:rPr lang="en-US" b="1" dirty="0" err="1"/>
              <a:t>регулатива</a:t>
            </a:r>
            <a:r>
              <a:rPr lang="en-US" b="1" dirty="0"/>
              <a:t> </a:t>
            </a:r>
            <a:r>
              <a:rPr lang="en-US" b="1" dirty="0" err="1"/>
              <a:t>која</a:t>
            </a:r>
            <a:r>
              <a:rPr lang="en-US" b="1" dirty="0"/>
              <a:t> </a:t>
            </a:r>
            <a:r>
              <a:rPr lang="en-US" b="1" dirty="0" err="1"/>
              <a:t>уређује</a:t>
            </a:r>
            <a:r>
              <a:rPr lang="en-US" b="1" dirty="0"/>
              <a:t> </a:t>
            </a:r>
            <a:r>
              <a:rPr lang="en-US" b="1" dirty="0" err="1"/>
              <a:t>пословање</a:t>
            </a:r>
            <a:r>
              <a:rPr lang="en-US" b="1" dirty="0"/>
              <a:t> </a:t>
            </a:r>
            <a:r>
              <a:rPr lang="en-US" b="1" dirty="0" err="1"/>
              <a:t>компаније</a:t>
            </a:r>
            <a:r>
              <a:rPr lang="sr-Cyrl-RS" b="1" dirty="0"/>
              <a:t>.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дошло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промене</a:t>
            </a:r>
            <a:r>
              <a:rPr lang="en-US" dirty="0"/>
              <a:t> у </a:t>
            </a:r>
            <a:r>
              <a:rPr lang="en-US" dirty="0" err="1"/>
              <a:t>регулативи</a:t>
            </a:r>
            <a:r>
              <a:rPr lang="en-US" dirty="0"/>
              <a:t>? </a:t>
            </a:r>
            <a:r>
              <a:rPr lang="en-US" dirty="0" err="1"/>
              <a:t>Уколико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, у </a:t>
            </a:r>
            <a:r>
              <a:rPr lang="en-US" dirty="0" err="1"/>
              <a:t>којој</a:t>
            </a:r>
            <a:r>
              <a:rPr lang="en-US" dirty="0"/>
              <a:t> </a:t>
            </a:r>
            <a:r>
              <a:rPr lang="en-US" dirty="0" err="1"/>
              <a:t>мери</a:t>
            </a:r>
            <a:r>
              <a:rPr lang="en-US" dirty="0"/>
              <a:t>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аспе</a:t>
            </a:r>
            <a:r>
              <a:rPr lang="sr-Cyrl-RS" dirty="0"/>
              <a:t>к</a:t>
            </a:r>
            <a:r>
              <a:rPr lang="en-US" dirty="0"/>
              <a:t>т</a:t>
            </a:r>
            <a:r>
              <a:rPr lang="sr-Cyrl-RS" dirty="0"/>
              <a:t>е </a:t>
            </a:r>
            <a:r>
              <a:rPr lang="en-US" dirty="0" err="1"/>
              <a:t>пословања</a:t>
            </a:r>
            <a:r>
              <a:rPr lang="en-US" dirty="0"/>
              <a:t> </a:t>
            </a:r>
            <a:r>
              <a:rPr lang="en-US" dirty="0" err="1"/>
              <a:t>компаније</a:t>
            </a:r>
            <a:r>
              <a:rPr lang="en-US" dirty="0"/>
              <a:t> </a:t>
            </a:r>
            <a:r>
              <a:rPr lang="en-US" dirty="0" err="1"/>
              <a:t>ће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имати</a:t>
            </a:r>
            <a:r>
              <a:rPr lang="en-US" dirty="0"/>
              <a:t> </a:t>
            </a:r>
            <a:r>
              <a:rPr lang="en-US" dirty="0" err="1"/>
              <a:t>ефекта</a:t>
            </a:r>
            <a:r>
              <a:rPr lang="en-US" dirty="0"/>
              <a:t>?</a:t>
            </a:r>
          </a:p>
          <a:p>
            <a:pPr marL="0" indent="0" algn="just">
              <a:buNone/>
            </a:pPr>
            <a:r>
              <a:rPr lang="sr-Cyrl-RS" dirty="0"/>
              <a:t>5. </a:t>
            </a:r>
            <a:r>
              <a:rPr lang="en-US" b="1" dirty="0" err="1"/>
              <a:t>праћење</a:t>
            </a:r>
            <a:r>
              <a:rPr lang="en-US" b="1" dirty="0"/>
              <a:t> </a:t>
            </a:r>
            <a:r>
              <a:rPr lang="en-US" b="1" dirty="0" err="1"/>
              <a:t>искоришћености</a:t>
            </a:r>
            <a:r>
              <a:rPr lang="en-US" b="1" dirty="0"/>
              <a:t> </a:t>
            </a:r>
            <a:r>
              <a:rPr lang="en-US" b="1" dirty="0" err="1"/>
              <a:t>радне</a:t>
            </a:r>
            <a:r>
              <a:rPr lang="en-US" b="1" dirty="0"/>
              <a:t> </a:t>
            </a:r>
            <a:r>
              <a:rPr lang="en-US" b="1" dirty="0" err="1"/>
              <a:t>снаге</a:t>
            </a:r>
            <a:r>
              <a:rPr lang="sr-Cyrl-RS" b="1" dirty="0"/>
              <a:t>.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компанија</a:t>
            </a:r>
            <a:r>
              <a:rPr lang="en-US" dirty="0"/>
              <a:t> </a:t>
            </a:r>
            <a:r>
              <a:rPr lang="en-US" dirty="0" err="1"/>
              <a:t>поседује</a:t>
            </a:r>
            <a:r>
              <a:rPr lang="en-US" dirty="0"/>
              <a:t> </a:t>
            </a:r>
            <a:r>
              <a:rPr lang="en-US" dirty="0" err="1"/>
              <a:t>алате</a:t>
            </a:r>
            <a:r>
              <a:rPr lang="en-US" dirty="0"/>
              <a:t> </a:t>
            </a:r>
            <a:r>
              <a:rPr lang="en-US" dirty="0" err="1"/>
              <a:t>помоћу</a:t>
            </a:r>
            <a:r>
              <a:rPr lang="en-US" dirty="0"/>
              <a:t> </a:t>
            </a:r>
            <a:r>
              <a:rPr lang="en-US" dirty="0" err="1"/>
              <a:t>којих</a:t>
            </a:r>
            <a:r>
              <a:rPr lang="en-US" dirty="0"/>
              <a:t> </a:t>
            </a:r>
            <a:r>
              <a:rPr lang="en-US" dirty="0" err="1"/>
              <a:t>прати</a:t>
            </a:r>
            <a:r>
              <a:rPr lang="en-US" dirty="0"/>
              <a:t> </a:t>
            </a:r>
            <a:r>
              <a:rPr lang="en-US" dirty="0" err="1"/>
              <a:t>задатке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којима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запослени</a:t>
            </a:r>
            <a:r>
              <a:rPr lang="en-US" dirty="0"/>
              <a:t> </a:t>
            </a:r>
            <a:r>
              <a:rPr lang="en-US" dirty="0" err="1"/>
              <a:t>ангажов</a:t>
            </a:r>
            <a:r>
              <a:rPr lang="en-US" dirty="0"/>
              <a:t> </a:t>
            </a:r>
            <a:r>
              <a:rPr lang="en-US" dirty="0" err="1"/>
              <a:t>ани</a:t>
            </a:r>
            <a:r>
              <a:rPr lang="en-US" dirty="0"/>
              <a:t> ?</a:t>
            </a:r>
            <a:r>
              <a:rPr lang="sr-Cyrl-R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одржавате</a:t>
            </a:r>
            <a:r>
              <a:rPr lang="en-US" dirty="0"/>
              <a:t> </a:t>
            </a:r>
            <a:r>
              <a:rPr lang="en-US" dirty="0" err="1"/>
              <a:t>редовне</a:t>
            </a:r>
            <a:r>
              <a:rPr lang="en-US" dirty="0"/>
              <a:t> </a:t>
            </a:r>
            <a:r>
              <a:rPr lang="en-US" dirty="0" err="1"/>
              <a:t>месечне</a:t>
            </a:r>
            <a:r>
              <a:rPr lang="en-US" dirty="0"/>
              <a:t>/</a:t>
            </a:r>
            <a:r>
              <a:rPr lang="en-US" dirty="0" err="1"/>
              <a:t>недељне</a:t>
            </a:r>
            <a:r>
              <a:rPr lang="en-US" dirty="0"/>
              <a:t> </a:t>
            </a:r>
            <a:r>
              <a:rPr lang="en-US" dirty="0" err="1"/>
              <a:t>састанке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којима</a:t>
            </a:r>
            <a:r>
              <a:rPr lang="en-US" dirty="0"/>
              <a:t> </a:t>
            </a:r>
            <a:r>
              <a:rPr lang="en-US" dirty="0" err="1"/>
              <a:t>дискутујете</a:t>
            </a:r>
            <a:r>
              <a:rPr lang="en-US" dirty="0"/>
              <a:t> о </a:t>
            </a:r>
            <a:r>
              <a:rPr lang="en-US" dirty="0" err="1"/>
              <a:t>пословању</a:t>
            </a:r>
            <a:r>
              <a:rPr lang="en-US" dirty="0"/>
              <a:t>?</a:t>
            </a:r>
          </a:p>
          <a:p>
            <a:pPr marL="0" indent="0" algn="just">
              <a:buNone/>
            </a:pPr>
            <a:r>
              <a:rPr lang="en-US" dirty="0"/>
              <a:t>6. </a:t>
            </a:r>
            <a:r>
              <a:rPr lang="en-US" b="1" dirty="0" err="1"/>
              <a:t>управљање</a:t>
            </a:r>
            <a:r>
              <a:rPr lang="en-US" b="1" dirty="0"/>
              <a:t> у </a:t>
            </a:r>
            <a:r>
              <a:rPr lang="en-US" b="1" dirty="0" err="1"/>
              <a:t>компанији</a:t>
            </a:r>
            <a:r>
              <a:rPr lang="sr-Cyrl-RS" b="1" dirty="0"/>
              <a:t>.</a:t>
            </a:r>
            <a:r>
              <a:rPr lang="en-US" b="1" dirty="0"/>
              <a:t> </a:t>
            </a:r>
            <a:r>
              <a:rPr lang="en-US" dirty="0" err="1"/>
              <a:t>Какво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искуство</a:t>
            </a:r>
            <a:r>
              <a:rPr lang="en-US" dirty="0"/>
              <a:t> </a:t>
            </a:r>
            <a:r>
              <a:rPr lang="en-US" dirty="0" err="1"/>
              <a:t>запослених</a:t>
            </a:r>
            <a:r>
              <a:rPr lang="en-US" dirty="0"/>
              <a:t> у </a:t>
            </a:r>
            <a:r>
              <a:rPr lang="en-US" dirty="0" err="1"/>
              <a:t>управи</a:t>
            </a:r>
            <a:r>
              <a:rPr lang="en-US" dirty="0"/>
              <a:t> </a:t>
            </a:r>
            <a:r>
              <a:rPr lang="en-US" dirty="0" err="1"/>
              <a:t>компаније</a:t>
            </a:r>
            <a:r>
              <a:rPr lang="en-US" dirty="0"/>
              <a:t>?;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sr-Cyrl-RS" dirty="0"/>
              <a:t>руководство</a:t>
            </a:r>
            <a:r>
              <a:rPr lang="en-US" dirty="0"/>
              <a:t> </a:t>
            </a:r>
            <a:r>
              <a:rPr lang="en-US" dirty="0" err="1"/>
              <a:t>раздвојен</a:t>
            </a:r>
            <a:r>
              <a:rPr lang="sr-Cyrl-RS" dirty="0"/>
              <a:t>о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власништва</a:t>
            </a:r>
            <a:r>
              <a:rPr lang="en-US" dirty="0"/>
              <a:t>?, и </a:t>
            </a:r>
            <a:r>
              <a:rPr lang="en-US" dirty="0" err="1"/>
              <a:t>сл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7. </a:t>
            </a:r>
            <a:r>
              <a:rPr lang="en-US" b="1" dirty="0" err="1"/>
              <a:t>управљање</a:t>
            </a:r>
            <a:r>
              <a:rPr lang="en-US" b="1" dirty="0"/>
              <a:t> </a:t>
            </a:r>
            <a:r>
              <a:rPr lang="en-US" b="1" dirty="0" err="1"/>
              <a:t>запосленим</a:t>
            </a:r>
            <a:r>
              <a:rPr lang="sr-Cyrl-RS" b="1" dirty="0"/>
              <a:t>а.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компаније</a:t>
            </a:r>
            <a:r>
              <a:rPr lang="en-US" dirty="0"/>
              <a:t> </a:t>
            </a:r>
            <a:r>
              <a:rPr lang="en-US" dirty="0" err="1"/>
              <a:t>врши</a:t>
            </a:r>
            <a:r>
              <a:rPr lang="en-US" dirty="0"/>
              <a:t> </a:t>
            </a:r>
            <a:r>
              <a:rPr lang="en-US" dirty="0" err="1"/>
              <a:t>редовне</a:t>
            </a:r>
            <a:r>
              <a:rPr lang="en-US" dirty="0"/>
              <a:t> </a:t>
            </a:r>
            <a:r>
              <a:rPr lang="en-US" dirty="0" err="1"/>
              <a:t>исплате</a:t>
            </a:r>
            <a:r>
              <a:rPr lang="en-US" dirty="0"/>
              <a:t> </a:t>
            </a:r>
            <a:r>
              <a:rPr lang="en-US" dirty="0" err="1"/>
              <a:t>зарада</a:t>
            </a:r>
            <a:r>
              <a:rPr lang="en-US" dirty="0"/>
              <a:t>?;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управа</a:t>
            </a:r>
            <a:r>
              <a:rPr lang="en-US" dirty="0"/>
              <a:t> </a:t>
            </a:r>
            <a:r>
              <a:rPr lang="en-US" dirty="0" err="1"/>
              <a:t>компаније</a:t>
            </a:r>
            <a:r>
              <a:rPr lang="en-US" dirty="0"/>
              <a:t> </a:t>
            </a:r>
            <a:r>
              <a:rPr lang="en-US" dirty="0" err="1"/>
              <a:t>врши</a:t>
            </a:r>
            <a:r>
              <a:rPr lang="en-US" dirty="0"/>
              <a:t> </a:t>
            </a:r>
            <a:r>
              <a:rPr lang="en-US" dirty="0" err="1"/>
              <a:t>повремене</a:t>
            </a:r>
            <a:r>
              <a:rPr lang="en-US" dirty="0"/>
              <a:t> </a:t>
            </a:r>
            <a:r>
              <a:rPr lang="en-US" dirty="0" err="1"/>
              <a:t>разговоре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запосленима</a:t>
            </a:r>
            <a:r>
              <a:rPr lang="en-US" dirty="0"/>
              <a:t> о </a:t>
            </a:r>
            <a:r>
              <a:rPr lang="en-US" dirty="0" err="1"/>
              <a:t>њиховом</a:t>
            </a:r>
            <a:r>
              <a:rPr lang="en-US" dirty="0"/>
              <a:t> </a:t>
            </a:r>
            <a:r>
              <a:rPr lang="en-US" dirty="0" err="1"/>
              <a:t>задовољству</a:t>
            </a:r>
            <a:r>
              <a:rPr lang="en-US" dirty="0"/>
              <a:t>, </a:t>
            </a:r>
            <a:r>
              <a:rPr lang="en-US" dirty="0" err="1"/>
              <a:t>потенцијалним</a:t>
            </a:r>
            <a:r>
              <a:rPr lang="en-US" dirty="0"/>
              <a:t> </a:t>
            </a:r>
            <a:r>
              <a:rPr lang="en-US" dirty="0" err="1"/>
              <a:t>променама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радном</a:t>
            </a:r>
            <a:r>
              <a:rPr lang="en-US" dirty="0"/>
              <a:t> </a:t>
            </a:r>
            <a:r>
              <a:rPr lang="en-US" dirty="0" err="1"/>
              <a:t>месту</a:t>
            </a:r>
            <a:r>
              <a:rPr lang="en-US" dirty="0"/>
              <a:t>?, и </a:t>
            </a:r>
            <a:r>
              <a:rPr lang="en-US" dirty="0" err="1"/>
              <a:t>сл</a:t>
            </a:r>
            <a:r>
              <a:rPr lang="en-US" dirty="0"/>
              <a:t>.</a:t>
            </a:r>
            <a:endParaRPr lang="sr-Latn-RS" dirty="0"/>
          </a:p>
          <a:p>
            <a:pPr marL="0" indent="0" algn="just">
              <a:buNone/>
            </a:pPr>
            <a:r>
              <a:rPr lang="sr-Latn-RS" dirty="0"/>
              <a:t>8.  </a:t>
            </a:r>
            <a:r>
              <a:rPr lang="sr-Cyrl-RS" b="1" dirty="0"/>
              <a:t>анализа извештаја нето новчаног тока.</a:t>
            </a:r>
            <a:r>
              <a:rPr lang="sr-Cyrl-RS" dirty="0"/>
              <a:t> Да ли креирају Извештај о новчаном току из пословне активности</a:t>
            </a:r>
            <a:endParaRPr lang="en-US" dirty="0"/>
          </a:p>
          <a:p>
            <a:pPr marL="0" indent="0" algn="just">
              <a:buNone/>
            </a:pPr>
            <a:r>
              <a:rPr lang="sr-Cyrl-RS" dirty="0"/>
              <a:t>9. </a:t>
            </a:r>
            <a:r>
              <a:rPr lang="en-US" dirty="0" err="1"/>
              <a:t>потврда</a:t>
            </a:r>
            <a:r>
              <a:rPr lang="en-US" dirty="0"/>
              <a:t> </a:t>
            </a:r>
            <a:r>
              <a:rPr lang="en-US" dirty="0" err="1"/>
              <a:t>запажања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sr-Cyrl-RS" dirty="0"/>
              <a:t>ментор</a:t>
            </a:r>
            <a:r>
              <a:rPr lang="en-US" dirty="0"/>
              <a:t> </a:t>
            </a:r>
            <a:r>
              <a:rPr lang="en-US" dirty="0" err="1"/>
              <a:t>стекао</a:t>
            </a:r>
            <a:r>
              <a:rPr lang="en-US" dirty="0"/>
              <a:t> о </a:t>
            </a:r>
            <a:r>
              <a:rPr lang="en-US" dirty="0" err="1"/>
              <a:t>компанији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тог</a:t>
            </a:r>
            <a:r>
              <a:rPr lang="en-US" dirty="0"/>
              <a:t> </a:t>
            </a:r>
            <a:r>
              <a:rPr lang="en-US" dirty="0" err="1"/>
              <a:t>тренутка</a:t>
            </a:r>
            <a:r>
              <a:rPr lang="en-US" dirty="0"/>
              <a:t> </a:t>
            </a:r>
            <a:r>
              <a:rPr lang="sr-Cyrl-RS" dirty="0"/>
              <a:t>разговора</a:t>
            </a:r>
            <a:r>
              <a:rPr lang="en-US" dirty="0"/>
              <a:t> о </a:t>
            </a:r>
            <a:r>
              <a:rPr lang="en-US" dirty="0" err="1"/>
              <a:t>основим</a:t>
            </a:r>
            <a:r>
              <a:rPr lang="en-US" dirty="0"/>
              <a:t> </a:t>
            </a:r>
            <a:r>
              <a:rPr lang="en-US" dirty="0" err="1"/>
              <a:t>аспектима</a:t>
            </a:r>
            <a:r>
              <a:rPr lang="en-US" dirty="0"/>
              <a:t> </a:t>
            </a:r>
            <a:r>
              <a:rPr lang="en-US" dirty="0" err="1"/>
              <a:t>пословања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81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ru-RU" sz="3600" b="1" dirty="0"/>
              <a:t>Смернице: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комплетирању</a:t>
            </a:r>
            <a:r>
              <a:rPr lang="en-US" dirty="0"/>
              <a:t> </a:t>
            </a:r>
            <a:r>
              <a:rPr lang="en-US" dirty="0" err="1"/>
              <a:t>Алата</a:t>
            </a:r>
            <a:r>
              <a:rPr lang="en-US" dirty="0"/>
              <a:t> и </a:t>
            </a:r>
            <a:r>
              <a:rPr lang="en-US" dirty="0" err="1"/>
              <a:t>анализи</a:t>
            </a:r>
            <a:r>
              <a:rPr lang="en-US" dirty="0"/>
              <a:t> </a:t>
            </a:r>
            <a:r>
              <a:rPr lang="en-US" dirty="0" err="1"/>
              <a:t>историјског</a:t>
            </a:r>
            <a:r>
              <a:rPr lang="en-US" dirty="0"/>
              <a:t> </a:t>
            </a:r>
            <a:r>
              <a:rPr lang="en-US" dirty="0" err="1"/>
              <a:t>тренда</a:t>
            </a:r>
            <a:r>
              <a:rPr lang="en-US" dirty="0"/>
              <a:t> </a:t>
            </a:r>
            <a:r>
              <a:rPr lang="en-US" dirty="0" err="1"/>
              <a:t>кретања</a:t>
            </a:r>
            <a:r>
              <a:rPr lang="en-US" dirty="0"/>
              <a:t> </a:t>
            </a:r>
            <a:r>
              <a:rPr lang="en-US" dirty="0" err="1"/>
              <a:t>сваког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показатеља</a:t>
            </a:r>
            <a:r>
              <a:rPr lang="en-US" dirty="0"/>
              <a:t>, </a:t>
            </a:r>
            <a:r>
              <a:rPr lang="sr-Cyrl-RS" dirty="0"/>
              <a:t>ментор</a:t>
            </a:r>
            <a:r>
              <a:rPr lang="en-US" dirty="0"/>
              <a:t> </a:t>
            </a:r>
            <a:r>
              <a:rPr lang="en-US" dirty="0" err="1"/>
              <a:t>попуњава</a:t>
            </a:r>
            <a:r>
              <a:rPr lang="en-US" dirty="0"/>
              <a:t> </a:t>
            </a:r>
            <a:r>
              <a:rPr lang="en-US" dirty="0" err="1"/>
              <a:t>форму</a:t>
            </a:r>
            <a:r>
              <a:rPr lang="en-US" dirty="0"/>
              <a:t> </a:t>
            </a:r>
            <a:r>
              <a:rPr lang="en-US" dirty="0" err="1"/>
              <a:t>Стратегије</a:t>
            </a:r>
            <a:r>
              <a:rPr lang="en-US" dirty="0"/>
              <a:t> </a:t>
            </a:r>
            <a:r>
              <a:rPr lang="en-US" dirty="0" err="1"/>
              <a:t>управљања</a:t>
            </a:r>
            <a:r>
              <a:rPr lang="en-US" dirty="0"/>
              <a:t> </a:t>
            </a:r>
            <a:r>
              <a:rPr lang="en-US" dirty="0" err="1"/>
              <a:t>ризицима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идентификованим</a:t>
            </a:r>
            <a:r>
              <a:rPr lang="en-US" dirty="0"/>
              <a:t> </a:t>
            </a:r>
            <a:r>
              <a:rPr lang="en-US" dirty="0" err="1"/>
              <a:t>ризицима</a:t>
            </a:r>
            <a:r>
              <a:rPr lang="sr-Cyrl-RS" dirty="0"/>
              <a:t>,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sr-Cyrl-RS" dirty="0"/>
              <a:t> и</a:t>
            </a:r>
            <a:r>
              <a:rPr lang="en-US" dirty="0"/>
              <a:t> </a:t>
            </a:r>
            <a:r>
              <a:rPr lang="sr-Cyrl-RS" dirty="0"/>
              <a:t>са </a:t>
            </a:r>
            <a:r>
              <a:rPr lang="en-US" dirty="0" err="1"/>
              <a:t>предлогом</a:t>
            </a:r>
            <a:r>
              <a:rPr lang="en-US" dirty="0"/>
              <a:t> </a:t>
            </a:r>
            <a:r>
              <a:rPr lang="en-US" dirty="0" err="1"/>
              <a:t>даљих</a:t>
            </a:r>
            <a:r>
              <a:rPr lang="en-US" dirty="0"/>
              <a:t> </a:t>
            </a:r>
            <a:r>
              <a:rPr lang="sr-Cyrl-RS" dirty="0"/>
              <a:t>корака</a:t>
            </a:r>
            <a:endParaRPr lang="sr-Latn-RS" dirty="0"/>
          </a:p>
          <a:p>
            <a:pPr algn="just"/>
            <a:r>
              <a:rPr lang="sr-Cyrl-RS" dirty="0"/>
              <a:t>Ментор и привредник заједно раде на изради стратегије / плана управљања ризицима</a:t>
            </a:r>
          </a:p>
          <a:p>
            <a:pPr algn="just"/>
            <a:r>
              <a:rPr lang="en-US" dirty="0" err="1"/>
              <a:t>Комплетирану</a:t>
            </a:r>
            <a:r>
              <a:rPr lang="en-US" dirty="0"/>
              <a:t> </a:t>
            </a:r>
            <a:r>
              <a:rPr lang="en-US" dirty="0" err="1"/>
              <a:t>Стратегију</a:t>
            </a:r>
            <a:r>
              <a:rPr lang="en-US" dirty="0"/>
              <a:t> и </a:t>
            </a:r>
            <a:r>
              <a:rPr lang="en-US" dirty="0" err="1"/>
              <a:t>Алат</a:t>
            </a:r>
            <a:r>
              <a:rPr lang="en-US" dirty="0"/>
              <a:t> </a:t>
            </a:r>
            <a:r>
              <a:rPr lang="en-US" dirty="0" err="1"/>
              <a:t>доставља</a:t>
            </a:r>
            <a:r>
              <a:rPr lang="en-US" dirty="0"/>
              <a:t> </a:t>
            </a:r>
            <a:r>
              <a:rPr lang="sr-Cyrl-RS" dirty="0"/>
              <a:t>руководству</a:t>
            </a:r>
            <a:r>
              <a:rPr lang="en-US" dirty="0"/>
              <a:t> </a:t>
            </a:r>
            <a:r>
              <a:rPr lang="en-US" dirty="0" err="1"/>
              <a:t>компаније</a:t>
            </a:r>
            <a:r>
              <a:rPr lang="en-US" dirty="0"/>
              <a:t> и </a:t>
            </a:r>
            <a:r>
              <a:rPr lang="en-US" dirty="0" err="1"/>
              <a:t>предлаже</a:t>
            </a:r>
            <a:r>
              <a:rPr lang="en-US" dirty="0"/>
              <a:t> </a:t>
            </a:r>
            <a:r>
              <a:rPr lang="en-US" dirty="0" err="1"/>
              <a:t>састанак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ком</a:t>
            </a:r>
            <a:r>
              <a:rPr lang="sr-Cyrl-RS" dirty="0"/>
              <a:t>е</a:t>
            </a:r>
            <a:r>
              <a:rPr lang="en-US" dirty="0"/>
              <a:t> </a:t>
            </a:r>
            <a:r>
              <a:rPr lang="en-US" dirty="0" err="1"/>
              <a:t>би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sr-Cyrl-RS" dirty="0"/>
              <a:t>разматрали</a:t>
            </a:r>
            <a:r>
              <a:rPr lang="en-US" dirty="0"/>
              <a:t> </a:t>
            </a:r>
            <a:r>
              <a:rPr lang="en-US" dirty="0" err="1"/>
              <a:t>идентификовани</a:t>
            </a:r>
            <a:r>
              <a:rPr lang="en-US" dirty="0"/>
              <a:t> </a:t>
            </a:r>
            <a:r>
              <a:rPr lang="en-US" dirty="0" err="1"/>
              <a:t>проблеми</a:t>
            </a:r>
            <a:r>
              <a:rPr lang="en-US" dirty="0"/>
              <a:t> и </a:t>
            </a:r>
            <a:r>
              <a:rPr lang="en-US" dirty="0" err="1"/>
              <a:t>смерниц</a:t>
            </a:r>
            <a:r>
              <a:rPr lang="sr-Cyrl-RS" dirty="0"/>
              <a:t>е које ментор предлаже</a:t>
            </a:r>
            <a:endParaRPr lang="en-US" dirty="0"/>
          </a:p>
          <a:p>
            <a:pPr marL="0" indent="0" algn="ctr">
              <a:buNone/>
            </a:pPr>
            <a:endParaRPr lang="sr-Latn-R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0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sz="3600" b="1" dirty="0"/>
              <a:t>Систем раног упозоравања и стечај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7" y="1305375"/>
            <a:ext cx="11711520" cy="498076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sr-Cyrl-RS" dirty="0"/>
          </a:p>
          <a:p>
            <a:r>
              <a:rPr lang="sr-Cyrl-RS" dirty="0"/>
              <a:t>Упозорење на факторе који могу довести до стечаја</a:t>
            </a:r>
          </a:p>
          <a:p>
            <a:r>
              <a:rPr lang="sr-Cyrl-RS" dirty="0"/>
              <a:t>Омогућава да се на време сагледа стање и одреде правци деловања</a:t>
            </a:r>
          </a:p>
          <a:p>
            <a:r>
              <a:rPr lang="sr-Cyrl-RS" dirty="0"/>
              <a:t>Уколико је стечај неминован, омогућава да се на време предузму активности за:</a:t>
            </a:r>
          </a:p>
          <a:p>
            <a:pPr lvl="1"/>
            <a:r>
              <a:rPr lang="sr-Cyrl-RS" dirty="0"/>
              <a:t>Ефикасније намирење поверилаца кроз банкротство</a:t>
            </a:r>
          </a:p>
          <a:p>
            <a:pPr lvl="1"/>
            <a:r>
              <a:rPr lang="sr-Cyrl-RS" dirty="0"/>
              <a:t>Ефикаснију реорганизацију и преживљавање предузећа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786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sz="3600" b="1" dirty="0"/>
              <a:t>Закључак: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r>
              <a:rPr lang="sr-Cyrl-RS" sz="3000" dirty="0"/>
              <a:t>Успех неке активности не зависи само од вештине него и од временског аспекта</a:t>
            </a:r>
          </a:p>
          <a:p>
            <a:r>
              <a:rPr lang="sr-Cyrl-RS" sz="3000" dirty="0"/>
              <a:t>Превентивно деловање је кључ за успешно пословање</a:t>
            </a:r>
          </a:p>
          <a:p>
            <a:r>
              <a:rPr lang="sr-Cyrl-RS" sz="3000" dirty="0"/>
              <a:t>Реално сагледавање стања и предузимање неопходних активности у односу на идентификовано стање</a:t>
            </a:r>
          </a:p>
          <a:p>
            <a:r>
              <a:rPr lang="sr-Cyrl-RS" sz="3000" dirty="0"/>
              <a:t>Ефикасна реорганизација у стечају је боље решење него површинске промене у пословању предузећа  </a:t>
            </a:r>
            <a:endParaRPr lang="en-US" sz="3000" dirty="0"/>
          </a:p>
          <a:p>
            <a:pPr marL="0" indent="0" algn="ctr">
              <a:buNone/>
            </a:pPr>
            <a:endParaRPr lang="sr-Latn-R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30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4000" dirty="0"/>
          </a:p>
          <a:p>
            <a:pPr marL="0" indent="0" algn="ctr">
              <a:buNone/>
            </a:pPr>
            <a:r>
              <a:rPr lang="sr-Cyrl-RS" sz="4000" dirty="0"/>
              <a:t>Хвала на пажњи!</a:t>
            </a:r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/>
              <a:t>Тамара Дунђеровић</a:t>
            </a:r>
          </a:p>
          <a:p>
            <a:pPr marL="0" indent="0" algn="ctr">
              <a:buNone/>
            </a:pPr>
            <a:r>
              <a:rPr lang="sr-Cyrl-RS" dirty="0"/>
              <a:t>064/1651201</a:t>
            </a:r>
          </a:p>
          <a:p>
            <a:pPr marL="0" indent="0" algn="ctr">
              <a:buNone/>
            </a:pPr>
            <a:r>
              <a:rPr lang="sr-Latn-RS" dirty="0"/>
              <a:t>Tamara.dundjerovic</a:t>
            </a:r>
            <a:r>
              <a:rPr lang="en-US" dirty="0"/>
              <a:t>@</a:t>
            </a:r>
            <a:r>
              <a:rPr lang="sr-Latn-RS" dirty="0"/>
              <a:t>pks.rs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3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ru-RU" sz="3600" b="1" dirty="0"/>
              <a:t>ЕУ</a:t>
            </a:r>
            <a:r>
              <a:rPr lang="sr-Latn-RS" sz="3600" b="1" dirty="0"/>
              <a:t> </a:t>
            </a:r>
            <a:r>
              <a:rPr lang="ru-RU" sz="3600" b="1" dirty="0"/>
              <a:t>Директива о реорганизацији и стечају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7" y="1305375"/>
            <a:ext cx="11711520" cy="4980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Циљ</a:t>
            </a:r>
            <a:r>
              <a:rPr lang="en-US" dirty="0"/>
              <a:t> </a:t>
            </a:r>
            <a:r>
              <a:rPr lang="en-US" dirty="0" err="1"/>
              <a:t>Директиве</a:t>
            </a:r>
            <a:r>
              <a:rPr lang="sr-Cyrl-RS" dirty="0"/>
              <a:t> је</a:t>
            </a:r>
            <a:r>
              <a:rPr lang="sr-Latn-RS" dirty="0"/>
              <a:t>: </a:t>
            </a:r>
            <a:endParaRPr lang="en-US" dirty="0"/>
          </a:p>
          <a:p>
            <a:pPr lvl="0"/>
            <a:r>
              <a:rPr lang="sr-Cyrl-RS" dirty="0"/>
              <a:t>Да се допринесе правилном </a:t>
            </a:r>
            <a:r>
              <a:rPr lang="sr-Cyrl-RS" b="1" dirty="0"/>
              <a:t>функционисању унутрашњег тржишта </a:t>
            </a:r>
            <a:r>
              <a:rPr lang="en-US" dirty="0"/>
              <a:t>и </a:t>
            </a:r>
            <a:r>
              <a:rPr lang="en-US" b="1" dirty="0" err="1"/>
              <a:t>уклон</a:t>
            </a:r>
            <a:r>
              <a:rPr lang="sr-Cyrl-RS" b="1" dirty="0"/>
              <a:t>е</a:t>
            </a:r>
            <a:r>
              <a:rPr lang="en-US" b="1" dirty="0"/>
              <a:t> </a:t>
            </a:r>
            <a:r>
              <a:rPr lang="en-US" b="1" dirty="0" err="1"/>
              <a:t>препреке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sr-Cyrl-RS" dirty="0"/>
              <a:t>остваривање основних слобода, </a:t>
            </a:r>
            <a:r>
              <a:rPr lang="en-US" b="1" dirty="0" err="1"/>
              <a:t>које</a:t>
            </a:r>
            <a:r>
              <a:rPr lang="sr-Cyrl-RS" b="1" dirty="0"/>
              <a:t> препреке</a:t>
            </a:r>
            <a:r>
              <a:rPr lang="en-US" b="1" dirty="0"/>
              <a:t> </a:t>
            </a:r>
            <a:r>
              <a:rPr lang="en-US" b="1" dirty="0" err="1"/>
              <a:t>произ</a:t>
            </a:r>
            <a:r>
              <a:rPr lang="sr-Cyrl-RS" b="1" dirty="0"/>
              <a:t>и</a:t>
            </a:r>
            <a:r>
              <a:rPr lang="en-US" b="1" dirty="0" err="1"/>
              <a:t>лазе</a:t>
            </a:r>
            <a:r>
              <a:rPr lang="en-US" b="1" dirty="0"/>
              <a:t> </a:t>
            </a:r>
            <a:r>
              <a:rPr lang="en-US" b="1" dirty="0" err="1"/>
              <a:t>из</a:t>
            </a:r>
            <a:r>
              <a:rPr lang="en-US" b="1" dirty="0"/>
              <a:t> </a:t>
            </a:r>
            <a:r>
              <a:rPr lang="en-US" b="1" dirty="0" err="1"/>
              <a:t>разлика</a:t>
            </a:r>
            <a:r>
              <a:rPr lang="en-US" b="1" dirty="0"/>
              <a:t> у </a:t>
            </a:r>
            <a:r>
              <a:rPr lang="en-US" b="1" dirty="0" err="1"/>
              <a:t>националним</a:t>
            </a:r>
            <a:r>
              <a:rPr lang="en-US" b="1" dirty="0"/>
              <a:t> </a:t>
            </a:r>
            <a:r>
              <a:rPr lang="en-US" b="1" dirty="0" err="1"/>
              <a:t>правима</a:t>
            </a:r>
            <a:r>
              <a:rPr lang="en-US" b="1" dirty="0"/>
              <a:t> </a:t>
            </a:r>
            <a:endParaRPr lang="sr-Cyrl-RS" b="1" dirty="0"/>
          </a:p>
          <a:p>
            <a:pPr lvl="0"/>
            <a:r>
              <a:rPr lang="sr-Cyrl-RS" b="1" dirty="0"/>
              <a:t>Да се обезбеди да одржива предузећа и предузетници имају приступ оквирима за превентивну реорганизацију </a:t>
            </a:r>
            <a:r>
              <a:rPr lang="sr-Cyrl-RS" dirty="0"/>
              <a:t>због наставка пословања</a:t>
            </a:r>
          </a:p>
          <a:p>
            <a:pPr lvl="0"/>
            <a:r>
              <a:rPr lang="sr-Cyrl-RS" b="1" dirty="0"/>
              <a:t>Да поштени предузетник има права на отпуст дуга и другу шансу</a:t>
            </a:r>
          </a:p>
          <a:p>
            <a:pPr lvl="0"/>
            <a:r>
              <a:rPr lang="sr-Cyrl-RS" b="1" dirty="0"/>
              <a:t>Да се побољша делотворност поступака стечаја</a:t>
            </a:r>
            <a:r>
              <a:rPr lang="sr-Cyrl-RS" dirty="0"/>
              <a:t>, нарочито у погледу њиховог скраћења</a:t>
            </a:r>
            <a:endParaRPr lang="en-US" dirty="0"/>
          </a:p>
          <a:p>
            <a:r>
              <a:rPr lang="sr-Cyrl-RS" dirty="0"/>
              <a:t>О</a:t>
            </a:r>
            <a:r>
              <a:rPr lang="en-US" dirty="0" err="1"/>
              <a:t>квирима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превентивно</a:t>
            </a:r>
            <a:r>
              <a:rPr lang="en-US" dirty="0"/>
              <a:t> </a:t>
            </a:r>
            <a:r>
              <a:rPr lang="en-US" dirty="0" err="1"/>
              <a:t>реструктурирање</a:t>
            </a:r>
            <a:r>
              <a:rPr lang="en-US" b="1" dirty="0"/>
              <a:t> </a:t>
            </a:r>
            <a:r>
              <a:rPr lang="en-US" b="1" dirty="0" err="1"/>
              <a:t>требало</a:t>
            </a:r>
            <a:r>
              <a:rPr lang="en-US" b="1" dirty="0"/>
              <a:t> </a:t>
            </a:r>
            <a:r>
              <a:rPr lang="en-US" b="1" dirty="0" err="1"/>
              <a:t>би</a:t>
            </a:r>
            <a:r>
              <a:rPr lang="en-US" b="1" dirty="0"/>
              <a:t> </a:t>
            </a:r>
            <a:r>
              <a:rPr lang="en-US" b="1" dirty="0" err="1"/>
              <a:t>се</a:t>
            </a:r>
            <a:r>
              <a:rPr lang="en-US" b="1" dirty="0"/>
              <a:t> </a:t>
            </a:r>
            <a:r>
              <a:rPr lang="en-US" b="1" dirty="0" err="1"/>
              <a:t>избећи</a:t>
            </a:r>
            <a:r>
              <a:rPr lang="en-US" b="1" dirty="0"/>
              <a:t> и </a:t>
            </a:r>
            <a:r>
              <a:rPr lang="en-US" b="1" dirty="0" err="1"/>
              <a:t>нагомилавање</a:t>
            </a:r>
            <a:r>
              <a:rPr lang="en-US" b="1" dirty="0"/>
              <a:t> </a:t>
            </a:r>
            <a:r>
              <a:rPr lang="en-US" b="1" dirty="0" err="1"/>
              <a:t>неприходоних</a:t>
            </a:r>
            <a:r>
              <a:rPr lang="en-US" b="1" dirty="0"/>
              <a:t> </a:t>
            </a:r>
            <a:r>
              <a:rPr lang="en-US" b="1" dirty="0" err="1"/>
              <a:t>кредита</a:t>
            </a:r>
            <a:endParaRPr lang="en-US" dirty="0"/>
          </a:p>
          <a:p>
            <a:pPr lvl="0"/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5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ru-RU" sz="3600" b="1" dirty="0"/>
              <a:t>ЕУ</a:t>
            </a:r>
            <a:r>
              <a:rPr lang="sr-Latn-RS" sz="3600" b="1" dirty="0"/>
              <a:t> </a:t>
            </a:r>
            <a:r>
              <a:rPr lang="ru-RU" sz="3600" b="1" dirty="0"/>
              <a:t>Директива о реорганизацији и стечају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7" y="1305375"/>
            <a:ext cx="11711520" cy="498076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RS" dirty="0"/>
              <a:t>Усвојена Директива налаже да </a:t>
            </a:r>
            <a:r>
              <a:rPr lang="en-US" b="1" dirty="0" err="1"/>
              <a:t>државе</a:t>
            </a:r>
            <a:r>
              <a:rPr lang="en-US" b="1" dirty="0"/>
              <a:t> </a:t>
            </a:r>
            <a:r>
              <a:rPr lang="en-US" b="1" dirty="0" err="1"/>
              <a:t>чланице</a:t>
            </a:r>
            <a:r>
              <a:rPr lang="en-US" b="1" dirty="0"/>
              <a:t> </a:t>
            </a:r>
            <a:r>
              <a:rPr lang="sr-Cyrl-RS" b="1" dirty="0"/>
              <a:t>омогуће </a:t>
            </a:r>
            <a:r>
              <a:rPr lang="ru-RU" b="1" dirty="0"/>
              <a:t>дужницима да имају приступ једном или више јасних и транспарентних алата за рано упозоравање на проблеме у пословању</a:t>
            </a:r>
            <a:endParaRPr lang="sr-Cyrl-RS" b="1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sr-Cyrl-RS" b="1" dirty="0"/>
              <a:t>„</a:t>
            </a:r>
            <a:r>
              <a:rPr lang="en-US" b="1" i="1" dirty="0" err="1"/>
              <a:t>Еarly</a:t>
            </a:r>
            <a:r>
              <a:rPr lang="en-US" b="1" i="1" dirty="0"/>
              <a:t> </a:t>
            </a:r>
            <a:r>
              <a:rPr lang="sr-Latn-RS" b="1" i="1" dirty="0"/>
              <a:t>W</a:t>
            </a:r>
            <a:r>
              <a:rPr lang="en-US" b="1" i="1" dirty="0" err="1"/>
              <a:t>arning</a:t>
            </a:r>
            <a:r>
              <a:rPr lang="sr-Cyrl-RS" b="1" i="1" dirty="0"/>
              <a:t>“</a:t>
            </a:r>
            <a:r>
              <a:rPr lang="en-US" b="1" dirty="0"/>
              <a:t> </a:t>
            </a:r>
            <a:r>
              <a:rPr lang="en-US" b="1" dirty="0" err="1"/>
              <a:t>механиз</a:t>
            </a:r>
            <a:r>
              <a:rPr lang="sr-Cyrl-RS" b="1" dirty="0"/>
              <a:t>а</a:t>
            </a:r>
            <a:r>
              <a:rPr lang="en-US" b="1" dirty="0"/>
              <a:t>м</a:t>
            </a:r>
            <a:r>
              <a:rPr lang="sr-Cyrl-RS" dirty="0"/>
              <a:t> и приступ информацијама</a:t>
            </a:r>
            <a:r>
              <a:rPr lang="en-US" dirty="0"/>
              <a:t> </a:t>
            </a:r>
            <a:r>
              <a:rPr lang="sr-Cyrl-RS" b="1" dirty="0"/>
              <a:t>дефинисан је чланом 3</a:t>
            </a:r>
            <a:r>
              <a:rPr lang="sr-Cyrl-RS" dirty="0"/>
              <a:t> и предлаже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механизми упозорења када дужник није извршио одређен</a:t>
            </a:r>
            <a:r>
              <a:rPr lang="sr-Latn-RS" dirty="0"/>
              <a:t>a</a:t>
            </a:r>
            <a:r>
              <a:rPr lang="ru-RU" dirty="0"/>
              <a:t> плаћања;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b="1" dirty="0"/>
              <a:t>саветодавне услуге које пружају јавне или приватне организације </a:t>
            </a:r>
            <a:r>
              <a:rPr lang="ru-RU" dirty="0"/>
              <a:t>и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подстицаји према националном закону за треће стране са релевантним информацијама о дужнику, као што су рачуновође, порески органи и органи социјалног осигурања, да дужнику укаже на негативан развој догађаја</a:t>
            </a:r>
            <a:endParaRPr lang="sr-Cyrl-RS" dirty="0"/>
          </a:p>
          <a:p>
            <a:pPr>
              <a:buFontTx/>
              <a:buChar char="-"/>
            </a:pPr>
            <a:r>
              <a:rPr lang="sr-Cyrl-RS" dirty="0"/>
              <a:t>Д</a:t>
            </a:r>
            <a:r>
              <a:rPr lang="en-US" dirty="0" err="1"/>
              <a:t>ржавама</a:t>
            </a:r>
            <a:r>
              <a:rPr lang="en-US" dirty="0"/>
              <a:t> </a:t>
            </a:r>
            <a:r>
              <a:rPr lang="en-US" dirty="0" err="1"/>
              <a:t>чланицама</a:t>
            </a:r>
            <a:r>
              <a:rPr lang="en-US" dirty="0"/>
              <a:t> </a:t>
            </a:r>
            <a:r>
              <a:rPr lang="sr-Cyrl-RS" dirty="0"/>
              <a:t>је </a:t>
            </a:r>
            <a:r>
              <a:rPr lang="en-US" dirty="0" err="1"/>
              <a:t>дато</a:t>
            </a:r>
            <a:r>
              <a:rPr lang="en-US" dirty="0"/>
              <a:t> 2 </a:t>
            </a:r>
            <a:r>
              <a:rPr lang="en-US" dirty="0" err="1"/>
              <a:t>године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пренос</a:t>
            </a:r>
            <a:r>
              <a:rPr lang="en-US" dirty="0"/>
              <a:t> </a:t>
            </a:r>
            <a:r>
              <a:rPr lang="en-US" dirty="0" err="1"/>
              <a:t>дире</a:t>
            </a:r>
            <a:r>
              <a:rPr lang="sr-Cyrl-RS" dirty="0"/>
              <a:t>к</a:t>
            </a:r>
            <a:r>
              <a:rPr lang="en-US" dirty="0" err="1"/>
              <a:t>тиве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национални</a:t>
            </a:r>
            <a:r>
              <a:rPr lang="en-US" dirty="0"/>
              <a:t> </a:t>
            </a:r>
            <a:r>
              <a:rPr lang="en-US" dirty="0" err="1"/>
              <a:t>ниво</a:t>
            </a:r>
            <a:r>
              <a:rPr lang="sr-Cyrl-R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sz="3600" b="1" dirty="0"/>
              <a:t>ОЕЦД анализа: </a:t>
            </a:r>
            <a:r>
              <a:rPr lang="ru-RU" sz="3600" b="1" dirty="0"/>
              <a:t>Стечај и друга шанса за сектор ММСПД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305375"/>
            <a:ext cx="11711520" cy="49606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Анализирају се:</a:t>
            </a:r>
          </a:p>
          <a:p>
            <a:pPr marL="514350" indent="-514350">
              <a:buAutoNum type="arabicParenR"/>
            </a:pPr>
            <a:r>
              <a:rPr lang="ru-RU" b="1" dirty="0"/>
              <a:t>превентивне мере</a:t>
            </a:r>
            <a:r>
              <a:rPr lang="ru-RU" dirty="0"/>
              <a:t>, постојање алата и политика за помоћ малим и средњим предузећима да избегну банкрот;</a:t>
            </a:r>
          </a:p>
          <a:p>
            <a:pPr marL="514350" indent="-514350">
              <a:buAutoNum type="arabicParenR"/>
            </a:pPr>
            <a:r>
              <a:rPr lang="ru-RU" b="1" dirty="0"/>
              <a:t>опстанак и стечајни поступак</a:t>
            </a:r>
            <a:r>
              <a:rPr lang="ru-RU" dirty="0"/>
              <a:t>, којим се истражуј</a:t>
            </a:r>
            <a:r>
              <a:rPr lang="sr-Cyrl-RS" dirty="0"/>
              <a:t>у</a:t>
            </a:r>
            <a:r>
              <a:rPr lang="ru-RU" dirty="0"/>
              <a:t> режими несолвентности привреде за МСП и</a:t>
            </a:r>
          </a:p>
          <a:p>
            <a:pPr marL="514350" indent="-514350">
              <a:buAutoNum type="arabicParenR"/>
            </a:pPr>
            <a:r>
              <a:rPr lang="ru-RU" b="1" dirty="0"/>
              <a:t>промовисање друге шансе</a:t>
            </a:r>
            <a:r>
              <a:rPr lang="ru-RU" dirty="0"/>
              <a:t>, која испитује политике како би се помогло неуспелим предузетницима да започну нови посао.</a:t>
            </a:r>
            <a:r>
              <a:rPr lang="sr-Cyrl-RS" dirty="0"/>
              <a:t> </a:t>
            </a:r>
          </a:p>
          <a:p>
            <a:pPr marL="0" indent="0">
              <a:buNone/>
            </a:pPr>
            <a:r>
              <a:rPr lang="sr-Cyrl-RS" dirty="0"/>
              <a:t>Међу препорукама за унапређење сектора ММСПД, наведено је да </a:t>
            </a:r>
            <a:r>
              <a:rPr lang="sr-Cyrl-RS" b="1" dirty="0"/>
              <a:t>је потребно радити на унапређењу система раног упозорења</a:t>
            </a:r>
            <a:r>
              <a:rPr lang="sr-Cyrl-RS" dirty="0"/>
              <a:t> са циљем да се на ефикасан начин заштите предузећа од банкрота и затварања.</a:t>
            </a:r>
          </a:p>
          <a:p>
            <a:pPr marL="0" indent="0">
              <a:buNone/>
            </a:pPr>
            <a:r>
              <a:rPr lang="ru-RU" dirty="0"/>
              <a:t>Привредна комора Србије препозната је у Акционом плану за решавање проблематичних кредита 2018-2020, као институција која треба да ради на креирању алата за благовремено препознавање потешкоћа у пословању, па и финансијских тешкоћа.</a:t>
            </a:r>
            <a:r>
              <a:rPr lang="sr-Cyrl-RS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2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en-US" sz="3600" b="1" dirty="0"/>
              <a:t>Early Warning 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305375"/>
            <a:ext cx="11711520" cy="49606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Међу државама чланицама ЕУ, 14 земаља </a:t>
            </a:r>
            <a:r>
              <a:rPr lang="sr-Cyrl-RS" dirty="0"/>
              <a:t>је </a:t>
            </a:r>
            <a:r>
              <a:rPr lang="ru-RU" dirty="0"/>
              <a:t>успоставило механизме раног упозорења и службе за помоћ, како би спречили или обучили привреднике пре него што оду у банкрот</a:t>
            </a:r>
            <a:r>
              <a:rPr lang="sr-Latn-RS" dirty="0"/>
              <a:t>. 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ru-RU" dirty="0"/>
              <a:t>Ослања се на искуство Данске за рано упозоравање, која је оперативна од 2007. године</a:t>
            </a:r>
            <a:endParaRPr lang="sr-Cyrl-RS" dirty="0"/>
          </a:p>
          <a:p>
            <a:pPr marL="0" indent="0">
              <a:buNone/>
            </a:pPr>
            <a:r>
              <a:rPr lang="ru-RU" dirty="0"/>
              <a:t>• У Данској је од 20</a:t>
            </a:r>
            <a:r>
              <a:rPr lang="sr-Latn-RS" dirty="0"/>
              <a:t>0</a:t>
            </a:r>
            <a:r>
              <a:rPr lang="ru-RU" dirty="0"/>
              <a:t>7. године помогнуто преко 7.000 компанија</a:t>
            </a:r>
          </a:p>
          <a:p>
            <a:pPr marL="0" indent="0">
              <a:buNone/>
            </a:pPr>
            <a:r>
              <a:rPr lang="ru-RU" dirty="0"/>
              <a:t>• Око 50% подржаних компанија преживи</a:t>
            </a:r>
          </a:p>
          <a:p>
            <a:pPr marL="0" indent="0">
              <a:buNone/>
            </a:pPr>
            <a:r>
              <a:rPr lang="ru-RU" dirty="0"/>
              <a:t>• 30% иде у стечај – од чега 1/6 наставља у новој правној форми</a:t>
            </a:r>
          </a:p>
          <a:p>
            <a:pPr marL="0" indent="0">
              <a:buNone/>
            </a:pPr>
            <a:r>
              <a:rPr lang="ru-RU" dirty="0"/>
              <a:t>• 20% </a:t>
            </a:r>
            <a:r>
              <a:rPr lang="sr-Cyrl-RS" dirty="0"/>
              <a:t>се</a:t>
            </a:r>
            <a:r>
              <a:rPr lang="sr-Latn-RS" dirty="0"/>
              <a:t> </a:t>
            </a:r>
            <a:r>
              <a:rPr lang="ru-RU" dirty="0"/>
              <a:t>затвори док је солвентно</a:t>
            </a:r>
          </a:p>
          <a:p>
            <a:pPr marL="0" indent="0">
              <a:buNone/>
            </a:pPr>
            <a:r>
              <a:rPr lang="ru-RU" dirty="0"/>
              <a:t>• 20% уштеде за јавну благајну од затворених предузећа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На основу смањења губитка пореза и ПДВ-а држава има суфицит</a:t>
            </a:r>
            <a:endParaRPr lang="sr-Latn-RS" dirty="0"/>
          </a:p>
          <a:p>
            <a:pPr marL="0" indent="0">
              <a:buNone/>
            </a:pPr>
            <a:r>
              <a:rPr lang="ru-RU" dirty="0"/>
              <a:t>• Компаније које преживе, раде са 6% мањим губитком промета и 11% већим растом у првој години</a:t>
            </a:r>
          </a:p>
          <a:p>
            <a:pPr marL="0" indent="0">
              <a:buNone/>
            </a:pPr>
            <a:r>
              <a:rPr lang="ru-RU" dirty="0"/>
              <a:t>• Компаније у потпуности или делимично одрже око 50% првобитних послова</a:t>
            </a:r>
          </a:p>
          <a:p>
            <a:pPr marL="0" indent="0">
              <a:buNone/>
            </a:pPr>
            <a:r>
              <a:rPr lang="ru-RU" b="1" i="1" dirty="0"/>
              <a:t>Ефикасни системи раног упозоравања помажу у регулисању односа између компанија и кредитора, повећавајући свест власника ММСП и помажу им да идентификују и реше потенцијалне проблеме у право време</a:t>
            </a:r>
            <a:endParaRPr lang="sr-Latn-R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Autofit/>
          </a:bodyPr>
          <a:lstStyle/>
          <a:p>
            <a:r>
              <a:rPr lang="sr-Cyrl-RS" sz="3600" b="1" dirty="0"/>
              <a:t>Индикатори за рано препознавање проблема у пословању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854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Cyrl-RS" dirty="0"/>
              <a:t>Приручник обухвата </a:t>
            </a:r>
            <a:r>
              <a:rPr lang="sr-Latn-RS" b="1" dirty="0"/>
              <a:t>47 </a:t>
            </a:r>
            <a:r>
              <a:rPr lang="sr-Cyrl-RS" b="1" dirty="0"/>
              <a:t>индикатора</a:t>
            </a:r>
            <a:r>
              <a:rPr lang="sr-Latn-RS" dirty="0"/>
              <a:t>, </a:t>
            </a:r>
            <a:r>
              <a:rPr lang="ru-RU" dirty="0"/>
              <a:t>квалитативних и квантитативних, који су подељени у 6 сегмената:</a:t>
            </a:r>
            <a:endParaRPr lang="sr-Cyrl-RS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r-Latn-R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Пословна активност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рано идентификовањ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сагледавањем освешћености предузећа, као и потенцијалним препрекама у даљем развоју пословања предузећа;</a:t>
            </a:r>
            <a:endParaRPr lang="en-US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r-Latn-R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Профитабилност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рано идентификовање проблема који могу указивати на промене у зарађивачкој способности предузећа;</a:t>
            </a:r>
            <a:endParaRPr lang="en-US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r-Latn-R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Ликвидност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праћење ефикасности предузећа у наплати потраживања као и плаћању обавеза, способности одржања ликвидносне позиције, способности предузећа да подмири своје текуће обавезе, итд.;</a:t>
            </a:r>
            <a:endParaRPr lang="en-US" dirty="0"/>
          </a:p>
          <a:p>
            <a:pPr lvl="0" algn="just"/>
            <a:r>
              <a:rPr lang="sr-Cyrl-RS" b="1" i="1" dirty="0"/>
              <a:t>  Задуженост</a:t>
            </a:r>
            <a:r>
              <a:rPr lang="sr-Latn-RS" dirty="0"/>
              <a:t> –</a:t>
            </a:r>
            <a:r>
              <a:rPr lang="sr-Cyrl-RS" dirty="0"/>
              <a:t> </a:t>
            </a:r>
            <a:r>
              <a:rPr lang="ru-RU" dirty="0"/>
              <a:t>рано идентификовање немогућност предузећа да исплати доспеле уговорене финансијске обавезе</a:t>
            </a:r>
            <a:r>
              <a:rPr lang="sr-Latn-RS" dirty="0"/>
              <a:t>;</a:t>
            </a:r>
            <a:endParaRPr lang="en-US" dirty="0"/>
          </a:p>
          <a:p>
            <a:pPr lvl="0" algn="just"/>
            <a:r>
              <a:rPr lang="sr-Cyrl-RS" b="1" i="1" dirty="0"/>
              <a:t> Организациона структура</a:t>
            </a:r>
            <a:r>
              <a:rPr lang="sr-Latn-RS" dirty="0"/>
              <a:t> –</a:t>
            </a:r>
            <a:r>
              <a:rPr lang="sr-Cyrl-RS" dirty="0"/>
              <a:t>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уочавање интерних промена и проблема у предузећу које дугорочно могу довести до проблема у пословању, а примарно се тичу запослених, и</a:t>
            </a:r>
            <a:endParaRPr lang="sr-Cyrl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sr-Cyrl-RS" b="1" i="1" dirty="0"/>
              <a:t> Тржишно окружење </a:t>
            </a:r>
            <a:r>
              <a:rPr lang="sr-Latn-RS" dirty="0"/>
              <a:t>–</a:t>
            </a:r>
            <a:r>
              <a:rPr lang="sr-Cyrl-RS" dirty="0"/>
              <a:t> </a:t>
            </a:r>
            <a:r>
              <a:rPr lang="ru-RU" dirty="0"/>
              <a:t>прате се промене које се дешавају у окружењу у ком предузеће послује, а које могу имати директне последице на пословање предузећа</a:t>
            </a:r>
            <a:r>
              <a:rPr lang="sr-Latn-RS" dirty="0"/>
              <a:t>.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1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Autofit/>
          </a:bodyPr>
          <a:lstStyle/>
          <a:p>
            <a:r>
              <a:rPr lang="en-US" sz="3600" b="1" dirty="0" err="1"/>
              <a:t>Стечајни</a:t>
            </a:r>
            <a:r>
              <a:rPr lang="en-US" sz="3600" b="1" dirty="0"/>
              <a:t> </a:t>
            </a:r>
            <a:r>
              <a:rPr lang="en-US" sz="3600" b="1" dirty="0" err="1"/>
              <a:t>разлози</a:t>
            </a:r>
            <a:r>
              <a:rPr lang="en-US" sz="3600" b="1" dirty="0"/>
              <a:t> у </a:t>
            </a:r>
            <a:r>
              <a:rPr lang="en-US" sz="3600" b="1" dirty="0" err="1"/>
              <a:t>складу</a:t>
            </a:r>
            <a:r>
              <a:rPr lang="en-US" sz="3600" b="1" dirty="0"/>
              <a:t> </a:t>
            </a:r>
            <a:r>
              <a:rPr lang="en-US" sz="3600" b="1" dirty="0" err="1"/>
              <a:t>са</a:t>
            </a:r>
            <a:r>
              <a:rPr lang="en-US" sz="3600" b="1" dirty="0"/>
              <a:t> </a:t>
            </a:r>
            <a:r>
              <a:rPr lang="en-US" sz="3600" b="1" dirty="0" err="1"/>
              <a:t>Законом</a:t>
            </a:r>
            <a:r>
              <a:rPr lang="en-US" sz="3600" b="1" dirty="0"/>
              <a:t> о </a:t>
            </a:r>
            <a:r>
              <a:rPr lang="en-US" sz="3600" b="1" dirty="0" err="1"/>
              <a:t>стечају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85441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Сагледати реално стање и омогућити избегавање стечаја или припремити његово ефикасно спровођење</a:t>
            </a:r>
          </a:p>
          <a:p>
            <a:r>
              <a:rPr lang="en-US" dirty="0" err="1"/>
              <a:t>Приручник</a:t>
            </a:r>
            <a:r>
              <a:rPr lang="en-US" dirty="0"/>
              <a:t> </a:t>
            </a:r>
            <a:r>
              <a:rPr lang="en-US" dirty="0" err="1"/>
              <a:t>повезује</a:t>
            </a:r>
            <a:r>
              <a:rPr lang="en-US" dirty="0"/>
              <a:t> </a:t>
            </a:r>
            <a:r>
              <a:rPr lang="en-US" dirty="0" err="1"/>
              <a:t>дефинисане</a:t>
            </a:r>
            <a:r>
              <a:rPr lang="en-US" dirty="0"/>
              <a:t> </a:t>
            </a:r>
            <a:r>
              <a:rPr lang="en-US" dirty="0" err="1"/>
              <a:t>индикаторе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рано</a:t>
            </a:r>
            <a:r>
              <a:rPr lang="en-US" dirty="0"/>
              <a:t> </a:t>
            </a:r>
            <a:r>
              <a:rPr lang="en-US" dirty="0" err="1"/>
              <a:t>препознавање</a:t>
            </a:r>
            <a:r>
              <a:rPr lang="en-US" dirty="0"/>
              <a:t> </a:t>
            </a:r>
            <a:r>
              <a:rPr lang="en-US" dirty="0" err="1"/>
              <a:t>проблема</a:t>
            </a:r>
            <a:r>
              <a:rPr lang="en-US" dirty="0"/>
              <a:t> у </a:t>
            </a:r>
            <a:r>
              <a:rPr lang="en-US" dirty="0" err="1"/>
              <a:t>пословању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стечајним</a:t>
            </a:r>
            <a:r>
              <a:rPr lang="en-US" dirty="0"/>
              <a:t> </a:t>
            </a:r>
            <a:r>
              <a:rPr lang="en-US" dirty="0" err="1"/>
              <a:t>разлогом</a:t>
            </a:r>
            <a:r>
              <a:rPr lang="en-US" dirty="0"/>
              <a:t> у </a:t>
            </a:r>
            <a:r>
              <a:rPr lang="en-US" dirty="0" err="1"/>
              <a:t>складу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Законом</a:t>
            </a:r>
            <a:endParaRPr lang="en-US" dirty="0"/>
          </a:p>
          <a:p>
            <a:pPr lvl="0"/>
            <a:r>
              <a:rPr lang="en-US" dirty="0" err="1"/>
              <a:t>Трајнија</a:t>
            </a:r>
            <a:r>
              <a:rPr lang="en-US" dirty="0"/>
              <a:t> </a:t>
            </a:r>
            <a:r>
              <a:rPr lang="en-US" dirty="0" err="1"/>
              <a:t>неспособност</a:t>
            </a:r>
            <a:r>
              <a:rPr lang="en-US" dirty="0"/>
              <a:t> </a:t>
            </a:r>
            <a:r>
              <a:rPr lang="en-US" dirty="0" err="1"/>
              <a:t>плаћања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одговори</a:t>
            </a:r>
            <a:r>
              <a:rPr lang="en-US" dirty="0"/>
              <a:t> </a:t>
            </a:r>
            <a:r>
              <a:rPr lang="en-US" dirty="0" err="1"/>
              <a:t>својим</a:t>
            </a:r>
            <a:r>
              <a:rPr lang="en-US" dirty="0"/>
              <a:t> </a:t>
            </a:r>
            <a:r>
              <a:rPr lang="en-US" dirty="0" err="1"/>
              <a:t>новчаним</a:t>
            </a:r>
            <a:r>
              <a:rPr lang="en-US" dirty="0"/>
              <a:t> </a:t>
            </a:r>
            <a:r>
              <a:rPr lang="en-US" dirty="0" err="1"/>
              <a:t>обавезама</a:t>
            </a:r>
            <a:r>
              <a:rPr lang="en-US" dirty="0"/>
              <a:t> у </a:t>
            </a:r>
            <a:r>
              <a:rPr lang="en-US" dirty="0" err="1"/>
              <a:t>року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45 </a:t>
            </a:r>
            <a:r>
              <a:rPr lang="en-US" dirty="0" err="1"/>
              <a:t>дана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дана</a:t>
            </a:r>
            <a:r>
              <a:rPr lang="en-US" dirty="0"/>
              <a:t> </a:t>
            </a:r>
            <a:r>
              <a:rPr lang="en-US" dirty="0" err="1"/>
              <a:t>доспелости</a:t>
            </a:r>
            <a:r>
              <a:rPr lang="en-US" dirty="0"/>
              <a:t> </a:t>
            </a:r>
            <a:r>
              <a:rPr lang="en-US" dirty="0" err="1"/>
              <a:t>обавезе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потпуно</a:t>
            </a:r>
            <a:r>
              <a:rPr lang="en-US" dirty="0"/>
              <a:t> </a:t>
            </a:r>
            <a:r>
              <a:rPr lang="en-US" dirty="0" err="1"/>
              <a:t>обустави</a:t>
            </a:r>
            <a:r>
              <a:rPr lang="en-US" dirty="0"/>
              <a:t> </a:t>
            </a:r>
            <a:r>
              <a:rPr lang="en-US" dirty="0" err="1"/>
              <a:t>сва</a:t>
            </a:r>
            <a:r>
              <a:rPr lang="en-US" dirty="0"/>
              <a:t> </a:t>
            </a:r>
            <a:r>
              <a:rPr lang="en-US" dirty="0" err="1"/>
              <a:t>плаћања</a:t>
            </a:r>
            <a:r>
              <a:rPr lang="en-US" dirty="0"/>
              <a:t> у </a:t>
            </a:r>
            <a:r>
              <a:rPr lang="en-US" dirty="0" err="1"/>
              <a:t>непрекидном</a:t>
            </a:r>
            <a:r>
              <a:rPr lang="en-US" dirty="0"/>
              <a:t> </a:t>
            </a:r>
            <a:r>
              <a:rPr lang="en-US" dirty="0" err="1"/>
              <a:t>трајању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30 </a:t>
            </a:r>
            <a:r>
              <a:rPr lang="en-US" dirty="0" err="1"/>
              <a:t>дана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Претећа</a:t>
            </a:r>
            <a:r>
              <a:rPr lang="en-US" dirty="0"/>
              <a:t> </a:t>
            </a:r>
            <a:r>
              <a:rPr lang="en-US" dirty="0" err="1"/>
              <a:t>неспособност</a:t>
            </a:r>
            <a:r>
              <a:rPr lang="en-US" dirty="0"/>
              <a:t> </a:t>
            </a:r>
            <a:r>
              <a:rPr lang="en-US" dirty="0" err="1"/>
              <a:t>плаћања</a:t>
            </a:r>
            <a:r>
              <a:rPr lang="en-US" dirty="0"/>
              <a:t> (</a:t>
            </a:r>
            <a:r>
              <a:rPr lang="en-US" dirty="0" err="1"/>
              <a:t>постоји</a:t>
            </a:r>
            <a:r>
              <a:rPr lang="en-US" dirty="0"/>
              <a:t> </a:t>
            </a: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стечајни</a:t>
            </a:r>
            <a:r>
              <a:rPr lang="en-US" dirty="0"/>
              <a:t> </a:t>
            </a:r>
            <a:r>
              <a:rPr lang="en-US" dirty="0" err="1"/>
              <a:t>дужник</a:t>
            </a:r>
            <a:r>
              <a:rPr lang="en-US" dirty="0"/>
              <a:t> </a:t>
            </a:r>
            <a:r>
              <a:rPr lang="en-US" dirty="0" err="1"/>
              <a:t>учини</a:t>
            </a:r>
            <a:r>
              <a:rPr lang="en-US" dirty="0"/>
              <a:t> </a:t>
            </a:r>
            <a:r>
              <a:rPr lang="en-US" dirty="0" err="1"/>
              <a:t>вероватним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своје</a:t>
            </a:r>
            <a:r>
              <a:rPr lang="en-US" dirty="0"/>
              <a:t> </a:t>
            </a:r>
            <a:r>
              <a:rPr lang="en-US" dirty="0" err="1"/>
              <a:t>већ</a:t>
            </a:r>
            <a:r>
              <a:rPr lang="en-US" dirty="0"/>
              <a:t> </a:t>
            </a:r>
            <a:r>
              <a:rPr lang="en-US" dirty="0" err="1"/>
              <a:t>постојеће</a:t>
            </a:r>
            <a:r>
              <a:rPr lang="en-US" dirty="0"/>
              <a:t> </a:t>
            </a:r>
            <a:r>
              <a:rPr lang="en-US" dirty="0" err="1"/>
              <a:t>новчане</a:t>
            </a:r>
            <a:r>
              <a:rPr lang="en-US" dirty="0"/>
              <a:t> </a:t>
            </a:r>
            <a:r>
              <a:rPr lang="en-US" dirty="0" err="1"/>
              <a:t>обавезе</a:t>
            </a:r>
            <a:r>
              <a:rPr lang="en-US" dirty="0"/>
              <a:t> </a:t>
            </a:r>
            <a:r>
              <a:rPr lang="en-US" dirty="0" err="1"/>
              <a:t>неће</a:t>
            </a:r>
            <a:r>
              <a:rPr lang="en-US" dirty="0"/>
              <a:t> </a:t>
            </a:r>
            <a:r>
              <a:rPr lang="en-US" dirty="0" err="1"/>
              <a:t>моћи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испуни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доспећу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Презадуженост</a:t>
            </a:r>
            <a:r>
              <a:rPr lang="en-US" dirty="0"/>
              <a:t> (</a:t>
            </a:r>
            <a:r>
              <a:rPr lang="en-US" dirty="0" err="1"/>
              <a:t>постоји</a:t>
            </a:r>
            <a:r>
              <a:rPr lang="en-US" dirty="0"/>
              <a:t> </a:t>
            </a: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имовина</a:t>
            </a:r>
            <a:r>
              <a:rPr lang="en-US" dirty="0"/>
              <a:t> </a:t>
            </a:r>
            <a:r>
              <a:rPr lang="en-US" dirty="0" err="1"/>
              <a:t>стечајног</a:t>
            </a:r>
            <a:r>
              <a:rPr lang="en-US" dirty="0"/>
              <a:t> </a:t>
            </a:r>
            <a:r>
              <a:rPr lang="en-US" dirty="0" err="1"/>
              <a:t>дужника</a:t>
            </a:r>
            <a:r>
              <a:rPr lang="en-US" dirty="0"/>
              <a:t> </a:t>
            </a:r>
            <a:r>
              <a:rPr lang="en-US" dirty="0" err="1"/>
              <a:t>мања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његових</a:t>
            </a:r>
            <a:r>
              <a:rPr lang="en-US" dirty="0"/>
              <a:t> </a:t>
            </a:r>
            <a:r>
              <a:rPr lang="en-US" dirty="0" err="1"/>
              <a:t>обавеза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9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en-US" b="1" dirty="0" err="1"/>
              <a:t>Пословна</a:t>
            </a:r>
            <a:r>
              <a:rPr lang="en-US" b="1" dirty="0"/>
              <a:t> </a:t>
            </a:r>
            <a:r>
              <a:rPr lang="en-US" b="1" dirty="0" err="1"/>
              <a:t>активност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661279" cy="4791361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/>
              <a:t>Анализа проспективних партнера и купаца</a:t>
            </a:r>
            <a:endParaRPr lang="en-US" dirty="0"/>
          </a:p>
          <a:p>
            <a:r>
              <a:rPr lang="sr-Latn-RS" dirty="0"/>
              <a:t>Раст (пад) пословне активности </a:t>
            </a:r>
            <a:endParaRPr lang="en-US" dirty="0"/>
          </a:p>
          <a:p>
            <a:r>
              <a:rPr lang="sr-Latn-RS" dirty="0"/>
              <a:t>Раст (пад) производње </a:t>
            </a:r>
            <a:endParaRPr lang="en-US" dirty="0"/>
          </a:p>
          <a:p>
            <a:r>
              <a:rPr lang="sr-Latn-RS" dirty="0"/>
              <a:t>Концентрација највећих 10 купаца</a:t>
            </a:r>
            <a:endParaRPr lang="en-US" dirty="0"/>
          </a:p>
          <a:p>
            <a:r>
              <a:rPr lang="sr-Latn-RS" dirty="0"/>
              <a:t>Концентрација највећих 10 добављача</a:t>
            </a:r>
            <a:endParaRPr lang="en-US" dirty="0"/>
          </a:p>
          <a:p>
            <a:r>
              <a:rPr lang="sr-Latn-RS" dirty="0"/>
              <a:t>Квалитет потраживања</a:t>
            </a:r>
            <a:endParaRPr lang="en-US" dirty="0"/>
          </a:p>
          <a:p>
            <a:r>
              <a:rPr lang="sr-Latn-RS" dirty="0"/>
              <a:t>Квалитет обавеза</a:t>
            </a:r>
            <a:endParaRPr lang="en-US" dirty="0"/>
          </a:p>
          <a:p>
            <a:r>
              <a:rPr lang="sr-Latn-RS" dirty="0"/>
              <a:t>Квалитет залиха</a:t>
            </a:r>
            <a:endParaRPr lang="en-US" dirty="0"/>
          </a:p>
          <a:p>
            <a:r>
              <a:rPr lang="sr-Latn-RS" dirty="0"/>
              <a:t>EBITDA – CAPEX</a:t>
            </a:r>
            <a:endParaRPr lang="sr-Cyrl-RS" dirty="0"/>
          </a:p>
          <a:p>
            <a:r>
              <a:rPr lang="sr-Latn-RS" dirty="0"/>
              <a:t>CAPEX</a:t>
            </a:r>
            <a:r>
              <a:rPr lang="sr-Cyrl-RS" dirty="0"/>
              <a:t> </a:t>
            </a:r>
            <a:r>
              <a:rPr lang="sr-Latn-RS" dirty="0"/>
              <a:t>/ Амортизација</a:t>
            </a:r>
            <a:endParaRPr lang="en-US" dirty="0"/>
          </a:p>
          <a:p>
            <a:r>
              <a:rPr lang="sr-Latn-RS" dirty="0"/>
              <a:t>Блокада рачуна - </a:t>
            </a:r>
            <a:r>
              <a:rPr lang="sr-Latn-RS" i="1" dirty="0"/>
              <a:t>Трајнија неспособност плаћања</a:t>
            </a:r>
            <a:endParaRPr lang="en-US" dirty="0"/>
          </a:p>
          <a:p>
            <a:r>
              <a:rPr lang="sr-Latn-RS" dirty="0"/>
              <a:t>Резервисања за судске спорове</a:t>
            </a:r>
            <a:endParaRPr lang="en-US" dirty="0"/>
          </a:p>
          <a:p>
            <a:r>
              <a:rPr lang="sr-Latn-RS" dirty="0"/>
              <a:t>Извоз</a:t>
            </a:r>
            <a:endParaRPr lang="en-US" dirty="0"/>
          </a:p>
          <a:p>
            <a:r>
              <a:rPr lang="sr-Latn-RS" dirty="0"/>
              <a:t>Дигитални канали</a:t>
            </a:r>
            <a:endParaRPr lang="en-US" dirty="0"/>
          </a:p>
          <a:p>
            <a:r>
              <a:rPr lang="sr-Latn-RS" dirty="0"/>
              <a:t>Email/Website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984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2281</Words>
  <Application>Microsoft Office PowerPoint</Application>
  <PresentationFormat>Widescreen</PresentationFormat>
  <Paragraphs>209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Превентивни механизми – развој система раног упозоравања за предузећа у Србији</vt:lpstr>
      <vt:lpstr>Систем раног упозоравања и стечај</vt:lpstr>
      <vt:lpstr>ЕУ Директива о реорганизацији и стечају</vt:lpstr>
      <vt:lpstr>ЕУ Директива о реорганизацији и стечају</vt:lpstr>
      <vt:lpstr>ОЕЦД анализа: Стечај и друга шанса за сектор ММСПД</vt:lpstr>
      <vt:lpstr>Early Warning Europe </vt:lpstr>
      <vt:lpstr>Индикатори за рано препознавање проблема у пословању</vt:lpstr>
      <vt:lpstr>Стечајни разлози у складу са Законом о стечају</vt:lpstr>
      <vt:lpstr>Пословна активност</vt:lpstr>
      <vt:lpstr>Профитабилност</vt:lpstr>
      <vt:lpstr>Ликвидност</vt:lpstr>
      <vt:lpstr>Задуженост</vt:lpstr>
      <vt:lpstr>Организациона структура</vt:lpstr>
      <vt:lpstr>Тржишно окружење</vt:lpstr>
      <vt:lpstr>Смернице: Кључне тачке које треба размотрити</vt:lpstr>
      <vt:lpstr>Смернице:</vt:lpstr>
      <vt:lpstr>Смернице:</vt:lpstr>
      <vt:lpstr>Састанак ментора са власником компаније води се на следеће теме:</vt:lpstr>
      <vt:lpstr>Смернице:</vt:lpstr>
      <vt:lpstr>Закључак: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Branko BZ. Zitko</dc:creator>
  <cp:lastModifiedBy>Tamara Dundjerovic</cp:lastModifiedBy>
  <cp:revision>190</cp:revision>
  <cp:lastPrinted>2022-11-21T12:51:40Z</cp:lastPrinted>
  <dcterms:created xsi:type="dcterms:W3CDTF">2022-11-01T12:38:47Z</dcterms:created>
  <dcterms:modified xsi:type="dcterms:W3CDTF">2022-11-27T18:47:23Z</dcterms:modified>
</cp:coreProperties>
</file>